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27" r:id="rId2"/>
    <p:sldId id="455" r:id="rId3"/>
    <p:sldId id="427" r:id="rId4"/>
    <p:sldId id="428" r:id="rId5"/>
    <p:sldId id="443" r:id="rId6"/>
    <p:sldId id="457" r:id="rId7"/>
    <p:sldId id="451" r:id="rId8"/>
    <p:sldId id="452" r:id="rId9"/>
    <p:sldId id="340" r:id="rId10"/>
  </p:sldIdLst>
  <p:sldSz cx="16276638" cy="9144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CC"/>
    <a:srgbClr val="FF0066"/>
    <a:srgbClr val="3333FF"/>
    <a:srgbClr val="C5F3F3"/>
    <a:srgbClr val="FF7C80"/>
    <a:srgbClr val="FF6600"/>
    <a:srgbClr val="66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84" d="100"/>
          <a:sy n="84" d="100"/>
        </p:scale>
        <p:origin x="372" y="8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9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Giai%20nghia%20tu/thieng%20lieng.pptx" TargetMode="External"/><Relationship Id="rId2" Type="http://schemas.openxmlformats.org/officeDocument/2006/relationships/hyperlink" Target="Giai%20nghia%20tu/quan%20dao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Giai%20nghia%20tu/giai%20dieu.pptx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</a:t>
            </a:r>
            <a:r>
              <a:rPr lang="vi-VN" altLang="en-US" sz="3500" b="1" dirty="0">
                <a:solidFill>
                  <a:srgbClr val="FF0066"/>
                </a:solidFill>
                <a:latin typeface="Times New Roman" pitchFamily="18" charset="0"/>
              </a:rPr>
              <a:t> SỐ 1 CÁT MINH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827200"/>
            <a:ext cx="1739080" cy="225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432719" y="3779921"/>
            <a:ext cx="13983260" cy="2576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 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12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ĐỌC 4: PHÉP MÀU TRÊN SA MẠC (T1,2)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3382959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vi-VN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viên: PHAN THỊ HIỆP</a:t>
            </a:r>
            <a:endParaRPr lang="en-US" altLang="en-US" sz="2400" b="1" i="1" dirty="0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:  </a:t>
            </a:r>
            <a:r>
              <a:rPr lang="vi-VN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3A4</a:t>
            </a:r>
            <a:endParaRPr lang="en-US" altLang="en-US" sz="2400" b="1" i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192" y="6677404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1409" y="6100454"/>
            <a:ext cx="1211090" cy="8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5088" y="5978374"/>
            <a:ext cx="3396458" cy="242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BB318AD0-1FEB-44D0-9376-B32E13F36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3053" y="136267"/>
            <a:ext cx="70532" cy="1846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Bold"/>
              </a:rPr>
              <a:t>  </a:t>
            </a:r>
            <a:endParaRPr kumimoji="0" lang="vi-VN" altLang="vi-VN" sz="273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Bold"/>
            </a:endParaRPr>
          </a:p>
        </p:txBody>
      </p:sp>
      <p:pic>
        <p:nvPicPr>
          <p:cNvPr id="1026" name="Picture 2" descr="https://img.loigiaihay.com/picture/2022/0613/127.png">
            <a:extLst>
              <a:ext uri="{FF2B5EF4-FFF2-40B4-BE49-F238E27FC236}">
                <a16:creationId xmlns:a16="http://schemas.microsoft.com/office/drawing/2014/main" id="{56D7080E-FC15-4CCA-8767-85566ABBB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82" y="320933"/>
            <a:ext cx="15668260" cy="868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g.loigiaihay.com/picture/2022/0613/128.png">
            <a:extLst>
              <a:ext uri="{FF2B5EF4-FFF2-40B4-BE49-F238E27FC236}">
                <a16:creationId xmlns:a16="http://schemas.microsoft.com/office/drawing/2014/main" id="{BD7002A4-DDBB-47C8-B80C-5AEEADA9C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20" y="305813"/>
            <a:ext cx="15536499" cy="848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67813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42893"/>
            <a:ext cx="6141425" cy="1013727"/>
            <a:chOff x="4539228" y="103852"/>
            <a:chExt cx="6037801" cy="1013727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03852"/>
              <a:ext cx="6037801" cy="1013727"/>
              <a:chOff x="4539228" y="103852"/>
              <a:chExt cx="6037801" cy="1013727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03852"/>
                <a:ext cx="60378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vi-VN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năm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vi-VN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13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vi-VN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vi-VN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2025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486305" y="594359"/>
                <a:ext cx="351047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VIỆT: BÀI 12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525056" y="2642150"/>
            <a:ext cx="13966284" cy="2618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Đọc diễn cảm toàn bài.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Giọng đọc chậm rãi, 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ể hiện được sự sự sáng tạo của người dân I-xra-en chiến thắng thiên nhiên khắc nghiệt.</a:t>
            </a:r>
          </a:p>
        </p:txBody>
      </p:sp>
      <p:sp>
        <p:nvSpPr>
          <p:cNvPr id="3" name="Rectangle 2"/>
          <p:cNvSpPr/>
          <p:nvPr/>
        </p:nvSpPr>
        <p:spPr>
          <a:xfrm>
            <a:off x="1348978" y="6248400"/>
            <a:ext cx="13578681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Đoạn 1: Từ đầu đến </a:t>
            </a:r>
            <a:r>
              <a:rPr lang="en-US" sz="3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 mạc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Đoạn 2: Tiếp theo cho đến </a:t>
            </a:r>
            <a:r>
              <a:rPr lang="en-US" sz="3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thủy sản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Đoạn 3: Còn lại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Hướng dẫn đọc.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531456" y="5378946"/>
            <a:ext cx="4206603" cy="677108"/>
            <a:chOff x="1618922" y="1960650"/>
            <a:chExt cx="3747701" cy="677108"/>
          </a:xfrm>
        </p:grpSpPr>
        <p:sp>
          <p:nvSpPr>
            <p:cNvPr id="23" name="Rectangle 22"/>
            <p:cNvSpPr/>
            <p:nvPr/>
          </p:nvSpPr>
          <p:spPr>
            <a:xfrm>
              <a:off x="1632823" y="1960650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đoạn.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18922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Text Box 14">
            <a:extLst>
              <a:ext uri="{FF2B5EF4-FFF2-40B4-BE49-F238E27FC236}">
                <a16:creationId xmlns:a16="http://schemas.microsoft.com/office/drawing/2014/main" id="{CC88B391-64C4-4B01-AC4E-DF6666A95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7908" y="1215715"/>
            <a:ext cx="674941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đọc 4: PHÉP MÀU TRÊN SA MẠC</a:t>
            </a:r>
          </a:p>
        </p:txBody>
      </p: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pres?slideindex=1&amp;slidetitle="/>
          </p:cNvPr>
          <p:cNvSpPr/>
          <p:nvPr/>
        </p:nvSpPr>
        <p:spPr>
          <a:xfrm>
            <a:off x="2875816" y="7738646"/>
            <a:ext cx="251459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I-xra-en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56519" y="1752600"/>
            <a:ext cx="6781801" cy="677108"/>
            <a:chOff x="1508918" y="1888664"/>
            <a:chExt cx="6172201" cy="1134632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3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Luyện đọc và tìm hiểu bài.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991960"/>
              <a:ext cx="5341534" cy="5798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222004" y="3884615"/>
            <a:ext cx="13941217" cy="2618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Hầu hết diện tích I-xra-en là sa mạc và núi đá, khí hậu cực kì khắc nghiệt. Nhưng người I-xra-en đã biến sa mạc thành ruộng đồng xanh tốt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 kĩ thuật tưới nhỏ giọt.</a:t>
            </a:r>
            <a:endParaRPr lang="vi-VN" sz="38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>
            <a:hlinkClick r:id="rId3" action="ppaction://hlinkpres?slideindex=1&amp;slidetitle="/>
          </p:cNvPr>
          <p:cNvSpPr/>
          <p:nvPr/>
        </p:nvSpPr>
        <p:spPr>
          <a:xfrm>
            <a:off x="5288457" y="7771240"/>
            <a:ext cx="251459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 mạc</a:t>
            </a:r>
          </a:p>
        </p:txBody>
      </p:sp>
      <p:sp>
        <p:nvSpPr>
          <p:cNvPr id="22" name="Rectangle 21">
            <a:hlinkClick r:id="rId4" action="ppaction://hlinkpres?slideindex=1&amp;slidetitle="/>
          </p:cNvPr>
          <p:cNvSpPr/>
          <p:nvPr/>
        </p:nvSpPr>
        <p:spPr>
          <a:xfrm>
            <a:off x="8316834" y="7768553"/>
            <a:ext cx="229070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Thủy sản</a:t>
            </a:r>
            <a:endParaRPr lang="en-US" sz="3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07226" y="2514600"/>
            <a:ext cx="52517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a. Luyện đọc từ, câu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597323" y="7077835"/>
            <a:ext cx="52517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b. Giải nghĩa từ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105160" y="3224302"/>
            <a:ext cx="13548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I-xra-en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úi đá, </a:t>
            </a:r>
            <a:r>
              <a:rPr lang="vi-VN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ước, xen </a:t>
            </a:r>
            <a:r>
              <a:rPr lang="vi-VN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ẫn</a:t>
            </a:r>
            <a:endParaRPr lang="en-US" sz="3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BC30EF-E62A-4FC8-BF9D-E55DA43C7CDE}"/>
              </a:ext>
            </a:extLst>
          </p:cNvPr>
          <p:cNvSpPr/>
          <p:nvPr/>
        </p:nvSpPr>
        <p:spPr>
          <a:xfrm>
            <a:off x="8879260" y="1937265"/>
            <a:ext cx="3193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>
                <a:latin typeface="Times New Roman" panose="02020603050405020304" pitchFamily="18" charset="0"/>
                <a:ea typeface="Calibri" panose="020F0502020204030204" pitchFamily="34" charset="0"/>
              </a:rPr>
              <a:t>,, </a:t>
            </a:r>
            <a:endParaRPr lang="vi-VN"/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0286A06A-964A-43C5-9381-9BEC94EB5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7908" y="1215715"/>
            <a:ext cx="674941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đọc 4: PHÉP MÀU TRÊN SA MẠC</a:t>
            </a:r>
          </a:p>
        </p:txBody>
      </p:sp>
      <p:sp>
        <p:nvSpPr>
          <p:cNvPr id="23" name="Rectangle 22">
            <a:hlinkClick r:id="rId3" action="ppaction://hlinkpres?slideindex=1&amp;slidetitle="/>
            <a:extLst>
              <a:ext uri="{FF2B5EF4-FFF2-40B4-BE49-F238E27FC236}">
                <a16:creationId xmlns:a16="http://schemas.microsoft.com/office/drawing/2014/main" id="{062484F8-FD03-4A6C-BC17-A53F3FDD2A98}"/>
              </a:ext>
            </a:extLst>
          </p:cNvPr>
          <p:cNvSpPr/>
          <p:nvPr/>
        </p:nvSpPr>
        <p:spPr>
          <a:xfrm>
            <a:off x="10957719" y="7733829"/>
            <a:ext cx="5029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 nhập bình quân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CF08C0-0668-4EDA-BACF-3B8DD4CF6423}"/>
              </a:ext>
            </a:extLst>
          </p:cNvPr>
          <p:cNvSpPr/>
          <p:nvPr/>
        </p:nvSpPr>
        <p:spPr>
          <a:xfrm>
            <a:off x="11857601" y="4114800"/>
            <a:ext cx="31931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6D98BDB-CDA1-4C75-AD6F-847EB0D138E7}"/>
              </a:ext>
            </a:extLst>
          </p:cNvPr>
          <p:cNvSpPr/>
          <p:nvPr/>
        </p:nvSpPr>
        <p:spPr>
          <a:xfrm>
            <a:off x="8047601" y="4123492"/>
            <a:ext cx="31931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9179585-BB04-4DDD-B6D4-128729CB3598}"/>
              </a:ext>
            </a:extLst>
          </p:cNvPr>
          <p:cNvSpPr/>
          <p:nvPr/>
        </p:nvSpPr>
        <p:spPr>
          <a:xfrm>
            <a:off x="3813797" y="4995465"/>
            <a:ext cx="31931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38F81F5-6551-4EE7-889F-C4513E449F15}"/>
              </a:ext>
            </a:extLst>
          </p:cNvPr>
          <p:cNvSpPr/>
          <p:nvPr/>
        </p:nvSpPr>
        <p:spPr>
          <a:xfrm>
            <a:off x="8671719" y="4953000"/>
            <a:ext cx="246988" cy="697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293235F-0F84-42F1-91FC-73A7A3A54000}"/>
              </a:ext>
            </a:extLst>
          </p:cNvPr>
          <p:cNvSpPr/>
          <p:nvPr/>
        </p:nvSpPr>
        <p:spPr>
          <a:xfrm>
            <a:off x="4099719" y="5855812"/>
            <a:ext cx="246988" cy="697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164AA6-1362-470A-B283-BFF20C8CB1C7}"/>
              </a:ext>
            </a:extLst>
          </p:cNvPr>
          <p:cNvSpPr/>
          <p:nvPr/>
        </p:nvSpPr>
        <p:spPr>
          <a:xfrm>
            <a:off x="9970349" y="5826301"/>
            <a:ext cx="45397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CA80EFD-0440-462D-AE02-3C0BD761EB48}"/>
              </a:ext>
            </a:extLst>
          </p:cNvPr>
          <p:cNvGrpSpPr/>
          <p:nvPr/>
        </p:nvGrpSpPr>
        <p:grpSpPr>
          <a:xfrm>
            <a:off x="4769534" y="195293"/>
            <a:ext cx="6141425" cy="1013727"/>
            <a:chOff x="4539228" y="103852"/>
            <a:chExt cx="6037801" cy="1013727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A46A3E2D-741D-489A-94B3-5C4B4C08454A}"/>
                </a:ext>
              </a:extLst>
            </p:cNvPr>
            <p:cNvGrpSpPr/>
            <p:nvPr/>
          </p:nvGrpSpPr>
          <p:grpSpPr>
            <a:xfrm>
              <a:off x="4539228" y="103852"/>
              <a:ext cx="6037801" cy="1013727"/>
              <a:chOff x="4539228" y="103852"/>
              <a:chExt cx="6037801" cy="1013727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36185D3-70F6-4E4C-AE0C-A4ED9C17FE2F}"/>
                  </a:ext>
                </a:extLst>
              </p:cNvPr>
              <p:cNvSpPr txBox="1"/>
              <p:nvPr/>
            </p:nvSpPr>
            <p:spPr>
              <a:xfrm>
                <a:off x="4539228" y="103852"/>
                <a:ext cx="60378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vi-VN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năm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vi-VN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13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vi-VN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vi-VN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2025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08D89CA-BB6E-49B3-A6B0-56EAC49CD24B}"/>
                  </a:ext>
                </a:extLst>
              </p:cNvPr>
              <p:cNvSpPr txBox="1"/>
              <p:nvPr/>
            </p:nvSpPr>
            <p:spPr>
              <a:xfrm>
                <a:off x="6486305" y="594359"/>
                <a:ext cx="351047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VIỆT: BÀI 12</a:t>
                </a:r>
              </a:p>
            </p:txBody>
          </p:sp>
        </p:grp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D37040D-2E2B-4AC0-8386-C868CB2C68A1}"/>
                </a:ext>
              </a:extLst>
            </p:cNvPr>
            <p:cNvCxnSpPr>
              <a:cxnSpLocks/>
            </p:cNvCxnSpPr>
            <p:nvPr/>
          </p:nvCxnSpPr>
          <p:spPr>
            <a:xfrm>
              <a:off x="6676405" y="1082039"/>
              <a:ext cx="297588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1" grpId="0"/>
      <p:bldP spid="22" grpId="0"/>
      <p:bldP spid="30" grpId="0"/>
      <p:bldP spid="23" grpId="0"/>
      <p:bldP spid="7" grpId="0"/>
      <p:bldP spid="24" grpId="0"/>
      <p:bldP spid="25" grpId="0"/>
      <p:bldP spid="26" grpId="0"/>
      <p:bldP spid="29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6233319" y="2668726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6442865" y="2743200"/>
            <a:ext cx="93916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1: </a:t>
            </a:r>
            <a:r>
              <a:rPr lang="vi-V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Người dân I-xra-en đã biến sa mạc thành đồng ruộng xanh tốt bằng cách nào?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91704" y="3838071"/>
            <a:ext cx="937053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 dân I-xra-en đã biến sa mạc thành ruộng đồng xanh tốt bằng kĩ thuật tưới nhỏ giọt, tiết kiệm nước và đảm bảo cung cấp nước, phân bón thường xuyên cho cây trồng.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442865" y="5819885"/>
            <a:ext cx="93916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2: </a:t>
            </a:r>
            <a:r>
              <a:rPr lang="vi-V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trang trại thuỷ sản của I-xra-en được lập ra ở đâu?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463988" y="6941773"/>
            <a:ext cx="93705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 trang trại thuỷ sản được xây dựng ngay trên sa mạc khô cằn, xen giữa những cánh đồng cà chua, anh đào, ô liu,..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617134" y="42893"/>
            <a:ext cx="61414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vi-VN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năm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vi-VN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vi-VN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vi-VN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2025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14">
            <a:extLst>
              <a:ext uri="{FF2B5EF4-FFF2-40B4-BE49-F238E27FC236}">
                <a16:creationId xmlns:a16="http://schemas.microsoft.com/office/drawing/2014/main" id="{E8EBFEF9-2A6D-432A-A6CC-4587AFFF2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7908" y="1215715"/>
            <a:ext cx="674941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đọc 4: PHÉP MÀU TRÊN SA MẠC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3D578A6-8D1C-4F5B-9BCE-4BF07442B22F}"/>
              </a:ext>
            </a:extLst>
          </p:cNvPr>
          <p:cNvSpPr/>
          <p:nvPr/>
        </p:nvSpPr>
        <p:spPr>
          <a:xfrm>
            <a:off x="601354" y="4017675"/>
            <a:ext cx="537358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Hầu hết diện tích I-xra-en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là sa mạc và núi đá,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khí hậu cực kì khắc nghiệt.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Nhưng người I-xra-en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đã biến sa mạc thành ruộng đồng xanh tốt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 kĩ thuật tưới nhỏ giọt.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E4AF75D-B224-46F3-9D39-E8D465009EF4}"/>
              </a:ext>
            </a:extLst>
          </p:cNvPr>
          <p:cNvSpPr/>
          <p:nvPr/>
        </p:nvSpPr>
        <p:spPr>
          <a:xfrm>
            <a:off x="1199129" y="2650867"/>
            <a:ext cx="498059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I-xra-en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úi đá, </a:t>
            </a:r>
            <a:r>
              <a:rPr lang="vi-VN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ước, xen </a:t>
            </a:r>
            <a:r>
              <a:rPr lang="vi-VN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ẫn,... </a:t>
            </a:r>
            <a:endParaRPr lang="en-US" sz="3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0A4CA2D-1103-426C-8430-1ED10E5D0C18}"/>
              </a:ext>
            </a:extLst>
          </p:cNvPr>
          <p:cNvSpPr txBox="1"/>
          <p:nvPr/>
        </p:nvSpPr>
        <p:spPr>
          <a:xfrm>
            <a:off x="6491704" y="634788"/>
            <a:ext cx="3570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TIẾNG VIỆT: BÀI 12</a:t>
            </a:r>
          </a:p>
        </p:txBody>
      </p:sp>
    </p:spTree>
    <p:extLst>
      <p:ext uri="{BB962C8B-B14F-4D97-AF65-F5344CB8AC3E}">
        <p14:creationId xmlns:p14="http://schemas.microsoft.com/office/powerpoint/2010/main" val="38083757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6233319" y="2668726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0" name="Rectangle 39"/>
          <p:cNvSpPr/>
          <p:nvPr/>
        </p:nvSpPr>
        <p:spPr>
          <a:xfrm>
            <a:off x="6442865" y="2667000"/>
            <a:ext cx="93916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3: </a:t>
            </a:r>
            <a:r>
              <a:rPr lang="vi-V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Nhờ đâu mà người I-xra-en đã làm nên “phép mầu trên sa mạc”. 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463988" y="3697601"/>
            <a:ext cx="93705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Nhờ sự cần cù, trí thông minh, sáng tạo, người I-xra-en đã làm nên “phép mầu trên sa mạc”.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617134" y="42893"/>
            <a:ext cx="61414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vi-VN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năm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vi-VN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vi-VN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 năm 2025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14">
            <a:extLst>
              <a:ext uri="{FF2B5EF4-FFF2-40B4-BE49-F238E27FC236}">
                <a16:creationId xmlns:a16="http://schemas.microsoft.com/office/drawing/2014/main" id="{E8EBFEF9-2A6D-432A-A6CC-4587AFFF2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7908" y="1215715"/>
            <a:ext cx="674941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đọc 4: PHÉP MÀU TRÊN SA MẠC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3D578A6-8D1C-4F5B-9BCE-4BF07442B22F}"/>
              </a:ext>
            </a:extLst>
          </p:cNvPr>
          <p:cNvSpPr/>
          <p:nvPr/>
        </p:nvSpPr>
        <p:spPr>
          <a:xfrm>
            <a:off x="601354" y="4017675"/>
            <a:ext cx="537358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Hầu hết diện tích I-xra-en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là sa mạc và núi đá,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khí hậu cực kì khắc nghiệt.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Nhưng người I-xra-en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đã biến sa mạc thành ruộng đồng xanh tốt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 kĩ thuật tưới nhỏ giọt.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E4AF75D-B224-46F3-9D39-E8D465009EF4}"/>
              </a:ext>
            </a:extLst>
          </p:cNvPr>
          <p:cNvSpPr/>
          <p:nvPr/>
        </p:nvSpPr>
        <p:spPr>
          <a:xfrm>
            <a:off x="1199129" y="2650867"/>
            <a:ext cx="498059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I-xra-en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úi đá, </a:t>
            </a:r>
            <a:r>
              <a:rPr lang="vi-VN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ước, xen </a:t>
            </a:r>
            <a:r>
              <a:rPr lang="vi-VN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ẫn,... </a:t>
            </a:r>
            <a:endParaRPr lang="en-US" sz="3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AFF409-10E1-4A34-9A5C-B4B0E24D52D4}"/>
              </a:ext>
            </a:extLst>
          </p:cNvPr>
          <p:cNvSpPr/>
          <p:nvPr/>
        </p:nvSpPr>
        <p:spPr>
          <a:xfrm>
            <a:off x="1199129" y="875130"/>
            <a:ext cx="8137525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endParaRPr lang="vi-VN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00E5DE3-7C19-4271-8F60-04932A0F3DF0}"/>
              </a:ext>
            </a:extLst>
          </p:cNvPr>
          <p:cNvGrpSpPr/>
          <p:nvPr/>
        </p:nvGrpSpPr>
        <p:grpSpPr>
          <a:xfrm>
            <a:off x="6179725" y="4774818"/>
            <a:ext cx="10096909" cy="4013392"/>
            <a:chOff x="6418600" y="3657599"/>
            <a:chExt cx="8892747" cy="4563537"/>
          </a:xfrm>
        </p:grpSpPr>
        <p:pic>
          <p:nvPicPr>
            <p:cNvPr id="35" name="Picture 16" descr="Frame Border Transparent PNG Gold Image​ | Gallery Yopriceville -  High-Quality Images and Transparent… | Clip art frames borders, Frame  border design, Frame clipart">
              <a:extLst>
                <a:ext uri="{FF2B5EF4-FFF2-40B4-BE49-F238E27FC236}">
                  <a16:creationId xmlns:a16="http://schemas.microsoft.com/office/drawing/2014/main" id="{FB5979A4-23F8-418A-9BB0-DD5CD77260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583205" y="1492994"/>
              <a:ext cx="4563537" cy="8892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2C0710D-EA4D-4B61-833C-05D43865AC2A}"/>
                </a:ext>
              </a:extLst>
            </p:cNvPr>
            <p:cNvSpPr/>
            <p:nvPr/>
          </p:nvSpPr>
          <p:spPr>
            <a:xfrm>
              <a:off x="7126005" y="4051719"/>
              <a:ext cx="7338910" cy="36046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vi-VN" sz="36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vi-VN" sz="32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Nội dung:   Trí thông minh và sự sáng tạo đã giúp người I-xra-en chiến thắng thiên nhiên khắc nghiệt, tạo nên những cánh đồng xanh tốt, những trang trại thuỷ sản trù phú trên sa mạc khô cằn, đưa I-xra-en trở thành một nước giàu mạnh</a:t>
              </a:r>
              <a:r>
                <a:rPr lang="vi-VN" sz="36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8A483551-1105-43DB-93E0-89CAE978F87C}"/>
              </a:ext>
            </a:extLst>
          </p:cNvPr>
          <p:cNvSpPr txBox="1"/>
          <p:nvPr/>
        </p:nvSpPr>
        <p:spPr>
          <a:xfrm>
            <a:off x="6491704" y="634788"/>
            <a:ext cx="3570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TIẾNG VIỆT: BÀI 12</a:t>
            </a:r>
          </a:p>
        </p:txBody>
      </p:sp>
    </p:spTree>
    <p:extLst>
      <p:ext uri="{BB962C8B-B14F-4D97-AF65-F5344CB8AC3E}">
        <p14:creationId xmlns:p14="http://schemas.microsoft.com/office/powerpoint/2010/main" val="1878501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4617134" y="42893"/>
            <a:ext cx="6141425" cy="1013727"/>
            <a:chOff x="4539228" y="103852"/>
            <a:chExt cx="6037801" cy="1013727"/>
          </a:xfrm>
        </p:grpSpPr>
        <p:grpSp>
          <p:nvGrpSpPr>
            <p:cNvPr id="47" name="Group 46"/>
            <p:cNvGrpSpPr/>
            <p:nvPr/>
          </p:nvGrpSpPr>
          <p:grpSpPr>
            <a:xfrm>
              <a:off x="4539228" y="103852"/>
              <a:ext cx="6037801" cy="1013727"/>
              <a:chOff x="4539228" y="103852"/>
              <a:chExt cx="6037801" cy="1013727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4539228" y="103852"/>
                <a:ext cx="60378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vi-VN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năm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vi-VN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13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vi-VN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vi-VN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2025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486305" y="594359"/>
                <a:ext cx="1816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8" name="Straight Connector 47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1356520" y="1600200"/>
            <a:ext cx="3429000" cy="677108"/>
            <a:chOff x="1508919" y="1888664"/>
            <a:chExt cx="3120775" cy="1134632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3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1507226" y="2699619"/>
            <a:ext cx="1407913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 Tìm trong bài đọc 2 câu có sử dụng từ bằng.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251653-1E8E-444D-B817-72F0CFE31167}"/>
              </a:ext>
            </a:extLst>
          </p:cNvPr>
          <p:cNvSpPr/>
          <p:nvPr/>
        </p:nvSpPr>
        <p:spPr>
          <a:xfrm>
            <a:off x="9281319" y="307790"/>
            <a:ext cx="81375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vi-VN">
                <a:solidFill>
                  <a:srgbClr val="000000"/>
                </a:solidFill>
                <a:latin typeface="OpenSans"/>
              </a:rPr>
            </a:br>
            <a:endParaRPr lang="vi-VN"/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4D9B9434-0666-44DD-84A4-3975E4AF9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7908" y="1215715"/>
            <a:ext cx="674941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đọc 4: PHÉP MÀU TRÊN SA MẠC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C211A3-E9A8-4D17-B4F4-0B57E2D6D74D}"/>
              </a:ext>
            </a:extLst>
          </p:cNvPr>
          <p:cNvSpPr/>
          <p:nvPr/>
        </p:nvSpPr>
        <p:spPr>
          <a:xfrm>
            <a:off x="1713919" y="5943600"/>
            <a:ext cx="129378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I-xra-en phát triển không chỉ </a:t>
            </a:r>
            <a:r>
              <a:rPr lang="vi-VN" sz="4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4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sự cần cù mà chủ yếu bằng trí óc sáng tạo. 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53CA34-01CF-43E2-AB97-F52B52531E0F}"/>
              </a:ext>
            </a:extLst>
          </p:cNvPr>
          <p:cNvSpPr/>
          <p:nvPr/>
        </p:nvSpPr>
        <p:spPr>
          <a:xfrm>
            <a:off x="1677513" y="3619393"/>
            <a:ext cx="13030200" cy="1917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 người I-xra-en đã biến sa mạc thành ruộng đồng xanh tốt </a:t>
            </a:r>
            <a:r>
              <a:rPr lang="vi-VN" sz="4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4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kĩ thuật tưới nhỏ giọt.</a:t>
            </a:r>
            <a:endParaRPr lang="vi-VN" sz="20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FD2AAD-D7CF-4183-BF69-A3C3B0D3D325}"/>
              </a:ext>
            </a:extLst>
          </p:cNvPr>
          <p:cNvSpPr txBox="1"/>
          <p:nvPr/>
        </p:nvSpPr>
        <p:spPr>
          <a:xfrm>
            <a:off x="6397461" y="563584"/>
            <a:ext cx="3570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TIẾNG VIỆT: BÀI 12</a:t>
            </a:r>
          </a:p>
        </p:txBody>
      </p:sp>
    </p:spTree>
    <p:extLst>
      <p:ext uri="{BB962C8B-B14F-4D97-AF65-F5344CB8AC3E}">
        <p14:creationId xmlns:p14="http://schemas.microsoft.com/office/powerpoint/2010/main" val="381339491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4617134" y="42893"/>
            <a:ext cx="6141425" cy="1023907"/>
            <a:chOff x="4539228" y="103852"/>
            <a:chExt cx="6037801" cy="1023907"/>
          </a:xfrm>
        </p:grpSpPr>
        <p:sp>
          <p:nvSpPr>
            <p:cNvPr id="49" name="TextBox 48"/>
            <p:cNvSpPr txBox="1"/>
            <p:nvPr/>
          </p:nvSpPr>
          <p:spPr>
            <a:xfrm>
              <a:off x="4539228" y="103852"/>
              <a:ext cx="603780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vi-VN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năm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vi-VN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13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vi-VN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2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vi-VN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2025</a:t>
              </a:r>
              <a:endPara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8" name="Straight Connector 47"/>
            <p:cNvCxnSpPr>
              <a:cxnSpLocks/>
            </p:cNvCxnSpPr>
            <p:nvPr/>
          </p:nvCxnSpPr>
          <p:spPr>
            <a:xfrm>
              <a:off x="6676405" y="1127759"/>
              <a:ext cx="277318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1356519" y="1387086"/>
            <a:ext cx="3429000" cy="677108"/>
            <a:chOff x="1508919" y="1888664"/>
            <a:chExt cx="3120775" cy="1134632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3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AD608D7E-997B-4320-8A76-13B2B1CDE2AB}"/>
              </a:ext>
            </a:extLst>
          </p:cNvPr>
          <p:cNvSpPr/>
          <p:nvPr/>
        </p:nvSpPr>
        <p:spPr>
          <a:xfrm>
            <a:off x="1356519" y="2064194"/>
            <a:ext cx="1470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các từ ngữ chỉ những sự vật thể hiện đặc điểm của nông thôn mới: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D48D887C-19C6-41F1-A942-9AAF8A844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7908" y="1215715"/>
            <a:ext cx="674941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đọc 4: PHÉP MÀU TRÊN SA MẠC</a:t>
            </a:r>
          </a:p>
        </p:txBody>
      </p:sp>
      <p:pic>
        <p:nvPicPr>
          <p:cNvPr id="2050" name="Picture 2" descr="https://img.loigiaihay.com/picture/2022/0613/1210.png">
            <a:extLst>
              <a:ext uri="{FF2B5EF4-FFF2-40B4-BE49-F238E27FC236}">
                <a16:creationId xmlns:a16="http://schemas.microsoft.com/office/drawing/2014/main" id="{9F9892FB-C937-46DE-B8C7-9502B73FA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19" y="2729813"/>
            <a:ext cx="15059934" cy="595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8D4B3D0E-16A2-4FD3-906B-8E3854BDA76E}"/>
              </a:ext>
            </a:extLst>
          </p:cNvPr>
          <p:cNvSpPr/>
          <p:nvPr/>
        </p:nvSpPr>
        <p:spPr>
          <a:xfrm rot="17912401">
            <a:off x="8509696" y="4071005"/>
            <a:ext cx="1051398" cy="18541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B5239791-5A17-4F8D-B3A4-18920A81F27D}"/>
              </a:ext>
            </a:extLst>
          </p:cNvPr>
          <p:cNvSpPr/>
          <p:nvPr/>
        </p:nvSpPr>
        <p:spPr>
          <a:xfrm rot="19792084">
            <a:off x="10113434" y="4637716"/>
            <a:ext cx="1840969" cy="15019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D667669B-F853-44C5-967F-CF8950951EC5}"/>
              </a:ext>
            </a:extLst>
          </p:cNvPr>
          <p:cNvSpPr/>
          <p:nvPr/>
        </p:nvSpPr>
        <p:spPr>
          <a:xfrm rot="1861965">
            <a:off x="10119781" y="6465828"/>
            <a:ext cx="1840969" cy="15019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E7C72EE9-FBF9-4886-B58F-997B7CBCB800}"/>
              </a:ext>
            </a:extLst>
          </p:cNvPr>
          <p:cNvSpPr/>
          <p:nvPr/>
        </p:nvSpPr>
        <p:spPr>
          <a:xfrm rot="4136693" flipV="1">
            <a:off x="8716529" y="7135963"/>
            <a:ext cx="1190714" cy="1842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31F295D2-C24F-49F0-A0C4-09CDF90A6445}"/>
              </a:ext>
            </a:extLst>
          </p:cNvPr>
          <p:cNvSpPr/>
          <p:nvPr/>
        </p:nvSpPr>
        <p:spPr>
          <a:xfrm rot="6917128" flipV="1">
            <a:off x="5993539" y="7093248"/>
            <a:ext cx="1266865" cy="21321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0E0EED25-B5C2-4351-94C1-653C27F72F2E}"/>
              </a:ext>
            </a:extLst>
          </p:cNvPr>
          <p:cNvSpPr/>
          <p:nvPr/>
        </p:nvSpPr>
        <p:spPr>
          <a:xfrm rot="8922848" flipV="1">
            <a:off x="3784826" y="6372991"/>
            <a:ext cx="2201321" cy="23479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2C98AA1-777A-4990-9414-B44277717C57}"/>
              </a:ext>
            </a:extLst>
          </p:cNvPr>
          <p:cNvSpPr/>
          <p:nvPr/>
        </p:nvSpPr>
        <p:spPr>
          <a:xfrm>
            <a:off x="3718720" y="2819400"/>
            <a:ext cx="4038600" cy="101222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1CA0FF2-9F5D-492D-9284-A9AEBD12B73B}"/>
              </a:ext>
            </a:extLst>
          </p:cNvPr>
          <p:cNvSpPr/>
          <p:nvPr/>
        </p:nvSpPr>
        <p:spPr>
          <a:xfrm>
            <a:off x="737323" y="3691339"/>
            <a:ext cx="3873409" cy="101222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C14CD12-EE43-4840-BF6E-F3C9F81925E3}"/>
              </a:ext>
            </a:extLst>
          </p:cNvPr>
          <p:cNvSpPr/>
          <p:nvPr/>
        </p:nvSpPr>
        <p:spPr>
          <a:xfrm>
            <a:off x="793380" y="5069389"/>
            <a:ext cx="3873409" cy="101222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DC62E94-2D21-4CF2-BFF4-65F5DB1D63D1}"/>
              </a:ext>
            </a:extLst>
          </p:cNvPr>
          <p:cNvSpPr/>
          <p:nvPr/>
        </p:nvSpPr>
        <p:spPr>
          <a:xfrm>
            <a:off x="11910125" y="5082773"/>
            <a:ext cx="3873409" cy="101222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59AA7B6-328A-4195-9DE9-CB2F2DC066A8}"/>
              </a:ext>
            </a:extLst>
          </p:cNvPr>
          <p:cNvSpPr txBox="1"/>
          <p:nvPr/>
        </p:nvSpPr>
        <p:spPr>
          <a:xfrm>
            <a:off x="6491704" y="634788"/>
            <a:ext cx="3570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TIẾNG VIỆT: BÀI 12</a:t>
            </a:r>
          </a:p>
        </p:txBody>
      </p:sp>
    </p:spTree>
    <p:extLst>
      <p:ext uri="{BB962C8B-B14F-4D97-AF65-F5344CB8AC3E}">
        <p14:creationId xmlns:p14="http://schemas.microsoft.com/office/powerpoint/2010/main" val="258211216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20" grpId="0" animBg="1"/>
      <p:bldP spid="22" grpId="0" animBg="1"/>
      <p:bldP spid="23" grpId="0" animBg="1"/>
      <p:bldP spid="24" grpId="0" animBg="1"/>
      <p:bldP spid="26" grpId="0" animBg="1"/>
      <p:bldP spid="10" grpId="0" animBg="1"/>
      <p:bldP spid="27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337719" y="4114800"/>
            <a:ext cx="9601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10420</TotalTime>
  <Words>743</Words>
  <Application>Microsoft Office PowerPoint</Application>
  <PresentationFormat>Custom</PresentationFormat>
  <Paragraphs>75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OpenSans</vt:lpstr>
      <vt:lpstr>OpenSansBold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Administrator</cp:lastModifiedBy>
  <cp:revision>1344</cp:revision>
  <dcterms:created xsi:type="dcterms:W3CDTF">2008-09-09T22:52:10Z</dcterms:created>
  <dcterms:modified xsi:type="dcterms:W3CDTF">2025-02-13T08:32:12Z</dcterms:modified>
</cp:coreProperties>
</file>