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5"/>
  </p:notesMasterIdLst>
  <p:sldIdLst>
    <p:sldId id="310" r:id="rId3"/>
    <p:sldId id="334" r:id="rId4"/>
    <p:sldId id="324" r:id="rId5"/>
    <p:sldId id="280" r:id="rId6"/>
    <p:sldId id="314" r:id="rId7"/>
    <p:sldId id="329" r:id="rId8"/>
    <p:sldId id="352" r:id="rId9"/>
    <p:sldId id="353" r:id="rId10"/>
    <p:sldId id="354" r:id="rId11"/>
    <p:sldId id="335" r:id="rId12"/>
    <p:sldId id="333" r:id="rId13"/>
    <p:sldId id="355" r:id="rId14"/>
    <p:sldId id="356" r:id="rId15"/>
    <p:sldId id="357" r:id="rId16"/>
    <p:sldId id="358" r:id="rId17"/>
    <p:sldId id="359" r:id="rId18"/>
    <p:sldId id="360" r:id="rId19"/>
    <p:sldId id="361" r:id="rId20"/>
    <p:sldId id="362" r:id="rId21"/>
    <p:sldId id="363" r:id="rId22"/>
    <p:sldId id="364" r:id="rId23"/>
    <p:sldId id="278" r:id="rId24"/>
  </p:sldIdLst>
  <p:sldSz cx="9144000" cy="5143500" type="screen16x9"/>
  <p:notesSz cx="6858000" cy="9144000"/>
  <p:embeddedFontLst>
    <p:embeddedFont>
      <p:font typeface="Arial Rounded MT Bold" panose="020F0704030504030204" pitchFamily="34" charset="0"/>
      <p:regular r:id="rId26"/>
    </p:embeddedFont>
    <p:embeddedFont>
      <p:font typeface="Arial-Rounded" panose="020B0604020202020204" charset="0"/>
      <p:regular r:id="rId27"/>
      <p:bold r:id="rId28"/>
    </p:embeddedFont>
    <p:embeddedFont>
      <p:font typeface="Lato" panose="020F050202020403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009242"/>
    <a:srgbClr val="FEE7EF"/>
    <a:srgbClr val="8BBD31"/>
    <a:srgbClr val="3FAF5A"/>
    <a:srgbClr val="FEFBF6"/>
    <a:srgbClr val="57EF7F"/>
    <a:srgbClr val="2CD434"/>
    <a:srgbClr val="72CEE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varScale="1">
        <p:scale>
          <a:sx n="80" d="100"/>
          <a:sy n="80" d="100"/>
        </p:scale>
        <p:origin x="260" y="16"/>
      </p:cViewPr>
      <p:guideLst>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13/02/2025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23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7" r:id="rId5"/>
    <p:sldLayoutId id="214748367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1.wdp"/><Relationship Id="rId4" Type="http://schemas.openxmlformats.org/officeDocument/2006/relationships/image" Target="../media/image17.png"/><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microsoft.com/office/2007/relationships/hdphoto" Target="../media/hdphoto21.wdp"/><Relationship Id="rId26" Type="http://schemas.microsoft.com/office/2007/relationships/hdphoto" Target="../media/hdphoto24.wdp"/><Relationship Id="rId3" Type="http://schemas.microsoft.com/office/2007/relationships/hdphoto" Target="../media/hdphoto14.wdp"/><Relationship Id="rId21" Type="http://schemas.openxmlformats.org/officeDocument/2006/relationships/image" Target="../media/image30.jpeg"/><Relationship Id="rId7" Type="http://schemas.microsoft.com/office/2007/relationships/hdphoto" Target="../media/hdphoto16.wdp"/><Relationship Id="rId12" Type="http://schemas.microsoft.com/office/2007/relationships/hdphoto" Target="../media/hdphoto18.wdp"/><Relationship Id="rId17" Type="http://schemas.openxmlformats.org/officeDocument/2006/relationships/image" Target="../media/image28.png"/><Relationship Id="rId25" Type="http://schemas.openxmlformats.org/officeDocument/2006/relationships/image" Target="../media/image33.png"/><Relationship Id="rId2" Type="http://schemas.openxmlformats.org/officeDocument/2006/relationships/image" Target="../media/image20.png"/><Relationship Id="rId16" Type="http://schemas.microsoft.com/office/2007/relationships/hdphoto" Target="../media/hdphoto20.wdp"/><Relationship Id="rId20" Type="http://schemas.microsoft.com/office/2007/relationships/hdphoto" Target="../media/hdphoto22.wdp"/><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5.png"/><Relationship Id="rId24" Type="http://schemas.microsoft.com/office/2007/relationships/hdphoto" Target="../media/hdphoto23.wdp"/><Relationship Id="rId5" Type="http://schemas.microsoft.com/office/2007/relationships/hdphoto" Target="../media/hdphoto15.wdp"/><Relationship Id="rId15" Type="http://schemas.openxmlformats.org/officeDocument/2006/relationships/image" Target="../media/image27.png"/><Relationship Id="rId23" Type="http://schemas.openxmlformats.org/officeDocument/2006/relationships/image" Target="../media/image32.png"/><Relationship Id="rId28" Type="http://schemas.microsoft.com/office/2007/relationships/hdphoto" Target="../media/hdphoto25.wdp"/><Relationship Id="rId10" Type="http://schemas.openxmlformats.org/officeDocument/2006/relationships/image" Target="../media/image24.jpg"/><Relationship Id="rId19" Type="http://schemas.openxmlformats.org/officeDocument/2006/relationships/image" Target="../media/image29.png"/><Relationship Id="rId4" Type="http://schemas.openxmlformats.org/officeDocument/2006/relationships/image" Target="../media/image21.png"/><Relationship Id="rId9" Type="http://schemas.microsoft.com/office/2007/relationships/hdphoto" Target="../media/hdphoto17.wdp"/><Relationship Id="rId14" Type="http://schemas.microsoft.com/office/2007/relationships/hdphoto" Target="../media/hdphoto19.wdp"/><Relationship Id="rId22" Type="http://schemas.openxmlformats.org/officeDocument/2006/relationships/image" Target="../media/image31.gif"/><Relationship Id="rId27"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a:solidFill>
                  <a:srgbClr val="0070C0"/>
                </a:solidFill>
                <a:latin typeface="Times New Roman" pitchFamily="18" charset="0"/>
                <a:cs typeface="Times New Roman" pitchFamily="18" charset="0"/>
              </a:rPr>
              <a:t>KẾT NỐI TRI THỨC VỚI CUỘC SỐNG</a:t>
            </a: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a:solidFill>
                  <a:srgbClr val="FF0000"/>
                </a:solidFill>
                <a:latin typeface="Times New Roman" pitchFamily="18" charset="0"/>
                <a:cs typeface="Times New Roman" pitchFamily="18" charset="0"/>
              </a:rPr>
              <a:t>Tiếng Việt 1</a:t>
            </a:r>
          </a:p>
        </p:txBody>
      </p:sp>
      <p:sp>
        <p:nvSpPr>
          <p:cNvPr id="5" name="TextBox 4"/>
          <p:cNvSpPr txBox="1"/>
          <p:nvPr/>
        </p:nvSpPr>
        <p:spPr>
          <a:xfrm>
            <a:off x="1981199" y="2368550"/>
            <a:ext cx="5391219" cy="707886"/>
          </a:xfrm>
          <a:prstGeom prst="rect">
            <a:avLst/>
          </a:prstGeom>
          <a:solidFill>
            <a:srgbClr val="FFFF99"/>
          </a:solidFill>
          <a:ln w="28575">
            <a:solidFill>
              <a:srgbClr val="00B050"/>
            </a:solidFill>
          </a:ln>
        </p:spPr>
        <p:txBody>
          <a:bodyPr wrap="none" rtlCol="0">
            <a:spAutoFit/>
          </a:bodyPr>
          <a:lstStyle/>
          <a:p>
            <a:r>
              <a:rPr lang="en-US" sz="4000">
                <a:solidFill>
                  <a:srgbClr val="FF0000"/>
                </a:solidFill>
                <a:latin typeface="Times New Roman" pitchFamily="18" charset="0"/>
                <a:cs typeface="Times New Roman" pitchFamily="18" charset="0"/>
              </a:rPr>
              <a:t>GV: Nguyễn Thị Phượng</a:t>
            </a:r>
          </a:p>
        </p:txBody>
      </p:sp>
    </p:spTree>
    <p:extLst>
      <p:ext uri="{BB962C8B-B14F-4D97-AF65-F5344CB8AC3E}">
        <p14:creationId xmlns:p14="http://schemas.microsoft.com/office/powerpoint/2010/main" val="47103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Trả lời câu hỏi</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3</a:t>
            </a: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2</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3690" y="3230217"/>
            <a:ext cx="4837846" cy="191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3</a:t>
            </a: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a:solidFill>
                  <a:schemeClr val="tx1"/>
                </a:solidFill>
              </a:rPr>
              <a:t>a. Đôi bạn trong câu chuyện là ai? </a:t>
            </a:r>
          </a:p>
        </p:txBody>
      </p:sp>
      <p:sp>
        <p:nvSpPr>
          <p:cNvPr id="10" name="TextBox 9"/>
          <p:cNvSpPr txBox="1"/>
          <p:nvPr/>
        </p:nvSpPr>
        <p:spPr>
          <a:xfrm>
            <a:off x="272125" y="1497525"/>
            <a:ext cx="4895137" cy="461665"/>
          </a:xfrm>
          <a:prstGeom prst="rect">
            <a:avLst/>
          </a:prstGeom>
          <a:noFill/>
        </p:spPr>
        <p:txBody>
          <a:bodyPr wrap="square" rtlCol="0">
            <a:spAutoFit/>
          </a:bodyPr>
          <a:lstStyle/>
          <a:p>
            <a:r>
              <a:rPr lang="en-US" sz="2400">
                <a:solidFill>
                  <a:schemeClr val="tx1"/>
                </a:solidFill>
              </a:rPr>
              <a:t>b. Vì sao hoẵng bị ngã ? </a:t>
            </a:r>
          </a:p>
        </p:txBody>
      </p:sp>
      <p:sp>
        <p:nvSpPr>
          <p:cNvPr id="11" name="TextBox 10"/>
          <p:cNvSpPr txBox="1"/>
          <p:nvPr/>
        </p:nvSpPr>
        <p:spPr>
          <a:xfrm>
            <a:off x="264442" y="2420855"/>
            <a:ext cx="4964377" cy="461665"/>
          </a:xfrm>
          <a:prstGeom prst="rect">
            <a:avLst/>
          </a:prstGeom>
          <a:noFill/>
        </p:spPr>
        <p:txBody>
          <a:bodyPr wrap="square" rtlCol="0">
            <a:spAutoFit/>
          </a:bodyPr>
          <a:lstStyle/>
          <a:p>
            <a:r>
              <a:rPr lang="en-US" sz="2400">
                <a:solidFill>
                  <a:schemeClr val="tx1"/>
                </a:solidFill>
              </a:rPr>
              <a:t>c. Khi hoẵng ngã, nai đã làm gì ? </a:t>
            </a:r>
          </a:p>
        </p:txBody>
      </p:sp>
      <p:sp>
        <p:nvSpPr>
          <p:cNvPr id="12" name="TextBox 11"/>
          <p:cNvSpPr txBox="1"/>
          <p:nvPr/>
        </p:nvSpPr>
        <p:spPr>
          <a:xfrm>
            <a:off x="238745" y="1035860"/>
            <a:ext cx="5870518" cy="461665"/>
          </a:xfrm>
          <a:prstGeom prst="rect">
            <a:avLst/>
          </a:prstGeom>
          <a:noFill/>
        </p:spPr>
        <p:txBody>
          <a:bodyPr wrap="none" rtlCol="0">
            <a:spAutoFit/>
          </a:bodyPr>
          <a:lstStyle/>
          <a:p>
            <a:r>
              <a:rPr lang="en-US" sz="2400">
                <a:solidFill>
                  <a:srgbClr val="0418AC"/>
                </a:solidFill>
              </a:rPr>
              <a:t>Đôi bạn trong câu chuyện là nai và hoẵng</a:t>
            </a:r>
          </a:p>
        </p:txBody>
      </p:sp>
      <p:sp>
        <p:nvSpPr>
          <p:cNvPr id="13" name="TextBox 12"/>
          <p:cNvSpPr txBox="1"/>
          <p:nvPr/>
        </p:nvSpPr>
        <p:spPr>
          <a:xfrm>
            <a:off x="341153" y="1959191"/>
            <a:ext cx="7994773" cy="461665"/>
          </a:xfrm>
          <a:prstGeom prst="rect">
            <a:avLst/>
          </a:prstGeom>
          <a:noFill/>
        </p:spPr>
        <p:txBody>
          <a:bodyPr wrap="square" rtlCol="0">
            <a:spAutoFit/>
          </a:bodyPr>
          <a:lstStyle/>
          <a:p>
            <a:r>
              <a:rPr lang="en-US" sz="2400">
                <a:solidFill>
                  <a:srgbClr val="0418AC"/>
                </a:solidFill>
              </a:rPr>
              <a:t>Hoẵng bị ngã vì vấp phải một hòn đá</a:t>
            </a:r>
          </a:p>
        </p:txBody>
      </p:sp>
      <p:sp>
        <p:nvSpPr>
          <p:cNvPr id="14" name="TextBox 13"/>
          <p:cNvSpPr txBox="1"/>
          <p:nvPr/>
        </p:nvSpPr>
        <p:spPr>
          <a:xfrm>
            <a:off x="272125" y="2890109"/>
            <a:ext cx="8489103" cy="461665"/>
          </a:xfrm>
          <a:prstGeom prst="rect">
            <a:avLst/>
          </a:prstGeom>
          <a:noFill/>
        </p:spPr>
        <p:txBody>
          <a:bodyPr wrap="square" rtlCol="0">
            <a:spAutoFit/>
          </a:bodyPr>
          <a:lstStyle/>
          <a:p>
            <a:r>
              <a:rPr lang="en-US" sz="2400">
                <a:solidFill>
                  <a:srgbClr val="0418AC"/>
                </a:solidFill>
              </a:rPr>
              <a:t>Khi hoẵng ngã, nai vội dừng lại, đỡ hoẵng đứng dậy.</a:t>
            </a: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Viết </a:t>
            </a: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4</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773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4749" y="3434137"/>
            <a:ext cx="7038059" cy="461665"/>
          </a:xfrm>
          <a:prstGeom prst="rect">
            <a:avLst/>
          </a:prstGeom>
          <a:solidFill>
            <a:schemeClr val="bg1"/>
          </a:solidFill>
        </p:spPr>
        <p:txBody>
          <a:bodyPr wrap="square" rtlCol="0">
            <a:spAutoFit/>
          </a:bodyPr>
          <a:lstStyle/>
          <a:p>
            <a:r>
              <a:rPr lang="en-US" sz="2400">
                <a:solidFill>
                  <a:schemeClr val="tx1"/>
                </a:solidFill>
              </a:rPr>
              <a:t>   Viết vào vở câu trả lời cho câu hỏi c ở mục 3</a:t>
            </a:r>
          </a:p>
        </p:txBody>
      </p:sp>
      <p:sp>
        <p:nvSpPr>
          <p:cNvPr id="6" name="Oval 5"/>
          <p:cNvSpPr/>
          <p:nvPr/>
        </p:nvSpPr>
        <p:spPr>
          <a:xfrm>
            <a:off x="344446" y="3360057"/>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7" name="TextBox 6"/>
          <p:cNvSpPr txBox="1"/>
          <p:nvPr/>
        </p:nvSpPr>
        <p:spPr>
          <a:xfrm>
            <a:off x="647127" y="4000029"/>
            <a:ext cx="3539752" cy="461665"/>
          </a:xfrm>
          <a:prstGeom prst="rect">
            <a:avLst/>
          </a:prstGeom>
          <a:noFill/>
        </p:spPr>
        <p:txBody>
          <a:bodyPr wrap="none" rtlCol="0">
            <a:spAutoFit/>
          </a:bodyPr>
          <a:lstStyle/>
          <a:p>
            <a:r>
              <a:rPr lang="en-US" sz="2400">
                <a:solidFill>
                  <a:schemeClr val="tx1"/>
                </a:solidFill>
              </a:rPr>
              <a:t>Khi hoẵng ngã, nai …….</a:t>
            </a:r>
          </a:p>
        </p:txBody>
      </p:sp>
      <p:sp>
        <p:nvSpPr>
          <p:cNvPr id="8" name="TextBox 7"/>
          <p:cNvSpPr txBox="1"/>
          <p:nvPr/>
        </p:nvSpPr>
        <p:spPr>
          <a:xfrm>
            <a:off x="3324814" y="4000027"/>
            <a:ext cx="4738798" cy="461665"/>
          </a:xfrm>
          <a:prstGeom prst="rect">
            <a:avLst/>
          </a:prstGeom>
          <a:solidFill>
            <a:schemeClr val="bg1"/>
          </a:solidFill>
        </p:spPr>
        <p:txBody>
          <a:bodyPr wrap="none" rtlCol="0">
            <a:spAutoFit/>
          </a:bodyPr>
          <a:lstStyle/>
          <a:p>
            <a:r>
              <a:rPr lang="en-US" sz="2400">
                <a:solidFill>
                  <a:srgbClr val="0418AC"/>
                </a:solidFill>
              </a:rPr>
              <a:t>vội dừng lại, đỡ hoẵng đứng dậy.</a:t>
            </a:r>
          </a:p>
        </p:txBody>
      </p:sp>
      <p:sp>
        <p:nvSpPr>
          <p:cNvPr id="9" name="TextBox 8"/>
          <p:cNvSpPr txBox="1"/>
          <p:nvPr/>
        </p:nvSpPr>
        <p:spPr>
          <a:xfrm>
            <a:off x="2763968" y="59739"/>
            <a:ext cx="3499676" cy="523220"/>
          </a:xfrm>
          <a:prstGeom prst="rect">
            <a:avLst/>
          </a:prstGeom>
          <a:solidFill>
            <a:srgbClr val="FEE7EF"/>
          </a:solidFill>
        </p:spPr>
        <p:txBody>
          <a:bodyPr wrap="none" rtlCol="0">
            <a:spAutoFit/>
          </a:bodyPr>
          <a:lstStyle/>
          <a:p>
            <a:r>
              <a:rPr lang="en-US" sz="2800"/>
              <a:t>Giải thưởng tình bạn</a:t>
            </a:r>
          </a:p>
        </p:txBody>
      </p:sp>
      <p:sp>
        <p:nvSpPr>
          <p:cNvPr id="10" name="TextBox 9"/>
          <p:cNvSpPr txBox="1"/>
          <p:nvPr/>
        </p:nvSpPr>
        <p:spPr>
          <a:xfrm>
            <a:off x="1066441" y="779094"/>
            <a:ext cx="6814457" cy="2554545"/>
          </a:xfrm>
          <a:prstGeom prst="rect">
            <a:avLst/>
          </a:prstGeom>
          <a:solidFill>
            <a:srgbClr val="FEE7EF"/>
          </a:solidFill>
        </p:spPr>
        <p:txBody>
          <a:bodyPr wrap="square" rtlCol="0">
            <a:spAutoFit/>
          </a:bodyPr>
          <a:lstStyle/>
          <a:p>
            <a:r>
              <a:rPr lang="en-US" sz="2000"/>
              <a:t>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000"/>
              <a:t>      Nai và hoẵng về đích cuối cùng.Nhưng cả hai đều được tặng giải thưởng về tình bạn .</a:t>
            </a:r>
          </a:p>
          <a:p>
            <a:pPr algn="r"/>
            <a:r>
              <a:rPr lang="en-US" sz="1800"/>
              <a:t>( Lâm Anh )</a:t>
            </a: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Chọn từ ngữ</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5</a:t>
            </a: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3</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38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từ ngữ để hoàn thiện câu và viết câu vào vở</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đi lại</a:t>
            </a:r>
          </a:p>
        </p:txBody>
      </p:sp>
      <p:sp>
        <p:nvSpPr>
          <p:cNvPr id="6" name="Rounded Rectangle 5"/>
          <p:cNvSpPr/>
          <p:nvPr/>
        </p:nvSpPr>
        <p:spPr>
          <a:xfrm>
            <a:off x="3697794"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xoạc</a:t>
            </a: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đứng dậy</a:t>
            </a:r>
          </a:p>
        </p:txBody>
      </p:sp>
      <p:sp>
        <p:nvSpPr>
          <p:cNvPr id="8" name="Rounded Rectangle 7"/>
          <p:cNvSpPr/>
          <p:nvPr/>
        </p:nvSpPr>
        <p:spPr>
          <a:xfrm>
            <a:off x="732187" y="1889090"/>
            <a:ext cx="7131059"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Khi học múa, em phải tập ………... chân</a:t>
            </a:r>
          </a:p>
        </p:txBody>
      </p:sp>
    </p:spTree>
    <p:extLst>
      <p:ext uri="{BB962C8B-B14F-4D97-AF65-F5344CB8AC3E}">
        <p14:creationId xmlns:p14="http://schemas.microsoft.com/office/powerpoint/2010/main" val="1996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77778E-6 3.63973E-6 L 0.05712 3.63973E-6 C 0.08281 3.63973E-6 0.11475 0.066 0.11475 0.12029 L 0.11475 0.24398 " pathEditMode="relative" rAng="0" ptsTypes="FfFF">
                                      <p:cBhvr>
                                        <p:cTn id="6" dur="2000" fill="hold"/>
                                        <p:tgtEl>
                                          <p:spTgt spid="6"/>
                                        </p:tgtEl>
                                        <p:attrNameLst>
                                          <p:attrName>ppt_x</p:attrName>
                                          <p:attrName>ppt_y</p:attrName>
                                        </p:attrNameLst>
                                      </p:cBhvr>
                                      <p:rCtr x="5729" y="121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Kể chuyện</a:t>
            </a: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6</a:t>
            </a: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38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7743247" cy="430887"/>
          </a:xfrm>
          <a:prstGeom prst="rect">
            <a:avLst/>
          </a:prstGeom>
          <a:solidFill>
            <a:schemeClr val="bg1"/>
          </a:solidFill>
        </p:spPr>
        <p:txBody>
          <a:bodyPr wrap="square" rtlCol="0">
            <a:spAutoFit/>
          </a:bodyPr>
          <a:lstStyle/>
          <a:p>
            <a:r>
              <a:rPr lang="en-US" sz="2200">
                <a:solidFill>
                  <a:schemeClr val="tx1"/>
                </a:solidFill>
              </a:rPr>
              <a:t>   Quan sát tranh và kể lại câu chuyện: Giải thưởng tình bạn</a:t>
            </a: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5" name="TextBox 4"/>
          <p:cNvSpPr txBox="1"/>
          <p:nvPr/>
        </p:nvSpPr>
        <p:spPr>
          <a:xfrm>
            <a:off x="0" y="2752631"/>
            <a:ext cx="2558714" cy="338554"/>
          </a:xfrm>
          <a:prstGeom prst="rect">
            <a:avLst/>
          </a:prstGeom>
          <a:noFill/>
        </p:spPr>
        <p:txBody>
          <a:bodyPr wrap="none" rtlCol="0">
            <a:spAutoFit/>
          </a:bodyPr>
          <a:lstStyle/>
          <a:p>
            <a:r>
              <a:rPr lang="en-US" sz="1600"/>
              <a:t>Nai và hoẵng tham dự(…)</a:t>
            </a:r>
          </a:p>
        </p:txBody>
      </p:sp>
      <p:sp>
        <p:nvSpPr>
          <p:cNvPr id="10" name="TextBox 9"/>
          <p:cNvSpPr txBox="1"/>
          <p:nvPr/>
        </p:nvSpPr>
        <p:spPr>
          <a:xfrm>
            <a:off x="2558714" y="2721968"/>
            <a:ext cx="1800493" cy="369332"/>
          </a:xfrm>
          <a:prstGeom prst="rect">
            <a:avLst/>
          </a:prstGeom>
          <a:noFill/>
        </p:spPr>
        <p:txBody>
          <a:bodyPr wrap="none" rtlCol="0">
            <a:spAutoFit/>
          </a:bodyPr>
          <a:lstStyle/>
          <a:p>
            <a:r>
              <a:rPr lang="en-US" sz="1800"/>
              <a:t>Cả hai luôn (…)</a:t>
            </a:r>
          </a:p>
        </p:txBody>
      </p:sp>
      <p:sp>
        <p:nvSpPr>
          <p:cNvPr id="11" name="TextBox 10"/>
          <p:cNvSpPr txBox="1"/>
          <p:nvPr/>
        </p:nvSpPr>
        <p:spPr>
          <a:xfrm>
            <a:off x="4638582" y="2743908"/>
            <a:ext cx="1800493" cy="369332"/>
          </a:xfrm>
          <a:prstGeom prst="rect">
            <a:avLst/>
          </a:prstGeom>
          <a:noFill/>
        </p:spPr>
        <p:txBody>
          <a:bodyPr wrap="none" rtlCol="0">
            <a:spAutoFit/>
          </a:bodyPr>
          <a:lstStyle/>
          <a:p>
            <a:r>
              <a:rPr lang="en-US" sz="1800"/>
              <a:t>Bỗng nhiên (…)</a:t>
            </a:r>
          </a:p>
        </p:txBody>
      </p:sp>
      <p:sp>
        <p:nvSpPr>
          <p:cNvPr id="12" name="TextBox 11"/>
          <p:cNvSpPr txBox="1"/>
          <p:nvPr/>
        </p:nvSpPr>
        <p:spPr>
          <a:xfrm>
            <a:off x="6681129" y="2761303"/>
            <a:ext cx="2512226" cy="338554"/>
          </a:xfrm>
          <a:prstGeom prst="rect">
            <a:avLst/>
          </a:prstGeom>
          <a:noFill/>
        </p:spPr>
        <p:txBody>
          <a:bodyPr wrap="none" rtlCol="0">
            <a:spAutoFit/>
          </a:bodyPr>
          <a:lstStyle/>
          <a:p>
            <a:r>
              <a:rPr lang="en-US" sz="1600"/>
              <a:t>Nai và hoẵng về đích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783352"/>
            <a:ext cx="2222727" cy="192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64520" y="756985"/>
            <a:ext cx="2264126" cy="192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68402" y="756985"/>
            <a:ext cx="2231999" cy="197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60092" y="775763"/>
            <a:ext cx="2217704" cy="197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46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rPr>
              <a:t>Viết </a:t>
            </a: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7</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a:solidFill>
                  <a:srgbClr val="FF0000"/>
                </a:solidFill>
              </a:rPr>
              <a:t>Tiết 4</a:t>
            </a:r>
          </a:p>
        </p:txBody>
      </p:sp>
    </p:spTree>
    <p:extLst>
      <p:ext uri="{BB962C8B-B14F-4D97-AF65-F5344CB8AC3E}">
        <p14:creationId xmlns:p14="http://schemas.microsoft.com/office/powerpoint/2010/main" val="18845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6241" l="650" r="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31674" y="1609487"/>
            <a:ext cx="4700324" cy="225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a:solidFill>
                  <a:schemeClr val="tx1"/>
                </a:solidFill>
              </a:rPr>
              <a:t>   Nghe viết </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6" name="Rectangle 5"/>
          <p:cNvSpPr/>
          <p:nvPr/>
        </p:nvSpPr>
        <p:spPr>
          <a:xfrm>
            <a:off x="567728" y="1241739"/>
            <a:ext cx="6051385" cy="1384995"/>
          </a:xfrm>
          <a:prstGeom prst="rect">
            <a:avLst/>
          </a:prstGeom>
        </p:spPr>
        <p:txBody>
          <a:bodyPr wrap="square">
            <a:spAutoFit/>
          </a:bodyPr>
          <a:lstStyle/>
          <a:p>
            <a:r>
              <a:rPr lang="en-US" sz="2800"/>
              <a:t>   Nai và hoẵng về đích cuối cùng. Nhưng cả hai đều được tặng giải thưởng .</a:t>
            </a:r>
          </a:p>
        </p:txBody>
      </p:sp>
    </p:spTree>
    <p:extLst>
      <p:ext uri="{BB962C8B-B14F-4D97-AF65-F5344CB8AC3E}">
        <p14:creationId xmlns:p14="http://schemas.microsoft.com/office/powerpoint/2010/main" val="21317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Khởi động</a:t>
            </a: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1</a:t>
            </a: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vần phù hợp thay cho ô vuông</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sp>
        <p:nvSpPr>
          <p:cNvPr id="6" name="Rectangle 5"/>
          <p:cNvSpPr/>
          <p:nvPr/>
        </p:nvSpPr>
        <p:spPr>
          <a:xfrm>
            <a:off x="429505" y="694796"/>
            <a:ext cx="3119688" cy="523220"/>
          </a:xfrm>
          <a:prstGeom prst="rect">
            <a:avLst/>
          </a:prstGeom>
        </p:spPr>
        <p:txBody>
          <a:bodyPr wrap="square">
            <a:spAutoFit/>
          </a:bodyPr>
          <a:lstStyle/>
          <a:p>
            <a:r>
              <a:rPr lang="en-US" sz="2800"/>
              <a:t>a. </a:t>
            </a:r>
            <a:r>
              <a:rPr lang="en-US" sz="2800">
                <a:solidFill>
                  <a:srgbClr val="FF0000"/>
                </a:solidFill>
              </a:rPr>
              <a:t>ươc</a:t>
            </a:r>
            <a:r>
              <a:rPr lang="en-US" sz="2800"/>
              <a:t> hay </a:t>
            </a:r>
            <a:r>
              <a:rPr lang="en-US" sz="2800">
                <a:solidFill>
                  <a:srgbClr val="FF0000"/>
                </a:solidFill>
              </a:rPr>
              <a:t>ươt</a:t>
            </a:r>
            <a:r>
              <a:rPr lang="en-US" sz="2800"/>
              <a:t> ?</a:t>
            </a:r>
          </a:p>
        </p:txBody>
      </p:sp>
      <p:sp>
        <p:nvSpPr>
          <p:cNvPr id="7" name="Rectangle 6"/>
          <p:cNvSpPr/>
          <p:nvPr/>
        </p:nvSpPr>
        <p:spPr>
          <a:xfrm>
            <a:off x="300296" y="1412301"/>
            <a:ext cx="2065217" cy="523220"/>
          </a:xfrm>
          <a:prstGeom prst="rect">
            <a:avLst/>
          </a:prstGeom>
        </p:spPr>
        <p:txBody>
          <a:bodyPr wrap="square">
            <a:spAutoFit/>
          </a:bodyPr>
          <a:lstStyle/>
          <a:p>
            <a:r>
              <a:rPr lang="en-US" sz="2800"/>
              <a:t>b         đi</a:t>
            </a:r>
          </a:p>
        </p:txBody>
      </p:sp>
      <p:sp>
        <p:nvSpPr>
          <p:cNvPr id="8" name="Rectangle 7"/>
          <p:cNvSpPr/>
          <p:nvPr/>
        </p:nvSpPr>
        <p:spPr>
          <a:xfrm>
            <a:off x="3107993" y="1412301"/>
            <a:ext cx="2318772" cy="523220"/>
          </a:xfrm>
          <a:prstGeom prst="rect">
            <a:avLst/>
          </a:prstGeom>
        </p:spPr>
        <p:txBody>
          <a:bodyPr wrap="square">
            <a:spAutoFit/>
          </a:bodyPr>
          <a:lstStyle/>
          <a:p>
            <a:r>
              <a:rPr lang="en-US" sz="2800"/>
              <a:t>n         suối</a:t>
            </a:r>
          </a:p>
        </p:txBody>
      </p:sp>
      <p:sp>
        <p:nvSpPr>
          <p:cNvPr id="9" name="Rectangle 8"/>
          <p:cNvSpPr/>
          <p:nvPr/>
        </p:nvSpPr>
        <p:spPr>
          <a:xfrm>
            <a:off x="6071602" y="1394311"/>
            <a:ext cx="2318772" cy="523220"/>
          </a:xfrm>
          <a:prstGeom prst="rect">
            <a:avLst/>
          </a:prstGeom>
        </p:spPr>
        <p:txBody>
          <a:bodyPr wrap="square">
            <a:spAutoFit/>
          </a:bodyPr>
          <a:lstStyle/>
          <a:p>
            <a:r>
              <a:rPr lang="en-US" sz="2800"/>
              <a:t>r        đuổi</a:t>
            </a:r>
          </a:p>
        </p:txBody>
      </p:sp>
      <p:sp>
        <p:nvSpPr>
          <p:cNvPr id="10" name="Rectangle 9"/>
          <p:cNvSpPr/>
          <p:nvPr/>
        </p:nvSpPr>
        <p:spPr>
          <a:xfrm>
            <a:off x="429505" y="2275117"/>
            <a:ext cx="3119688" cy="523220"/>
          </a:xfrm>
          <a:prstGeom prst="rect">
            <a:avLst/>
          </a:prstGeom>
        </p:spPr>
        <p:txBody>
          <a:bodyPr wrap="square">
            <a:spAutoFit/>
          </a:bodyPr>
          <a:lstStyle/>
          <a:p>
            <a:r>
              <a:rPr lang="en-US" sz="2800"/>
              <a:t>b. </a:t>
            </a:r>
            <a:r>
              <a:rPr lang="en-US" sz="2800">
                <a:solidFill>
                  <a:srgbClr val="FF0000"/>
                </a:solidFill>
              </a:rPr>
              <a:t>inh</a:t>
            </a:r>
            <a:r>
              <a:rPr lang="en-US" sz="2800"/>
              <a:t> hay </a:t>
            </a:r>
            <a:r>
              <a:rPr lang="en-US" sz="2800">
                <a:solidFill>
                  <a:srgbClr val="FF0000"/>
                </a:solidFill>
              </a:rPr>
              <a:t>in</a:t>
            </a:r>
            <a:r>
              <a:rPr lang="en-US" sz="2800"/>
              <a:t> ?</a:t>
            </a:r>
          </a:p>
        </p:txBody>
      </p:sp>
      <p:sp>
        <p:nvSpPr>
          <p:cNvPr id="11" name="Rectangle 10"/>
          <p:cNvSpPr/>
          <p:nvPr/>
        </p:nvSpPr>
        <p:spPr>
          <a:xfrm>
            <a:off x="647127" y="2981962"/>
            <a:ext cx="2065217" cy="523220"/>
          </a:xfrm>
          <a:prstGeom prst="rect">
            <a:avLst/>
          </a:prstGeom>
        </p:spPr>
        <p:txBody>
          <a:bodyPr wrap="square">
            <a:spAutoFit/>
          </a:bodyPr>
          <a:lstStyle/>
          <a:p>
            <a:r>
              <a:rPr lang="en-US" sz="2800"/>
              <a:t>t     tức</a:t>
            </a:r>
          </a:p>
        </p:txBody>
      </p:sp>
      <p:sp>
        <p:nvSpPr>
          <p:cNvPr id="12" name="Rectangle 11"/>
          <p:cNvSpPr/>
          <p:nvPr/>
        </p:nvSpPr>
        <p:spPr>
          <a:xfrm>
            <a:off x="3107993" y="2992622"/>
            <a:ext cx="2318772" cy="523220"/>
          </a:xfrm>
          <a:prstGeom prst="rect">
            <a:avLst/>
          </a:prstGeom>
        </p:spPr>
        <p:txBody>
          <a:bodyPr wrap="square">
            <a:spAutoFit/>
          </a:bodyPr>
          <a:lstStyle/>
          <a:p>
            <a:r>
              <a:rPr lang="en-US" sz="2800"/>
              <a:t>đội h </a:t>
            </a:r>
          </a:p>
        </p:txBody>
      </p:sp>
      <p:sp>
        <p:nvSpPr>
          <p:cNvPr id="13" name="Rectangle 12"/>
          <p:cNvSpPr/>
          <p:nvPr/>
        </p:nvSpPr>
        <p:spPr>
          <a:xfrm>
            <a:off x="6071602" y="2974632"/>
            <a:ext cx="2318772" cy="523220"/>
          </a:xfrm>
          <a:prstGeom prst="rect">
            <a:avLst/>
          </a:prstGeom>
        </p:spPr>
        <p:txBody>
          <a:bodyPr wrap="square">
            <a:spAutoFit/>
          </a:bodyPr>
          <a:lstStyle/>
          <a:p>
            <a:r>
              <a:rPr lang="en-US" sz="2800"/>
              <a:t>v      dự</a:t>
            </a:r>
          </a:p>
        </p:txBody>
      </p:sp>
      <p:sp>
        <p:nvSpPr>
          <p:cNvPr id="14" name="Rectangle 13"/>
          <p:cNvSpPr/>
          <p:nvPr/>
        </p:nvSpPr>
        <p:spPr>
          <a:xfrm>
            <a:off x="558714" y="1412301"/>
            <a:ext cx="971912" cy="523220"/>
          </a:xfrm>
          <a:prstGeom prst="rect">
            <a:avLst/>
          </a:prstGeom>
          <a:noFill/>
        </p:spPr>
        <p:txBody>
          <a:bodyPr wrap="square">
            <a:spAutoFit/>
          </a:bodyPr>
          <a:lstStyle/>
          <a:p>
            <a:r>
              <a:rPr lang="en-US" sz="2800">
                <a:solidFill>
                  <a:srgbClr val="FF0000"/>
                </a:solidFill>
              </a:rPr>
              <a:t>ươc</a:t>
            </a:r>
            <a:r>
              <a:rPr lang="en-US" sz="2800"/>
              <a:t> </a:t>
            </a:r>
          </a:p>
        </p:txBody>
      </p:sp>
      <p:sp>
        <p:nvSpPr>
          <p:cNvPr id="15" name="Rectangle 14"/>
          <p:cNvSpPr/>
          <p:nvPr/>
        </p:nvSpPr>
        <p:spPr>
          <a:xfrm>
            <a:off x="3381427" y="1412301"/>
            <a:ext cx="971912" cy="523220"/>
          </a:xfrm>
          <a:prstGeom prst="rect">
            <a:avLst/>
          </a:prstGeom>
          <a:noFill/>
        </p:spPr>
        <p:txBody>
          <a:bodyPr wrap="square">
            <a:spAutoFit/>
          </a:bodyPr>
          <a:lstStyle/>
          <a:p>
            <a:r>
              <a:rPr lang="en-US" sz="2800">
                <a:solidFill>
                  <a:srgbClr val="FF0000"/>
                </a:solidFill>
              </a:rPr>
              <a:t>ươc</a:t>
            </a:r>
            <a:r>
              <a:rPr lang="en-US" sz="2800"/>
              <a:t> </a:t>
            </a:r>
          </a:p>
        </p:txBody>
      </p:sp>
      <p:sp>
        <p:nvSpPr>
          <p:cNvPr id="16" name="Rectangle 15"/>
          <p:cNvSpPr/>
          <p:nvPr/>
        </p:nvSpPr>
        <p:spPr>
          <a:xfrm>
            <a:off x="6259076" y="1394311"/>
            <a:ext cx="971912" cy="523220"/>
          </a:xfrm>
          <a:prstGeom prst="rect">
            <a:avLst/>
          </a:prstGeom>
          <a:noFill/>
        </p:spPr>
        <p:txBody>
          <a:bodyPr wrap="square">
            <a:spAutoFit/>
          </a:bodyPr>
          <a:lstStyle/>
          <a:p>
            <a:r>
              <a:rPr lang="en-US" sz="2800">
                <a:solidFill>
                  <a:srgbClr val="FF0000"/>
                </a:solidFill>
              </a:rPr>
              <a:t>ươt</a:t>
            </a:r>
            <a:r>
              <a:rPr lang="en-US" sz="2800"/>
              <a:t> </a:t>
            </a:r>
          </a:p>
        </p:txBody>
      </p:sp>
      <p:sp>
        <p:nvSpPr>
          <p:cNvPr id="17" name="Rectangle 16"/>
          <p:cNvSpPr/>
          <p:nvPr/>
        </p:nvSpPr>
        <p:spPr>
          <a:xfrm>
            <a:off x="776336" y="2971301"/>
            <a:ext cx="822825" cy="523220"/>
          </a:xfrm>
          <a:prstGeom prst="rect">
            <a:avLst/>
          </a:prstGeom>
          <a:noFill/>
        </p:spPr>
        <p:txBody>
          <a:bodyPr wrap="square">
            <a:spAutoFit/>
          </a:bodyPr>
          <a:lstStyle/>
          <a:p>
            <a:r>
              <a:rPr lang="en-US" sz="2800">
                <a:solidFill>
                  <a:srgbClr val="FF0000"/>
                </a:solidFill>
              </a:rPr>
              <a:t>in</a:t>
            </a:r>
            <a:r>
              <a:rPr lang="en-US" sz="2800"/>
              <a:t> </a:t>
            </a:r>
          </a:p>
        </p:txBody>
      </p:sp>
      <p:sp>
        <p:nvSpPr>
          <p:cNvPr id="18" name="Rectangle 17"/>
          <p:cNvSpPr/>
          <p:nvPr/>
        </p:nvSpPr>
        <p:spPr>
          <a:xfrm>
            <a:off x="3941926" y="2981962"/>
            <a:ext cx="822825" cy="523220"/>
          </a:xfrm>
          <a:prstGeom prst="rect">
            <a:avLst/>
          </a:prstGeom>
          <a:noFill/>
        </p:spPr>
        <p:txBody>
          <a:bodyPr wrap="square">
            <a:spAutoFit/>
          </a:bodyPr>
          <a:lstStyle/>
          <a:p>
            <a:r>
              <a:rPr lang="en-US" sz="2800">
                <a:solidFill>
                  <a:srgbClr val="FF0000"/>
                </a:solidFill>
              </a:rPr>
              <a:t>inh</a:t>
            </a:r>
            <a:r>
              <a:rPr lang="en-US" sz="2800"/>
              <a:t> </a:t>
            </a:r>
          </a:p>
        </p:txBody>
      </p:sp>
      <p:sp>
        <p:nvSpPr>
          <p:cNvPr id="19" name="Rectangle 18"/>
          <p:cNvSpPr/>
          <p:nvPr/>
        </p:nvSpPr>
        <p:spPr>
          <a:xfrm>
            <a:off x="6259076" y="2974632"/>
            <a:ext cx="822825" cy="523220"/>
          </a:xfrm>
          <a:prstGeom prst="rect">
            <a:avLst/>
          </a:prstGeom>
          <a:noFill/>
        </p:spPr>
        <p:txBody>
          <a:bodyPr wrap="square">
            <a:spAutoFit/>
          </a:bodyPr>
          <a:lstStyle/>
          <a:p>
            <a:r>
              <a:rPr lang="en-US" sz="2800">
                <a:solidFill>
                  <a:srgbClr val="FF0000"/>
                </a:solidFill>
              </a:rPr>
              <a:t>inh</a:t>
            </a:r>
            <a:r>
              <a:rPr lang="en-US" sz="2800"/>
              <a:t> </a:t>
            </a:r>
          </a:p>
        </p:txBody>
      </p:sp>
      <p:cxnSp>
        <p:nvCxnSpPr>
          <p:cNvPr id="3" name="Straight Connector 2"/>
          <p:cNvCxnSpPr/>
          <p:nvPr/>
        </p:nvCxnSpPr>
        <p:spPr>
          <a:xfrm flipH="1">
            <a:off x="980066" y="1482458"/>
            <a:ext cx="69574" cy="881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797809" y="1482458"/>
            <a:ext cx="69574" cy="106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2743" y="2974631"/>
            <a:ext cx="134179" cy="106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670488" y="183873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Quan sát tranh và dùn từ ngữ để nói theo tranh </a:t>
            </a: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9</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33" b="97487" l="1189" r="100000">
                        <a14:foregroundMark x1="51249" y1="45226" x2="51249" y2="45226"/>
                        <a14:foregroundMark x1="75149" y1="62814" x2="75149" y2="62814"/>
                        <a14:foregroundMark x1="81451" y1="62312" x2="81451" y2="62312"/>
                        <a14:foregroundMark x1="76932" y1="54439" x2="76932" y2="54439"/>
                        <a14:foregroundMark x1="78002" y1="56449" x2="78002" y2="56449"/>
                        <a14:foregroundMark x1="79310" y1="57956" x2="79310" y2="57956"/>
                        <a14:foregroundMark x1="86326" y1="69179" x2="86326" y2="69179"/>
                        <a14:foregroundMark x1="84899" y1="71189" x2="84899" y2="71189"/>
                        <a14:foregroundMark x1="68966" y1="67169" x2="68966" y2="67169"/>
                        <a14:foregroundMark x1="63377" y1="57956" x2="63377" y2="57956"/>
                        <a14:foregroundMark x1="70273" y1="62814" x2="70273" y2="62814"/>
                        <a14:foregroundMark x1="51249" y1="50586" x2="51249" y2="50586"/>
                        <a14:foregroundMark x1="49108" y1="57454" x2="49108" y2="57454"/>
                        <a14:foregroundMark x1="43163" y1="58459" x2="43163" y2="58459"/>
                        <a14:foregroundMark x1="37693" y1="55946" x2="37693" y2="55946"/>
                        <a14:foregroundMark x1="51843" y1="75042" x2="51843" y2="75042"/>
                        <a14:foregroundMark x1="73484" y1="80905" x2="73484" y2="80905"/>
                        <a14:foregroundMark x1="67182" y1="70184" x2="67182" y2="7018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6584" y="556366"/>
            <a:ext cx="2860347" cy="203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65" b="95507" l="621" r="99379">
                        <a14:foregroundMark x1="54410" y1="49085" x2="54410" y2="49085"/>
                        <a14:foregroundMark x1="49317" y1="51913" x2="49317" y2="5191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1978" y="2717201"/>
            <a:ext cx="2897874" cy="216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419" b="96581" l="0" r="98620">
                        <a14:foregroundMark x1="5772" y1="91966" x2="5772" y2="91966"/>
                        <a14:foregroundMark x1="80678" y1="56068" x2="80678" y2="56068"/>
                        <a14:foregroundMark x1="72522" y1="54530" x2="72522" y2="54530"/>
                        <a14:foregroundMark x1="72146" y1="51795" x2="72146" y2="51795"/>
                        <a14:foregroundMark x1="65747" y1="54188" x2="65747" y2="54188"/>
                        <a14:foregroundMark x1="79297" y1="55043" x2="79297" y2="55043"/>
                        <a14:foregroundMark x1="64366" y1="51453" x2="64366" y2="5145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57353" y="451207"/>
            <a:ext cx="2933021" cy="215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61" b="97074" l="0" r="99369"/>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02568" y="2669233"/>
            <a:ext cx="3130874" cy="229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20772494">
            <a:off x="3599461" y="1210228"/>
            <a:ext cx="1386969" cy="5084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59161" y="1958009"/>
            <a:ext cx="1386969" cy="488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1329741">
            <a:off x="3618797" y="2734415"/>
            <a:ext cx="1386969" cy="5057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486811">
            <a:off x="3640069" y="3420215"/>
            <a:ext cx="1386969" cy="5057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743361">
            <a:off x="3586012" y="1188596"/>
            <a:ext cx="1435008" cy="461665"/>
          </a:xfrm>
          <a:prstGeom prst="rect">
            <a:avLst/>
          </a:prstGeom>
          <a:noFill/>
        </p:spPr>
        <p:txBody>
          <a:bodyPr wrap="none" rtlCol="0">
            <a:spAutoFit/>
          </a:bodyPr>
          <a:lstStyle/>
          <a:p>
            <a:r>
              <a:rPr lang="en-US" sz="2400"/>
              <a:t>cùng học</a:t>
            </a:r>
          </a:p>
        </p:txBody>
      </p:sp>
      <p:sp>
        <p:nvSpPr>
          <p:cNvPr id="16" name="TextBox 15"/>
          <p:cNvSpPr txBox="1"/>
          <p:nvPr/>
        </p:nvSpPr>
        <p:spPr>
          <a:xfrm>
            <a:off x="3692992" y="1957885"/>
            <a:ext cx="1281120" cy="461665"/>
          </a:xfrm>
          <a:prstGeom prst="rect">
            <a:avLst/>
          </a:prstGeom>
          <a:noFill/>
        </p:spPr>
        <p:txBody>
          <a:bodyPr wrap="none" rtlCol="0">
            <a:spAutoFit/>
          </a:bodyPr>
          <a:lstStyle/>
          <a:p>
            <a:r>
              <a:rPr lang="en-US" sz="2400"/>
              <a:t>cùng ăn</a:t>
            </a:r>
          </a:p>
        </p:txBody>
      </p:sp>
      <p:sp>
        <p:nvSpPr>
          <p:cNvPr id="17" name="TextBox 16"/>
          <p:cNvSpPr txBox="1"/>
          <p:nvPr/>
        </p:nvSpPr>
        <p:spPr>
          <a:xfrm rot="21135206">
            <a:off x="3545085" y="2756453"/>
            <a:ext cx="1534394" cy="461665"/>
          </a:xfrm>
          <a:prstGeom prst="rect">
            <a:avLst/>
          </a:prstGeom>
          <a:noFill/>
        </p:spPr>
        <p:txBody>
          <a:bodyPr wrap="none" rtlCol="0">
            <a:spAutoFit/>
          </a:bodyPr>
          <a:lstStyle/>
          <a:p>
            <a:r>
              <a:rPr lang="en-US" sz="2400"/>
              <a:t>cùng chơi</a:t>
            </a:r>
          </a:p>
        </p:txBody>
      </p:sp>
      <p:sp>
        <p:nvSpPr>
          <p:cNvPr id="18" name="TextBox 17"/>
          <p:cNvSpPr txBox="1"/>
          <p:nvPr/>
        </p:nvSpPr>
        <p:spPr>
          <a:xfrm rot="462483">
            <a:off x="3718728" y="3458331"/>
            <a:ext cx="1263487" cy="461665"/>
          </a:xfrm>
          <a:prstGeom prst="rect">
            <a:avLst/>
          </a:prstGeom>
          <a:noFill/>
        </p:spPr>
        <p:txBody>
          <a:bodyPr wrap="none" rtlCol="0">
            <a:spAutoFit/>
          </a:bodyPr>
          <a:lstStyle/>
          <a:p>
            <a:r>
              <a:rPr lang="en-US" sz="2400"/>
              <a:t>cùng vẽ</a:t>
            </a:r>
          </a:p>
        </p:txBody>
      </p:sp>
      <p:sp>
        <p:nvSpPr>
          <p:cNvPr id="19" name="TextBox 18"/>
          <p:cNvSpPr txBox="1"/>
          <p:nvPr/>
        </p:nvSpPr>
        <p:spPr>
          <a:xfrm>
            <a:off x="56920" y="2434703"/>
            <a:ext cx="3799463" cy="400110"/>
          </a:xfrm>
          <a:prstGeom prst="rect">
            <a:avLst/>
          </a:prstGeom>
          <a:solidFill>
            <a:schemeClr val="bg1"/>
          </a:solidFill>
        </p:spPr>
        <p:txBody>
          <a:bodyPr wrap="square" rtlCol="0">
            <a:spAutoFit/>
          </a:bodyPr>
          <a:lstStyle/>
          <a:p>
            <a:r>
              <a:rPr lang="en-US" sz="2000">
                <a:solidFill>
                  <a:schemeClr val="tx1"/>
                </a:solidFill>
              </a:rPr>
              <a:t>Các bạn nhỏ cùng học với nhau</a:t>
            </a:r>
          </a:p>
        </p:txBody>
      </p:sp>
      <p:sp>
        <p:nvSpPr>
          <p:cNvPr id="20" name="TextBox 19"/>
          <p:cNvSpPr txBox="1"/>
          <p:nvPr/>
        </p:nvSpPr>
        <p:spPr>
          <a:xfrm>
            <a:off x="4946130" y="2403997"/>
            <a:ext cx="3998245" cy="400110"/>
          </a:xfrm>
          <a:prstGeom prst="rect">
            <a:avLst/>
          </a:prstGeom>
          <a:solidFill>
            <a:schemeClr val="bg1"/>
          </a:solidFill>
        </p:spPr>
        <p:txBody>
          <a:bodyPr wrap="square" rtlCol="0">
            <a:spAutoFit/>
          </a:bodyPr>
          <a:lstStyle/>
          <a:p>
            <a:r>
              <a:rPr lang="en-US" sz="2000">
                <a:solidFill>
                  <a:schemeClr val="tx1"/>
                </a:solidFill>
              </a:rPr>
              <a:t>Các bạn nhỏ cùng ăn với nhau</a:t>
            </a:r>
          </a:p>
        </p:txBody>
      </p:sp>
      <p:sp>
        <p:nvSpPr>
          <p:cNvPr id="21" name="TextBox 20"/>
          <p:cNvSpPr txBox="1"/>
          <p:nvPr/>
        </p:nvSpPr>
        <p:spPr>
          <a:xfrm>
            <a:off x="56920" y="4571659"/>
            <a:ext cx="3998245" cy="400110"/>
          </a:xfrm>
          <a:prstGeom prst="rect">
            <a:avLst/>
          </a:prstGeom>
          <a:solidFill>
            <a:schemeClr val="bg1"/>
          </a:solidFill>
        </p:spPr>
        <p:txBody>
          <a:bodyPr wrap="square" rtlCol="0">
            <a:spAutoFit/>
          </a:bodyPr>
          <a:lstStyle/>
          <a:p>
            <a:r>
              <a:rPr lang="en-US" sz="2000">
                <a:solidFill>
                  <a:schemeClr val="tx1"/>
                </a:solidFill>
              </a:rPr>
              <a:t>Các bạn nhỏ cùng chơi với nhau</a:t>
            </a:r>
          </a:p>
        </p:txBody>
      </p:sp>
      <p:sp>
        <p:nvSpPr>
          <p:cNvPr id="22" name="TextBox 21"/>
          <p:cNvSpPr txBox="1"/>
          <p:nvPr/>
        </p:nvSpPr>
        <p:spPr>
          <a:xfrm>
            <a:off x="4974112" y="4571659"/>
            <a:ext cx="3998245" cy="400110"/>
          </a:xfrm>
          <a:prstGeom prst="rect">
            <a:avLst/>
          </a:prstGeom>
          <a:solidFill>
            <a:schemeClr val="bg1"/>
          </a:solidFill>
        </p:spPr>
        <p:txBody>
          <a:bodyPr wrap="square" rtlCol="0">
            <a:spAutoFit/>
          </a:bodyPr>
          <a:lstStyle/>
          <a:p>
            <a:r>
              <a:rPr lang="en-US" sz="2000">
                <a:solidFill>
                  <a:schemeClr val="tx1"/>
                </a:solidFill>
              </a:rPr>
              <a:t>Các bạn nhỏ cùng nhau tập vẽ</a:t>
            </a:r>
          </a:p>
        </p:txBody>
      </p:sp>
    </p:spTree>
    <p:extLst>
      <p:ext uri="{BB962C8B-B14F-4D97-AF65-F5344CB8AC3E}">
        <p14:creationId xmlns:p14="http://schemas.microsoft.com/office/powerpoint/2010/main" val="26924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6001" y="-305233"/>
            <a:ext cx="9315450" cy="1645706"/>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1217855" y="635751"/>
            <a:ext cx="599440" cy="1235139"/>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3942361" y="1771607"/>
            <a:ext cx="971549" cy="1139210"/>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6526692" y="1476533"/>
            <a:ext cx="685800" cy="107477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15471"/>
            <a:ext cx="9144000" cy="2070879"/>
          </a:xfrm>
          <a:prstGeom prst="rect">
            <a:avLst/>
          </a:prstGeom>
        </p:spPr>
      </p:pic>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1843235" y="3015472"/>
            <a:ext cx="1299210" cy="2188973"/>
          </a:xfrm>
          <a:prstGeom prst="rect">
            <a:avLst/>
          </a:prstGeom>
        </p:spPr>
      </p:pic>
      <p:pic>
        <p:nvPicPr>
          <p:cNvPr id="12" name="Picture 11"/>
          <p:cNvPicPr>
            <a:picLocks noChangeAspect="1"/>
          </p:cNvPicPr>
          <p:nvPr/>
        </p:nvPicPr>
        <p:blipFill>
          <a:blip r:embed="rId13" cstate="print">
            <a:extLst>
              <a:ext uri="{BEBA8EAE-BF5A-486C-A8C5-ECC9F3942E4B}">
                <a14:imgProps xmlns:a14="http://schemas.microsoft.com/office/drawing/2010/main">
                  <a14:imgLayer r:embed="rId14">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4026040" y="3127588"/>
            <a:ext cx="1817206" cy="766814"/>
          </a:xfrm>
          <a:prstGeom prst="rect">
            <a:avLst/>
          </a:prstGeom>
        </p:spPr>
      </p:pic>
      <p:pic>
        <p:nvPicPr>
          <p:cNvPr id="13" name="Picture 1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4434074" y="3428852"/>
            <a:ext cx="1409171" cy="1140407"/>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828270" y="1610654"/>
            <a:ext cx="1163322" cy="1236823"/>
          </a:xfrm>
          <a:prstGeom prst="rect">
            <a:avLst/>
          </a:prstGeom>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82581" y="1918009"/>
            <a:ext cx="871568" cy="1125698"/>
          </a:xfrm>
          <a:prstGeom prst="rect">
            <a:avLst/>
          </a:prstGeom>
        </p:spPr>
      </p:pic>
      <p:pic>
        <p:nvPicPr>
          <p:cNvPr id="16" name="Picture 15"/>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299" y="315247"/>
            <a:ext cx="1163322" cy="1254784"/>
          </a:xfrm>
          <a:prstGeom prst="rect">
            <a:avLst/>
          </a:prstGeom>
        </p:spPr>
      </p:pic>
      <p:pic>
        <p:nvPicPr>
          <p:cNvPr id="17" name="Picture 16"/>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052080" y="171450"/>
            <a:ext cx="1163322" cy="1498719"/>
          </a:xfrm>
          <a:prstGeom prst="rect">
            <a:avLst/>
          </a:prstGeom>
        </p:spPr>
      </p:pic>
      <p:pic>
        <p:nvPicPr>
          <p:cNvPr id="18" name="Picture 17"/>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589810" y="1"/>
            <a:ext cx="1163322" cy="2096299"/>
          </a:xfrm>
          <a:prstGeom prst="rect">
            <a:avLst/>
          </a:prstGeom>
        </p:spPr>
      </p:pic>
      <p:pic>
        <p:nvPicPr>
          <p:cNvPr id="19" name="Picture 18"/>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490929" y="868193"/>
            <a:ext cx="1163322" cy="1302307"/>
          </a:xfrm>
          <a:prstGeom prst="rect">
            <a:avLst/>
          </a:prstGeom>
        </p:spPr>
      </p:pic>
      <p:pic>
        <p:nvPicPr>
          <p:cNvPr id="20" name="Picture 19"/>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509" b="97312" l="308" r="50154">
                        <a14:foregroundMark x1="26308" y1="47491" x2="38462" y2="80287"/>
                        <a14:foregroundMark x1="35231" y1="48387" x2="24769" y2="63799"/>
                        <a14:foregroundMark x1="22462" y1="52509" x2="26923" y2="62545"/>
                        <a14:foregroundMark x1="22615" y1="48566" x2="15846" y2="58244"/>
                        <a14:foregroundMark x1="31077" y1="47849" x2="31385" y2="52509"/>
                        <a14:foregroundMark x1="35231" y1="27419" x2="35692" y2="33513"/>
                        <a14:foregroundMark x1="21538" y1="27599" x2="26923" y2="30466"/>
                        <a14:foregroundMark x1="38154" y1="48925" x2="40769" y2="54301"/>
                        <a14:foregroundMark x1="40769" y1="85125" x2="43846" y2="94086"/>
                        <a14:foregroundMark x1="29538" y1="84229" x2="29846" y2="92652"/>
                        <a14:foregroundMark x1="23077" y1="94265" x2="31077" y2="93190"/>
                        <a14:foregroundMark x1="23538" y1="92832" x2="27846" y2="89606"/>
                        <a14:foregroundMark x1="25538" y1="90502" x2="26615" y2="89068"/>
                        <a14:foregroundMark x1="41077" y1="91039" x2="42154" y2="96237"/>
                        <a14:foregroundMark x1="43538" y1="89785" x2="45692" y2="94086"/>
                      </a14:backgroundRemoval>
                    </a14:imgEffect>
                  </a14:imgLayer>
                </a14:imgProps>
              </a:ext>
              <a:ext uri="{28A0092B-C50C-407E-A947-70E740481C1C}">
                <a14:useLocalDpi xmlns:a14="http://schemas.microsoft.com/office/drawing/2010/main" val="0"/>
              </a:ext>
            </a:extLst>
          </a:blip>
          <a:srcRect r="50000" b="2222"/>
          <a:stretch/>
        </p:blipFill>
        <p:spPr>
          <a:xfrm>
            <a:off x="4598108" y="369172"/>
            <a:ext cx="826352" cy="1387255"/>
          </a:xfrm>
          <a:prstGeom prst="rect">
            <a:avLst/>
          </a:prstGeom>
        </p:spPr>
      </p:pic>
      <p:pic>
        <p:nvPicPr>
          <p:cNvPr id="24" name="Picture 2" descr="Sách điện tử"/>
          <p:cNvPicPr>
            <a:picLocks noChangeAspect="1" noChangeArrowheads="1"/>
          </p:cNvPicPr>
          <p:nvPr/>
        </p:nvPicPr>
        <p:blipFill rotWithShape="1">
          <a:blip r:embed="rId21">
            <a:lum contrast="30000"/>
            <a:extLst>
              <a:ext uri="{28A0092B-C50C-407E-A947-70E740481C1C}">
                <a14:useLocalDpi xmlns:a14="http://schemas.microsoft.com/office/drawing/2010/main" val="0"/>
              </a:ext>
            </a:extLst>
          </a:blip>
          <a:srcRect l="66135" t="65282" r="16584" b="12723"/>
          <a:stretch/>
        </p:blipFill>
        <p:spPr bwMode="auto">
          <a:xfrm>
            <a:off x="2312282" y="1597293"/>
            <a:ext cx="685800" cy="1085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Sách điện tử"/>
          <p:cNvPicPr>
            <a:picLocks noChangeAspect="1" noChangeArrowheads="1"/>
          </p:cNvPicPr>
          <p:nvPr/>
        </p:nvPicPr>
        <p:blipFill rotWithShape="1">
          <a:blip r:embed="rId21">
            <a:lum contrast="30000"/>
            <a:extLst>
              <a:ext uri="{28A0092B-C50C-407E-A947-70E740481C1C}">
                <a14:useLocalDpi xmlns:a14="http://schemas.microsoft.com/office/drawing/2010/main" val="0"/>
              </a:ext>
            </a:extLst>
          </a:blip>
          <a:srcRect l="17174" t="65282" r="64105" b="8501"/>
          <a:stretch/>
        </p:blipFill>
        <p:spPr bwMode="auto">
          <a:xfrm>
            <a:off x="8105630" y="1597293"/>
            <a:ext cx="742950" cy="1294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17295" y="221"/>
            <a:ext cx="467536" cy="467536"/>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6469614" y="-111077"/>
            <a:ext cx="779695" cy="779695"/>
          </a:xfrm>
          <a:prstGeom prst="rect">
            <a:avLst/>
          </a:prstGeom>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8221403" y="-46106"/>
            <a:ext cx="779695" cy="779695"/>
          </a:xfrm>
          <a:prstGeom prst="rect">
            <a:avLst/>
          </a:prstGeom>
        </p:spPr>
      </p:pic>
      <p:pic>
        <p:nvPicPr>
          <p:cNvPr id="29" name="Pictur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01" y="-16341"/>
            <a:ext cx="467536" cy="467536"/>
          </a:xfrm>
          <a:prstGeom prst="rect">
            <a:avLst/>
          </a:prstGeom>
        </p:spPr>
      </p:pic>
      <p:pic>
        <p:nvPicPr>
          <p:cNvPr id="31" name="Picture 30"/>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7009" y="2035686"/>
            <a:ext cx="1329306" cy="1080651"/>
          </a:xfrm>
          <a:prstGeom prst="rect">
            <a:avLst/>
          </a:prstGeom>
        </p:spPr>
      </p:pic>
      <p:pic>
        <p:nvPicPr>
          <p:cNvPr id="32" name="Picture 31"/>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63964" y="1589554"/>
            <a:ext cx="656147" cy="386276"/>
          </a:xfrm>
          <a:prstGeom prst="rect">
            <a:avLst/>
          </a:prstGeom>
        </p:spPr>
      </p:pic>
      <p:pic>
        <p:nvPicPr>
          <p:cNvPr id="33" name="Picture 32"/>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61941" y="1211940"/>
            <a:ext cx="656147" cy="386276"/>
          </a:xfrm>
          <a:prstGeom prst="rect">
            <a:avLst/>
          </a:prstGeom>
        </p:spPr>
      </p:pic>
      <p:pic>
        <p:nvPicPr>
          <p:cNvPr id="34" name="Picture 33"/>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74896" y="1183756"/>
            <a:ext cx="656147" cy="386276"/>
          </a:xfrm>
          <a:prstGeom prst="rect">
            <a:avLst/>
          </a:prstGeom>
        </p:spPr>
      </p:pic>
      <p:pic>
        <p:nvPicPr>
          <p:cNvPr id="35" name="Picture 34"/>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39926" y="1585980"/>
            <a:ext cx="656147" cy="386276"/>
          </a:xfrm>
          <a:prstGeom prst="rect">
            <a:avLst/>
          </a:prstGeom>
        </p:spPr>
      </p:pic>
      <p:pic>
        <p:nvPicPr>
          <p:cNvPr id="36" name="Picture 35"/>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52080" y="2338732"/>
            <a:ext cx="886316" cy="593143"/>
          </a:xfrm>
          <a:prstGeom prst="rect">
            <a:avLst/>
          </a:prstGeom>
        </p:spPr>
      </p:pic>
    </p:spTree>
    <p:extLst>
      <p:ext uri="{BB962C8B-B14F-4D97-AF65-F5344CB8AC3E}">
        <p14:creationId xmlns:p14="http://schemas.microsoft.com/office/powerpoint/2010/main" val="321122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5" presetClass="path" presetSubtype="0" fill="hold" nodeType="withEffect">
                                  <p:stCondLst>
                                    <p:cond delay="0"/>
                                  </p:stCondLst>
                                  <p:childTnLst>
                                    <p:animMotion origin="layout" path="M -0.11771 0.02847 L -0.71111 0.03889 " pathEditMode="relative" rAng="0" ptsTypes="AA">
                                      <p:cBhvr>
                                        <p:cTn id="24" dur="2000" fill="hold"/>
                                        <p:tgtEl>
                                          <p:spTgt spid="12"/>
                                        </p:tgtEl>
                                        <p:attrNameLst>
                                          <p:attrName>ppt_x</p:attrName>
                                          <p:attrName>ppt_y</p:attrName>
                                        </p:attrNameLst>
                                      </p:cBhvr>
                                      <p:rCtr x="-29670" y="509"/>
                                    </p:animMotion>
                                  </p:childTnLst>
                                </p:cTn>
                              </p:par>
                              <p:par>
                                <p:cTn id="25" presetID="35" presetClass="path" presetSubtype="0" fill="hold" nodeType="withEffect">
                                  <p:stCondLst>
                                    <p:cond delay="0"/>
                                  </p:stCondLst>
                                  <p:childTnLst>
                                    <p:animMotion origin="layout" path="M -0.13021 -0.01111 L -0.80799 -0.01111 " pathEditMode="relative" rAng="0" ptsTypes="AA">
                                      <p:cBhvr>
                                        <p:cTn id="26" dur="3000" fill="hold"/>
                                        <p:tgtEl>
                                          <p:spTgt spid="13"/>
                                        </p:tgtEl>
                                        <p:attrNameLst>
                                          <p:attrName>ppt_x</p:attrName>
                                          <p:attrName>ppt_y</p:attrName>
                                        </p:attrNameLst>
                                      </p:cBhvr>
                                      <p:rCtr x="-33889" y="0"/>
                                    </p:animMotion>
                                  </p:childTnLst>
                                </p:cTn>
                              </p:par>
                              <p:par>
                                <p:cTn id="27" presetID="32" presetClass="emph" presetSubtype="0" repeatCount="indefinite" fill="hold" nodeType="withEffect">
                                  <p:stCondLst>
                                    <p:cond delay="0"/>
                                  </p:stCondLst>
                                  <p:childTnLst>
                                    <p:animRot by="120000">
                                      <p:cBhvr>
                                        <p:cTn id="28" dur="300" fill="hold">
                                          <p:stCondLst>
                                            <p:cond delay="0"/>
                                          </p:stCondLst>
                                        </p:cTn>
                                        <p:tgtEl>
                                          <p:spTgt spid="20"/>
                                        </p:tgtEl>
                                        <p:attrNameLst>
                                          <p:attrName>r</p:attrName>
                                        </p:attrNameLst>
                                      </p:cBhvr>
                                    </p:animRot>
                                    <p:animRot by="-240000">
                                      <p:cBhvr>
                                        <p:cTn id="29" dur="600" fill="hold">
                                          <p:stCondLst>
                                            <p:cond delay="600"/>
                                          </p:stCondLst>
                                        </p:cTn>
                                        <p:tgtEl>
                                          <p:spTgt spid="20"/>
                                        </p:tgtEl>
                                        <p:attrNameLst>
                                          <p:attrName>r</p:attrName>
                                        </p:attrNameLst>
                                      </p:cBhvr>
                                    </p:animRot>
                                    <p:animRot by="240000">
                                      <p:cBhvr>
                                        <p:cTn id="30" dur="600" fill="hold">
                                          <p:stCondLst>
                                            <p:cond delay="1200"/>
                                          </p:stCondLst>
                                        </p:cTn>
                                        <p:tgtEl>
                                          <p:spTgt spid="20"/>
                                        </p:tgtEl>
                                        <p:attrNameLst>
                                          <p:attrName>r</p:attrName>
                                        </p:attrNameLst>
                                      </p:cBhvr>
                                    </p:animRot>
                                    <p:animRot by="-240000">
                                      <p:cBhvr>
                                        <p:cTn id="31" dur="600" fill="hold">
                                          <p:stCondLst>
                                            <p:cond delay="1800"/>
                                          </p:stCondLst>
                                        </p:cTn>
                                        <p:tgtEl>
                                          <p:spTgt spid="20"/>
                                        </p:tgtEl>
                                        <p:attrNameLst>
                                          <p:attrName>r</p:attrName>
                                        </p:attrNameLst>
                                      </p:cBhvr>
                                    </p:animRot>
                                    <p:animRot by="120000">
                                      <p:cBhvr>
                                        <p:cTn id="32" dur="600" fill="hold">
                                          <p:stCondLst>
                                            <p:cond delay="2400"/>
                                          </p:stCondLst>
                                        </p:cTn>
                                        <p:tgtEl>
                                          <p:spTgt spid="20"/>
                                        </p:tgtEl>
                                        <p:attrNameLst>
                                          <p:attrName>r</p:attrName>
                                        </p:attrNameLst>
                                      </p:cBhvr>
                                    </p:animRo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35" presetClass="path" presetSubtype="0" repeatCount="indefinite" accel="50000" decel="50000" fill="hold" nodeType="withEffect">
                                  <p:stCondLst>
                                    <p:cond delay="0"/>
                                  </p:stCondLst>
                                  <p:childTnLst>
                                    <p:animMotion origin="layout" path="M 1.25E-6 -3.7037E-7 L 0.93268 -0.00764 " pathEditMode="relative" rAng="0" ptsTypes="AA">
                                      <p:cBhvr>
                                        <p:cTn id="46" dur="8000" fill="hold"/>
                                        <p:tgtEl>
                                          <p:spTgt spid="26"/>
                                        </p:tgtEl>
                                        <p:attrNameLst>
                                          <p:attrName>ppt_x</p:attrName>
                                          <p:attrName>ppt_y</p:attrName>
                                        </p:attrNameLst>
                                      </p:cBhvr>
                                      <p:rCtr x="46628" y="-394"/>
                                    </p:animMotion>
                                  </p:childTnLst>
                                </p:cTn>
                              </p:par>
                              <p:par>
                                <p:cTn id="47" presetID="35" presetClass="path" presetSubtype="0" repeatCount="indefinite" accel="50000" decel="50000" fill="hold" nodeType="withEffect">
                                  <p:stCondLst>
                                    <p:cond delay="0"/>
                                  </p:stCondLst>
                                  <p:childTnLst>
                                    <p:animMotion origin="layout" path="M -2.08333E-7 3.33333E-6 L -0.91706 -0.00047 " pathEditMode="relative" rAng="0" ptsTypes="AA">
                                      <p:cBhvr>
                                        <p:cTn id="48" dur="8000" fill="hold"/>
                                        <p:tgtEl>
                                          <p:spTgt spid="27"/>
                                        </p:tgtEl>
                                        <p:attrNameLst>
                                          <p:attrName>ppt_x</p:attrName>
                                          <p:attrName>ppt_y</p:attrName>
                                        </p:attrNameLst>
                                      </p:cBhvr>
                                      <p:rCtr x="-45859" y="-23"/>
                                    </p:animMotion>
                                  </p:childTnLst>
                                </p:cTn>
                              </p:par>
                              <p:par>
                                <p:cTn id="49" presetID="35" presetClass="path" presetSubtype="0" repeatCount="indefinite" accel="50000" decel="50000" fill="hold" nodeType="withEffect">
                                  <p:stCondLst>
                                    <p:cond delay="0"/>
                                  </p:stCondLst>
                                  <p:childTnLst>
                                    <p:animMotion origin="layout" path="M 3.33333E-6 3.33333E-6 L -0.91706 -0.00047 " pathEditMode="relative" rAng="0" ptsTypes="AA">
                                      <p:cBhvr>
                                        <p:cTn id="50" dur="8000" fill="hold"/>
                                        <p:tgtEl>
                                          <p:spTgt spid="28"/>
                                        </p:tgtEl>
                                        <p:attrNameLst>
                                          <p:attrName>ppt_x</p:attrName>
                                          <p:attrName>ppt_y</p:attrName>
                                        </p:attrNameLst>
                                      </p:cBhvr>
                                      <p:rCtr x="-45859" y="-23"/>
                                    </p:animMotion>
                                  </p:childTnLst>
                                </p:cTn>
                              </p:par>
                              <p:par>
                                <p:cTn id="51" presetID="35" presetClass="path" presetSubtype="0" repeatCount="indefinite" accel="50000" decel="50000" fill="hold" nodeType="withEffect">
                                  <p:stCondLst>
                                    <p:cond delay="0"/>
                                  </p:stCondLst>
                                  <p:childTnLst>
                                    <p:animMotion origin="layout" path="M 2.08333E-7 3.7037E-7 L 0.93268 -0.00764 " pathEditMode="relative" rAng="0" ptsTypes="AA">
                                      <p:cBhvr>
                                        <p:cTn id="52" dur="8000" fill="hold"/>
                                        <p:tgtEl>
                                          <p:spTgt spid="29"/>
                                        </p:tgtEl>
                                        <p:attrNameLst>
                                          <p:attrName>ppt_x</p:attrName>
                                          <p:attrName>ppt_y</p:attrName>
                                        </p:attrNameLst>
                                      </p:cBhvr>
                                      <p:rCtr x="4662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50" presetClass="path" presetSubtype="0" fill="hold" nodeType="clickEffect">
                                  <p:stCondLst>
                                    <p:cond delay="0"/>
                                  </p:stCondLst>
                                  <p:childTnLst>
                                    <p:animMotion origin="layout" path="M 4.58333E-6 1.48148E-6 L 0.05312 1.48148E-6 C 0.07669 1.48148E-6 0.10625 0.34537 0.10625 0.62477 L 0.10625 1.24977 " pathEditMode="relative" rAng="0" ptsTypes="AAAA">
                                      <p:cBhvr>
                                        <p:cTn id="57" dur="5250" fill="hold"/>
                                        <p:tgtEl>
                                          <p:spTgt spid="5"/>
                                        </p:tgtEl>
                                        <p:attrNameLst>
                                          <p:attrName>ppt_x</p:attrName>
                                          <p:attrName>ppt_y</p:attrName>
                                        </p:attrNameLst>
                                      </p:cBhvr>
                                      <p:rCtr x="5313" y="62477"/>
                                    </p:animMotion>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50" presetClass="path" presetSubtype="0" accel="50000" decel="50000" fill="hold" nodeType="clickEffect">
                                  <p:stCondLst>
                                    <p:cond delay="0"/>
                                  </p:stCondLst>
                                  <p:childTnLst>
                                    <p:animMotion origin="layout" path="M -0.025 0.00972 L -0.10585 0.00972 C -0.14231 0.00972 -0.18684 0.36204 -0.18684 0.64746 L -0.18684 1.28496 " pathEditMode="relative" rAng="0" ptsTypes="AAAA">
                                      <p:cBhvr>
                                        <p:cTn id="62" dur="5250" fill="hold"/>
                                        <p:tgtEl>
                                          <p:spTgt spid="6"/>
                                        </p:tgtEl>
                                        <p:attrNameLst>
                                          <p:attrName>ppt_x</p:attrName>
                                          <p:attrName>ppt_y</p:attrName>
                                        </p:attrNameLst>
                                      </p:cBhvr>
                                      <p:rCtr x="-8099" y="63750"/>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50" presetClass="path" presetSubtype="0" fill="hold" nodeType="clickEffect">
                                  <p:stCondLst>
                                    <p:cond delay="0"/>
                                  </p:stCondLst>
                                  <p:childTnLst>
                                    <p:animMotion origin="layout" path="M -0.025 0.00601 L -0.17044 0.00601 C -0.23581 0.00601 -0.31601 0.35671 -0.31601 0.64143 L -0.31601 1.27662 " pathEditMode="relative" rAng="0" ptsTypes="AAAA">
                                      <p:cBhvr>
                                        <p:cTn id="67" dur="4750" fill="hold"/>
                                        <p:tgtEl>
                                          <p:spTgt spid="7"/>
                                        </p:tgtEl>
                                        <p:attrNameLst>
                                          <p:attrName>ppt_x</p:attrName>
                                          <p:attrName>ppt_y</p:attrName>
                                        </p:attrNameLst>
                                      </p:cBhvr>
                                      <p:rCtr x="-14557" y="63519"/>
                                    </p:animMotion>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0" presetClass="path" presetSubtype="0" fill="hold" nodeType="clickEffect">
                                  <p:stCondLst>
                                    <p:cond delay="0"/>
                                  </p:stCondLst>
                                  <p:childTnLst>
                                    <p:animMotion origin="layout" path="M -0.04167 -0.00139 L -0.24271 -0.00139 C -0.33282 -0.00139 -0.44362 0.28264 -0.44362 0.51343 L -0.44362 1.02986 " pathEditMode="relative" rAng="0" ptsTypes="AAAA">
                                      <p:cBhvr>
                                        <p:cTn id="72" dur="5250" fill="hold"/>
                                        <p:tgtEl>
                                          <p:spTgt spid="20"/>
                                        </p:tgtEl>
                                        <p:attrNameLst>
                                          <p:attrName>ppt_x</p:attrName>
                                          <p:attrName>ppt_y</p:attrName>
                                        </p:attrNameLst>
                                      </p:cBhvr>
                                      <p:rCtr x="-20104" y="51551"/>
                                    </p:animMotion>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6359433" cy="400110"/>
          </a:xfrm>
          <a:prstGeom prst="rect">
            <a:avLst/>
          </a:prstGeom>
          <a:solidFill>
            <a:schemeClr val="bg1"/>
          </a:solidFill>
        </p:spPr>
        <p:txBody>
          <a:bodyPr wrap="none" rtlCol="0">
            <a:spAutoFit/>
          </a:bodyPr>
          <a:lstStyle/>
          <a:p>
            <a:r>
              <a:rPr lang="en-US" sz="2000"/>
              <a:t>Quan sát tranh và nói về những gì em thấy trong tranh</a:t>
            </a:r>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1</a:t>
            </a: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a:solidFill>
                  <a:srgbClr val="FF0000"/>
                </a:solidFill>
              </a:rPr>
              <a:t>Thảo luận nhóm</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5066" y="456448"/>
            <a:ext cx="6162614"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80777" y="4574336"/>
            <a:ext cx="6968574" cy="369332"/>
          </a:xfrm>
          <a:prstGeom prst="rect">
            <a:avLst/>
          </a:prstGeom>
          <a:solidFill>
            <a:schemeClr val="bg1"/>
          </a:solidFill>
        </p:spPr>
        <p:txBody>
          <a:bodyPr wrap="none" rtlCol="0">
            <a:spAutoFit/>
          </a:bodyPr>
          <a:lstStyle/>
          <a:p>
            <a:r>
              <a:rPr lang="en-US" sz="1800">
                <a:solidFill>
                  <a:schemeClr val="tx1"/>
                </a:solidFill>
              </a:rPr>
              <a:t>Tranh có những nhân vật nào ? Những nhân vật này đang làm gì?</a:t>
            </a:r>
          </a:p>
        </p:txBody>
      </p:sp>
      <p:sp>
        <p:nvSpPr>
          <p:cNvPr id="12" name="TextBox 11"/>
          <p:cNvSpPr txBox="1"/>
          <p:nvPr/>
        </p:nvSpPr>
        <p:spPr>
          <a:xfrm>
            <a:off x="3812989" y="2859175"/>
            <a:ext cx="585417" cy="523220"/>
          </a:xfrm>
          <a:prstGeom prst="rect">
            <a:avLst/>
          </a:prstGeom>
          <a:solidFill>
            <a:schemeClr val="bg1"/>
          </a:solidFill>
        </p:spPr>
        <p:txBody>
          <a:bodyPr wrap="none" rtlCol="0">
            <a:spAutoFit/>
          </a:bodyPr>
          <a:lstStyle/>
          <a:p>
            <a:r>
              <a:rPr lang="en-US" sz="2800">
                <a:solidFill>
                  <a:schemeClr val="tx1"/>
                </a:solidFill>
              </a:rPr>
              <a:t>gà</a:t>
            </a:r>
          </a:p>
        </p:txBody>
      </p:sp>
      <p:sp>
        <p:nvSpPr>
          <p:cNvPr id="14" name="TextBox 13"/>
          <p:cNvSpPr txBox="1"/>
          <p:nvPr/>
        </p:nvSpPr>
        <p:spPr>
          <a:xfrm>
            <a:off x="2777143" y="2571683"/>
            <a:ext cx="543739" cy="523220"/>
          </a:xfrm>
          <a:prstGeom prst="rect">
            <a:avLst/>
          </a:prstGeom>
          <a:solidFill>
            <a:schemeClr val="bg1"/>
          </a:solidFill>
        </p:spPr>
        <p:txBody>
          <a:bodyPr wrap="none" rtlCol="0">
            <a:spAutoFit/>
          </a:bodyPr>
          <a:lstStyle/>
          <a:p>
            <a:r>
              <a:rPr lang="en-US" sz="2800">
                <a:solidFill>
                  <a:schemeClr val="tx1"/>
                </a:solidFill>
              </a:rPr>
              <a:t>vịt</a:t>
            </a:r>
          </a:p>
        </p:txBody>
      </p:sp>
      <p:sp>
        <p:nvSpPr>
          <p:cNvPr id="15" name="TextBox 14"/>
          <p:cNvSpPr txBox="1"/>
          <p:nvPr/>
        </p:nvSpPr>
        <p:spPr>
          <a:xfrm>
            <a:off x="5042700" y="2943258"/>
            <a:ext cx="986167" cy="523220"/>
          </a:xfrm>
          <a:prstGeom prst="rect">
            <a:avLst/>
          </a:prstGeom>
          <a:solidFill>
            <a:schemeClr val="bg1"/>
          </a:solidFill>
        </p:spPr>
        <p:txBody>
          <a:bodyPr wrap="none" rtlCol="0">
            <a:spAutoFit/>
          </a:bodyPr>
          <a:lstStyle/>
          <a:p>
            <a:r>
              <a:rPr lang="en-US" sz="2800">
                <a:solidFill>
                  <a:schemeClr val="tx1"/>
                </a:solidFill>
              </a:rPr>
              <a:t>ngan</a:t>
            </a:r>
          </a:p>
        </p:txBody>
      </p:sp>
      <p:sp>
        <p:nvSpPr>
          <p:cNvPr id="21" name="TextBox 20"/>
          <p:cNvSpPr txBox="1"/>
          <p:nvPr/>
        </p:nvSpPr>
        <p:spPr>
          <a:xfrm>
            <a:off x="480777" y="4572152"/>
            <a:ext cx="6987810" cy="369332"/>
          </a:xfrm>
          <a:prstGeom prst="rect">
            <a:avLst/>
          </a:prstGeom>
          <a:solidFill>
            <a:schemeClr val="bg1"/>
          </a:solidFill>
        </p:spPr>
        <p:txBody>
          <a:bodyPr wrap="none" rtlCol="0">
            <a:spAutoFit/>
          </a:bodyPr>
          <a:lstStyle/>
          <a:p>
            <a:r>
              <a:rPr lang="en-US" sz="1800">
                <a:solidFill>
                  <a:srgbClr val="0418AC"/>
                </a:solidFill>
              </a:rPr>
              <a:t>Vịt và ngan đang giúp gà bơi vào bờ.                                               </a:t>
            </a:r>
          </a:p>
        </p:txBody>
      </p:sp>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3FAF5A"/>
          </a:solidFill>
          <a:ln w="76200">
            <a:solidFill>
              <a:srgbClr val="8BB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t>TÔI VÀ CÁC BẠN</a:t>
            </a:r>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2CD434"/>
                </a:solidFill>
              </a:rPr>
              <a:t>1</a:t>
            </a:r>
          </a:p>
        </p:txBody>
      </p:sp>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a:solidFill>
                    <a:srgbClr val="00863D"/>
                  </a:solidFill>
                  <a:latin typeface="Arial-Rounded" pitchFamily="34" charset="0"/>
                  <a:ea typeface="Arial-Rounded" pitchFamily="34" charset="0"/>
                  <a:cs typeface="Arial-Rounded" pitchFamily="34" charset="0"/>
                </a:rPr>
                <a:t>GIẢI THƯỞNG TÌNH BẠN</a:t>
              </a:r>
            </a:p>
          </p:txBody>
        </p:sp>
      </p:grpSp>
      <p:sp>
        <p:nvSpPr>
          <p:cNvPr id="11" name="TextBox 10"/>
          <p:cNvSpPr txBox="1"/>
          <p:nvPr/>
        </p:nvSpPr>
        <p:spPr>
          <a:xfrm>
            <a:off x="1252579" y="1747468"/>
            <a:ext cx="990600" cy="954095"/>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bg1"/>
                </a:solidFill>
              </a:rPr>
              <a:t>Đọc</a:t>
            </a: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2</a:t>
            </a: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70593" y="479337"/>
            <a:ext cx="4644671" cy="20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1" y="2294384"/>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4" name="TextBox 3"/>
          <p:cNvSpPr txBox="1"/>
          <p:nvPr/>
        </p:nvSpPr>
        <p:spPr>
          <a:xfrm>
            <a:off x="399382" y="4655076"/>
            <a:ext cx="3855543" cy="400110"/>
          </a:xfrm>
          <a:prstGeom prst="rect">
            <a:avLst/>
          </a:prstGeom>
          <a:solidFill>
            <a:schemeClr val="bg1"/>
          </a:solidFill>
        </p:spPr>
        <p:txBody>
          <a:bodyPr wrap="none" rtlCol="0">
            <a:spAutoFit/>
          </a:bodyPr>
          <a:lstStyle/>
          <a:p>
            <a:r>
              <a:rPr lang="en-US" sz="2000">
                <a:solidFill>
                  <a:schemeClr val="tx1"/>
                </a:solidFill>
              </a:rPr>
              <a:t>Nhìn vào bức tranh em thấy gì ?</a:t>
            </a:r>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275862" y="613593"/>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35" name="TextBox 34"/>
          <p:cNvSpPr txBox="1"/>
          <p:nvPr/>
        </p:nvSpPr>
        <p:spPr>
          <a:xfrm>
            <a:off x="141286" y="3045028"/>
            <a:ext cx="6545382" cy="369332"/>
          </a:xfrm>
          <a:prstGeom prst="rect">
            <a:avLst/>
          </a:prstGeom>
          <a:noFill/>
        </p:spPr>
        <p:txBody>
          <a:bodyPr wrap="none" rtlCol="0">
            <a:spAutoFit/>
          </a:bodyPr>
          <a:lstStyle/>
          <a:p>
            <a:r>
              <a:rPr lang="en-US" sz="1800">
                <a:solidFill>
                  <a:schemeClr val="tx1"/>
                </a:solidFill>
              </a:rPr>
              <a:t>Tìm từ ngữ có tiếng chứa vần trong văn bản: </a:t>
            </a:r>
            <a:r>
              <a:rPr lang="en-US" sz="1800">
                <a:solidFill>
                  <a:srgbClr val="FF0000"/>
                </a:solidFill>
              </a:rPr>
              <a:t>oăng , oac, oach</a:t>
            </a:r>
            <a:endParaRPr lang="en-US" sz="1800">
              <a:solidFill>
                <a:schemeClr val="tx1"/>
              </a:solidFill>
            </a:endParaRPr>
          </a:p>
        </p:txBody>
      </p:sp>
      <p:cxnSp>
        <p:nvCxnSpPr>
          <p:cNvPr id="5" name="Straight Connector 4"/>
          <p:cNvCxnSpPr/>
          <p:nvPr/>
        </p:nvCxnSpPr>
        <p:spPr>
          <a:xfrm>
            <a:off x="1930400" y="1309511"/>
            <a:ext cx="6773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6644" y="1332089"/>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26600" y="2013976"/>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4008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47005" y="3657600"/>
            <a:ext cx="986167" cy="523220"/>
          </a:xfrm>
          <a:prstGeom prst="rect">
            <a:avLst/>
          </a:prstGeom>
          <a:solidFill>
            <a:srgbClr val="FEE7EF"/>
          </a:solidFill>
          <a:ln w="12700">
            <a:solidFill>
              <a:srgbClr val="009242"/>
            </a:solidFill>
          </a:ln>
        </p:spPr>
        <p:txBody>
          <a:bodyPr wrap="none" rtlCol="0">
            <a:spAutoFit/>
          </a:bodyPr>
          <a:lstStyle/>
          <a:p>
            <a:pPr algn="ctr"/>
            <a:r>
              <a:rPr lang="en-US" sz="2800"/>
              <a:t>oăng</a:t>
            </a:r>
          </a:p>
        </p:txBody>
      </p:sp>
      <p:cxnSp>
        <p:nvCxnSpPr>
          <p:cNvPr id="25" name="Straight Connector 24"/>
          <p:cNvCxnSpPr/>
          <p:nvPr/>
        </p:nvCxnSpPr>
        <p:spPr>
          <a:xfrm>
            <a:off x="1840089"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27864" y="4384021"/>
            <a:ext cx="1186543" cy="523220"/>
          </a:xfrm>
          <a:prstGeom prst="rect">
            <a:avLst/>
          </a:prstGeom>
          <a:solidFill>
            <a:srgbClr val="FEE7EF"/>
          </a:solidFill>
          <a:ln w="12700">
            <a:solidFill>
              <a:srgbClr val="009242"/>
            </a:solidFill>
          </a:ln>
        </p:spPr>
        <p:txBody>
          <a:bodyPr wrap="none" rtlCol="0">
            <a:spAutoFit/>
          </a:bodyPr>
          <a:lstStyle/>
          <a:p>
            <a:pPr algn="ctr"/>
            <a:r>
              <a:rPr lang="en-US" sz="2800"/>
              <a:t>hoẵng</a:t>
            </a:r>
          </a:p>
        </p:txBody>
      </p:sp>
      <p:cxnSp>
        <p:nvCxnSpPr>
          <p:cNvPr id="27" name="Straight Connector 26"/>
          <p:cNvCxnSpPr/>
          <p:nvPr/>
        </p:nvCxnSpPr>
        <p:spPr>
          <a:xfrm>
            <a:off x="4255911"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73434"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a:t>oac</a:t>
            </a:r>
          </a:p>
        </p:txBody>
      </p:sp>
      <p:cxnSp>
        <p:nvCxnSpPr>
          <p:cNvPr id="29" name="Straight Connector 28"/>
          <p:cNvCxnSpPr/>
          <p:nvPr/>
        </p:nvCxnSpPr>
        <p:spPr>
          <a:xfrm>
            <a:off x="425591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4713" y="4384021"/>
            <a:ext cx="944489" cy="523220"/>
          </a:xfrm>
          <a:prstGeom prst="rect">
            <a:avLst/>
          </a:prstGeom>
          <a:solidFill>
            <a:srgbClr val="FEE7EF"/>
          </a:solidFill>
          <a:ln w="12700">
            <a:solidFill>
              <a:srgbClr val="009242"/>
            </a:solidFill>
          </a:ln>
        </p:spPr>
        <p:txBody>
          <a:bodyPr wrap="none" rtlCol="0">
            <a:spAutoFit/>
          </a:bodyPr>
          <a:lstStyle/>
          <a:p>
            <a:pPr algn="ctr"/>
            <a:r>
              <a:rPr lang="en-US" sz="2800"/>
              <a:t>xoạc</a:t>
            </a:r>
          </a:p>
        </p:txBody>
      </p:sp>
      <p:cxnSp>
        <p:nvCxnSpPr>
          <p:cNvPr id="31" name="Straight Connector 30"/>
          <p:cNvCxnSpPr/>
          <p:nvPr/>
        </p:nvCxnSpPr>
        <p:spPr>
          <a:xfrm>
            <a:off x="6403298"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20633" y="3657600"/>
            <a:ext cx="965329" cy="523220"/>
          </a:xfrm>
          <a:prstGeom prst="rect">
            <a:avLst/>
          </a:prstGeom>
          <a:solidFill>
            <a:srgbClr val="FEE7EF"/>
          </a:solidFill>
          <a:ln w="12700">
            <a:solidFill>
              <a:srgbClr val="009242"/>
            </a:solidFill>
          </a:ln>
        </p:spPr>
        <p:txBody>
          <a:bodyPr wrap="none" rtlCol="0">
            <a:spAutoFit/>
          </a:bodyPr>
          <a:lstStyle/>
          <a:p>
            <a:pPr algn="ctr"/>
            <a:r>
              <a:rPr lang="en-US" sz="2800"/>
              <a:t>oach</a:t>
            </a:r>
          </a:p>
        </p:txBody>
      </p:sp>
      <p:cxnSp>
        <p:nvCxnSpPr>
          <p:cNvPr id="33" name="Straight Connector 32"/>
          <p:cNvCxnSpPr/>
          <p:nvPr/>
        </p:nvCxnSpPr>
        <p:spPr>
          <a:xfrm>
            <a:off x="6403298"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01680" y="4384021"/>
            <a:ext cx="965329" cy="523220"/>
          </a:xfrm>
          <a:prstGeom prst="rect">
            <a:avLst/>
          </a:prstGeom>
          <a:solidFill>
            <a:srgbClr val="FEE7EF"/>
          </a:solidFill>
          <a:ln w="12700">
            <a:solidFill>
              <a:srgbClr val="009242"/>
            </a:solidFill>
          </a:ln>
        </p:spPr>
        <p:txBody>
          <a:bodyPr wrap="none" rtlCol="0">
            <a:spAutoFit/>
          </a:bodyPr>
          <a:lstStyle/>
          <a:p>
            <a:pPr algn="ctr"/>
            <a:r>
              <a:rPr lang="en-US" sz="2800"/>
              <a:t>oạch</a:t>
            </a:r>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26" grpId="0" animBg="1"/>
      <p:bldP spid="28" grpId="0" animBg="1"/>
      <p:bldP spid="30" grpId="0" animBg="1"/>
      <p:bldP spid="32"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r>
              <a:rPr lang="en-US" sz="2200">
                <a:solidFill>
                  <a:srgbClr val="0418AC"/>
                </a:solidFill>
              </a:rPr>
              <a:t>Trước vạch xuất phát, nai và hoẵng xoạc chân lấy đà. Sau khi trọng tài ra hiệu, hai bạn lao như tên bắn.</a:t>
            </a: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a:solidFill>
                  <a:schemeClr val="tx1"/>
                </a:solidFill>
              </a:rPr>
              <a:t>Đọc nối tiếp từng câu </a:t>
            </a:r>
          </a:p>
        </p:txBody>
      </p:sp>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0" y="879478"/>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cxnSp>
        <p:nvCxnSpPr>
          <p:cNvPr id="5" name="Straight Connector 4"/>
          <p:cNvCxnSpPr/>
          <p:nvPr/>
        </p:nvCxnSpPr>
        <p:spPr>
          <a:xfrm flipH="1">
            <a:off x="3262489" y="3704701"/>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44533" y="3708755"/>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7191023" y="370064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2540001"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531153"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a:solidFill>
                  <a:schemeClr val="tx1"/>
                </a:solidFill>
              </a:rPr>
              <a:t>Chia đoạn</a:t>
            </a:r>
          </a:p>
        </p:txBody>
      </p:sp>
      <p:grpSp>
        <p:nvGrpSpPr>
          <p:cNvPr id="29" name="Group 28"/>
          <p:cNvGrpSpPr/>
          <p:nvPr/>
        </p:nvGrpSpPr>
        <p:grpSpPr>
          <a:xfrm>
            <a:off x="3214308" y="2195248"/>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1</a:t>
              </a:r>
            </a:p>
          </p:txBody>
        </p:sp>
      </p:grpSp>
      <p:grpSp>
        <p:nvGrpSpPr>
          <p:cNvPr id="34" name="Group 33"/>
          <p:cNvGrpSpPr/>
          <p:nvPr/>
        </p:nvGrpSpPr>
        <p:grpSpPr>
          <a:xfrm>
            <a:off x="3744886" y="2872582"/>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5667023"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0" y="961317"/>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48" name="TextBox 47"/>
          <p:cNvSpPr txBox="1"/>
          <p:nvPr/>
        </p:nvSpPr>
        <p:spPr>
          <a:xfrm>
            <a:off x="277742" y="3795883"/>
            <a:ext cx="5775940" cy="369332"/>
          </a:xfrm>
          <a:prstGeom prst="rect">
            <a:avLst/>
          </a:prstGeom>
          <a:solidFill>
            <a:schemeClr val="bg1"/>
          </a:solidFill>
        </p:spPr>
        <p:txBody>
          <a:bodyPr wrap="none" rtlCol="0">
            <a:spAutoFit/>
          </a:bodyPr>
          <a:lstStyle/>
          <a:p>
            <a:r>
              <a:rPr lang="en-US" sz="1800">
                <a:solidFill>
                  <a:schemeClr val="tx1"/>
                </a:solidFill>
              </a:rPr>
              <a:t>Giải nghĩa : </a:t>
            </a:r>
            <a:r>
              <a:rPr lang="en-US" sz="1800">
                <a:solidFill>
                  <a:srgbClr val="0418AC"/>
                </a:solidFill>
              </a:rPr>
              <a:t>vạch xuất phát, lấy đà, trọng tài, ngã oạch.</a:t>
            </a:r>
            <a:endParaRPr lang="en-US" sz="1800">
              <a:solidFill>
                <a:schemeClr val="tx1"/>
              </a:solidFill>
            </a:endParaRPr>
          </a:p>
        </p:txBody>
      </p:sp>
    </p:spTree>
    <p:extLst>
      <p:ext uri="{BB962C8B-B14F-4D97-AF65-F5344CB8AC3E}">
        <p14:creationId xmlns:p14="http://schemas.microsoft.com/office/powerpoint/2010/main" val="345381643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3253</TotalTime>
  <Words>943</Words>
  <Application>Microsoft Office PowerPoint</Application>
  <PresentationFormat>On-screen Show (16:9)</PresentationFormat>
  <Paragraphs>120</Paragraphs>
  <Slides>22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Lato</vt:lpstr>
      <vt:lpstr>Times New Roman</vt:lpstr>
      <vt:lpstr>Arial Rounded MT Bold</vt:lpstr>
      <vt:lpstr>Arial-Rounded</vt:lpstr>
      <vt:lpstr>Calibri Light</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Thanh Hieu</cp:lastModifiedBy>
  <cp:revision>375</cp:revision>
  <dcterms:modified xsi:type="dcterms:W3CDTF">2025-02-13T08:22:20Z</dcterms:modified>
</cp:coreProperties>
</file>