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  <p:sldMasterId id="2147483697" r:id="rId4"/>
  </p:sldMasterIdLst>
  <p:notesMasterIdLst>
    <p:notesMasterId r:id="rId20"/>
  </p:notesMasterIdLst>
  <p:sldIdLst>
    <p:sldId id="286" r:id="rId5"/>
    <p:sldId id="279" r:id="rId6"/>
    <p:sldId id="281" r:id="rId7"/>
    <p:sldId id="277" r:id="rId8"/>
    <p:sldId id="258" r:id="rId9"/>
    <p:sldId id="259" r:id="rId10"/>
    <p:sldId id="267" r:id="rId11"/>
    <p:sldId id="285" r:id="rId12"/>
    <p:sldId id="287" r:id="rId13"/>
    <p:sldId id="290" r:id="rId14"/>
    <p:sldId id="303" r:id="rId15"/>
    <p:sldId id="273" r:id="rId16"/>
    <p:sldId id="291" r:id="rId17"/>
    <p:sldId id="292" r:id="rId18"/>
    <p:sldId id="288" r:id="rId19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96C439F-93A7-45C5-B9FF-E261BFDCD7FC}">
          <p14:sldIdLst>
            <p14:sldId id="286"/>
            <p14:sldId id="279"/>
            <p14:sldId id="281"/>
            <p14:sldId id="277"/>
            <p14:sldId id="258"/>
            <p14:sldId id="259"/>
            <p14:sldId id="267"/>
            <p14:sldId id="285"/>
            <p14:sldId id="287"/>
            <p14:sldId id="290"/>
            <p14:sldId id="303"/>
            <p14:sldId id="273"/>
            <p14:sldId id="291"/>
            <p14:sldId id="292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696" y="-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3062016" y="2909616"/>
            <a:ext cx="2105565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501857" y="3308633"/>
            <a:ext cx="4690141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286765" y="-1368565"/>
            <a:ext cx="3549367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616200" y="1562033"/>
            <a:ext cx="69595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9480221" y="3641269"/>
            <a:ext cx="1294028" cy="18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901849" y="2092349"/>
            <a:ext cx="28638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7426049" y="-1330049"/>
            <a:ext cx="344860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2565400" y="2212733"/>
            <a:ext cx="70612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914400" y="3888337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2184224" y="1461059"/>
            <a:ext cx="7823715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5702000" y="4938464"/>
            <a:ext cx="787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667200" y="1552133"/>
            <a:ext cx="48576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4791200" y="4997696"/>
            <a:ext cx="26096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12699" y="3466167"/>
            <a:ext cx="4184267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375699" y="-1413800"/>
            <a:ext cx="33700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9863833" y="2463800"/>
            <a:ext cx="2328165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25400" y="4474000"/>
            <a:ext cx="2328167" cy="2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3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9340900" y="4606943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4684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81100" y="5265467"/>
            <a:ext cx="98299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10303973" y="2519800"/>
            <a:ext cx="1888025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9147633" y="-1507667"/>
            <a:ext cx="154940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648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1265599" y="-1291000"/>
            <a:ext cx="2205900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10185399" y="4803300"/>
            <a:ext cx="2006599" cy="2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769216" y="-1758149"/>
            <a:ext cx="154940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3553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962900" y="3657533"/>
            <a:ext cx="4229099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8506200" y="-1031500"/>
            <a:ext cx="266700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064067" y="1968500"/>
            <a:ext cx="2127933" cy="48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8598767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962216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9297767" y="4667712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9749724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735724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12700" y="-12700"/>
            <a:ext cx="122047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89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43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98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77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3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878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49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31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21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55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676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3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14/02/2025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14/02/2025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0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14/02/2025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743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%5bKARAOKE%5d%20L&#7898;P%20M&#7896;T%20TH&#194;N%20Y&#202;U%20(BEAT%20CHU&#7848;N)%20L&#7898;P%201%20-%20K&#7871;t%20N&#7889;i%20Tri%20Th&#7913;c%20V&#7899;i%20Cu&#7897;c%20S&#7889;ng.mp4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%5bKARAOKE%5d%20T&#7892;%20QU&#7888;C%20TA%20(BEAT%20CHU&#7848;N)%20L&#7898;P%201%20-%20C&#249;ng%20H&#7885;c%20&#272;&#7875;%20PT%20N&#259;ng%20L&#7921;c.mp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slide" Target="slide14.xml"/><Relationship Id="rId2" Type="http://schemas.openxmlformats.org/officeDocument/2006/relationships/image" Target="../media/image34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slide" Target="slide15.xml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hyperlink" Target="Ch&#225;u%20Y&#234;u%20B&#224;%20Karaoke%20Nh&#7841;c%20Thi&#7871;u%20Nhi%20(B&#224;%20&#416;i%20B&#224;)%20Karaoke.mp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556CAA5-9934-40AE-A618-EB593689581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.VnTime" pitchFamily="34" charset="0"/>
              </a:rPr>
              <a:t>%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DAA47E9-3DF5-4A37-8FBD-E20FD3EBDC0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algn="ctr"/>
            <a:endParaRPr lang="vi-VN" altLang="en-US" sz="2800">
              <a:latin typeface=".VnTime" pitchFamily="34" charset="0"/>
            </a:endParaRPr>
          </a:p>
        </p:txBody>
      </p:sp>
      <p:pic>
        <p:nvPicPr>
          <p:cNvPr id="14340" name="Picture 4" descr="Pla019">
            <a:extLst>
              <a:ext uri="{FF2B5EF4-FFF2-40B4-BE49-F238E27FC236}">
                <a16:creationId xmlns:a16="http://schemas.microsoft.com/office/drawing/2014/main" id="{647A5E8C-1C3E-4125-9D75-349D2625C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852" y="-133349"/>
            <a:ext cx="12416852" cy="7467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WordArt 5">
            <a:extLst>
              <a:ext uri="{FF2B5EF4-FFF2-40B4-BE49-F238E27FC236}">
                <a16:creationId xmlns:a16="http://schemas.microsoft.com/office/drawing/2014/main" id="{C4A42FC8-15F8-4CB1-A177-06BF48EEB5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2438401"/>
            <a:ext cx="7239000" cy="923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err="1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dự giờ thăm lớp 1A 4</a:t>
            </a:r>
          </a:p>
        </p:txBody>
      </p:sp>
      <p:sp>
        <p:nvSpPr>
          <p:cNvPr id="14342" name="WordArt 6">
            <a:extLst>
              <a:ext uri="{FF2B5EF4-FFF2-40B4-BE49-F238E27FC236}">
                <a16:creationId xmlns:a16="http://schemas.microsoft.com/office/drawing/2014/main" id="{F534E968-2039-4602-842C-2B1560B15A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1295400"/>
            <a:ext cx="7772400" cy="3200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34596"/>
              </a:avLst>
            </a:prstTxWarp>
          </a:bodyPr>
          <a:lstStyle/>
          <a:p>
            <a:pPr algn="ctr"/>
            <a:r>
              <a:rPr lang="en-US" sz="4800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8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8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083472B4-A110-4497-B8E5-E6A50E7B4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962401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>
              <a:latin typeface=".VnAristote" pitchFamily="34" charset="0"/>
            </a:endParaRPr>
          </a:p>
        </p:txBody>
      </p:sp>
      <p:sp>
        <p:nvSpPr>
          <p:cNvPr id="14344" name="WordArt 5">
            <a:extLst>
              <a:ext uri="{FF2B5EF4-FFF2-40B4-BE49-F238E27FC236}">
                <a16:creationId xmlns:a16="http://schemas.microsoft.com/office/drawing/2014/main" id="{3081A8EF-7AC8-449E-9F33-BF765425CC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8500" y="3657600"/>
            <a:ext cx="59817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14345" name="TextBox 5">
            <a:extLst>
              <a:ext uri="{FF2B5EF4-FFF2-40B4-BE49-F238E27FC236}">
                <a16:creationId xmlns:a16="http://schemas.microsoft.com/office/drawing/2014/main" id="{DF6DF18D-E799-4855-901E-51CD6DD3B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"/>
            <a:ext cx="822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PHÙ CÁT</a:t>
            </a:r>
          </a:p>
        </p:txBody>
      </p:sp>
      <p:sp>
        <p:nvSpPr>
          <p:cNvPr id="14346" name="TextBox 6">
            <a:extLst>
              <a:ext uri="{FF2B5EF4-FFF2-40B4-BE49-F238E27FC236}">
                <a16:creationId xmlns:a16="http://schemas.microsoft.com/office/drawing/2014/main" id="{610A5116-B75D-42A4-B351-CA254522D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81001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1 CÁT MINH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5E89D42-5849-4DB2-9B9A-D8FE42732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371135"/>
            <a:ext cx="7620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endParaRPr lang="vi-VN" altLang="en-US" sz="32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</a:t>
            </a:r>
            <a:r>
              <a:rPr lang="en-US" alt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Giáo viên thực hiện: Trương Thị Thu Hằng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lớp 1 năm 2020 -2021 knttvcs\ảnh tiếng việt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499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D25F4D-21EB-4B4A-A58D-9945ACAB691E}"/>
              </a:ext>
            </a:extLst>
          </p:cNvPr>
          <p:cNvSpPr/>
          <p:nvPr/>
        </p:nvSpPr>
        <p:spPr>
          <a:xfrm>
            <a:off x="3330313" y="1550446"/>
            <a:ext cx="5558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</a:rPr>
              <a:t>Giải</a:t>
            </a:r>
            <a:r>
              <a:rPr lang="en-US" sz="4000" dirty="0">
                <a:solidFill>
                  <a:srgbClr val="00B050"/>
                </a:solidFill>
              </a:rPr>
              <a:t> lao </a:t>
            </a:r>
            <a:r>
              <a:rPr lang="en-US" sz="4000" dirty="0" err="1">
                <a:solidFill>
                  <a:srgbClr val="00B050"/>
                </a:solidFill>
              </a:rPr>
              <a:t>giữa</a:t>
            </a:r>
            <a:r>
              <a:rPr lang="en-US" sz="4000" dirty="0">
                <a:solidFill>
                  <a:srgbClr val="00B050"/>
                </a:solidFill>
              </a:rPr>
              <a:t> </a:t>
            </a:r>
            <a:r>
              <a:rPr lang="en-US" sz="4000" dirty="0" err="1">
                <a:solidFill>
                  <a:srgbClr val="00B050"/>
                </a:solidFill>
              </a:rPr>
              <a:t>tiết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4" name="Arrow: Right 3">
            <a:hlinkClick r:id="rId3" action="ppaction://hlinkfile"/>
            <a:extLst>
              <a:ext uri="{FF2B5EF4-FFF2-40B4-BE49-F238E27FC236}">
                <a16:creationId xmlns:a16="http://schemas.microsoft.com/office/drawing/2014/main" id="{83ED2C23-D888-4BF0-80EB-C8FBD393F769}"/>
              </a:ext>
            </a:extLst>
          </p:cNvPr>
          <p:cNvSpPr/>
          <p:nvPr/>
        </p:nvSpPr>
        <p:spPr>
          <a:xfrm>
            <a:off x="4886793" y="2430945"/>
            <a:ext cx="2023673" cy="1199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4" action="ppaction://hlinkfile"/>
          </p:cNvPr>
          <p:cNvSpPr/>
          <p:nvPr/>
        </p:nvSpPr>
        <p:spPr>
          <a:xfrm>
            <a:off x="4994031" y="4206240"/>
            <a:ext cx="1916435" cy="1209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6"/>
          <p:cNvGrpSpPr/>
          <p:nvPr/>
        </p:nvGrpSpPr>
        <p:grpSpPr>
          <a:xfrm>
            <a:off x="0" y="131942"/>
            <a:ext cx="12169775" cy="6660080"/>
            <a:chOff x="0" y="119270"/>
            <a:chExt cx="12169973" cy="6659456"/>
          </a:xfrm>
        </p:grpSpPr>
        <p:pic>
          <p:nvPicPr>
            <p:cNvPr id="5131" name="Picture 11"/>
            <p:cNvPicPr>
              <a:picLocks noChangeAspect="1"/>
            </p:cNvPicPr>
            <p:nvPr/>
          </p:nvPicPr>
          <p:blipFill>
            <a:blip r:embed="rId2"/>
            <a:srcRect l="99" t="51044" r="-99" b="10262"/>
            <a:stretch>
              <a:fillRect/>
            </a:stretch>
          </p:blipFill>
          <p:spPr>
            <a:xfrm>
              <a:off x="0" y="169203"/>
              <a:ext cx="12169973" cy="6609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3597965" y="119270"/>
              <a:ext cx="7914669" cy="516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dirty="0"/>
                <a:t>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109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A179C3D3-6AF4-46B1-BA22-F407DA296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" t="8406" r="-203" b="83095"/>
          <a:stretch/>
        </p:blipFill>
        <p:spPr>
          <a:xfrm>
            <a:off x="-38100" y="1488260"/>
            <a:ext cx="12128500" cy="15132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846D5DE-4CE3-4234-B200-E0445B2CE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82" t="16185" r="33149" b="74167"/>
          <a:stretch/>
        </p:blipFill>
        <p:spPr>
          <a:xfrm>
            <a:off x="5897881" y="3001460"/>
            <a:ext cx="1754891" cy="1717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6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cho b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ngủ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7" name="Picture 9"/>
          <p:cNvPicPr>
            <a:picLocks noChangeAspect="1"/>
          </p:cNvPicPr>
          <p:nvPr/>
        </p:nvPicPr>
        <p:blipFill rotWithShape="1">
          <a:blip r:embed="rId2"/>
          <a:srcRect l="30345" t="16185" r="47115" b="74167"/>
          <a:stretch/>
        </p:blipFill>
        <p:spPr>
          <a:xfrm>
            <a:off x="3164191" y="2978600"/>
            <a:ext cx="2733690" cy="1717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7-Point Star 2"/>
          <p:cNvSpPr/>
          <p:nvPr/>
        </p:nvSpPr>
        <p:spPr>
          <a:xfrm>
            <a:off x="3501860" y="2945173"/>
            <a:ext cx="1966913" cy="17176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altLang="x-none" sz="2800" dirty="0">
                <a:solidFill>
                  <a:srgbClr val="FFFFFF"/>
                </a:solidFill>
                <a:latin typeface="Arial" panose="020B0604020202020204" pitchFamily="34" charset="0"/>
              </a:rPr>
              <a:t>vườn</a:t>
            </a:r>
            <a:endParaRPr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5694052" y="2927596"/>
            <a:ext cx="1966913" cy="17176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altLang="x-none" sz="2800" dirty="0">
                <a:solidFill>
                  <a:srgbClr val="FFFFFF"/>
                </a:solidFill>
                <a:latin typeface="Arial" panose="020B0604020202020204" pitchFamily="34" charset="0"/>
              </a:rPr>
              <a:t>lươn</a:t>
            </a:r>
            <a:endParaRPr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3503718" y="2945172"/>
            <a:ext cx="1966913" cy="17176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altLang="x-none" sz="2800" dirty="0">
                <a:solidFill>
                  <a:srgbClr val="FFFFFF"/>
                </a:solidFill>
                <a:latin typeface="Arial" panose="020B0604020202020204" pitchFamily="34" charset="0"/>
              </a:rPr>
              <a:t>thơm</a:t>
            </a:r>
            <a:endParaRPr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5704367" y="2920678"/>
            <a:ext cx="1966913" cy="17176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altLang="x-none" sz="2800" dirty="0">
                <a:solidFill>
                  <a:srgbClr val="FFFFFF"/>
                </a:solidFill>
                <a:latin typeface="Arial" panose="020B0604020202020204" pitchFamily="34" charset="0"/>
              </a:rPr>
              <a:t>rơm</a:t>
            </a:r>
            <a:endParaRPr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2" grpId="1" animBg="1"/>
      <p:bldP spid="12" grpId="2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1" spc="5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spc="5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spc="5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0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5C34A079-2C49-4B70-AF69-F9B956CB1C17}"/>
              </a:ext>
            </a:extLst>
          </p:cNvPr>
          <p:cNvSpPr/>
          <p:nvPr/>
        </p:nvSpPr>
        <p:spPr>
          <a:xfrm>
            <a:off x="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E86189"/>
                </a:solidFill>
              </a:rPr>
              <a:t>HOA MAI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" action="ppaction://noaction"/>
            <a:extLst>
              <a:ext uri="{FF2B5EF4-FFF2-40B4-BE49-F238E27FC236}">
                <a16:creationId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40" y="3241136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hlinkClick r:id="" action="ppaction://noaction"/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58" y="3223679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" action="ppaction://noaction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" action="ppaction://noaction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" action="ppaction://noaction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" action="ppaction://noaction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" action="ppaction://noaction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" action="ppaction://noaction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" action="ppaction://noaction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CDC22"/>
                </a:solidFill>
              </a:rPr>
              <a:t>HOA ĐÀO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17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B77C52DD-5720-4E47-85E7-68F295FEA322}"/>
              </a:ext>
            </a:extLst>
          </p:cNvPr>
          <p:cNvSpPr/>
          <p:nvPr/>
        </p:nvSpPr>
        <p:spPr>
          <a:xfrm>
            <a:off x="11187928" y="5455577"/>
            <a:ext cx="869579" cy="60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E8F135D-FEEB-40D5-BC88-2A9094498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28EA167-5B1D-41E1-A20E-C32D14962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6" name="Picture 4" descr="bfnb">
            <a:extLst>
              <a:ext uri="{FF2B5EF4-FFF2-40B4-BE49-F238E27FC236}">
                <a16:creationId xmlns:a16="http://schemas.microsoft.com/office/drawing/2014/main" id="{D1420B55-7CFF-4337-B75C-70DB63F82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8">
            <a:extLst>
              <a:ext uri="{FF2B5EF4-FFF2-40B4-BE49-F238E27FC236}">
                <a16:creationId xmlns:a16="http://schemas.microsoft.com/office/drawing/2014/main" id="{DE7883C5-E861-49A9-9056-F97AFF51B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8">
            <a:extLst>
              <a:ext uri="{FF2B5EF4-FFF2-40B4-BE49-F238E27FC236}">
                <a16:creationId xmlns:a16="http://schemas.microsoft.com/office/drawing/2014/main" id="{6907FB6E-6337-4993-8D4F-2048843B6A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>
            <a:extLst>
              <a:ext uri="{FF2B5EF4-FFF2-40B4-BE49-F238E27FC236}">
                <a16:creationId xmlns:a16="http://schemas.microsoft.com/office/drawing/2014/main" id="{8566538C-7F15-481E-82BE-B474BA9CAE3E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1752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CẢM ƠN THẦY CÔ</a:t>
            </a:r>
          </a:p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VÀ CÁC EM HỌC SINH</a:t>
            </a:r>
            <a:endParaRPr lang="en-US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560" name="WordArt 8">
            <a:extLst>
              <a:ext uri="{FF2B5EF4-FFF2-40B4-BE49-F238E27FC236}">
                <a16:creationId xmlns:a16="http://schemas.microsoft.com/office/drawing/2014/main" id="{5FBD834A-C16E-4117-803C-02D2AA34D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94338">
            <a:off x="9039226" y="5562601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/>
              </a:rPr>
              <a:t>The end</a:t>
            </a:r>
          </a:p>
        </p:txBody>
      </p:sp>
      <p:pic>
        <p:nvPicPr>
          <p:cNvPr id="23561" name="Picture 9" descr="8">
            <a:extLst>
              <a:ext uri="{FF2B5EF4-FFF2-40B4-BE49-F238E27FC236}">
                <a16:creationId xmlns:a16="http://schemas.microsoft.com/office/drawing/2014/main" id="{F0D61403-BAB5-4759-A2ED-B6D39A2983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00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DSTARS-P">
            <a:extLst>
              <a:ext uri="{FF2B5EF4-FFF2-40B4-BE49-F238E27FC236}">
                <a16:creationId xmlns:a16="http://schemas.microsoft.com/office/drawing/2014/main" id="{F5668876-9A36-4819-9078-9637CA8B39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DSTARS-P">
            <a:extLst>
              <a:ext uri="{FF2B5EF4-FFF2-40B4-BE49-F238E27FC236}">
                <a16:creationId xmlns:a16="http://schemas.microsoft.com/office/drawing/2014/main" id="{645186B0-EEE5-4AD9-99AC-84B862EA2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2" descr="DSTARS-P">
            <a:extLst>
              <a:ext uri="{FF2B5EF4-FFF2-40B4-BE49-F238E27FC236}">
                <a16:creationId xmlns:a16="http://schemas.microsoft.com/office/drawing/2014/main" id="{8E9636AA-BE52-4D71-ADB0-CCDCEA050E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3200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3" descr="DSTARS-P">
            <a:extLst>
              <a:ext uri="{FF2B5EF4-FFF2-40B4-BE49-F238E27FC236}">
                <a16:creationId xmlns:a16="http://schemas.microsoft.com/office/drawing/2014/main" id="{44A5CB5E-3FFF-40DD-A729-DCED21D105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1"/>
            <a:ext cx="2362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 descr="DSTARS-P">
            <a:extLst>
              <a:ext uri="{FF2B5EF4-FFF2-40B4-BE49-F238E27FC236}">
                <a16:creationId xmlns:a16="http://schemas.microsoft.com/office/drawing/2014/main" id="{77DFDDA9-4D17-435E-9FDB-31EAF92D02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5" descr="gman02">
            <a:extLst>
              <a:ext uri="{FF2B5EF4-FFF2-40B4-BE49-F238E27FC236}">
                <a16:creationId xmlns:a16="http://schemas.microsoft.com/office/drawing/2014/main" id="{96B5F48E-B24C-41F2-8C38-04289E4B69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76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6" descr="gman08">
            <a:extLst>
              <a:ext uri="{FF2B5EF4-FFF2-40B4-BE49-F238E27FC236}">
                <a16:creationId xmlns:a16="http://schemas.microsoft.com/office/drawing/2014/main" id="{94A639A6-91E4-46E5-B547-55E2568F2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3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82" y="4165845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0" y="3265301"/>
            <a:ext cx="1045241" cy="17389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46921" y="4990002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D58A13-AD4E-4762-B65D-A0AF293E5220}"/>
              </a:ext>
            </a:extLst>
          </p:cNvPr>
          <p:cNvSpPr txBox="1"/>
          <p:nvPr/>
        </p:nvSpPr>
        <p:spPr>
          <a:xfrm>
            <a:off x="675249" y="548640"/>
            <a:ext cx="2608788" cy="183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2" descr="Káº¿t quáº£ hÃ¬nh áº£nh cho frame cloud cartoon">
            <a:extLst>
              <a:ext uri="{FF2B5EF4-FFF2-40B4-BE49-F238E27FC236}">
                <a16:creationId xmlns:a16="http://schemas.microsoft.com/office/drawing/2014/main" id="{DA0806DD-93CB-4C96-A6E3-BEA622E4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" y="857250"/>
            <a:ext cx="5143106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3C33F7-1054-4DCB-A874-580C94FD966C}"/>
              </a:ext>
            </a:extLst>
          </p:cNvPr>
          <p:cNvSpPr txBox="1"/>
          <p:nvPr/>
        </p:nvSpPr>
        <p:spPr>
          <a:xfrm>
            <a:off x="1095548" y="1568595"/>
            <a:ext cx="36551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3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Káº¿t quáº£ hÃ¬nh áº£nh cho frame cloud cartoon">
            <a:extLst>
              <a:ext uri="{FF2B5EF4-FFF2-40B4-BE49-F238E27FC236}">
                <a16:creationId xmlns:a16="http://schemas.microsoft.com/office/drawing/2014/main" id="{C213326B-9E37-465B-96E7-E21A32DAA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87" y="2328876"/>
            <a:ext cx="1802262" cy="91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274A65-B86F-450F-AA99-9CDDF34848AF}"/>
              </a:ext>
            </a:extLst>
          </p:cNvPr>
          <p:cNvSpPr txBox="1"/>
          <p:nvPr/>
        </p:nvSpPr>
        <p:spPr>
          <a:xfrm>
            <a:off x="6938122" y="2470413"/>
            <a:ext cx="8883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ADD075-9342-4D4A-9888-749B8F8BB542}"/>
              </a:ext>
            </a:extLst>
          </p:cNvPr>
          <p:cNvSpPr txBox="1"/>
          <p:nvPr/>
        </p:nvSpPr>
        <p:spPr>
          <a:xfrm>
            <a:off x="2025748" y="3641672"/>
            <a:ext cx="8192726" cy="2354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Con giúp các con vật thực hiện ước mơ bay lên bầu trời cao bằng cách đọc đúng tất cả </a:t>
            </a: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40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vần</a:t>
            </a:r>
            <a:r>
              <a:rPr lang="en-US" sz="40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, tiếng, </a:t>
            </a: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từ</a:t>
            </a:r>
            <a:r>
              <a:rPr lang="en-US" sz="40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sau</a:t>
            </a:r>
            <a:r>
              <a:rPr lang="en-US" sz="40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lang="en-US" sz="3600" b="1" dirty="0">
              <a:solidFill>
                <a:srgbClr val="008000"/>
              </a:solidFill>
            </a:endParaRPr>
          </a:p>
          <a:p>
            <a:endParaRPr lang="en-US" sz="27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30495 -0.408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-2044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30495 -0.408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-2044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8" grpId="0"/>
      <p:bldP spid="18" grpId="1"/>
      <p:bldP spid="1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43" y="2634355"/>
            <a:ext cx="1299033" cy="28301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24" y="2457040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1221105" y="5304155"/>
            <a:ext cx="1461770" cy="56896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uya</a:t>
            </a:r>
          </a:p>
        </p:txBody>
      </p:sp>
      <p:sp>
        <p:nvSpPr>
          <p:cNvPr id="30" name="Rounded Rectangle 29">
            <a:hlinkClick r:id="rId10" action="ppaction://hlinksldjump"/>
          </p:cNvPr>
          <p:cNvSpPr/>
          <p:nvPr/>
        </p:nvSpPr>
        <p:spPr>
          <a:xfrm>
            <a:off x="3351501" y="5179377"/>
            <a:ext cx="1641475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uych</a:t>
            </a:r>
          </a:p>
        </p:txBody>
      </p:sp>
      <p:sp>
        <p:nvSpPr>
          <p:cNvPr id="33" name="Rounded Rectangle 32">
            <a:hlinkClick r:id="rId10" action="ppaction://hlinksldjump"/>
          </p:cNvPr>
          <p:cNvSpPr/>
          <p:nvPr/>
        </p:nvSpPr>
        <p:spPr>
          <a:xfrm>
            <a:off x="6487224" y="4941411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huỳnh huỵch</a:t>
            </a:r>
            <a:endParaRPr lang="en-US" sz="28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4" name="Rounded Rectangle 33">
            <a:hlinkClick r:id="rId10" action="ppaction://hlinksldjump"/>
          </p:cNvPr>
          <p:cNvSpPr/>
          <p:nvPr/>
        </p:nvSpPr>
        <p:spPr>
          <a:xfrm>
            <a:off x="9238615" y="5304155"/>
            <a:ext cx="2308225" cy="6559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khúc khuỷu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lớp 1 năm 2020 -2021 knttvcs\ảnh tiếng việt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171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rrow: Right 1">
            <a:hlinkClick r:id="rId4" action="ppaction://hlinkfile"/>
            <a:extLst>
              <a:ext uri="{FF2B5EF4-FFF2-40B4-BE49-F238E27FC236}">
                <a16:creationId xmlns:a16="http://schemas.microsoft.com/office/drawing/2014/main" id="{05D0C7C3-4B81-4C5F-89AB-C91D5DA36CF2}"/>
              </a:ext>
            </a:extLst>
          </p:cNvPr>
          <p:cNvSpPr/>
          <p:nvPr/>
        </p:nvSpPr>
        <p:spPr>
          <a:xfrm>
            <a:off x="4841824" y="3429000"/>
            <a:ext cx="1798819" cy="929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122136" y="58919"/>
            <a:ext cx="10515600" cy="933904"/>
          </a:xfrm>
          <a:ln/>
        </p:spPr>
        <p:txBody>
          <a:bodyPr vert="horz" wrap="square" lIns="91440" tIns="45720" rIns="91440" bIns="45720" anchor="b"/>
          <a:lstStyle/>
          <a:p>
            <a:pPr algn="ctr" eaLnBrk="1" hangingPunct="1"/>
            <a:r>
              <a:rPr lang="en-US" altLang="en-US" sz="3200" b="1" i="1" kern="1200" dirty="0" err="1">
                <a:latin typeface="UTM Avo" panose="02040603050506020204" charset="0"/>
                <a:cs typeface="UTM Avo" panose="02040603050506020204" charset="0"/>
              </a:rPr>
              <a:t>Thứ</a:t>
            </a:r>
            <a:r>
              <a:rPr lang="en-US" altLang="en-US" sz="3200" b="1" i="1" kern="12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3200" b="1" i="1" kern="1200" dirty="0" err="1">
                <a:latin typeface="UTM Avo" panose="02040603050506020204" charset="0"/>
                <a:cs typeface="UTM Avo" panose="02040603050506020204" charset="0"/>
              </a:rPr>
              <a:t>sáu</a:t>
            </a:r>
            <a:r>
              <a:rPr lang="en-US" altLang="en-US" sz="3200" b="1" i="1" kern="12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3200" b="1" i="1" kern="1200" dirty="0" err="1">
                <a:latin typeface="UTM Avo" panose="02040603050506020204" charset="0"/>
                <a:cs typeface="UTM Avo" panose="02040603050506020204" charset="0"/>
              </a:rPr>
              <a:t>ng</a:t>
            </a:r>
            <a:r>
              <a:rPr lang="en-US" altLang="en-US" sz="3200" b="1" i="1" kern="1200" dirty="0" err="1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b="1" i="1" kern="1200" dirty="0" err="1">
                <a:latin typeface="UTM Avo" panose="02040603050506020204" charset="0"/>
                <a:cs typeface="UTM Avo" panose="02040603050506020204" charset="0"/>
              </a:rPr>
              <a:t>y</a:t>
            </a:r>
            <a:r>
              <a:rPr lang="en-US" altLang="en-US" sz="3200" b="1" i="1" kern="1200" dirty="0">
                <a:latin typeface="UTM Avo" panose="02040603050506020204" charset="0"/>
                <a:cs typeface="UTM Avo" panose="02040603050506020204" charset="0"/>
              </a:rPr>
              <a:t> 29 </a:t>
            </a:r>
            <a:r>
              <a:rPr lang="en-US" altLang="en-US" sz="3200" b="1" i="1" kern="1200" dirty="0" err="1">
                <a:latin typeface="UTM Avo" panose="02040603050506020204" charset="0"/>
                <a:cs typeface="UTM Avo" panose="02040603050506020204" charset="0"/>
              </a:rPr>
              <a:t>tháng</a:t>
            </a:r>
            <a:r>
              <a:rPr lang="en-US" altLang="en-US" sz="3200" b="1" i="1" kern="1200" dirty="0">
                <a:latin typeface="UTM Avo" panose="02040603050506020204" charset="0"/>
                <a:cs typeface="UTM Avo" panose="02040603050506020204" charset="0"/>
              </a:rPr>
              <a:t> 01 </a:t>
            </a:r>
            <a:r>
              <a:rPr lang="en-US" altLang="en-US" sz="3200" b="1" i="1" kern="1200" dirty="0" err="1">
                <a:latin typeface="UTM Avo" panose="02040603050506020204" charset="0"/>
                <a:cs typeface="UTM Avo" panose="02040603050506020204" charset="0"/>
              </a:rPr>
              <a:t>năm</a:t>
            </a:r>
            <a:r>
              <a:rPr lang="en-US" altLang="en-US" sz="3200" b="1" i="1" kern="1200" dirty="0">
                <a:latin typeface="UTM Avo" panose="02040603050506020204" charset="0"/>
                <a:cs typeface="UTM Avo" panose="02040603050506020204" charset="0"/>
              </a:rPr>
              <a:t> 2021</a:t>
            </a:r>
            <a:r>
              <a:rPr lang="en-US" altLang="en-US" sz="3200" b="1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/>
            </a:r>
            <a:br>
              <a:rPr lang="en-US" altLang="en-US" sz="3200" b="1" kern="1200" dirty="0"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altLang="en-US" sz="3200" b="1" kern="1200" dirty="0" err="1">
                <a:latin typeface="UTM Avo" panose="02040603050506020204" charset="0"/>
                <a:ea typeface="+mj-ea"/>
                <a:cs typeface="UTM Avo" panose="02040603050506020204" charset="0"/>
              </a:rPr>
              <a:t>Tiếng</a:t>
            </a:r>
            <a:r>
              <a:rPr lang="en-US" altLang="en-US" sz="3200" b="1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 </a:t>
            </a:r>
            <a:r>
              <a:rPr lang="en-US" altLang="en-US" sz="3200" b="1" kern="1200" dirty="0" err="1">
                <a:latin typeface="UTM Avo" panose="02040603050506020204" charset="0"/>
                <a:ea typeface="+mj-ea"/>
                <a:cs typeface="UTM Avo" panose="02040603050506020204" charset="0"/>
              </a:rPr>
              <a:t>Việt</a:t>
            </a:r>
            <a:endParaRPr lang="en-US" altLang="en-US" sz="3200" b="1" kern="1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t="16583" b="47475"/>
          <a:stretch>
            <a:fillRect/>
          </a:stretch>
        </p:blipFill>
        <p:spPr>
          <a:xfrm>
            <a:off x="4415155" y="1514475"/>
            <a:ext cx="7777480" cy="5059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ounded Rectangle 12"/>
          <p:cNvSpPr/>
          <p:nvPr/>
        </p:nvSpPr>
        <p:spPr>
          <a:xfrm>
            <a:off x="39688" y="1631950"/>
            <a:ext cx="2740025" cy="5381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vi-VN" altLang="x-none" sz="2800" b="1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1. Khởi động</a:t>
            </a:r>
            <a:endParaRPr lang="vi-VN" altLang="x-none" sz="2800" b="1" dirty="0">
              <a:solidFill>
                <a:schemeClr val="bg1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55320" y="2809240"/>
            <a:ext cx="3145155" cy="28416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UTM Avo" panose="02040603050506020204" charset="0"/>
                <a:cs typeface="UTM Avo" panose="02040603050506020204" charset="0"/>
              </a:rPr>
              <a:t>bé</a:t>
            </a:r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UTM Avo" panose="02040603050506020204" charset="0"/>
                <a:cs typeface="UTM Avo" panose="02040603050506020204" charset="0"/>
              </a:rPr>
              <a:t>đang</a:t>
            </a:r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UTM Avo" panose="02040603050506020204" charset="0"/>
                <a:cs typeface="UTM Avo" panose="02040603050506020204" charset="0"/>
              </a:rPr>
              <a:t>chăm</a:t>
            </a:r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UTM Avo" panose="02040603050506020204" charset="0"/>
                <a:cs typeface="UTM Avo" panose="02040603050506020204" charset="0"/>
              </a:rPr>
              <a:t>sóc</a:t>
            </a:r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UTM Avo" panose="02040603050506020204" charset="0"/>
                <a:cs typeface="UTM Avo" panose="02040603050506020204" charset="0"/>
              </a:rPr>
              <a:t>bà</a:t>
            </a:r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UTM Avo" panose="02040603050506020204" charset="0"/>
                <a:cs typeface="UTM Avo" panose="02040603050506020204" charset="0"/>
              </a:rPr>
              <a:t>bị</a:t>
            </a:r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800" dirty="0" err="1">
                <a:latin typeface="UTM Avo" panose="02040603050506020204" charset="0"/>
                <a:cs typeface="UTM Avo" panose="02040603050506020204" charset="0"/>
              </a:rPr>
              <a:t>ốm</a:t>
            </a:r>
            <a:endParaRPr lang="en-US" sz="28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5873BF-55B4-4053-BCF5-246C7582A733}"/>
              </a:ext>
            </a:extLst>
          </p:cNvPr>
          <p:cNvSpPr txBox="1"/>
          <p:nvPr/>
        </p:nvSpPr>
        <p:spPr>
          <a:xfrm>
            <a:off x="4005943" y="862197"/>
            <a:ext cx="473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Quạt cho b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ngủ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2" grpId="1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5050" y="1967230"/>
            <a:ext cx="3801745" cy="762000"/>
          </a:xfrm>
        </p:spPr>
        <p:txBody>
          <a:bodyPr vert="horz" wrap="square" lIns="91440" tIns="45720" rIns="91440" bIns="45720" numCol="1" anchor="t" anchorCtr="0" compatLnSpc="1"/>
          <a:lstStyle/>
          <a:p>
            <a:pPr eaLnBrk="1" hangingPunct="1">
              <a:buClrTx/>
              <a:buSzTx/>
            </a:pPr>
            <a:r>
              <a:rPr lang="en-US" altLang="en-US" sz="36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lang="en-US" altLang="en-US" sz="4000" dirty="0" err="1">
                <a:solidFill>
                  <a:srgbClr val="2F5597"/>
                </a:solidFill>
                <a:latin typeface="UTM Avo" panose="02040603050506020204" charset="0"/>
                <a:cs typeface="UTM Avo" panose="02040603050506020204" charset="0"/>
              </a:rPr>
              <a:t>chích</a:t>
            </a:r>
            <a:r>
              <a:rPr lang="en-US" altLang="en-US" sz="4000" dirty="0">
                <a:solidFill>
                  <a:srgbClr val="2F5597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dirty="0" err="1">
                <a:solidFill>
                  <a:srgbClr val="2F5597"/>
                </a:solidFill>
                <a:latin typeface="UTM Avo" panose="02040603050506020204" charset="0"/>
                <a:cs typeface="UTM Avo" panose="02040603050506020204" charset="0"/>
              </a:rPr>
              <a:t>ch</a:t>
            </a:r>
            <a:r>
              <a:rPr lang="en-US" altLang="en-US" sz="4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òe</a:t>
            </a:r>
            <a:endParaRPr lang="en-US" altLang="en-US" sz="4000" kern="1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3" name="Subtitle 2"/>
          <p:cNvSpPr txBox="1"/>
          <p:nvPr/>
        </p:nvSpPr>
        <p:spPr bwMode="auto">
          <a:xfrm>
            <a:off x="6026149" y="1968500"/>
            <a:ext cx="26981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lang="en-US" altLang="en-US" sz="40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ng</a:t>
            </a:r>
            <a:r>
              <a:rPr lang="en-US" altLang="en-US" sz="40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ấn</a:t>
            </a:r>
            <a:r>
              <a:rPr lang="en-US" altLang="en-US" sz="4000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nắng</a:t>
            </a:r>
            <a:endParaRPr kumimoji="0" lang="en-US" altLang="en-US" sz="40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6375" y="1346200"/>
            <a:ext cx="1931988" cy="71278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40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2. Đọc</a:t>
            </a:r>
            <a:endParaRPr sz="4000" dirty="0">
              <a:solidFill>
                <a:schemeClr val="bg1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4101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i="1" dirty="0" err="1">
                <a:latin typeface="UTM Avo" panose="02040603050506020204" charset="0"/>
                <a:cs typeface="UTM Avo" panose="02040603050506020204" charset="0"/>
              </a:rPr>
              <a:t>Thứ</a:t>
            </a:r>
            <a:r>
              <a:rPr lang="en-US" altLang="en-US" sz="3200" i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3200" i="1" dirty="0" err="1">
                <a:latin typeface="UTM Avo" panose="02040603050506020204" charset="0"/>
                <a:cs typeface="UTM Avo" panose="02040603050506020204" charset="0"/>
              </a:rPr>
              <a:t>sáu</a:t>
            </a:r>
            <a:r>
              <a:rPr lang="en-US" altLang="en-US" sz="3200" i="1" dirty="0"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altLang="en-US" sz="3200" i="1" dirty="0" err="1">
                <a:latin typeface="UTM Avo" panose="02040603050506020204" charset="0"/>
                <a:cs typeface="UTM Avo" panose="02040603050506020204" charset="0"/>
              </a:rPr>
              <a:t>ng</a:t>
            </a:r>
            <a:r>
              <a:rPr lang="en-US" altLang="en-US" sz="3200" i="1" dirty="0" err="1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i="1" dirty="0" err="1">
                <a:latin typeface="UTM Avo" panose="02040603050506020204" charset="0"/>
                <a:cs typeface="UTM Avo" panose="02040603050506020204" charset="0"/>
              </a:rPr>
              <a:t>y</a:t>
            </a:r>
            <a:r>
              <a:rPr lang="en-US" altLang="en-US" sz="3200" i="1" dirty="0">
                <a:latin typeface="UTM Avo" panose="02040603050506020204" charset="0"/>
                <a:cs typeface="UTM Avo" panose="02040603050506020204" charset="0"/>
              </a:rPr>
              <a:t> 29 </a:t>
            </a:r>
            <a:r>
              <a:rPr lang="en-US" altLang="en-US" sz="3200" i="1" dirty="0" err="1">
                <a:latin typeface="UTM Avo" panose="02040603050506020204" charset="0"/>
                <a:cs typeface="UTM Avo" panose="02040603050506020204" charset="0"/>
              </a:rPr>
              <a:t>tháng</a:t>
            </a:r>
            <a:r>
              <a:rPr lang="en-US" altLang="en-US" sz="3200" i="1" dirty="0">
                <a:latin typeface="UTM Avo" panose="02040603050506020204" charset="0"/>
                <a:cs typeface="UTM Avo" panose="02040603050506020204" charset="0"/>
              </a:rPr>
              <a:t> 01 </a:t>
            </a:r>
            <a:r>
              <a:rPr lang="en-US" altLang="en-US" sz="3200" i="1" dirty="0" err="1">
                <a:latin typeface="UTM Avo" panose="02040603050506020204" charset="0"/>
                <a:cs typeface="UTM Avo" panose="02040603050506020204" charset="0"/>
              </a:rPr>
              <a:t>năm</a:t>
            </a:r>
            <a:r>
              <a:rPr lang="en-US" altLang="en-US" sz="3200" i="1" dirty="0">
                <a:latin typeface="UTM Avo" panose="02040603050506020204" charset="0"/>
                <a:cs typeface="UTM Avo" panose="02040603050506020204" charset="0"/>
              </a:rPr>
              <a:t> 2021</a:t>
            </a: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Quạt cho b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ngủ</a:t>
            </a:r>
            <a:endParaRPr lang="en-US" altLang="en-US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6" name="Subtitle 2"/>
          <p:cNvSpPr txBox="1"/>
          <p:nvPr/>
        </p:nvSpPr>
        <p:spPr bwMode="auto">
          <a:xfrm>
            <a:off x="9002713" y="1966913"/>
            <a:ext cx="2344738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</a:t>
            </a:r>
            <a:r>
              <a:rPr kumimoji="0" lang="en-US" alt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iu</a:t>
            </a:r>
            <a:r>
              <a:rPr kumimoji="0" lang="en-US" alt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</a:t>
            </a:r>
            <a:r>
              <a:rPr kumimoji="0" lang="en-US" alt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iu</a:t>
            </a:r>
            <a:endParaRPr kumimoji="0" lang="en-US" alt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1ED325-F8BC-4172-9D59-511CF3B2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08" y="2727326"/>
            <a:ext cx="3695174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8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6"/>
          <p:cNvGrpSpPr/>
          <p:nvPr/>
        </p:nvGrpSpPr>
        <p:grpSpPr>
          <a:xfrm>
            <a:off x="0" y="191902"/>
            <a:ext cx="12169775" cy="6615112"/>
            <a:chOff x="0" y="119270"/>
            <a:chExt cx="12169973" cy="6614491"/>
          </a:xfrm>
        </p:grpSpPr>
        <p:pic>
          <p:nvPicPr>
            <p:cNvPr id="5131" name="Picture 11"/>
            <p:cNvPicPr>
              <a:picLocks noChangeAspect="1"/>
            </p:cNvPicPr>
            <p:nvPr/>
          </p:nvPicPr>
          <p:blipFill>
            <a:blip r:embed="rId2"/>
            <a:srcRect l="99" t="51044" r="-99" b="10262"/>
            <a:stretch>
              <a:fillRect/>
            </a:stretch>
          </p:blipFill>
          <p:spPr>
            <a:xfrm>
              <a:off x="0" y="124238"/>
              <a:ext cx="12169973" cy="6609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3597965" y="119270"/>
              <a:ext cx="8517835" cy="516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4770438" y="312896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678363" y="312896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64150" y="5735638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343525" y="5735638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180513" y="308451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64650" y="308451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828213" y="564356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906000" y="564356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altLang="en-US" sz="2800" dirty="0" err="1">
                <a:latin typeface="UTM Avo" panose="02040603050506020204" charset="0"/>
                <a:cs typeface="UTM Avo" panose="02040603050506020204" charset="0"/>
              </a:rPr>
              <a:t>Thứ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2800" dirty="0" err="1">
                <a:latin typeface="UTM Avo" panose="02040603050506020204" charset="0"/>
                <a:cs typeface="UTM Avo" panose="02040603050506020204" charset="0"/>
              </a:rPr>
              <a:t>sáu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altLang="en-US" sz="2800" dirty="0" err="1">
                <a:latin typeface="UTM Avo" panose="02040603050506020204" charset="0"/>
                <a:cs typeface="UTM Avo" panose="02040603050506020204" charset="0"/>
              </a:rPr>
              <a:t>ng</a:t>
            </a:r>
            <a:r>
              <a:rPr lang="en-US" altLang="en-US" sz="2800" dirty="0" err="1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 err="1">
                <a:latin typeface="UTM Avo" panose="02040603050506020204" charset="0"/>
                <a:cs typeface="UTM Avo" panose="02040603050506020204" charset="0"/>
              </a:rPr>
              <a:t>y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 29 </a:t>
            </a:r>
            <a:r>
              <a:rPr lang="en-US" altLang="en-US" sz="2800" dirty="0" err="1">
                <a:latin typeface="UTM Avo" panose="02040603050506020204" charset="0"/>
                <a:cs typeface="UTM Avo" panose="02040603050506020204" charset="0"/>
              </a:rPr>
              <a:t>tháng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 01 </a:t>
            </a:r>
            <a:r>
              <a:rPr lang="en-US" altLang="en-US" sz="2800" dirty="0" err="1">
                <a:latin typeface="UTM Avo" panose="02040603050506020204" charset="0"/>
                <a:cs typeface="UTM Avo" panose="02040603050506020204" charset="0"/>
              </a:rPr>
              <a:t>năm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 2021</a:t>
            </a:r>
            <a:r>
              <a:rPr lang="en-US" altLang="en-US" sz="3600" dirty="0"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altLang="en-US" sz="36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600" dirty="0" err="1">
                <a:latin typeface="UTM Avo" panose="02040603050506020204" charset="0"/>
                <a:cs typeface="UTM Avo" panose="02040603050506020204" charset="0"/>
              </a:rPr>
              <a:t>Tiếng</a:t>
            </a:r>
            <a:r>
              <a:rPr lang="en-US" altLang="en-US" sz="36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3600" dirty="0" err="1">
                <a:latin typeface="UTM Avo" panose="02040603050506020204" charset="0"/>
                <a:cs typeface="UTM Avo" panose="02040603050506020204" charset="0"/>
              </a:rPr>
              <a:t>Việt</a:t>
            </a:r>
            <a:r>
              <a:rPr lang="en-US" altLang="en-US" sz="3600" dirty="0"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altLang="en-US" sz="36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6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600" dirty="0" err="1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6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vi-VN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Quạt cho b</a:t>
            </a:r>
            <a:r>
              <a:rPr lang="vi-VN" altLang="en-US" sz="36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vi-VN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ngủ</a:t>
            </a: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/>
            </a:r>
            <a:b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</a:b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F36AC-C6AC-4C1D-A64D-5C35B6B51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329142"/>
            <a:ext cx="4867275" cy="38242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F9C6DE-54AC-483A-B075-CF35DB5AA092}"/>
              </a:ext>
            </a:extLst>
          </p:cNvPr>
          <p:cNvCxnSpPr/>
          <p:nvPr/>
        </p:nvCxnSpPr>
        <p:spPr>
          <a:xfrm flipH="1">
            <a:off x="4941888" y="3252888"/>
            <a:ext cx="193675" cy="720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53236-3C71-4C6D-BF2F-7888C441F93D}"/>
              </a:ext>
            </a:extLst>
          </p:cNvPr>
          <p:cNvCxnSpPr/>
          <p:nvPr/>
        </p:nvCxnSpPr>
        <p:spPr>
          <a:xfrm flipH="1">
            <a:off x="4206875" y="2234415"/>
            <a:ext cx="193675" cy="720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AB592E-B28D-4D64-8BA5-BEFF8F398F4A}"/>
              </a:ext>
            </a:extLst>
          </p:cNvPr>
          <p:cNvCxnSpPr/>
          <p:nvPr/>
        </p:nvCxnSpPr>
        <p:spPr>
          <a:xfrm flipH="1">
            <a:off x="5208588" y="4230788"/>
            <a:ext cx="195263" cy="719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A97AEF-2E7F-4AAD-840A-7143C2D58AFD}"/>
              </a:ext>
            </a:extLst>
          </p:cNvPr>
          <p:cNvCxnSpPr/>
          <p:nvPr/>
        </p:nvCxnSpPr>
        <p:spPr>
          <a:xfrm flipH="1">
            <a:off x="6240463" y="3252888"/>
            <a:ext cx="193675" cy="720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B036AF-D7E8-46A6-AE75-93704F996570}"/>
              </a:ext>
            </a:extLst>
          </p:cNvPr>
          <p:cNvCxnSpPr/>
          <p:nvPr/>
        </p:nvCxnSpPr>
        <p:spPr>
          <a:xfrm flipH="1">
            <a:off x="4845050" y="5110263"/>
            <a:ext cx="193675" cy="720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47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6"/>
          <p:cNvGrpSpPr/>
          <p:nvPr/>
        </p:nvGrpSpPr>
        <p:grpSpPr>
          <a:xfrm>
            <a:off x="0" y="131942"/>
            <a:ext cx="12169775" cy="6615112"/>
            <a:chOff x="0" y="119270"/>
            <a:chExt cx="12169973" cy="6614491"/>
          </a:xfrm>
        </p:grpSpPr>
        <p:pic>
          <p:nvPicPr>
            <p:cNvPr id="5131" name="Picture 11"/>
            <p:cNvPicPr>
              <a:picLocks noChangeAspect="1"/>
            </p:cNvPicPr>
            <p:nvPr/>
          </p:nvPicPr>
          <p:blipFill>
            <a:blip r:embed="rId2"/>
            <a:srcRect l="99" t="51044" r="-99" b="10262"/>
            <a:stretch>
              <a:fillRect/>
            </a:stretch>
          </p:blipFill>
          <p:spPr>
            <a:xfrm>
              <a:off x="0" y="124238"/>
              <a:ext cx="12169973" cy="6609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3597965" y="119270"/>
              <a:ext cx="8517835" cy="516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360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181</Words>
  <Application>Microsoft Office PowerPoint</Application>
  <PresentationFormat>Widescreen</PresentationFormat>
  <Paragraphs>40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.VnAristote</vt:lpstr>
      <vt:lpstr>.VnTime</vt:lpstr>
      <vt:lpstr>Arial</vt:lpstr>
      <vt:lpstr>Calibri</vt:lpstr>
      <vt:lpstr>Calibri Light</vt:lpstr>
      <vt:lpstr>Playfair Display</vt:lpstr>
      <vt:lpstr>Times New Roman</vt:lpstr>
      <vt:lpstr>Tinos</vt:lpstr>
      <vt:lpstr>UTM Avo</vt:lpstr>
      <vt:lpstr>Verdana</vt:lpstr>
      <vt:lpstr>VNI-Brush</vt:lpstr>
      <vt:lpstr>Office Theme</vt:lpstr>
      <vt:lpstr>2_Office Theme</vt:lpstr>
      <vt:lpstr>Constance template</vt:lpstr>
      <vt:lpstr>3_Office Theme</vt:lpstr>
      <vt:lpstr>%</vt:lpstr>
      <vt:lpstr>PowerPoint Presentation</vt:lpstr>
      <vt:lpstr>PowerPoint Presentation</vt:lpstr>
      <vt:lpstr>PowerPoint Presentation</vt:lpstr>
      <vt:lpstr>Thứ sáu ngày 29 tháng 01 năm 2021 Tiếng Việt</vt:lpstr>
      <vt:lpstr>PowerPoint Presentation</vt:lpstr>
      <vt:lpstr>PowerPoint Presentation</vt:lpstr>
      <vt:lpstr>Thứ sáu  ngày 29 tháng 01 năm 2021 Tiếng Việt Bài 4: Quạt cho bà ngủ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...........</dc:title>
  <dc:creator>HIEU</dc:creator>
  <cp:lastModifiedBy>Thu Hang</cp:lastModifiedBy>
  <cp:revision>64</cp:revision>
  <dcterms:created xsi:type="dcterms:W3CDTF">2020-08-08T08:08:51Z</dcterms:created>
  <dcterms:modified xsi:type="dcterms:W3CDTF">2025-02-13T23:19:40Z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