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30" r:id="rId2"/>
    <p:sldId id="460" r:id="rId3"/>
    <p:sldId id="456" r:id="rId4"/>
    <p:sldId id="463" r:id="rId5"/>
    <p:sldId id="434" r:id="rId6"/>
    <p:sldId id="445" r:id="rId7"/>
    <p:sldId id="465" r:id="rId8"/>
    <p:sldId id="447" r:id="rId9"/>
    <p:sldId id="467" r:id="rId10"/>
    <p:sldId id="448" r:id="rId11"/>
    <p:sldId id="441" r:id="rId12"/>
    <p:sldId id="449" r:id="rId13"/>
    <p:sldId id="450" r:id="rId14"/>
    <p:sldId id="451" r:id="rId15"/>
    <p:sldId id="431"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FF"/>
    <a:srgbClr val="0000CC"/>
    <a:srgbClr val="FEDEEC"/>
    <a:srgbClr val="FDCFE3"/>
    <a:srgbClr val="FF7C80"/>
    <a:srgbClr val="FF0066"/>
    <a:srgbClr val="FF6600"/>
    <a:srgbClr val="6600CC"/>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76" autoAdjust="0"/>
    <p:restoredTop sz="99274" autoAdjust="0"/>
  </p:normalViewPr>
  <p:slideViewPr>
    <p:cSldViewPr>
      <p:cViewPr>
        <p:scale>
          <a:sx n="50" d="100"/>
          <a:sy n="50" d="100"/>
        </p:scale>
        <p:origin x="-234" y="-22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ideo" Target="file:///C:\Users\Administrator\Desktop\yt1s.com%20-%20Nh&#7841;c%20kh&#7903;i%20&#273;&#7897;ng%20L&#7899;p%20ch&#250;ng%20ta%20&#273;o&#224;n%20k&#7871;t.mp4" TargetMode="External"/><Relationship Id="rId5" Type="http://schemas.openxmlformats.org/officeDocument/2006/relationships/image" Target="../media/image6.png"/><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latin typeface="Times New Roman" pitchFamily="18" charset="0"/>
              </a:rPr>
              <a:t>TRƯỜNG TIỂU </a:t>
            </a:r>
            <a:r>
              <a:rPr lang="en-US" altLang="en-US" sz="3500" b="1" smtClean="0">
                <a:latin typeface="Times New Roman" pitchFamily="18" charset="0"/>
              </a:rPr>
              <a:t>HỌC SỐ 1 CÁT MINH</a:t>
            </a:r>
            <a:endParaRPr lang="en-US" altLang="en-US" sz="3500" b="1">
              <a:latin typeface="Times New Roman" pitchFamily="18" charset="0"/>
            </a:endParaRPr>
          </a:p>
        </p:txBody>
      </p:sp>
      <p:sp>
        <p:nvSpPr>
          <p:cNvPr id="31" name="Text Box 17"/>
          <p:cNvSpPr txBox="1">
            <a:spLocks noChangeArrowheads="1"/>
          </p:cNvSpPr>
          <p:nvPr/>
        </p:nvSpPr>
        <p:spPr bwMode="auto">
          <a:xfrm>
            <a:off x="2347119" y="3265487"/>
            <a:ext cx="11471154" cy="1992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a:t>
            </a:r>
            <a:r>
              <a:rPr lang="en-US" sz="6000" b="1" smtClean="0">
                <a:solidFill>
                  <a:srgbClr val="0000CC"/>
                </a:solidFill>
                <a:effectLst>
                  <a:outerShdw blurRad="38100" dist="38100" dir="2700000" algn="tl">
                    <a:srgbClr val="000000">
                      <a:alpha val="43137"/>
                    </a:srgbClr>
                  </a:outerShdw>
                </a:effectLst>
                <a:latin typeface="Times New Roman" pitchFamily="18" charset="0"/>
              </a:rPr>
              <a:t>LỚP</a:t>
            </a:r>
            <a:endParaRPr lang="en-US" sz="6000" b="1">
              <a:solidFill>
                <a:srgbClr val="0000CC"/>
              </a:solidFill>
              <a:effectLst>
                <a:outerShdw blurRad="38100" dist="38100" dir="2700000" algn="tl">
                  <a:srgbClr val="000000">
                    <a:alpha val="43137"/>
                  </a:srgbClr>
                </a:outerShdw>
              </a:effectLst>
              <a:latin typeface="Times New Roman" pitchFamily="18" charset="0"/>
            </a:endParaRPr>
          </a:p>
        </p:txBody>
      </p:sp>
      <p:pic>
        <p:nvPicPr>
          <p:cNvPr id="32" name="Picture 22" descr="bd21315_"/>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92672" y="5257800"/>
            <a:ext cx="5616086" cy="20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3" name="Straight Connector 3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05291919"/>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50129" t="46875" r="28274" b="15519"/>
          <a:stretch/>
        </p:blipFill>
        <p:spPr>
          <a:xfrm>
            <a:off x="8747919" y="2209801"/>
            <a:ext cx="7162800" cy="6781800"/>
          </a:xfrm>
          <a:prstGeom prst="rect">
            <a:avLst/>
          </a:prstGeom>
        </p:spPr>
      </p:pic>
      <p:sp>
        <p:nvSpPr>
          <p:cNvPr id="4" name="Rectangle 3"/>
          <p:cNvSpPr/>
          <p:nvPr/>
        </p:nvSpPr>
        <p:spPr>
          <a:xfrm>
            <a:off x="610394" y="2209801"/>
            <a:ext cx="8137525" cy="7048083"/>
          </a:xfrm>
          <a:prstGeom prst="rect">
            <a:avLst/>
          </a:prstGeom>
        </p:spPr>
        <p:txBody>
          <a:bodyPr wrap="square">
            <a:spAutoFit/>
          </a:bodyPr>
          <a:lstStyle/>
          <a:p>
            <a:pPr algn="just"/>
            <a:r>
              <a:rPr lang="en-US" sz="2600" b="1" smtClean="0">
                <a:solidFill>
                  <a:srgbClr val="00B050"/>
                </a:solidFill>
              </a:rPr>
              <a:t>+ Bạn nam: không nên đổ lỗi cho bạn của mình. Trong một trò chơi luôn có người thắng người thua. Đó là một điều hiển nhiên. Và không ai muốn làm cho đội chơi của mình bị thua cả, đó không phải lỗi của bạn nữ. Vì thế không thể đổ lỗi cho bạn nữ làm cho tổ mình thua mà nên động viên bạn. Khi làm tổ thua thì chính bạn đã cảm thấy rất áy náy, tự trách mình vì mình là một thành viên của tổ.</a:t>
            </a:r>
          </a:p>
          <a:p>
            <a:pPr algn="just"/>
            <a:r>
              <a:rPr lang="en-US" sz="2600" b="1" smtClean="0">
                <a:solidFill>
                  <a:srgbClr val="00B050"/>
                </a:solidFill>
              </a:rPr>
              <a:t>+ Bạn nữ: không nên mặc kệ bạn mà nên trong trường hợp này khi bạn nam mất bình tĩnh vì bị thua thì bạn nữ nên chủ động xin lỗi vì mình làm liên lụy đến tổ. Khi cả hai đều tức giận và có những lời lẽ không hay sẽ dẫn đến tình cảm bị rạn nứt. Khi bình tĩnh trở lại bạn nam sẽ nhận ra lỗi lầm, sự nông giận mất lí trí của mình.</a:t>
            </a:r>
          </a:p>
          <a:p>
            <a:endParaRPr lang="vi-VN" sz="3600" b="1" dirty="0">
              <a:solidFill>
                <a:srgbClr val="0000CC"/>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798320" y="103853"/>
            <a:ext cx="12893199" cy="1692516"/>
            <a:chOff x="2042318" y="103853"/>
            <a:chExt cx="12893199" cy="1692516"/>
          </a:xfrm>
        </p:grpSpPr>
        <p:sp>
          <p:nvSpPr>
            <p:cNvPr id="16" name="Text Box 14"/>
            <p:cNvSpPr txBox="1">
              <a:spLocks noChangeArrowheads="1"/>
            </p:cNvSpPr>
            <p:nvPr/>
          </p:nvSpPr>
          <p:spPr bwMode="auto">
            <a:xfrm>
              <a:off x="2042318" y="1097280"/>
              <a:ext cx="12512199" cy="699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600" b="1" dirty="0" smtClean="0">
                  <a:solidFill>
                    <a:srgbClr val="0000CC"/>
                  </a:solidFill>
                  <a:effectLst>
                    <a:outerShdw blurRad="38100" dist="38100" dir="2700000" algn="tl">
                      <a:srgbClr val="000000">
                        <a:alpha val="43137"/>
                      </a:srgbClr>
                    </a:outerShdw>
                  </a:effectLst>
                  <a:latin typeface="Times New Roman" pitchFamily="18" charset="0"/>
                </a:rPr>
                <a:t> 32: HÒA GIẢI BẤT ĐỒNG </a:t>
              </a:r>
              <a:r>
                <a:rPr lang="en-US" sz="3600" b="1" smtClean="0">
                  <a:solidFill>
                    <a:srgbClr val="0000CC"/>
                  </a:solidFill>
                  <a:effectLst>
                    <a:outerShdw blurRad="38100" dist="38100" dir="2700000" algn="tl">
                      <a:srgbClr val="000000">
                        <a:alpha val="43137"/>
                      </a:srgbClr>
                    </a:outerShdw>
                  </a:effectLst>
                  <a:latin typeface="Times New Roman" pitchFamily="18" charset="0"/>
                </a:rPr>
                <a:t>VỚI BẠN (tiếp theo)</a:t>
              </a:r>
              <a:endParaRPr lang="en-US" sz="36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7" name="Group 31"/>
            <p:cNvGrpSpPr/>
            <p:nvPr/>
          </p:nvGrpSpPr>
          <p:grpSpPr>
            <a:xfrm>
              <a:off x="5623720" y="103853"/>
              <a:ext cx="9311797" cy="994830"/>
              <a:chOff x="5468902" y="164812"/>
              <a:chExt cx="9154666" cy="994830"/>
            </a:xfrm>
          </p:grpSpPr>
          <p:grpSp>
            <p:nvGrpSpPr>
              <p:cNvPr id="18" name="Group 32"/>
              <p:cNvGrpSpPr/>
              <p:nvPr/>
            </p:nvGrpSpPr>
            <p:grpSpPr>
              <a:xfrm>
                <a:off x="5468902" y="164812"/>
                <a:ext cx="9154666" cy="994830"/>
                <a:chOff x="5468902" y="164812"/>
                <a:chExt cx="9154666" cy="994830"/>
              </a:xfrm>
            </p:grpSpPr>
            <p:sp>
              <p:nvSpPr>
                <p:cNvPr id="20" name="TextBox 19"/>
                <p:cNvSpPr txBox="1"/>
                <p:nvPr/>
              </p:nvSpPr>
              <p:spPr>
                <a:xfrm>
                  <a:off x="8907271" y="164812"/>
                  <a:ext cx="5716297" cy="553998"/>
                </a:xfrm>
                <a:prstGeom prst="rect">
                  <a:avLst/>
                </a:prstGeom>
                <a:solidFill>
                  <a:schemeClr val="bg1"/>
                </a:solidFill>
              </p:spPr>
              <p:txBody>
                <a:bodyPr wrap="none" rtlCol="0">
                  <a:spAutoFit/>
                </a:bodyPr>
                <a:lstStyle/>
                <a:p>
                  <a:r>
                    <a:rPr lang="en-US" sz="3000" i="1" smtClean="0">
                      <a:latin typeface="Times New Roman" pitchFamily="18" charset="0"/>
                      <a:cs typeface="Times New Roman" pitchFamily="18" charset="0"/>
                    </a:rPr>
                    <a:t>Thứ sáu ngày 19 tháng 04 năm 2024</a:t>
                  </a:r>
                  <a:endParaRPr lang="en-US" sz="3000" i="1">
                    <a:latin typeface="Times New Roman" pitchFamily="18" charset="0"/>
                    <a:cs typeface="Times New Roman" pitchFamily="18" charset="0"/>
                  </a:endParaRPr>
                </a:p>
              </p:txBody>
            </p:sp>
            <p:sp>
              <p:nvSpPr>
                <p:cNvPr id="21" name="TextBox 20"/>
                <p:cNvSpPr txBox="1"/>
                <p:nvPr/>
              </p:nvSpPr>
              <p:spPr>
                <a:xfrm>
                  <a:off x="5468902" y="636422"/>
                  <a:ext cx="4921898"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HOẠT ĐỘNG TRẢI NGHIỆM</a:t>
                  </a:r>
                  <a:endParaRPr lang="en-US" sz="2800" b="1">
                    <a:latin typeface="Times New Roman" pitchFamily="18" charset="0"/>
                    <a:cs typeface="Times New Roman" pitchFamily="18" charset="0"/>
                  </a:endParaRPr>
                </a:p>
              </p:txBody>
            </p:sp>
          </p:grpSp>
          <p:cxnSp>
            <p:nvCxnSpPr>
              <p:cNvPr id="19" name="Straight Connector 18"/>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
        <p:nvSpPr>
          <p:cNvPr id="22" name="Rectangle 21"/>
          <p:cNvSpPr/>
          <p:nvPr/>
        </p:nvSpPr>
        <p:spPr>
          <a:xfrm>
            <a:off x="594519" y="1676400"/>
            <a:ext cx="10591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Hoạt động 3</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Nhận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xét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về</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cách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xử</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lí</a:t>
            </a:r>
            <a:r>
              <a:rPr lang="en-US" sz="3800" b="1" dirty="0" smtClean="0">
                <a:solidFill>
                  <a:srgbClr val="FF0066"/>
                </a:solidFill>
                <a:latin typeface="Times New Roman" pitchFamily="18" charset="0"/>
                <a:cs typeface="Times New Roman" pitchFamily="18" charset="0"/>
              </a:rPr>
              <a:t> </a:t>
            </a:r>
            <a:r>
              <a:rPr lang="en-US" sz="3800" b="1" err="1" smtClean="0">
                <a:solidFill>
                  <a:srgbClr val="FF0066"/>
                </a:solidFill>
                <a:latin typeface="Times New Roman" pitchFamily="18" charset="0"/>
                <a:cs typeface="Times New Roman" pitchFamily="18" charset="0"/>
              </a:rPr>
              <a:t>bất</a:t>
            </a:r>
            <a:r>
              <a:rPr lang="en-US" sz="3800" b="1" smtClean="0">
                <a:solidFill>
                  <a:srgbClr val="FF0066"/>
                </a:solidFill>
                <a:latin typeface="Times New Roman" pitchFamily="18" charset="0"/>
                <a:cs typeface="Times New Roman" pitchFamily="18" charset="0"/>
              </a:rPr>
              <a:t> đồng</a:t>
            </a:r>
            <a:endParaRPr lang="en-US" sz="3800" b="1" dirty="0">
              <a:solidFill>
                <a:srgbClr val="FF0066"/>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101092336"/>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42119" y="990600"/>
            <a:ext cx="15468600" cy="1261884"/>
          </a:xfrm>
          <a:prstGeom prst="rect">
            <a:avLst/>
          </a:prstGeom>
        </p:spPr>
        <p:txBody>
          <a:bodyPr wrap="square">
            <a:spAutoFit/>
          </a:bodyPr>
          <a:lstStyle/>
          <a:p>
            <a:r>
              <a:rPr lang="en-US" sz="3800" i="1" smtClean="0">
                <a:solidFill>
                  <a:schemeClr val="tx2">
                    <a:lumMod val="75000"/>
                    <a:lumOff val="25000"/>
                  </a:schemeClr>
                </a:solidFill>
                <a:latin typeface="Times New Roman" pitchFamily="18" charset="0"/>
                <a:cs typeface="Times New Roman" pitchFamily="18" charset="0"/>
              </a:rPr>
              <a:t>Quan sát tranh và thảo luận về cách hòa giải bất đồng với bạn trong mỗi tình huống sau:</a:t>
            </a:r>
            <a:endParaRPr lang="en-US" sz="3800" i="1" dirty="0">
              <a:solidFill>
                <a:schemeClr val="tx2">
                  <a:lumMod val="75000"/>
                  <a:lumOff val="25000"/>
                </a:schemeClr>
              </a:solidFill>
              <a:latin typeface="Times New Roman" pitchFamily="18" charset="0"/>
              <a:cs typeface="Times New Roman" pitchFamily="18" charset="0"/>
            </a:endParaRPr>
          </a:p>
        </p:txBody>
      </p:sp>
      <p:sp>
        <p:nvSpPr>
          <p:cNvPr id="2" name="AutoShape 2" descr="Bật mí những ý tưởng trang trí lớp học cấp 3 đẹp và độc đá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rotWithShape="1">
          <a:blip r:embed="rId2"/>
          <a:srcRect l="42972" t="29166" r="41801" b="36458"/>
          <a:stretch/>
        </p:blipFill>
        <p:spPr>
          <a:xfrm>
            <a:off x="0" y="2133600"/>
            <a:ext cx="4785519" cy="7010400"/>
          </a:xfrm>
          <a:prstGeom prst="rect">
            <a:avLst/>
          </a:prstGeom>
        </p:spPr>
      </p:pic>
      <p:pic>
        <p:nvPicPr>
          <p:cNvPr id="12" name="Picture 11"/>
          <p:cNvPicPr>
            <a:picLocks noChangeAspect="1"/>
          </p:cNvPicPr>
          <p:nvPr/>
        </p:nvPicPr>
        <p:blipFill rotWithShape="1">
          <a:blip r:embed="rId3"/>
          <a:srcRect l="42386" t="29166" r="41215" b="38542"/>
          <a:stretch/>
        </p:blipFill>
        <p:spPr>
          <a:xfrm>
            <a:off x="4480719" y="1905000"/>
            <a:ext cx="5486400" cy="7239000"/>
          </a:xfrm>
          <a:prstGeom prst="rect">
            <a:avLst/>
          </a:prstGeom>
        </p:spPr>
      </p:pic>
      <p:pic>
        <p:nvPicPr>
          <p:cNvPr id="13" name="Picture 12"/>
          <p:cNvPicPr>
            <a:picLocks noChangeAspect="1"/>
          </p:cNvPicPr>
          <p:nvPr/>
        </p:nvPicPr>
        <p:blipFill rotWithShape="1">
          <a:blip r:embed="rId4"/>
          <a:srcRect l="35359" t="33333" r="34187" b="41667"/>
          <a:stretch/>
        </p:blipFill>
        <p:spPr>
          <a:xfrm>
            <a:off x="9890919" y="2514600"/>
            <a:ext cx="6385719" cy="6553200"/>
          </a:xfrm>
          <a:prstGeom prst="rect">
            <a:avLst/>
          </a:prstGeom>
        </p:spPr>
      </p:pic>
      <p:sp>
        <p:nvSpPr>
          <p:cNvPr id="14" name="Rectangle 13"/>
          <p:cNvSpPr/>
          <p:nvPr/>
        </p:nvSpPr>
        <p:spPr>
          <a:xfrm>
            <a:off x="442119" y="228600"/>
            <a:ext cx="112776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Hoạt động 4</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Thực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hành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hòa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giải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bất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đồng</a:t>
            </a:r>
            <a:endParaRPr lang="en-US" sz="3800" b="1" dirty="0">
              <a:solidFill>
                <a:srgbClr val="FF0066"/>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232149303"/>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19" y="1782783"/>
            <a:ext cx="112776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Hoạt động 4</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Thực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hành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hòa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giải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bất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đồng</a:t>
            </a:r>
            <a:endParaRPr lang="en-US" sz="3800" b="1" dirty="0">
              <a:solidFill>
                <a:srgbClr val="FF0066"/>
              </a:solidFill>
              <a:latin typeface="Times New Roman" pitchFamily="18" charset="0"/>
              <a:cs typeface="Times New Roman" pitchFamily="18" charset="0"/>
            </a:endParaRPr>
          </a:p>
        </p:txBody>
      </p:sp>
      <p:sp>
        <p:nvSpPr>
          <p:cNvPr id="2" name="AutoShape 2" descr="Bật mí những ý tưởng trang trí lớp học cấp 3 đẹp và độc đá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1051719" y="2743200"/>
            <a:ext cx="10363200" cy="1754326"/>
          </a:xfrm>
          <a:prstGeom prst="rect">
            <a:avLst/>
          </a:prstGeom>
          <a:solidFill>
            <a:schemeClr val="bg1"/>
          </a:solidFill>
        </p:spPr>
        <p:txBody>
          <a:bodyPr wrap="square" rtlCol="0">
            <a:spAutoFit/>
          </a:bodyPr>
          <a:lstStyle/>
          <a:p>
            <a:r>
              <a:rPr lang="en-US" sz="3600" b="1" i="1" smtClean="0">
                <a:solidFill>
                  <a:schemeClr val="tx2"/>
                </a:solidFill>
                <a:latin typeface="Times New Roman" pitchFamily="18" charset="0"/>
                <a:cs typeface="Times New Roman" pitchFamily="18" charset="0"/>
              </a:rPr>
              <a:t>Gợi ý:</a:t>
            </a:r>
          </a:p>
          <a:p>
            <a:r>
              <a:rPr lang="en-US" sz="3600" b="1" i="1"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Em</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sẽ</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nói</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điều</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gì</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với</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bạn</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khi</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đó</a:t>
            </a:r>
            <a:r>
              <a:rPr lang="en-US" sz="3600" b="1" i="1" dirty="0" smtClean="0">
                <a:solidFill>
                  <a:schemeClr val="tx2"/>
                </a:solidFill>
                <a:latin typeface="Times New Roman" pitchFamily="18" charset="0"/>
                <a:cs typeface="Times New Roman" pitchFamily="18" charset="0"/>
              </a:rPr>
              <a:t>?</a:t>
            </a:r>
          </a:p>
          <a:p>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Khi</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hòa</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giải</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với</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bạn</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mình</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nên</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có</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thái</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độ</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thế</a:t>
            </a:r>
            <a:r>
              <a:rPr lang="en-US" sz="3600" b="1" i="1" dirty="0" smtClean="0">
                <a:solidFill>
                  <a:schemeClr val="tx2"/>
                </a:solidFill>
                <a:latin typeface="Times New Roman" pitchFamily="18" charset="0"/>
                <a:cs typeface="Times New Roman" pitchFamily="18" charset="0"/>
              </a:rPr>
              <a:t> </a:t>
            </a:r>
            <a:r>
              <a:rPr lang="en-US" sz="3600" b="1" i="1" dirty="0" err="1" smtClean="0">
                <a:solidFill>
                  <a:schemeClr val="tx2"/>
                </a:solidFill>
                <a:latin typeface="Times New Roman" pitchFamily="18" charset="0"/>
                <a:cs typeface="Times New Roman" pitchFamily="18" charset="0"/>
              </a:rPr>
              <a:t>nào</a:t>
            </a:r>
            <a:r>
              <a:rPr lang="en-US" sz="3600" b="1" i="1" dirty="0" smtClean="0">
                <a:solidFill>
                  <a:schemeClr val="tx2"/>
                </a:solidFill>
                <a:latin typeface="Times New Roman" pitchFamily="18" charset="0"/>
                <a:cs typeface="Times New Roman" pitchFamily="18" charset="0"/>
              </a:rPr>
              <a:t>?</a:t>
            </a:r>
            <a:endParaRPr lang="en-US" sz="3600" b="1" i="1" dirty="0">
              <a:solidFill>
                <a:schemeClr val="tx2"/>
              </a:solidFill>
              <a:latin typeface="Times New Roman" pitchFamily="18" charset="0"/>
              <a:cs typeface="Times New Roman" pitchFamily="18" charset="0"/>
            </a:endParaRPr>
          </a:p>
        </p:txBody>
      </p:sp>
      <p:grpSp>
        <p:nvGrpSpPr>
          <p:cNvPr id="14" name="Group 13"/>
          <p:cNvGrpSpPr/>
          <p:nvPr/>
        </p:nvGrpSpPr>
        <p:grpSpPr>
          <a:xfrm>
            <a:off x="1798320" y="103853"/>
            <a:ext cx="12817000" cy="1692516"/>
            <a:chOff x="2042318" y="103853"/>
            <a:chExt cx="12817000" cy="1692516"/>
          </a:xfrm>
        </p:grpSpPr>
        <p:sp>
          <p:nvSpPr>
            <p:cNvPr id="15" name="Text Box 14"/>
            <p:cNvSpPr txBox="1">
              <a:spLocks noChangeArrowheads="1"/>
            </p:cNvSpPr>
            <p:nvPr/>
          </p:nvSpPr>
          <p:spPr bwMode="auto">
            <a:xfrm>
              <a:off x="2042318" y="1097280"/>
              <a:ext cx="12512199" cy="699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600" b="1" dirty="0" smtClean="0">
                  <a:solidFill>
                    <a:srgbClr val="0000CC"/>
                  </a:solidFill>
                  <a:effectLst>
                    <a:outerShdw blurRad="38100" dist="38100" dir="2700000" algn="tl">
                      <a:srgbClr val="000000">
                        <a:alpha val="43137"/>
                      </a:srgbClr>
                    </a:outerShdw>
                  </a:effectLst>
                  <a:latin typeface="Times New Roman" pitchFamily="18" charset="0"/>
                </a:rPr>
                <a:t> 32: HÒA GIẢI BẤT ĐỒNG </a:t>
              </a:r>
              <a:r>
                <a:rPr lang="en-US" sz="3600" b="1" smtClean="0">
                  <a:solidFill>
                    <a:srgbClr val="0000CC"/>
                  </a:solidFill>
                  <a:effectLst>
                    <a:outerShdw blurRad="38100" dist="38100" dir="2700000" algn="tl">
                      <a:srgbClr val="000000">
                        <a:alpha val="43137"/>
                      </a:srgbClr>
                    </a:outerShdw>
                  </a:effectLst>
                  <a:latin typeface="Times New Roman" pitchFamily="18" charset="0"/>
                </a:rPr>
                <a:t>VỚI BẠN </a:t>
              </a:r>
              <a:endParaRPr lang="en-US" sz="36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8" name="Group 31"/>
            <p:cNvGrpSpPr/>
            <p:nvPr/>
          </p:nvGrpSpPr>
          <p:grpSpPr>
            <a:xfrm>
              <a:off x="5623720" y="103853"/>
              <a:ext cx="9235598" cy="994830"/>
              <a:chOff x="5468902" y="164812"/>
              <a:chExt cx="9079753" cy="994830"/>
            </a:xfrm>
          </p:grpSpPr>
          <p:grpSp>
            <p:nvGrpSpPr>
              <p:cNvPr id="19" name="Group 32"/>
              <p:cNvGrpSpPr/>
              <p:nvPr/>
            </p:nvGrpSpPr>
            <p:grpSpPr>
              <a:xfrm>
                <a:off x="5468902" y="164812"/>
                <a:ext cx="9079753" cy="994830"/>
                <a:chOff x="5468902" y="164812"/>
                <a:chExt cx="9079753" cy="994830"/>
              </a:xfrm>
            </p:grpSpPr>
            <p:sp>
              <p:nvSpPr>
                <p:cNvPr id="21" name="TextBox 20"/>
                <p:cNvSpPr txBox="1"/>
                <p:nvPr/>
              </p:nvSpPr>
              <p:spPr>
                <a:xfrm>
                  <a:off x="8832357" y="164812"/>
                  <a:ext cx="5716298" cy="553998"/>
                </a:xfrm>
                <a:prstGeom prst="rect">
                  <a:avLst/>
                </a:prstGeom>
                <a:solidFill>
                  <a:schemeClr val="bg1"/>
                </a:solidFill>
              </p:spPr>
              <p:txBody>
                <a:bodyPr wrap="none" rtlCol="0">
                  <a:spAutoFit/>
                </a:bodyPr>
                <a:lstStyle/>
                <a:p>
                  <a:r>
                    <a:rPr lang="en-US" sz="3000" i="1" smtClean="0">
                      <a:latin typeface="Times New Roman" pitchFamily="18" charset="0"/>
                      <a:cs typeface="Times New Roman" pitchFamily="18" charset="0"/>
                    </a:rPr>
                    <a:t>Thứ sáu ngày 19 tháng 04 năm 2024</a:t>
                  </a:r>
                  <a:endParaRPr lang="en-US" sz="3000" i="1">
                    <a:latin typeface="Times New Roman" pitchFamily="18" charset="0"/>
                    <a:cs typeface="Times New Roman" pitchFamily="18" charset="0"/>
                  </a:endParaRPr>
                </a:p>
              </p:txBody>
            </p:sp>
            <p:sp>
              <p:nvSpPr>
                <p:cNvPr id="27" name="TextBox 26"/>
                <p:cNvSpPr txBox="1"/>
                <p:nvPr/>
              </p:nvSpPr>
              <p:spPr>
                <a:xfrm>
                  <a:off x="5468902" y="636422"/>
                  <a:ext cx="4921898"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HOẠT ĐỘNG TRẢI NGHIỆM</a:t>
                  </a:r>
                  <a:endParaRPr lang="en-US" sz="2800" b="1">
                    <a:latin typeface="Times New Roman" pitchFamily="18" charset="0"/>
                    <a:cs typeface="Times New Roman" pitchFamily="18" charset="0"/>
                  </a:endParaRPr>
                </a:p>
              </p:txBody>
            </p:sp>
          </p:grpSp>
          <p:cxnSp>
            <p:nvCxnSpPr>
              <p:cNvPr id="20" name="Straight Connector 19"/>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 xmlns:p14="http://schemas.microsoft.com/office/powerpoint/2010/main" val="3329817323"/>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19" y="1782783"/>
            <a:ext cx="112776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Hoạt động 4</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Thực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hành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hòa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giải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bất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đồng</a:t>
            </a:r>
            <a:endParaRPr lang="en-US" sz="3800" b="1" dirty="0">
              <a:solidFill>
                <a:srgbClr val="FF0066"/>
              </a:solidFill>
              <a:latin typeface="Times New Roman" pitchFamily="18" charset="0"/>
              <a:cs typeface="Times New Roman" pitchFamily="18" charset="0"/>
            </a:endParaRPr>
          </a:p>
        </p:txBody>
      </p:sp>
      <p:sp>
        <p:nvSpPr>
          <p:cNvPr id="2" name="AutoShape 2" descr="Bật mí những ý tưởng trang trí lớp học cấp 3 đẹp và độc đá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Cloud 13"/>
          <p:cNvSpPr/>
          <p:nvPr/>
        </p:nvSpPr>
        <p:spPr>
          <a:xfrm>
            <a:off x="1356519" y="3048000"/>
            <a:ext cx="13716000" cy="5257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FF00"/>
                </a:solidFill>
                <a:latin typeface="Times New Roman" panose="02020603050405020304" pitchFamily="18" charset="0"/>
                <a:cs typeface="Times New Roman" panose="02020603050405020304" pitchFamily="18" charset="0"/>
              </a:rPr>
              <a:t>Đóng</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vai</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thực</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hành</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hòa</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giải</a:t>
            </a:r>
            <a:endParaRPr lang="en-US" sz="4000" b="1" dirty="0">
              <a:solidFill>
                <a:srgbClr val="FFFF00"/>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798320" y="103853"/>
            <a:ext cx="12893199" cy="1692516"/>
            <a:chOff x="2042318" y="103853"/>
            <a:chExt cx="12893199" cy="1692516"/>
          </a:xfrm>
        </p:grpSpPr>
        <p:sp>
          <p:nvSpPr>
            <p:cNvPr id="15" name="Text Box 14"/>
            <p:cNvSpPr txBox="1">
              <a:spLocks noChangeArrowheads="1"/>
            </p:cNvSpPr>
            <p:nvPr/>
          </p:nvSpPr>
          <p:spPr bwMode="auto">
            <a:xfrm>
              <a:off x="2042318" y="1097280"/>
              <a:ext cx="12512199" cy="699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600" b="1" dirty="0" smtClean="0">
                  <a:solidFill>
                    <a:srgbClr val="0000CC"/>
                  </a:solidFill>
                  <a:effectLst>
                    <a:outerShdw blurRad="38100" dist="38100" dir="2700000" algn="tl">
                      <a:srgbClr val="000000">
                        <a:alpha val="43137"/>
                      </a:srgbClr>
                    </a:outerShdw>
                  </a:effectLst>
                  <a:latin typeface="Times New Roman" pitchFamily="18" charset="0"/>
                </a:rPr>
                <a:t> 32: HÒA GIẢI BẤT ĐỒNG </a:t>
              </a:r>
              <a:r>
                <a:rPr lang="en-US" sz="3600" b="1" smtClean="0">
                  <a:solidFill>
                    <a:srgbClr val="0000CC"/>
                  </a:solidFill>
                  <a:effectLst>
                    <a:outerShdw blurRad="38100" dist="38100" dir="2700000" algn="tl">
                      <a:srgbClr val="000000">
                        <a:alpha val="43137"/>
                      </a:srgbClr>
                    </a:outerShdw>
                  </a:effectLst>
                  <a:latin typeface="Times New Roman" pitchFamily="18" charset="0"/>
                </a:rPr>
                <a:t>VỚI BẠN </a:t>
              </a:r>
              <a:endParaRPr lang="en-US" sz="36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7" name="Group 31"/>
            <p:cNvGrpSpPr/>
            <p:nvPr/>
          </p:nvGrpSpPr>
          <p:grpSpPr>
            <a:xfrm>
              <a:off x="5623720" y="103853"/>
              <a:ext cx="9311797" cy="994830"/>
              <a:chOff x="5468902" y="164812"/>
              <a:chExt cx="9154666" cy="994830"/>
            </a:xfrm>
          </p:grpSpPr>
          <p:grpSp>
            <p:nvGrpSpPr>
              <p:cNvPr id="18" name="Group 32"/>
              <p:cNvGrpSpPr/>
              <p:nvPr/>
            </p:nvGrpSpPr>
            <p:grpSpPr>
              <a:xfrm>
                <a:off x="5468902" y="164812"/>
                <a:ext cx="9154666" cy="994830"/>
                <a:chOff x="5468902" y="164812"/>
                <a:chExt cx="9154666" cy="994830"/>
              </a:xfrm>
            </p:grpSpPr>
            <p:sp>
              <p:nvSpPr>
                <p:cNvPr id="20" name="TextBox 19"/>
                <p:cNvSpPr txBox="1"/>
                <p:nvPr/>
              </p:nvSpPr>
              <p:spPr>
                <a:xfrm>
                  <a:off x="8907271" y="164812"/>
                  <a:ext cx="5716297" cy="553998"/>
                </a:xfrm>
                <a:prstGeom prst="rect">
                  <a:avLst/>
                </a:prstGeom>
                <a:solidFill>
                  <a:schemeClr val="bg1"/>
                </a:solidFill>
              </p:spPr>
              <p:txBody>
                <a:bodyPr wrap="none" rtlCol="0">
                  <a:spAutoFit/>
                </a:bodyPr>
                <a:lstStyle/>
                <a:p>
                  <a:r>
                    <a:rPr lang="en-US" sz="3000" i="1" smtClean="0">
                      <a:latin typeface="Times New Roman" pitchFamily="18" charset="0"/>
                      <a:cs typeface="Times New Roman" pitchFamily="18" charset="0"/>
                    </a:rPr>
                    <a:t>Thứ sáu ngày 19 tháng 04 năm 2024</a:t>
                  </a:r>
                  <a:endParaRPr lang="en-US" sz="3000" i="1">
                    <a:latin typeface="Times New Roman" pitchFamily="18" charset="0"/>
                    <a:cs typeface="Times New Roman" pitchFamily="18" charset="0"/>
                  </a:endParaRPr>
                </a:p>
              </p:txBody>
            </p:sp>
            <p:sp>
              <p:nvSpPr>
                <p:cNvPr id="21" name="TextBox 20"/>
                <p:cNvSpPr txBox="1"/>
                <p:nvPr/>
              </p:nvSpPr>
              <p:spPr>
                <a:xfrm>
                  <a:off x="5468902" y="636422"/>
                  <a:ext cx="4921898"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HOẠT ĐỘNG TRẢI NGHIỆM</a:t>
                  </a:r>
                  <a:endParaRPr lang="en-US" sz="2800" b="1">
                    <a:latin typeface="Times New Roman" pitchFamily="18" charset="0"/>
                    <a:cs typeface="Times New Roman" pitchFamily="18" charset="0"/>
                  </a:endParaRPr>
                </a:p>
              </p:txBody>
            </p:sp>
          </p:grpSp>
          <p:cxnSp>
            <p:nvCxnSpPr>
              <p:cNvPr id="19" name="Straight Connector 18"/>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 xmlns:p14="http://schemas.microsoft.com/office/powerpoint/2010/main" val="3121408068"/>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19" y="1782783"/>
            <a:ext cx="112776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Hoạt động 4</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Thực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hành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hòa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giải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bất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đồng</a:t>
            </a:r>
            <a:endParaRPr lang="en-US" sz="3800" b="1" dirty="0">
              <a:solidFill>
                <a:srgbClr val="FF0066"/>
              </a:solidFill>
              <a:latin typeface="Times New Roman" pitchFamily="18" charset="0"/>
              <a:cs typeface="Times New Roman" pitchFamily="18" charset="0"/>
            </a:endParaRPr>
          </a:p>
        </p:txBody>
      </p:sp>
      <p:sp>
        <p:nvSpPr>
          <p:cNvPr id="2" name="AutoShape 2" descr="Bật mí những ý tưởng trang trí lớp học cấp 3 đẹp và độc đá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Cloud 13"/>
          <p:cNvSpPr/>
          <p:nvPr/>
        </p:nvSpPr>
        <p:spPr>
          <a:xfrm>
            <a:off x="823119" y="2286000"/>
            <a:ext cx="15163800" cy="6400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185319" y="3429000"/>
            <a:ext cx="10820400" cy="2862322"/>
          </a:xfrm>
          <a:prstGeom prst="rect">
            <a:avLst/>
          </a:prstGeom>
        </p:spPr>
        <p:txBody>
          <a:bodyPr wrap="square">
            <a:spAutoFit/>
          </a:bodyPr>
          <a:lstStyle/>
          <a:p>
            <a:pPr algn="just"/>
            <a:r>
              <a:rPr lang="vi-VN" sz="3600" b="1" dirty="0">
                <a:solidFill>
                  <a:srgbClr val="FFFF00"/>
                </a:solidFill>
                <a:latin typeface="Times New Roman" panose="02020603050405020304" pitchFamily="18" charset="0"/>
                <a:cs typeface="Times New Roman" panose="02020603050405020304" pitchFamily="18" charset="0"/>
              </a:rPr>
              <a:t>Khi giải quyết tình huống thì nên bình </a:t>
            </a:r>
            <a:r>
              <a:rPr lang="vi-VN" sz="3600" b="1" dirty="0" smtClean="0">
                <a:solidFill>
                  <a:srgbClr val="FFFF00"/>
                </a:solidFill>
                <a:latin typeface="Times New Roman" panose="02020603050405020304" pitchFamily="18" charset="0"/>
                <a:cs typeface="Times New Roman" panose="02020603050405020304" pitchFamily="18" charset="0"/>
              </a:rPr>
              <a:t>t</a:t>
            </a:r>
            <a:r>
              <a:rPr lang="en-US" sz="3600" b="1" dirty="0" err="1" smtClean="0">
                <a:solidFill>
                  <a:srgbClr val="FFFF00"/>
                </a:solidFill>
                <a:latin typeface="Times New Roman" panose="02020603050405020304" pitchFamily="18" charset="0"/>
                <a:cs typeface="Times New Roman" panose="02020603050405020304" pitchFamily="18" charset="0"/>
              </a:rPr>
              <a:t>ĩnh</a:t>
            </a:r>
            <a:r>
              <a:rPr lang="vi-VN" sz="3600" b="1" dirty="0" smtClean="0">
                <a:solidFill>
                  <a:srgbClr val="FFFF00"/>
                </a:solidFill>
                <a:latin typeface="Times New Roman" panose="02020603050405020304" pitchFamily="18" charset="0"/>
                <a:cs typeface="Times New Roman" panose="02020603050405020304" pitchFamily="18" charset="0"/>
              </a:rPr>
              <a:t>, </a:t>
            </a:r>
            <a:r>
              <a:rPr lang="vi-VN" sz="3600" b="1">
                <a:solidFill>
                  <a:srgbClr val="FFFF00"/>
                </a:solidFill>
                <a:latin typeface="Times New Roman" panose="02020603050405020304" pitchFamily="18" charset="0"/>
                <a:cs typeface="Times New Roman" panose="02020603050405020304" pitchFamily="18" charset="0"/>
              </a:rPr>
              <a:t>không </a:t>
            </a:r>
            <a:r>
              <a:rPr lang="vi-VN" sz="3600" b="1" smtClean="0">
                <a:solidFill>
                  <a:srgbClr val="FFFF00"/>
                </a:solidFill>
                <a:latin typeface="Times New Roman" panose="02020603050405020304" pitchFamily="18" charset="0"/>
                <a:cs typeface="Times New Roman" panose="02020603050405020304" pitchFamily="18" charset="0"/>
              </a:rPr>
              <a:t>nên</a:t>
            </a:r>
            <a:r>
              <a:rPr lang="en-US" sz="3600" b="1" dirty="0" smtClean="0">
                <a:solidFill>
                  <a:srgbClr val="FFFF00"/>
                </a:solidFill>
                <a:latin typeface="Times New Roman" panose="02020603050405020304" pitchFamily="18" charset="0"/>
                <a:cs typeface="Times New Roman" panose="02020603050405020304" pitchFamily="18" charset="0"/>
              </a:rPr>
              <a:t> </a:t>
            </a:r>
            <a:r>
              <a:rPr lang="vi-VN" sz="3600" b="1" smtClean="0">
                <a:solidFill>
                  <a:srgbClr val="FFFF00"/>
                </a:solidFill>
                <a:latin typeface="Times New Roman" panose="02020603050405020304" pitchFamily="18" charset="0"/>
                <a:cs typeface="Times New Roman" panose="02020603050405020304" pitchFamily="18" charset="0"/>
              </a:rPr>
              <a:t>nóng </a:t>
            </a:r>
            <a:r>
              <a:rPr lang="vi-VN" sz="3600" b="1" dirty="0">
                <a:solidFill>
                  <a:srgbClr val="FFFF00"/>
                </a:solidFill>
                <a:latin typeface="Times New Roman" panose="02020603050405020304" pitchFamily="18" charset="0"/>
                <a:cs typeface="Times New Roman" panose="02020603050405020304" pitchFamily="18" charset="0"/>
              </a:rPr>
              <a:t>vội, mất kiểm soát </a:t>
            </a:r>
            <a:r>
              <a:rPr lang="vi-VN" sz="3600" b="1" dirty="0" smtClean="0">
                <a:solidFill>
                  <a:srgbClr val="FFFF00"/>
                </a:solidFill>
                <a:latin typeface="Times New Roman" panose="02020603050405020304" pitchFamily="18" charset="0"/>
                <a:cs typeface="Times New Roman" panose="02020603050405020304" pitchFamily="18" charset="0"/>
              </a:rPr>
              <a:t>để</a:t>
            </a:r>
            <a:r>
              <a:rPr lang="en-US" sz="3600" b="1" dirty="0" smtClean="0">
                <a:solidFill>
                  <a:srgbClr val="FFFF00"/>
                </a:solidFill>
                <a:latin typeface="Times New Roman" panose="02020603050405020304" pitchFamily="18" charset="0"/>
                <a:cs typeface="Times New Roman" panose="02020603050405020304" pitchFamily="18" charset="0"/>
              </a:rPr>
              <a:t> </a:t>
            </a:r>
            <a:r>
              <a:rPr lang="vi-VN" sz="3600" b="1" dirty="0" smtClean="0">
                <a:solidFill>
                  <a:srgbClr val="FFFF00"/>
                </a:solidFill>
                <a:latin typeface="Times New Roman" panose="02020603050405020304" pitchFamily="18" charset="0"/>
                <a:cs typeface="Times New Roman" panose="02020603050405020304" pitchFamily="18" charset="0"/>
              </a:rPr>
              <a:t>những </a:t>
            </a:r>
            <a:r>
              <a:rPr lang="vi-VN" sz="3600" b="1" dirty="0">
                <a:solidFill>
                  <a:srgbClr val="FFFF00"/>
                </a:solidFill>
                <a:latin typeface="Times New Roman" panose="02020603050405020304" pitchFamily="18" charset="0"/>
                <a:cs typeface="Times New Roman" panose="02020603050405020304" pitchFamily="18" charset="0"/>
              </a:rPr>
              <a:t>cảm xúc tiêu cực lấn án lí trí. Nếu như vậy sẽ dẫn đến những hành động, lời nói gây tổn thương cho đối phương. Cần đặt lợi ích tập thể lên trên lợi ích cá nhân.</a:t>
            </a:r>
            <a:endParaRPr lang="en-US" sz="3600" b="1" dirty="0">
              <a:solidFill>
                <a:srgbClr val="FFFF00"/>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798320" y="103853"/>
            <a:ext cx="12893199" cy="1692516"/>
            <a:chOff x="2042318" y="103853"/>
            <a:chExt cx="12893199" cy="1692516"/>
          </a:xfrm>
        </p:grpSpPr>
        <p:sp>
          <p:nvSpPr>
            <p:cNvPr id="17" name="Text Box 14"/>
            <p:cNvSpPr txBox="1">
              <a:spLocks noChangeArrowheads="1"/>
            </p:cNvSpPr>
            <p:nvPr/>
          </p:nvSpPr>
          <p:spPr bwMode="auto">
            <a:xfrm>
              <a:off x="2042318" y="1097280"/>
              <a:ext cx="12512199" cy="699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600" b="1" dirty="0" smtClean="0">
                  <a:solidFill>
                    <a:srgbClr val="0000CC"/>
                  </a:solidFill>
                  <a:effectLst>
                    <a:outerShdw blurRad="38100" dist="38100" dir="2700000" algn="tl">
                      <a:srgbClr val="000000">
                        <a:alpha val="43137"/>
                      </a:srgbClr>
                    </a:outerShdw>
                  </a:effectLst>
                  <a:latin typeface="Times New Roman" pitchFamily="18" charset="0"/>
                </a:rPr>
                <a:t> 32: HÒA GIẢI BẤT ĐỒNG </a:t>
              </a:r>
              <a:r>
                <a:rPr lang="en-US" sz="3600" b="1" smtClean="0">
                  <a:solidFill>
                    <a:srgbClr val="0000CC"/>
                  </a:solidFill>
                  <a:effectLst>
                    <a:outerShdw blurRad="38100" dist="38100" dir="2700000" algn="tl">
                      <a:srgbClr val="000000">
                        <a:alpha val="43137"/>
                      </a:srgbClr>
                    </a:outerShdw>
                  </a:effectLst>
                  <a:latin typeface="Times New Roman" pitchFamily="18" charset="0"/>
                </a:rPr>
                <a:t>VỚI BẠN </a:t>
              </a:r>
              <a:endParaRPr lang="en-US" sz="36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8" name="Group 31"/>
            <p:cNvGrpSpPr/>
            <p:nvPr/>
          </p:nvGrpSpPr>
          <p:grpSpPr>
            <a:xfrm>
              <a:off x="5623720" y="103853"/>
              <a:ext cx="9311797" cy="994830"/>
              <a:chOff x="5468902" y="164812"/>
              <a:chExt cx="9154666" cy="994830"/>
            </a:xfrm>
          </p:grpSpPr>
          <p:grpSp>
            <p:nvGrpSpPr>
              <p:cNvPr id="19" name="Group 32"/>
              <p:cNvGrpSpPr/>
              <p:nvPr/>
            </p:nvGrpSpPr>
            <p:grpSpPr>
              <a:xfrm>
                <a:off x="5468902" y="164812"/>
                <a:ext cx="9154666" cy="994830"/>
                <a:chOff x="5468902" y="164812"/>
                <a:chExt cx="9154666" cy="994830"/>
              </a:xfrm>
            </p:grpSpPr>
            <p:sp>
              <p:nvSpPr>
                <p:cNvPr id="21" name="TextBox 20"/>
                <p:cNvSpPr txBox="1"/>
                <p:nvPr/>
              </p:nvSpPr>
              <p:spPr>
                <a:xfrm>
                  <a:off x="8907271" y="164812"/>
                  <a:ext cx="5716297" cy="553998"/>
                </a:xfrm>
                <a:prstGeom prst="rect">
                  <a:avLst/>
                </a:prstGeom>
                <a:solidFill>
                  <a:schemeClr val="bg1"/>
                </a:solidFill>
              </p:spPr>
              <p:txBody>
                <a:bodyPr wrap="none" rtlCol="0">
                  <a:spAutoFit/>
                </a:bodyPr>
                <a:lstStyle/>
                <a:p>
                  <a:r>
                    <a:rPr lang="en-US" sz="3000" i="1" smtClean="0">
                      <a:latin typeface="Times New Roman" pitchFamily="18" charset="0"/>
                      <a:cs typeface="Times New Roman" pitchFamily="18" charset="0"/>
                    </a:rPr>
                    <a:t>Thứ sáu ngày 19 tháng 04 năm 2024</a:t>
                  </a:r>
                  <a:endParaRPr lang="en-US" sz="3000" i="1">
                    <a:latin typeface="Times New Roman" pitchFamily="18" charset="0"/>
                    <a:cs typeface="Times New Roman" pitchFamily="18" charset="0"/>
                  </a:endParaRPr>
                </a:p>
              </p:txBody>
            </p:sp>
            <p:sp>
              <p:nvSpPr>
                <p:cNvPr id="27" name="TextBox 26"/>
                <p:cNvSpPr txBox="1"/>
                <p:nvPr/>
              </p:nvSpPr>
              <p:spPr>
                <a:xfrm>
                  <a:off x="5468902" y="636422"/>
                  <a:ext cx="4921898" cy="523220"/>
                </a:xfrm>
                <a:prstGeom prst="rect">
                  <a:avLst/>
                </a:prstGeom>
                <a:noFill/>
              </p:spPr>
              <p:txBody>
                <a:bodyPr wrap="none" rtlCol="0">
                  <a:spAutoFit/>
                </a:bodyPr>
                <a:lstStyle/>
                <a:p>
                  <a:r>
                    <a:rPr lang="en-US" sz="2800" b="1" smtClean="0">
                      <a:solidFill>
                        <a:schemeClr val="tx2"/>
                      </a:solidFill>
                      <a:latin typeface="Times New Roman" pitchFamily="18" charset="0"/>
                      <a:cs typeface="Times New Roman" pitchFamily="18" charset="0"/>
                    </a:rPr>
                    <a:t>HOẠT ĐỘNG TRẢI NGHIỆM</a:t>
                  </a:r>
                  <a:endParaRPr lang="en-US" sz="2800" b="1">
                    <a:solidFill>
                      <a:schemeClr val="tx2"/>
                    </a:solidFill>
                    <a:latin typeface="Times New Roman" pitchFamily="18" charset="0"/>
                    <a:cs typeface="Times New Roman" pitchFamily="18" charset="0"/>
                  </a:endParaRPr>
                </a:p>
              </p:txBody>
            </p:sp>
          </p:grpSp>
          <p:cxnSp>
            <p:nvCxnSpPr>
              <p:cNvPr id="20" name="Straight Connector 19"/>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 xmlns:p14="http://schemas.microsoft.com/office/powerpoint/2010/main" val="362540056"/>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 xmlns:p14="http://schemas.microsoft.com/office/powerpoint/2010/main" val="963397092"/>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65919" y="914400"/>
            <a:ext cx="16367919" cy="7606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u="sng"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KHỞI ĐỘNG:</a:t>
            </a:r>
            <a:endParaRPr lang="en-US" sz="40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5" descr="POINSET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yt1s.com - Nhạc khởi động Lớp chúng ta đoàn kết.mp4">
            <a:hlinkClick r:id="" action="ppaction://media"/>
          </p:cNvPr>
          <p:cNvPicPr>
            <a:picLocks noRot="1" noChangeAspect="1"/>
          </p:cNvPicPr>
          <p:nvPr>
            <a:videoFile r:link="rId1"/>
          </p:nvPr>
        </p:nvPicPr>
        <p:blipFill>
          <a:blip r:embed="rId5"/>
          <a:stretch>
            <a:fillRect/>
          </a:stretch>
        </p:blipFill>
        <p:spPr>
          <a:xfrm>
            <a:off x="-1006475" y="-571500"/>
            <a:ext cx="18288000" cy="10287000"/>
          </a:xfrm>
          <a:prstGeom prst="rect">
            <a:avLst/>
          </a:prstGeom>
        </p:spPr>
      </p:pic>
    </p:spTree>
    <p:extLst>
      <p:ext uri="{BB962C8B-B14F-4D97-AF65-F5344CB8AC3E}">
        <p14:creationId xmlns=""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6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14"/>
          <p:cNvSpPr txBox="1">
            <a:spLocks noChangeArrowheads="1"/>
          </p:cNvSpPr>
          <p:nvPr/>
        </p:nvSpPr>
        <p:spPr bwMode="auto">
          <a:xfrm>
            <a:off x="-396081" y="1695883"/>
            <a:ext cx="16977519" cy="976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5400" b="1" smtClean="0">
                <a:solidFill>
                  <a:srgbClr val="3333FF"/>
                </a:solidFill>
                <a:effectLst>
                  <a:outerShdw blurRad="38100" dist="38100" dir="2700000" algn="tl">
                    <a:srgbClr val="000000">
                      <a:alpha val="43137"/>
                    </a:srgbClr>
                  </a:outerShdw>
                </a:effectLst>
                <a:latin typeface="Times New Roman" pitchFamily="18" charset="0"/>
                <a:cs typeface="Times New Roman" pitchFamily="18" charset="0"/>
              </a:rPr>
              <a:t>BÀI 32: </a:t>
            </a:r>
            <a:r>
              <a:rPr lang="en-US" sz="5400" b="1" dirty="0" smtClean="0">
                <a:solidFill>
                  <a:srgbClr val="3333FF"/>
                </a:solidFill>
                <a:effectLst>
                  <a:outerShdw blurRad="38100" dist="38100" dir="2700000" algn="tl">
                    <a:srgbClr val="000000">
                      <a:alpha val="43137"/>
                    </a:srgbClr>
                  </a:outerShdw>
                </a:effectLst>
                <a:latin typeface="Times New Roman" pitchFamily="18" charset="0"/>
                <a:cs typeface="Times New Roman" pitchFamily="18" charset="0"/>
              </a:rPr>
              <a:t>HÒA GIẢI BẤT ĐỒNG </a:t>
            </a:r>
            <a:r>
              <a:rPr lang="en-US" sz="5400" b="1" smtClean="0">
                <a:solidFill>
                  <a:srgbClr val="3333FF"/>
                </a:solidFill>
                <a:effectLst>
                  <a:outerShdw blurRad="38100" dist="38100" dir="2700000" algn="tl">
                    <a:srgbClr val="000000">
                      <a:alpha val="43137"/>
                    </a:srgbClr>
                  </a:outerShdw>
                </a:effectLst>
                <a:latin typeface="Times New Roman" pitchFamily="18" charset="0"/>
                <a:cs typeface="Times New Roman" pitchFamily="18" charset="0"/>
              </a:rPr>
              <a:t>VỚI BẠN </a:t>
            </a:r>
          </a:p>
        </p:txBody>
      </p:sp>
      <p:pic>
        <p:nvPicPr>
          <p:cNvPr id="36" name="Picture 5" descr="POINSET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8496107" y="103853"/>
            <a:ext cx="5814412" cy="553998"/>
          </a:xfrm>
          <a:prstGeom prst="rect">
            <a:avLst/>
          </a:prstGeom>
          <a:solidFill>
            <a:schemeClr val="bg1"/>
          </a:solidFill>
        </p:spPr>
        <p:txBody>
          <a:bodyPr wrap="none" rtlCol="0">
            <a:spAutoFit/>
          </a:bodyPr>
          <a:lstStyle/>
          <a:p>
            <a:r>
              <a:rPr lang="en-US" sz="3000" i="1" smtClean="0">
                <a:solidFill>
                  <a:schemeClr val="tx2"/>
                </a:solidFill>
                <a:latin typeface="Times New Roman" pitchFamily="18" charset="0"/>
                <a:cs typeface="Times New Roman" pitchFamily="18" charset="0"/>
              </a:rPr>
              <a:t>Thứ sáu ngày 19 tháng 04 năm 2024</a:t>
            </a:r>
            <a:endParaRPr lang="en-US" sz="3000" i="1">
              <a:solidFill>
                <a:schemeClr val="tx2"/>
              </a:solidFill>
              <a:latin typeface="Times New Roman" pitchFamily="18" charset="0"/>
              <a:cs typeface="Times New Roman" pitchFamily="18" charset="0"/>
            </a:endParaRPr>
          </a:p>
        </p:txBody>
      </p:sp>
      <p:sp>
        <p:nvSpPr>
          <p:cNvPr id="10" name="Text Box 14"/>
          <p:cNvSpPr txBox="1">
            <a:spLocks noChangeArrowheads="1"/>
          </p:cNvSpPr>
          <p:nvPr/>
        </p:nvSpPr>
        <p:spPr bwMode="auto">
          <a:xfrm>
            <a:off x="-2529681" y="763356"/>
            <a:ext cx="16977519" cy="7606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smtClean="0">
                <a:effectLst>
                  <a:outerShdw blurRad="38100" dist="38100" dir="2700000" algn="tl">
                    <a:srgbClr val="000000">
                      <a:alpha val="43137"/>
                    </a:srgbClr>
                  </a:outerShdw>
                </a:effectLst>
                <a:latin typeface="Times New Roman" pitchFamily="18" charset="0"/>
                <a:cs typeface="Times New Roman" pitchFamily="18" charset="0"/>
              </a:rPr>
              <a:t>Hoạt </a:t>
            </a:r>
            <a:r>
              <a:rPr lang="en-US" sz="4000" b="1" u="sng" dirty="0" err="1" smtClean="0">
                <a:effectLst>
                  <a:outerShdw blurRad="38100" dist="38100" dir="2700000" algn="tl">
                    <a:srgbClr val="000000">
                      <a:alpha val="43137"/>
                    </a:srgbClr>
                  </a:outerShdw>
                </a:effectLst>
                <a:latin typeface="Times New Roman" pitchFamily="18" charset="0"/>
                <a:cs typeface="Times New Roman" pitchFamily="18" charset="0"/>
              </a:rPr>
              <a:t>động</a:t>
            </a:r>
            <a:r>
              <a:rPr lang="en-US" sz="40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err="1" smtClean="0">
                <a:effectLst>
                  <a:outerShdw blurRad="38100" dist="38100" dir="2700000" algn="tl">
                    <a:srgbClr val="000000">
                      <a:alpha val="43137"/>
                    </a:srgbClr>
                  </a:outerShdw>
                </a:effectLst>
                <a:latin typeface="Times New Roman" pitchFamily="18" charset="0"/>
                <a:cs typeface="Times New Roman" pitchFamily="18" charset="0"/>
              </a:rPr>
              <a:t>trải</a:t>
            </a:r>
            <a:r>
              <a:rPr lang="en-US" sz="4000" b="1" u="sng" smtClean="0">
                <a:effectLst>
                  <a:outerShdw blurRad="38100" dist="38100" dir="2700000" algn="tl">
                    <a:srgbClr val="000000">
                      <a:alpha val="43137"/>
                    </a:srgbClr>
                  </a:outerShdw>
                </a:effectLst>
                <a:latin typeface="Times New Roman" pitchFamily="18" charset="0"/>
                <a:cs typeface="Times New Roman" pitchFamily="18" charset="0"/>
              </a:rPr>
              <a:t> nghiệm:</a:t>
            </a:r>
            <a:endParaRPr lang="en-US" sz="4000" b="1" u="sng"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9719" y="1835904"/>
            <a:ext cx="122682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Hoạt động 3</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Nhận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xét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về</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cách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xử</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lí</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bất</a:t>
            </a:r>
            <a:r>
              <a:rPr lang="en-US" sz="3800" b="1" dirty="0" smtClean="0">
                <a:solidFill>
                  <a:srgbClr val="FF0066"/>
                </a:solidFill>
                <a:latin typeface="Times New Roman" pitchFamily="18" charset="0"/>
                <a:cs typeface="Times New Roman" pitchFamily="18" charset="0"/>
              </a:rPr>
              <a:t> </a:t>
            </a:r>
            <a:r>
              <a:rPr lang="en-US" sz="3800" b="1" err="1" smtClean="0">
                <a:solidFill>
                  <a:srgbClr val="FF0066"/>
                </a:solidFill>
                <a:latin typeface="Times New Roman" pitchFamily="18" charset="0"/>
                <a:cs typeface="Times New Roman" pitchFamily="18" charset="0"/>
              </a:rPr>
              <a:t>đồng</a:t>
            </a:r>
            <a:r>
              <a:rPr lang="en-US" sz="3800" b="1" smtClean="0">
                <a:solidFill>
                  <a:srgbClr val="FF0066"/>
                </a:solidFill>
                <a:latin typeface="Times New Roman" pitchFamily="18" charset="0"/>
                <a:cs typeface="Times New Roman" pitchFamily="18" charset="0"/>
              </a:rPr>
              <a:t> </a:t>
            </a:r>
            <a:endParaRPr lang="en-US" sz="3800" b="1" dirty="0">
              <a:solidFill>
                <a:srgbClr val="FF0066"/>
              </a:solidFill>
              <a:latin typeface="Times New Roman" pitchFamily="18" charset="0"/>
              <a:cs typeface="Times New Roman" pitchFamily="18" charset="0"/>
            </a:endParaRPr>
          </a:p>
        </p:txBody>
      </p:sp>
      <p:grpSp>
        <p:nvGrpSpPr>
          <p:cNvPr id="2" name="Group 1"/>
          <p:cNvGrpSpPr/>
          <p:nvPr/>
        </p:nvGrpSpPr>
        <p:grpSpPr>
          <a:xfrm>
            <a:off x="1798320" y="103853"/>
            <a:ext cx="12893199" cy="1692516"/>
            <a:chOff x="2042318" y="103853"/>
            <a:chExt cx="12893199" cy="1692516"/>
          </a:xfrm>
        </p:grpSpPr>
        <p:sp>
          <p:nvSpPr>
            <p:cNvPr id="31" name="Text Box 14"/>
            <p:cNvSpPr txBox="1">
              <a:spLocks noChangeArrowheads="1"/>
            </p:cNvSpPr>
            <p:nvPr/>
          </p:nvSpPr>
          <p:spPr bwMode="auto">
            <a:xfrm>
              <a:off x="2042318" y="1097280"/>
              <a:ext cx="12512199" cy="699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600" b="1" dirty="0" smtClean="0">
                  <a:solidFill>
                    <a:srgbClr val="0000CC"/>
                  </a:solidFill>
                  <a:effectLst>
                    <a:outerShdw blurRad="38100" dist="38100" dir="2700000" algn="tl">
                      <a:srgbClr val="000000">
                        <a:alpha val="43137"/>
                      </a:srgbClr>
                    </a:outerShdw>
                  </a:effectLst>
                  <a:latin typeface="Times New Roman" pitchFamily="18" charset="0"/>
                </a:rPr>
                <a:t> 32: HÒA GIẢI BẤT ĐỒNG </a:t>
              </a:r>
              <a:r>
                <a:rPr lang="en-US" sz="3600" b="1" smtClean="0">
                  <a:solidFill>
                    <a:srgbClr val="0000CC"/>
                  </a:solidFill>
                  <a:effectLst>
                    <a:outerShdw blurRad="38100" dist="38100" dir="2700000" algn="tl">
                      <a:srgbClr val="000000">
                        <a:alpha val="43137"/>
                      </a:srgbClr>
                    </a:outerShdw>
                  </a:effectLst>
                  <a:latin typeface="Times New Roman" pitchFamily="18" charset="0"/>
                </a:rPr>
                <a:t>VỚI BẠN </a:t>
              </a:r>
              <a:endParaRPr lang="en-US" sz="36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32" name="Group 31"/>
            <p:cNvGrpSpPr/>
            <p:nvPr/>
          </p:nvGrpSpPr>
          <p:grpSpPr>
            <a:xfrm>
              <a:off x="5623720" y="103853"/>
              <a:ext cx="9311797" cy="994830"/>
              <a:chOff x="5468902" y="164812"/>
              <a:chExt cx="9154666" cy="994830"/>
            </a:xfrm>
          </p:grpSpPr>
          <p:grpSp>
            <p:nvGrpSpPr>
              <p:cNvPr id="33" name="Group 32"/>
              <p:cNvGrpSpPr/>
              <p:nvPr/>
            </p:nvGrpSpPr>
            <p:grpSpPr>
              <a:xfrm>
                <a:off x="5468902" y="164812"/>
                <a:ext cx="9154666" cy="994830"/>
                <a:chOff x="5468902" y="164812"/>
                <a:chExt cx="9154666" cy="994830"/>
              </a:xfrm>
            </p:grpSpPr>
            <p:sp>
              <p:nvSpPr>
                <p:cNvPr id="35" name="TextBox 34"/>
                <p:cNvSpPr txBox="1"/>
                <p:nvPr/>
              </p:nvSpPr>
              <p:spPr>
                <a:xfrm>
                  <a:off x="8907271" y="164812"/>
                  <a:ext cx="5716297" cy="553998"/>
                </a:xfrm>
                <a:prstGeom prst="rect">
                  <a:avLst/>
                </a:prstGeom>
                <a:solidFill>
                  <a:schemeClr val="bg1"/>
                </a:solidFill>
              </p:spPr>
              <p:txBody>
                <a:bodyPr wrap="none" rtlCol="0">
                  <a:spAutoFit/>
                </a:bodyPr>
                <a:lstStyle/>
                <a:p>
                  <a:r>
                    <a:rPr lang="en-US" sz="3000" i="1" smtClean="0">
                      <a:latin typeface="Times New Roman" pitchFamily="18" charset="0"/>
                      <a:cs typeface="Times New Roman" pitchFamily="18" charset="0"/>
                    </a:rPr>
                    <a:t>Thứ sáu ngày 19 tháng 04 năm 2024</a:t>
                  </a:r>
                  <a:endParaRPr lang="en-US" sz="3000" i="1">
                    <a:latin typeface="Times New Roman" pitchFamily="18" charset="0"/>
                    <a:cs typeface="Times New Roman" pitchFamily="18" charset="0"/>
                  </a:endParaRPr>
                </a:p>
              </p:txBody>
            </p:sp>
            <p:sp>
              <p:nvSpPr>
                <p:cNvPr id="36" name="TextBox 35"/>
                <p:cNvSpPr txBox="1"/>
                <p:nvPr/>
              </p:nvSpPr>
              <p:spPr>
                <a:xfrm>
                  <a:off x="5468902" y="636422"/>
                  <a:ext cx="4921898" cy="523220"/>
                </a:xfrm>
                <a:prstGeom prst="rect">
                  <a:avLst/>
                </a:prstGeom>
                <a:noFill/>
              </p:spPr>
              <p:txBody>
                <a:bodyPr wrap="none" rtlCol="0">
                  <a:spAutoFit/>
                </a:bodyPr>
                <a:lstStyle/>
                <a:p>
                  <a:r>
                    <a:rPr lang="en-US" sz="2800" b="1" smtClean="0">
                      <a:solidFill>
                        <a:schemeClr val="tx2"/>
                      </a:solidFill>
                      <a:latin typeface="Times New Roman" pitchFamily="18" charset="0"/>
                      <a:cs typeface="Times New Roman" pitchFamily="18" charset="0"/>
                    </a:rPr>
                    <a:t>HOẠT ĐỘNG TRẢI NGHIỆM</a:t>
                  </a:r>
                  <a:endParaRPr lang="en-US" sz="2800" b="1">
                    <a:solidFill>
                      <a:schemeClr val="tx2"/>
                    </a:solidFill>
                    <a:latin typeface="Times New Roman" pitchFamily="18" charset="0"/>
                    <a:cs typeface="Times New Roman" pitchFamily="18" charset="0"/>
                  </a:endParaRPr>
                </a:p>
              </p:txBody>
            </p:sp>
          </p:grpSp>
          <p:cxnSp>
            <p:nvCxnSpPr>
              <p:cNvPr id="34" name="Straight Connector 33"/>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
        <p:nvSpPr>
          <p:cNvPr id="19" name="TextBox 18"/>
          <p:cNvSpPr txBox="1"/>
          <p:nvPr/>
        </p:nvSpPr>
        <p:spPr>
          <a:xfrm>
            <a:off x="289719" y="2590800"/>
            <a:ext cx="15392400" cy="646331"/>
          </a:xfrm>
          <a:prstGeom prst="rect">
            <a:avLst/>
          </a:prstGeom>
          <a:solidFill>
            <a:schemeClr val="bg1"/>
          </a:solidFill>
        </p:spPr>
        <p:txBody>
          <a:bodyPr wrap="square" rtlCol="0">
            <a:spAutoFit/>
          </a:bodyPr>
          <a:lstStyle/>
          <a:p>
            <a:pPr algn="just"/>
            <a:r>
              <a:rPr lang="en-US" sz="3600" b="1" dirty="0" err="1" smtClean="0">
                <a:solidFill>
                  <a:schemeClr val="tx2"/>
                </a:solidFill>
                <a:latin typeface="Times New Roman" pitchFamily="18" charset="0"/>
                <a:cs typeface="Times New Roman" pitchFamily="18" charset="0"/>
              </a:rPr>
              <a:t>Nêu</a:t>
            </a:r>
            <a:r>
              <a:rPr lang="en-US" sz="3600" b="1" dirty="0" smtClean="0">
                <a:solidFill>
                  <a:schemeClr val="tx2"/>
                </a:solidFill>
                <a:latin typeface="Times New Roman" pitchFamily="18" charset="0"/>
                <a:cs typeface="Times New Roman" pitchFamily="18" charset="0"/>
              </a:rPr>
              <a:t> ý </a:t>
            </a:r>
            <a:r>
              <a:rPr lang="en-US" sz="3600" b="1" dirty="0" err="1" smtClean="0">
                <a:solidFill>
                  <a:schemeClr val="tx2"/>
                </a:solidFill>
                <a:latin typeface="Times New Roman" pitchFamily="18" charset="0"/>
                <a:cs typeface="Times New Roman" pitchFamily="18" charset="0"/>
              </a:rPr>
              <a:t>kiến</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của</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em</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về</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cách</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xử</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lí</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khi</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gặp</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bất</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đồng</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trong</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mỗi</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bức</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tranh</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sau</a:t>
            </a:r>
            <a:r>
              <a:rPr lang="en-US" sz="3600" b="1" dirty="0" smtClean="0">
                <a:solidFill>
                  <a:schemeClr val="tx2"/>
                </a:solidFill>
                <a:latin typeface="Times New Roman" pitchFamily="18" charset="0"/>
                <a:cs typeface="Times New Roman" pitchFamily="18" charset="0"/>
              </a:rPr>
              <a:t>:</a:t>
            </a:r>
            <a:endParaRPr lang="en-US" sz="3600" b="1" dirty="0">
              <a:solidFill>
                <a:schemeClr val="tx2"/>
              </a:solidFill>
              <a:latin typeface="Times New Roman" pitchFamily="18" charset="0"/>
              <a:cs typeface="Times New Roman" pitchFamily="18" charset="0"/>
            </a:endParaRPr>
          </a:p>
        </p:txBody>
      </p:sp>
      <p:pic>
        <p:nvPicPr>
          <p:cNvPr id="5" name="Picture 4"/>
          <p:cNvPicPr>
            <a:picLocks noChangeAspect="1"/>
          </p:cNvPicPr>
          <p:nvPr/>
        </p:nvPicPr>
        <p:blipFill rotWithShape="1">
          <a:blip r:embed="rId2"/>
          <a:srcRect l="30673" t="46875" r="25988" b="13542"/>
          <a:stretch/>
        </p:blipFill>
        <p:spPr>
          <a:xfrm>
            <a:off x="442119" y="3200400"/>
            <a:ext cx="15468599" cy="5943600"/>
          </a:xfrm>
          <a:prstGeom prst="rect">
            <a:avLst/>
          </a:prstGeom>
        </p:spPr>
      </p:pic>
    </p:spTree>
    <p:extLst>
      <p:ext uri="{BB962C8B-B14F-4D97-AF65-F5344CB8AC3E}">
        <p14:creationId xmlns="" xmlns:p14="http://schemas.microsoft.com/office/powerpoint/2010/main" val="1447409419"/>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9719" y="2294692"/>
            <a:ext cx="12725400" cy="830997"/>
          </a:xfrm>
          <a:prstGeom prst="rect">
            <a:avLst/>
          </a:prstGeom>
        </p:spPr>
        <p:txBody>
          <a:bodyPr wrap="square">
            <a:spAutoFit/>
          </a:bodyPr>
          <a:lstStyle/>
          <a:p>
            <a:r>
              <a:rPr lang="en-US" sz="4800" b="1" smtClean="0">
                <a:solidFill>
                  <a:srgbClr val="FF0066"/>
                </a:solidFill>
                <a:latin typeface="Times New Roman" pitchFamily="18" charset="0"/>
                <a:cs typeface="Times New Roman" pitchFamily="18" charset="0"/>
              </a:rPr>
              <a:t>Hoạt động 3</a:t>
            </a:r>
            <a:r>
              <a:rPr lang="en-US" sz="4800" b="1" dirty="0" smtClean="0">
                <a:solidFill>
                  <a:srgbClr val="FF0066"/>
                </a:solidFill>
                <a:latin typeface="Times New Roman" pitchFamily="18" charset="0"/>
                <a:cs typeface="Times New Roman" pitchFamily="18" charset="0"/>
              </a:rPr>
              <a:t>. </a:t>
            </a:r>
            <a:r>
              <a:rPr lang="en-US" sz="4800" b="1" dirty="0" err="1" smtClean="0">
                <a:solidFill>
                  <a:srgbClr val="FF0066"/>
                </a:solidFill>
                <a:latin typeface="Times New Roman" pitchFamily="18" charset="0"/>
                <a:cs typeface="Times New Roman" pitchFamily="18" charset="0"/>
              </a:rPr>
              <a:t>Nhận</a:t>
            </a:r>
            <a:r>
              <a:rPr lang="en-US" sz="4800" b="1" dirty="0" smtClean="0">
                <a:solidFill>
                  <a:srgbClr val="FF0066"/>
                </a:solidFill>
                <a:latin typeface="Times New Roman" pitchFamily="18" charset="0"/>
                <a:cs typeface="Times New Roman" pitchFamily="18" charset="0"/>
              </a:rPr>
              <a:t> </a:t>
            </a:r>
            <a:r>
              <a:rPr lang="en-US" sz="4800" b="1" dirty="0" err="1" smtClean="0">
                <a:solidFill>
                  <a:srgbClr val="FF0066"/>
                </a:solidFill>
                <a:latin typeface="Times New Roman" pitchFamily="18" charset="0"/>
                <a:cs typeface="Times New Roman" pitchFamily="18" charset="0"/>
              </a:rPr>
              <a:t>xét</a:t>
            </a:r>
            <a:r>
              <a:rPr lang="en-US" sz="4800" b="1" dirty="0" smtClean="0">
                <a:solidFill>
                  <a:srgbClr val="FF0066"/>
                </a:solidFill>
                <a:latin typeface="Times New Roman" pitchFamily="18" charset="0"/>
                <a:cs typeface="Times New Roman" pitchFamily="18" charset="0"/>
              </a:rPr>
              <a:t> </a:t>
            </a:r>
            <a:r>
              <a:rPr lang="en-US" sz="4800" b="1" dirty="0" err="1" smtClean="0">
                <a:solidFill>
                  <a:srgbClr val="FF0066"/>
                </a:solidFill>
                <a:latin typeface="Times New Roman" pitchFamily="18" charset="0"/>
                <a:cs typeface="Times New Roman" pitchFamily="18" charset="0"/>
              </a:rPr>
              <a:t>về</a:t>
            </a:r>
            <a:r>
              <a:rPr lang="en-US" sz="4800" b="1" dirty="0" smtClean="0">
                <a:solidFill>
                  <a:srgbClr val="FF0066"/>
                </a:solidFill>
                <a:latin typeface="Times New Roman" pitchFamily="18" charset="0"/>
                <a:cs typeface="Times New Roman" pitchFamily="18" charset="0"/>
              </a:rPr>
              <a:t> </a:t>
            </a:r>
            <a:r>
              <a:rPr lang="en-US" sz="4800" b="1" dirty="0" err="1" smtClean="0">
                <a:solidFill>
                  <a:srgbClr val="FF0066"/>
                </a:solidFill>
                <a:latin typeface="Times New Roman" pitchFamily="18" charset="0"/>
                <a:cs typeface="Times New Roman" pitchFamily="18" charset="0"/>
              </a:rPr>
              <a:t>cách</a:t>
            </a:r>
            <a:r>
              <a:rPr lang="en-US" sz="4800" b="1" dirty="0" smtClean="0">
                <a:solidFill>
                  <a:srgbClr val="FF0066"/>
                </a:solidFill>
                <a:latin typeface="Times New Roman" pitchFamily="18" charset="0"/>
                <a:cs typeface="Times New Roman" pitchFamily="18" charset="0"/>
              </a:rPr>
              <a:t> </a:t>
            </a:r>
            <a:r>
              <a:rPr lang="en-US" sz="4800" b="1" dirty="0" err="1" smtClean="0">
                <a:solidFill>
                  <a:srgbClr val="FF0066"/>
                </a:solidFill>
                <a:latin typeface="Times New Roman" pitchFamily="18" charset="0"/>
                <a:cs typeface="Times New Roman" pitchFamily="18" charset="0"/>
              </a:rPr>
              <a:t>xử</a:t>
            </a:r>
            <a:r>
              <a:rPr lang="en-US" sz="4800" b="1" dirty="0" smtClean="0">
                <a:solidFill>
                  <a:srgbClr val="FF0066"/>
                </a:solidFill>
                <a:latin typeface="Times New Roman" pitchFamily="18" charset="0"/>
                <a:cs typeface="Times New Roman" pitchFamily="18" charset="0"/>
              </a:rPr>
              <a:t> </a:t>
            </a:r>
            <a:r>
              <a:rPr lang="en-US" sz="4800" b="1" dirty="0" err="1" smtClean="0">
                <a:solidFill>
                  <a:srgbClr val="FF0066"/>
                </a:solidFill>
                <a:latin typeface="Times New Roman" pitchFamily="18" charset="0"/>
                <a:cs typeface="Times New Roman" pitchFamily="18" charset="0"/>
              </a:rPr>
              <a:t>lí</a:t>
            </a:r>
            <a:r>
              <a:rPr lang="en-US" sz="4800" b="1" dirty="0" smtClean="0">
                <a:solidFill>
                  <a:srgbClr val="FF0066"/>
                </a:solidFill>
                <a:latin typeface="Times New Roman" pitchFamily="18" charset="0"/>
                <a:cs typeface="Times New Roman" pitchFamily="18" charset="0"/>
              </a:rPr>
              <a:t> </a:t>
            </a:r>
            <a:r>
              <a:rPr lang="en-US" sz="4800" b="1" err="1" smtClean="0">
                <a:solidFill>
                  <a:srgbClr val="FF0066"/>
                </a:solidFill>
                <a:latin typeface="Times New Roman" pitchFamily="18" charset="0"/>
                <a:cs typeface="Times New Roman" pitchFamily="18" charset="0"/>
              </a:rPr>
              <a:t>bất</a:t>
            </a:r>
            <a:r>
              <a:rPr lang="en-US" sz="4800" b="1" smtClean="0">
                <a:solidFill>
                  <a:srgbClr val="FF0066"/>
                </a:solidFill>
                <a:latin typeface="Times New Roman" pitchFamily="18" charset="0"/>
                <a:cs typeface="Times New Roman" pitchFamily="18" charset="0"/>
              </a:rPr>
              <a:t> đồng</a:t>
            </a:r>
            <a:endParaRPr lang="en-US" sz="4800" b="1" dirty="0">
              <a:solidFill>
                <a:srgbClr val="FF0066"/>
              </a:solidFill>
              <a:latin typeface="Times New Roman" pitchFamily="18" charset="0"/>
              <a:cs typeface="Times New Roman" pitchFamily="18" charset="0"/>
            </a:endParaRPr>
          </a:p>
        </p:txBody>
      </p:sp>
      <p:sp>
        <p:nvSpPr>
          <p:cNvPr id="14" name="TextBox 13"/>
          <p:cNvSpPr txBox="1"/>
          <p:nvPr/>
        </p:nvSpPr>
        <p:spPr>
          <a:xfrm>
            <a:off x="289718" y="3200400"/>
            <a:ext cx="15986919" cy="4154984"/>
          </a:xfrm>
          <a:prstGeom prst="rect">
            <a:avLst/>
          </a:prstGeom>
          <a:solidFill>
            <a:schemeClr val="bg1"/>
          </a:solidFill>
        </p:spPr>
        <p:txBody>
          <a:bodyPr wrap="square" rtlCol="0">
            <a:spAutoFit/>
          </a:bodyPr>
          <a:lstStyle/>
          <a:p>
            <a:pPr algn="just"/>
            <a:r>
              <a:rPr lang="en-US" sz="4400" b="1" smtClean="0">
                <a:latin typeface="Times New Roman" pitchFamily="18" charset="0"/>
                <a:cs typeface="Times New Roman" pitchFamily="18" charset="0"/>
              </a:rPr>
              <a:t>Gợi ý:</a:t>
            </a:r>
          </a:p>
          <a:p>
            <a:pPr algn="just"/>
            <a:r>
              <a:rPr lang="en-US" sz="4400" b="1" smtClean="0">
                <a:latin typeface="Times New Roman" pitchFamily="18" charset="0"/>
                <a:cs typeface="Times New Roman" pitchFamily="18" charset="0"/>
              </a:rPr>
              <a:t>+ </a:t>
            </a:r>
            <a:r>
              <a:rPr lang="en-US" sz="4400" b="1" dirty="0" err="1">
                <a:latin typeface="Times New Roman" pitchFamily="18" charset="0"/>
                <a:cs typeface="Times New Roman" pitchFamily="18" charset="0"/>
              </a:rPr>
              <a:t>C</a:t>
            </a:r>
            <a:r>
              <a:rPr lang="en-US" sz="4400" b="1" dirty="0" err="1" smtClean="0">
                <a:latin typeface="Times New Roman" pitchFamily="18" charset="0"/>
                <a:cs typeface="Times New Roman" pitchFamily="18" charset="0"/>
              </a:rPr>
              <a:t>ác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bạn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trong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tình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huống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bất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đồng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về</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điều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gì</a:t>
            </a:r>
            <a:r>
              <a:rPr lang="en-US" sz="4400" b="1" dirty="0" smtClean="0">
                <a:latin typeface="Times New Roman" pitchFamily="18" charset="0"/>
                <a:cs typeface="Times New Roman" pitchFamily="18" charset="0"/>
              </a:rPr>
              <a:t>?</a:t>
            </a:r>
          </a:p>
          <a:p>
            <a:pPr algn="just"/>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có</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nhận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xét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gì</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về</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cách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xử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khi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gặp</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bất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đồng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của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các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bạn</a:t>
            </a:r>
            <a:r>
              <a:rPr lang="en-US" sz="4400" b="1" dirty="0" smtClean="0">
                <a:latin typeface="Times New Roman" pitchFamily="18" charset="0"/>
                <a:cs typeface="Times New Roman" pitchFamily="18" charset="0"/>
              </a:rPr>
              <a:t>?</a:t>
            </a:r>
          </a:p>
          <a:p>
            <a:pPr algn="just"/>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thích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cách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xử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của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bạn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nào</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hơn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Vì</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sao</a:t>
            </a:r>
            <a:r>
              <a:rPr lang="en-US" sz="4400" b="1" dirty="0" smtClean="0">
                <a:latin typeface="Times New Roman" pitchFamily="18" charset="0"/>
                <a:cs typeface="Times New Roman" pitchFamily="18" charset="0"/>
              </a:rPr>
              <a:t>?</a:t>
            </a:r>
          </a:p>
          <a:p>
            <a:pPr algn="just"/>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Nếu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sẽ</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xử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thế</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nào</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nếu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gặp</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tình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huống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bất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đồng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tương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tự</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grpSp>
        <p:nvGrpSpPr>
          <p:cNvPr id="15" name="Group 14"/>
          <p:cNvGrpSpPr/>
          <p:nvPr/>
        </p:nvGrpSpPr>
        <p:grpSpPr>
          <a:xfrm>
            <a:off x="1798320" y="0"/>
            <a:ext cx="12969399" cy="1919480"/>
            <a:chOff x="2042318" y="0"/>
            <a:chExt cx="12969399" cy="1919480"/>
          </a:xfrm>
        </p:grpSpPr>
        <p:sp>
          <p:nvSpPr>
            <p:cNvPr id="16" name="Text Box 14"/>
            <p:cNvSpPr txBox="1">
              <a:spLocks noChangeArrowheads="1"/>
            </p:cNvSpPr>
            <p:nvPr/>
          </p:nvSpPr>
          <p:spPr bwMode="auto">
            <a:xfrm>
              <a:off x="2042318" y="1097280"/>
              <a:ext cx="12512199" cy="82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4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4400" b="1" dirty="0" smtClean="0">
                  <a:solidFill>
                    <a:srgbClr val="0000CC"/>
                  </a:solidFill>
                  <a:effectLst>
                    <a:outerShdw blurRad="38100" dist="38100" dir="2700000" algn="tl">
                      <a:srgbClr val="000000">
                        <a:alpha val="43137"/>
                      </a:srgbClr>
                    </a:outerShdw>
                  </a:effectLst>
                  <a:latin typeface="Times New Roman" pitchFamily="18" charset="0"/>
                </a:rPr>
                <a:t> 32: HÒA GIẢI BẤT ĐỒNG </a:t>
              </a:r>
              <a:r>
                <a:rPr lang="en-US" sz="4400" b="1" smtClean="0">
                  <a:solidFill>
                    <a:srgbClr val="0000CC"/>
                  </a:solidFill>
                  <a:effectLst>
                    <a:outerShdw blurRad="38100" dist="38100" dir="2700000" algn="tl">
                      <a:srgbClr val="000000">
                        <a:alpha val="43137"/>
                      </a:srgbClr>
                    </a:outerShdw>
                  </a:effectLst>
                  <a:latin typeface="Times New Roman" pitchFamily="18" charset="0"/>
                </a:rPr>
                <a:t>VỚI BẠN</a:t>
              </a:r>
              <a:endParaRPr lang="en-US" sz="44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7" name="Group 31"/>
            <p:cNvGrpSpPr/>
            <p:nvPr/>
          </p:nvGrpSpPr>
          <p:grpSpPr>
            <a:xfrm>
              <a:off x="5623720" y="0"/>
              <a:ext cx="9387997" cy="1098683"/>
              <a:chOff x="5468902" y="60959"/>
              <a:chExt cx="9229580" cy="1098683"/>
            </a:xfrm>
          </p:grpSpPr>
          <p:grpSp>
            <p:nvGrpSpPr>
              <p:cNvPr id="18" name="Group 32"/>
              <p:cNvGrpSpPr/>
              <p:nvPr/>
            </p:nvGrpSpPr>
            <p:grpSpPr>
              <a:xfrm>
                <a:off x="5468902" y="60959"/>
                <a:ext cx="9229580" cy="1098683"/>
                <a:chOff x="5468902" y="60959"/>
                <a:chExt cx="9229580" cy="1098683"/>
              </a:xfrm>
            </p:grpSpPr>
            <p:sp>
              <p:nvSpPr>
                <p:cNvPr id="21" name="TextBox 20"/>
                <p:cNvSpPr txBox="1"/>
                <p:nvPr/>
              </p:nvSpPr>
              <p:spPr>
                <a:xfrm>
                  <a:off x="8982185" y="60959"/>
                  <a:ext cx="5716297" cy="553998"/>
                </a:xfrm>
                <a:prstGeom prst="rect">
                  <a:avLst/>
                </a:prstGeom>
                <a:solidFill>
                  <a:schemeClr val="bg1"/>
                </a:solidFill>
              </p:spPr>
              <p:txBody>
                <a:bodyPr wrap="none" rtlCol="0">
                  <a:spAutoFit/>
                </a:bodyPr>
                <a:lstStyle/>
                <a:p>
                  <a:r>
                    <a:rPr lang="en-US" sz="3000" i="1" smtClean="0">
                      <a:latin typeface="Times New Roman" pitchFamily="18" charset="0"/>
                      <a:cs typeface="Times New Roman" pitchFamily="18" charset="0"/>
                    </a:rPr>
                    <a:t>Thứ sáu ngày 19 tháng 04 năm 2024</a:t>
                  </a:r>
                  <a:endParaRPr lang="en-US" sz="3000" i="1">
                    <a:latin typeface="Times New Roman" pitchFamily="18" charset="0"/>
                    <a:cs typeface="Times New Roman" pitchFamily="18" charset="0"/>
                  </a:endParaRPr>
                </a:p>
              </p:txBody>
            </p:sp>
            <p:sp>
              <p:nvSpPr>
                <p:cNvPr id="22" name="TextBox 21"/>
                <p:cNvSpPr txBox="1"/>
                <p:nvPr/>
              </p:nvSpPr>
              <p:spPr>
                <a:xfrm>
                  <a:off x="5468902" y="636422"/>
                  <a:ext cx="4921898" cy="523220"/>
                </a:xfrm>
                <a:prstGeom prst="rect">
                  <a:avLst/>
                </a:prstGeom>
                <a:noFill/>
              </p:spPr>
              <p:txBody>
                <a:bodyPr wrap="none" rtlCol="0">
                  <a:spAutoFit/>
                </a:bodyPr>
                <a:lstStyle/>
                <a:p>
                  <a:r>
                    <a:rPr lang="en-US" sz="2800" b="1" smtClean="0">
                      <a:solidFill>
                        <a:schemeClr val="tx2"/>
                      </a:solidFill>
                      <a:latin typeface="Times New Roman" pitchFamily="18" charset="0"/>
                      <a:cs typeface="Times New Roman" pitchFamily="18" charset="0"/>
                    </a:rPr>
                    <a:t>HOẠT ĐỘNG TRẢI NGHIỆM</a:t>
                  </a:r>
                  <a:endParaRPr lang="en-US" sz="2800" b="1">
                    <a:solidFill>
                      <a:schemeClr val="tx2"/>
                    </a:solidFill>
                    <a:latin typeface="Times New Roman" pitchFamily="18" charset="0"/>
                    <a:cs typeface="Times New Roman" pitchFamily="18" charset="0"/>
                  </a:endParaRPr>
                </a:p>
              </p:txBody>
            </p:sp>
          </p:grpSp>
          <p:cxnSp>
            <p:nvCxnSpPr>
              <p:cNvPr id="20" name="Straight Connector 19"/>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 xmlns:p14="http://schemas.microsoft.com/office/powerpoint/2010/main" val="1971728916"/>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0673" t="46875" r="49617" b="13542"/>
          <a:stretch/>
        </p:blipFill>
        <p:spPr>
          <a:xfrm>
            <a:off x="9814720" y="1524000"/>
            <a:ext cx="6054192" cy="6828042"/>
          </a:xfrm>
          <a:prstGeom prst="rect">
            <a:avLst/>
          </a:prstGeom>
        </p:spPr>
      </p:pic>
      <p:sp>
        <p:nvSpPr>
          <p:cNvPr id="21" name="Rectangle 20"/>
          <p:cNvSpPr/>
          <p:nvPr/>
        </p:nvSpPr>
        <p:spPr>
          <a:xfrm>
            <a:off x="365919" y="457200"/>
            <a:ext cx="10896600" cy="769441"/>
          </a:xfrm>
          <a:prstGeom prst="rect">
            <a:avLst/>
          </a:prstGeom>
        </p:spPr>
        <p:txBody>
          <a:bodyPr wrap="square">
            <a:spAutoFit/>
          </a:bodyPr>
          <a:lstStyle/>
          <a:p>
            <a:r>
              <a:rPr lang="en-US" sz="4400" b="1" smtClean="0">
                <a:solidFill>
                  <a:srgbClr val="FF0066"/>
                </a:solidFill>
                <a:latin typeface="Times New Roman" pitchFamily="18" charset="0"/>
                <a:cs typeface="Times New Roman" pitchFamily="18" charset="0"/>
              </a:rPr>
              <a:t>Hoạt động 3. </a:t>
            </a:r>
            <a:r>
              <a:rPr lang="en-US" sz="4400" b="1" dirty="0" err="1" smtClean="0">
                <a:solidFill>
                  <a:srgbClr val="FF0066"/>
                </a:solidFill>
                <a:latin typeface="Times New Roman" pitchFamily="18" charset="0"/>
                <a:cs typeface="Times New Roman" pitchFamily="18" charset="0"/>
              </a:rPr>
              <a:t>Nhận</a:t>
            </a:r>
            <a:r>
              <a:rPr lang="en-US" sz="4400" b="1" dirty="0" smtClean="0">
                <a:solidFill>
                  <a:srgbClr val="FF0066"/>
                </a:solidFill>
                <a:latin typeface="Times New Roman" pitchFamily="18" charset="0"/>
                <a:cs typeface="Times New Roman" pitchFamily="18" charset="0"/>
              </a:rPr>
              <a:t> </a:t>
            </a:r>
            <a:r>
              <a:rPr lang="en-US" sz="4400" b="1" dirty="0" err="1" smtClean="0">
                <a:solidFill>
                  <a:srgbClr val="FF0066"/>
                </a:solidFill>
                <a:latin typeface="Times New Roman" pitchFamily="18" charset="0"/>
                <a:cs typeface="Times New Roman" pitchFamily="18" charset="0"/>
              </a:rPr>
              <a:t>xét</a:t>
            </a:r>
            <a:r>
              <a:rPr lang="en-US" sz="4400" b="1" dirty="0" smtClean="0">
                <a:solidFill>
                  <a:srgbClr val="FF0066"/>
                </a:solidFill>
                <a:latin typeface="Times New Roman" pitchFamily="18" charset="0"/>
                <a:cs typeface="Times New Roman" pitchFamily="18" charset="0"/>
              </a:rPr>
              <a:t> </a:t>
            </a:r>
            <a:r>
              <a:rPr lang="en-US" sz="4400" b="1" dirty="0" err="1" smtClean="0">
                <a:solidFill>
                  <a:srgbClr val="FF0066"/>
                </a:solidFill>
                <a:latin typeface="Times New Roman" pitchFamily="18" charset="0"/>
                <a:cs typeface="Times New Roman" pitchFamily="18" charset="0"/>
              </a:rPr>
              <a:t>về</a:t>
            </a:r>
            <a:r>
              <a:rPr lang="en-US" sz="4400" b="1" dirty="0" smtClean="0">
                <a:solidFill>
                  <a:srgbClr val="FF0066"/>
                </a:solidFill>
                <a:latin typeface="Times New Roman" pitchFamily="18" charset="0"/>
                <a:cs typeface="Times New Roman" pitchFamily="18" charset="0"/>
              </a:rPr>
              <a:t> </a:t>
            </a:r>
            <a:r>
              <a:rPr lang="en-US" sz="4400" b="1" dirty="0" err="1" smtClean="0">
                <a:solidFill>
                  <a:srgbClr val="FF0066"/>
                </a:solidFill>
                <a:latin typeface="Times New Roman" pitchFamily="18" charset="0"/>
                <a:cs typeface="Times New Roman" pitchFamily="18" charset="0"/>
              </a:rPr>
              <a:t>cách</a:t>
            </a:r>
            <a:r>
              <a:rPr lang="en-US" sz="4400" b="1" dirty="0" smtClean="0">
                <a:solidFill>
                  <a:srgbClr val="FF0066"/>
                </a:solidFill>
                <a:latin typeface="Times New Roman" pitchFamily="18" charset="0"/>
                <a:cs typeface="Times New Roman" pitchFamily="18" charset="0"/>
              </a:rPr>
              <a:t> </a:t>
            </a:r>
            <a:r>
              <a:rPr lang="en-US" sz="4400" b="1" dirty="0" err="1" smtClean="0">
                <a:solidFill>
                  <a:srgbClr val="FF0066"/>
                </a:solidFill>
                <a:latin typeface="Times New Roman" pitchFamily="18" charset="0"/>
                <a:cs typeface="Times New Roman" pitchFamily="18" charset="0"/>
              </a:rPr>
              <a:t>xử</a:t>
            </a:r>
            <a:r>
              <a:rPr lang="en-US" sz="4400" b="1" dirty="0" smtClean="0">
                <a:solidFill>
                  <a:srgbClr val="FF0066"/>
                </a:solidFill>
                <a:latin typeface="Times New Roman" pitchFamily="18" charset="0"/>
                <a:cs typeface="Times New Roman" pitchFamily="18" charset="0"/>
              </a:rPr>
              <a:t> </a:t>
            </a:r>
            <a:r>
              <a:rPr lang="en-US" sz="4400" b="1" dirty="0" err="1" smtClean="0">
                <a:solidFill>
                  <a:srgbClr val="FF0066"/>
                </a:solidFill>
                <a:latin typeface="Times New Roman" pitchFamily="18" charset="0"/>
                <a:cs typeface="Times New Roman" pitchFamily="18" charset="0"/>
              </a:rPr>
              <a:t>lí</a:t>
            </a:r>
            <a:r>
              <a:rPr lang="en-US" sz="4400" b="1" dirty="0" smtClean="0">
                <a:solidFill>
                  <a:srgbClr val="FF0066"/>
                </a:solidFill>
                <a:latin typeface="Times New Roman" pitchFamily="18" charset="0"/>
                <a:cs typeface="Times New Roman" pitchFamily="18" charset="0"/>
              </a:rPr>
              <a:t> </a:t>
            </a:r>
            <a:r>
              <a:rPr lang="en-US" sz="4400" b="1" err="1" smtClean="0">
                <a:solidFill>
                  <a:srgbClr val="FF0066"/>
                </a:solidFill>
                <a:latin typeface="Times New Roman" pitchFamily="18" charset="0"/>
                <a:cs typeface="Times New Roman" pitchFamily="18" charset="0"/>
              </a:rPr>
              <a:t>bất</a:t>
            </a:r>
            <a:r>
              <a:rPr lang="en-US" sz="4400" b="1" smtClean="0">
                <a:solidFill>
                  <a:srgbClr val="FF0066"/>
                </a:solidFill>
                <a:latin typeface="Times New Roman" pitchFamily="18" charset="0"/>
                <a:cs typeface="Times New Roman" pitchFamily="18" charset="0"/>
              </a:rPr>
              <a:t> </a:t>
            </a:r>
            <a:r>
              <a:rPr lang="en-US" sz="3800" b="1" smtClean="0">
                <a:solidFill>
                  <a:srgbClr val="FF0066"/>
                </a:solidFill>
                <a:latin typeface="Times New Roman" pitchFamily="18" charset="0"/>
                <a:cs typeface="Times New Roman" pitchFamily="18" charset="0"/>
              </a:rPr>
              <a:t>đồng</a:t>
            </a:r>
            <a:endParaRPr lang="en-US" sz="3800" b="1" dirty="0">
              <a:solidFill>
                <a:srgbClr val="FF0066"/>
              </a:solidFill>
              <a:latin typeface="Times New Roman" pitchFamily="18" charset="0"/>
              <a:cs typeface="Times New Roman" pitchFamily="18" charset="0"/>
            </a:endParaRPr>
          </a:p>
        </p:txBody>
      </p:sp>
      <p:sp>
        <p:nvSpPr>
          <p:cNvPr id="12" name="TextBox 11"/>
          <p:cNvSpPr txBox="1"/>
          <p:nvPr/>
        </p:nvSpPr>
        <p:spPr>
          <a:xfrm>
            <a:off x="289718" y="1219200"/>
            <a:ext cx="9525001" cy="6186309"/>
          </a:xfrm>
          <a:prstGeom prst="rect">
            <a:avLst/>
          </a:prstGeom>
          <a:solidFill>
            <a:schemeClr val="bg1"/>
          </a:solidFill>
        </p:spPr>
        <p:txBody>
          <a:bodyPr wrap="square" rtlCol="0">
            <a:spAutoFit/>
          </a:bodyPr>
          <a:lstStyle/>
          <a:p>
            <a:pPr algn="just"/>
            <a:r>
              <a:rPr lang="en-US" sz="4400" b="1" smtClean="0">
                <a:latin typeface="Times New Roman" pitchFamily="18" charset="0"/>
                <a:cs typeface="Times New Roman" pitchFamily="18" charset="0"/>
              </a:rPr>
              <a:t>Gợi ý:</a:t>
            </a:r>
          </a:p>
          <a:p>
            <a:pPr algn="just"/>
            <a:r>
              <a:rPr lang="en-US" sz="4400" b="1" smtClean="0">
                <a:latin typeface="Times New Roman" pitchFamily="18" charset="0"/>
                <a:cs typeface="Times New Roman" pitchFamily="18" charset="0"/>
              </a:rPr>
              <a:t>+ </a:t>
            </a:r>
            <a:r>
              <a:rPr lang="en-US" sz="4400" b="1" dirty="0" err="1">
                <a:latin typeface="Times New Roman" pitchFamily="18" charset="0"/>
                <a:cs typeface="Times New Roman" pitchFamily="18" charset="0"/>
              </a:rPr>
              <a:t>C</a:t>
            </a:r>
            <a:r>
              <a:rPr lang="en-US" sz="4400" b="1" dirty="0" err="1" smtClean="0">
                <a:latin typeface="Times New Roman" pitchFamily="18" charset="0"/>
                <a:cs typeface="Times New Roman" pitchFamily="18" charset="0"/>
              </a:rPr>
              <a:t>ác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bạn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trong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tình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huống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bất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đồng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về</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điều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gì</a:t>
            </a:r>
            <a:r>
              <a:rPr lang="en-US" sz="4400" b="1" dirty="0" smtClean="0">
                <a:latin typeface="Times New Roman" pitchFamily="18" charset="0"/>
                <a:cs typeface="Times New Roman" pitchFamily="18" charset="0"/>
              </a:rPr>
              <a:t>?</a:t>
            </a:r>
          </a:p>
          <a:p>
            <a:pPr algn="just"/>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có</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nhận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xét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gì</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về</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cách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xử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khi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gặp</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bất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đồng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của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các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bạn</a:t>
            </a:r>
            <a:r>
              <a:rPr lang="en-US" sz="4400" b="1" dirty="0" smtClean="0">
                <a:latin typeface="Times New Roman" pitchFamily="18" charset="0"/>
                <a:cs typeface="Times New Roman" pitchFamily="18" charset="0"/>
              </a:rPr>
              <a:t>?</a:t>
            </a:r>
          </a:p>
          <a:p>
            <a:pPr algn="just"/>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thích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cách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xử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của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bạn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nào</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hơn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Vì</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sao</a:t>
            </a:r>
            <a:r>
              <a:rPr lang="en-US" sz="4400" b="1" dirty="0" smtClean="0">
                <a:latin typeface="Times New Roman" pitchFamily="18" charset="0"/>
                <a:cs typeface="Times New Roman" pitchFamily="18" charset="0"/>
              </a:rPr>
              <a:t>?</a:t>
            </a:r>
          </a:p>
          <a:p>
            <a:pPr algn="just"/>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Nếu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sẽ</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xử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thế</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nào</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nếu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gặp</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tình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huống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bất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đồng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tương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tự</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908712577"/>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0673" t="46875" r="49617" b="13542"/>
          <a:stretch/>
        </p:blipFill>
        <p:spPr>
          <a:xfrm>
            <a:off x="9814720" y="2315958"/>
            <a:ext cx="6054192" cy="6828042"/>
          </a:xfrm>
          <a:prstGeom prst="rect">
            <a:avLst/>
          </a:prstGeom>
        </p:spPr>
      </p:pic>
      <p:sp>
        <p:nvSpPr>
          <p:cNvPr id="3" name="Rectangle 2"/>
          <p:cNvSpPr/>
          <p:nvPr/>
        </p:nvSpPr>
        <p:spPr>
          <a:xfrm>
            <a:off x="518319" y="3048000"/>
            <a:ext cx="9428708" cy="5632311"/>
          </a:xfrm>
          <a:prstGeom prst="rect">
            <a:avLst/>
          </a:prstGeom>
        </p:spPr>
        <p:txBody>
          <a:bodyPr wrap="square">
            <a:spAutoFit/>
          </a:bodyPr>
          <a:lstStyle/>
          <a:p>
            <a:pPr algn="just"/>
            <a:r>
              <a:rPr lang="en-US" sz="3600" b="1" smtClean="0">
                <a:solidFill>
                  <a:srgbClr val="00B050"/>
                </a:solidFill>
              </a:rPr>
              <a:t>+ Bạn nam: Đã hành động rất hợp lý khi muốn giải thích cho bạn của mình nghe.</a:t>
            </a:r>
          </a:p>
          <a:p>
            <a:pPr algn="just"/>
            <a:r>
              <a:rPr lang="en-US" sz="3600" b="1" smtClean="0">
                <a:solidFill>
                  <a:srgbClr val="00B050"/>
                </a:solidFill>
              </a:rPr>
              <a:t>+ Bạn nữ: Không nên tỏ thái độ với bạn mà sẽ lắng nghe bạn giải thích vì khi mình chưa nghe đối phương giải thích về câu chuyện thì bản thân sẽ không hiểu được hoặc hiểu sai. Điều đó sẽ dẫn đến những hiểu nhầm không đáng có khiến tình bạn bị rạn nứt.</a:t>
            </a:r>
          </a:p>
          <a:p>
            <a:endParaRPr lang="vi-VN" sz="3600" b="1" dirty="0">
              <a:solidFill>
                <a:srgbClr val="0000CC"/>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1798320" y="103853"/>
            <a:ext cx="13045599" cy="1692516"/>
            <a:chOff x="2042318" y="103853"/>
            <a:chExt cx="13045599" cy="1692516"/>
          </a:xfrm>
        </p:grpSpPr>
        <p:sp>
          <p:nvSpPr>
            <p:cNvPr id="15" name="Text Box 14"/>
            <p:cNvSpPr txBox="1">
              <a:spLocks noChangeArrowheads="1"/>
            </p:cNvSpPr>
            <p:nvPr/>
          </p:nvSpPr>
          <p:spPr bwMode="auto">
            <a:xfrm>
              <a:off x="2042318" y="1097280"/>
              <a:ext cx="12512199" cy="699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600" b="1" dirty="0" smtClean="0">
                  <a:solidFill>
                    <a:srgbClr val="0000CC"/>
                  </a:solidFill>
                  <a:effectLst>
                    <a:outerShdw blurRad="38100" dist="38100" dir="2700000" algn="tl">
                      <a:srgbClr val="000000">
                        <a:alpha val="43137"/>
                      </a:srgbClr>
                    </a:outerShdw>
                  </a:effectLst>
                  <a:latin typeface="Times New Roman" pitchFamily="18" charset="0"/>
                </a:rPr>
                <a:t> 32: HÒA GIẢI BẤT ĐỒNG </a:t>
              </a:r>
              <a:r>
                <a:rPr lang="en-US" sz="3600" b="1" smtClean="0">
                  <a:solidFill>
                    <a:srgbClr val="0000CC"/>
                  </a:solidFill>
                  <a:effectLst>
                    <a:outerShdw blurRad="38100" dist="38100" dir="2700000" algn="tl">
                      <a:srgbClr val="000000">
                        <a:alpha val="43137"/>
                      </a:srgbClr>
                    </a:outerShdw>
                  </a:effectLst>
                  <a:latin typeface="Times New Roman" pitchFamily="18" charset="0"/>
                </a:rPr>
                <a:t>VỚI BẠN</a:t>
              </a:r>
              <a:endParaRPr lang="en-US" sz="36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6" name="Group 31"/>
            <p:cNvGrpSpPr/>
            <p:nvPr/>
          </p:nvGrpSpPr>
          <p:grpSpPr>
            <a:xfrm>
              <a:off x="5623720" y="103853"/>
              <a:ext cx="9464197" cy="994830"/>
              <a:chOff x="5468902" y="164812"/>
              <a:chExt cx="9304494" cy="994830"/>
            </a:xfrm>
          </p:grpSpPr>
          <p:grpSp>
            <p:nvGrpSpPr>
              <p:cNvPr id="17" name="Group 32"/>
              <p:cNvGrpSpPr/>
              <p:nvPr/>
            </p:nvGrpSpPr>
            <p:grpSpPr>
              <a:xfrm>
                <a:off x="5468902" y="164812"/>
                <a:ext cx="9304494" cy="994830"/>
                <a:chOff x="5468902" y="164812"/>
                <a:chExt cx="9304494" cy="994830"/>
              </a:xfrm>
            </p:grpSpPr>
            <p:sp>
              <p:nvSpPr>
                <p:cNvPr id="19" name="TextBox 18"/>
                <p:cNvSpPr txBox="1"/>
                <p:nvPr/>
              </p:nvSpPr>
              <p:spPr>
                <a:xfrm>
                  <a:off x="9057099" y="164812"/>
                  <a:ext cx="5716297" cy="553998"/>
                </a:xfrm>
                <a:prstGeom prst="rect">
                  <a:avLst/>
                </a:prstGeom>
                <a:solidFill>
                  <a:schemeClr val="bg1"/>
                </a:solidFill>
              </p:spPr>
              <p:txBody>
                <a:bodyPr wrap="none" rtlCol="0">
                  <a:spAutoFit/>
                </a:bodyPr>
                <a:lstStyle/>
                <a:p>
                  <a:r>
                    <a:rPr lang="en-US" sz="3000" i="1" smtClean="0">
                      <a:latin typeface="Times New Roman" pitchFamily="18" charset="0"/>
                      <a:cs typeface="Times New Roman" pitchFamily="18" charset="0"/>
                    </a:rPr>
                    <a:t>Thứ sáu ngày 19 tháng 04 năm 2024</a:t>
                  </a:r>
                  <a:endParaRPr lang="en-US" sz="3000" i="1">
                    <a:latin typeface="Times New Roman" pitchFamily="18" charset="0"/>
                    <a:cs typeface="Times New Roman" pitchFamily="18" charset="0"/>
                  </a:endParaRPr>
                </a:p>
              </p:txBody>
            </p:sp>
            <p:sp>
              <p:nvSpPr>
                <p:cNvPr id="20" name="TextBox 19"/>
                <p:cNvSpPr txBox="1"/>
                <p:nvPr/>
              </p:nvSpPr>
              <p:spPr>
                <a:xfrm>
                  <a:off x="5468902" y="636422"/>
                  <a:ext cx="4921898" cy="523220"/>
                </a:xfrm>
                <a:prstGeom prst="rect">
                  <a:avLst/>
                </a:prstGeom>
                <a:noFill/>
              </p:spPr>
              <p:txBody>
                <a:bodyPr wrap="none" rtlCol="0">
                  <a:spAutoFit/>
                </a:bodyPr>
                <a:lstStyle/>
                <a:p>
                  <a:r>
                    <a:rPr lang="en-US" sz="2800" b="1" smtClean="0">
                      <a:solidFill>
                        <a:schemeClr val="tx2"/>
                      </a:solidFill>
                      <a:latin typeface="Times New Roman" pitchFamily="18" charset="0"/>
                      <a:cs typeface="Times New Roman" pitchFamily="18" charset="0"/>
                    </a:rPr>
                    <a:t>HOẠT ĐỘNG TRẢI NGHIỆM</a:t>
                  </a:r>
                  <a:endParaRPr lang="en-US" sz="2800" b="1">
                    <a:solidFill>
                      <a:schemeClr val="tx2"/>
                    </a:solidFill>
                    <a:latin typeface="Times New Roman" pitchFamily="18" charset="0"/>
                    <a:cs typeface="Times New Roman" pitchFamily="18" charset="0"/>
                  </a:endParaRPr>
                </a:p>
              </p:txBody>
            </p:sp>
          </p:grpSp>
          <p:cxnSp>
            <p:nvCxnSpPr>
              <p:cNvPr id="18" name="Straight Connector 17"/>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
        <p:nvSpPr>
          <p:cNvPr id="21" name="Rectangle 20"/>
          <p:cNvSpPr/>
          <p:nvPr/>
        </p:nvSpPr>
        <p:spPr>
          <a:xfrm>
            <a:off x="289719" y="2057400"/>
            <a:ext cx="10896600" cy="707886"/>
          </a:xfrm>
          <a:prstGeom prst="rect">
            <a:avLst/>
          </a:prstGeom>
        </p:spPr>
        <p:txBody>
          <a:bodyPr wrap="square">
            <a:spAutoFit/>
          </a:bodyPr>
          <a:lstStyle/>
          <a:p>
            <a:r>
              <a:rPr lang="en-US" sz="4000" b="1" smtClean="0">
                <a:solidFill>
                  <a:srgbClr val="FF0066"/>
                </a:solidFill>
                <a:latin typeface="Times New Roman" pitchFamily="18" charset="0"/>
                <a:cs typeface="Times New Roman" pitchFamily="18" charset="0"/>
              </a:rPr>
              <a:t>Hoạt động 3</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Nhận</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xét</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về</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cách</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xử</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lí</a:t>
            </a:r>
            <a:r>
              <a:rPr lang="en-US" sz="4000" b="1" dirty="0" smtClean="0">
                <a:solidFill>
                  <a:srgbClr val="FF0066"/>
                </a:solidFill>
                <a:latin typeface="Times New Roman" pitchFamily="18" charset="0"/>
                <a:cs typeface="Times New Roman" pitchFamily="18" charset="0"/>
              </a:rPr>
              <a:t> </a:t>
            </a:r>
            <a:r>
              <a:rPr lang="en-US" sz="4000" b="1" err="1" smtClean="0">
                <a:solidFill>
                  <a:srgbClr val="FF0066"/>
                </a:solidFill>
                <a:latin typeface="Times New Roman" pitchFamily="18" charset="0"/>
                <a:cs typeface="Times New Roman" pitchFamily="18" charset="0"/>
              </a:rPr>
              <a:t>bất</a:t>
            </a:r>
            <a:r>
              <a:rPr lang="en-US" sz="4000" b="1" smtClean="0">
                <a:solidFill>
                  <a:srgbClr val="FF0066"/>
                </a:solidFill>
                <a:latin typeface="Times New Roman" pitchFamily="18" charset="0"/>
                <a:cs typeface="Times New Roman" pitchFamily="18" charset="0"/>
              </a:rPr>
              <a:t> đồng</a:t>
            </a:r>
            <a:endParaRPr lang="en-US" sz="4000" b="1" dirty="0">
              <a:solidFill>
                <a:srgbClr val="FF0066"/>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908712577"/>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65919" y="457200"/>
            <a:ext cx="10896600" cy="769441"/>
          </a:xfrm>
          <a:prstGeom prst="rect">
            <a:avLst/>
          </a:prstGeom>
        </p:spPr>
        <p:txBody>
          <a:bodyPr wrap="square">
            <a:spAutoFit/>
          </a:bodyPr>
          <a:lstStyle/>
          <a:p>
            <a:r>
              <a:rPr lang="en-US" sz="4400" b="1" smtClean="0">
                <a:solidFill>
                  <a:srgbClr val="FF0066"/>
                </a:solidFill>
                <a:latin typeface="Times New Roman" pitchFamily="18" charset="0"/>
                <a:cs typeface="Times New Roman" pitchFamily="18" charset="0"/>
              </a:rPr>
              <a:t>Hoạt động 3</a:t>
            </a:r>
            <a:r>
              <a:rPr lang="en-US" sz="4400" b="1" dirty="0" smtClean="0">
                <a:solidFill>
                  <a:srgbClr val="FF0066"/>
                </a:solidFill>
                <a:latin typeface="Times New Roman" pitchFamily="18" charset="0"/>
                <a:cs typeface="Times New Roman" pitchFamily="18" charset="0"/>
              </a:rPr>
              <a:t>. </a:t>
            </a:r>
            <a:r>
              <a:rPr lang="en-US" sz="4400" b="1" dirty="0" err="1" smtClean="0">
                <a:solidFill>
                  <a:srgbClr val="FF0066"/>
                </a:solidFill>
                <a:latin typeface="Times New Roman" pitchFamily="18" charset="0"/>
                <a:cs typeface="Times New Roman" pitchFamily="18" charset="0"/>
              </a:rPr>
              <a:t>Nhận</a:t>
            </a:r>
            <a:r>
              <a:rPr lang="en-US" sz="4400" b="1" dirty="0" smtClean="0">
                <a:solidFill>
                  <a:srgbClr val="FF0066"/>
                </a:solidFill>
                <a:latin typeface="Times New Roman" pitchFamily="18" charset="0"/>
                <a:cs typeface="Times New Roman" pitchFamily="18" charset="0"/>
              </a:rPr>
              <a:t> </a:t>
            </a:r>
            <a:r>
              <a:rPr lang="en-US" sz="4400" b="1" dirty="0" err="1" smtClean="0">
                <a:solidFill>
                  <a:srgbClr val="FF0066"/>
                </a:solidFill>
                <a:latin typeface="Times New Roman" pitchFamily="18" charset="0"/>
                <a:cs typeface="Times New Roman" pitchFamily="18" charset="0"/>
              </a:rPr>
              <a:t>xét</a:t>
            </a:r>
            <a:r>
              <a:rPr lang="en-US" sz="4400" b="1" dirty="0" smtClean="0">
                <a:solidFill>
                  <a:srgbClr val="FF0066"/>
                </a:solidFill>
                <a:latin typeface="Times New Roman" pitchFamily="18" charset="0"/>
                <a:cs typeface="Times New Roman" pitchFamily="18" charset="0"/>
              </a:rPr>
              <a:t> </a:t>
            </a:r>
            <a:r>
              <a:rPr lang="en-US" sz="4400" b="1" dirty="0" err="1" smtClean="0">
                <a:solidFill>
                  <a:srgbClr val="FF0066"/>
                </a:solidFill>
                <a:latin typeface="Times New Roman" pitchFamily="18" charset="0"/>
                <a:cs typeface="Times New Roman" pitchFamily="18" charset="0"/>
              </a:rPr>
              <a:t>về</a:t>
            </a:r>
            <a:r>
              <a:rPr lang="en-US" sz="4400" b="1" dirty="0" smtClean="0">
                <a:solidFill>
                  <a:srgbClr val="FF0066"/>
                </a:solidFill>
                <a:latin typeface="Times New Roman" pitchFamily="18" charset="0"/>
                <a:cs typeface="Times New Roman" pitchFamily="18" charset="0"/>
              </a:rPr>
              <a:t> </a:t>
            </a:r>
            <a:r>
              <a:rPr lang="en-US" sz="4400" b="1" dirty="0" err="1" smtClean="0">
                <a:solidFill>
                  <a:srgbClr val="FF0066"/>
                </a:solidFill>
                <a:latin typeface="Times New Roman" pitchFamily="18" charset="0"/>
                <a:cs typeface="Times New Roman" pitchFamily="18" charset="0"/>
              </a:rPr>
              <a:t>cách</a:t>
            </a:r>
            <a:r>
              <a:rPr lang="en-US" sz="4400" b="1" dirty="0" smtClean="0">
                <a:solidFill>
                  <a:srgbClr val="FF0066"/>
                </a:solidFill>
                <a:latin typeface="Times New Roman" pitchFamily="18" charset="0"/>
                <a:cs typeface="Times New Roman" pitchFamily="18" charset="0"/>
              </a:rPr>
              <a:t> </a:t>
            </a:r>
            <a:r>
              <a:rPr lang="en-US" sz="4400" b="1" dirty="0" err="1" smtClean="0">
                <a:solidFill>
                  <a:srgbClr val="FF0066"/>
                </a:solidFill>
                <a:latin typeface="Times New Roman" pitchFamily="18" charset="0"/>
                <a:cs typeface="Times New Roman" pitchFamily="18" charset="0"/>
              </a:rPr>
              <a:t>xử</a:t>
            </a:r>
            <a:r>
              <a:rPr lang="en-US" sz="4400" b="1" dirty="0" smtClean="0">
                <a:solidFill>
                  <a:srgbClr val="FF0066"/>
                </a:solidFill>
                <a:latin typeface="Times New Roman" pitchFamily="18" charset="0"/>
                <a:cs typeface="Times New Roman" pitchFamily="18" charset="0"/>
              </a:rPr>
              <a:t> </a:t>
            </a:r>
            <a:r>
              <a:rPr lang="en-US" sz="4400" b="1" dirty="0" err="1" smtClean="0">
                <a:solidFill>
                  <a:srgbClr val="FF0066"/>
                </a:solidFill>
                <a:latin typeface="Times New Roman" pitchFamily="18" charset="0"/>
                <a:cs typeface="Times New Roman" pitchFamily="18" charset="0"/>
              </a:rPr>
              <a:t>lí</a:t>
            </a:r>
            <a:r>
              <a:rPr lang="en-US" sz="4400" b="1" dirty="0" smtClean="0">
                <a:solidFill>
                  <a:srgbClr val="FF0066"/>
                </a:solidFill>
                <a:latin typeface="Times New Roman" pitchFamily="18" charset="0"/>
                <a:cs typeface="Times New Roman" pitchFamily="18" charset="0"/>
              </a:rPr>
              <a:t> </a:t>
            </a:r>
            <a:r>
              <a:rPr lang="en-US" sz="4400" b="1" err="1" smtClean="0">
                <a:solidFill>
                  <a:srgbClr val="FF0066"/>
                </a:solidFill>
                <a:latin typeface="Times New Roman" pitchFamily="18" charset="0"/>
                <a:cs typeface="Times New Roman" pitchFamily="18" charset="0"/>
              </a:rPr>
              <a:t>bất</a:t>
            </a:r>
            <a:r>
              <a:rPr lang="en-US" sz="4400" b="1" smtClean="0">
                <a:solidFill>
                  <a:srgbClr val="FF0066"/>
                </a:solidFill>
                <a:latin typeface="Times New Roman" pitchFamily="18" charset="0"/>
                <a:cs typeface="Times New Roman" pitchFamily="18" charset="0"/>
              </a:rPr>
              <a:t> đồng</a:t>
            </a:r>
            <a:endParaRPr lang="en-US" sz="4400" b="1" dirty="0">
              <a:solidFill>
                <a:srgbClr val="FF0066"/>
              </a:solidFill>
              <a:latin typeface="Times New Roman" pitchFamily="18" charset="0"/>
              <a:cs typeface="Times New Roman" pitchFamily="18" charset="0"/>
            </a:endParaRPr>
          </a:p>
        </p:txBody>
      </p:sp>
      <p:sp>
        <p:nvSpPr>
          <p:cNvPr id="12" name="TextBox 11"/>
          <p:cNvSpPr txBox="1"/>
          <p:nvPr/>
        </p:nvSpPr>
        <p:spPr>
          <a:xfrm>
            <a:off x="289718" y="1219200"/>
            <a:ext cx="8839201" cy="6186309"/>
          </a:xfrm>
          <a:prstGeom prst="rect">
            <a:avLst/>
          </a:prstGeom>
          <a:solidFill>
            <a:schemeClr val="bg1"/>
          </a:solidFill>
        </p:spPr>
        <p:txBody>
          <a:bodyPr wrap="square" rtlCol="0">
            <a:spAutoFit/>
          </a:bodyPr>
          <a:lstStyle/>
          <a:p>
            <a:pPr algn="just"/>
            <a:r>
              <a:rPr lang="en-US" sz="4400" b="1" smtClean="0">
                <a:latin typeface="Times New Roman" pitchFamily="18" charset="0"/>
                <a:cs typeface="Times New Roman" pitchFamily="18" charset="0"/>
              </a:rPr>
              <a:t>Gợi ý:</a:t>
            </a:r>
          </a:p>
          <a:p>
            <a:pPr algn="just"/>
            <a:r>
              <a:rPr lang="en-US" sz="4400" b="1" smtClean="0">
                <a:latin typeface="Times New Roman" pitchFamily="18" charset="0"/>
                <a:cs typeface="Times New Roman" pitchFamily="18" charset="0"/>
              </a:rPr>
              <a:t>+ </a:t>
            </a:r>
            <a:r>
              <a:rPr lang="en-US" sz="4400" b="1" dirty="0" err="1">
                <a:latin typeface="Times New Roman" pitchFamily="18" charset="0"/>
                <a:cs typeface="Times New Roman" pitchFamily="18" charset="0"/>
              </a:rPr>
              <a:t>C</a:t>
            </a:r>
            <a:r>
              <a:rPr lang="en-US" sz="4400" b="1" dirty="0" err="1" smtClean="0">
                <a:latin typeface="Times New Roman" pitchFamily="18" charset="0"/>
                <a:cs typeface="Times New Roman" pitchFamily="18" charset="0"/>
              </a:rPr>
              <a:t>ác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bạn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trong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tình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huống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bất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đồng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về</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điều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gì</a:t>
            </a:r>
            <a:r>
              <a:rPr lang="en-US" sz="4400" b="1" dirty="0" smtClean="0">
                <a:latin typeface="Times New Roman" pitchFamily="18" charset="0"/>
                <a:cs typeface="Times New Roman" pitchFamily="18" charset="0"/>
              </a:rPr>
              <a:t>?</a:t>
            </a:r>
          </a:p>
          <a:p>
            <a:pPr algn="just"/>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có</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nhận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xét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gì</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về</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cách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xử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khi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gặp</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bất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đồng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của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các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bạn</a:t>
            </a:r>
            <a:r>
              <a:rPr lang="en-US" sz="4400" b="1" dirty="0" smtClean="0">
                <a:latin typeface="Times New Roman" pitchFamily="18" charset="0"/>
                <a:cs typeface="Times New Roman" pitchFamily="18" charset="0"/>
              </a:rPr>
              <a:t>?</a:t>
            </a:r>
          </a:p>
          <a:p>
            <a:pPr algn="just"/>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thích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cách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xử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của</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bạn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nào</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hơn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Vì</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sao</a:t>
            </a:r>
            <a:r>
              <a:rPr lang="en-US" sz="4400" b="1" dirty="0" smtClean="0">
                <a:latin typeface="Times New Roman" pitchFamily="18" charset="0"/>
                <a:cs typeface="Times New Roman" pitchFamily="18" charset="0"/>
              </a:rPr>
              <a:t>?</a:t>
            </a:r>
          </a:p>
          <a:p>
            <a:pPr algn="just"/>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Nếu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sẽ</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xử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lí</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thế</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nào</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nếu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gặp</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tình</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huống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bất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đồng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tương</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tự</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pic>
        <p:nvPicPr>
          <p:cNvPr id="6" name="Picture 5"/>
          <p:cNvPicPr>
            <a:picLocks noChangeAspect="1"/>
          </p:cNvPicPr>
          <p:nvPr/>
        </p:nvPicPr>
        <p:blipFill rotWithShape="1">
          <a:blip r:embed="rId2"/>
          <a:srcRect l="50129" t="46875" r="28274" b="15519"/>
          <a:stretch/>
        </p:blipFill>
        <p:spPr>
          <a:xfrm>
            <a:off x="9433719" y="1219200"/>
            <a:ext cx="6477000" cy="7185991"/>
          </a:xfrm>
          <a:prstGeom prst="rect">
            <a:avLst/>
          </a:prstGeom>
        </p:spPr>
      </p:pic>
    </p:spTree>
    <p:extLst>
      <p:ext uri="{BB962C8B-B14F-4D97-AF65-F5344CB8AC3E}">
        <p14:creationId xmlns="" xmlns:p14="http://schemas.microsoft.com/office/powerpoint/2010/main" val="1908712577"/>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10759</TotalTime>
  <Words>918</Words>
  <Application>Microsoft Office PowerPoint</Application>
  <PresentationFormat>Custom</PresentationFormat>
  <Paragraphs>67</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Windows User</cp:lastModifiedBy>
  <cp:revision>1243</cp:revision>
  <dcterms:created xsi:type="dcterms:W3CDTF">2008-09-09T22:52:10Z</dcterms:created>
  <dcterms:modified xsi:type="dcterms:W3CDTF">2024-04-10T21:05:27Z</dcterms:modified>
</cp:coreProperties>
</file>