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07" r:id="rId3"/>
    <p:sldId id="408" r:id="rId4"/>
    <p:sldId id="444" r:id="rId5"/>
    <p:sldId id="445" r:id="rId6"/>
    <p:sldId id="441" r:id="rId7"/>
    <p:sldId id="442" r:id="rId8"/>
    <p:sldId id="443" r:id="rId9"/>
    <p:sldId id="340"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Khoi%20dong/Cau%203.pptx" TargetMode="External"/><Relationship Id="rId2" Type="http://schemas.openxmlformats.org/officeDocument/2006/relationships/hyperlink" Target="Khoi%20dong/Cau%204.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Khoi%20dong/Cau%202.pptx" TargetMode="External"/><Relationship Id="rId9"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dirty="0" smtClean="0">
                <a:solidFill>
                  <a:srgbClr val="FF0066"/>
                </a:solidFill>
                <a:latin typeface="Times New Roman" pitchFamily="18" charset="0"/>
              </a:rPr>
              <a:t>HỌC SỐ 1 CÁT MINH</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6096000"/>
            <a:ext cx="1532049"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3886200"/>
            <a:ext cx="136398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 – KỂ: KHO BÁU</a:t>
            </a:r>
          </a:p>
        </p:txBody>
      </p:sp>
      <p:sp>
        <p:nvSpPr>
          <p:cNvPr id="2059" name="Text Box 17"/>
          <p:cNvSpPr txBox="1">
            <a:spLocks noChangeArrowheads="1"/>
          </p:cNvSpPr>
          <p:nvPr/>
        </p:nvSpPr>
        <p:spPr bwMode="auto">
          <a:xfrm>
            <a:off x="2480250" y="19050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3771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a:solidFill>
                  <a:srgbClr val="FF0066"/>
                </a:solidFill>
                <a:latin typeface="Times New Roman" pitchFamily="18" charset="0"/>
              </a:rPr>
              <a:t>Giáo viên</a:t>
            </a:r>
            <a:r>
              <a:rPr lang="en-US" altLang="en-US" sz="2400" b="1" i="1" dirty="0" smtClean="0">
                <a:solidFill>
                  <a:srgbClr val="FF0066"/>
                </a:solidFill>
                <a:latin typeface="Times New Roman" pitchFamily="18" charset="0"/>
              </a:rPr>
              <a:t>: Đinh Thị Cẩm</a:t>
            </a:r>
            <a:endParaRPr lang="en-US" altLang="en-US" sz="2400" b="1" i="1" dirty="0">
              <a:solidFill>
                <a:srgbClr val="FF0066"/>
              </a:solidFill>
              <a:latin typeface="Times New Roman" pitchFamily="18" charset="0"/>
            </a:endParaRPr>
          </a:p>
          <a:p>
            <a:pPr eaLnBrk="1" hangingPunct="1"/>
            <a:r>
              <a:rPr lang="en-US" altLang="en-US" sz="2400" b="1" i="1" dirty="0">
                <a:solidFill>
                  <a:srgbClr val="FF0066"/>
                </a:solidFill>
                <a:latin typeface="Times New Roman" pitchFamily="18" charset="0"/>
              </a:rPr>
              <a:t>Lớp:  </a:t>
            </a:r>
            <a:r>
              <a:rPr lang="en-US" altLang="en-US" sz="2400" b="1" i="1" dirty="0" smtClean="0">
                <a:solidFill>
                  <a:srgbClr val="FF0066"/>
                </a:solidFill>
                <a:latin typeface="Times New Roman" pitchFamily="18" charset="0"/>
              </a:rPr>
              <a:t>3A3</a:t>
            </a:r>
            <a:endParaRPr lang="en-US" altLang="en-US" sz="24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176" y="557058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36385" y="6183135"/>
            <a:ext cx="1086631" cy="7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21183" y="5670136"/>
            <a:ext cx="3552194" cy="253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6320961" cy="1117345"/>
            <a:chOff x="4539228" y="210532"/>
            <a:chExt cx="6214310" cy="1117345"/>
          </a:xfrm>
        </p:grpSpPr>
        <p:grpSp>
          <p:nvGrpSpPr>
            <p:cNvPr id="33" name="Group 32"/>
            <p:cNvGrpSpPr/>
            <p:nvPr/>
          </p:nvGrpSpPr>
          <p:grpSpPr>
            <a:xfrm>
              <a:off x="4539228" y="210532"/>
              <a:ext cx="6214310" cy="1117345"/>
              <a:chOff x="4539228" y="210532"/>
              <a:chExt cx="6214310" cy="1117345"/>
            </a:xfrm>
          </p:grpSpPr>
          <p:sp>
            <p:nvSpPr>
              <p:cNvPr id="36" name="TextBox 35"/>
              <p:cNvSpPr txBox="1"/>
              <p:nvPr/>
            </p:nvSpPr>
            <p:spPr>
              <a:xfrm>
                <a:off x="4539228" y="210532"/>
                <a:ext cx="6214310" cy="646331"/>
              </a:xfrm>
              <a:prstGeom prst="rect">
                <a:avLst/>
              </a:prstGeom>
              <a:noFill/>
            </p:spPr>
            <p:txBody>
              <a:bodyPr wrap="none" rtlCol="0">
                <a:spAutoFit/>
              </a:bodyPr>
              <a:lstStyle/>
              <a:p>
                <a:r>
                  <a:rPr lang="en-US" sz="3600" dirty="0" smtClean="0">
                    <a:solidFill>
                      <a:srgbClr val="0000CC"/>
                    </a:solidFill>
                    <a:latin typeface="Times New Roman" pitchFamily="18" charset="0"/>
                    <a:cs typeface="Times New Roman" pitchFamily="18" charset="0"/>
                  </a:rPr>
                  <a:t>Thứ 4 ngày 12 tháng 2 năm 2025</a:t>
                </a:r>
                <a:endParaRPr lang="en-US" sz="3600" dirty="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853451"/>
            <a:ext cx="2039906" cy="1690349"/>
          </a:xfrm>
          <a:prstGeom prst="rect">
            <a:avLst/>
          </a:prstGeom>
        </p:spPr>
      </p:pic>
      <p:pic>
        <p:nvPicPr>
          <p:cNvPr id="25" name="Picture 24">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43" name="Picture 42">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894987"/>
            <a:ext cx="1970313" cy="1454879"/>
          </a:xfrm>
          <a:prstGeom prst="rect">
            <a:avLst/>
          </a:prstGeom>
        </p:spPr>
      </p:pic>
      <p:sp>
        <p:nvSpPr>
          <p:cNvPr id="44"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45" name="Rectangle 44"/>
          <p:cNvSpPr/>
          <p:nvPr/>
        </p:nvSpPr>
        <p:spPr>
          <a:xfrm>
            <a:off x="1898950"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măng cụt</a:t>
            </a:r>
          </a:p>
        </p:txBody>
      </p:sp>
      <p:sp>
        <p:nvSpPr>
          <p:cNvPr id="46" name="Rectangle 45"/>
          <p:cNvSpPr/>
          <p:nvPr/>
        </p:nvSpPr>
        <p:spPr>
          <a:xfrm>
            <a:off x="5647567"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Bưởi</a:t>
            </a:r>
          </a:p>
        </p:txBody>
      </p:sp>
      <p:sp>
        <p:nvSpPr>
          <p:cNvPr id="47" name="Rectangle 46"/>
          <p:cNvSpPr/>
          <p:nvPr/>
        </p:nvSpPr>
        <p:spPr>
          <a:xfrm>
            <a:off x="9162928"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Sầu riêng</a:t>
            </a:r>
          </a:p>
        </p:txBody>
      </p:sp>
      <p:sp>
        <p:nvSpPr>
          <p:cNvPr id="48" name="Rectangle 47"/>
          <p:cNvSpPr/>
          <p:nvPr/>
        </p:nvSpPr>
        <p:spPr>
          <a:xfrm>
            <a:off x="12727322"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Xoài</a:t>
            </a:r>
          </a:p>
        </p:txBody>
      </p:sp>
      <p:sp>
        <p:nvSpPr>
          <p:cNvPr id="49" name="Rectangle 48"/>
          <p:cNvSpPr/>
          <p:nvPr/>
        </p:nvSpPr>
        <p:spPr>
          <a:xfrm>
            <a:off x="1644759" y="7702764"/>
            <a:ext cx="245496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Chôm chôm</a:t>
            </a:r>
          </a:p>
        </p:txBody>
      </p:sp>
      <p:sp>
        <p:nvSpPr>
          <p:cNvPr id="50" name="Rectangle 49"/>
          <p:cNvSpPr/>
          <p:nvPr/>
        </p:nvSpPr>
        <p:spPr>
          <a:xfrm>
            <a:off x="5638536" y="77027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Na</a:t>
            </a:r>
          </a:p>
        </p:txBody>
      </p:sp>
      <p:sp>
        <p:nvSpPr>
          <p:cNvPr id="51" name="Rectangle 50"/>
          <p:cNvSpPr/>
          <p:nvPr/>
        </p:nvSpPr>
        <p:spPr>
          <a:xfrm>
            <a:off x="9205119" y="7710188"/>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Bình bát</a:t>
            </a:r>
          </a:p>
        </p:txBody>
      </p:sp>
      <p:sp>
        <p:nvSpPr>
          <p:cNvPr id="52" name="Rectangle 51"/>
          <p:cNvSpPr/>
          <p:nvPr/>
        </p:nvSpPr>
        <p:spPr>
          <a:xfrm>
            <a:off x="12938919" y="77210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Trái trâm</a:t>
            </a:r>
          </a:p>
        </p:txBody>
      </p:sp>
      <p:pic>
        <p:nvPicPr>
          <p:cNvPr id="53"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7976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8118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2"/>
                                        </p:tgtEl>
                                        <p:attrNameLst>
                                          <p:attrName>r</p:attrName>
                                        </p:attrNameLst>
                                      </p:cBhvr>
                                    </p:animRot>
                                    <p:animRot by="-240000">
                                      <p:cBhvr>
                                        <p:cTn id="7" dur="200" fill="hold">
                                          <p:stCondLst>
                                            <p:cond delay="200"/>
                                          </p:stCondLst>
                                        </p:cTn>
                                        <p:tgtEl>
                                          <p:spTgt spid="42"/>
                                        </p:tgtEl>
                                        <p:attrNameLst>
                                          <p:attrName>r</p:attrName>
                                        </p:attrNameLst>
                                      </p:cBhvr>
                                    </p:animRot>
                                    <p:animRot by="240000">
                                      <p:cBhvr>
                                        <p:cTn id="8" dur="200" fill="hold">
                                          <p:stCondLst>
                                            <p:cond delay="400"/>
                                          </p:stCondLst>
                                        </p:cTn>
                                        <p:tgtEl>
                                          <p:spTgt spid="42"/>
                                        </p:tgtEl>
                                        <p:attrNameLst>
                                          <p:attrName>r</p:attrName>
                                        </p:attrNameLst>
                                      </p:cBhvr>
                                    </p:animRot>
                                    <p:animRot by="-240000">
                                      <p:cBhvr>
                                        <p:cTn id="9" dur="200" fill="hold">
                                          <p:stCondLst>
                                            <p:cond delay="600"/>
                                          </p:stCondLst>
                                        </p:cTn>
                                        <p:tgtEl>
                                          <p:spTgt spid="42"/>
                                        </p:tgtEl>
                                        <p:attrNameLst>
                                          <p:attrName>r</p:attrName>
                                        </p:attrNameLst>
                                      </p:cBhvr>
                                    </p:animRot>
                                    <p:animRot by="120000">
                                      <p:cBhvr>
                                        <p:cTn id="10" dur="200" fill="hold">
                                          <p:stCondLst>
                                            <p:cond delay="800"/>
                                          </p:stCondLst>
                                        </p:cTn>
                                        <p:tgtEl>
                                          <p:spTgt spid="42"/>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41"/>
                                        </p:tgtEl>
                                        <p:attrNameLst>
                                          <p:attrName>r</p:attrName>
                                        </p:attrNameLst>
                                      </p:cBhvr>
                                    </p:animRot>
                                    <p:animRot by="-240000">
                                      <p:cBhvr>
                                        <p:cTn id="14" dur="200" fill="hold">
                                          <p:stCondLst>
                                            <p:cond delay="200"/>
                                          </p:stCondLst>
                                        </p:cTn>
                                        <p:tgtEl>
                                          <p:spTgt spid="41"/>
                                        </p:tgtEl>
                                        <p:attrNameLst>
                                          <p:attrName>r</p:attrName>
                                        </p:attrNameLst>
                                      </p:cBhvr>
                                    </p:animRot>
                                    <p:animRot by="240000">
                                      <p:cBhvr>
                                        <p:cTn id="15" dur="200" fill="hold">
                                          <p:stCondLst>
                                            <p:cond delay="400"/>
                                          </p:stCondLst>
                                        </p:cTn>
                                        <p:tgtEl>
                                          <p:spTgt spid="41"/>
                                        </p:tgtEl>
                                        <p:attrNameLst>
                                          <p:attrName>r</p:attrName>
                                        </p:attrNameLst>
                                      </p:cBhvr>
                                    </p:animRot>
                                    <p:animRot by="-240000">
                                      <p:cBhvr>
                                        <p:cTn id="16" dur="200" fill="hold">
                                          <p:stCondLst>
                                            <p:cond delay="600"/>
                                          </p:stCondLst>
                                        </p:cTn>
                                        <p:tgtEl>
                                          <p:spTgt spid="41"/>
                                        </p:tgtEl>
                                        <p:attrNameLst>
                                          <p:attrName>r</p:attrName>
                                        </p:attrNameLst>
                                      </p:cBhvr>
                                    </p:animRot>
                                    <p:animRot by="120000">
                                      <p:cBhvr>
                                        <p:cTn id="17" dur="200" fill="hold">
                                          <p:stCondLst>
                                            <p:cond delay="800"/>
                                          </p:stCondLst>
                                        </p:cTn>
                                        <p:tgtEl>
                                          <p:spTgt spid="41"/>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40"/>
                                        </p:tgtEl>
                                        <p:attrNameLst>
                                          <p:attrName>r</p:attrName>
                                        </p:attrNameLst>
                                      </p:cBhvr>
                                    </p:animRot>
                                    <p:animRot by="-240000">
                                      <p:cBhvr>
                                        <p:cTn id="21" dur="200" fill="hold">
                                          <p:stCondLst>
                                            <p:cond delay="200"/>
                                          </p:stCondLst>
                                        </p:cTn>
                                        <p:tgtEl>
                                          <p:spTgt spid="40"/>
                                        </p:tgtEl>
                                        <p:attrNameLst>
                                          <p:attrName>r</p:attrName>
                                        </p:attrNameLst>
                                      </p:cBhvr>
                                    </p:animRot>
                                    <p:animRot by="240000">
                                      <p:cBhvr>
                                        <p:cTn id="22" dur="200" fill="hold">
                                          <p:stCondLst>
                                            <p:cond delay="400"/>
                                          </p:stCondLst>
                                        </p:cTn>
                                        <p:tgtEl>
                                          <p:spTgt spid="40"/>
                                        </p:tgtEl>
                                        <p:attrNameLst>
                                          <p:attrName>r</p:attrName>
                                        </p:attrNameLst>
                                      </p:cBhvr>
                                    </p:animRot>
                                    <p:animRot by="-240000">
                                      <p:cBhvr>
                                        <p:cTn id="23" dur="200" fill="hold">
                                          <p:stCondLst>
                                            <p:cond delay="600"/>
                                          </p:stCondLst>
                                        </p:cTn>
                                        <p:tgtEl>
                                          <p:spTgt spid="40"/>
                                        </p:tgtEl>
                                        <p:attrNameLst>
                                          <p:attrName>r</p:attrName>
                                        </p:attrNameLst>
                                      </p:cBhvr>
                                    </p:animRot>
                                    <p:animRot by="120000">
                                      <p:cBhvr>
                                        <p:cTn id="24" dur="200" fill="hold">
                                          <p:stCondLst>
                                            <p:cond delay="800"/>
                                          </p:stCondLst>
                                        </p:cTn>
                                        <p:tgtEl>
                                          <p:spTgt spid="40"/>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25"/>
                                        </p:tgtEl>
                                        <p:attrNameLst>
                                          <p:attrName>r</p:attrName>
                                        </p:attrNameLst>
                                      </p:cBhvr>
                                    </p:animRot>
                                    <p:animRot by="-240000">
                                      <p:cBhvr>
                                        <p:cTn id="28" dur="200" fill="hold">
                                          <p:stCondLst>
                                            <p:cond delay="200"/>
                                          </p:stCondLst>
                                        </p:cTn>
                                        <p:tgtEl>
                                          <p:spTgt spid="25"/>
                                        </p:tgtEl>
                                        <p:attrNameLst>
                                          <p:attrName>r</p:attrName>
                                        </p:attrNameLst>
                                      </p:cBhvr>
                                    </p:animRot>
                                    <p:animRot by="240000">
                                      <p:cBhvr>
                                        <p:cTn id="29" dur="200" fill="hold">
                                          <p:stCondLst>
                                            <p:cond delay="400"/>
                                          </p:stCondLst>
                                        </p:cTn>
                                        <p:tgtEl>
                                          <p:spTgt spid="25"/>
                                        </p:tgtEl>
                                        <p:attrNameLst>
                                          <p:attrName>r</p:attrName>
                                        </p:attrNameLst>
                                      </p:cBhvr>
                                    </p:animRot>
                                    <p:animRot by="-240000">
                                      <p:cBhvr>
                                        <p:cTn id="30" dur="200" fill="hold">
                                          <p:stCondLst>
                                            <p:cond delay="600"/>
                                          </p:stCondLst>
                                        </p:cTn>
                                        <p:tgtEl>
                                          <p:spTgt spid="25"/>
                                        </p:tgtEl>
                                        <p:attrNameLst>
                                          <p:attrName>r</p:attrName>
                                        </p:attrNameLst>
                                      </p:cBhvr>
                                    </p:animRot>
                                    <p:animRot by="120000">
                                      <p:cBhvr>
                                        <p:cTn id="31" dur="200" fill="hold">
                                          <p:stCondLst>
                                            <p:cond delay="800"/>
                                          </p:stCondLst>
                                        </p:cTn>
                                        <p:tgtEl>
                                          <p:spTgt spid="25"/>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43"/>
                                        </p:tgtEl>
                                        <p:attrNameLst>
                                          <p:attrName>r</p:attrName>
                                        </p:attrNameLst>
                                      </p:cBhvr>
                                    </p:animRot>
                                    <p:animRot by="-240000">
                                      <p:cBhvr>
                                        <p:cTn id="42" dur="200" fill="hold">
                                          <p:stCondLst>
                                            <p:cond delay="200"/>
                                          </p:stCondLst>
                                        </p:cTn>
                                        <p:tgtEl>
                                          <p:spTgt spid="43"/>
                                        </p:tgtEl>
                                        <p:attrNameLst>
                                          <p:attrName>r</p:attrName>
                                        </p:attrNameLst>
                                      </p:cBhvr>
                                    </p:animRot>
                                    <p:animRot by="240000">
                                      <p:cBhvr>
                                        <p:cTn id="43" dur="200" fill="hold">
                                          <p:stCondLst>
                                            <p:cond delay="400"/>
                                          </p:stCondLst>
                                        </p:cTn>
                                        <p:tgtEl>
                                          <p:spTgt spid="43"/>
                                        </p:tgtEl>
                                        <p:attrNameLst>
                                          <p:attrName>r</p:attrName>
                                        </p:attrNameLst>
                                      </p:cBhvr>
                                    </p:animRot>
                                    <p:animRot by="-240000">
                                      <p:cBhvr>
                                        <p:cTn id="44" dur="200" fill="hold">
                                          <p:stCondLst>
                                            <p:cond delay="600"/>
                                          </p:stCondLst>
                                        </p:cTn>
                                        <p:tgtEl>
                                          <p:spTgt spid="43"/>
                                        </p:tgtEl>
                                        <p:attrNameLst>
                                          <p:attrName>r</p:attrName>
                                        </p:attrNameLst>
                                      </p:cBhvr>
                                    </p:animRot>
                                    <p:animRot by="120000">
                                      <p:cBhvr>
                                        <p:cTn id="45" dur="200" fill="hold">
                                          <p:stCondLst>
                                            <p:cond delay="800"/>
                                          </p:stCondLst>
                                        </p:cTn>
                                        <p:tgtEl>
                                          <p:spTgt spid="43"/>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53"/>
                                        </p:tgtEl>
                                        <p:attrNameLst>
                                          <p:attrName>r</p:attrName>
                                        </p:attrNameLst>
                                      </p:cBhvr>
                                    </p:animRot>
                                    <p:animRot by="-240000">
                                      <p:cBhvr>
                                        <p:cTn id="49" dur="200" fill="hold">
                                          <p:stCondLst>
                                            <p:cond delay="200"/>
                                          </p:stCondLst>
                                        </p:cTn>
                                        <p:tgtEl>
                                          <p:spTgt spid="53"/>
                                        </p:tgtEl>
                                        <p:attrNameLst>
                                          <p:attrName>r</p:attrName>
                                        </p:attrNameLst>
                                      </p:cBhvr>
                                    </p:animRot>
                                    <p:animRot by="240000">
                                      <p:cBhvr>
                                        <p:cTn id="50" dur="200" fill="hold">
                                          <p:stCondLst>
                                            <p:cond delay="400"/>
                                          </p:stCondLst>
                                        </p:cTn>
                                        <p:tgtEl>
                                          <p:spTgt spid="53"/>
                                        </p:tgtEl>
                                        <p:attrNameLst>
                                          <p:attrName>r</p:attrName>
                                        </p:attrNameLst>
                                      </p:cBhvr>
                                    </p:animRot>
                                    <p:animRot by="-240000">
                                      <p:cBhvr>
                                        <p:cTn id="51" dur="200" fill="hold">
                                          <p:stCondLst>
                                            <p:cond delay="600"/>
                                          </p:stCondLst>
                                        </p:cTn>
                                        <p:tgtEl>
                                          <p:spTgt spid="53"/>
                                        </p:tgtEl>
                                        <p:attrNameLst>
                                          <p:attrName>r</p:attrName>
                                        </p:attrNameLst>
                                      </p:cBhvr>
                                    </p:animRot>
                                    <p:animRot by="120000">
                                      <p:cBhvr>
                                        <p:cTn id="52" dur="200" fill="hold">
                                          <p:stCondLst>
                                            <p:cond delay="800"/>
                                          </p:stCondLst>
                                        </p:cTn>
                                        <p:tgtEl>
                                          <p:spTgt spid="53"/>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54"/>
                                        </p:tgtEl>
                                        <p:attrNameLst>
                                          <p:attrName>r</p:attrName>
                                        </p:attrNameLst>
                                      </p:cBhvr>
                                    </p:animRot>
                                    <p:animRot by="-240000">
                                      <p:cBhvr>
                                        <p:cTn id="56" dur="200" fill="hold">
                                          <p:stCondLst>
                                            <p:cond delay="200"/>
                                          </p:stCondLst>
                                        </p:cTn>
                                        <p:tgtEl>
                                          <p:spTgt spid="54"/>
                                        </p:tgtEl>
                                        <p:attrNameLst>
                                          <p:attrName>r</p:attrName>
                                        </p:attrNameLst>
                                      </p:cBhvr>
                                    </p:animRot>
                                    <p:animRot by="240000">
                                      <p:cBhvr>
                                        <p:cTn id="57" dur="200" fill="hold">
                                          <p:stCondLst>
                                            <p:cond delay="400"/>
                                          </p:stCondLst>
                                        </p:cTn>
                                        <p:tgtEl>
                                          <p:spTgt spid="54"/>
                                        </p:tgtEl>
                                        <p:attrNameLst>
                                          <p:attrName>r</p:attrName>
                                        </p:attrNameLst>
                                      </p:cBhvr>
                                    </p:animRot>
                                    <p:animRot by="-240000">
                                      <p:cBhvr>
                                        <p:cTn id="58" dur="200" fill="hold">
                                          <p:stCondLst>
                                            <p:cond delay="600"/>
                                          </p:stCondLst>
                                        </p:cTn>
                                        <p:tgtEl>
                                          <p:spTgt spid="54"/>
                                        </p:tgtEl>
                                        <p:attrNameLst>
                                          <p:attrName>r</p:attrName>
                                        </p:attrNameLst>
                                      </p:cBhvr>
                                    </p:animRot>
                                    <p:animRot by="120000">
                                      <p:cBhvr>
                                        <p:cTn id="59" dur="200" fill="hold">
                                          <p:stCondLst>
                                            <p:cond delay="800"/>
                                          </p:stCondLst>
                                        </p:cTn>
                                        <p:tgtEl>
                                          <p:spTgt spid="54"/>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43"/>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42"/>
                                        </p:tgtEl>
                                      </p:cBhvr>
                                    </p:animEffect>
                                    <p:animScale>
                                      <p:cBhvr>
                                        <p:cTn id="67" dur="250" autoRev="1" fill="hold"/>
                                        <p:tgtEl>
                                          <p:spTgt spid="42"/>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41"/>
                                        </p:tgtEl>
                                      </p:cBhvr>
                                    </p:animEffect>
                                    <p:animScale>
                                      <p:cBhvr>
                                        <p:cTn id="71" dur="250" autoRev="1" fill="hold"/>
                                        <p:tgtEl>
                                          <p:spTgt spid="41"/>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40"/>
                                        </p:tgtEl>
                                      </p:cBhvr>
                                    </p:animEffect>
                                    <p:animScale>
                                      <p:cBhvr>
                                        <p:cTn id="75" dur="250" autoRev="1" fill="hold"/>
                                        <p:tgtEl>
                                          <p:spTgt spid="40"/>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24"/>
                                        </p:tgtEl>
                                      </p:cBhvr>
                                    </p:animEffect>
                                    <p:animScale>
                                      <p:cBhvr>
                                        <p:cTn id="83" dur="250" autoRev="1" fill="hold"/>
                                        <p:tgtEl>
                                          <p:spTgt spid="24"/>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43"/>
                                        </p:tgtEl>
                                      </p:cBhvr>
                                    </p:animEffect>
                                    <p:animScale>
                                      <p:cBhvr>
                                        <p:cTn id="87" dur="250" autoRev="1" fill="hold"/>
                                        <p:tgtEl>
                                          <p:spTgt spid="43"/>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53"/>
                                        </p:tgtEl>
                                      </p:cBhvr>
                                    </p:animEffect>
                                    <p:animScale>
                                      <p:cBhvr>
                                        <p:cTn id="91" dur="250" autoRev="1" fill="hold"/>
                                        <p:tgtEl>
                                          <p:spTgt spid="53"/>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54"/>
                                        </p:tgtEl>
                                      </p:cBhvr>
                                    </p:animEffect>
                                    <p:animScale>
                                      <p:cBhvr>
                                        <p:cTn id="95" dur="250" autoRev="1" fill="hold"/>
                                        <p:tgtEl>
                                          <p:spTgt spid="54"/>
                                        </p:tgtEl>
                                      </p:cBhvr>
                                      <p:by x="105000" y="105000"/>
                                    </p:animScale>
                                  </p:childTnLst>
                                </p:cTn>
                              </p:par>
                            </p:childTnLst>
                          </p:cTn>
                        </p:par>
                        <p:par>
                          <p:cTn id="96" fill="hold">
                            <p:stCondLst>
                              <p:cond delay="4000"/>
                            </p:stCondLst>
                            <p:childTnLst>
                              <p:par>
                                <p:cTn id="97" presetID="6" presetClass="emph" presetSubtype="0" fill="hold" nodeType="afterEffect">
                                  <p:stCondLst>
                                    <p:cond delay="0"/>
                                  </p:stCondLst>
                                  <p:childTnLst>
                                    <p:animScale>
                                      <p:cBhvr>
                                        <p:cTn id="98" dur="2000" fill="hold"/>
                                        <p:tgtEl>
                                          <p:spTgt spid="25"/>
                                        </p:tgtEl>
                                      </p:cBhvr>
                                      <p:by x="150000" y="150000"/>
                                    </p:animScale>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42"/>
                                        </p:tgtEl>
                                      </p:cBhvr>
                                    </p:animEffect>
                                    <p:animScale>
                                      <p:cBhvr>
                                        <p:cTn id="103" dur="250" autoRev="1" fill="hold"/>
                                        <p:tgtEl>
                                          <p:spTgt spid="42"/>
                                        </p:tgtEl>
                                      </p:cBhvr>
                                      <p:by x="105000" y="105000"/>
                                    </p:animScale>
                                  </p:childTnLst>
                                </p:cTn>
                              </p:par>
                            </p:childTnLst>
                          </p:cTn>
                        </p:par>
                        <p:par>
                          <p:cTn id="104" fill="hold">
                            <p:stCondLst>
                              <p:cond delay="500"/>
                            </p:stCondLst>
                            <p:childTnLst>
                              <p:par>
                                <p:cTn id="105" presetID="26" presetClass="emph" presetSubtype="0" fill="hold" nodeType="afterEffect">
                                  <p:stCondLst>
                                    <p:cond delay="0"/>
                                  </p:stCondLst>
                                  <p:childTnLst>
                                    <p:animEffect transition="out" filter="fade">
                                      <p:cBhvr>
                                        <p:cTn id="106" dur="500" tmFilter="0, 0; .2, .5; .8, .5; 1, 0"/>
                                        <p:tgtEl>
                                          <p:spTgt spid="41"/>
                                        </p:tgtEl>
                                      </p:cBhvr>
                                    </p:animEffect>
                                    <p:animScale>
                                      <p:cBhvr>
                                        <p:cTn id="107" dur="250" autoRev="1" fill="hold"/>
                                        <p:tgtEl>
                                          <p:spTgt spid="41"/>
                                        </p:tgtEl>
                                      </p:cBhvr>
                                      <p:by x="105000" y="105000"/>
                                    </p:animScale>
                                  </p:childTnLst>
                                </p:cTn>
                              </p:par>
                            </p:childTnLst>
                          </p:cTn>
                        </p:par>
                        <p:par>
                          <p:cTn id="108" fill="hold">
                            <p:stCondLst>
                              <p:cond delay="1000"/>
                            </p:stCondLst>
                            <p:childTnLst>
                              <p:par>
                                <p:cTn id="109" presetID="26" presetClass="emph" presetSubtype="0" fill="hold" nodeType="afterEffect">
                                  <p:stCondLst>
                                    <p:cond delay="0"/>
                                  </p:stCondLst>
                                  <p:childTnLst>
                                    <p:animEffect transition="out" filter="fade">
                                      <p:cBhvr>
                                        <p:cTn id="110" dur="500" tmFilter="0, 0; .2, .5; .8, .5; 1, 0"/>
                                        <p:tgtEl>
                                          <p:spTgt spid="40"/>
                                        </p:tgtEl>
                                      </p:cBhvr>
                                    </p:animEffect>
                                    <p:animScale>
                                      <p:cBhvr>
                                        <p:cTn id="111" dur="250" autoRev="1" fill="hold"/>
                                        <p:tgtEl>
                                          <p:spTgt spid="40"/>
                                        </p:tgtEl>
                                      </p:cBhvr>
                                      <p:by x="105000" y="105000"/>
                                    </p:animScale>
                                  </p:childTnLst>
                                </p:cTn>
                              </p:par>
                            </p:childTnLst>
                          </p:cTn>
                        </p:par>
                        <p:par>
                          <p:cTn id="112" fill="hold">
                            <p:stCondLst>
                              <p:cond delay="1500"/>
                            </p:stCondLst>
                            <p:childTnLst>
                              <p:par>
                                <p:cTn id="113" presetID="26" presetClass="emph" presetSubtype="0" fill="hold" nodeType="afterEffect">
                                  <p:stCondLst>
                                    <p:cond delay="0"/>
                                  </p:stCondLst>
                                  <p:childTnLst>
                                    <p:animEffect transition="out" filter="fade">
                                      <p:cBhvr>
                                        <p:cTn id="114" dur="500" tmFilter="0, 0; .2, .5; .8, .5; 1, 0"/>
                                        <p:tgtEl>
                                          <p:spTgt spid="25"/>
                                        </p:tgtEl>
                                      </p:cBhvr>
                                    </p:animEffect>
                                    <p:animScale>
                                      <p:cBhvr>
                                        <p:cTn id="115" dur="250" autoRev="1" fill="hold"/>
                                        <p:tgtEl>
                                          <p:spTgt spid="25"/>
                                        </p:tgtEl>
                                      </p:cBhvr>
                                      <p:by x="105000" y="105000"/>
                                    </p:animScale>
                                  </p:childTnLst>
                                </p:cTn>
                              </p:par>
                            </p:childTnLst>
                          </p:cTn>
                        </p:par>
                        <p:par>
                          <p:cTn id="116" fill="hold">
                            <p:stCondLst>
                              <p:cond delay="2000"/>
                            </p:stCondLst>
                            <p:childTnLst>
                              <p:par>
                                <p:cTn id="117" presetID="26" presetClass="emph" presetSubtype="0" fill="hold" nodeType="afterEffect">
                                  <p:stCondLst>
                                    <p:cond delay="0"/>
                                  </p:stCondLst>
                                  <p:childTnLst>
                                    <p:animEffect transition="out" filter="fade">
                                      <p:cBhvr>
                                        <p:cTn id="118" dur="500" tmFilter="0, 0; .2, .5; .8, .5; 1, 0"/>
                                        <p:tgtEl>
                                          <p:spTgt spid="24"/>
                                        </p:tgtEl>
                                      </p:cBhvr>
                                    </p:animEffect>
                                    <p:animScale>
                                      <p:cBhvr>
                                        <p:cTn id="119" dur="250" autoRev="1" fill="hold"/>
                                        <p:tgtEl>
                                          <p:spTgt spid="24"/>
                                        </p:tgtEl>
                                      </p:cBhvr>
                                      <p:by x="105000" y="105000"/>
                                    </p:animScale>
                                  </p:childTnLst>
                                </p:cTn>
                              </p:par>
                            </p:childTnLst>
                          </p:cTn>
                        </p:par>
                        <p:par>
                          <p:cTn id="120" fill="hold">
                            <p:stCondLst>
                              <p:cond delay="2500"/>
                            </p:stCondLst>
                            <p:childTnLst>
                              <p:par>
                                <p:cTn id="121" presetID="26" presetClass="emph" presetSubtype="0" fill="hold" nodeType="afterEffect">
                                  <p:stCondLst>
                                    <p:cond delay="0"/>
                                  </p:stCondLst>
                                  <p:childTnLst>
                                    <p:animEffect transition="out" filter="fade">
                                      <p:cBhvr>
                                        <p:cTn id="122" dur="500" tmFilter="0, 0; .2, .5; .8, .5; 1, 0"/>
                                        <p:tgtEl>
                                          <p:spTgt spid="43"/>
                                        </p:tgtEl>
                                      </p:cBhvr>
                                    </p:animEffect>
                                    <p:animScale>
                                      <p:cBhvr>
                                        <p:cTn id="123" dur="250" autoRev="1" fill="hold"/>
                                        <p:tgtEl>
                                          <p:spTgt spid="43"/>
                                        </p:tgtEl>
                                      </p:cBhvr>
                                      <p:by x="105000" y="105000"/>
                                    </p:animScale>
                                  </p:childTnLst>
                                </p:cTn>
                              </p:par>
                            </p:childTnLst>
                          </p:cTn>
                        </p:par>
                        <p:par>
                          <p:cTn id="124" fill="hold">
                            <p:stCondLst>
                              <p:cond delay="3000"/>
                            </p:stCondLst>
                            <p:childTnLst>
                              <p:par>
                                <p:cTn id="125" presetID="26" presetClass="emph" presetSubtype="0" fill="hold" nodeType="afterEffect">
                                  <p:stCondLst>
                                    <p:cond delay="0"/>
                                  </p:stCondLst>
                                  <p:childTnLst>
                                    <p:animEffect transition="out" filter="fade">
                                      <p:cBhvr>
                                        <p:cTn id="126" dur="500" tmFilter="0, 0; .2, .5; .8, .5; 1, 0"/>
                                        <p:tgtEl>
                                          <p:spTgt spid="53"/>
                                        </p:tgtEl>
                                      </p:cBhvr>
                                    </p:animEffect>
                                    <p:animScale>
                                      <p:cBhvr>
                                        <p:cTn id="127" dur="250" autoRev="1" fill="hold"/>
                                        <p:tgtEl>
                                          <p:spTgt spid="53"/>
                                        </p:tgtEl>
                                      </p:cBhvr>
                                      <p:by x="105000" y="105000"/>
                                    </p:animScale>
                                  </p:childTnLst>
                                </p:cTn>
                              </p:par>
                            </p:childTnLst>
                          </p:cTn>
                        </p:par>
                        <p:par>
                          <p:cTn id="128" fill="hold">
                            <p:stCondLst>
                              <p:cond delay="3500"/>
                            </p:stCondLst>
                            <p:childTnLst>
                              <p:par>
                                <p:cTn id="129" presetID="26" presetClass="emph" presetSubtype="0" fill="hold" nodeType="afterEffect">
                                  <p:stCondLst>
                                    <p:cond delay="0"/>
                                  </p:stCondLst>
                                  <p:childTnLst>
                                    <p:animEffect transition="out" filter="fade">
                                      <p:cBhvr>
                                        <p:cTn id="130" dur="500" tmFilter="0, 0; .2, .5; .8, .5; 1, 0"/>
                                        <p:tgtEl>
                                          <p:spTgt spid="54"/>
                                        </p:tgtEl>
                                      </p:cBhvr>
                                    </p:animEffect>
                                    <p:animScale>
                                      <p:cBhvr>
                                        <p:cTn id="131" dur="250" autoRev="1" fill="hold"/>
                                        <p:tgtEl>
                                          <p:spTgt spid="54"/>
                                        </p:tgtEl>
                                      </p:cBhvr>
                                      <p:by x="105000" y="105000"/>
                                    </p:animScale>
                                  </p:childTnLst>
                                </p:cTn>
                              </p:par>
                            </p:childTnLst>
                          </p:cTn>
                        </p:par>
                        <p:par>
                          <p:cTn id="132" fill="hold">
                            <p:stCondLst>
                              <p:cond delay="4000"/>
                            </p:stCondLst>
                            <p:childTnLst>
                              <p:par>
                                <p:cTn id="133" presetID="6" presetClass="emph" presetSubtype="0" fill="hold" nodeType="afterEffect">
                                  <p:stCondLst>
                                    <p:cond delay="0"/>
                                  </p:stCondLst>
                                  <p:childTnLst>
                                    <p:animScale>
                                      <p:cBhvr>
                                        <p:cTn id="134" dur="2000" fill="hold"/>
                                        <p:tgtEl>
                                          <p:spTgt spid="54"/>
                                        </p:tgtEl>
                                      </p:cBhvr>
                                      <p:by x="150000" y="150000"/>
                                    </p:animScale>
                                  </p:childTnLst>
                                </p:cTn>
                              </p:par>
                            </p:childTnLst>
                          </p:cTn>
                        </p:par>
                      </p:childTnLst>
                    </p:cTn>
                  </p:par>
                  <p:par>
                    <p:cTn id="135" fill="hold">
                      <p:stCondLst>
                        <p:cond delay="indefinite"/>
                      </p:stCondLst>
                      <p:childTnLst>
                        <p:par>
                          <p:cTn id="136" fill="hold">
                            <p:stCondLst>
                              <p:cond delay="0"/>
                            </p:stCondLst>
                            <p:childTnLst>
                              <p:par>
                                <p:cTn id="137" presetID="26" presetClass="emph" presetSubtype="0" fill="hold" nodeType="clickEffect">
                                  <p:stCondLst>
                                    <p:cond delay="0"/>
                                  </p:stCondLst>
                                  <p:childTnLst>
                                    <p:animEffect transition="out" filter="fade">
                                      <p:cBhvr>
                                        <p:cTn id="138" dur="500" tmFilter="0, 0; .2, .5; .8, .5; 1, 0"/>
                                        <p:tgtEl>
                                          <p:spTgt spid="42"/>
                                        </p:tgtEl>
                                      </p:cBhvr>
                                    </p:animEffect>
                                    <p:animScale>
                                      <p:cBhvr>
                                        <p:cTn id="139" dur="250" autoRev="1" fill="hold"/>
                                        <p:tgtEl>
                                          <p:spTgt spid="42"/>
                                        </p:tgtEl>
                                      </p:cBhvr>
                                      <p:by x="105000" y="105000"/>
                                    </p:animScale>
                                  </p:childTnLst>
                                </p:cTn>
                              </p:par>
                            </p:childTnLst>
                          </p:cTn>
                        </p:par>
                        <p:par>
                          <p:cTn id="140" fill="hold">
                            <p:stCondLst>
                              <p:cond delay="500"/>
                            </p:stCondLst>
                            <p:childTnLst>
                              <p:par>
                                <p:cTn id="141" presetID="26" presetClass="emph" presetSubtype="0" fill="hold" nodeType="afterEffect">
                                  <p:stCondLst>
                                    <p:cond delay="0"/>
                                  </p:stCondLst>
                                  <p:childTnLst>
                                    <p:animEffect transition="out" filter="fade">
                                      <p:cBhvr>
                                        <p:cTn id="142" dur="500" tmFilter="0, 0; .2, .5; .8, .5; 1, 0"/>
                                        <p:tgtEl>
                                          <p:spTgt spid="41"/>
                                        </p:tgtEl>
                                      </p:cBhvr>
                                    </p:animEffect>
                                    <p:animScale>
                                      <p:cBhvr>
                                        <p:cTn id="143" dur="250" autoRev="1" fill="hold"/>
                                        <p:tgtEl>
                                          <p:spTgt spid="41"/>
                                        </p:tgtEl>
                                      </p:cBhvr>
                                      <p:by x="105000" y="105000"/>
                                    </p:animScale>
                                  </p:childTnLst>
                                </p:cTn>
                              </p:par>
                            </p:childTnLst>
                          </p:cTn>
                        </p:par>
                        <p:par>
                          <p:cTn id="144" fill="hold">
                            <p:stCondLst>
                              <p:cond delay="1000"/>
                            </p:stCondLst>
                            <p:childTnLst>
                              <p:par>
                                <p:cTn id="145" presetID="26" presetClass="emph" presetSubtype="0" fill="hold" nodeType="afterEffect">
                                  <p:stCondLst>
                                    <p:cond delay="0"/>
                                  </p:stCondLst>
                                  <p:childTnLst>
                                    <p:animEffect transition="out" filter="fade">
                                      <p:cBhvr>
                                        <p:cTn id="146" dur="500" tmFilter="0, 0; .2, .5; .8, .5; 1, 0"/>
                                        <p:tgtEl>
                                          <p:spTgt spid="40"/>
                                        </p:tgtEl>
                                      </p:cBhvr>
                                    </p:animEffect>
                                    <p:animScale>
                                      <p:cBhvr>
                                        <p:cTn id="147" dur="250" autoRev="1" fill="hold"/>
                                        <p:tgtEl>
                                          <p:spTgt spid="40"/>
                                        </p:tgtEl>
                                      </p:cBhvr>
                                      <p:by x="105000" y="105000"/>
                                    </p:animScale>
                                  </p:childTnLst>
                                </p:cTn>
                              </p:par>
                            </p:childTnLst>
                          </p:cTn>
                        </p:par>
                        <p:par>
                          <p:cTn id="148" fill="hold">
                            <p:stCondLst>
                              <p:cond delay="1500"/>
                            </p:stCondLst>
                            <p:childTnLst>
                              <p:par>
                                <p:cTn id="149" presetID="26" presetClass="emph" presetSubtype="0" fill="hold" nodeType="afterEffect">
                                  <p:stCondLst>
                                    <p:cond delay="0"/>
                                  </p:stCondLst>
                                  <p:childTnLst>
                                    <p:animEffect transition="out" filter="fade">
                                      <p:cBhvr>
                                        <p:cTn id="150" dur="500" tmFilter="0, 0; .2, .5; .8, .5; 1, 0"/>
                                        <p:tgtEl>
                                          <p:spTgt spid="25"/>
                                        </p:tgtEl>
                                      </p:cBhvr>
                                    </p:animEffect>
                                    <p:animScale>
                                      <p:cBhvr>
                                        <p:cTn id="151" dur="250" autoRev="1" fill="hold"/>
                                        <p:tgtEl>
                                          <p:spTgt spid="25"/>
                                        </p:tgtEl>
                                      </p:cBhvr>
                                      <p:by x="105000" y="105000"/>
                                    </p:animScale>
                                  </p:childTnLst>
                                </p:cTn>
                              </p:par>
                            </p:childTnLst>
                          </p:cTn>
                        </p:par>
                        <p:par>
                          <p:cTn id="152" fill="hold">
                            <p:stCondLst>
                              <p:cond delay="2000"/>
                            </p:stCondLst>
                            <p:childTnLst>
                              <p:par>
                                <p:cTn id="153" presetID="26" presetClass="emph" presetSubtype="0" fill="hold" nodeType="afterEffect">
                                  <p:stCondLst>
                                    <p:cond delay="0"/>
                                  </p:stCondLst>
                                  <p:childTnLst>
                                    <p:animEffect transition="out" filter="fade">
                                      <p:cBhvr>
                                        <p:cTn id="154" dur="500" tmFilter="0, 0; .2, .5; .8, .5; 1, 0"/>
                                        <p:tgtEl>
                                          <p:spTgt spid="24"/>
                                        </p:tgtEl>
                                      </p:cBhvr>
                                    </p:animEffect>
                                    <p:animScale>
                                      <p:cBhvr>
                                        <p:cTn id="155" dur="250" autoRev="1" fill="hold"/>
                                        <p:tgtEl>
                                          <p:spTgt spid="24"/>
                                        </p:tgtEl>
                                      </p:cBhvr>
                                      <p:by x="105000" y="105000"/>
                                    </p:animScale>
                                  </p:childTnLst>
                                </p:cTn>
                              </p:par>
                            </p:childTnLst>
                          </p:cTn>
                        </p:par>
                        <p:par>
                          <p:cTn id="156" fill="hold">
                            <p:stCondLst>
                              <p:cond delay="2500"/>
                            </p:stCondLst>
                            <p:childTnLst>
                              <p:par>
                                <p:cTn id="157" presetID="26" presetClass="emph" presetSubtype="0" fill="hold" nodeType="afterEffect">
                                  <p:stCondLst>
                                    <p:cond delay="0"/>
                                  </p:stCondLst>
                                  <p:childTnLst>
                                    <p:animEffect transition="out" filter="fade">
                                      <p:cBhvr>
                                        <p:cTn id="158" dur="500" tmFilter="0, 0; .2, .5; .8, .5; 1, 0"/>
                                        <p:tgtEl>
                                          <p:spTgt spid="43"/>
                                        </p:tgtEl>
                                      </p:cBhvr>
                                    </p:animEffect>
                                    <p:animScale>
                                      <p:cBhvr>
                                        <p:cTn id="159" dur="250" autoRev="1" fill="hold"/>
                                        <p:tgtEl>
                                          <p:spTgt spid="43"/>
                                        </p:tgtEl>
                                      </p:cBhvr>
                                      <p:by x="105000" y="105000"/>
                                    </p:animScale>
                                  </p:childTnLst>
                                </p:cTn>
                              </p:par>
                            </p:childTnLst>
                          </p:cTn>
                        </p:par>
                        <p:par>
                          <p:cTn id="160" fill="hold">
                            <p:stCondLst>
                              <p:cond delay="3000"/>
                            </p:stCondLst>
                            <p:childTnLst>
                              <p:par>
                                <p:cTn id="161" presetID="26" presetClass="emph" presetSubtype="0" fill="hold" nodeType="afterEffect">
                                  <p:stCondLst>
                                    <p:cond delay="0"/>
                                  </p:stCondLst>
                                  <p:childTnLst>
                                    <p:animEffect transition="out" filter="fade">
                                      <p:cBhvr>
                                        <p:cTn id="162" dur="500" tmFilter="0, 0; .2, .5; .8, .5; 1, 0"/>
                                        <p:tgtEl>
                                          <p:spTgt spid="53"/>
                                        </p:tgtEl>
                                      </p:cBhvr>
                                    </p:animEffect>
                                    <p:animScale>
                                      <p:cBhvr>
                                        <p:cTn id="163" dur="250" autoRev="1" fill="hold"/>
                                        <p:tgtEl>
                                          <p:spTgt spid="53"/>
                                        </p:tgtEl>
                                      </p:cBhvr>
                                      <p:by x="105000" y="105000"/>
                                    </p:animScale>
                                  </p:childTnLst>
                                </p:cTn>
                              </p:par>
                            </p:childTnLst>
                          </p:cTn>
                        </p:par>
                        <p:par>
                          <p:cTn id="164" fill="hold">
                            <p:stCondLst>
                              <p:cond delay="3500"/>
                            </p:stCondLst>
                            <p:childTnLst>
                              <p:par>
                                <p:cTn id="165" presetID="26" presetClass="emph" presetSubtype="0" fill="hold" nodeType="afterEffect">
                                  <p:stCondLst>
                                    <p:cond delay="0"/>
                                  </p:stCondLst>
                                  <p:childTnLst>
                                    <p:animEffect transition="out" filter="fade">
                                      <p:cBhvr>
                                        <p:cTn id="166" dur="500" tmFilter="0, 0; .2, .5; .8, .5; 1, 0"/>
                                        <p:tgtEl>
                                          <p:spTgt spid="54"/>
                                        </p:tgtEl>
                                      </p:cBhvr>
                                    </p:animEffect>
                                    <p:animScale>
                                      <p:cBhvr>
                                        <p:cTn id="167" dur="250" autoRev="1" fill="hold"/>
                                        <p:tgtEl>
                                          <p:spTgt spid="54"/>
                                        </p:tgtEl>
                                      </p:cBhvr>
                                      <p:by x="105000" y="105000"/>
                                    </p:animScale>
                                  </p:childTnLst>
                                </p:cTn>
                              </p:par>
                            </p:childTnLst>
                          </p:cTn>
                        </p:par>
                        <p:par>
                          <p:cTn id="168" fill="hold">
                            <p:stCondLst>
                              <p:cond delay="4000"/>
                            </p:stCondLst>
                            <p:childTnLst>
                              <p:par>
                                <p:cTn id="169" presetID="6" presetClass="emph" presetSubtype="0" fill="hold" nodeType="afterEffect">
                                  <p:stCondLst>
                                    <p:cond delay="0"/>
                                  </p:stCondLst>
                                  <p:childTnLst>
                                    <p:animScale>
                                      <p:cBhvr>
                                        <p:cTn id="170"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45920"/>
            <a:ext cx="64008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Nghe và kể </a:t>
              </a:r>
              <a:r>
                <a:rPr lang="en-US" sz="3800" b="1" dirty="0" smtClean="0">
                  <a:solidFill>
                    <a:srgbClr val="FF0066"/>
                  </a:solidFill>
                  <a:latin typeface="Times New Roman" pitchFamily="18" charset="0"/>
                  <a:cs typeface="Times New Roman" pitchFamily="18" charset="0"/>
                </a:rPr>
                <a:t>lại</a:t>
              </a:r>
              <a:r>
                <a:rPr lang="en-US" sz="3800" b="1" dirty="0" smtClean="0">
                  <a:solidFill>
                    <a:srgbClr val="FF0066"/>
                  </a:solidFill>
                  <a:latin typeface="Times New Roman" pitchFamily="18" charset="0"/>
                  <a:cs typeface="Times New Roman" pitchFamily="18" charset="0"/>
                </a:rPr>
                <a:t> </a:t>
              </a:r>
              <a:r>
                <a:rPr lang="en-US" sz="3800" b="1" dirty="0">
                  <a:solidFill>
                    <a:srgbClr val="FF0066"/>
                  </a:solidFill>
                  <a:latin typeface="Times New Roman" pitchFamily="18" charset="0"/>
                  <a:cs typeface="Times New Roman" pitchFamily="18" charset="0"/>
                </a:rPr>
                <a:t>câu chuyện.</a:t>
              </a:r>
            </a:p>
          </p:txBody>
        </p:sp>
        <p:cxnSp>
          <p:nvCxnSpPr>
            <p:cNvPr id="11" name="Straight Connector 10"/>
            <p:cNvCxnSpPr/>
            <p:nvPr/>
          </p:nvCxnSpPr>
          <p:spPr>
            <a:xfrm>
              <a:off x="1673234" y="2519755"/>
              <a:ext cx="940779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 name="Group 2">
            <a:extLst>
              <a:ext uri="{FF2B5EF4-FFF2-40B4-BE49-F238E27FC236}">
                <a16:creationId xmlns:a16="http://schemas.microsoft.com/office/drawing/2014/main" id="{157067E0-B58C-4B76-96D5-DF2798E0BA9E}"/>
              </a:ext>
            </a:extLst>
          </p:cNvPr>
          <p:cNvGrpSpPr/>
          <p:nvPr/>
        </p:nvGrpSpPr>
        <p:grpSpPr>
          <a:xfrm>
            <a:off x="5084513" y="149573"/>
            <a:ext cx="4953600" cy="1373236"/>
            <a:chOff x="5084513" y="149573"/>
            <a:chExt cx="4953600" cy="1373236"/>
          </a:xfrm>
        </p:grpSpPr>
        <p:grpSp>
          <p:nvGrpSpPr>
            <p:cNvPr id="14" name="Group 13"/>
            <p:cNvGrpSpPr/>
            <p:nvPr/>
          </p:nvGrpSpPr>
          <p:grpSpPr>
            <a:xfrm>
              <a:off x="5084513" y="149573"/>
              <a:ext cx="4953600" cy="897628"/>
              <a:chOff x="4998717" y="210532"/>
              <a:chExt cx="4870017" cy="897628"/>
            </a:xfrm>
          </p:grpSpPr>
          <p:grpSp>
            <p:nvGrpSpPr>
              <p:cNvPr id="15" name="Group 14"/>
              <p:cNvGrpSpPr/>
              <p:nvPr/>
            </p:nvGrpSpPr>
            <p:grpSpPr>
              <a:xfrm>
                <a:off x="4998717" y="210532"/>
                <a:ext cx="4870017" cy="897628"/>
                <a:chOff x="4998717" y="210532"/>
                <a:chExt cx="4870017" cy="897628"/>
              </a:xfrm>
            </p:grpSpPr>
            <p:sp>
              <p:nvSpPr>
                <p:cNvPr id="17" name="TextBox 16"/>
                <p:cNvSpPr txBox="1"/>
                <p:nvPr/>
              </p:nvSpPr>
              <p:spPr>
                <a:xfrm>
                  <a:off x="4998717" y="210532"/>
                  <a:ext cx="4870017" cy="523220"/>
                </a:xfrm>
                <a:prstGeom prst="rect">
                  <a:avLst/>
                </a:prstGeom>
                <a:noFill/>
              </p:spPr>
              <p:txBody>
                <a:bodyPr wrap="none" rtlCol="0">
                  <a:spAutoFit/>
                </a:bodyPr>
                <a:lstStyle/>
                <a:p>
                  <a:r>
                    <a:rPr lang="en-US" sz="2800" dirty="0" smtClean="0">
                      <a:solidFill>
                        <a:srgbClr val="0000CC"/>
                      </a:solidFill>
                      <a:latin typeface="Times New Roman" pitchFamily="18" charset="0"/>
                      <a:cs typeface="Times New Roman" pitchFamily="18" charset="0"/>
                    </a:rPr>
                    <a:t>Thứ 4 ngày 12 tháng 2 năm 2025</a:t>
                  </a:r>
                  <a:endParaRPr lang="en-US" sz="2800" dirty="0">
                    <a:solidFill>
                      <a:srgbClr val="0000CC"/>
                    </a:solidFill>
                    <a:latin typeface="Times New Roman" pitchFamily="18" charset="0"/>
                    <a:cs typeface="Times New Roman" pitchFamily="18" charset="0"/>
                  </a:endParaRPr>
                </a:p>
              </p:txBody>
            </p:sp>
            <p:sp>
              <p:nvSpPr>
                <p:cNvPr id="18" name="TextBox 17"/>
                <p:cNvSpPr txBox="1"/>
                <p:nvPr/>
              </p:nvSpPr>
              <p:spPr>
                <a:xfrm>
                  <a:off x="6203056" y="646495"/>
                  <a:ext cx="3039199"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12</a:t>
                  </a:r>
                </a:p>
              </p:txBody>
            </p:sp>
          </p:grpSp>
          <p:cxnSp>
            <p:nvCxnSpPr>
              <p:cNvPr id="16" name="Straight Connector 15"/>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5867745" y="999589"/>
              <a:ext cx="4012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NGHE – KỂ: KHO BÁU</a:t>
              </a:r>
            </a:p>
          </p:txBody>
        </p:sp>
      </p:grpSp>
      <p:pic>
        <p:nvPicPr>
          <p:cNvPr id="1026" name="Picture 2" descr="https://img.loigiaihay.com/picture/2022/0613/126.png">
            <a:extLst>
              <a:ext uri="{FF2B5EF4-FFF2-40B4-BE49-F238E27FC236}">
                <a16:creationId xmlns:a16="http://schemas.microsoft.com/office/drawing/2014/main" id="{FF34C433-0C02-4A49-8B01-F9CCCCD75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 y="3000435"/>
            <a:ext cx="9376857" cy="5816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0FA9845-90CD-4308-8773-04308CC00B9D}"/>
              </a:ext>
            </a:extLst>
          </p:cNvPr>
          <p:cNvSpPr/>
          <p:nvPr/>
        </p:nvSpPr>
        <p:spPr>
          <a:xfrm>
            <a:off x="3848016" y="2446139"/>
            <a:ext cx="1699504" cy="584775"/>
          </a:xfrm>
          <a:prstGeom prst="rect">
            <a:avLst/>
          </a:prstGeom>
        </p:spPr>
        <p:txBody>
          <a:bodyPr wrap="none">
            <a:spAutoFit/>
          </a:bodyPr>
          <a:lstStyle/>
          <a:p>
            <a:r>
              <a:rPr lang="vi-VN" sz="3200" b="1">
                <a:solidFill>
                  <a:srgbClr val="0000CC"/>
                </a:solidFill>
                <a:latin typeface="Times New Roman" panose="02020603050405020304" pitchFamily="18" charset="0"/>
                <a:cs typeface="Times New Roman" panose="02020603050405020304" pitchFamily="18" charset="0"/>
              </a:rPr>
              <a:t>Kho báu</a:t>
            </a:r>
            <a:endParaRPr lang="vi-VN" sz="3200">
              <a:solidFill>
                <a:srgbClr val="0000CC"/>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82460BC-C668-4EA1-A878-FB081E0245E8}"/>
              </a:ext>
            </a:extLst>
          </p:cNvPr>
          <p:cNvSpPr/>
          <p:nvPr/>
        </p:nvSpPr>
        <p:spPr>
          <a:xfrm>
            <a:off x="10348119" y="2786994"/>
            <a:ext cx="5255202" cy="6001643"/>
          </a:xfrm>
          <a:prstGeom prst="rect">
            <a:avLst/>
          </a:prstGeom>
        </p:spPr>
        <p:txBody>
          <a:bodyPr wrap="square">
            <a:spAutoFit/>
          </a:bodyPr>
          <a:lstStyle/>
          <a:p>
            <a:pPr algn="just"/>
            <a:r>
              <a:rPr lang="vi-VN" sz="3200" b="1">
                <a:solidFill>
                  <a:srgbClr val="FF0000"/>
                </a:solidFill>
                <a:latin typeface="Times New Roman" panose="02020603050405020304" pitchFamily="18" charset="0"/>
                <a:cs typeface="Times New Roman" panose="02020603050405020304" pitchFamily="18" charset="0"/>
              </a:rPr>
              <a:t>Gợi ý:</a:t>
            </a:r>
          </a:p>
          <a:p>
            <a:pPr algn="just"/>
            <a:r>
              <a:rPr lang="vi-VN" sz="3200" b="1">
                <a:solidFill>
                  <a:srgbClr val="0000CC"/>
                </a:solidFill>
                <a:latin typeface="Times New Roman" panose="02020603050405020304" pitchFamily="18" charset="0"/>
                <a:cs typeface="Times New Roman" panose="02020603050405020304" pitchFamily="18" charset="0"/>
              </a:rPr>
              <a:t>a) Hai vợ chồng người nông dân chịu khó như thế nào?</a:t>
            </a:r>
          </a:p>
          <a:p>
            <a:pPr algn="just"/>
            <a:r>
              <a:rPr lang="vi-VN" sz="3200" b="1">
                <a:solidFill>
                  <a:srgbClr val="0000CC"/>
                </a:solidFill>
                <a:latin typeface="Times New Roman" panose="02020603050405020304" pitchFamily="18" charset="0"/>
                <a:cs typeface="Times New Roman" panose="02020603050405020304" pitchFamily="18" charset="0"/>
              </a:rPr>
              <a:t>b) Tính tình hai người con của họ ra sao? </a:t>
            </a:r>
          </a:p>
          <a:p>
            <a:pPr algn="just"/>
            <a:r>
              <a:rPr lang="vi-VN" sz="3200" b="1">
                <a:solidFill>
                  <a:srgbClr val="0000CC"/>
                </a:solidFill>
                <a:latin typeface="Times New Roman" panose="02020603050405020304" pitchFamily="18" charset="0"/>
                <a:cs typeface="Times New Roman" panose="02020603050405020304" pitchFamily="18" charset="0"/>
              </a:rPr>
              <a:t>c) Trước khi mất, người cha dặn dò các con điều gì?</a:t>
            </a:r>
          </a:p>
          <a:p>
            <a:pPr algn="just"/>
            <a:r>
              <a:rPr lang="vi-VN" sz="3200" b="1">
                <a:solidFill>
                  <a:srgbClr val="0000CC"/>
                </a:solidFill>
                <a:latin typeface="Times New Roman" panose="02020603050405020304" pitchFamily="18" charset="0"/>
                <a:cs typeface="Times New Roman" panose="02020603050405020304" pitchFamily="18" charset="0"/>
              </a:rPr>
              <a:t>d) Hai người con đã làm gì? Không tìm thấy thứ cha nói, họ làm gì?</a:t>
            </a:r>
          </a:p>
          <a:p>
            <a:pPr algn="just"/>
            <a:r>
              <a:rPr lang="vi-VN" sz="3200" b="1">
                <a:solidFill>
                  <a:srgbClr val="0000CC"/>
                </a:solidFill>
                <a:latin typeface="Times New Roman" panose="02020603050405020304" pitchFamily="18" charset="0"/>
                <a:cs typeface="Times New Roman" panose="02020603050405020304" pitchFamily="18" charset="0"/>
              </a:rPr>
              <a:t>e) Cuối cùng, hai người con đã thay đổi như thế nào?</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97368" y="1373997"/>
            <a:ext cx="5345551" cy="631091"/>
            <a:chOff x="1508919" y="1888664"/>
            <a:chExt cx="10183091" cy="631091"/>
          </a:xfrm>
        </p:grpSpPr>
        <p:sp>
          <p:nvSpPr>
            <p:cNvPr id="10" name="Rectangle 9"/>
            <p:cNvSpPr/>
            <p:nvPr/>
          </p:nvSpPr>
          <p:spPr>
            <a:xfrm>
              <a:off x="1508919" y="1888664"/>
              <a:ext cx="10183091" cy="584775"/>
            </a:xfrm>
            <a:prstGeom prst="rect">
              <a:avLst/>
            </a:prstGeom>
          </p:spPr>
          <p:txBody>
            <a:bodyPr wrap="square">
              <a:spAutoFit/>
            </a:bodyPr>
            <a:lstStyle/>
            <a:p>
              <a:r>
                <a:rPr lang="en-US" sz="3200" b="1" dirty="0">
                  <a:solidFill>
                    <a:srgbClr val="FF0066"/>
                  </a:solidFill>
                  <a:latin typeface="Times New Roman" pitchFamily="18" charset="0"/>
                  <a:cs typeface="Times New Roman" pitchFamily="18" charset="0"/>
                </a:rPr>
                <a:t>1. Nghe và kể </a:t>
              </a:r>
              <a:r>
                <a:rPr lang="en-US" sz="3200" b="1" dirty="0" smtClean="0">
                  <a:solidFill>
                    <a:srgbClr val="FF0066"/>
                  </a:solidFill>
                  <a:latin typeface="Times New Roman" pitchFamily="18" charset="0"/>
                  <a:cs typeface="Times New Roman" pitchFamily="18" charset="0"/>
                </a:rPr>
                <a:t>lại</a:t>
              </a:r>
              <a:r>
                <a:rPr lang="en-US" sz="3200" b="1" dirty="0" smtClean="0">
                  <a:solidFill>
                    <a:srgbClr val="FF0066"/>
                  </a:solidFill>
                  <a:latin typeface="Times New Roman" pitchFamily="18" charset="0"/>
                  <a:cs typeface="Times New Roman" pitchFamily="18" charset="0"/>
                </a:rPr>
                <a:t> </a:t>
              </a:r>
              <a:r>
                <a:rPr lang="en-US" sz="3200" b="1" dirty="0">
                  <a:solidFill>
                    <a:srgbClr val="FF0066"/>
                  </a:solidFill>
                  <a:latin typeface="Times New Roman" pitchFamily="18" charset="0"/>
                  <a:cs typeface="Times New Roman" pitchFamily="18" charset="0"/>
                </a:rPr>
                <a:t>câu chuyện.</a:t>
              </a:r>
            </a:p>
          </p:txBody>
        </p:sp>
        <p:cxnSp>
          <p:nvCxnSpPr>
            <p:cNvPr id="11" name="Straight Connector 10"/>
            <p:cNvCxnSpPr/>
            <p:nvPr/>
          </p:nvCxnSpPr>
          <p:spPr>
            <a:xfrm>
              <a:off x="1673234" y="2519755"/>
              <a:ext cx="940779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 name="Group 2">
            <a:extLst>
              <a:ext uri="{FF2B5EF4-FFF2-40B4-BE49-F238E27FC236}">
                <a16:creationId xmlns:a16="http://schemas.microsoft.com/office/drawing/2014/main" id="{157067E0-B58C-4B76-96D5-DF2798E0BA9E}"/>
              </a:ext>
            </a:extLst>
          </p:cNvPr>
          <p:cNvGrpSpPr/>
          <p:nvPr/>
        </p:nvGrpSpPr>
        <p:grpSpPr>
          <a:xfrm>
            <a:off x="5084510" y="149573"/>
            <a:ext cx="4795872" cy="1373236"/>
            <a:chOff x="5084510" y="149573"/>
            <a:chExt cx="4795872" cy="1373236"/>
          </a:xfrm>
        </p:grpSpPr>
        <p:grpSp>
          <p:nvGrpSpPr>
            <p:cNvPr id="14" name="Group 13"/>
            <p:cNvGrpSpPr/>
            <p:nvPr/>
          </p:nvGrpSpPr>
          <p:grpSpPr>
            <a:xfrm>
              <a:off x="5084510" y="149573"/>
              <a:ext cx="4316368" cy="897628"/>
              <a:chOff x="4998717" y="210532"/>
              <a:chExt cx="4243538" cy="897628"/>
            </a:xfrm>
          </p:grpSpPr>
          <p:grpSp>
            <p:nvGrpSpPr>
              <p:cNvPr id="15" name="Group 14"/>
              <p:cNvGrpSpPr/>
              <p:nvPr/>
            </p:nvGrpSpPr>
            <p:grpSpPr>
              <a:xfrm>
                <a:off x="4998717" y="210532"/>
                <a:ext cx="4243538" cy="897628"/>
                <a:chOff x="4998717" y="210532"/>
                <a:chExt cx="4243538" cy="897628"/>
              </a:xfrm>
            </p:grpSpPr>
            <p:sp>
              <p:nvSpPr>
                <p:cNvPr id="17" name="TextBox 16"/>
                <p:cNvSpPr txBox="1"/>
                <p:nvPr/>
              </p:nvSpPr>
              <p:spPr>
                <a:xfrm>
                  <a:off x="4998717" y="210532"/>
                  <a:ext cx="3987484" cy="523220"/>
                </a:xfrm>
                <a:prstGeom prst="rect">
                  <a:avLst/>
                </a:prstGeom>
                <a:noFill/>
              </p:spPr>
              <p:txBody>
                <a:bodyPr wrap="none" rtlCol="0">
                  <a:spAutoFit/>
                </a:bodyPr>
                <a:lstStyle/>
                <a:p>
                  <a:r>
                    <a:rPr lang="en-US" sz="2800" dirty="0" smtClean="0">
                      <a:solidFill>
                        <a:srgbClr val="0000CC"/>
                      </a:solidFill>
                      <a:latin typeface="Times New Roman" pitchFamily="18" charset="0"/>
                      <a:cs typeface="Times New Roman" pitchFamily="18" charset="0"/>
                    </a:rPr>
                    <a:t>Thứ 4 ngày 2 tháng 2 năm.</a:t>
                  </a:r>
                  <a:endParaRPr lang="en-US" sz="2800" dirty="0">
                    <a:solidFill>
                      <a:srgbClr val="0000CC"/>
                    </a:solidFill>
                    <a:latin typeface="Times New Roman" pitchFamily="18" charset="0"/>
                    <a:cs typeface="Times New Roman" pitchFamily="18" charset="0"/>
                  </a:endParaRPr>
                </a:p>
              </p:txBody>
            </p:sp>
            <p:sp>
              <p:nvSpPr>
                <p:cNvPr id="18" name="TextBox 17"/>
                <p:cNvSpPr txBox="1"/>
                <p:nvPr/>
              </p:nvSpPr>
              <p:spPr>
                <a:xfrm>
                  <a:off x="6203056" y="646495"/>
                  <a:ext cx="3039199"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12</a:t>
                  </a:r>
                </a:p>
              </p:txBody>
            </p:sp>
          </p:grpSp>
          <p:cxnSp>
            <p:nvCxnSpPr>
              <p:cNvPr id="16" name="Straight Connector 15"/>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5867745" y="999589"/>
              <a:ext cx="4012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NGHE – KỂ: KHO BÁU</a:t>
              </a:r>
            </a:p>
          </p:txBody>
        </p:sp>
      </p:grpSp>
      <p:sp>
        <p:nvSpPr>
          <p:cNvPr id="4" name="Rectangle 3">
            <a:extLst>
              <a:ext uri="{FF2B5EF4-FFF2-40B4-BE49-F238E27FC236}">
                <a16:creationId xmlns:a16="http://schemas.microsoft.com/office/drawing/2014/main" id="{10FA9845-90CD-4308-8773-04308CC00B9D}"/>
              </a:ext>
            </a:extLst>
          </p:cNvPr>
          <p:cNvSpPr/>
          <p:nvPr/>
        </p:nvSpPr>
        <p:spPr>
          <a:xfrm>
            <a:off x="7024311" y="1826819"/>
            <a:ext cx="1699504" cy="584775"/>
          </a:xfrm>
          <a:prstGeom prst="rect">
            <a:avLst/>
          </a:prstGeom>
        </p:spPr>
        <p:txBody>
          <a:bodyPr wrap="none">
            <a:spAutoFit/>
          </a:bodyPr>
          <a:lstStyle/>
          <a:p>
            <a:r>
              <a:rPr lang="vi-VN" sz="3200" b="1">
                <a:solidFill>
                  <a:srgbClr val="0000CC"/>
                </a:solidFill>
                <a:latin typeface="Times New Roman" panose="02020603050405020304" pitchFamily="18" charset="0"/>
                <a:cs typeface="Times New Roman" panose="02020603050405020304" pitchFamily="18" charset="0"/>
              </a:rPr>
              <a:t>Kho báu</a:t>
            </a:r>
            <a:endParaRPr lang="vi-VN" sz="3200">
              <a:solidFill>
                <a:srgbClr val="0000CC"/>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9DBD39F-8B3D-4042-AFF3-2B8B10F9921A}"/>
              </a:ext>
            </a:extLst>
          </p:cNvPr>
          <p:cNvSpPr/>
          <p:nvPr/>
        </p:nvSpPr>
        <p:spPr>
          <a:xfrm>
            <a:off x="530555" y="2348832"/>
            <a:ext cx="15215527" cy="6555641"/>
          </a:xfrm>
          <a:prstGeom prst="rect">
            <a:avLst/>
          </a:prstGeom>
        </p:spPr>
        <p:txBody>
          <a:bodyPr wrap="square">
            <a:spAutoFit/>
          </a:bodyPr>
          <a:lstStyle/>
          <a:p>
            <a:pPr algn="just"/>
            <a:r>
              <a:rPr lang="vi-VN" sz="2800" b="1" dirty="0">
                <a:solidFill>
                  <a:srgbClr val="0000CC"/>
                </a:solidFill>
                <a:latin typeface="Times New Roman" panose="02020603050405020304" pitchFamily="18" charset="0"/>
                <a:cs typeface="Times New Roman" panose="02020603050405020304" pitchFamily="18" charset="0"/>
              </a:rPr>
              <a:t>     1. Ngày xưa, có hai vợ chồng người nông dân kia rất cần cù, chịu khó. Hai </a:t>
            </a:r>
            <a:r>
              <a:rPr lang="vi-VN" sz="2800" b="1" dirty="0" smtClean="0">
                <a:solidFill>
                  <a:srgbClr val="0000CC"/>
                </a:solidFill>
                <a:latin typeface="Times New Roman" panose="02020603050405020304" pitchFamily="18" charset="0"/>
                <a:cs typeface="Times New Roman" panose="02020603050405020304" pitchFamily="18" charset="0"/>
              </a:rPr>
              <a:t>ông</a:t>
            </a:r>
            <a:r>
              <a:rPr lang="en-US" sz="2800" b="1" dirty="0" smtClean="0">
                <a:solidFill>
                  <a:srgbClr val="0000CC"/>
                </a:solidFill>
                <a:latin typeface="Times New Roman" panose="02020603050405020304" pitchFamily="18" charset="0"/>
                <a:cs typeface="Times New Roman" panose="02020603050405020304" pitchFamily="18" charset="0"/>
              </a:rPr>
              <a:t> </a:t>
            </a:r>
            <a:r>
              <a:rPr lang="vi-VN" sz="2800" b="1" dirty="0" smtClean="0">
                <a:solidFill>
                  <a:srgbClr val="0000CC"/>
                </a:solidFill>
                <a:latin typeface="Times New Roman" panose="02020603050405020304" pitchFamily="18" charset="0"/>
                <a:cs typeface="Times New Roman" panose="02020603050405020304" pitchFamily="18" charset="0"/>
              </a:rPr>
              <a:t>bà </a:t>
            </a:r>
            <a:r>
              <a:rPr lang="vi-VN" sz="2800" b="1" dirty="0">
                <a:solidFill>
                  <a:srgbClr val="0000CC"/>
                </a:solidFill>
                <a:latin typeface="Times New Roman" panose="02020603050405020304" pitchFamily="18" charset="0"/>
                <a:cs typeface="Times New Roman" panose="02020603050405020304" pitchFamily="18" charset="0"/>
              </a:rPr>
              <a:t>thường ra đồng từ lúc gà gáy sáng và trở về nhà khi đã lặn Mặt Trời. Đến vụ lúa họ cấy lúa, gặt hái xong, lại trồng khoai, trồng cà. Họ không để cho </a:t>
            </a:r>
            <a:r>
              <a:rPr lang="vi-VN" sz="2800" b="1" dirty="0" smtClean="0">
                <a:solidFill>
                  <a:srgbClr val="0000CC"/>
                </a:solidFill>
                <a:latin typeface="Times New Roman" panose="02020603050405020304" pitchFamily="18" charset="0"/>
                <a:cs typeface="Times New Roman" panose="02020603050405020304" pitchFamily="18" charset="0"/>
              </a:rPr>
              <a:t>đất</a:t>
            </a:r>
            <a:r>
              <a:rPr lang="en-US" sz="2800" b="1" dirty="0" smtClean="0">
                <a:solidFill>
                  <a:srgbClr val="0000CC"/>
                </a:solidFill>
                <a:latin typeface="Times New Roman" panose="02020603050405020304" pitchFamily="18" charset="0"/>
                <a:cs typeface="Times New Roman" panose="02020603050405020304" pitchFamily="18" charset="0"/>
              </a:rPr>
              <a:t> nghỉ</a:t>
            </a:r>
            <a:r>
              <a:rPr lang="vi-VN" sz="2800" b="1" dirty="0" smtClean="0">
                <a:solidFill>
                  <a:srgbClr val="0000CC"/>
                </a:solidFill>
                <a:latin typeface="Times New Roman" panose="02020603050405020304" pitchFamily="18" charset="0"/>
                <a:cs typeface="Times New Roman" panose="02020603050405020304" pitchFamily="18" charset="0"/>
              </a:rPr>
              <a:t>, </a:t>
            </a:r>
            <a:r>
              <a:rPr lang="vi-VN" sz="2800" b="1" dirty="0">
                <a:solidFill>
                  <a:srgbClr val="0000CC"/>
                </a:solidFill>
                <a:latin typeface="Times New Roman" panose="02020603050405020304" pitchFamily="18" charset="0"/>
                <a:cs typeface="Times New Roman" panose="02020603050405020304" pitchFamily="18" charset="0"/>
              </a:rPr>
              <a:t>mà cũng chẳng lúc nào ngơi tay. Nhờ làm lụng chuyên cần, họ đã gây dựng được một cơ ngơi đàng hoàng.</a:t>
            </a:r>
          </a:p>
          <a:p>
            <a:pPr algn="just"/>
            <a:r>
              <a:rPr lang="vi-VN" sz="2800" b="1" dirty="0">
                <a:solidFill>
                  <a:srgbClr val="0000CC"/>
                </a:solidFill>
                <a:latin typeface="Times New Roman" panose="02020603050405020304" pitchFamily="18" charset="0"/>
                <a:cs typeface="Times New Roman" panose="02020603050405020304" pitchFamily="18" charset="0"/>
              </a:rPr>
              <a:t>     2. Nhưng rồi, hai ông bà mỗi ngày một già yếu. Hai con trai của họ đều ngại làm ruộng, chỉ mơ chuyện hão huyền. Ít lâu sau, bà lão qua đời. Rồi ông lão cũng lâm bệnh nặng. Biết mình khó lòng qua khỏi, ông dặn dò các con:</a:t>
            </a:r>
          </a:p>
          <a:p>
            <a:pPr algn="just"/>
            <a:r>
              <a:rPr lang="en-US" sz="2800" b="1" dirty="0">
                <a:solidFill>
                  <a:srgbClr val="0000CC"/>
                </a:solidFill>
                <a:latin typeface="Times New Roman" panose="02020603050405020304" pitchFamily="18" charset="0"/>
                <a:cs typeface="Times New Roman" panose="02020603050405020304" pitchFamily="18" charset="0"/>
              </a:rPr>
              <a:t>-</a:t>
            </a:r>
            <a:r>
              <a:rPr lang="vi-VN" sz="2800" b="1" dirty="0" smtClean="0">
                <a:solidFill>
                  <a:srgbClr val="0000CC"/>
                </a:solidFill>
                <a:latin typeface="Times New Roman" panose="02020603050405020304" pitchFamily="18" charset="0"/>
                <a:cs typeface="Times New Roman" panose="02020603050405020304" pitchFamily="18" charset="0"/>
              </a:rPr>
              <a:t> </a:t>
            </a:r>
            <a:r>
              <a:rPr lang="vi-VN" sz="2800" b="1" dirty="0">
                <a:solidFill>
                  <a:srgbClr val="0000CC"/>
                </a:solidFill>
                <a:latin typeface="Times New Roman" panose="02020603050405020304" pitchFamily="18" charset="0"/>
                <a:cs typeface="Times New Roman" panose="02020603050405020304" pitchFamily="18" charset="0"/>
              </a:rPr>
              <a:t>Cha không sống mãi để lo cho các con được. Ruộng nhà có một kho báu, </a:t>
            </a:r>
            <a:r>
              <a:rPr lang="vi-VN" sz="2800" b="1" dirty="0" smtClean="0">
                <a:solidFill>
                  <a:srgbClr val="0000CC"/>
                </a:solidFill>
                <a:latin typeface="Times New Roman" panose="02020603050405020304" pitchFamily="18" charset="0"/>
                <a:cs typeface="Times New Roman" panose="02020603050405020304" pitchFamily="18" charset="0"/>
              </a:rPr>
              <a:t>các</a:t>
            </a:r>
            <a:r>
              <a:rPr lang="en-US" sz="2800" b="1" dirty="0" smtClean="0">
                <a:solidFill>
                  <a:srgbClr val="0000CC"/>
                </a:solidFill>
                <a:latin typeface="Times New Roman" panose="02020603050405020304" pitchFamily="18" charset="0"/>
                <a:cs typeface="Times New Roman" panose="02020603050405020304" pitchFamily="18" charset="0"/>
              </a:rPr>
              <a:t> </a:t>
            </a:r>
            <a:r>
              <a:rPr lang="vi-VN" sz="2800" b="1" dirty="0" smtClean="0">
                <a:solidFill>
                  <a:srgbClr val="0000CC"/>
                </a:solidFill>
                <a:latin typeface="Times New Roman" panose="02020603050405020304" pitchFamily="18" charset="0"/>
                <a:cs typeface="Times New Roman" panose="02020603050405020304" pitchFamily="18" charset="0"/>
              </a:rPr>
              <a:t>con </a:t>
            </a:r>
            <a:r>
              <a:rPr lang="vi-VN" sz="2800" b="1" dirty="0">
                <a:solidFill>
                  <a:srgbClr val="0000CC"/>
                </a:solidFill>
                <a:latin typeface="Times New Roman" panose="02020603050405020304" pitchFamily="18" charset="0"/>
                <a:cs typeface="Times New Roman" panose="02020603050405020304" pitchFamily="18" charset="0"/>
              </a:rPr>
              <a:t>hãy tự đào lên mà dùng.</a:t>
            </a:r>
          </a:p>
          <a:p>
            <a:pPr algn="just"/>
            <a:r>
              <a:rPr lang="vi-VN" sz="2800" b="1" dirty="0">
                <a:solidFill>
                  <a:srgbClr val="0000CC"/>
                </a:solidFill>
                <a:latin typeface="Times New Roman" panose="02020603050405020304" pitchFamily="18" charset="0"/>
                <a:cs typeface="Times New Roman" panose="02020603050405020304" pitchFamily="18" charset="0"/>
              </a:rPr>
              <a:t>     3. Theo lời cha, hai người con đào bới cả đám ruộng mà chẳng thấy kho báu đâu.</a:t>
            </a:r>
          </a:p>
          <a:p>
            <a:pPr algn="just"/>
            <a:r>
              <a:rPr lang="vi-VN" sz="2800" b="1" dirty="0">
                <a:solidFill>
                  <a:srgbClr val="0000CC"/>
                </a:solidFill>
                <a:latin typeface="Times New Roman" panose="02020603050405020304" pitchFamily="18" charset="0"/>
                <a:cs typeface="Times New Roman" panose="02020603050405020304" pitchFamily="18" charset="0"/>
              </a:rPr>
              <a:t>     Vụ mùa đến, họ đành trồng lúa. Nhờ làm đất kĩ, vụ ấy lúa bội thu. Hết mùa, </a:t>
            </a:r>
            <a:r>
              <a:rPr lang="vi-VN" sz="2800" b="1" dirty="0" smtClean="0">
                <a:solidFill>
                  <a:srgbClr val="0000CC"/>
                </a:solidFill>
                <a:latin typeface="Times New Roman" panose="02020603050405020304" pitchFamily="18" charset="0"/>
                <a:cs typeface="Times New Roman" panose="02020603050405020304" pitchFamily="18" charset="0"/>
              </a:rPr>
              <a:t>hai</a:t>
            </a:r>
            <a:r>
              <a:rPr lang="en-US" sz="2800" b="1" dirty="0" smtClean="0">
                <a:solidFill>
                  <a:srgbClr val="0000CC"/>
                </a:solidFill>
                <a:latin typeface="Times New Roman" panose="02020603050405020304" pitchFamily="18" charset="0"/>
                <a:cs typeface="Times New Roman" panose="02020603050405020304" pitchFamily="18" charset="0"/>
              </a:rPr>
              <a:t> </a:t>
            </a:r>
            <a:r>
              <a:rPr lang="vi-VN" sz="2800" b="1" dirty="0" smtClean="0">
                <a:solidFill>
                  <a:srgbClr val="0000CC"/>
                </a:solidFill>
                <a:latin typeface="Times New Roman" panose="02020603050405020304" pitchFamily="18" charset="0"/>
                <a:cs typeface="Times New Roman" panose="02020603050405020304" pitchFamily="18" charset="0"/>
              </a:rPr>
              <a:t>người </a:t>
            </a:r>
            <a:r>
              <a:rPr lang="vi-VN" sz="2800" b="1" dirty="0">
                <a:solidFill>
                  <a:srgbClr val="0000CC"/>
                </a:solidFill>
                <a:latin typeface="Times New Roman" panose="02020603050405020304" pitchFamily="18" charset="0"/>
                <a:cs typeface="Times New Roman" panose="02020603050405020304" pitchFamily="18" charset="0"/>
              </a:rPr>
              <a:t>con lại ra công đào bới mà vẫn không tìm được gì. Mùa tiếp theo, họ lại đành trồng lúa </a:t>
            </a:r>
            <a:r>
              <a:rPr lang="en-US" sz="2800" b="1" dirty="0" smtClean="0">
                <a:solidFill>
                  <a:srgbClr val="0000CC"/>
                </a:solidFill>
                <a:latin typeface="Times New Roman" panose="02020603050405020304" pitchFamily="18" charset="0"/>
                <a:cs typeface="Times New Roman" panose="02020603050405020304" pitchFamily="18" charset="0"/>
              </a:rPr>
              <a:t>và</a:t>
            </a:r>
            <a:r>
              <a:rPr lang="vi-VN" sz="2800" b="1" dirty="0" smtClean="0">
                <a:solidFill>
                  <a:srgbClr val="0000CC"/>
                </a:solidFill>
                <a:latin typeface="Times New Roman" panose="02020603050405020304" pitchFamily="18" charset="0"/>
                <a:cs typeface="Times New Roman" panose="02020603050405020304" pitchFamily="18" charset="0"/>
              </a:rPr>
              <a:t> </a:t>
            </a:r>
            <a:r>
              <a:rPr lang="vi-VN" sz="2800" b="1" dirty="0">
                <a:solidFill>
                  <a:srgbClr val="0000CC"/>
                </a:solidFill>
                <a:latin typeface="Times New Roman" panose="02020603050405020304" pitchFamily="18" charset="0"/>
                <a:cs typeface="Times New Roman" panose="02020603050405020304" pitchFamily="18" charset="0"/>
              </a:rPr>
              <a:t>vụ ấy lúa cũng bội thu.</a:t>
            </a:r>
          </a:p>
          <a:p>
            <a:pPr algn="just"/>
            <a:r>
              <a:rPr lang="vi-VN" sz="2800" b="1" dirty="0">
                <a:solidFill>
                  <a:srgbClr val="0000CC"/>
                </a:solidFill>
                <a:latin typeface="Times New Roman" panose="02020603050405020304" pitchFamily="18" charset="0"/>
                <a:cs typeface="Times New Roman" panose="02020603050405020304" pitchFamily="18" charset="0"/>
              </a:rPr>
              <a:t>     Liên tiếp mấy vụ liền được mùa, hai anh em có của ăn của để. Lúc ấy, họ mới hiểu lời dặn dò khi trước của người cha.</a:t>
            </a:r>
          </a:p>
        </p:txBody>
      </p:sp>
    </p:spTree>
    <p:extLst>
      <p:ext uri="{BB962C8B-B14F-4D97-AF65-F5344CB8AC3E}">
        <p14:creationId xmlns:p14="http://schemas.microsoft.com/office/powerpoint/2010/main" val="229360732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85119" y="1373997"/>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Trao đổi nội dung câu chuyện</a:t>
              </a:r>
            </a:p>
          </p:txBody>
        </p:sp>
        <p:cxnSp>
          <p:nvCxnSpPr>
            <p:cNvPr id="11" name="Straight Connector 10"/>
            <p:cNvCxnSpPr>
              <a:cxnSpLocks/>
            </p:cNvCxnSpPr>
            <p:nvPr/>
          </p:nvCxnSpPr>
          <p:spPr>
            <a:xfrm>
              <a:off x="1673234" y="2519755"/>
              <a:ext cx="587765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89329" y="2153900"/>
            <a:ext cx="13317438" cy="6524863"/>
          </a:xfrm>
          <a:prstGeom prst="rect">
            <a:avLst/>
          </a:prstGeom>
        </p:spPr>
        <p:txBody>
          <a:bodyPr wrap="square">
            <a:spAutoFit/>
          </a:bodyPr>
          <a:lstStyle/>
          <a:p>
            <a:pPr algn="just"/>
            <a:r>
              <a:rPr lang="vi-VN" sz="3800" b="1">
                <a:solidFill>
                  <a:srgbClr val="0000CC"/>
                </a:solidFill>
                <a:latin typeface="Times New Roman" pitchFamily="18" charset="0"/>
                <a:cs typeface="Times New Roman" pitchFamily="18" charset="0"/>
              </a:rPr>
              <a:t>- Hai vợ chồng người nông dân chịu khó như thế nào? </a:t>
            </a:r>
          </a:p>
          <a:p>
            <a:pPr algn="just"/>
            <a:r>
              <a:rPr lang="vi-VN" sz="3800" b="1">
                <a:solidFill>
                  <a:srgbClr val="0000CC"/>
                </a:solidFill>
                <a:latin typeface="Times New Roman" pitchFamily="18" charset="0"/>
                <a:cs typeface="Times New Roman" pitchFamily="18" charset="0"/>
              </a:rPr>
              <a:t>     </a:t>
            </a:r>
            <a:r>
              <a:rPr lang="vi-VN" sz="3800" b="1">
                <a:solidFill>
                  <a:srgbClr val="FF0000"/>
                </a:solidFill>
                <a:latin typeface="Times New Roman" pitchFamily="18" charset="0"/>
                <a:cs typeface="Times New Roman" pitchFamily="18" charset="0"/>
              </a:rPr>
              <a:t>Hai ông bà thường ra đồng từ lúc gà gáy sáng và trở về nhà khi đã lặn Mặt Trời; đến vụ lúa, họ cấy lúa; gặt hái xong, họ lại trồng khoai, trồng cà. Họ không để cho đất nghỉ; chẳng lúc nào ngơi tay.</a:t>
            </a:r>
          </a:p>
          <a:p>
            <a:pPr algn="just"/>
            <a:r>
              <a:rPr lang="vi-VN" sz="3800" b="1">
                <a:solidFill>
                  <a:srgbClr val="0000CC"/>
                </a:solidFill>
                <a:latin typeface="Times New Roman" pitchFamily="18" charset="0"/>
                <a:cs typeface="Times New Roman" pitchFamily="18" charset="0"/>
              </a:rPr>
              <a:t>- Tính tình hai người con của họ ra sao? </a:t>
            </a:r>
          </a:p>
          <a:p>
            <a:pPr algn="just"/>
            <a:r>
              <a:rPr lang="vi-VN" sz="3800" b="1">
                <a:solidFill>
                  <a:srgbClr val="FF0000"/>
                </a:solidFill>
                <a:latin typeface="Times New Roman" pitchFamily="18" charset="0"/>
                <a:cs typeface="Times New Roman" pitchFamily="18" charset="0"/>
              </a:rPr>
              <a:t>      Hai con của họ đều lười biếng / không chăm chỉ: ngại làm ruộng, chỉ mơ chuyện hão huyền.</a:t>
            </a:r>
          </a:p>
          <a:p>
            <a:pPr algn="just"/>
            <a:r>
              <a:rPr lang="vi-VN" sz="3800" b="1">
                <a:solidFill>
                  <a:srgbClr val="0000CC"/>
                </a:solidFill>
                <a:latin typeface="Times New Roman" pitchFamily="18" charset="0"/>
                <a:cs typeface="Times New Roman" pitchFamily="18" charset="0"/>
              </a:rPr>
              <a:t>- Trước khi mất, người cha dặn dò các con điều gì? </a:t>
            </a:r>
          </a:p>
          <a:p>
            <a:pPr algn="just"/>
            <a:r>
              <a:rPr lang="vi-VN" sz="3800" b="1">
                <a:solidFill>
                  <a:srgbClr val="0000CC"/>
                </a:solidFill>
                <a:latin typeface="Times New Roman" pitchFamily="18" charset="0"/>
                <a:cs typeface="Times New Roman" pitchFamily="18" charset="0"/>
              </a:rPr>
              <a:t>     </a:t>
            </a:r>
            <a:r>
              <a:rPr lang="vi-VN" sz="3800" b="1">
                <a:solidFill>
                  <a:srgbClr val="FF0000"/>
                </a:solidFill>
                <a:latin typeface="Times New Roman" pitchFamily="18" charset="0"/>
                <a:cs typeface="Times New Roman" pitchFamily="18" charset="0"/>
              </a:rPr>
              <a:t>Người cha nói: “... Ruộng nhà có một kho báu, các con hãy tự đào lên mà dùng”.</a:t>
            </a:r>
          </a:p>
        </p:txBody>
      </p:sp>
      <p:grpSp>
        <p:nvGrpSpPr>
          <p:cNvPr id="13" name="Group 12">
            <a:extLst>
              <a:ext uri="{FF2B5EF4-FFF2-40B4-BE49-F238E27FC236}">
                <a16:creationId xmlns:a16="http://schemas.microsoft.com/office/drawing/2014/main" id="{B42E4B52-6E27-45B1-9D61-0340AA96EEF4}"/>
              </a:ext>
            </a:extLst>
          </p:cNvPr>
          <p:cNvGrpSpPr/>
          <p:nvPr/>
        </p:nvGrpSpPr>
        <p:grpSpPr>
          <a:xfrm>
            <a:off x="5084510" y="149573"/>
            <a:ext cx="4953600" cy="1373236"/>
            <a:chOff x="5084510" y="149573"/>
            <a:chExt cx="4953600" cy="1373236"/>
          </a:xfrm>
        </p:grpSpPr>
        <p:grpSp>
          <p:nvGrpSpPr>
            <p:cNvPr id="20" name="Group 19">
              <a:extLst>
                <a:ext uri="{FF2B5EF4-FFF2-40B4-BE49-F238E27FC236}">
                  <a16:creationId xmlns:a16="http://schemas.microsoft.com/office/drawing/2014/main" id="{7AAA65C7-C449-4544-B38B-AFB4EE809B24}"/>
                </a:ext>
              </a:extLst>
            </p:cNvPr>
            <p:cNvGrpSpPr/>
            <p:nvPr/>
          </p:nvGrpSpPr>
          <p:grpSpPr>
            <a:xfrm>
              <a:off x="5084510" y="149573"/>
              <a:ext cx="4953600" cy="897628"/>
              <a:chOff x="4998717" y="210532"/>
              <a:chExt cx="4870020" cy="897628"/>
            </a:xfrm>
          </p:grpSpPr>
          <p:grpSp>
            <p:nvGrpSpPr>
              <p:cNvPr id="23" name="Group 22">
                <a:extLst>
                  <a:ext uri="{FF2B5EF4-FFF2-40B4-BE49-F238E27FC236}">
                    <a16:creationId xmlns:a16="http://schemas.microsoft.com/office/drawing/2014/main" id="{9A759195-0596-4C27-947B-83610D91D3B9}"/>
                  </a:ext>
                </a:extLst>
              </p:cNvPr>
              <p:cNvGrpSpPr/>
              <p:nvPr/>
            </p:nvGrpSpPr>
            <p:grpSpPr>
              <a:xfrm>
                <a:off x="4998717" y="210532"/>
                <a:ext cx="4870020" cy="897628"/>
                <a:chOff x="4998717" y="210532"/>
                <a:chExt cx="4870020" cy="897628"/>
              </a:xfrm>
            </p:grpSpPr>
            <p:sp>
              <p:nvSpPr>
                <p:cNvPr id="25" name="TextBox 24">
                  <a:extLst>
                    <a:ext uri="{FF2B5EF4-FFF2-40B4-BE49-F238E27FC236}">
                      <a16:creationId xmlns:a16="http://schemas.microsoft.com/office/drawing/2014/main" id="{45B9D3B7-161D-4D87-A245-A1ABD1289B2B}"/>
                    </a:ext>
                  </a:extLst>
                </p:cNvPr>
                <p:cNvSpPr txBox="1"/>
                <p:nvPr/>
              </p:nvSpPr>
              <p:spPr>
                <a:xfrm>
                  <a:off x="4998717" y="210532"/>
                  <a:ext cx="4870020" cy="523220"/>
                </a:xfrm>
                <a:prstGeom prst="rect">
                  <a:avLst/>
                </a:prstGeom>
                <a:noFill/>
              </p:spPr>
              <p:txBody>
                <a:bodyPr wrap="none" rtlCol="0">
                  <a:spAutoFit/>
                </a:bodyPr>
                <a:lstStyle/>
                <a:p>
                  <a:r>
                    <a:rPr lang="en-US" sz="2800" dirty="0" smtClean="0">
                      <a:solidFill>
                        <a:srgbClr val="0000CC"/>
                      </a:solidFill>
                      <a:latin typeface="Times New Roman" pitchFamily="18" charset="0"/>
                      <a:cs typeface="Times New Roman" pitchFamily="18" charset="0"/>
                    </a:rPr>
                    <a:t>Thứ 4 ngày 12 tháng 2 năm 2025</a:t>
                  </a:r>
                  <a:endParaRPr lang="en-US" sz="2800" dirty="0">
                    <a:solidFill>
                      <a:srgbClr val="0000CC"/>
                    </a:solidFill>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id="{A658096A-891E-4311-B141-2D4648FC8DFB}"/>
                    </a:ext>
                  </a:extLst>
                </p:cNvPr>
                <p:cNvSpPr txBox="1"/>
                <p:nvPr/>
              </p:nvSpPr>
              <p:spPr>
                <a:xfrm>
                  <a:off x="6203056" y="646495"/>
                  <a:ext cx="3039199"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12</a:t>
                  </a:r>
                </a:p>
              </p:txBody>
            </p:sp>
          </p:grpSp>
          <p:cxnSp>
            <p:nvCxnSpPr>
              <p:cNvPr id="24" name="Straight Connector 23">
                <a:extLst>
                  <a:ext uri="{FF2B5EF4-FFF2-40B4-BE49-F238E27FC236}">
                    <a16:creationId xmlns:a16="http://schemas.microsoft.com/office/drawing/2014/main" id="{0778B576-378E-4678-B4D4-9E8CD5652C04}"/>
                  </a:ext>
                </a:extLst>
              </p:cNvPr>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Rectangle 95">
              <a:extLst>
                <a:ext uri="{FF2B5EF4-FFF2-40B4-BE49-F238E27FC236}">
                  <a16:creationId xmlns:a16="http://schemas.microsoft.com/office/drawing/2014/main" id="{448D16C7-001B-491B-9175-C8C8A5141AF9}"/>
                </a:ext>
              </a:extLst>
            </p:cNvPr>
            <p:cNvSpPr>
              <a:spLocks noChangeArrowheads="1"/>
            </p:cNvSpPr>
            <p:nvPr/>
          </p:nvSpPr>
          <p:spPr bwMode="auto">
            <a:xfrm>
              <a:off x="5867745" y="999589"/>
              <a:ext cx="4012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NGHE – KỂ: KHO BÁU</a:t>
              </a:r>
            </a:p>
          </p:txBody>
        </p:sp>
      </p:grpSp>
    </p:spTree>
    <p:extLst>
      <p:ext uri="{BB962C8B-B14F-4D97-AF65-F5344CB8AC3E}">
        <p14:creationId xmlns:p14="http://schemas.microsoft.com/office/powerpoint/2010/main" val="4313908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fad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fade">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fade">
                                      <p:cBhvr>
                                        <p:cTn id="3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80319" y="183255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Trao đổi nội dung câu chuyện</a:t>
              </a:r>
            </a:p>
          </p:txBody>
        </p:sp>
        <p:cxnSp>
          <p:nvCxnSpPr>
            <p:cNvPr id="11" name="Straight Connector 10"/>
            <p:cNvCxnSpPr>
              <a:cxnSpLocks/>
            </p:cNvCxnSpPr>
            <p:nvPr/>
          </p:nvCxnSpPr>
          <p:spPr>
            <a:xfrm>
              <a:off x="1673234" y="2519755"/>
              <a:ext cx="587765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151359" y="2951975"/>
            <a:ext cx="13973919" cy="5174109"/>
          </a:xfrm>
          <a:prstGeom prst="rect">
            <a:avLst/>
          </a:prstGeom>
        </p:spPr>
        <p:txBody>
          <a:bodyPr wrap="square">
            <a:spAutoFit/>
          </a:bodyPr>
          <a:lstStyle/>
          <a:p>
            <a:pPr algn="just">
              <a:lnSpc>
                <a:spcPct val="120000"/>
              </a:lnSpc>
              <a:spcBef>
                <a:spcPts val="600"/>
              </a:spcBef>
            </a:pPr>
            <a:r>
              <a:rPr lang="vi-VN" sz="3800" b="1">
                <a:solidFill>
                  <a:srgbClr val="0000CC"/>
                </a:solidFill>
                <a:latin typeface="Times New Roman" pitchFamily="18" charset="0"/>
                <a:cs typeface="Times New Roman" pitchFamily="18" charset="0"/>
              </a:rPr>
              <a:t>- Hai người con đã làm gì? Không tìm thấy thứ cha nói, họ làm gì? </a:t>
            </a:r>
          </a:p>
          <a:p>
            <a:pPr algn="just">
              <a:lnSpc>
                <a:spcPct val="120000"/>
              </a:lnSpc>
              <a:spcBef>
                <a:spcPts val="600"/>
              </a:spcBef>
            </a:pPr>
            <a:r>
              <a:rPr lang="vi-VN" sz="3800" b="1">
                <a:solidFill>
                  <a:srgbClr val="0000CC"/>
                </a:solidFill>
                <a:latin typeface="Times New Roman" pitchFamily="18" charset="0"/>
                <a:cs typeface="Times New Roman" pitchFamily="18" charset="0"/>
              </a:rPr>
              <a:t>      </a:t>
            </a:r>
            <a:r>
              <a:rPr lang="vi-VN" sz="3800" b="1">
                <a:solidFill>
                  <a:srgbClr val="FF0000"/>
                </a:solidFill>
                <a:latin typeface="Times New Roman" pitchFamily="18" charset="0"/>
                <a:cs typeface="Times New Roman" pitchFamily="18" charset="0"/>
              </a:rPr>
              <a:t>Theo lời cha, hai người con đào bởi cả đám ruộng để tìm kho báu. Vụ mùa đến mà vẫn chưa thấy kho báu, họ đành trồng lúa. Hết mùa lúa, họ lại đào bới tiếp.</a:t>
            </a:r>
          </a:p>
          <a:p>
            <a:pPr algn="just">
              <a:lnSpc>
                <a:spcPct val="120000"/>
              </a:lnSpc>
              <a:spcBef>
                <a:spcPts val="600"/>
              </a:spcBef>
            </a:pPr>
            <a:r>
              <a:rPr lang="vi-VN" sz="3800" b="1">
                <a:solidFill>
                  <a:srgbClr val="0000CC"/>
                </a:solidFill>
                <a:latin typeface="Times New Roman" pitchFamily="18" charset="0"/>
                <a:cs typeface="Times New Roman" pitchFamily="18" charset="0"/>
              </a:rPr>
              <a:t>- Cuối cùng, hai người con đã như thay đổi như thế nào? </a:t>
            </a:r>
          </a:p>
          <a:p>
            <a:pPr algn="just">
              <a:lnSpc>
                <a:spcPct val="120000"/>
              </a:lnSpc>
              <a:spcBef>
                <a:spcPts val="600"/>
              </a:spcBef>
            </a:pPr>
            <a:r>
              <a:rPr lang="vi-VN" sz="3800" b="1">
                <a:solidFill>
                  <a:srgbClr val="0000CC"/>
                </a:solidFill>
                <a:latin typeface="Times New Roman" pitchFamily="18" charset="0"/>
                <a:cs typeface="Times New Roman" pitchFamily="18" charset="0"/>
              </a:rPr>
              <a:t>     </a:t>
            </a:r>
            <a:r>
              <a:rPr lang="vi-VN" sz="3800" b="1">
                <a:solidFill>
                  <a:srgbClr val="FF0000"/>
                </a:solidFill>
                <a:latin typeface="Times New Roman" pitchFamily="18" charset="0"/>
                <a:cs typeface="Times New Roman" pitchFamily="18" charset="0"/>
              </a:rPr>
              <a:t>Họ đã hiểu lời cha dặn: muốn có nhiều của cải thì phải cần cù lao động, họ đã trở thành những người lao động chăm chỉ.</a:t>
            </a:r>
          </a:p>
        </p:txBody>
      </p:sp>
      <p:grpSp>
        <p:nvGrpSpPr>
          <p:cNvPr id="13" name="Group 12">
            <a:extLst>
              <a:ext uri="{FF2B5EF4-FFF2-40B4-BE49-F238E27FC236}">
                <a16:creationId xmlns:a16="http://schemas.microsoft.com/office/drawing/2014/main" id="{B42E4B52-6E27-45B1-9D61-0340AA96EEF4}"/>
              </a:ext>
            </a:extLst>
          </p:cNvPr>
          <p:cNvGrpSpPr/>
          <p:nvPr/>
        </p:nvGrpSpPr>
        <p:grpSpPr>
          <a:xfrm>
            <a:off x="5084510" y="149573"/>
            <a:ext cx="4953600" cy="1373236"/>
            <a:chOff x="5084510" y="149573"/>
            <a:chExt cx="4953600" cy="1373236"/>
          </a:xfrm>
        </p:grpSpPr>
        <p:grpSp>
          <p:nvGrpSpPr>
            <p:cNvPr id="20" name="Group 19">
              <a:extLst>
                <a:ext uri="{FF2B5EF4-FFF2-40B4-BE49-F238E27FC236}">
                  <a16:creationId xmlns:a16="http://schemas.microsoft.com/office/drawing/2014/main" id="{7AAA65C7-C449-4544-B38B-AFB4EE809B24}"/>
                </a:ext>
              </a:extLst>
            </p:cNvPr>
            <p:cNvGrpSpPr/>
            <p:nvPr/>
          </p:nvGrpSpPr>
          <p:grpSpPr>
            <a:xfrm>
              <a:off x="5084510" y="149573"/>
              <a:ext cx="4953600" cy="897628"/>
              <a:chOff x="4998717" y="210532"/>
              <a:chExt cx="4870018" cy="897628"/>
            </a:xfrm>
          </p:grpSpPr>
          <p:grpSp>
            <p:nvGrpSpPr>
              <p:cNvPr id="23" name="Group 22">
                <a:extLst>
                  <a:ext uri="{FF2B5EF4-FFF2-40B4-BE49-F238E27FC236}">
                    <a16:creationId xmlns:a16="http://schemas.microsoft.com/office/drawing/2014/main" id="{9A759195-0596-4C27-947B-83610D91D3B9}"/>
                  </a:ext>
                </a:extLst>
              </p:cNvPr>
              <p:cNvGrpSpPr/>
              <p:nvPr/>
            </p:nvGrpSpPr>
            <p:grpSpPr>
              <a:xfrm>
                <a:off x="4998717" y="210532"/>
                <a:ext cx="4870018" cy="897628"/>
                <a:chOff x="4998717" y="210532"/>
                <a:chExt cx="4870018" cy="897628"/>
              </a:xfrm>
            </p:grpSpPr>
            <p:sp>
              <p:nvSpPr>
                <p:cNvPr id="25" name="TextBox 24">
                  <a:extLst>
                    <a:ext uri="{FF2B5EF4-FFF2-40B4-BE49-F238E27FC236}">
                      <a16:creationId xmlns:a16="http://schemas.microsoft.com/office/drawing/2014/main" id="{45B9D3B7-161D-4D87-A245-A1ABD1289B2B}"/>
                    </a:ext>
                  </a:extLst>
                </p:cNvPr>
                <p:cNvSpPr txBox="1"/>
                <p:nvPr/>
              </p:nvSpPr>
              <p:spPr>
                <a:xfrm>
                  <a:off x="4998717" y="210532"/>
                  <a:ext cx="4870018" cy="523220"/>
                </a:xfrm>
                <a:prstGeom prst="rect">
                  <a:avLst/>
                </a:prstGeom>
                <a:noFill/>
              </p:spPr>
              <p:txBody>
                <a:bodyPr wrap="none" rtlCol="0">
                  <a:spAutoFit/>
                </a:bodyPr>
                <a:lstStyle/>
                <a:p>
                  <a:r>
                    <a:rPr lang="en-US" sz="2800" dirty="0" smtClean="0">
                      <a:solidFill>
                        <a:srgbClr val="0000CC"/>
                      </a:solidFill>
                      <a:latin typeface="Times New Roman" pitchFamily="18" charset="0"/>
                      <a:cs typeface="Times New Roman" pitchFamily="18" charset="0"/>
                    </a:rPr>
                    <a:t>Thứ 4 ngày 12 tháng 2 năm 2025</a:t>
                  </a:r>
                  <a:endParaRPr lang="en-US" sz="2800" dirty="0">
                    <a:solidFill>
                      <a:srgbClr val="0000CC"/>
                    </a:solidFill>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id="{A658096A-891E-4311-B141-2D4648FC8DFB}"/>
                    </a:ext>
                  </a:extLst>
                </p:cNvPr>
                <p:cNvSpPr txBox="1"/>
                <p:nvPr/>
              </p:nvSpPr>
              <p:spPr>
                <a:xfrm>
                  <a:off x="6203056" y="646495"/>
                  <a:ext cx="3039199"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12</a:t>
                  </a:r>
                </a:p>
              </p:txBody>
            </p:sp>
          </p:grpSp>
          <p:cxnSp>
            <p:nvCxnSpPr>
              <p:cNvPr id="24" name="Straight Connector 23">
                <a:extLst>
                  <a:ext uri="{FF2B5EF4-FFF2-40B4-BE49-F238E27FC236}">
                    <a16:creationId xmlns:a16="http://schemas.microsoft.com/office/drawing/2014/main" id="{0778B576-378E-4678-B4D4-9E8CD5652C04}"/>
                  </a:ext>
                </a:extLst>
              </p:cNvPr>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Rectangle 95">
              <a:extLst>
                <a:ext uri="{FF2B5EF4-FFF2-40B4-BE49-F238E27FC236}">
                  <a16:creationId xmlns:a16="http://schemas.microsoft.com/office/drawing/2014/main" id="{448D16C7-001B-491B-9175-C8C8A5141AF9}"/>
                </a:ext>
              </a:extLst>
            </p:cNvPr>
            <p:cNvSpPr>
              <a:spLocks noChangeArrowheads="1"/>
            </p:cNvSpPr>
            <p:nvPr/>
          </p:nvSpPr>
          <p:spPr bwMode="auto">
            <a:xfrm>
              <a:off x="5867745" y="999589"/>
              <a:ext cx="4012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NGHE – KỂ: KHO BÁU</a:t>
              </a:r>
            </a:p>
          </p:txBody>
        </p:sp>
      </p:grpSp>
    </p:spTree>
    <p:extLst>
      <p:ext uri="{BB962C8B-B14F-4D97-AF65-F5344CB8AC3E}">
        <p14:creationId xmlns:p14="http://schemas.microsoft.com/office/powerpoint/2010/main" val="7071039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Kể chuyện trong nhóm.</a:t>
              </a:r>
            </a:p>
          </p:txBody>
        </p:sp>
        <p:cxnSp>
          <p:nvCxnSpPr>
            <p:cNvPr id="11" name="Straight Connector 10"/>
            <p:cNvCxnSpPr/>
            <p:nvPr/>
          </p:nvCxnSpPr>
          <p:spPr>
            <a:xfrm>
              <a:off x="1673234" y="2519755"/>
              <a:ext cx="467730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356519" y="2725341"/>
            <a:ext cx="13868400" cy="1846659"/>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Chúng ta cùng thảo luận nhóm, kể chuyện trong nhóm. Các bạn trong nhóm góp ý chân thành cho bạn mình sau khi nghe bạn kể chuyện.</a:t>
            </a:r>
          </a:p>
        </p:txBody>
      </p:sp>
      <p:grpSp>
        <p:nvGrpSpPr>
          <p:cNvPr id="20" name="Group 19"/>
          <p:cNvGrpSpPr/>
          <p:nvPr/>
        </p:nvGrpSpPr>
        <p:grpSpPr>
          <a:xfrm>
            <a:off x="1508919" y="4826938"/>
            <a:ext cx="11430000" cy="677108"/>
            <a:chOff x="1508919" y="1888664"/>
            <a:chExt cx="10183091" cy="677108"/>
          </a:xfrm>
        </p:grpSpPr>
        <p:sp>
          <p:nvSpPr>
            <p:cNvPr id="22" name="Rectangle 21"/>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Kể chuyện trước lớp</a:t>
              </a:r>
            </a:p>
          </p:txBody>
        </p:sp>
        <p:cxnSp>
          <p:nvCxnSpPr>
            <p:cNvPr id="23" name="Straight Connector 22"/>
            <p:cNvCxnSpPr/>
            <p:nvPr/>
          </p:nvCxnSpPr>
          <p:spPr>
            <a:xfrm>
              <a:off x="1673234" y="2519755"/>
              <a:ext cx="41804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p:cNvSpPr/>
          <p:nvPr/>
        </p:nvSpPr>
        <p:spPr>
          <a:xfrm>
            <a:off x="1356519" y="5977116"/>
            <a:ext cx="13868400"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Các nhóm cử đại diện kể trước lớp. Cả lớp cùng nghe và góp ý cho bạn điều chỉnh.</a:t>
            </a:r>
          </a:p>
        </p:txBody>
      </p:sp>
      <p:grpSp>
        <p:nvGrpSpPr>
          <p:cNvPr id="19" name="Group 18">
            <a:extLst>
              <a:ext uri="{FF2B5EF4-FFF2-40B4-BE49-F238E27FC236}">
                <a16:creationId xmlns:a16="http://schemas.microsoft.com/office/drawing/2014/main" id="{B323FD3C-2E1C-49D7-B272-BA96E2C8ED0F}"/>
              </a:ext>
            </a:extLst>
          </p:cNvPr>
          <p:cNvGrpSpPr/>
          <p:nvPr/>
        </p:nvGrpSpPr>
        <p:grpSpPr>
          <a:xfrm>
            <a:off x="5084510" y="149573"/>
            <a:ext cx="4953600" cy="1373236"/>
            <a:chOff x="5084510" y="149573"/>
            <a:chExt cx="4953600" cy="1373236"/>
          </a:xfrm>
        </p:grpSpPr>
        <p:grpSp>
          <p:nvGrpSpPr>
            <p:cNvPr id="25" name="Group 24">
              <a:extLst>
                <a:ext uri="{FF2B5EF4-FFF2-40B4-BE49-F238E27FC236}">
                  <a16:creationId xmlns:a16="http://schemas.microsoft.com/office/drawing/2014/main" id="{A77AFA52-8065-4F81-87C8-7ADDFF7AB467}"/>
                </a:ext>
              </a:extLst>
            </p:cNvPr>
            <p:cNvGrpSpPr/>
            <p:nvPr/>
          </p:nvGrpSpPr>
          <p:grpSpPr>
            <a:xfrm>
              <a:off x="5084510" y="149573"/>
              <a:ext cx="4953600" cy="897628"/>
              <a:chOff x="4998717" y="210532"/>
              <a:chExt cx="4870019" cy="897628"/>
            </a:xfrm>
          </p:grpSpPr>
          <p:grpSp>
            <p:nvGrpSpPr>
              <p:cNvPr id="27" name="Group 26">
                <a:extLst>
                  <a:ext uri="{FF2B5EF4-FFF2-40B4-BE49-F238E27FC236}">
                    <a16:creationId xmlns:a16="http://schemas.microsoft.com/office/drawing/2014/main" id="{11AE2780-5E36-48E0-8F2F-19F7179610D8}"/>
                  </a:ext>
                </a:extLst>
              </p:cNvPr>
              <p:cNvGrpSpPr/>
              <p:nvPr/>
            </p:nvGrpSpPr>
            <p:grpSpPr>
              <a:xfrm>
                <a:off x="4998717" y="210532"/>
                <a:ext cx="4870019" cy="897628"/>
                <a:chOff x="4998717" y="210532"/>
                <a:chExt cx="4870019" cy="897628"/>
              </a:xfrm>
            </p:grpSpPr>
            <p:sp>
              <p:nvSpPr>
                <p:cNvPr id="29" name="TextBox 28">
                  <a:extLst>
                    <a:ext uri="{FF2B5EF4-FFF2-40B4-BE49-F238E27FC236}">
                      <a16:creationId xmlns:a16="http://schemas.microsoft.com/office/drawing/2014/main" id="{6E38BF6B-DAD3-4823-A9F8-CF600C9CF48A}"/>
                    </a:ext>
                  </a:extLst>
                </p:cNvPr>
                <p:cNvSpPr txBox="1"/>
                <p:nvPr/>
              </p:nvSpPr>
              <p:spPr>
                <a:xfrm>
                  <a:off x="4998717" y="210532"/>
                  <a:ext cx="4870019" cy="523220"/>
                </a:xfrm>
                <a:prstGeom prst="rect">
                  <a:avLst/>
                </a:prstGeom>
                <a:noFill/>
              </p:spPr>
              <p:txBody>
                <a:bodyPr wrap="none" rtlCol="0">
                  <a:spAutoFit/>
                </a:bodyPr>
                <a:lstStyle/>
                <a:p>
                  <a:r>
                    <a:rPr lang="en-US" sz="2800" dirty="0" smtClean="0">
                      <a:solidFill>
                        <a:srgbClr val="0000CC"/>
                      </a:solidFill>
                      <a:latin typeface="Times New Roman" pitchFamily="18" charset="0"/>
                      <a:cs typeface="Times New Roman" pitchFamily="18" charset="0"/>
                    </a:rPr>
                    <a:t>Thứ 4 ngày 12 tháng 2 năm 2025</a:t>
                  </a:r>
                  <a:endParaRPr lang="en-US" sz="2800" dirty="0">
                    <a:solidFill>
                      <a:srgbClr val="0000CC"/>
                    </a:solidFill>
                    <a:latin typeface="Times New Roman" pitchFamily="18" charset="0"/>
                    <a:cs typeface="Times New Roman" pitchFamily="18" charset="0"/>
                  </a:endParaRPr>
                </a:p>
              </p:txBody>
            </p:sp>
            <p:sp>
              <p:nvSpPr>
                <p:cNvPr id="30" name="TextBox 29">
                  <a:extLst>
                    <a:ext uri="{FF2B5EF4-FFF2-40B4-BE49-F238E27FC236}">
                      <a16:creationId xmlns:a16="http://schemas.microsoft.com/office/drawing/2014/main" id="{CA298C79-C2B7-49BC-A679-FC7E63FA7DF7}"/>
                    </a:ext>
                  </a:extLst>
                </p:cNvPr>
                <p:cNvSpPr txBox="1"/>
                <p:nvPr/>
              </p:nvSpPr>
              <p:spPr>
                <a:xfrm>
                  <a:off x="6203056" y="646495"/>
                  <a:ext cx="3039199"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12</a:t>
                  </a:r>
                </a:p>
              </p:txBody>
            </p:sp>
          </p:grpSp>
          <p:cxnSp>
            <p:nvCxnSpPr>
              <p:cNvPr id="28" name="Straight Connector 27">
                <a:extLst>
                  <a:ext uri="{FF2B5EF4-FFF2-40B4-BE49-F238E27FC236}">
                    <a16:creationId xmlns:a16="http://schemas.microsoft.com/office/drawing/2014/main" id="{4275D48E-CF71-4F53-B193-F9D93019EA01}"/>
                  </a:ext>
                </a:extLst>
              </p:cNvPr>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6" name="Rectangle 95">
              <a:extLst>
                <a:ext uri="{FF2B5EF4-FFF2-40B4-BE49-F238E27FC236}">
                  <a16:creationId xmlns:a16="http://schemas.microsoft.com/office/drawing/2014/main" id="{5AB05C23-3A0F-42DF-A5FD-F4F8ADC828E1}"/>
                </a:ext>
              </a:extLst>
            </p:cNvPr>
            <p:cNvSpPr>
              <a:spLocks noChangeArrowheads="1"/>
            </p:cNvSpPr>
            <p:nvPr/>
          </p:nvSpPr>
          <p:spPr bwMode="auto">
            <a:xfrm>
              <a:off x="5867745" y="999589"/>
              <a:ext cx="4012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NGHE – KỂ: KHO BÁU</a:t>
              </a:r>
            </a:p>
          </p:txBody>
        </p:sp>
      </p:grpSp>
    </p:spTree>
    <p:extLst>
      <p:ext uri="{BB962C8B-B14F-4D97-AF65-F5344CB8AC3E}">
        <p14:creationId xmlns:p14="http://schemas.microsoft.com/office/powerpoint/2010/main" val="587918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5. Trao đổi về nội dung, ý nghĩa câu chuyện</a:t>
              </a:r>
            </a:p>
          </p:txBody>
        </p:sp>
        <p:cxnSp>
          <p:nvCxnSpPr>
            <p:cNvPr id="11" name="Straight Connector 10"/>
            <p:cNvCxnSpPr>
              <a:cxnSpLocks/>
            </p:cNvCxnSpPr>
            <p:nvPr/>
          </p:nvCxnSpPr>
          <p:spPr>
            <a:xfrm>
              <a:off x="1673234" y="2519755"/>
              <a:ext cx="7778496" cy="46017"/>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13" name="Group 12">
            <a:extLst>
              <a:ext uri="{FF2B5EF4-FFF2-40B4-BE49-F238E27FC236}">
                <a16:creationId xmlns:a16="http://schemas.microsoft.com/office/drawing/2014/main" id="{28A89FAF-4ED1-4508-9506-707BC4DA7B8D}"/>
              </a:ext>
            </a:extLst>
          </p:cNvPr>
          <p:cNvGrpSpPr/>
          <p:nvPr/>
        </p:nvGrpSpPr>
        <p:grpSpPr>
          <a:xfrm>
            <a:off x="5084510" y="149573"/>
            <a:ext cx="4953600" cy="1373236"/>
            <a:chOff x="5084510" y="149573"/>
            <a:chExt cx="4953600" cy="1373236"/>
          </a:xfrm>
        </p:grpSpPr>
        <p:grpSp>
          <p:nvGrpSpPr>
            <p:cNvPr id="19" name="Group 18">
              <a:extLst>
                <a:ext uri="{FF2B5EF4-FFF2-40B4-BE49-F238E27FC236}">
                  <a16:creationId xmlns:a16="http://schemas.microsoft.com/office/drawing/2014/main" id="{5851716C-B5AD-4713-98F4-2F6B8650F0A4}"/>
                </a:ext>
              </a:extLst>
            </p:cNvPr>
            <p:cNvGrpSpPr/>
            <p:nvPr/>
          </p:nvGrpSpPr>
          <p:grpSpPr>
            <a:xfrm>
              <a:off x="5084510" y="149573"/>
              <a:ext cx="4953600" cy="897628"/>
              <a:chOff x="4998717" y="210532"/>
              <a:chExt cx="4870019" cy="897628"/>
            </a:xfrm>
          </p:grpSpPr>
          <p:grpSp>
            <p:nvGrpSpPr>
              <p:cNvPr id="22" name="Group 21">
                <a:extLst>
                  <a:ext uri="{FF2B5EF4-FFF2-40B4-BE49-F238E27FC236}">
                    <a16:creationId xmlns:a16="http://schemas.microsoft.com/office/drawing/2014/main" id="{42CFD145-6410-42BC-A25E-DCD8211DA1C3}"/>
                  </a:ext>
                </a:extLst>
              </p:cNvPr>
              <p:cNvGrpSpPr/>
              <p:nvPr/>
            </p:nvGrpSpPr>
            <p:grpSpPr>
              <a:xfrm>
                <a:off x="4998717" y="210532"/>
                <a:ext cx="4870019" cy="897628"/>
                <a:chOff x="4998717" y="210532"/>
                <a:chExt cx="4870019" cy="897628"/>
              </a:xfrm>
            </p:grpSpPr>
            <p:sp>
              <p:nvSpPr>
                <p:cNvPr id="24" name="TextBox 23">
                  <a:extLst>
                    <a:ext uri="{FF2B5EF4-FFF2-40B4-BE49-F238E27FC236}">
                      <a16:creationId xmlns:a16="http://schemas.microsoft.com/office/drawing/2014/main" id="{9724FC31-0B25-418F-BDE5-9FD6E8BCC780}"/>
                    </a:ext>
                  </a:extLst>
                </p:cNvPr>
                <p:cNvSpPr txBox="1"/>
                <p:nvPr/>
              </p:nvSpPr>
              <p:spPr>
                <a:xfrm>
                  <a:off x="4998717" y="210532"/>
                  <a:ext cx="4870019" cy="523220"/>
                </a:xfrm>
                <a:prstGeom prst="rect">
                  <a:avLst/>
                </a:prstGeom>
                <a:noFill/>
              </p:spPr>
              <p:txBody>
                <a:bodyPr wrap="none" rtlCol="0">
                  <a:spAutoFit/>
                </a:bodyPr>
                <a:lstStyle/>
                <a:p>
                  <a:r>
                    <a:rPr lang="en-US" sz="2800" dirty="0" smtClean="0">
                      <a:solidFill>
                        <a:srgbClr val="0000CC"/>
                      </a:solidFill>
                      <a:latin typeface="Times New Roman" pitchFamily="18" charset="0"/>
                      <a:cs typeface="Times New Roman" pitchFamily="18" charset="0"/>
                    </a:rPr>
                    <a:t>Thứ 4 ngày 12 tháng 2 năm 2025</a:t>
                  </a:r>
                  <a:endParaRPr lang="en-US" sz="2800" dirty="0">
                    <a:solidFill>
                      <a:srgbClr val="0000CC"/>
                    </a:solidFill>
                    <a:latin typeface="Times New Roman" pitchFamily="18" charset="0"/>
                    <a:cs typeface="Times New Roman" pitchFamily="18" charset="0"/>
                  </a:endParaRPr>
                </a:p>
              </p:txBody>
            </p:sp>
            <p:sp>
              <p:nvSpPr>
                <p:cNvPr id="25" name="TextBox 24">
                  <a:extLst>
                    <a:ext uri="{FF2B5EF4-FFF2-40B4-BE49-F238E27FC236}">
                      <a16:creationId xmlns:a16="http://schemas.microsoft.com/office/drawing/2014/main" id="{A86BD858-1B3C-45E0-BC4B-0E8B7E11D1EB}"/>
                    </a:ext>
                  </a:extLst>
                </p:cNvPr>
                <p:cNvSpPr txBox="1"/>
                <p:nvPr/>
              </p:nvSpPr>
              <p:spPr>
                <a:xfrm>
                  <a:off x="6203056" y="646495"/>
                  <a:ext cx="3039199"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12</a:t>
                  </a:r>
                </a:p>
              </p:txBody>
            </p:sp>
          </p:grpSp>
          <p:cxnSp>
            <p:nvCxnSpPr>
              <p:cNvPr id="23" name="Straight Connector 22">
                <a:extLst>
                  <a:ext uri="{FF2B5EF4-FFF2-40B4-BE49-F238E27FC236}">
                    <a16:creationId xmlns:a16="http://schemas.microsoft.com/office/drawing/2014/main" id="{C66E7428-CEEC-43B9-AD03-A8DF5413FFBC}"/>
                  </a:ext>
                </a:extLst>
              </p:cNvPr>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Rectangle 95">
              <a:extLst>
                <a:ext uri="{FF2B5EF4-FFF2-40B4-BE49-F238E27FC236}">
                  <a16:creationId xmlns:a16="http://schemas.microsoft.com/office/drawing/2014/main" id="{46E45FB8-9B00-43BD-8200-B65F7026F7E7}"/>
                </a:ext>
              </a:extLst>
            </p:cNvPr>
            <p:cNvSpPr>
              <a:spLocks noChangeArrowheads="1"/>
            </p:cNvSpPr>
            <p:nvPr/>
          </p:nvSpPr>
          <p:spPr bwMode="auto">
            <a:xfrm>
              <a:off x="5867745" y="999589"/>
              <a:ext cx="4012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NGHE – KỂ: KHO BÁU</a:t>
              </a:r>
            </a:p>
          </p:txBody>
        </p:sp>
      </p:grpSp>
      <p:sp>
        <p:nvSpPr>
          <p:cNvPr id="2" name="Rectangle 1">
            <a:extLst>
              <a:ext uri="{FF2B5EF4-FFF2-40B4-BE49-F238E27FC236}">
                <a16:creationId xmlns:a16="http://schemas.microsoft.com/office/drawing/2014/main" id="{4A5DD494-B77E-4219-B3E1-0DFB29C0D439}"/>
              </a:ext>
            </a:extLst>
          </p:cNvPr>
          <p:cNvSpPr/>
          <p:nvPr/>
        </p:nvSpPr>
        <p:spPr>
          <a:xfrm>
            <a:off x="1473582" y="2667000"/>
            <a:ext cx="13030200" cy="4598375"/>
          </a:xfrm>
          <a:prstGeom prst="rect">
            <a:avLst/>
          </a:prstGeom>
        </p:spPr>
        <p:txBody>
          <a:bodyPr wrap="square">
            <a:spAutoFit/>
          </a:bodyPr>
          <a:lstStyle/>
          <a:p>
            <a:pPr algn="just">
              <a:lnSpc>
                <a:spcPct val="150000"/>
              </a:lnSpc>
              <a:spcAft>
                <a:spcPts val="0"/>
              </a:spcAft>
            </a:pPr>
            <a:r>
              <a:rPr lang="en-US" sz="20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Nội dung: </a:t>
            </a:r>
            <a:r>
              <a:rPr lang="en-US" sz="40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Kho báu mà người cha dặn các con tìm chính là thành quả của sức lao động, của sự cần cù, chăm chỉ.</a:t>
            </a:r>
            <a:endParaRPr lang="vi-VN" sz="40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4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 nghĩa câu chuyện: </a:t>
            </a:r>
            <a:r>
              <a:rPr lang="en-US" sz="40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 chuyện khuyên chúng ta yêu quý đất đai và chăm chỉ lao động. Nếu biết yêu quý đất đai, lao động chăm chỉ thì sẽ có cuộc sống ấm no, hạnh phúc.</a:t>
            </a:r>
            <a:endParaRPr lang="vi-VN" sz="4000" b="1">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5351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18719" y="4114800"/>
            <a:ext cx="90678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9935</TotalTime>
  <Words>951</Words>
  <Application>Microsoft Office PowerPoint</Application>
  <PresentationFormat>Custom</PresentationFormat>
  <Paragraphs>74</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Cam Pc</cp:lastModifiedBy>
  <cp:revision>1113</cp:revision>
  <dcterms:created xsi:type="dcterms:W3CDTF">2008-09-09T22:52:10Z</dcterms:created>
  <dcterms:modified xsi:type="dcterms:W3CDTF">2025-02-13T10:01:01Z</dcterms:modified>
</cp:coreProperties>
</file>