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5"/>
  </p:notesMasterIdLst>
  <p:sldIdLst>
    <p:sldId id="310" r:id="rId3"/>
    <p:sldId id="334" r:id="rId4"/>
    <p:sldId id="324" r:id="rId5"/>
    <p:sldId id="280" r:id="rId6"/>
    <p:sldId id="314" r:id="rId7"/>
    <p:sldId id="329" r:id="rId8"/>
    <p:sldId id="352" r:id="rId9"/>
    <p:sldId id="353" r:id="rId10"/>
    <p:sldId id="354" r:id="rId11"/>
    <p:sldId id="335" r:id="rId12"/>
    <p:sldId id="333" r:id="rId13"/>
    <p:sldId id="355" r:id="rId14"/>
    <p:sldId id="356" r:id="rId15"/>
    <p:sldId id="357" r:id="rId16"/>
    <p:sldId id="358" r:id="rId17"/>
    <p:sldId id="359" r:id="rId18"/>
    <p:sldId id="360" r:id="rId19"/>
    <p:sldId id="361" r:id="rId20"/>
    <p:sldId id="362" r:id="rId21"/>
    <p:sldId id="363" r:id="rId22"/>
    <p:sldId id="364" r:id="rId23"/>
    <p:sldId id="261" r:id="rId24"/>
  </p:sldIdLst>
  <p:sldSz cx="9144000" cy="5143500" type="screen16x9"/>
  <p:notesSz cx="6858000" cy="9144000"/>
  <p:embeddedFontLst>
    <p:embeddedFont>
      <p:font typeface="Arial Rounded MT Bold" panose="020F0704030504030204" pitchFamily="34" charset="0"/>
      <p:regular r:id="rId26"/>
    </p:embeddedFont>
    <p:embeddedFont>
      <p:font typeface="Arial-Rounded" panose="020B0604020202020204" charset="0"/>
      <p:regular r:id="rId27"/>
      <p:bold r:id="rId28"/>
    </p:embeddedFont>
    <p:embeddedFont>
      <p:font typeface="HP001 4 hàng" panose="020B0604020202020204" charset="0"/>
      <p:regular r:id="rId29"/>
      <p:bold r:id="rId30"/>
    </p:embeddedFont>
    <p:embeddedFont>
      <p:font typeface="Lato" panose="020F0502020204030203" pitchFamily="34" charset="0"/>
      <p:regular r:id="rId31"/>
      <p:bold r:id="rId32"/>
      <p:italic r:id="rId33"/>
      <p:boldItalic r:id="rId34"/>
    </p:embeddedFont>
    <p:embeddedFont>
      <p:font typeface="Quicksand Medium"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F05E"/>
    <a:srgbClr val="0418AC"/>
    <a:srgbClr val="009242"/>
    <a:srgbClr val="FEE7EF"/>
    <a:srgbClr val="8BBD31"/>
    <a:srgbClr val="3FAF5A"/>
    <a:srgbClr val="FEFBF6"/>
    <a:srgbClr val="57EF7F"/>
    <a:srgbClr val="2CD434"/>
    <a:srgbClr val="72C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varScale="1">
        <p:scale>
          <a:sx n="80" d="100"/>
          <a:sy n="80" d="100"/>
        </p:scale>
        <p:origin x="260" y="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a:solidFill>
                  <a:srgbClr val="0070C0"/>
                </a:solidFill>
                <a:latin typeface="Times New Roman" pitchFamily="18" charset="0"/>
                <a:cs typeface="Times New Roman" pitchFamily="18" charset="0"/>
              </a:rPr>
              <a:t>KẾT NỐI TRI THỨC VỚI CUỘC SỐNG</a:t>
            </a: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a:solidFill>
                  <a:srgbClr val="FF0000"/>
                </a:solidFill>
                <a:latin typeface="Times New Roman" pitchFamily="18" charset="0"/>
                <a:cs typeface="Times New Roman" pitchFamily="18" charset="0"/>
              </a:rPr>
              <a:t>Tiếng Việt 1</a:t>
            </a:r>
          </a:p>
        </p:txBody>
      </p:sp>
      <p:sp>
        <p:nvSpPr>
          <p:cNvPr id="5" name="TextBox 4"/>
          <p:cNvSpPr txBox="1"/>
          <p:nvPr/>
        </p:nvSpPr>
        <p:spPr>
          <a:xfrm>
            <a:off x="1981199" y="2368550"/>
            <a:ext cx="5710218" cy="707886"/>
          </a:xfrm>
          <a:prstGeom prst="rect">
            <a:avLst/>
          </a:prstGeom>
          <a:solidFill>
            <a:srgbClr val="FFFF99"/>
          </a:solidFill>
          <a:ln w="28575">
            <a:solidFill>
              <a:srgbClr val="00B050"/>
            </a:solidFill>
          </a:ln>
        </p:spPr>
        <p:txBody>
          <a:bodyPr wrap="none" rtlCol="0">
            <a:spAutoFit/>
          </a:bodyPr>
          <a:lstStyle/>
          <a:p>
            <a:r>
              <a:rPr lang="en-US" sz="4000">
                <a:solidFill>
                  <a:srgbClr val="FF0000"/>
                </a:solidFill>
                <a:latin typeface="Times New Roman" pitchFamily="18" charset="0"/>
                <a:cs typeface="Times New Roman" pitchFamily="18" charset="0"/>
              </a:rPr>
              <a:t>GV: Đoàn Thị Thanh Hiếu</a:t>
            </a:r>
          </a:p>
        </p:txBody>
      </p:sp>
    </p:spTree>
    <p:extLst>
      <p:ext uri="{BB962C8B-B14F-4D97-AF65-F5344CB8AC3E}">
        <p14:creationId xmlns:p14="http://schemas.microsoft.com/office/powerpoint/2010/main" val="47103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Trả lời câu hỏi</a:t>
            </a: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3</a:t>
            </a: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2</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6767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3</a:t>
            </a:r>
          </a:p>
        </p:txBody>
      </p:sp>
      <p:sp>
        <p:nvSpPr>
          <p:cNvPr id="9" name="TextBox 8"/>
          <p:cNvSpPr txBox="1"/>
          <p:nvPr/>
        </p:nvSpPr>
        <p:spPr>
          <a:xfrm>
            <a:off x="238745" y="552631"/>
            <a:ext cx="7457701" cy="461665"/>
          </a:xfrm>
          <a:prstGeom prst="rect">
            <a:avLst/>
          </a:prstGeom>
          <a:noFill/>
        </p:spPr>
        <p:txBody>
          <a:bodyPr wrap="square" rtlCol="0">
            <a:spAutoFit/>
          </a:bodyPr>
          <a:lstStyle/>
          <a:p>
            <a:r>
              <a:rPr lang="en-US" sz="2400">
                <a:solidFill>
                  <a:schemeClr val="tx1"/>
                </a:solidFill>
              </a:rPr>
              <a:t>a. Những bạn nào đến mừng sinh nhật voi con ? </a:t>
            </a:r>
          </a:p>
        </p:txBody>
      </p:sp>
      <p:sp>
        <p:nvSpPr>
          <p:cNvPr id="10" name="TextBox 9"/>
          <p:cNvSpPr txBox="1"/>
          <p:nvPr/>
        </p:nvSpPr>
        <p:spPr>
          <a:xfrm>
            <a:off x="285917" y="1322353"/>
            <a:ext cx="5512449" cy="461665"/>
          </a:xfrm>
          <a:prstGeom prst="rect">
            <a:avLst/>
          </a:prstGeom>
          <a:noFill/>
        </p:spPr>
        <p:txBody>
          <a:bodyPr wrap="square" rtlCol="0">
            <a:spAutoFit/>
          </a:bodyPr>
          <a:lstStyle/>
          <a:p>
            <a:r>
              <a:rPr lang="en-US" sz="2400">
                <a:solidFill>
                  <a:schemeClr val="tx1"/>
                </a:solidFill>
              </a:rPr>
              <a:t>b. Voi con làm gì để cảm ơn các bạn? </a:t>
            </a:r>
          </a:p>
        </p:txBody>
      </p:sp>
      <p:sp>
        <p:nvSpPr>
          <p:cNvPr id="11" name="TextBox 10"/>
          <p:cNvSpPr txBox="1"/>
          <p:nvPr/>
        </p:nvSpPr>
        <p:spPr>
          <a:xfrm>
            <a:off x="264442" y="2134664"/>
            <a:ext cx="5410801" cy="461665"/>
          </a:xfrm>
          <a:prstGeom prst="rect">
            <a:avLst/>
          </a:prstGeom>
          <a:noFill/>
        </p:spPr>
        <p:txBody>
          <a:bodyPr wrap="square" rtlCol="0">
            <a:spAutoFit/>
          </a:bodyPr>
          <a:lstStyle/>
          <a:p>
            <a:r>
              <a:rPr lang="en-US" sz="2400">
                <a:solidFill>
                  <a:schemeClr val="tx1"/>
                </a:solidFill>
              </a:rPr>
              <a:t>c. Sinh nhật của voi con như thế nào? </a:t>
            </a:r>
          </a:p>
        </p:txBody>
      </p:sp>
      <p:sp>
        <p:nvSpPr>
          <p:cNvPr id="12" name="TextBox 11"/>
          <p:cNvSpPr txBox="1"/>
          <p:nvPr/>
        </p:nvSpPr>
        <p:spPr>
          <a:xfrm>
            <a:off x="285917" y="961135"/>
            <a:ext cx="8124340" cy="461665"/>
          </a:xfrm>
          <a:prstGeom prst="rect">
            <a:avLst/>
          </a:prstGeom>
          <a:noFill/>
        </p:spPr>
        <p:txBody>
          <a:bodyPr wrap="none" rtlCol="0">
            <a:spAutoFit/>
          </a:bodyPr>
          <a:lstStyle/>
          <a:p>
            <a:r>
              <a:rPr lang="en-US" sz="2400">
                <a:solidFill>
                  <a:srgbClr val="0418AC"/>
                </a:solidFill>
              </a:rPr>
              <a:t>Đến mừng sinh nhật voi con có bạn thỏ, gấu, khỉ, sóc, vẹt.</a:t>
            </a:r>
          </a:p>
        </p:txBody>
      </p:sp>
      <p:sp>
        <p:nvSpPr>
          <p:cNvPr id="13" name="TextBox 12"/>
          <p:cNvSpPr txBox="1"/>
          <p:nvPr/>
        </p:nvSpPr>
        <p:spPr>
          <a:xfrm>
            <a:off x="289689" y="1763056"/>
            <a:ext cx="5845297" cy="461665"/>
          </a:xfrm>
          <a:prstGeom prst="rect">
            <a:avLst/>
          </a:prstGeom>
          <a:noFill/>
        </p:spPr>
        <p:txBody>
          <a:bodyPr wrap="square" rtlCol="0">
            <a:spAutoFit/>
          </a:bodyPr>
          <a:lstStyle/>
          <a:p>
            <a:r>
              <a:rPr lang="en-US" sz="2400">
                <a:solidFill>
                  <a:srgbClr val="0418AC"/>
                </a:solidFill>
              </a:rPr>
              <a:t>Voi con huơ vòi để cảm ơn các bạn.</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41728" y="2134664"/>
            <a:ext cx="4729198" cy="30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64442" y="2507337"/>
            <a:ext cx="8489103" cy="461665"/>
          </a:xfrm>
          <a:prstGeom prst="rect">
            <a:avLst/>
          </a:prstGeom>
          <a:noFill/>
        </p:spPr>
        <p:txBody>
          <a:bodyPr wrap="square" rtlCol="0">
            <a:spAutoFit/>
          </a:bodyPr>
          <a:lstStyle/>
          <a:p>
            <a:r>
              <a:rPr lang="en-US" sz="2400">
                <a:solidFill>
                  <a:srgbClr val="0418AC"/>
                </a:solidFill>
              </a:rPr>
              <a:t>Sinh nhật của voi con rất vui.</a:t>
            </a:r>
          </a:p>
        </p:txBody>
      </p: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Viết </a:t>
            </a: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4</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773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9809" y="69754"/>
            <a:ext cx="7038059" cy="461665"/>
          </a:xfrm>
          <a:prstGeom prst="rect">
            <a:avLst/>
          </a:prstGeom>
          <a:solidFill>
            <a:schemeClr val="bg1"/>
          </a:solidFill>
        </p:spPr>
        <p:txBody>
          <a:bodyPr wrap="square" rtlCol="0">
            <a:spAutoFit/>
          </a:bodyPr>
          <a:lstStyle/>
          <a:p>
            <a:r>
              <a:rPr lang="en-US" sz="2400">
                <a:solidFill>
                  <a:schemeClr val="tx1"/>
                </a:solidFill>
              </a:rPr>
              <a:t>   Viết vào vở câu trả lời cho câu hỏi b ở mục 3</a:t>
            </a:r>
          </a:p>
        </p:txBody>
      </p:sp>
      <p:sp>
        <p:nvSpPr>
          <p:cNvPr id="6" name="Oval 5"/>
          <p:cNvSpPr/>
          <p:nvPr/>
        </p:nvSpPr>
        <p:spPr>
          <a:xfrm>
            <a:off x="429506" y="-432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7" name="TextBox 6"/>
          <p:cNvSpPr txBox="1"/>
          <p:nvPr/>
        </p:nvSpPr>
        <p:spPr>
          <a:xfrm>
            <a:off x="732187" y="997030"/>
            <a:ext cx="5123518" cy="461665"/>
          </a:xfrm>
          <a:prstGeom prst="rect">
            <a:avLst/>
          </a:prstGeom>
          <a:noFill/>
        </p:spPr>
        <p:txBody>
          <a:bodyPr wrap="none" rtlCol="0">
            <a:spAutoFit/>
          </a:bodyPr>
          <a:lstStyle/>
          <a:p>
            <a:r>
              <a:rPr lang="en-US" sz="2400">
                <a:solidFill>
                  <a:schemeClr val="tx1"/>
                </a:solidFill>
              </a:rPr>
              <a:t>Voi con …….     để cảm ơn các bạn.</a:t>
            </a:r>
          </a:p>
        </p:txBody>
      </p:sp>
      <p:sp>
        <p:nvSpPr>
          <p:cNvPr id="8" name="TextBox 7"/>
          <p:cNvSpPr txBox="1"/>
          <p:nvPr/>
        </p:nvSpPr>
        <p:spPr>
          <a:xfrm>
            <a:off x="1850407" y="978048"/>
            <a:ext cx="1208985" cy="461665"/>
          </a:xfrm>
          <a:prstGeom prst="rect">
            <a:avLst/>
          </a:prstGeom>
          <a:noFill/>
        </p:spPr>
        <p:txBody>
          <a:bodyPr wrap="none" rtlCol="0">
            <a:spAutoFit/>
          </a:bodyPr>
          <a:lstStyle/>
          <a:p>
            <a:r>
              <a:rPr lang="en-US" sz="2400">
                <a:solidFill>
                  <a:srgbClr val="0418AC"/>
                </a:solidFill>
              </a:rPr>
              <a:t>huơ vòi</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40" y="224514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59776" y="2714678"/>
            <a:ext cx="8082518"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Voi con huơ vòi để cảm ơn các bạn.</a:t>
            </a:r>
          </a:p>
        </p:txBody>
      </p:sp>
      <p:sp>
        <p:nvSpPr>
          <p:cNvPr id="14" name="TextBox 13"/>
          <p:cNvSpPr txBox="1"/>
          <p:nvPr/>
        </p:nvSpPr>
        <p:spPr>
          <a:xfrm>
            <a:off x="410713" y="1781244"/>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Chọn từ ngữ</a:t>
            </a: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5</a:t>
            </a: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3</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238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Chọn từ ngữ để hoàn thiện câu và viết câu vào vở</a:t>
            </a: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tốt đẹp</a:t>
            </a:r>
          </a:p>
        </p:txBody>
      </p:sp>
      <p:sp>
        <p:nvSpPr>
          <p:cNvPr id="6" name="Rounded Rectangle 5"/>
          <p:cNvSpPr/>
          <p:nvPr/>
        </p:nvSpPr>
        <p:spPr>
          <a:xfrm>
            <a:off x="3697794"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vui</a:t>
            </a: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buồn bã</a:t>
            </a:r>
          </a:p>
        </p:txBody>
      </p:sp>
      <p:sp>
        <p:nvSpPr>
          <p:cNvPr id="8" name="Rounded Rectangle 7"/>
          <p:cNvSpPr/>
          <p:nvPr/>
        </p:nvSpPr>
        <p:spPr>
          <a:xfrm>
            <a:off x="659143" y="1417146"/>
            <a:ext cx="7963862"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Vân rất ……… vì được đi chơi cùng các bạn.</a:t>
            </a:r>
          </a:p>
        </p:txBody>
      </p:sp>
      <p:sp>
        <p:nvSpPr>
          <p:cNvPr id="10" name="Rectangle 9"/>
          <p:cNvSpPr/>
          <p:nvPr/>
        </p:nvSpPr>
        <p:spPr>
          <a:xfrm>
            <a:off x="604595" y="3208360"/>
            <a:ext cx="7612287" cy="584775"/>
          </a:xfrm>
          <a:prstGeom prst="rect">
            <a:avLst/>
          </a:prstGeom>
        </p:spPr>
        <p:txBody>
          <a:bodyPr wrap="square">
            <a:spAutoFit/>
          </a:bodyPr>
          <a:lstStyle/>
          <a:p>
            <a:pPr algn="ctr"/>
            <a:r>
              <a:rPr lang="en-US" sz="3200" b="1">
                <a:solidFill>
                  <a:srgbClr val="0418AC"/>
                </a:solidFill>
                <a:latin typeface="HP001 4 hàng" pitchFamily="34" charset="0"/>
                <a:ea typeface="Arial-Rounded" pitchFamily="34" charset="0"/>
                <a:cs typeface="Arial-Rounded" pitchFamily="34" charset="0"/>
              </a:rPr>
              <a:t>Vân rất vui vì được đi chơi cùng các bạn.</a:t>
            </a:r>
          </a:p>
        </p:txBody>
      </p:sp>
      <p:sp>
        <p:nvSpPr>
          <p:cNvPr id="12" name="TextBox 11"/>
          <p:cNvSpPr txBox="1"/>
          <p:nvPr/>
        </p:nvSpPr>
        <p:spPr>
          <a:xfrm>
            <a:off x="263431" y="2274871"/>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Tree>
    <p:extLst>
      <p:ext uri="{BB962C8B-B14F-4D97-AF65-F5344CB8AC3E}">
        <p14:creationId xmlns:p14="http://schemas.microsoft.com/office/powerpoint/2010/main" val="1996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77778E-6 3.63973E-6 L -0.11893 3.63973E-6 C -0.17257 3.63973E-6 -0.23872 0.03948 -0.23872 0.07248 L -0.23872 0.14774 " pathEditMode="relative" rAng="0" ptsTypes="FfFF">
                                      <p:cBhvr>
                                        <p:cTn id="6" dur="2000" fill="hold"/>
                                        <p:tgtEl>
                                          <p:spTgt spid="6"/>
                                        </p:tgtEl>
                                        <p:attrNameLst>
                                          <p:attrName>ppt_x</p:attrName>
                                          <p:attrName>ppt_y</p:attrName>
                                        </p:attrNameLst>
                                      </p:cBhvr>
                                      <p:rCtr x="-11944" y="737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Nói</a:t>
            </a: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6</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438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8082203" cy="430887"/>
          </a:xfrm>
          <a:prstGeom prst="rect">
            <a:avLst/>
          </a:prstGeom>
          <a:solidFill>
            <a:schemeClr val="bg1"/>
          </a:solidFill>
        </p:spPr>
        <p:txBody>
          <a:bodyPr wrap="square" rtlCol="0">
            <a:spAutoFit/>
          </a:bodyPr>
          <a:lstStyle/>
          <a:p>
            <a:r>
              <a:rPr lang="en-US" sz="2200">
                <a:solidFill>
                  <a:schemeClr val="tx1"/>
                </a:solidFill>
              </a:rPr>
              <a:t>   Quan sát tranh và dùng từ ngữ trong khung để nói theo tranh </a:t>
            </a: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13" name="TextBox 12"/>
          <p:cNvSpPr txBox="1"/>
          <p:nvPr/>
        </p:nvSpPr>
        <p:spPr>
          <a:xfrm>
            <a:off x="1837973" y="666967"/>
            <a:ext cx="5487860" cy="461665"/>
          </a:xfrm>
          <a:prstGeom prst="rect">
            <a:avLst/>
          </a:prstGeom>
          <a:solidFill>
            <a:schemeClr val="bg1"/>
          </a:solidFill>
          <a:ln w="19050">
            <a:solidFill>
              <a:schemeClr val="tx1"/>
            </a:solidFill>
          </a:ln>
        </p:spPr>
        <p:txBody>
          <a:bodyPr wrap="square" rtlCol="0">
            <a:spAutoFit/>
          </a:bodyPr>
          <a:lstStyle/>
          <a:p>
            <a:r>
              <a:rPr lang="en-US" sz="2400">
                <a:solidFill>
                  <a:schemeClr val="tx1"/>
                </a:solidFill>
              </a:rPr>
              <a:t>chơi đùa 	gấu 	hát 	sinh nhật</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6824" y="1292903"/>
            <a:ext cx="4440718" cy="218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5305"/>
          <a:stretch/>
        </p:blipFill>
        <p:spPr bwMode="auto">
          <a:xfrm>
            <a:off x="4648528" y="1262534"/>
            <a:ext cx="4435838" cy="221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230" y="3737113"/>
            <a:ext cx="3770584" cy="400110"/>
          </a:xfrm>
          <a:prstGeom prst="rect">
            <a:avLst/>
          </a:prstGeom>
          <a:noFill/>
        </p:spPr>
        <p:txBody>
          <a:bodyPr wrap="none" rtlCol="0">
            <a:spAutoFit/>
          </a:bodyPr>
          <a:lstStyle/>
          <a:p>
            <a:r>
              <a:rPr lang="en-US" sz="2000"/>
              <a:t>Gấu mẹ chơi đùa cùng gấu con</a:t>
            </a:r>
          </a:p>
        </p:txBody>
      </p:sp>
      <p:sp>
        <p:nvSpPr>
          <p:cNvPr id="16" name="TextBox 15"/>
          <p:cNvSpPr txBox="1"/>
          <p:nvPr/>
        </p:nvSpPr>
        <p:spPr>
          <a:xfrm>
            <a:off x="4526708" y="3737113"/>
            <a:ext cx="4557658" cy="400110"/>
          </a:xfrm>
          <a:prstGeom prst="rect">
            <a:avLst/>
          </a:prstGeom>
          <a:noFill/>
        </p:spPr>
        <p:txBody>
          <a:bodyPr wrap="none" rtlCol="0">
            <a:spAutoFit/>
          </a:bodyPr>
          <a:lstStyle/>
          <a:p>
            <a:r>
              <a:rPr lang="en-US" sz="2000"/>
              <a:t>Các bạn nhỏ đang hát mừng sinh nhật</a:t>
            </a:r>
          </a:p>
        </p:txBody>
      </p:sp>
    </p:spTree>
    <p:extLst>
      <p:ext uri="{BB962C8B-B14F-4D97-AF65-F5344CB8AC3E}">
        <p14:creationId xmlns:p14="http://schemas.microsoft.com/office/powerpoint/2010/main" val="14474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Viết </a:t>
            </a: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7</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4</a:t>
            </a:r>
          </a:p>
        </p:txBody>
      </p:sp>
    </p:spTree>
    <p:extLst>
      <p:ext uri="{BB962C8B-B14F-4D97-AF65-F5344CB8AC3E}">
        <p14:creationId xmlns:p14="http://schemas.microsoft.com/office/powerpoint/2010/main" val="18845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a:solidFill>
                  <a:schemeClr val="tx1"/>
                </a:solidFill>
              </a:rPr>
              <a:t>   Nghe viết </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6" name="Rectangle 5"/>
          <p:cNvSpPr/>
          <p:nvPr/>
        </p:nvSpPr>
        <p:spPr>
          <a:xfrm>
            <a:off x="180552" y="586433"/>
            <a:ext cx="6693960" cy="830997"/>
          </a:xfrm>
          <a:prstGeom prst="rect">
            <a:avLst/>
          </a:prstGeom>
        </p:spPr>
        <p:txBody>
          <a:bodyPr wrap="square">
            <a:spAutoFit/>
          </a:bodyPr>
          <a:lstStyle/>
          <a:p>
            <a:r>
              <a:rPr lang="en-US" sz="2400"/>
              <a:t>     Các bạn chúc mừng sinh nhật voi con.</a:t>
            </a:r>
          </a:p>
          <a:p>
            <a:r>
              <a:rPr lang="en-US" sz="2400"/>
              <a:t>Nó huơ vòi cảm ơn các bạn.</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18530" y="2971160"/>
            <a:ext cx="8313467" cy="830997"/>
          </a:xfrm>
          <a:prstGeom prst="rect">
            <a:avLst/>
          </a:prstGeom>
        </p:spPr>
        <p:txBody>
          <a:bodyPr wrap="square">
            <a:spAutoFit/>
          </a:bodyPr>
          <a:lstStyle/>
          <a:p>
            <a:pPr algn="ctr">
              <a:lnSpc>
                <a:spcPct val="150000"/>
              </a:lnSpc>
            </a:pPr>
            <a:r>
              <a:rPr lang="en-US" sz="3200" b="1">
                <a:solidFill>
                  <a:srgbClr val="0418AC"/>
                </a:solidFill>
                <a:latin typeface="HP001 4 hàng" pitchFamily="34" charset="0"/>
                <a:ea typeface="Arial-Rounded" pitchFamily="34" charset="0"/>
                <a:cs typeface="Arial-Rounded" pitchFamily="34" charset="0"/>
              </a:rPr>
              <a:t>Các bạn chúc mừng sinh nhật voi con. Nó</a:t>
            </a:r>
          </a:p>
        </p:txBody>
      </p:sp>
      <p:sp>
        <p:nvSpPr>
          <p:cNvPr id="9" name="TextBox 8"/>
          <p:cNvSpPr txBox="1"/>
          <p:nvPr/>
        </p:nvSpPr>
        <p:spPr>
          <a:xfrm>
            <a:off x="263431" y="2274871"/>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2" name="Rectangle 1"/>
          <p:cNvSpPr/>
          <p:nvPr/>
        </p:nvSpPr>
        <p:spPr>
          <a:xfrm>
            <a:off x="89694" y="3839159"/>
            <a:ext cx="4591321"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 huơ vòi cảm ơn các bạn.</a:t>
            </a:r>
            <a:endParaRPr lang="en-US" sz="3200"/>
          </a:p>
        </p:txBody>
      </p:sp>
      <p:pic>
        <p:nvPicPr>
          <p:cNvPr id="1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17561" y="449307"/>
            <a:ext cx="3690335" cy="234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7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Khởi động</a:t>
            </a: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1</a:t>
            </a: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830997"/>
          </a:xfrm>
          <a:prstGeom prst="rect">
            <a:avLst/>
          </a:prstGeom>
          <a:solidFill>
            <a:schemeClr val="bg1"/>
          </a:solidFill>
        </p:spPr>
        <p:txBody>
          <a:bodyPr wrap="square" rtlCol="0">
            <a:spAutoFit/>
          </a:bodyPr>
          <a:lstStyle/>
          <a:p>
            <a:r>
              <a:rPr lang="en-US" sz="2400">
                <a:solidFill>
                  <a:schemeClr val="tx1"/>
                </a:solidFill>
              </a:rPr>
              <a:t>   Tìm trong hoặc ngoài bài đọc </a:t>
            </a:r>
            <a:r>
              <a:rPr lang="en-US" sz="2400" i="1">
                <a:solidFill>
                  <a:schemeClr val="tx1"/>
                </a:solidFill>
              </a:rPr>
              <a:t>Sinh nhật của voi con </a:t>
            </a:r>
            <a:r>
              <a:rPr lang="en-US" sz="2400">
                <a:solidFill>
                  <a:schemeClr val="tx1"/>
                </a:solidFill>
              </a:rPr>
              <a:t>từ ngữ có tiếng chứa vần oăc, oac, uơ</a:t>
            </a:r>
            <a:r>
              <a:rPr lang="en-US" sz="2400" i="1">
                <a:solidFill>
                  <a:schemeClr val="tx1"/>
                </a:solidFill>
              </a:rPr>
              <a:t> , ưa</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cxnSp>
        <p:nvCxnSpPr>
          <p:cNvPr id="23" name="Straight Connector 22"/>
          <p:cNvCxnSpPr/>
          <p:nvPr/>
        </p:nvCxnSpPr>
        <p:spPr>
          <a:xfrm>
            <a:off x="126824" y="1019312"/>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9646" y="10193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17169" y="1222513"/>
            <a:ext cx="764953" cy="523220"/>
          </a:xfrm>
          <a:prstGeom prst="rect">
            <a:avLst/>
          </a:prstGeom>
          <a:solidFill>
            <a:srgbClr val="FEE7EF"/>
          </a:solidFill>
          <a:ln w="12700">
            <a:solidFill>
              <a:srgbClr val="009242"/>
            </a:solidFill>
          </a:ln>
        </p:spPr>
        <p:txBody>
          <a:bodyPr wrap="none" rtlCol="0">
            <a:spAutoFit/>
          </a:bodyPr>
          <a:lstStyle/>
          <a:p>
            <a:pPr algn="ctr"/>
            <a:r>
              <a:rPr lang="en-US" sz="2800"/>
              <a:t>oăc</a:t>
            </a:r>
          </a:p>
        </p:txBody>
      </p:sp>
      <p:cxnSp>
        <p:nvCxnSpPr>
          <p:cNvPr id="27" name="Straight Connector 26"/>
          <p:cNvCxnSpPr/>
          <p:nvPr/>
        </p:nvCxnSpPr>
        <p:spPr>
          <a:xfrm>
            <a:off x="1299646" y="1754327"/>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6824" y="1948934"/>
            <a:ext cx="2105063" cy="523220"/>
          </a:xfrm>
          <a:prstGeom prst="rect">
            <a:avLst/>
          </a:prstGeom>
          <a:solidFill>
            <a:srgbClr val="FEE7EF"/>
          </a:solidFill>
          <a:ln w="12700">
            <a:solidFill>
              <a:srgbClr val="009242"/>
            </a:solidFill>
          </a:ln>
        </p:spPr>
        <p:txBody>
          <a:bodyPr wrap="none" rtlCol="0">
            <a:spAutoFit/>
          </a:bodyPr>
          <a:lstStyle/>
          <a:p>
            <a:pPr algn="ctr"/>
            <a:r>
              <a:rPr lang="en-US" sz="2800"/>
              <a:t>ngúc ngoắc</a:t>
            </a:r>
          </a:p>
        </p:txBody>
      </p:sp>
      <p:cxnSp>
        <p:nvCxnSpPr>
          <p:cNvPr id="29" name="Straight Connector 28"/>
          <p:cNvCxnSpPr/>
          <p:nvPr/>
        </p:nvCxnSpPr>
        <p:spPr>
          <a:xfrm>
            <a:off x="3603278" y="10193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20801" y="1222513"/>
            <a:ext cx="764953" cy="523220"/>
          </a:xfrm>
          <a:prstGeom prst="rect">
            <a:avLst/>
          </a:prstGeom>
          <a:solidFill>
            <a:srgbClr val="FEE7EF"/>
          </a:solidFill>
          <a:ln w="12700">
            <a:solidFill>
              <a:srgbClr val="009242"/>
            </a:solidFill>
          </a:ln>
        </p:spPr>
        <p:txBody>
          <a:bodyPr wrap="none" rtlCol="0">
            <a:spAutoFit/>
          </a:bodyPr>
          <a:lstStyle/>
          <a:p>
            <a:pPr algn="ctr"/>
            <a:r>
              <a:rPr lang="en-US" sz="2800"/>
              <a:t>oac</a:t>
            </a:r>
          </a:p>
        </p:txBody>
      </p:sp>
      <p:cxnSp>
        <p:nvCxnSpPr>
          <p:cNvPr id="31" name="Straight Connector 30"/>
          <p:cNvCxnSpPr/>
          <p:nvPr/>
        </p:nvCxnSpPr>
        <p:spPr>
          <a:xfrm>
            <a:off x="5880964" y="102790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70621" y="1231107"/>
            <a:ext cx="620684" cy="523220"/>
          </a:xfrm>
          <a:prstGeom prst="rect">
            <a:avLst/>
          </a:prstGeom>
          <a:solidFill>
            <a:srgbClr val="84F05E"/>
          </a:solidFill>
          <a:ln w="12700">
            <a:solidFill>
              <a:srgbClr val="009242"/>
            </a:solidFill>
          </a:ln>
        </p:spPr>
        <p:txBody>
          <a:bodyPr wrap="none" rtlCol="0">
            <a:spAutoFit/>
          </a:bodyPr>
          <a:lstStyle/>
          <a:p>
            <a:pPr algn="ctr"/>
            <a:r>
              <a:rPr lang="en-US" sz="2800"/>
              <a:t>uơ</a:t>
            </a:r>
          </a:p>
        </p:txBody>
      </p:sp>
      <p:cxnSp>
        <p:nvCxnSpPr>
          <p:cNvPr id="33" name="Straight Connector 32"/>
          <p:cNvCxnSpPr/>
          <p:nvPr/>
        </p:nvCxnSpPr>
        <p:spPr>
          <a:xfrm>
            <a:off x="7719703" y="102790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406956" y="1231107"/>
            <a:ext cx="625492" cy="523220"/>
          </a:xfrm>
          <a:prstGeom prst="rect">
            <a:avLst/>
          </a:prstGeom>
          <a:solidFill>
            <a:srgbClr val="84F05E"/>
          </a:solidFill>
          <a:ln w="12700">
            <a:solidFill>
              <a:srgbClr val="009242"/>
            </a:solidFill>
          </a:ln>
        </p:spPr>
        <p:txBody>
          <a:bodyPr wrap="none" rtlCol="0">
            <a:spAutoFit/>
          </a:bodyPr>
          <a:lstStyle/>
          <a:p>
            <a:pPr algn="ctr"/>
            <a:r>
              <a:rPr lang="en-US" sz="2800"/>
              <a:t>ưa</a:t>
            </a:r>
          </a:p>
        </p:txBody>
      </p:sp>
      <p:cxnSp>
        <p:nvCxnSpPr>
          <p:cNvPr id="36" name="Straight Connector 35"/>
          <p:cNvCxnSpPr/>
          <p:nvPr/>
        </p:nvCxnSpPr>
        <p:spPr>
          <a:xfrm>
            <a:off x="1299646" y="2479883"/>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7507" y="2674490"/>
            <a:ext cx="1803700" cy="523220"/>
          </a:xfrm>
          <a:prstGeom prst="rect">
            <a:avLst/>
          </a:prstGeom>
          <a:solidFill>
            <a:srgbClr val="FEE7EF"/>
          </a:solidFill>
          <a:ln w="12700">
            <a:solidFill>
              <a:srgbClr val="009242"/>
            </a:solidFill>
          </a:ln>
        </p:spPr>
        <p:txBody>
          <a:bodyPr wrap="none" rtlCol="0">
            <a:spAutoFit/>
          </a:bodyPr>
          <a:lstStyle/>
          <a:p>
            <a:pPr algn="ctr"/>
            <a:r>
              <a:rPr lang="en-US" sz="2800"/>
              <a:t>ngoắc tay</a:t>
            </a:r>
          </a:p>
        </p:txBody>
      </p:sp>
      <p:cxnSp>
        <p:nvCxnSpPr>
          <p:cNvPr id="38" name="Straight Connector 37"/>
          <p:cNvCxnSpPr/>
          <p:nvPr/>
        </p:nvCxnSpPr>
        <p:spPr>
          <a:xfrm>
            <a:off x="1299646" y="319550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6882" y="3398703"/>
            <a:ext cx="1345240" cy="523220"/>
          </a:xfrm>
          <a:prstGeom prst="rect">
            <a:avLst/>
          </a:prstGeom>
          <a:solidFill>
            <a:srgbClr val="FEE7EF"/>
          </a:solidFill>
          <a:ln w="12700">
            <a:solidFill>
              <a:srgbClr val="009242"/>
            </a:solidFill>
          </a:ln>
        </p:spPr>
        <p:txBody>
          <a:bodyPr wrap="none" rtlCol="0">
            <a:spAutoFit/>
          </a:bodyPr>
          <a:lstStyle/>
          <a:p>
            <a:pPr algn="ctr"/>
            <a:r>
              <a:rPr lang="en-US" sz="2800"/>
              <a:t>lạ hoắc</a:t>
            </a:r>
          </a:p>
        </p:txBody>
      </p:sp>
      <p:cxnSp>
        <p:nvCxnSpPr>
          <p:cNvPr id="40" name="Straight Connector 39"/>
          <p:cNvCxnSpPr/>
          <p:nvPr/>
        </p:nvCxnSpPr>
        <p:spPr>
          <a:xfrm>
            <a:off x="3578265" y="175211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666231" y="1946725"/>
            <a:ext cx="1844275" cy="523220"/>
          </a:xfrm>
          <a:prstGeom prst="rect">
            <a:avLst/>
          </a:prstGeom>
          <a:solidFill>
            <a:srgbClr val="FEE7EF"/>
          </a:solidFill>
          <a:ln w="12700">
            <a:solidFill>
              <a:srgbClr val="009242"/>
            </a:solidFill>
          </a:ln>
        </p:spPr>
        <p:txBody>
          <a:bodyPr wrap="square" rtlCol="0">
            <a:spAutoFit/>
          </a:bodyPr>
          <a:lstStyle/>
          <a:p>
            <a:pPr algn="ctr"/>
            <a:r>
              <a:rPr lang="en-US" sz="2800"/>
              <a:t>rách toạc</a:t>
            </a:r>
          </a:p>
        </p:txBody>
      </p:sp>
      <p:cxnSp>
        <p:nvCxnSpPr>
          <p:cNvPr id="42" name="Straight Connector 41"/>
          <p:cNvCxnSpPr/>
          <p:nvPr/>
        </p:nvCxnSpPr>
        <p:spPr>
          <a:xfrm>
            <a:off x="3578265" y="2477674"/>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496014" y="2672281"/>
            <a:ext cx="1923925" cy="523220"/>
          </a:xfrm>
          <a:prstGeom prst="rect">
            <a:avLst/>
          </a:prstGeom>
          <a:solidFill>
            <a:srgbClr val="FEE7EF"/>
          </a:solidFill>
          <a:ln w="12700">
            <a:solidFill>
              <a:srgbClr val="009242"/>
            </a:solidFill>
          </a:ln>
        </p:spPr>
        <p:txBody>
          <a:bodyPr wrap="none" rtlCol="0">
            <a:spAutoFit/>
          </a:bodyPr>
          <a:lstStyle/>
          <a:p>
            <a:pPr algn="ctr"/>
            <a:r>
              <a:rPr lang="en-US" sz="2800"/>
              <a:t>ngoác mắt</a:t>
            </a:r>
          </a:p>
        </p:txBody>
      </p:sp>
      <p:cxnSp>
        <p:nvCxnSpPr>
          <p:cNvPr id="44" name="Straight Connector 43"/>
          <p:cNvCxnSpPr/>
          <p:nvPr/>
        </p:nvCxnSpPr>
        <p:spPr>
          <a:xfrm>
            <a:off x="3578265" y="319329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75418" y="3387899"/>
            <a:ext cx="2565125" cy="523220"/>
          </a:xfrm>
          <a:prstGeom prst="rect">
            <a:avLst/>
          </a:prstGeom>
          <a:solidFill>
            <a:srgbClr val="FEE7EF"/>
          </a:solidFill>
          <a:ln w="12700">
            <a:solidFill>
              <a:srgbClr val="009242"/>
            </a:solidFill>
          </a:ln>
        </p:spPr>
        <p:txBody>
          <a:bodyPr wrap="none" rtlCol="0">
            <a:spAutoFit/>
          </a:bodyPr>
          <a:lstStyle/>
          <a:p>
            <a:pPr algn="ctr"/>
            <a:r>
              <a:rPr lang="en-US" sz="2800"/>
              <a:t>toạc móng heo</a:t>
            </a:r>
          </a:p>
        </p:txBody>
      </p:sp>
      <p:cxnSp>
        <p:nvCxnSpPr>
          <p:cNvPr id="46" name="Straight Connector 45"/>
          <p:cNvCxnSpPr/>
          <p:nvPr/>
        </p:nvCxnSpPr>
        <p:spPr>
          <a:xfrm>
            <a:off x="1351751" y="392105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9040" y="4115665"/>
            <a:ext cx="1564852" cy="523220"/>
          </a:xfrm>
          <a:prstGeom prst="rect">
            <a:avLst/>
          </a:prstGeom>
          <a:solidFill>
            <a:srgbClr val="FEE7EF"/>
          </a:solidFill>
          <a:ln w="12700">
            <a:solidFill>
              <a:srgbClr val="009242"/>
            </a:solidFill>
          </a:ln>
        </p:spPr>
        <p:txBody>
          <a:bodyPr wrap="none" rtlCol="0">
            <a:spAutoFit/>
          </a:bodyPr>
          <a:lstStyle/>
          <a:p>
            <a:pPr algn="ctr"/>
            <a:r>
              <a:rPr lang="en-US" sz="2800"/>
              <a:t>mê hoặc</a:t>
            </a:r>
          </a:p>
        </p:txBody>
      </p:sp>
      <p:cxnSp>
        <p:nvCxnSpPr>
          <p:cNvPr id="48" name="Straight Connector 47"/>
          <p:cNvCxnSpPr/>
          <p:nvPr/>
        </p:nvCxnSpPr>
        <p:spPr>
          <a:xfrm>
            <a:off x="3568942" y="392965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576465" y="4124259"/>
            <a:ext cx="1744387" cy="523220"/>
          </a:xfrm>
          <a:prstGeom prst="rect">
            <a:avLst/>
          </a:prstGeom>
          <a:solidFill>
            <a:srgbClr val="FEE7EF"/>
          </a:solidFill>
          <a:ln w="12700">
            <a:solidFill>
              <a:srgbClr val="009242"/>
            </a:solidFill>
          </a:ln>
        </p:spPr>
        <p:txBody>
          <a:bodyPr wrap="none" rtlCol="0">
            <a:spAutoFit/>
          </a:bodyPr>
          <a:lstStyle/>
          <a:p>
            <a:pPr algn="ctr"/>
            <a:r>
              <a:rPr lang="en-US" sz="2800"/>
              <a:t>toác hoác</a:t>
            </a:r>
          </a:p>
        </p:txBody>
      </p:sp>
      <p:cxnSp>
        <p:nvCxnSpPr>
          <p:cNvPr id="55" name="Straight Connector 54"/>
          <p:cNvCxnSpPr/>
          <p:nvPr/>
        </p:nvCxnSpPr>
        <p:spPr>
          <a:xfrm>
            <a:off x="5902495" y="17607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036556" y="1955319"/>
            <a:ext cx="1565749" cy="523220"/>
          </a:xfrm>
          <a:prstGeom prst="rect">
            <a:avLst/>
          </a:prstGeom>
          <a:solidFill>
            <a:srgbClr val="84F05E"/>
          </a:solidFill>
          <a:ln w="12700">
            <a:solidFill>
              <a:srgbClr val="009242"/>
            </a:solidFill>
          </a:ln>
        </p:spPr>
        <p:txBody>
          <a:bodyPr wrap="square" rtlCol="0">
            <a:spAutoFit/>
          </a:bodyPr>
          <a:lstStyle/>
          <a:p>
            <a:pPr algn="ctr"/>
            <a:r>
              <a:rPr lang="en-US" sz="2800"/>
              <a:t>huơ vòi</a:t>
            </a:r>
          </a:p>
        </p:txBody>
      </p:sp>
      <p:cxnSp>
        <p:nvCxnSpPr>
          <p:cNvPr id="57" name="Straight Connector 56"/>
          <p:cNvCxnSpPr/>
          <p:nvPr/>
        </p:nvCxnSpPr>
        <p:spPr>
          <a:xfrm>
            <a:off x="5902495" y="248626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962112" y="2680875"/>
            <a:ext cx="1640193" cy="523220"/>
          </a:xfrm>
          <a:prstGeom prst="rect">
            <a:avLst/>
          </a:prstGeom>
          <a:solidFill>
            <a:srgbClr val="84F05E"/>
          </a:solidFill>
          <a:ln w="12700">
            <a:solidFill>
              <a:srgbClr val="009242"/>
            </a:solidFill>
          </a:ln>
        </p:spPr>
        <p:txBody>
          <a:bodyPr wrap="none" rtlCol="0">
            <a:spAutoFit/>
          </a:bodyPr>
          <a:lstStyle/>
          <a:p>
            <a:pPr algn="ctr"/>
            <a:r>
              <a:rPr lang="en-US" sz="2800"/>
              <a:t>thuở xưa</a:t>
            </a:r>
          </a:p>
        </p:txBody>
      </p:sp>
      <p:cxnSp>
        <p:nvCxnSpPr>
          <p:cNvPr id="59" name="Straight Connector 58"/>
          <p:cNvCxnSpPr/>
          <p:nvPr/>
        </p:nvCxnSpPr>
        <p:spPr>
          <a:xfrm>
            <a:off x="5902495" y="320188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193301" y="3396013"/>
            <a:ext cx="1399742" cy="523220"/>
          </a:xfrm>
          <a:prstGeom prst="rect">
            <a:avLst/>
          </a:prstGeom>
          <a:solidFill>
            <a:srgbClr val="84F05E"/>
          </a:solidFill>
          <a:ln w="12700">
            <a:solidFill>
              <a:srgbClr val="009242"/>
            </a:solidFill>
          </a:ln>
        </p:spPr>
        <p:txBody>
          <a:bodyPr wrap="none" rtlCol="0">
            <a:spAutoFit/>
          </a:bodyPr>
          <a:lstStyle/>
          <a:p>
            <a:pPr algn="ctr"/>
            <a:r>
              <a:rPr lang="en-US" sz="2800"/>
              <a:t>huơ tay</a:t>
            </a:r>
          </a:p>
        </p:txBody>
      </p:sp>
      <p:cxnSp>
        <p:nvCxnSpPr>
          <p:cNvPr id="63" name="Straight Connector 62"/>
          <p:cNvCxnSpPr/>
          <p:nvPr/>
        </p:nvCxnSpPr>
        <p:spPr>
          <a:xfrm>
            <a:off x="7729025" y="177113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816991" y="1965738"/>
            <a:ext cx="1844275" cy="523220"/>
          </a:xfrm>
          <a:prstGeom prst="rect">
            <a:avLst/>
          </a:prstGeom>
          <a:solidFill>
            <a:srgbClr val="84F05E"/>
          </a:solidFill>
          <a:ln w="12700">
            <a:solidFill>
              <a:srgbClr val="009242"/>
            </a:solidFill>
          </a:ln>
        </p:spPr>
        <p:txBody>
          <a:bodyPr wrap="square" rtlCol="0">
            <a:spAutoFit/>
          </a:bodyPr>
          <a:lstStyle/>
          <a:p>
            <a:pPr algn="ctr"/>
            <a:r>
              <a:rPr lang="en-US" sz="2800"/>
              <a:t>vừa qua</a:t>
            </a:r>
          </a:p>
        </p:txBody>
      </p:sp>
      <p:cxnSp>
        <p:nvCxnSpPr>
          <p:cNvPr id="65" name="Straight Connector 64"/>
          <p:cNvCxnSpPr/>
          <p:nvPr/>
        </p:nvCxnSpPr>
        <p:spPr>
          <a:xfrm>
            <a:off x="7729025" y="2496687"/>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755783" y="2691294"/>
            <a:ext cx="1705916" cy="523220"/>
          </a:xfrm>
          <a:prstGeom prst="rect">
            <a:avLst/>
          </a:prstGeom>
          <a:solidFill>
            <a:srgbClr val="84F05E"/>
          </a:solidFill>
          <a:ln w="12700">
            <a:solidFill>
              <a:srgbClr val="009242"/>
            </a:solidFill>
          </a:ln>
        </p:spPr>
        <p:txBody>
          <a:bodyPr wrap="none" rtlCol="0">
            <a:spAutoFit/>
          </a:bodyPr>
          <a:lstStyle/>
          <a:p>
            <a:pPr algn="ctr"/>
            <a:r>
              <a:rPr lang="en-US" sz="2800"/>
              <a:t>con ngựa</a:t>
            </a:r>
          </a:p>
        </p:txBody>
      </p:sp>
      <p:cxnSp>
        <p:nvCxnSpPr>
          <p:cNvPr id="67" name="Straight Connector 66"/>
          <p:cNvCxnSpPr/>
          <p:nvPr/>
        </p:nvCxnSpPr>
        <p:spPr>
          <a:xfrm>
            <a:off x="7729025" y="3212305"/>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926859" y="3406432"/>
            <a:ext cx="1585690" cy="523220"/>
          </a:xfrm>
          <a:prstGeom prst="rect">
            <a:avLst/>
          </a:prstGeom>
          <a:solidFill>
            <a:srgbClr val="84F05E"/>
          </a:solidFill>
          <a:ln w="12700">
            <a:solidFill>
              <a:srgbClr val="009242"/>
            </a:solidFill>
          </a:ln>
        </p:spPr>
        <p:txBody>
          <a:bodyPr wrap="none" rtlCol="0">
            <a:spAutoFit/>
          </a:bodyPr>
          <a:lstStyle/>
          <a:p>
            <a:pPr algn="ctr"/>
            <a:r>
              <a:rPr lang="en-US" sz="2800"/>
              <a:t>lựa chọn</a:t>
            </a:r>
          </a:p>
        </p:txBody>
      </p:sp>
    </p:spTree>
    <p:extLst>
      <p:ext uri="{BB962C8B-B14F-4D97-AF65-F5344CB8AC3E}">
        <p14:creationId xmlns:p14="http://schemas.microsoft.com/office/powerpoint/2010/main" val="69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par>
                                <p:cTn id="48" presetID="16" presetClass="entr" presetSubtype="21"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par>
                                <p:cTn id="56" presetID="16" presetClass="entr" presetSubtype="21"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par>
                                <p:cTn id="64" presetID="16" presetClass="entr" presetSubtype="21"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barn(inVertical)">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barn(inVertical)">
                                      <p:cBhvr>
                                        <p:cTn id="71" dur="500"/>
                                        <p:tgtEl>
                                          <p:spTgt spid="56"/>
                                        </p:tgtEl>
                                      </p:cBhvr>
                                    </p:animEffect>
                                  </p:childTnLst>
                                </p:cTn>
                              </p:par>
                              <p:par>
                                <p:cTn id="72" presetID="16" presetClass="entr" presetSubtype="21"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arn(inVertical)">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inVertical)">
                                      <p:cBhvr>
                                        <p:cTn id="79" dur="500"/>
                                        <p:tgtEl>
                                          <p:spTgt spid="58"/>
                                        </p:tgtEl>
                                      </p:cBhvr>
                                    </p:animEffect>
                                  </p:childTnLst>
                                </p:cTn>
                              </p:par>
                              <p:par>
                                <p:cTn id="80" presetID="16" presetClass="entr" presetSubtype="21"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arn(inVertical)">
                                      <p:cBhvr>
                                        <p:cTn id="87" dur="500"/>
                                        <p:tgtEl>
                                          <p:spTgt spid="60"/>
                                        </p:tgtEl>
                                      </p:cBhvr>
                                    </p:animEffect>
                                  </p:childTnLst>
                                </p:cTn>
                              </p:par>
                              <p:par>
                                <p:cTn id="88" presetID="16" presetClass="entr" presetSubtype="21"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barn(inVertical)">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barn(inVertical)">
                                      <p:cBhvr>
                                        <p:cTn id="95" dur="500"/>
                                        <p:tgtEl>
                                          <p:spTgt spid="64"/>
                                        </p:tgtEl>
                                      </p:cBhvr>
                                    </p:animEffect>
                                  </p:childTnLst>
                                </p:cTn>
                              </p:par>
                              <p:par>
                                <p:cTn id="96" presetID="16" presetClass="entr" presetSubtype="21"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barn(inVertical)">
                                      <p:cBhvr>
                                        <p:cTn id="98" dur="500"/>
                                        <p:tgtEl>
                                          <p:spTgt spid="63"/>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barn(inVertical)">
                                      <p:cBhvr>
                                        <p:cTn id="103" dur="500"/>
                                        <p:tgtEl>
                                          <p:spTgt spid="66"/>
                                        </p:tgtEl>
                                      </p:cBhvr>
                                    </p:animEffect>
                                  </p:childTnLst>
                                </p:cTn>
                              </p:par>
                              <p:par>
                                <p:cTn id="104" presetID="16" presetClass="entr" presetSubtype="21"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barn(inVertical)">
                                      <p:cBhvr>
                                        <p:cTn id="106" dur="5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barn(inVertical)">
                                      <p:cBhvr>
                                        <p:cTn id="111" dur="500"/>
                                        <p:tgtEl>
                                          <p:spTgt spid="68"/>
                                        </p:tgtEl>
                                      </p:cBhvr>
                                    </p:animEffect>
                                  </p:childTnLst>
                                </p:cTn>
                              </p:par>
                              <p:par>
                                <p:cTn id="112" presetID="16" presetClass="entr" presetSubtype="21" fill="hold"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barn(inVertical)">
                                      <p:cBhvr>
                                        <p:cTn id="11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9" grpId="0" animBg="1"/>
      <p:bldP spid="41" grpId="0" animBg="1"/>
      <p:bldP spid="43" grpId="0" animBg="1"/>
      <p:bldP spid="45" grpId="0" animBg="1"/>
      <p:bldP spid="47" grpId="0" animBg="1"/>
      <p:bldP spid="49" grpId="0" animBg="1"/>
      <p:bldP spid="56" grpId="0" animBg="1"/>
      <p:bldP spid="58" grpId="0" animBg="1"/>
      <p:bldP spid="60" grpId="0" animBg="1"/>
      <p:bldP spid="64" grpId="0" animBg="1"/>
      <p:bldP spid="66"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Nói lời chúc mừng sinh nhật một người bạn của em</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9</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77253" y="543841"/>
            <a:ext cx="6482994" cy="442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49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1490501" y="5032431"/>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endPar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a:p>
            <a:pPr algn="ctr">
              <a:lnSpc>
                <a:spcPct val="150000"/>
              </a:lnSpc>
              <a:buClr>
                <a:schemeClr val="dk1"/>
              </a:buClr>
              <a:buSzPts val="5200"/>
            </a:pPr>
            <a:r>
              <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HỌC</a:t>
            </a:r>
            <a:endPar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1921630" y="1028845"/>
            <a:ext cx="2952520" cy="2166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5775940" cy="400110"/>
          </a:xfrm>
          <a:prstGeom prst="rect">
            <a:avLst/>
          </a:prstGeom>
          <a:solidFill>
            <a:schemeClr val="bg1"/>
          </a:solidFill>
        </p:spPr>
        <p:txBody>
          <a:bodyPr wrap="none" rtlCol="0">
            <a:spAutoFit/>
          </a:bodyPr>
          <a:lstStyle/>
          <a:p>
            <a:r>
              <a:rPr lang="en-US" sz="2000"/>
              <a:t>Quan sát tranh và nói về từng con vật trong tranh</a:t>
            </a:r>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1</a:t>
            </a:r>
          </a:p>
        </p:txBody>
      </p:sp>
      <p:sp>
        <p:nvSpPr>
          <p:cNvPr id="19" name="TextBox 18"/>
          <p:cNvSpPr txBox="1"/>
          <p:nvPr/>
        </p:nvSpPr>
        <p:spPr>
          <a:xfrm>
            <a:off x="6858591" y="120885"/>
            <a:ext cx="1851789" cy="369332"/>
          </a:xfrm>
          <a:prstGeom prst="rect">
            <a:avLst/>
          </a:prstGeom>
          <a:solidFill>
            <a:schemeClr val="bg1"/>
          </a:solidFill>
        </p:spPr>
        <p:txBody>
          <a:bodyPr wrap="none" rtlCol="0">
            <a:spAutoFit/>
          </a:bodyPr>
          <a:lstStyle/>
          <a:p>
            <a:r>
              <a:rPr lang="en-US" sz="1800">
                <a:solidFill>
                  <a:srgbClr val="FF0000"/>
                </a:solidFill>
              </a:rPr>
              <a:t>Thảo luận nhóm</a:t>
            </a:r>
          </a:p>
        </p:txBody>
      </p:sp>
      <p:sp>
        <p:nvSpPr>
          <p:cNvPr id="11" name="TextBox 10"/>
          <p:cNvSpPr txBox="1"/>
          <p:nvPr/>
        </p:nvSpPr>
        <p:spPr>
          <a:xfrm>
            <a:off x="89525" y="4229187"/>
            <a:ext cx="3369833" cy="584775"/>
          </a:xfrm>
          <a:prstGeom prst="rect">
            <a:avLst/>
          </a:prstGeom>
          <a:solidFill>
            <a:schemeClr val="bg1"/>
          </a:solidFill>
        </p:spPr>
        <p:txBody>
          <a:bodyPr wrap="none" rtlCol="0">
            <a:spAutoFit/>
          </a:bodyPr>
          <a:lstStyle/>
          <a:p>
            <a:r>
              <a:rPr lang="en-US" sz="1600">
                <a:solidFill>
                  <a:schemeClr val="tx1"/>
                </a:solidFill>
              </a:rPr>
              <a:t>Tranh có những con vật nào ? </a:t>
            </a:r>
          </a:p>
          <a:p>
            <a:r>
              <a:rPr lang="en-US" sz="1600">
                <a:solidFill>
                  <a:schemeClr val="tx1"/>
                </a:solidFill>
              </a:rPr>
              <a:t>Những con vật này có gì đặc biệt ?</a:t>
            </a:r>
          </a:p>
        </p:txBody>
      </p:sp>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26" b="100000" l="387" r="98376">
                        <a14:backgroundMark x1="12142" y1="37239" x2="12142" y2="37239"/>
                        <a14:backgroundMark x1="8043" y1="13715" x2="8043" y2="13715"/>
                        <a14:backgroundMark x1="22738" y1="38147" x2="22738" y2="38147"/>
                        <a14:backgroundMark x1="52049" y1="18983" x2="52049" y2="18983"/>
                        <a14:backgroundMark x1="67981" y1="82198" x2="67981" y2="82198"/>
                        <a14:backgroundMark x1="79196" y1="43415" x2="79196" y2="4341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74442" y="305551"/>
            <a:ext cx="5275402" cy="44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3FAF5A"/>
          </a:solidFill>
          <a:ln w="76200">
            <a:solidFill>
              <a:srgbClr val="8BBD3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t>TÔI VÀ CÁC BẠN</a:t>
            </a:r>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2CD434"/>
                </a:solidFill>
              </a:rPr>
              <a:t>1</a:t>
            </a:r>
          </a:p>
        </p:txBody>
      </p:sp>
      <p:grpSp>
        <p:nvGrpSpPr>
          <p:cNvPr id="7" name="Group 6"/>
          <p:cNvGrpSpPr/>
          <p:nvPr/>
        </p:nvGrpSpPr>
        <p:grpSpPr>
          <a:xfrm>
            <a:off x="1142999" y="1705251"/>
            <a:ext cx="7790793" cy="1150177"/>
            <a:chOff x="1143000" y="2412173"/>
            <a:chExt cx="6553201" cy="1150177"/>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a:solidFill>
                    <a:srgbClr val="00863D"/>
                  </a:solidFill>
                  <a:latin typeface="Arial-Rounded" pitchFamily="34" charset="0"/>
                  <a:ea typeface="Arial-Rounded" pitchFamily="34" charset="0"/>
                  <a:cs typeface="Arial-Rounded" pitchFamily="34" charset="0"/>
                </a:rPr>
                <a:t>SINH NHẬT CỦA VOI CON</a:t>
              </a:r>
            </a:p>
          </p:txBody>
        </p:sp>
      </p:grpSp>
      <p:sp>
        <p:nvSpPr>
          <p:cNvPr id="11" name="TextBox 10"/>
          <p:cNvSpPr txBox="1"/>
          <p:nvPr/>
        </p:nvSpPr>
        <p:spPr>
          <a:xfrm>
            <a:off x="1252579" y="1747468"/>
            <a:ext cx="990600" cy="954095"/>
          </a:xfrm>
          <a:prstGeom prst="rect">
            <a:avLst/>
          </a:prstGeom>
          <a:noFill/>
        </p:spPr>
        <p:txBody>
          <a:bodyPr wrap="square" lIns="91428" tIns="45714" rIns="91428" bIns="4571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bg1"/>
                </a:solidFill>
              </a:rPr>
              <a:t>Đọc</a:t>
            </a: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2</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4" name="TextBox 3"/>
          <p:cNvSpPr txBox="1"/>
          <p:nvPr/>
        </p:nvSpPr>
        <p:spPr>
          <a:xfrm>
            <a:off x="210538" y="4655076"/>
            <a:ext cx="3855543" cy="400110"/>
          </a:xfrm>
          <a:prstGeom prst="rect">
            <a:avLst/>
          </a:prstGeom>
          <a:solidFill>
            <a:schemeClr val="bg1"/>
          </a:solidFill>
        </p:spPr>
        <p:txBody>
          <a:bodyPr wrap="none" rtlCol="0">
            <a:spAutoFit/>
          </a:bodyPr>
          <a:lstStyle/>
          <a:p>
            <a:r>
              <a:rPr lang="en-US" sz="2000">
                <a:solidFill>
                  <a:schemeClr val="tx1"/>
                </a:solidFill>
              </a:rPr>
              <a:t>Nhìn vào bức tranh em thấy gì ?</a:t>
            </a: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25" b="94226" l="1221" r="96892">
                        <a14:foregroundMark x1="71587" y1="47769" x2="71587" y2="47769"/>
                        <a14:foregroundMark x1="67925" y1="49606" x2="67925" y2="49606"/>
                        <a14:foregroundMark x1="29634" y1="48819" x2="29634" y2="48819"/>
                        <a14:foregroundMark x1="29523" y1="62205" x2="29523" y2="62205"/>
                        <a14:foregroundMark x1="38069" y1="63255" x2="38069" y2="63255"/>
                        <a14:foregroundMark x1="39845" y1="50656" x2="39845" y2="50656"/>
                        <a14:foregroundMark x1="41953" y1="40945" x2="41953" y2="40945"/>
                        <a14:foregroundMark x1="43174" y1="41995" x2="43174" y2="41995"/>
                        <a14:foregroundMark x1="37847" y1="36745" x2="37847" y2="36745"/>
                        <a14:foregroundMark x1="43174" y1="40157" x2="43174" y2="40157"/>
                        <a14:foregroundMark x1="32852" y1="24672" x2="32852" y2="24672"/>
                        <a14:foregroundMark x1="25749" y1="24672" x2="25749" y2="24672"/>
                        <a14:foregroundMark x1="20422" y1="17848" x2="20422" y2="17848"/>
                        <a14:foregroundMark x1="17314" y1="9186" x2="17314" y2="9186"/>
                        <a14:foregroundMark x1="13097" y1="38845" x2="13097" y2="38845"/>
                        <a14:foregroundMark x1="8768" y1="44357" x2="8768" y2="44357"/>
                        <a14:foregroundMark x1="5216" y1="60105" x2="5216" y2="60105"/>
                        <a14:foregroundMark x1="12986" y1="74016" x2="12986" y2="74016"/>
                        <a14:foregroundMark x1="11876" y1="81627" x2="11876" y2="81627"/>
                        <a14:foregroundMark x1="24750" y1="86877" x2="24750" y2="86877"/>
                        <a14:foregroundMark x1="33185" y1="85827" x2="33185" y2="85827"/>
                        <a14:foregroundMark x1="31964" y1="74278" x2="31964" y2="74278"/>
                        <a14:foregroundMark x1="31521" y1="79528" x2="31521" y2="79528"/>
                        <a14:foregroundMark x1="29412" y1="85564" x2="29412" y2="85564"/>
                        <a14:backgroundMark x1="36404" y1="49869" x2="36404" y2="49869"/>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b="8028"/>
          <a:stretch/>
        </p:blipFill>
        <p:spPr bwMode="auto">
          <a:xfrm>
            <a:off x="2412259" y="407918"/>
            <a:ext cx="4317104" cy="167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0405" y="2011572"/>
            <a:ext cx="8004456" cy="3139321"/>
          </a:xfrm>
          <a:prstGeom prst="rect">
            <a:avLst/>
          </a:prstGeom>
          <a:noFill/>
        </p:spPr>
        <p:txBody>
          <a:bodyPr wrap="square" rtlCol="0">
            <a:spAutoFit/>
          </a:bodyPr>
          <a:lstStyle/>
          <a:p>
            <a:pPr algn="just"/>
            <a:r>
              <a:rPr lang="en-US" sz="2200"/>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6" name="TextBox 5"/>
          <p:cNvSpPr txBox="1"/>
          <p:nvPr/>
        </p:nvSpPr>
        <p:spPr>
          <a:xfrm>
            <a:off x="311718" y="518279"/>
            <a:ext cx="8234133" cy="2800767"/>
          </a:xfrm>
          <a:prstGeom prst="rect">
            <a:avLst/>
          </a:prstGeom>
          <a:noFill/>
        </p:spPr>
        <p:txBody>
          <a:bodyPr wrap="square" rtlCol="0">
            <a:spAutoFit/>
          </a:bodyPr>
          <a:lstStyle/>
          <a:p>
            <a:pPr algn="just"/>
            <a:r>
              <a:rPr lang="en-US" sz="2200"/>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p:txBody>
      </p:sp>
      <p:sp>
        <p:nvSpPr>
          <p:cNvPr id="35" name="TextBox 34"/>
          <p:cNvSpPr txBox="1"/>
          <p:nvPr/>
        </p:nvSpPr>
        <p:spPr>
          <a:xfrm>
            <a:off x="964266" y="3078499"/>
            <a:ext cx="6750566" cy="369332"/>
          </a:xfrm>
          <a:prstGeom prst="rect">
            <a:avLst/>
          </a:prstGeom>
          <a:noFill/>
        </p:spPr>
        <p:txBody>
          <a:bodyPr wrap="none" rtlCol="0">
            <a:spAutoFit/>
          </a:bodyPr>
          <a:lstStyle/>
          <a:p>
            <a:r>
              <a:rPr lang="en-US" sz="1800">
                <a:solidFill>
                  <a:schemeClr val="tx1"/>
                </a:solidFill>
              </a:rPr>
              <a:t>Tìm từ ngữ có tiếng chứa vần trong văn bản: </a:t>
            </a:r>
            <a:r>
              <a:rPr lang="en-US" sz="1800">
                <a:solidFill>
                  <a:srgbClr val="FF0000"/>
                </a:solidFill>
              </a:rPr>
              <a:t>oam, oăc, oăm, uơ</a:t>
            </a:r>
            <a:endParaRPr lang="en-US" sz="1800">
              <a:solidFill>
                <a:schemeClr val="tx1"/>
              </a:solidFill>
            </a:endParaRPr>
          </a:p>
        </p:txBody>
      </p:sp>
      <p:cxnSp>
        <p:nvCxnSpPr>
          <p:cNvPr id="20" name="Straight Connector 19"/>
          <p:cNvCxnSpPr/>
          <p:nvPr/>
        </p:nvCxnSpPr>
        <p:spPr>
          <a:xfrm>
            <a:off x="7616525" y="1585248"/>
            <a:ext cx="8118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741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1577"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a:t>oam</a:t>
            </a:r>
          </a:p>
        </p:txBody>
      </p:sp>
      <p:cxnSp>
        <p:nvCxnSpPr>
          <p:cNvPr id="25" name="Straight Connector 24"/>
          <p:cNvCxnSpPr/>
          <p:nvPr/>
        </p:nvCxnSpPr>
        <p:spPr>
          <a:xfrm>
            <a:off x="1174167"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250" y="4384021"/>
            <a:ext cx="1285929" cy="523220"/>
          </a:xfrm>
          <a:prstGeom prst="rect">
            <a:avLst/>
          </a:prstGeom>
          <a:solidFill>
            <a:srgbClr val="FEE7EF"/>
          </a:solidFill>
          <a:ln w="12700">
            <a:solidFill>
              <a:srgbClr val="009242"/>
            </a:solidFill>
          </a:ln>
        </p:spPr>
        <p:txBody>
          <a:bodyPr wrap="none" rtlCol="0">
            <a:spAutoFit/>
          </a:bodyPr>
          <a:lstStyle/>
          <a:p>
            <a:pPr algn="ctr"/>
            <a:r>
              <a:rPr lang="en-US" sz="2800"/>
              <a:t>ngoạm</a:t>
            </a:r>
          </a:p>
        </p:txBody>
      </p:sp>
      <p:cxnSp>
        <p:nvCxnSpPr>
          <p:cNvPr id="23" name="Straight Connector 22"/>
          <p:cNvCxnSpPr/>
          <p:nvPr/>
        </p:nvCxnSpPr>
        <p:spPr>
          <a:xfrm>
            <a:off x="1227864" y="2241231"/>
            <a:ext cx="6903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01490" y="2241231"/>
            <a:ext cx="8394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43723" y="2917092"/>
            <a:ext cx="4031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0029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0490"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a:t>oăc</a:t>
            </a:r>
          </a:p>
        </p:txBody>
      </p:sp>
      <p:cxnSp>
        <p:nvCxnSpPr>
          <p:cNvPr id="41" name="Straight Connector 40"/>
          <p:cNvCxnSpPr/>
          <p:nvPr/>
        </p:nvCxnSpPr>
        <p:spPr>
          <a:xfrm>
            <a:off x="480544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362859"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a:t>oăm</a:t>
            </a:r>
          </a:p>
        </p:txBody>
      </p:sp>
      <p:cxnSp>
        <p:nvCxnSpPr>
          <p:cNvPr id="43" name="Straight Connector 42"/>
          <p:cNvCxnSpPr/>
          <p:nvPr/>
        </p:nvCxnSpPr>
        <p:spPr>
          <a:xfrm>
            <a:off x="685290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542566" y="3657600"/>
            <a:ext cx="620684" cy="523220"/>
          </a:xfrm>
          <a:prstGeom prst="rect">
            <a:avLst/>
          </a:prstGeom>
          <a:solidFill>
            <a:srgbClr val="FEE7EF"/>
          </a:solidFill>
          <a:ln w="12700">
            <a:solidFill>
              <a:srgbClr val="009242"/>
            </a:solidFill>
          </a:ln>
        </p:spPr>
        <p:txBody>
          <a:bodyPr wrap="none" rtlCol="0">
            <a:spAutoFit/>
          </a:bodyPr>
          <a:lstStyle/>
          <a:p>
            <a:pPr algn="ctr"/>
            <a:r>
              <a:rPr lang="en-US" sz="2800"/>
              <a:t>uơ</a:t>
            </a:r>
          </a:p>
        </p:txBody>
      </p:sp>
      <p:cxnSp>
        <p:nvCxnSpPr>
          <p:cNvPr id="46" name="Straight Connector 45"/>
          <p:cNvCxnSpPr/>
          <p:nvPr/>
        </p:nvCxnSpPr>
        <p:spPr>
          <a:xfrm>
            <a:off x="3024484"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22679" y="4384021"/>
            <a:ext cx="1165704" cy="523220"/>
          </a:xfrm>
          <a:prstGeom prst="rect">
            <a:avLst/>
          </a:prstGeom>
          <a:solidFill>
            <a:srgbClr val="FEE7EF"/>
          </a:solidFill>
          <a:ln w="12700">
            <a:solidFill>
              <a:srgbClr val="009242"/>
            </a:solidFill>
          </a:ln>
        </p:spPr>
        <p:txBody>
          <a:bodyPr wrap="none" rtlCol="0">
            <a:spAutoFit/>
          </a:bodyPr>
          <a:lstStyle/>
          <a:p>
            <a:pPr algn="ctr"/>
            <a:r>
              <a:rPr lang="en-US" sz="2800"/>
              <a:t>ngoắc</a:t>
            </a:r>
          </a:p>
        </p:txBody>
      </p:sp>
      <p:cxnSp>
        <p:nvCxnSpPr>
          <p:cNvPr id="48" name="Straight Connector 47"/>
          <p:cNvCxnSpPr/>
          <p:nvPr/>
        </p:nvCxnSpPr>
        <p:spPr>
          <a:xfrm>
            <a:off x="482440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172901" y="4384021"/>
            <a:ext cx="1265090" cy="523220"/>
          </a:xfrm>
          <a:prstGeom prst="rect">
            <a:avLst/>
          </a:prstGeom>
          <a:solidFill>
            <a:srgbClr val="FEE7EF"/>
          </a:solidFill>
          <a:ln w="12700">
            <a:solidFill>
              <a:srgbClr val="009242"/>
            </a:solidFill>
          </a:ln>
        </p:spPr>
        <p:txBody>
          <a:bodyPr wrap="none" rtlCol="0">
            <a:spAutoFit/>
          </a:bodyPr>
          <a:lstStyle/>
          <a:p>
            <a:pPr algn="ctr"/>
            <a:r>
              <a:rPr lang="en-US" sz="2800"/>
              <a:t>khoằm</a:t>
            </a:r>
          </a:p>
        </p:txBody>
      </p:sp>
      <p:cxnSp>
        <p:nvCxnSpPr>
          <p:cNvPr id="50" name="Straight Connector 49"/>
          <p:cNvCxnSpPr/>
          <p:nvPr/>
        </p:nvCxnSpPr>
        <p:spPr>
          <a:xfrm>
            <a:off x="687186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442379" y="4384021"/>
            <a:ext cx="821059" cy="523220"/>
          </a:xfrm>
          <a:prstGeom prst="rect">
            <a:avLst/>
          </a:prstGeom>
          <a:solidFill>
            <a:srgbClr val="FEE7EF"/>
          </a:solidFill>
          <a:ln w="12700">
            <a:solidFill>
              <a:srgbClr val="009242"/>
            </a:solidFill>
          </a:ln>
        </p:spPr>
        <p:txBody>
          <a:bodyPr wrap="none" rtlCol="0">
            <a:spAutoFit/>
          </a:bodyPr>
          <a:lstStyle/>
          <a:p>
            <a:pPr algn="ctr"/>
            <a:r>
              <a:rPr lang="en-US" sz="2800"/>
              <a:t>huơ</a:t>
            </a:r>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arn(inVertical)">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inVertical)">
                                      <p:cBhvr>
                                        <p:cTn id="77" dur="500"/>
                                        <p:tgtEl>
                                          <p:spTgt spid="4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barn(inVertical)">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barn(inVertical)">
                                      <p:cBhvr>
                                        <p:cTn id="85" dur="500"/>
                                        <p:tgtEl>
                                          <p:spTgt spid="4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barn(inVertical)">
                                      <p:cBhvr>
                                        <p:cTn id="88" dur="5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barn(inVertical)">
                                      <p:cBhvr>
                                        <p:cTn id="93" dur="500"/>
                                        <p:tgtEl>
                                          <p:spTgt spid="50"/>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barn(inVertical)">
                                      <p:cBhvr>
                                        <p:cTn id="9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22" grpId="0" animBg="1"/>
      <p:bldP spid="26" grpId="0" animBg="1"/>
      <p:bldP spid="40" grpId="0" animBg="1"/>
      <p:bldP spid="42" grpId="0" animBg="1"/>
      <p:bldP spid="44" grpId="0" animBg="1"/>
      <p:bldP spid="47"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99382" y="3692487"/>
            <a:ext cx="8383371" cy="769441"/>
          </a:xfrm>
          <a:prstGeom prst="rect">
            <a:avLst/>
          </a:prstGeom>
          <a:solidFill>
            <a:schemeClr val="bg1"/>
          </a:solidFill>
        </p:spPr>
        <p:txBody>
          <a:bodyPr wrap="square" rtlCol="0">
            <a:spAutoFit/>
          </a:bodyPr>
          <a:lstStyle/>
          <a:p>
            <a:pPr algn="just"/>
            <a:r>
              <a:rPr lang="en-US" sz="2200">
                <a:solidFill>
                  <a:srgbClr val="0418AC"/>
                </a:solidFill>
              </a:rPr>
              <a:t>        Khỉ vàng và sóc nâu tặng voi tiết mục “ngúc ngoắc đuôi”. Vẹt mỏ khoằm thay mặt các bạn nói những lời chúc tốt đẹp.</a:t>
            </a:r>
          </a:p>
        </p:txBody>
      </p:sp>
      <p:sp>
        <p:nvSpPr>
          <p:cNvPr id="4" name="TextBox 3"/>
          <p:cNvSpPr txBox="1"/>
          <p:nvPr/>
        </p:nvSpPr>
        <p:spPr>
          <a:xfrm>
            <a:off x="537386" y="4461928"/>
            <a:ext cx="2441694" cy="369332"/>
          </a:xfrm>
          <a:prstGeom prst="rect">
            <a:avLst/>
          </a:prstGeom>
          <a:solidFill>
            <a:schemeClr val="bg1"/>
          </a:solidFill>
        </p:spPr>
        <p:txBody>
          <a:bodyPr wrap="none" rtlCol="0">
            <a:spAutoFit/>
          </a:bodyPr>
          <a:lstStyle/>
          <a:p>
            <a:r>
              <a:rPr lang="en-US" sz="1800">
                <a:solidFill>
                  <a:schemeClr val="tx1"/>
                </a:solidFill>
              </a:rPr>
              <a:t>Đọc nối tiếp từng câu </a:t>
            </a:r>
          </a:p>
        </p:txBody>
      </p:sp>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6" name="TextBox 5"/>
          <p:cNvSpPr txBox="1"/>
          <p:nvPr/>
        </p:nvSpPr>
        <p:spPr>
          <a:xfrm>
            <a:off x="537386" y="592104"/>
            <a:ext cx="8234133" cy="3108543"/>
          </a:xfrm>
          <a:prstGeom prst="rect">
            <a:avLst/>
          </a:prstGeom>
          <a:noFill/>
        </p:spPr>
        <p:txBody>
          <a:bodyPr wrap="square" rtlCol="0">
            <a:spAutoFit/>
          </a:bodyPr>
          <a:lstStyle/>
          <a:p>
            <a:pPr algn="just"/>
            <a:r>
              <a:rPr lang="en-US" sz="2200"/>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cxnSp>
        <p:nvCxnSpPr>
          <p:cNvPr id="5" name="Straight Connector 4"/>
          <p:cNvCxnSpPr/>
          <p:nvPr/>
        </p:nvCxnSpPr>
        <p:spPr>
          <a:xfrm flipH="1">
            <a:off x="3643286" y="3692487"/>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35811" y="3692487"/>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165058" y="3692487"/>
            <a:ext cx="152400" cy="315006"/>
            <a:chOff x="7292623" y="3733972"/>
            <a:chExt cx="152400" cy="315006"/>
          </a:xfrm>
        </p:grpSpPr>
        <p:cxnSp>
          <p:nvCxnSpPr>
            <p:cNvPr id="20" name="Straight Connector 1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807210" y="4048978"/>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002982" y="4042816"/>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386" y="3708755"/>
            <a:ext cx="1354858" cy="400110"/>
          </a:xfrm>
          <a:prstGeom prst="rect">
            <a:avLst/>
          </a:prstGeom>
          <a:solidFill>
            <a:schemeClr val="bg1"/>
          </a:solidFill>
        </p:spPr>
        <p:txBody>
          <a:bodyPr wrap="none" rtlCol="0">
            <a:spAutoFit/>
          </a:bodyPr>
          <a:lstStyle/>
          <a:p>
            <a:r>
              <a:rPr lang="en-US" sz="2000">
                <a:solidFill>
                  <a:schemeClr val="tx1"/>
                </a:solidFill>
              </a:rPr>
              <a:t>Chia đoạn</a:t>
            </a:r>
          </a:p>
        </p:txBody>
      </p:sp>
      <p:grpSp>
        <p:nvGrpSpPr>
          <p:cNvPr id="29" name="Group 28"/>
          <p:cNvGrpSpPr/>
          <p:nvPr/>
        </p:nvGrpSpPr>
        <p:grpSpPr>
          <a:xfrm>
            <a:off x="2594772" y="2257786"/>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1</a:t>
              </a:r>
            </a:p>
          </p:txBody>
        </p:sp>
      </p:grpSp>
      <p:grpSp>
        <p:nvGrpSpPr>
          <p:cNvPr id="34" name="Group 33"/>
          <p:cNvGrpSpPr/>
          <p:nvPr/>
        </p:nvGrpSpPr>
        <p:grpSpPr>
          <a:xfrm>
            <a:off x="1214815" y="2909570"/>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grpSp>
        <p:nvGrpSpPr>
          <p:cNvPr id="39" name="Group 38"/>
          <p:cNvGrpSpPr/>
          <p:nvPr/>
        </p:nvGrpSpPr>
        <p:grpSpPr>
          <a:xfrm>
            <a:off x="7406371" y="4048978"/>
            <a:ext cx="152400" cy="315006"/>
            <a:chOff x="7292623" y="3733972"/>
            <a:chExt cx="152400" cy="315006"/>
          </a:xfrm>
        </p:grpSpPr>
        <p:cxnSp>
          <p:nvCxnSpPr>
            <p:cNvPr id="40" name="Straight Connector 3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4"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48" name="TextBox 47"/>
          <p:cNvSpPr txBox="1"/>
          <p:nvPr/>
        </p:nvSpPr>
        <p:spPr>
          <a:xfrm>
            <a:off x="277742" y="3795883"/>
            <a:ext cx="6490879" cy="369332"/>
          </a:xfrm>
          <a:prstGeom prst="rect">
            <a:avLst/>
          </a:prstGeom>
          <a:solidFill>
            <a:schemeClr val="bg1"/>
          </a:solidFill>
        </p:spPr>
        <p:txBody>
          <a:bodyPr wrap="none" rtlCol="0">
            <a:spAutoFit/>
          </a:bodyPr>
          <a:lstStyle/>
          <a:p>
            <a:r>
              <a:rPr lang="en-US" sz="1800">
                <a:solidFill>
                  <a:schemeClr val="tx1"/>
                </a:solidFill>
              </a:rPr>
              <a:t>Giải nghĩa : </a:t>
            </a:r>
            <a:r>
              <a:rPr lang="en-US" sz="1800">
                <a:solidFill>
                  <a:srgbClr val="0418AC"/>
                </a:solidFill>
              </a:rPr>
              <a:t>ngoạm, tiết mục,ngúc ngoắc, mỏ khoằm, huơ vòi.</a:t>
            </a:r>
            <a:endParaRPr lang="en-US" sz="1800">
              <a:solidFill>
                <a:schemeClr val="tx1"/>
              </a:solidFill>
            </a:endParaRPr>
          </a:p>
        </p:txBody>
      </p:sp>
      <p:sp>
        <p:nvSpPr>
          <p:cNvPr id="5" name="TextBox 4"/>
          <p:cNvSpPr txBox="1"/>
          <p:nvPr/>
        </p:nvSpPr>
        <p:spPr>
          <a:xfrm>
            <a:off x="537386" y="592104"/>
            <a:ext cx="8234133" cy="3108543"/>
          </a:xfrm>
          <a:prstGeom prst="rect">
            <a:avLst/>
          </a:prstGeom>
          <a:noFill/>
        </p:spPr>
        <p:txBody>
          <a:bodyPr wrap="square" rtlCol="0">
            <a:spAutoFit/>
          </a:bodyPr>
          <a:lstStyle/>
          <a:p>
            <a:pPr algn="just"/>
            <a:r>
              <a:rPr lang="en-US" sz="2200"/>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spTree>
    <p:extLst>
      <p:ext uri="{BB962C8B-B14F-4D97-AF65-F5344CB8AC3E}">
        <p14:creationId xmlns:p14="http://schemas.microsoft.com/office/powerpoint/2010/main" val="345381643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3406</TotalTime>
  <Words>913</Words>
  <Application>Microsoft Office PowerPoint</Application>
  <PresentationFormat>On-screen Show (16:9)</PresentationFormat>
  <Paragraphs>126</Paragraphs>
  <Slides>22</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Times New Roman</vt:lpstr>
      <vt:lpstr>Arial Rounded MT Bold</vt:lpstr>
      <vt:lpstr>Calibri Light</vt:lpstr>
      <vt:lpstr>Arial-Rounded</vt:lpstr>
      <vt:lpstr>Arial</vt:lpstr>
      <vt:lpstr>Lato</vt:lpstr>
      <vt:lpstr>Calibri</vt:lpstr>
      <vt:lpstr>HP001 4 hàng</vt:lpstr>
      <vt:lpstr>Quicksand Medium</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Thanh Hieu</cp:lastModifiedBy>
  <cp:revision>394</cp:revision>
  <dcterms:modified xsi:type="dcterms:W3CDTF">2025-02-13T08:37:33Z</dcterms:modified>
</cp:coreProperties>
</file>