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7"/>
  </p:notesMasterIdLst>
  <p:sldIdLst>
    <p:sldId id="325" r:id="rId5"/>
    <p:sldId id="272" r:id="rId6"/>
    <p:sldId id="273" r:id="rId8"/>
    <p:sldId id="280" r:id="rId9"/>
    <p:sldId id="281" r:id="rId10"/>
    <p:sldId id="283" r:id="rId11"/>
    <p:sldId id="284" r:id="rId12"/>
    <p:sldId id="259" r:id="rId13"/>
    <p:sldId id="294" r:id="rId14"/>
    <p:sldId id="285" r:id="rId15"/>
    <p:sldId id="286" r:id="rId16"/>
    <p:sldId id="287" r:id="rId17"/>
    <p:sldId id="288" r:id="rId18"/>
    <p:sldId id="270" r:id="rId19"/>
    <p:sldId id="290" r:id="rId20"/>
    <p:sldId id="319" r:id="rId21"/>
    <p:sldId id="289" r:id="rId22"/>
    <p:sldId id="268" r:id="rId23"/>
    <p:sldId id="291" r:id="rId24"/>
    <p:sldId id="292" r:id="rId25"/>
    <p:sldId id="296" r:id="rId26"/>
    <p:sldId id="322" r:id="rId27"/>
    <p:sldId id="321" r:id="rId28"/>
    <p:sldId id="269" r:id="rId29"/>
    <p:sldId id="293" r:id="rId30"/>
    <p:sldId id="327" r:id="rId31"/>
    <p:sldId id="323" r:id="rId32"/>
    <p:sldId id="328" r:id="rId33"/>
    <p:sldId id="262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267" r:id="rId4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CFFFF"/>
    <a:srgbClr val="99FF99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3FB2C0-6668-4649-8A78-6E6A27643D3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noProof="1" dirty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A2610E-3383-4465-8FEE-460B12558C96}" type="slidenum"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84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buNone/>
            </a:pPr>
            <a:fld id="{9A0DB2DC-4C9A-4742-B13C-FB6460FD3503}" type="slidenum">
              <a:rPr lang="" altLang="x-none" sz="1200" dirty="0">
                <a:latin typeface="Times New Roman" panose="02020603050405020304" pitchFamily="18" charset="0"/>
              </a:rPr>
            </a:fld>
            <a:endParaRPr lang="" altLang="x-none" sz="1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048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buNone/>
            </a:pPr>
            <a:fld id="{9A0DB2DC-4C9A-4742-B13C-FB6460FD3503}" type="slidenum">
              <a:rPr lang="" altLang="x-none" sz="1200" dirty="0">
                <a:latin typeface="Times New Roman" panose="02020603050405020304" pitchFamily="18" charset="0"/>
              </a:rPr>
            </a:fld>
            <a:endParaRPr lang="" altLang="x-none" sz="1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253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buNone/>
            </a:pPr>
            <a:fld id="{9A0DB2DC-4C9A-4742-B13C-FB6460FD3503}" type="slidenum">
              <a:rPr lang="" altLang="x-none" sz="1200" dirty="0">
                <a:latin typeface="Times New Roman" panose="02020603050405020304" pitchFamily="18" charset="0"/>
              </a:rPr>
            </a:fld>
            <a:endParaRPr lang="" altLang="x-none" sz="1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458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buNone/>
            </a:pPr>
            <a:fld id="{9A0DB2DC-4C9A-4742-B13C-FB6460FD3503}" type="slidenum">
              <a:rPr lang="" altLang="x-none" sz="1200" dirty="0">
                <a:latin typeface="Times New Roman" panose="02020603050405020304" pitchFamily="18" charset="0"/>
              </a:rPr>
            </a:fld>
            <a:endParaRPr lang="" altLang="x-none" sz="1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662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buNone/>
            </a:pPr>
            <a:fld id="{9A0DB2DC-4C9A-4742-B13C-FB6460FD3503}" type="slidenum">
              <a:rPr lang="" altLang="x-none" sz="1200" dirty="0">
                <a:latin typeface="Times New Roman" panose="02020603050405020304" pitchFamily="18" charset="0"/>
              </a:rPr>
            </a:fld>
            <a:endParaRPr lang="" altLang="x-none" sz="1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867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buNone/>
            </a:pPr>
            <a:fld id="{9A0DB2DC-4C9A-4742-B13C-FB6460FD3503}" type="slidenum">
              <a:rPr lang="" altLang="x-none" sz="1200" dirty="0">
                <a:latin typeface="Times New Roman" panose="02020603050405020304" pitchFamily="18" charset="0"/>
              </a:rPr>
            </a:fld>
            <a:endParaRPr lang="" altLang="x-none" sz="1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F3DBFB-5108-4760-AADE-D60C5C2D97E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D2C418-6164-4E3B-9273-954E70F1BA2E}" type="slidenum"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F3DBFB-5108-4760-AADE-D60C5C2D97E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D2C418-6164-4E3B-9273-954E70F1BA2E}" type="slidenum"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F3DBFB-5108-4760-AADE-D60C5C2D97E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D2C418-6164-4E3B-9273-954E70F1BA2E}" type="slidenum"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dirty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DFB0F5-4093-41C3-A281-C779BB0601A5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dirty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C5FCE6-B015-46B8-AF41-BAA4A0339515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dirty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A1A936-16E4-4D9D-9255-F873CC1CD9D4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dirty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E4E38C-0FAE-4335-8068-63CCA254D740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dirty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D41A84-529F-421E-844A-41BBFC2BB983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dirty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D3E298-83A8-4613-8694-8CBBAE130562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dirty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3DA3371-8BDB-4C56-ADEA-8358D2DE2430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dirty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7BB489-0C26-4890-A77C-AFC172F00B34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F3DBFB-5108-4760-AADE-D60C5C2D97E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D2C418-6164-4E3B-9273-954E70F1BA2E}" type="slidenum"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dirty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442B908-785F-46F6-80D3-C94A53297007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dirty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AD2ED63-986F-455F-988F-C8ECA3889525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dirty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E984166-B484-4F0D-89B3-0FB5D964A677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dirty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DFB0F5-4093-41C3-A281-C779BB0601A5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dirty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C5FCE6-B015-46B8-AF41-BAA4A0339515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dirty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A1A936-16E4-4D9D-9255-F873CC1CD9D4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dirty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E4E38C-0FAE-4335-8068-63CCA254D740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dirty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D41A84-529F-421E-844A-41BBFC2BB983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dirty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D3E298-83A8-4613-8694-8CBBAE130562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dirty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3DA3371-8BDB-4C56-ADEA-8358D2DE2430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F3DBFB-5108-4760-AADE-D60C5C2D97E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D2C418-6164-4E3B-9273-954E70F1BA2E}" type="slidenum"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dirty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7BB489-0C26-4890-A77C-AFC172F00B34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dirty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442B908-785F-46F6-80D3-C94A53297007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dirty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AD2ED63-986F-455F-988F-C8ECA3889525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dirty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E984166-B484-4F0D-89B3-0FB5D964A677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F3DBFB-5108-4760-AADE-D60C5C2D97E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D2C418-6164-4E3B-9273-954E70F1BA2E}" type="slidenum"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F3DBFB-5108-4760-AADE-D60C5C2D97E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D2C418-6164-4E3B-9273-954E70F1BA2E}" type="slidenum"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F3DBFB-5108-4760-AADE-D60C5C2D97E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D2C418-6164-4E3B-9273-954E70F1BA2E}" type="slidenum"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F3DBFB-5108-4760-AADE-D60C5C2D97E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D2C418-6164-4E3B-9273-954E70F1BA2E}" type="slidenum"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F3DBFB-5108-4760-AADE-D60C5C2D97E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D2C418-6164-4E3B-9273-954E70F1BA2E}" type="slidenum"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F3DBFB-5108-4760-AADE-D60C5C2D97E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D2C418-6164-4E3B-9273-954E70F1BA2E}" type="slidenum"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F3DBFB-5108-4760-AADE-D60C5C2D97E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noProof="1" dirty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D2C418-6164-4E3B-9273-954E70F1BA2E}" type="slidenum"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noProof="1" dirty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D71A6B5-36E0-4A6B-AC96-769CA6AB3AC6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noProof="1" dirty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D71A6B5-36E0-4A6B-AC96-769CA6AB3AC6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hyperlink" Target="KARAOKE%20A%20&#258;%20&#194;%20-%20&#272;&#7894;%20TUY&#7870;T%20NHI%20-%20Official.mp4" TargetMode="External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hyperlink" Target="D&#226;n%20v&#361;%20Baby%20Shark%202019%20-%20T&#226;y%20H&#7891;%20kids.mp4" TargetMode="External"/><Relationship Id="rId1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microsoft.com/office/2007/relationships/media" Target="file:///C:\Users\Administrator\Desktop\pptiengviet\Tieng%20viet%20%20(2)\Tieng%20viet%201\bai32\S&#417;n%20ca%20v&#233;o%20von.mp3" TargetMode="External"/><Relationship Id="rId1" Type="http://schemas.openxmlformats.org/officeDocument/2006/relationships/audio" Target="file:///C:\Users\Administrator\Desktop\pptiengviet\Tieng%20viet%20%20(2)\Tieng%20viet%201\bai32\S&#417;n%20ca%20v&#233;o%20von.mp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2707_nen-pp-chuyen-nghiep-full-hd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9144635" cy="68580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774700" y="241300"/>
            <a:ext cx="7818755" cy="7899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21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ỦY BAN NHÂN DÂN HUYỆN PHÙ CÁT</a:t>
            </a:r>
            <a:endParaRPr lang="en-US" altLang="vi-VN" sz="21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21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TRƯỜNG TIỂU HỌC SỐ 1 CÁT HANH</a:t>
            </a:r>
            <a:endParaRPr lang="en-US" altLang="vi-VN" sz="2100" b="1" dirty="0">
              <a:solidFill>
                <a:srgbClr val="00009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sz="2100"/>
          </a:p>
        </p:txBody>
      </p:sp>
      <p:sp>
        <p:nvSpPr>
          <p:cNvPr id="7" name="Text Box 6"/>
          <p:cNvSpPr txBox="1"/>
          <p:nvPr/>
        </p:nvSpPr>
        <p:spPr>
          <a:xfrm>
            <a:off x="528955" y="1369695"/>
            <a:ext cx="8161020" cy="16338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sz="4350">
                <a:ln w="12700" cap="flat" cmpd="sng">
                  <a:solidFill>
                    <a:srgbClr val="FF0000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CHÀO MỪNG QUÝ THẦY CÔ</a:t>
            </a:r>
            <a:endParaRPr lang="en-US" sz="4350">
              <a:ln w="12700" cap="flat" cmpd="sng">
                <a:solidFill>
                  <a:srgbClr val="FF0000"/>
                </a:solidFill>
                <a:prstDash val="sysDot"/>
                <a:headEnd type="none" w="med" len="med"/>
                <a:tailEnd type="none" w="med" len="med"/>
              </a:ln>
              <a:solidFill>
                <a:srgbClr val="00008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350"/>
          </a:p>
        </p:txBody>
      </p:sp>
      <p:sp>
        <p:nvSpPr>
          <p:cNvPr id="8" name="Text Box 7"/>
          <p:cNvSpPr txBox="1"/>
          <p:nvPr/>
        </p:nvSpPr>
        <p:spPr>
          <a:xfrm>
            <a:off x="1113473" y="3186113"/>
            <a:ext cx="7035641" cy="882968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sz="3450">
                <a:ln w="9525" cap="rnd" cmpd="sng">
                  <a:solidFill>
                    <a:srgbClr val="993366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0000FF">
                    <a:alpha val="96861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Về Dự Giờ Thăm Lớp</a:t>
            </a:r>
            <a:endParaRPr lang="en-US" sz="100">
              <a:ln w="9525" cap="rnd" cmpd="sng">
                <a:solidFill>
                  <a:srgbClr val="993366"/>
                </a:solidFill>
                <a:prstDash val="sysDot"/>
                <a:headEnd type="none" w="med" len="med"/>
                <a:tailEnd type="none" w="med" len="med"/>
              </a:ln>
              <a:solidFill>
                <a:srgbClr val="0000FF">
                  <a:alpha val="96861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00"/>
          </a:p>
        </p:txBody>
      </p:sp>
      <p:sp>
        <p:nvSpPr>
          <p:cNvPr id="9" name="Text Box 8"/>
          <p:cNvSpPr txBox="1"/>
          <p:nvPr/>
        </p:nvSpPr>
        <p:spPr>
          <a:xfrm>
            <a:off x="4986655" y="5217795"/>
            <a:ext cx="4083685" cy="8966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15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Lớp: 1A3</a:t>
            </a:r>
            <a:endParaRPr lang="en-US" altLang="vi-VN" sz="15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15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Giáo viên: Phan Thị Thanh Oanh</a:t>
            </a:r>
            <a:endParaRPr lang="en-US" altLang="vi-VN" sz="1500" b="1" dirty="0">
              <a:solidFill>
                <a:srgbClr val="660066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sz="15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5"/>
          <p:cNvSpPr/>
          <p:nvPr/>
        </p:nvSpPr>
        <p:spPr>
          <a:xfrm>
            <a:off x="0" y="0"/>
            <a:ext cx="16002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4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31747" name="Rectangle 1"/>
          <p:cNvSpPr/>
          <p:nvPr/>
        </p:nvSpPr>
        <p:spPr>
          <a:xfrm>
            <a:off x="34925" y="176213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</a:rPr>
              <a:t>2.Đọc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92375" y="530225"/>
            <a:ext cx="131445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800" dirty="0">
                <a:solidFill>
                  <a:srgbClr val="FF0000"/>
                </a:solidFill>
                <a:latin typeface="VNI-Avo" pitchFamily="2" charset="0"/>
              </a:rPr>
              <a:t>on</a:t>
            </a:r>
            <a:endParaRPr lang="en-US" altLang="en-US" sz="4800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200400" y="1778000"/>
          <a:ext cx="3200400" cy="16462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200"/>
                <a:gridCol w="1600200"/>
              </a:tblGrid>
              <a:tr h="736071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VNI-Avo" pitchFamily="2" charset="0"/>
                        </a:rPr>
                        <a:t>c</a:t>
                      </a:r>
                      <a:endParaRPr lang="en-US" sz="4800" dirty="0">
                        <a:latin typeface="VNI-Avo" pitchFamily="2" charset="0"/>
                      </a:endParaRPr>
                    </a:p>
                  </a:txBody>
                  <a:tcPr marT="45701" marB="45701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on</a:t>
                      </a:r>
                      <a:endParaRPr lang="en-US" sz="480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 marT="45701" marB="45701">
                    <a:solidFill>
                      <a:srgbClr val="CCFFFF"/>
                    </a:solidFill>
                  </a:tcPr>
                </a:tc>
              </a:tr>
              <a:tr h="700882">
                <a:tc gridSpan="2"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VNI-Avo" pitchFamily="2" charset="0"/>
                        </a:rPr>
                        <a:t>c</a:t>
                      </a:r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on</a:t>
                      </a:r>
                      <a:endParaRPr lang="en-US" sz="480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 marT="45701" marB="45701">
                    <a:solidFill>
                      <a:srgbClr val="CCFFFF"/>
                    </a:solidFill>
                  </a:tcPr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28588" y="4843463"/>
            <a:ext cx="1516062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000" dirty="0">
                <a:latin typeface="VNI-Avo" pitchFamily="2" charset="0"/>
              </a:rPr>
              <a:t>gioøn</a:t>
            </a:r>
            <a:endParaRPr lang="en-US" altLang="en-US" sz="3600" dirty="0">
              <a:latin typeface="VNI-Av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73563" y="574675"/>
            <a:ext cx="110490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4800" dirty="0">
                <a:solidFill>
                  <a:srgbClr val="FF0000"/>
                </a:solidFill>
                <a:latin typeface="VNI-Avo" pitchFamily="2" charset="0"/>
              </a:rPr>
              <a:t>oân</a:t>
            </a:r>
            <a:endParaRPr sz="4800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00800" y="574675"/>
            <a:ext cx="1139825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4800" dirty="0">
                <a:solidFill>
                  <a:srgbClr val="FF0000"/>
                </a:solidFill>
                <a:latin typeface="VNI-Avo" pitchFamily="2" charset="0"/>
              </a:rPr>
              <a:t>ôn</a:t>
            </a:r>
            <a:endParaRPr lang="en-US" altLang="en-US" sz="4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1475" y="4859338"/>
            <a:ext cx="1503363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en-US" sz="4000" dirty="0">
                <a:latin typeface="VNI-Avo" pitchFamily="2" charset="0"/>
              </a:rPr>
              <a:t>ngon</a:t>
            </a:r>
            <a:endParaRPr sz="1400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16288" y="4829175"/>
            <a:ext cx="1312862" cy="7699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en-US" sz="4400" dirty="0">
                <a:latin typeface="VNI-Avo" pitchFamily="2" charset="0"/>
              </a:rPr>
              <a:t>boán</a:t>
            </a:r>
            <a:endParaRPr sz="4000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45038" y="4859338"/>
            <a:ext cx="1485900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en-US" sz="4000" dirty="0">
                <a:latin typeface="VNI-Avo" pitchFamily="2" charset="0"/>
              </a:rPr>
              <a:t>nhoän</a:t>
            </a:r>
            <a:endParaRPr sz="1400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4300" y="4859338"/>
            <a:ext cx="1311275" cy="7699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en-US" sz="4400" dirty="0">
                <a:latin typeface="VNI-Avo" pitchFamily="2" charset="0"/>
              </a:rPr>
              <a:t>gôïn</a:t>
            </a:r>
            <a:endParaRPr sz="4000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96213" y="4813300"/>
            <a:ext cx="1341437" cy="7699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en-US" sz="4000" dirty="0">
                <a:latin typeface="VNI-Avo" pitchFamily="2" charset="0"/>
              </a:rPr>
              <a:t> </a:t>
            </a:r>
            <a:r>
              <a:rPr lang="en-US" altLang="en-US" sz="4400" dirty="0">
                <a:latin typeface="VNI-Avo" pitchFamily="2" charset="0"/>
              </a:rPr>
              <a:t>lôùn</a:t>
            </a:r>
            <a:r>
              <a:rPr lang="en-US" altLang="en-US" sz="4000" dirty="0">
                <a:latin typeface="VNI-Avo" pitchFamily="2" charset="0"/>
              </a:rPr>
              <a:t> </a:t>
            </a:r>
            <a:endParaRPr sz="4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5"/>
          <p:cNvSpPr/>
          <p:nvPr/>
        </p:nvSpPr>
        <p:spPr>
          <a:xfrm>
            <a:off x="0" y="0"/>
            <a:ext cx="16002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4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32771" name="Rectangle 1"/>
          <p:cNvSpPr/>
          <p:nvPr/>
        </p:nvSpPr>
        <p:spPr>
          <a:xfrm>
            <a:off x="34925" y="176213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</a:rPr>
              <a:t>2.Đọc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2362200"/>
            <a:ext cx="25146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6600" b="1" dirty="0">
                <a:latin typeface="VNI-Avo" pitchFamily="2" charset="0"/>
              </a:rPr>
              <a:t>gioøn</a:t>
            </a:r>
            <a:endParaRPr lang="en-US" altLang="en-US" sz="6000" b="1" dirty="0">
              <a:latin typeface="VNI-Avo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0" y="2362200"/>
            <a:ext cx="358775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6600" b="1" dirty="0">
                <a:latin typeface="VNI-Avo" pitchFamily="2" charset="0"/>
              </a:rPr>
              <a:t>ngon</a:t>
            </a:r>
            <a:endParaRPr sz="2800" b="1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2362200"/>
            <a:ext cx="25146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6600" b="1" dirty="0">
                <a:solidFill>
                  <a:srgbClr val="FF0000"/>
                </a:solidFill>
                <a:latin typeface="VNI-Avo" pitchFamily="2" charset="0"/>
              </a:rPr>
              <a:t>on</a:t>
            </a:r>
            <a:endParaRPr lang="en-US" alt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7150" y="2320925"/>
            <a:ext cx="25146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6600" b="1" dirty="0">
                <a:solidFill>
                  <a:srgbClr val="FF0000"/>
                </a:solidFill>
                <a:latin typeface="VNI-Avo" pitchFamily="2" charset="0"/>
              </a:rPr>
              <a:t>on</a:t>
            </a:r>
            <a:endParaRPr lang="en-US" alt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14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21" name="Rectangle 5"/>
          <p:cNvSpPr/>
          <p:nvPr/>
        </p:nvSpPr>
        <p:spPr>
          <a:xfrm>
            <a:off x="0" y="0"/>
            <a:ext cx="16002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4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33795" name="Rectangle 1"/>
          <p:cNvSpPr/>
          <p:nvPr/>
        </p:nvSpPr>
        <p:spPr>
          <a:xfrm>
            <a:off x="34925" y="176213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</a:rPr>
              <a:t>2.Đọc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2514600"/>
            <a:ext cx="1657350" cy="11988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0200" y="2514600"/>
            <a:ext cx="2333625" cy="1108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en-US" sz="6600" b="1" dirty="0">
                <a:latin typeface="VNI-Avo" pitchFamily="2" charset="0"/>
              </a:rPr>
              <a:t>nhoän</a:t>
            </a:r>
            <a:endParaRPr sz="2800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8220" y="2370455"/>
            <a:ext cx="2565400" cy="122809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>
              <a:buNone/>
            </a:pPr>
            <a:r>
              <a:rPr lang="en-US" altLang="en-US" sz="7200" b="1" dirty="0">
                <a:latin typeface="VNI-Avo" pitchFamily="2" charset="0"/>
              </a:rPr>
              <a:t>   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endParaRPr lang="en-US" alt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1595" y="1349375"/>
            <a:ext cx="204660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None/>
            </a:pPr>
            <a:r>
              <a:rPr lang="en-US" altLang="en-US" sz="7200" b="1" dirty="0">
                <a:latin typeface="VNI-Avo" pitchFamily="2" charset="0"/>
              </a:rPr>
              <a:t>   </a:t>
            </a:r>
            <a:r>
              <a:rPr lang="en-US" altLang="en-US" sz="7200" b="1" dirty="0">
                <a:solidFill>
                  <a:srgbClr val="FF0000"/>
                </a:solidFill>
                <a:latin typeface="VNI-Avo" pitchFamily="2" charset="0"/>
              </a:rPr>
              <a:t>ộn</a:t>
            </a:r>
            <a:endParaRPr lang="en-US" altLang="en-US" sz="7200" b="1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8" grpId="0"/>
      <p:bldP spid="9" grpId="0"/>
      <p:bldP spid="2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21" name="Rectangle 5"/>
          <p:cNvSpPr/>
          <p:nvPr/>
        </p:nvSpPr>
        <p:spPr>
          <a:xfrm>
            <a:off x="0" y="0"/>
            <a:ext cx="16002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4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34819" name="Rectangle 1"/>
          <p:cNvSpPr/>
          <p:nvPr/>
        </p:nvSpPr>
        <p:spPr>
          <a:xfrm>
            <a:off x="34925" y="176213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</a:rPr>
              <a:t>2.Đọc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78013" y="2743200"/>
            <a:ext cx="1818640" cy="13220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gợn</a:t>
            </a:r>
            <a:endParaRPr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5000" y="2743200"/>
            <a:ext cx="1858645" cy="13220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en-US" sz="7200" b="1" dirty="0">
                <a:latin typeface="VNI-Avo" pitchFamily="2" charset="0"/>
              </a:rPr>
              <a:t> </a:t>
            </a:r>
            <a:r>
              <a:rPr lang="en-US" alt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alt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3155" y="2771140"/>
            <a:ext cx="1483360" cy="17500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</a:t>
            </a:r>
            <a:endParaRPr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07125" y="2845435"/>
            <a:ext cx="1424305" cy="12388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Autofit/>
          </a:bodyPr>
          <a:p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10" grpId="0"/>
      <p:bldP spid="12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Rectangle 5"/>
          <p:cNvSpPr/>
          <p:nvPr/>
        </p:nvSpPr>
        <p:spPr>
          <a:xfrm>
            <a:off x="0" y="0"/>
            <a:ext cx="16002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4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35843" name="Rectangle 1"/>
          <p:cNvSpPr/>
          <p:nvPr/>
        </p:nvSpPr>
        <p:spPr>
          <a:xfrm>
            <a:off x="34925" y="176213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</a:rPr>
              <a:t>2.Đọc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44" name="TextBox 11"/>
          <p:cNvSpPr txBox="1"/>
          <p:nvPr/>
        </p:nvSpPr>
        <p:spPr>
          <a:xfrm>
            <a:off x="2492375" y="530225"/>
            <a:ext cx="131445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800" dirty="0">
                <a:solidFill>
                  <a:srgbClr val="FF0000"/>
                </a:solidFill>
                <a:latin typeface="VNI-Avo" pitchFamily="2" charset="0"/>
              </a:rPr>
              <a:t>on</a:t>
            </a:r>
            <a:endParaRPr lang="en-US" altLang="en-US" sz="4800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200400" y="1778000"/>
          <a:ext cx="3200400" cy="16462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200"/>
                <a:gridCol w="1600200"/>
              </a:tblGrid>
              <a:tr h="700882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VNI-Avo" pitchFamily="2" charset="0"/>
                        </a:rPr>
                        <a:t>c</a:t>
                      </a:r>
                      <a:endParaRPr lang="en-US" sz="4800" dirty="0">
                        <a:latin typeface="VNI-Avo" pitchFamily="2" charset="0"/>
                      </a:endParaRPr>
                    </a:p>
                  </a:txBody>
                  <a:tcPr marT="45701" marB="45701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on</a:t>
                      </a:r>
                      <a:endParaRPr lang="en-US" sz="480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 marT="45701" marB="45701">
                    <a:solidFill>
                      <a:srgbClr val="CCFFFF"/>
                    </a:solidFill>
                  </a:tcPr>
                </a:tc>
              </a:tr>
              <a:tr h="700882">
                <a:tc gridSpan="2"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VNI-Avo" pitchFamily="2" charset="0"/>
                        </a:rPr>
                        <a:t>c</a:t>
                      </a:r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on</a:t>
                      </a:r>
                      <a:endParaRPr lang="en-US" sz="480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 marT="45701" marB="45701">
                    <a:solidFill>
                      <a:srgbClr val="CCFFFF"/>
                    </a:solidFill>
                  </a:tcPr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35855" name="TextBox 14"/>
          <p:cNvSpPr txBox="1"/>
          <p:nvPr/>
        </p:nvSpPr>
        <p:spPr>
          <a:xfrm>
            <a:off x="49213" y="4572000"/>
            <a:ext cx="98679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latin typeface="VNI-Avo" pitchFamily="2" charset="0"/>
              </a:rPr>
              <a:t>gioøn    ngon    boán     nhoän    gôïn     lôùn  </a:t>
            </a:r>
            <a:endParaRPr lang="en-US" altLang="en-US" sz="3600" dirty="0">
              <a:latin typeface="VNI-Avo" pitchFamily="2" charset="0"/>
            </a:endParaRPr>
          </a:p>
        </p:txBody>
      </p:sp>
      <p:sp>
        <p:nvSpPr>
          <p:cNvPr id="35856" name="TextBox 1"/>
          <p:cNvSpPr txBox="1"/>
          <p:nvPr/>
        </p:nvSpPr>
        <p:spPr>
          <a:xfrm>
            <a:off x="4373563" y="574675"/>
            <a:ext cx="110490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4800" dirty="0">
                <a:solidFill>
                  <a:srgbClr val="FF0000"/>
                </a:solidFill>
                <a:latin typeface="VNI-Avo" pitchFamily="2" charset="0"/>
              </a:rPr>
              <a:t>oân</a:t>
            </a:r>
            <a:endParaRPr sz="4800" dirty="0">
              <a:latin typeface="Calibri" panose="020F0502020204030204" pitchFamily="34" charset="0"/>
            </a:endParaRPr>
          </a:p>
        </p:txBody>
      </p:sp>
      <p:sp>
        <p:nvSpPr>
          <p:cNvPr id="35857" name="Rectangle 2"/>
          <p:cNvSpPr/>
          <p:nvPr/>
        </p:nvSpPr>
        <p:spPr>
          <a:xfrm>
            <a:off x="6400800" y="574675"/>
            <a:ext cx="1139825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4800" dirty="0">
                <a:solidFill>
                  <a:srgbClr val="FF0000"/>
                </a:solidFill>
                <a:latin typeface="VNI-Avo" pitchFamily="2" charset="0"/>
              </a:rPr>
              <a:t>ôn</a:t>
            </a:r>
            <a:endParaRPr lang="en-US" altLang="en-US" sz="48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5"/>
          <p:cNvSpPr/>
          <p:nvPr/>
        </p:nvSpPr>
        <p:spPr>
          <a:xfrm>
            <a:off x="0" y="0"/>
            <a:ext cx="16002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</a:rPr>
              <a:t>2.Đọc</a:t>
            </a:r>
            <a:endParaRPr lang="en-US" alt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l="-2" t="-2" r="-169" b="24997"/>
          <a:stretch>
            <a:fillRect/>
          </a:stretch>
        </p:blipFill>
        <p:spPr>
          <a:xfrm>
            <a:off x="2667000" y="474663"/>
            <a:ext cx="4495800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b="26318"/>
          <a:stretch>
            <a:fillRect/>
          </a:stretch>
        </p:blipFill>
        <p:spPr>
          <a:xfrm>
            <a:off x="228600" y="3775075"/>
            <a:ext cx="3590925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b="27858"/>
          <a:stretch>
            <a:fillRect/>
          </a:stretch>
        </p:blipFill>
        <p:spPr>
          <a:xfrm>
            <a:off x="5334000" y="3546475"/>
            <a:ext cx="3195638" cy="1995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8"/>
          <p:cNvSpPr/>
          <p:nvPr/>
        </p:nvSpPr>
        <p:spPr>
          <a:xfrm>
            <a:off x="3505200" y="2708275"/>
            <a:ext cx="2601913" cy="860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nón lá</a:t>
            </a:r>
            <a:endParaRPr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76675" y="2708275"/>
            <a:ext cx="826770" cy="829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vi-VN" altLang="x-none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4000" y="5638800"/>
            <a:ext cx="2599690" cy="860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chồn</a:t>
            </a:r>
            <a:endParaRPr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32463" y="5680075"/>
            <a:ext cx="1892935" cy="860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None/>
            </a:pP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sơn ca</a:t>
            </a:r>
            <a:endParaRPr lang="en-US" alt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51855" y="5687695"/>
            <a:ext cx="955675" cy="779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Autofit/>
          </a:bodyPr>
          <a:p>
            <a:pPr>
              <a:buNone/>
            </a:pP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9590" y="5631180"/>
            <a:ext cx="909320" cy="8604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endParaRPr lang="en-US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991360" y="5617210"/>
            <a:ext cx="1061085" cy="676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5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endParaRPr lang="en-US" sz="5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5" grpId="0"/>
      <p:bldP spid="17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Picture 2" descr="Cần Thơ: Nón lá thư pháp khổng lồ ở bến Ninh Kiều"/>
          <p:cNvPicPr>
            <a:picLocks noChangeAspect="1" noChangeArrowheads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-635" y="0"/>
            <a:ext cx="4648835" cy="6857365"/>
          </a:xfrm>
          <a:prstGeom prst="rect">
            <a:avLst/>
          </a:prstGeom>
          <a:noFill/>
        </p:spPr>
      </p:pic>
      <p:pic>
        <p:nvPicPr>
          <p:cNvPr id="6" name="Picture 4" descr="Chiếc nón lá – Hình ảnh tượng trưng cho sự thanh tao của người phụ nữ Việt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-635"/>
            <a:ext cx="4471670" cy="6857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5"/>
          <p:cNvSpPr/>
          <p:nvPr/>
        </p:nvSpPr>
        <p:spPr>
          <a:xfrm>
            <a:off x="0" y="0"/>
            <a:ext cx="16002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4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37891" name="Rectangle 1"/>
          <p:cNvSpPr/>
          <p:nvPr/>
        </p:nvSpPr>
        <p:spPr>
          <a:xfrm>
            <a:off x="34925" y="176213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</a:rPr>
              <a:t>2.Đọc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92" name="TextBox 11"/>
          <p:cNvSpPr txBox="1"/>
          <p:nvPr/>
        </p:nvSpPr>
        <p:spPr>
          <a:xfrm>
            <a:off x="2492375" y="530225"/>
            <a:ext cx="131445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800" dirty="0">
                <a:solidFill>
                  <a:srgbClr val="FF0000"/>
                </a:solidFill>
                <a:latin typeface="VNI-Avo" pitchFamily="2" charset="0"/>
              </a:rPr>
              <a:t>on</a:t>
            </a:r>
            <a:endParaRPr lang="en-US" altLang="en-US" sz="4800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200400" y="1778000"/>
          <a:ext cx="3200400" cy="16462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200"/>
                <a:gridCol w="1600200"/>
              </a:tblGrid>
              <a:tr h="700882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VNI-Avo" pitchFamily="2" charset="0"/>
                        </a:rPr>
                        <a:t>c</a:t>
                      </a:r>
                      <a:endParaRPr lang="en-US" sz="4800" dirty="0">
                        <a:latin typeface="VNI-Avo" pitchFamily="2" charset="0"/>
                      </a:endParaRPr>
                    </a:p>
                  </a:txBody>
                  <a:tcPr marT="45701" marB="45701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on</a:t>
                      </a:r>
                      <a:endParaRPr lang="en-US" sz="480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 marT="45701" marB="45701">
                    <a:solidFill>
                      <a:srgbClr val="CCFFFF"/>
                    </a:solidFill>
                  </a:tcPr>
                </a:tc>
              </a:tr>
              <a:tr h="700882">
                <a:tc gridSpan="2"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VNI-Avo" pitchFamily="2" charset="0"/>
                        </a:rPr>
                        <a:t>c</a:t>
                      </a:r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on</a:t>
                      </a:r>
                      <a:endParaRPr lang="en-US" sz="480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 marT="45701" marB="45701">
                    <a:solidFill>
                      <a:srgbClr val="CCFFFF"/>
                    </a:solidFill>
                  </a:tcPr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37903" name="TextBox 14"/>
          <p:cNvSpPr txBox="1"/>
          <p:nvPr/>
        </p:nvSpPr>
        <p:spPr>
          <a:xfrm>
            <a:off x="34925" y="4121150"/>
            <a:ext cx="98679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latin typeface="VNI-Avo" pitchFamily="2" charset="0"/>
              </a:rPr>
              <a:t>gioøn    ngon    boán     nhoän    gôïn     lôùn  </a:t>
            </a:r>
            <a:endParaRPr lang="en-US" altLang="en-US" sz="3600" dirty="0">
              <a:latin typeface="VNI-Avo" pitchFamily="2" charset="0"/>
            </a:endParaRPr>
          </a:p>
        </p:txBody>
      </p:sp>
      <p:sp>
        <p:nvSpPr>
          <p:cNvPr id="37904" name="TextBox 19"/>
          <p:cNvSpPr txBox="1"/>
          <p:nvPr/>
        </p:nvSpPr>
        <p:spPr>
          <a:xfrm>
            <a:off x="381000" y="5538788"/>
            <a:ext cx="84582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latin typeface="VNI-Avo" pitchFamily="2" charset="0"/>
              </a:rPr>
              <a:t>noùn laù         con choàn             sôn ca </a:t>
            </a:r>
            <a:endParaRPr lang="en-US" altLang="en-US" sz="3600" dirty="0">
              <a:latin typeface="VNI-Avo" pitchFamily="2" charset="0"/>
            </a:endParaRPr>
          </a:p>
        </p:txBody>
      </p:sp>
      <p:sp>
        <p:nvSpPr>
          <p:cNvPr id="37905" name="TextBox 1"/>
          <p:cNvSpPr txBox="1"/>
          <p:nvPr/>
        </p:nvSpPr>
        <p:spPr>
          <a:xfrm>
            <a:off x="4373563" y="574675"/>
            <a:ext cx="110490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4800" dirty="0">
                <a:solidFill>
                  <a:srgbClr val="FF0000"/>
                </a:solidFill>
                <a:latin typeface="VNI-Avo" pitchFamily="2" charset="0"/>
              </a:rPr>
              <a:t>oân</a:t>
            </a:r>
            <a:endParaRPr sz="4800" dirty="0">
              <a:latin typeface="Calibri" panose="020F0502020204030204" pitchFamily="34" charset="0"/>
            </a:endParaRPr>
          </a:p>
        </p:txBody>
      </p:sp>
      <p:sp>
        <p:nvSpPr>
          <p:cNvPr id="37906" name="Rectangle 2"/>
          <p:cNvSpPr/>
          <p:nvPr/>
        </p:nvSpPr>
        <p:spPr>
          <a:xfrm>
            <a:off x="6400800" y="574675"/>
            <a:ext cx="1139825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4800" dirty="0">
                <a:solidFill>
                  <a:srgbClr val="FF0000"/>
                </a:solidFill>
                <a:latin typeface="VNI-Avo" pitchFamily="2" charset="0"/>
              </a:rPr>
              <a:t>ôn</a:t>
            </a:r>
            <a:endParaRPr lang="en-US" altLang="en-US" sz="48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4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38915" name="Rectangle 1"/>
          <p:cNvSpPr/>
          <p:nvPr/>
        </p:nvSpPr>
        <p:spPr>
          <a:xfrm>
            <a:off x="0" y="14128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sz="4000" b="1" dirty="0">
                <a:latin typeface="Times New Roman" panose="02020603050405020304" pitchFamily="18" charset="0"/>
              </a:rPr>
              <a:t>3</a:t>
            </a:r>
            <a:r>
              <a:rPr lang="en-US" altLang="en-US" sz="4000" b="1" dirty="0">
                <a:latin typeface="Times New Roman" panose="02020603050405020304" pitchFamily="18" charset="0"/>
              </a:rPr>
              <a:t>.Viết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891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1447800"/>
            <a:ext cx="8534400" cy="1643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8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1981200"/>
            <a:ext cx="8382000" cy="2617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39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4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39940" name="Rectangle 1"/>
          <p:cNvSpPr/>
          <p:nvPr/>
        </p:nvSpPr>
        <p:spPr>
          <a:xfrm>
            <a:off x="0" y="14128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sz="4000" b="1" dirty="0">
                <a:latin typeface="Times New Roman" panose="02020603050405020304" pitchFamily="18" charset="0"/>
              </a:rPr>
              <a:t>3</a:t>
            </a:r>
            <a:r>
              <a:rPr lang="en-US" altLang="en-US" sz="4000" b="1" dirty="0">
                <a:latin typeface="Times New Roman" panose="02020603050405020304" pitchFamily="18" charset="0"/>
              </a:rPr>
              <a:t>.Viết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Content Placeholder 1" descr="2707_hinh-nen-powerpoint-chuyen-nghiep1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9144635" cy="68402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7" name="Text Box 9"/>
          <p:cNvSpPr txBox="1"/>
          <p:nvPr/>
        </p:nvSpPr>
        <p:spPr>
          <a:xfrm>
            <a:off x="2971800" y="1535113"/>
            <a:ext cx="3679825" cy="2846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sz="17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sz="12400" b="1" dirty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sz="12400" b="1" dirty="0">
              <a:solidFill>
                <a:srgbClr val="FF3300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48" name="Text Box 9"/>
          <p:cNvSpPr txBox="1"/>
          <p:nvPr/>
        </p:nvSpPr>
        <p:spPr>
          <a:xfrm>
            <a:off x="6303963" y="2960688"/>
            <a:ext cx="1143000" cy="714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sz="4000" b="1" dirty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sz="4000" b="1" dirty="0">
              <a:solidFill>
                <a:srgbClr val="FF3300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17412" name="TextBox 1"/>
          <p:cNvSpPr txBox="1"/>
          <p:nvPr/>
        </p:nvSpPr>
        <p:spPr>
          <a:xfrm>
            <a:off x="2436813" y="617538"/>
            <a:ext cx="4438650" cy="414337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sz="2100" b="1" dirty="0">
                <a:latin typeface="Calibri" panose="020F0502020204030204" pitchFamily="34" charset="0"/>
              </a:rPr>
              <a:t>TRÒ CHƠI: AI NHANH – AI ĐÚNG</a:t>
            </a:r>
            <a:endParaRPr sz="21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2" name="Picture 1"/>
          <p:cNvPicPr>
            <a:picLocks noChangeAspect="1"/>
          </p:cNvPicPr>
          <p:nvPr/>
        </p:nvPicPr>
        <p:blipFill>
          <a:blip r:embed="rId1"/>
          <a:srcRect l="2501"/>
          <a:stretch>
            <a:fillRect/>
          </a:stretch>
        </p:blipFill>
        <p:spPr>
          <a:xfrm>
            <a:off x="207963" y="2667000"/>
            <a:ext cx="8915400" cy="2249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3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4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40964" name="Rectangle 1"/>
          <p:cNvSpPr/>
          <p:nvPr/>
        </p:nvSpPr>
        <p:spPr>
          <a:xfrm>
            <a:off x="0" y="14128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sz="4000" b="1" dirty="0">
                <a:latin typeface="Times New Roman" panose="02020603050405020304" pitchFamily="18" charset="0"/>
              </a:rPr>
              <a:t>3</a:t>
            </a:r>
            <a:r>
              <a:rPr lang="en-US" altLang="en-US" sz="4000" b="1" dirty="0">
                <a:latin typeface="Times New Roman" panose="02020603050405020304" pitchFamily="18" charset="0"/>
              </a:rPr>
              <a:t>.Viết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4198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41988" name="Picture 4" descr="bfn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Picture 5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0" name="Picture 6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91" name="WordArt 7"/>
          <p:cNvSpPr>
            <a:spLocks noTextEdit="1"/>
          </p:cNvSpPr>
          <p:nvPr/>
        </p:nvSpPr>
        <p:spPr>
          <a:xfrm>
            <a:off x="228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  <a:endParaRPr lang="en-US" sz="5400" b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  <a:endParaRPr lang="en-US" sz="5400" b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</p:txBody>
      </p:sp>
      <p:sp>
        <p:nvSpPr>
          <p:cNvPr id="41992" name="WordArt 8"/>
          <p:cNvSpPr>
            <a:spLocks noTextEdit="1"/>
          </p:cNvSpPr>
          <p:nvPr/>
        </p:nvSpPr>
        <p:spPr>
          <a:xfrm rot="494338">
            <a:off x="7515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  <a:endParaRPr lang="en-US" sz="3600">
              <a:ln w="952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C40091"/>
              </a:solidFill>
              <a:latin typeface="VNI-Brush" charset="0"/>
              <a:ea typeface="VNI-Brush" charset="0"/>
            </a:endParaRPr>
          </a:p>
        </p:txBody>
      </p:sp>
      <p:pic>
        <p:nvPicPr>
          <p:cNvPr id="41993" name="Picture 9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4" name="Picture 10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1066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5" name="Picture 11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2057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6" name="Picture 1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7829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Picture 13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381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8" name="Picture 14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4114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9" name="Picture 15" descr="gman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000" name="Picture 16" descr="gman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Content Placeholder 8" descr="2707_nen-pp-chuyen-nghiep-full-hd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75565"/>
            <a:ext cx="9144635" cy="6840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 chuyển tiết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66800" y="2439035"/>
            <a:ext cx="1371600" cy="1218565"/>
          </a:xfrm>
          <a:prstGeom prst="round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24940" y="2418715"/>
            <a:ext cx="1394460" cy="1010285"/>
          </a:xfrm>
          <a:prstGeom prst="round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57400" y="2286635"/>
            <a:ext cx="2590800" cy="1066165"/>
          </a:xfrm>
          <a:prstGeom prst="round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4-Point Star 7"/>
          <p:cNvSpPr/>
          <p:nvPr/>
        </p:nvSpPr>
        <p:spPr>
          <a:xfrm>
            <a:off x="5410200" y="838835"/>
            <a:ext cx="914400" cy="914400"/>
          </a:xfrm>
          <a:prstGeom prst="star4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loud Callout 12">
            <a:hlinkClick r:id="rId2" tooltip="" action="ppaction://hlinkfile"/>
          </p:cNvPr>
          <p:cNvSpPr/>
          <p:nvPr/>
        </p:nvSpPr>
        <p:spPr>
          <a:xfrm>
            <a:off x="2590800" y="2362835"/>
            <a:ext cx="914400" cy="1066165"/>
          </a:xfrm>
          <a:prstGeom prst="cloudCallout">
            <a:avLst/>
          </a:prstGeom>
          <a:solidFill>
            <a:srgbClr val="66FFC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2" name="Picture 1"/>
          <p:cNvPicPr>
            <a:picLocks noChangeAspect="1"/>
          </p:cNvPicPr>
          <p:nvPr/>
        </p:nvPicPr>
        <p:blipFill>
          <a:blip r:embed="rId1"/>
          <a:srcRect l="2501"/>
          <a:stretch>
            <a:fillRect/>
          </a:stretch>
        </p:blipFill>
        <p:spPr>
          <a:xfrm>
            <a:off x="76200" y="5334000"/>
            <a:ext cx="4568190" cy="1460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3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4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40964" name="Rectangle 1"/>
          <p:cNvSpPr/>
          <p:nvPr/>
        </p:nvSpPr>
        <p:spPr>
          <a:xfrm>
            <a:off x="152400" y="304483"/>
            <a:ext cx="18288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4000" b="1" dirty="0">
                <a:latin typeface="Times New Roman" panose="02020603050405020304" pitchFamily="18" charset="0"/>
              </a:rPr>
              <a:t>3. Viết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891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1001395"/>
            <a:ext cx="9065260" cy="20148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38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65" y="3124200"/>
            <a:ext cx="4681855" cy="18884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4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43011" name="Rectangle 1"/>
          <p:cNvSpPr/>
          <p:nvPr/>
        </p:nvSpPr>
        <p:spPr>
          <a:xfrm>
            <a:off x="152400" y="14128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</a:rPr>
              <a:t>4.Đọc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487" name="Picture 7" descr="C:\Users\Administrator\Desktop\2020-2021\TAILIEU\TV1.1 bai 31-40 (FB Chip Fangora)-20200808T154132Z-001\TV1.1 bai 31-40 (FB Chip Fangora)\TV 32 - 2.png"/>
          <p:cNvPicPr>
            <a:picLocks noChangeAspect="1"/>
          </p:cNvPicPr>
          <p:nvPr/>
        </p:nvPicPr>
        <p:blipFill>
          <a:blip r:embed="rId1"/>
          <a:srcRect l="9322" t="11104" r="8475" b="54465"/>
          <a:stretch>
            <a:fillRect/>
          </a:stretch>
        </p:blipFill>
        <p:spPr>
          <a:xfrm>
            <a:off x="-635" y="990600"/>
            <a:ext cx="9144635" cy="586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endParaRPr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71600" y="635"/>
            <a:ext cx="117348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010400" y="1320165"/>
            <a:ext cx="1783715" cy="7429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nhởn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51575" y="3400425"/>
            <a:ext cx="11747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giỡn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0925" y="3429000"/>
            <a:ext cx="126873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0050" y="3452813"/>
            <a:ext cx="18288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3850" y="1320800"/>
            <a:ext cx="1214438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1320165"/>
            <a:ext cx="14293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8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4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43011" name="Rectangle 1"/>
          <p:cNvSpPr/>
          <p:nvPr/>
        </p:nvSpPr>
        <p:spPr>
          <a:xfrm>
            <a:off x="152400" y="14128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</a:rPr>
              <a:t>4.Đọc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487" name="Picture 7" descr="C:\Users\Administrator\Desktop\2020-2021\TAILIEU\TV1.1 bai 31-40 (FB Chip Fangora)-20200808T154132Z-001\TV1.1 bai 31-40 (FB Chip Fangora)\TV 32 - 2.png"/>
          <p:cNvPicPr>
            <a:picLocks noChangeAspect="1"/>
          </p:cNvPicPr>
          <p:nvPr/>
        </p:nvPicPr>
        <p:blipFill>
          <a:blip r:embed="rId1"/>
          <a:srcRect l="9322" t="11104" r="8475" b="54465"/>
          <a:stretch>
            <a:fillRect/>
          </a:stretch>
        </p:blipFill>
        <p:spPr>
          <a:xfrm>
            <a:off x="-635" y="990600"/>
            <a:ext cx="9144635" cy="586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Nghỉ giữa tiết </a:t>
            </a:r>
            <a:endParaRPr lang="en-US" sz="8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loud Callout 14">
            <a:hlinkClick r:id="rId2" tooltip="" action="ppaction://hlinkfile"/>
          </p:cNvPr>
          <p:cNvSpPr/>
          <p:nvPr/>
        </p:nvSpPr>
        <p:spPr>
          <a:xfrm>
            <a:off x="1905000" y="2058035"/>
            <a:ext cx="990600" cy="1066165"/>
          </a:xfrm>
          <a:prstGeom prst="cloudCallou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2707_nen-pp-chuyen-nghiep-full-hd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9144000" cy="685736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83185" y="3352800"/>
            <a:ext cx="8967470" cy="845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Có mấy chú lợn con được kể trong bài vè?</a:t>
            </a:r>
            <a:endParaRPr lang="en-US" sz="3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Những từ ngữ nào nói lên đặc điểm của các chú lợn con?</a:t>
            </a:r>
            <a:endParaRPr lang="en-US" sz="3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Theo em các chú lợn có đáng yêu không? Vì sao?</a:t>
            </a:r>
            <a:endParaRPr lang="en-US" sz="3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73990" y="1364615"/>
            <a:ext cx="8449310" cy="18084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cuộc thi: Các bạn sẽ thảo luận nhóm đôi và trả lời câu hỏi trong thời gian 2 phút.</a:t>
            </a:r>
            <a:endParaRPr lang="en-US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thi thảo luận</a:t>
            </a:r>
            <a:endParaRPr lang="en-US" sz="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4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pic>
        <p:nvPicPr>
          <p:cNvPr id="6" name="Picture 7" descr="C:\Users\Administrator\Desktop\2020-2021\TAILIEU\TV1.1 bai 31-40 (FB Chip Fangora)-20200808T154132Z-001\TV1.1 bai 31-40 (FB Chip Fangora)\TV 32 - 2.png"/>
          <p:cNvPicPr>
            <a:picLocks noChangeAspect="1"/>
          </p:cNvPicPr>
          <p:nvPr/>
        </p:nvPicPr>
        <p:blipFill>
          <a:blip r:embed="rId1"/>
          <a:srcRect l="12500" t="51547" r="10835" b="8807"/>
          <a:stretch>
            <a:fillRect/>
          </a:stretch>
        </p:blipFill>
        <p:spPr>
          <a:xfrm>
            <a:off x="0" y="99060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0" name="Rectangle 1"/>
          <p:cNvSpPr/>
          <p:nvPr/>
        </p:nvSpPr>
        <p:spPr>
          <a:xfrm>
            <a:off x="152400" y="14128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sz="4000" b="1" dirty="0">
                <a:latin typeface="Times New Roman" panose="02020603050405020304" pitchFamily="18" charset="0"/>
              </a:rPr>
              <a:t>5</a:t>
            </a:r>
            <a:r>
              <a:rPr lang="en-US" altLang="en-US" sz="4000" b="1" dirty="0">
                <a:latin typeface="Times New Roman" panose="02020603050405020304" pitchFamily="18" charset="0"/>
              </a:rPr>
              <a:t>.</a:t>
            </a:r>
            <a:r>
              <a:rPr lang="vi-VN" altLang="en-US" sz="4000" b="1" dirty="0">
                <a:latin typeface="Times New Roman" panose="02020603050405020304" pitchFamily="18" charset="0"/>
              </a:rPr>
              <a:t> Nói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Content Placeholder 1" descr="2707_nen-pp-chuyen-nghiep-full-hd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0"/>
            <a:ext cx="9195435" cy="68554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7" name="Text Box 9"/>
          <p:cNvSpPr txBox="1"/>
          <p:nvPr/>
        </p:nvSpPr>
        <p:spPr>
          <a:xfrm>
            <a:off x="2971800" y="1535113"/>
            <a:ext cx="3679825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sz="15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sz="15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5000" b="1" dirty="0">
              <a:solidFill>
                <a:srgbClr val="FF33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 Box 9"/>
          <p:cNvSpPr txBox="1"/>
          <p:nvPr/>
        </p:nvSpPr>
        <p:spPr>
          <a:xfrm>
            <a:off x="6303963" y="2960688"/>
            <a:ext cx="1143000" cy="714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sz="4000" b="1" dirty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sz="4000" b="1" dirty="0">
              <a:solidFill>
                <a:srgbClr val="FF3300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19460" name="TextBox 1"/>
          <p:cNvSpPr txBox="1"/>
          <p:nvPr/>
        </p:nvSpPr>
        <p:spPr>
          <a:xfrm>
            <a:off x="2436813" y="617538"/>
            <a:ext cx="4438650" cy="414337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sz="2100" b="1" dirty="0">
                <a:latin typeface="Calibri" panose="020F0502020204030204" pitchFamily="34" charset="0"/>
              </a:rPr>
              <a:t>TRÒ CHƠI: AI NHANH – AI ĐÚNG</a:t>
            </a:r>
            <a:endParaRPr sz="21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4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pic>
        <p:nvPicPr>
          <p:cNvPr id="6" name="Picture 7" descr="C:\Users\Administrator\Desktop\2020-2021\TAILIEU\TV1.1 bai 31-40 (FB Chip Fangora)-20200808T154132Z-001\TV1.1 bai 31-40 (FB Chip Fangora)\TV 32 - 2.png"/>
          <p:cNvPicPr>
            <a:picLocks noChangeAspect="1"/>
          </p:cNvPicPr>
          <p:nvPr/>
        </p:nvPicPr>
        <p:blipFill>
          <a:blip r:embed="rId1"/>
          <a:srcRect l="12500" t="51547" r="10835" b="8807"/>
          <a:stretch>
            <a:fillRect/>
          </a:stretch>
        </p:blipFill>
        <p:spPr>
          <a:xfrm>
            <a:off x="0" y="990600"/>
            <a:ext cx="3463290" cy="58064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0" name="Rectangle 1"/>
          <p:cNvSpPr/>
          <p:nvPr/>
        </p:nvSpPr>
        <p:spPr>
          <a:xfrm>
            <a:off x="152400" y="14128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sz="4000" b="1" dirty="0">
                <a:latin typeface="Times New Roman" panose="02020603050405020304" pitchFamily="18" charset="0"/>
              </a:rPr>
              <a:t>5</a:t>
            </a:r>
            <a:r>
              <a:rPr lang="en-US" altLang="en-US" sz="4000" b="1" dirty="0">
                <a:latin typeface="Times New Roman" panose="02020603050405020304" pitchFamily="18" charset="0"/>
              </a:rPr>
              <a:t>.</a:t>
            </a:r>
            <a:r>
              <a:rPr lang="vi-VN" altLang="en-US" sz="4000" b="1" dirty="0">
                <a:latin typeface="Times New Roman" panose="02020603050405020304" pitchFamily="18" charset="0"/>
              </a:rPr>
              <a:t> Nói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487420" y="1187450"/>
            <a:ext cx="5692140" cy="26079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hỏi:</a:t>
            </a:r>
            <a:endParaRPr 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Bức tranh vẽ cảnh ở đâu?</a:t>
            </a:r>
            <a:endParaRPr 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Cảnh buổi sáng hay buổi chiều?</a:t>
            </a:r>
            <a:endParaRPr 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Dựa vào đâu mà bạn biết?</a:t>
            </a:r>
            <a:endParaRPr 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Có những con vật nào trong khu rừng?</a:t>
            </a:r>
            <a:endParaRPr 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Các con vật đang làm gì?</a:t>
            </a:r>
            <a:endParaRPr 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6: Mặt trời có hình gì?</a:t>
            </a:r>
            <a:endParaRPr 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7: Khung cảnh khu rừng vào buổi sáng như thế nào?</a:t>
            </a:r>
            <a:endParaRPr 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ldLvl="0" animBg="1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4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pic>
        <p:nvPicPr>
          <p:cNvPr id="6" name="Picture 7" descr="C:\Users\Administrator\Desktop\2020-2021\TAILIEU\TV1.1 bai 31-40 (FB Chip Fangora)-20200808T154132Z-001\TV1.1 bai 31-40 (FB Chip Fangora)\TV 32 - 2.png"/>
          <p:cNvPicPr>
            <a:picLocks noChangeAspect="1"/>
          </p:cNvPicPr>
          <p:nvPr/>
        </p:nvPicPr>
        <p:blipFill>
          <a:blip r:embed="rId1"/>
          <a:srcRect l="12500" t="51547" r="10835" b="8807"/>
          <a:stretch>
            <a:fillRect/>
          </a:stretch>
        </p:blipFill>
        <p:spPr>
          <a:xfrm>
            <a:off x="0" y="990600"/>
            <a:ext cx="3759835" cy="57950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0" name="Rectangle 1"/>
          <p:cNvSpPr/>
          <p:nvPr/>
        </p:nvSpPr>
        <p:spPr>
          <a:xfrm>
            <a:off x="152400" y="14128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sz="4000" b="1" dirty="0">
                <a:latin typeface="Times New Roman" panose="02020603050405020304" pitchFamily="18" charset="0"/>
              </a:rPr>
              <a:t>5</a:t>
            </a:r>
            <a:r>
              <a:rPr lang="en-US" altLang="en-US" sz="4000" b="1" dirty="0">
                <a:latin typeface="Times New Roman" panose="02020603050405020304" pitchFamily="18" charset="0"/>
              </a:rPr>
              <a:t>.</a:t>
            </a:r>
            <a:r>
              <a:rPr lang="vi-VN" altLang="en-US" sz="4000" b="1" dirty="0">
                <a:latin typeface="Times New Roman" panose="02020603050405020304" pitchFamily="18" charset="0"/>
              </a:rPr>
              <a:t> Nói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760470" y="1384935"/>
            <a:ext cx="5320030" cy="8750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 1: Bức tranh vẽ cảnh ở đâu?</a:t>
            </a:r>
            <a:endParaRPr 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/>
          </a:p>
        </p:txBody>
      </p:sp>
      <p:sp>
        <p:nvSpPr>
          <p:cNvPr id="3" name="Text Box 2"/>
          <p:cNvSpPr txBox="1"/>
          <p:nvPr/>
        </p:nvSpPr>
        <p:spPr>
          <a:xfrm>
            <a:off x="3865245" y="3082290"/>
            <a:ext cx="5090795" cy="11899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lời: Bức tranh vẽ cảnh trong rừng.</a:t>
            </a:r>
            <a:endParaRPr lang="en-US" sz="3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ldLvl="0" animBg="1"/>
      <p:bldP spid="3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4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pic>
        <p:nvPicPr>
          <p:cNvPr id="6" name="Picture 7" descr="C:\Users\Administrator\Desktop\2020-2021\TAILIEU\TV1.1 bai 31-40 (FB Chip Fangora)-20200808T154132Z-001\TV1.1 bai 31-40 (FB Chip Fangora)\TV 32 - 2.png"/>
          <p:cNvPicPr>
            <a:picLocks noChangeAspect="1"/>
          </p:cNvPicPr>
          <p:nvPr/>
        </p:nvPicPr>
        <p:blipFill>
          <a:blip r:embed="rId1"/>
          <a:srcRect l="12500" t="51547" r="10835" b="8807"/>
          <a:stretch>
            <a:fillRect/>
          </a:stretch>
        </p:blipFill>
        <p:spPr>
          <a:xfrm>
            <a:off x="0" y="990600"/>
            <a:ext cx="3517265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0" name="Rectangle 1"/>
          <p:cNvSpPr/>
          <p:nvPr/>
        </p:nvSpPr>
        <p:spPr>
          <a:xfrm>
            <a:off x="152400" y="14128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sz="4000" b="1" dirty="0">
                <a:latin typeface="Times New Roman" panose="02020603050405020304" pitchFamily="18" charset="0"/>
              </a:rPr>
              <a:t>5</a:t>
            </a:r>
            <a:r>
              <a:rPr lang="en-US" altLang="en-US" sz="4000" b="1" dirty="0">
                <a:latin typeface="Times New Roman" panose="02020603050405020304" pitchFamily="18" charset="0"/>
              </a:rPr>
              <a:t>.</a:t>
            </a:r>
            <a:r>
              <a:rPr lang="vi-VN" altLang="en-US" sz="4000" b="1" dirty="0">
                <a:latin typeface="Times New Roman" panose="02020603050405020304" pitchFamily="18" charset="0"/>
              </a:rPr>
              <a:t> Nói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668395" y="1492885"/>
            <a:ext cx="5444490" cy="12890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 2: Cảnh buổi sáng hay buổi chiều?</a:t>
            </a:r>
            <a:endParaRPr 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/>
          </a:p>
        </p:txBody>
      </p:sp>
      <p:sp>
        <p:nvSpPr>
          <p:cNvPr id="4" name="Text Box 3"/>
          <p:cNvSpPr txBox="1"/>
          <p:nvPr/>
        </p:nvSpPr>
        <p:spPr>
          <a:xfrm>
            <a:off x="3820795" y="3429635"/>
            <a:ext cx="5102860" cy="1201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Trả lời : Buổi sáng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ldLvl="0" animBg="1"/>
      <p:bldP spid="4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4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pic>
        <p:nvPicPr>
          <p:cNvPr id="6" name="Picture 7" descr="C:\Users\Administrator\Desktop\2020-2021\TAILIEU\TV1.1 bai 31-40 (FB Chip Fangora)-20200808T154132Z-001\TV1.1 bai 31-40 (FB Chip Fangora)\TV 32 - 2.png"/>
          <p:cNvPicPr>
            <a:picLocks noChangeAspect="1"/>
          </p:cNvPicPr>
          <p:nvPr/>
        </p:nvPicPr>
        <p:blipFill>
          <a:blip r:embed="rId1"/>
          <a:srcRect l="12500" t="51547" r="10835" b="8807"/>
          <a:stretch>
            <a:fillRect/>
          </a:stretch>
        </p:blipFill>
        <p:spPr>
          <a:xfrm>
            <a:off x="0" y="990600"/>
            <a:ext cx="3504565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0" name="Rectangle 1"/>
          <p:cNvSpPr/>
          <p:nvPr/>
        </p:nvSpPr>
        <p:spPr>
          <a:xfrm>
            <a:off x="152400" y="14128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sz="4000" b="1" dirty="0">
                <a:latin typeface="Times New Roman" panose="02020603050405020304" pitchFamily="18" charset="0"/>
              </a:rPr>
              <a:t>5</a:t>
            </a:r>
            <a:r>
              <a:rPr lang="en-US" altLang="en-US" sz="4000" b="1" dirty="0">
                <a:latin typeface="Times New Roman" panose="02020603050405020304" pitchFamily="18" charset="0"/>
              </a:rPr>
              <a:t>.</a:t>
            </a:r>
            <a:r>
              <a:rPr lang="vi-VN" altLang="en-US" sz="4000" b="1" dirty="0">
                <a:latin typeface="Times New Roman" panose="02020603050405020304" pitchFamily="18" charset="0"/>
              </a:rPr>
              <a:t> Nói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504565" y="1623060"/>
            <a:ext cx="5866765" cy="8540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 3: Dựa vào đâu mà bạn biết?</a:t>
            </a:r>
            <a:endParaRPr 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/>
          </a:p>
        </p:txBody>
      </p:sp>
      <p:sp>
        <p:nvSpPr>
          <p:cNvPr id="3" name="Text Box 2"/>
          <p:cNvSpPr txBox="1"/>
          <p:nvPr/>
        </p:nvSpPr>
        <p:spPr>
          <a:xfrm>
            <a:off x="3645535" y="3168650"/>
            <a:ext cx="5594350" cy="17710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Trả lời: Vì có rất nhiều loài thú 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ldLvl="0" animBg="1"/>
      <p:bldP spid="3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4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pic>
        <p:nvPicPr>
          <p:cNvPr id="6" name="Picture 7" descr="C:\Users\Administrator\Desktop\2020-2021\TAILIEU\TV1.1 bai 31-40 (FB Chip Fangora)-20200808T154132Z-001\TV1.1 bai 31-40 (FB Chip Fangora)\TV 32 - 2.png"/>
          <p:cNvPicPr>
            <a:picLocks noChangeAspect="1"/>
          </p:cNvPicPr>
          <p:nvPr/>
        </p:nvPicPr>
        <p:blipFill>
          <a:blip r:embed="rId1"/>
          <a:srcRect l="12500" t="51547" r="10835" b="8807"/>
          <a:stretch>
            <a:fillRect/>
          </a:stretch>
        </p:blipFill>
        <p:spPr>
          <a:xfrm>
            <a:off x="0" y="990600"/>
            <a:ext cx="376555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0" name="Rectangle 1"/>
          <p:cNvSpPr/>
          <p:nvPr/>
        </p:nvSpPr>
        <p:spPr>
          <a:xfrm>
            <a:off x="152400" y="14128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sz="4000" b="1" dirty="0">
                <a:latin typeface="Times New Roman" panose="02020603050405020304" pitchFamily="18" charset="0"/>
              </a:rPr>
              <a:t>5</a:t>
            </a:r>
            <a:r>
              <a:rPr lang="en-US" altLang="en-US" sz="4000" b="1" dirty="0">
                <a:latin typeface="Times New Roman" panose="02020603050405020304" pitchFamily="18" charset="0"/>
              </a:rPr>
              <a:t>.</a:t>
            </a:r>
            <a:r>
              <a:rPr lang="vi-VN" altLang="en-US" sz="4000" b="1" dirty="0">
                <a:latin typeface="Times New Roman" panose="02020603050405020304" pitchFamily="18" charset="0"/>
              </a:rPr>
              <a:t> Nói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808730" y="1756410"/>
            <a:ext cx="529272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 4: Có những con vật nào trong khu rừng?</a:t>
            </a:r>
            <a:endParaRPr 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/>
          </a:p>
        </p:txBody>
      </p:sp>
      <p:sp>
        <p:nvSpPr>
          <p:cNvPr id="3" name="Text Box 2"/>
          <p:cNvSpPr txBox="1"/>
          <p:nvPr/>
        </p:nvSpPr>
        <p:spPr>
          <a:xfrm>
            <a:off x="3808095" y="3277235"/>
            <a:ext cx="4945380" cy="18370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Trả lời: Gấu, chồn, khỉ, thỏ, sóc, lợn, chim.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ldLvl="0" animBg="1"/>
      <p:bldP spid="3" grpId="0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4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pic>
        <p:nvPicPr>
          <p:cNvPr id="6" name="Picture 7" descr="C:\Users\Administrator\Desktop\2020-2021\TAILIEU\TV1.1 bai 31-40 (FB Chip Fangora)-20200808T154132Z-001\TV1.1 bai 31-40 (FB Chip Fangora)\TV 32 - 2.png"/>
          <p:cNvPicPr>
            <a:picLocks noChangeAspect="1"/>
          </p:cNvPicPr>
          <p:nvPr/>
        </p:nvPicPr>
        <p:blipFill>
          <a:blip r:embed="rId1"/>
          <a:srcRect l="12500" t="51547" r="10835" b="8807"/>
          <a:stretch>
            <a:fillRect/>
          </a:stretch>
        </p:blipFill>
        <p:spPr>
          <a:xfrm>
            <a:off x="0" y="990600"/>
            <a:ext cx="3775075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0" name="Rectangle 1"/>
          <p:cNvSpPr/>
          <p:nvPr/>
        </p:nvSpPr>
        <p:spPr>
          <a:xfrm>
            <a:off x="152400" y="14128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sz="4000" b="1" dirty="0">
                <a:latin typeface="Times New Roman" panose="02020603050405020304" pitchFamily="18" charset="0"/>
              </a:rPr>
              <a:t>5</a:t>
            </a:r>
            <a:r>
              <a:rPr lang="en-US" altLang="en-US" sz="4000" b="1" dirty="0">
                <a:latin typeface="Times New Roman" panose="02020603050405020304" pitchFamily="18" charset="0"/>
              </a:rPr>
              <a:t>.</a:t>
            </a:r>
            <a:r>
              <a:rPr lang="vi-VN" altLang="en-US" sz="4000" b="1" dirty="0">
                <a:latin typeface="Times New Roman" panose="02020603050405020304" pitchFamily="18" charset="0"/>
              </a:rPr>
              <a:t> Nói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775710" y="1406525"/>
            <a:ext cx="5315585" cy="13893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 5: Các con vật đang làm gì?</a:t>
            </a:r>
            <a:endParaRPr 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/>
          </a:p>
        </p:txBody>
      </p:sp>
      <p:sp>
        <p:nvSpPr>
          <p:cNvPr id="3" name="Text Box 2"/>
          <p:cNvSpPr txBox="1"/>
          <p:nvPr/>
        </p:nvSpPr>
        <p:spPr>
          <a:xfrm>
            <a:off x="3973195" y="3212465"/>
            <a:ext cx="5041900" cy="13265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Trả lời: Đang cùng nhau nhảy múa.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ldLvl="0" animBg="1"/>
      <p:bldP spid="3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4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pic>
        <p:nvPicPr>
          <p:cNvPr id="6" name="Picture 7" descr="C:\Users\Administrator\Desktop\2020-2021\TAILIEU\TV1.1 bai 31-40 (FB Chip Fangora)-20200808T154132Z-001\TV1.1 bai 31-40 (FB Chip Fangora)\TV 32 - 2.png"/>
          <p:cNvPicPr>
            <a:picLocks noChangeAspect="1"/>
          </p:cNvPicPr>
          <p:nvPr/>
        </p:nvPicPr>
        <p:blipFill>
          <a:blip r:embed="rId1"/>
          <a:srcRect l="12500" t="51547" r="10835" b="8807"/>
          <a:stretch>
            <a:fillRect/>
          </a:stretch>
        </p:blipFill>
        <p:spPr>
          <a:xfrm>
            <a:off x="0" y="990600"/>
            <a:ext cx="364871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0" name="Rectangle 1"/>
          <p:cNvSpPr/>
          <p:nvPr/>
        </p:nvSpPr>
        <p:spPr>
          <a:xfrm>
            <a:off x="152400" y="14128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sz="4000" b="1" dirty="0">
                <a:latin typeface="Times New Roman" panose="02020603050405020304" pitchFamily="18" charset="0"/>
              </a:rPr>
              <a:t>5</a:t>
            </a:r>
            <a:r>
              <a:rPr lang="en-US" altLang="en-US" sz="4000" b="1" dirty="0">
                <a:latin typeface="Times New Roman" panose="02020603050405020304" pitchFamily="18" charset="0"/>
              </a:rPr>
              <a:t>.</a:t>
            </a:r>
            <a:r>
              <a:rPr lang="vi-VN" altLang="en-US" sz="4000" b="1" dirty="0">
                <a:latin typeface="Times New Roman" panose="02020603050405020304" pitchFamily="18" charset="0"/>
              </a:rPr>
              <a:t> Nói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747135" y="1724660"/>
            <a:ext cx="53454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 6: Mặt trời có hình gì?</a:t>
            </a:r>
            <a:endParaRPr 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/>
          </a:p>
        </p:txBody>
      </p:sp>
      <p:sp>
        <p:nvSpPr>
          <p:cNvPr id="3" name="Text Box 2"/>
          <p:cNvSpPr txBox="1"/>
          <p:nvPr/>
        </p:nvSpPr>
        <p:spPr>
          <a:xfrm>
            <a:off x="4981575" y="3758565"/>
            <a:ext cx="3048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Trả lời: Hình tròn.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ldLvl="0" animBg="1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4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pic>
        <p:nvPicPr>
          <p:cNvPr id="6" name="Picture 7" descr="C:\Users\Administrator\Desktop\2020-2021\TAILIEU\TV1.1 bai 31-40 (FB Chip Fangora)-20200808T154132Z-001\TV1.1 bai 31-40 (FB Chip Fangora)\TV 32 - 2.png"/>
          <p:cNvPicPr>
            <a:picLocks noChangeAspect="1"/>
          </p:cNvPicPr>
          <p:nvPr/>
        </p:nvPicPr>
        <p:blipFill>
          <a:blip r:embed="rId1"/>
          <a:srcRect l="12500" t="51547" r="10835" b="8807"/>
          <a:stretch>
            <a:fillRect/>
          </a:stretch>
        </p:blipFill>
        <p:spPr>
          <a:xfrm>
            <a:off x="0" y="990600"/>
            <a:ext cx="363347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0" name="Rectangle 1"/>
          <p:cNvSpPr/>
          <p:nvPr/>
        </p:nvSpPr>
        <p:spPr>
          <a:xfrm>
            <a:off x="152400" y="14128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sz="4000" b="1" dirty="0">
                <a:latin typeface="Times New Roman" panose="02020603050405020304" pitchFamily="18" charset="0"/>
              </a:rPr>
              <a:t>5</a:t>
            </a:r>
            <a:r>
              <a:rPr lang="en-US" altLang="en-US" sz="4000" b="1" dirty="0">
                <a:latin typeface="Times New Roman" panose="02020603050405020304" pitchFamily="18" charset="0"/>
              </a:rPr>
              <a:t>.</a:t>
            </a:r>
            <a:r>
              <a:rPr lang="vi-VN" altLang="en-US" sz="4000" b="1" dirty="0">
                <a:latin typeface="Times New Roman" panose="02020603050405020304" pitchFamily="18" charset="0"/>
              </a:rPr>
              <a:t> Nói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581400" y="1753235"/>
            <a:ext cx="551053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 7: Khung cảnh khu rừng vào buổi sáng như thế nào?</a:t>
            </a:r>
            <a:endParaRPr 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/>
          </a:p>
        </p:txBody>
      </p:sp>
      <p:sp>
        <p:nvSpPr>
          <p:cNvPr id="3" name="Text Box 2"/>
          <p:cNvSpPr txBox="1"/>
          <p:nvPr/>
        </p:nvSpPr>
        <p:spPr>
          <a:xfrm>
            <a:off x="3679190" y="3528060"/>
            <a:ext cx="5368925" cy="17138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Trả lời:  Rừng xanh vui nhộn.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ldLvl="0" animBg="1"/>
      <p:bldP spid="3" grpId="0"/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4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pic>
        <p:nvPicPr>
          <p:cNvPr id="6" name="Picture 7" descr="C:\Users\Administrator\Desktop\2020-2021\TAILIEU\TV1.1 bai 31-40 (FB Chip Fangora)-20200808T154132Z-001\TV1.1 bai 31-40 (FB Chip Fangora)\TV 32 - 2.png"/>
          <p:cNvPicPr>
            <a:picLocks noChangeAspect="1"/>
          </p:cNvPicPr>
          <p:nvPr/>
        </p:nvPicPr>
        <p:blipFill>
          <a:blip r:embed="rId1"/>
          <a:srcRect l="12500" t="51547" r="10835" b="8807"/>
          <a:stretch>
            <a:fillRect/>
          </a:stretch>
        </p:blipFill>
        <p:spPr>
          <a:xfrm>
            <a:off x="0" y="99060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0" name="Rectangle 1"/>
          <p:cNvSpPr/>
          <p:nvPr/>
        </p:nvSpPr>
        <p:spPr>
          <a:xfrm>
            <a:off x="152400" y="14128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sz="4000" b="1" dirty="0">
                <a:latin typeface="Times New Roman" panose="02020603050405020304" pitchFamily="18" charset="0"/>
              </a:rPr>
              <a:t>5</a:t>
            </a:r>
            <a:r>
              <a:rPr lang="en-US" altLang="en-US" sz="4000" b="1" dirty="0">
                <a:latin typeface="Times New Roman" panose="02020603050405020304" pitchFamily="18" charset="0"/>
              </a:rPr>
              <a:t>.</a:t>
            </a:r>
            <a:r>
              <a:rPr lang="vi-VN" altLang="en-US" sz="4000" b="1" dirty="0">
                <a:latin typeface="Times New Roman" panose="02020603050405020304" pitchFamily="18" charset="0"/>
              </a:rPr>
              <a:t> Nói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4608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46084" name="Picture 4" descr="bfn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5" name="Picture 5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6" name="Picture 6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7" name="WordArt 7"/>
          <p:cNvSpPr>
            <a:spLocks noTextEdit="1"/>
          </p:cNvSpPr>
          <p:nvPr/>
        </p:nvSpPr>
        <p:spPr>
          <a:xfrm>
            <a:off x="228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QUÝ THẦY CÔ</a:t>
            </a:r>
            <a:endParaRPr lang="en-US" sz="5400" b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  <a:endParaRPr lang="en-US" sz="5400" b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</p:txBody>
      </p:sp>
      <p:sp>
        <p:nvSpPr>
          <p:cNvPr id="46088" name="WordArt 8"/>
          <p:cNvSpPr>
            <a:spLocks noTextEdit="1"/>
          </p:cNvSpPr>
          <p:nvPr/>
        </p:nvSpPr>
        <p:spPr>
          <a:xfrm rot="494338">
            <a:off x="7515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  <a:endParaRPr lang="en-US" sz="3600">
              <a:ln w="952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C40091"/>
              </a:solidFill>
              <a:latin typeface="VNI-Brush" charset="0"/>
              <a:ea typeface="VNI-Brush" charset="0"/>
            </a:endParaRPr>
          </a:p>
        </p:txBody>
      </p:sp>
      <p:pic>
        <p:nvPicPr>
          <p:cNvPr id="46089" name="Picture 9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90" name="Picture 10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1066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91" name="Picture 11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2057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92" name="Picture 1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7829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93" name="Picture 13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381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94" name="Picture 14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4114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95" name="Picture 15" descr="gman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96" name="Picture 16" descr="gman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Content Placeholder 1" descr="2707_nen-pp-chuyen-nghiep-full-hd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9150350" cy="685863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7" name="Text Box 9"/>
          <p:cNvSpPr txBox="1"/>
          <p:nvPr/>
        </p:nvSpPr>
        <p:spPr>
          <a:xfrm>
            <a:off x="2971800" y="1535113"/>
            <a:ext cx="3679825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sz="15000" b="1" dirty="0">
                <a:solidFill>
                  <a:srgbClr val="FF33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ân</a:t>
            </a:r>
            <a:endParaRPr lang="en-US" sz="15000" b="1" dirty="0">
              <a:solidFill>
                <a:srgbClr val="FF33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 Box 9"/>
          <p:cNvSpPr txBox="1"/>
          <p:nvPr/>
        </p:nvSpPr>
        <p:spPr>
          <a:xfrm>
            <a:off x="6303963" y="2960688"/>
            <a:ext cx="1143000" cy="714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sz="4000" b="1" dirty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sz="4000" b="1" dirty="0">
              <a:solidFill>
                <a:srgbClr val="FF3300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21508" name="TextBox 1"/>
          <p:cNvSpPr txBox="1"/>
          <p:nvPr/>
        </p:nvSpPr>
        <p:spPr>
          <a:xfrm>
            <a:off x="2436813" y="617538"/>
            <a:ext cx="4438650" cy="414337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sz="2100" b="1" dirty="0">
                <a:latin typeface="Calibri" panose="020F0502020204030204" pitchFamily="34" charset="0"/>
              </a:rPr>
              <a:t>TRÒ CHƠI: AI NHANH – AI ĐÚNG</a:t>
            </a:r>
            <a:endParaRPr sz="21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Content Placeholder 1" descr="2707_nen-pp-chuyen-nghiep-full-hd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50800" y="0"/>
            <a:ext cx="9194800" cy="68402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7" name="Text Box 9"/>
          <p:cNvSpPr txBox="1"/>
          <p:nvPr/>
        </p:nvSpPr>
        <p:spPr>
          <a:xfrm>
            <a:off x="1828800" y="1892300"/>
            <a:ext cx="7467600" cy="2846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sz="17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endParaRPr lang="en-US" sz="12400" b="1" dirty="0">
              <a:solidFill>
                <a:srgbClr val="FF33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 Box 9"/>
          <p:cNvSpPr txBox="1"/>
          <p:nvPr/>
        </p:nvSpPr>
        <p:spPr>
          <a:xfrm>
            <a:off x="6303963" y="2960688"/>
            <a:ext cx="1143000" cy="714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sz="4000" b="1" dirty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sz="4000" b="1" dirty="0">
              <a:solidFill>
                <a:srgbClr val="FF3300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56" name="TextBox 1"/>
          <p:cNvSpPr txBox="1"/>
          <p:nvPr/>
        </p:nvSpPr>
        <p:spPr>
          <a:xfrm>
            <a:off x="2436813" y="617538"/>
            <a:ext cx="4438650" cy="414337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sz="2100" b="1" dirty="0">
                <a:latin typeface="Calibri" panose="020F0502020204030204" pitchFamily="34" charset="0"/>
              </a:rPr>
              <a:t>TRÒ CHƠI: AI NHANH – AI ĐÚNG</a:t>
            </a:r>
            <a:endParaRPr sz="21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Content Placeholder 1" descr="2707_phong-nen-chuyen-nghiep-cho-slide-pp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940" y="27940"/>
            <a:ext cx="9065260" cy="67786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8" name="Text Box 9"/>
          <p:cNvSpPr txBox="1"/>
          <p:nvPr/>
        </p:nvSpPr>
        <p:spPr>
          <a:xfrm>
            <a:off x="6303963" y="2960688"/>
            <a:ext cx="1143000" cy="714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sz="4000" b="1" dirty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sz="4000" b="1" dirty="0">
              <a:solidFill>
                <a:srgbClr val="FF3300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25603" name="TextBox 1"/>
          <p:cNvSpPr txBox="1"/>
          <p:nvPr/>
        </p:nvSpPr>
        <p:spPr>
          <a:xfrm>
            <a:off x="2436813" y="617538"/>
            <a:ext cx="4438650" cy="414337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sz="2100" b="1" dirty="0">
                <a:latin typeface="Calibri" panose="020F0502020204030204" pitchFamily="34" charset="0"/>
              </a:rPr>
              <a:t>TRÒ CHƠI: AI NHANH – AI ĐÚNG</a:t>
            </a:r>
            <a:endParaRPr sz="2100" b="1" dirty="0">
              <a:latin typeface="Calibri" panose="020F0502020204030204" pitchFamily="34" charset="0"/>
            </a:endParaRPr>
          </a:p>
        </p:txBody>
      </p:sp>
      <p:sp>
        <p:nvSpPr>
          <p:cNvPr id="25604" name="TextBox 2"/>
          <p:cNvSpPr txBox="1"/>
          <p:nvPr/>
        </p:nvSpPr>
        <p:spPr>
          <a:xfrm>
            <a:off x="2060575" y="1715770"/>
            <a:ext cx="5274310" cy="31407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r>
              <a:rPr lang="en-US" sz="1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endParaRPr lang="en-US" sz="1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Content Placeholder 1" descr="2707_hinh-nen-lam-slide-chuyen-nghiep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0005" y="0"/>
            <a:ext cx="9082405" cy="68503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7" name="Text Box 9"/>
          <p:cNvSpPr txBox="1"/>
          <p:nvPr/>
        </p:nvSpPr>
        <p:spPr>
          <a:xfrm>
            <a:off x="2436813" y="1892300"/>
            <a:ext cx="7467600" cy="2846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sz="17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sz="12400" b="1" dirty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sz="12400" b="1" dirty="0">
              <a:solidFill>
                <a:srgbClr val="FF3300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48" name="Text Box 9"/>
          <p:cNvSpPr txBox="1"/>
          <p:nvPr/>
        </p:nvSpPr>
        <p:spPr>
          <a:xfrm>
            <a:off x="6303963" y="2960688"/>
            <a:ext cx="1143000" cy="714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sz="4000" b="1" dirty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sz="4000" b="1" dirty="0">
              <a:solidFill>
                <a:srgbClr val="FF3300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27652" name="TextBox 1"/>
          <p:cNvSpPr txBox="1"/>
          <p:nvPr/>
        </p:nvSpPr>
        <p:spPr>
          <a:xfrm>
            <a:off x="2436813" y="617538"/>
            <a:ext cx="4438650" cy="414337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sz="2100" b="1" dirty="0">
                <a:latin typeface="Calibri" panose="020F0502020204030204" pitchFamily="34" charset="0"/>
              </a:rPr>
              <a:t>TRÒ CHƠI: AI NHANH – AI ĐÚNG</a:t>
            </a:r>
            <a:endParaRPr sz="21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4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9699" name="TextBox 1"/>
          <p:cNvSpPr txBox="1"/>
          <p:nvPr/>
        </p:nvSpPr>
        <p:spPr>
          <a:xfrm>
            <a:off x="0" y="82550"/>
            <a:ext cx="3505200" cy="984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</a:rPr>
              <a:t>1. Nhận biết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endParaRPr lang="en-US" altLang="en-US" sz="4000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29700" name="Rectangle 3"/>
          <p:cNvSpPr/>
          <p:nvPr/>
        </p:nvSpPr>
        <p:spPr>
          <a:xfrm>
            <a:off x="3429000" y="37353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br>
              <a:rPr lang="en-US" altLang="en-US" sz="1800" dirty="0"/>
            </a:br>
            <a:endParaRPr lang="en-US" altLang="en-US" sz="1800" dirty="0"/>
          </a:p>
        </p:txBody>
      </p:sp>
      <p:sp>
        <p:nvSpPr>
          <p:cNvPr id="16392" name="TextBox 5"/>
          <p:cNvSpPr txBox="1"/>
          <p:nvPr/>
        </p:nvSpPr>
        <p:spPr>
          <a:xfrm>
            <a:off x="635" y="6150610"/>
            <a:ext cx="9105265" cy="5130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lnSpc>
                <a:spcPts val="1650"/>
              </a:lnSpc>
              <a:spcBef>
                <a:spcPct val="0"/>
              </a:spcBef>
              <a:buNone/>
            </a:pPr>
            <a:r>
              <a:rPr lang="en-US" alt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véo v</a:t>
            </a:r>
            <a:r>
              <a:rPr lang="en-US" altLang="en-US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alt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Mẹ ơi, c</a:t>
            </a:r>
            <a:r>
              <a:rPr lang="en-US" alt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alt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đã l</a:t>
            </a:r>
            <a:r>
              <a:rPr lang="en-US" altLang="en-US" sz="42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</a:t>
            </a:r>
            <a:r>
              <a:rPr lang="en-US" alt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</a:t>
            </a:r>
            <a:r>
              <a:rPr lang="en-US" altLang="en-US" sz="42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Sơn ca véo von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994410"/>
            <a:ext cx="9220835" cy="47771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292735" y="5793740"/>
            <a:ext cx="915035" cy="6026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4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sz="4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751455" y="5786755"/>
            <a:ext cx="2414270" cy="5429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4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endParaRPr lang="en-US" sz="4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324475" y="5794375"/>
            <a:ext cx="789305" cy="6565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4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endParaRPr lang="en-US" sz="4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802755" y="5787390"/>
            <a:ext cx="3424555" cy="663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4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     ôn</a:t>
            </a:r>
            <a:endParaRPr lang="en-US" sz="4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6392" grpId="0" bldLvl="0" animBg="1"/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4625" y="882650"/>
            <a:ext cx="6256338" cy="1425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Google Shape;461;p28"/>
          <p:cNvSpPr txBox="1"/>
          <p:nvPr/>
        </p:nvSpPr>
        <p:spPr>
          <a:xfrm>
            <a:off x="433388" y="2182813"/>
            <a:ext cx="8099425" cy="218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ts val="600"/>
              </a:spcBef>
              <a:buClr>
                <a:schemeClr val="accent1"/>
              </a:buClr>
              <a:buFont typeface="Chivo Light"/>
              <a:buNone/>
            </a:pP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ea typeface="Chivo Light"/>
                <a:sym typeface="Chivo Light"/>
              </a:rPr>
              <a:t>Thứ ba ngày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hivo Light"/>
                <a:sym typeface="Chivo Light"/>
              </a:rPr>
              <a:t>2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hivo Light"/>
                <a:sym typeface="Chivo Light"/>
              </a:rPr>
              <a:t>9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ea typeface="Chivo Light"/>
                <a:sym typeface="Chivo Light"/>
              </a:rPr>
              <a:t> tháng 1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hivo Light"/>
                <a:sym typeface="Chivo Light"/>
              </a:rPr>
              <a:t>0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ea typeface="Chivo Light"/>
                <a:sym typeface="Chivo Light"/>
              </a:rPr>
              <a:t> năm 202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hivo Light"/>
                <a:sym typeface="Chivo Light"/>
              </a:rPr>
              <a:t>4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Chivo Light"/>
              <a:sym typeface="Chivo Light"/>
            </a:endParaRPr>
          </a:p>
          <a:p>
            <a:pPr marL="0" lvl="0" indent="0">
              <a:spcBef>
                <a:spcPts val="600"/>
              </a:spcBef>
              <a:buClr>
                <a:schemeClr val="accent1"/>
              </a:buClr>
              <a:buFont typeface="Chivo Light"/>
              <a:buNone/>
            </a:pP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ea typeface="Chivo Light"/>
                <a:sym typeface="Chivo Light"/>
              </a:rPr>
              <a:t>        </a:t>
            </a:r>
            <a:r>
              <a:rPr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hivo Light"/>
                <a:sym typeface="Chivo Light"/>
              </a:rPr>
              <a:t>Môn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ea typeface="Chivo Light"/>
                <a:sym typeface="Chivo Light"/>
              </a:rPr>
              <a:t>: Tiếng việt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Chivo Light"/>
              <a:sym typeface="Chivo Light"/>
            </a:endParaRPr>
          </a:p>
          <a:p>
            <a:pPr marL="0" lvl="0" indent="0">
              <a:spcBef>
                <a:spcPts val="600"/>
              </a:spcBef>
              <a:buClr>
                <a:schemeClr val="accent1"/>
              </a:buClr>
              <a:buFont typeface="Chivo Light"/>
              <a:buNone/>
            </a:pP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ea typeface="Chivo Light"/>
                <a:sym typeface="Chivo Light"/>
              </a:rPr>
              <a:t>        </a:t>
            </a:r>
            <a:r>
              <a:rPr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hivo Light"/>
                <a:sym typeface="Chivo Light"/>
              </a:rPr>
              <a:t>Bài </a:t>
            </a:r>
            <a:r>
              <a:rPr lang="vi-VN" altLang="x-none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hivo Light"/>
                <a:sym typeface="Chivo Light"/>
              </a:rPr>
              <a:t>32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ea typeface="Chivo Light"/>
                <a:sym typeface="Chivo Light"/>
              </a:rPr>
              <a:t>: </a:t>
            </a:r>
            <a:r>
              <a:rPr lang="vi-VN" altLang="x-none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hivo Light"/>
                <a:sym typeface="Chivo Light"/>
              </a:rPr>
              <a:t>on ôn ơn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ea typeface="Chivo Light"/>
              <a:sym typeface="Chivo Ligh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3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charRg st="33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57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charRg st="57" end="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2042</Words>
  <Application>WPS Presentation</Application>
  <PresentationFormat>On-screen Show (4:3)</PresentationFormat>
  <Paragraphs>292</Paragraphs>
  <Slides>39</Slides>
  <Notes>7</Notes>
  <HiddenSlides>0</HiddenSlides>
  <MMClips>1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39</vt:i4>
      </vt:variant>
    </vt:vector>
  </HeadingPairs>
  <TitlesOfParts>
    <vt:vector size="61" baseType="lpstr">
      <vt:lpstr>Arial</vt:lpstr>
      <vt:lpstr>SimSun</vt:lpstr>
      <vt:lpstr>Wingdings</vt:lpstr>
      <vt:lpstr>Calibri</vt:lpstr>
      <vt:lpstr>Tahoma</vt:lpstr>
      <vt:lpstr>+mn-lt</vt:lpstr>
      <vt:lpstr>Segoe Print</vt:lpstr>
      <vt:lpstr>Microsoft YaHei</vt:lpstr>
      <vt:lpstr>VNAvant</vt:lpstr>
      <vt:lpstr>Century Gothic</vt:lpstr>
      <vt:lpstr>.VnTime</vt:lpstr>
      <vt:lpstr>Times New Roman</vt:lpstr>
      <vt:lpstr>Chivo Light</vt:lpstr>
      <vt:lpstr>VNI-Avo</vt:lpstr>
      <vt:lpstr>Arial Unicode MS</vt:lpstr>
      <vt:lpstr>Verdana</vt:lpstr>
      <vt:lpstr>VNI-Brush</vt:lpstr>
      <vt:lpstr>Old English Text MT</vt:lpstr>
      <vt:lpstr>VN-NTime</vt:lpstr>
      <vt:lpstr>Office Theme</vt:lpstr>
      <vt:lpstr>3_Default Design</vt:lpstr>
      <vt:lpstr>1_Default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84363</cp:lastModifiedBy>
  <cp:revision>59</cp:revision>
  <dcterms:created xsi:type="dcterms:W3CDTF">2020-08-18T11:40:23Z</dcterms:created>
  <dcterms:modified xsi:type="dcterms:W3CDTF">2024-10-28T15:55:57Z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1033-12.2.0.17562</vt:lpwstr>
  </property>
  <property fmtid="{D5CDD505-2E9C-101B-9397-08002B2CF9AE}" pid="3" name="ICV">
    <vt:lpwstr>1B5CFDFDBDDD49079DA7FDFE7E215FE5_13</vt:lpwstr>
  </property>
</Properties>
</file>