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notesMasterIdLst>
    <p:notesMasterId r:id="rId30"/>
  </p:notesMasterIdLst>
  <p:sldIdLst>
    <p:sldId id="363" r:id="rId4"/>
    <p:sldId id="276" r:id="rId5"/>
    <p:sldId id="317" r:id="rId6"/>
    <p:sldId id="274" r:id="rId7"/>
    <p:sldId id="318" r:id="rId8"/>
    <p:sldId id="319" r:id="rId9"/>
    <p:sldId id="320" r:id="rId10"/>
    <p:sldId id="339" r:id="rId11"/>
    <p:sldId id="324" r:id="rId12"/>
    <p:sldId id="325" r:id="rId13"/>
    <p:sldId id="326" r:id="rId14"/>
    <p:sldId id="327" r:id="rId15"/>
    <p:sldId id="340" r:id="rId16"/>
    <p:sldId id="358" r:id="rId17"/>
    <p:sldId id="343" r:id="rId18"/>
    <p:sldId id="329" r:id="rId19"/>
    <p:sldId id="347" r:id="rId20"/>
    <p:sldId id="348" r:id="rId21"/>
    <p:sldId id="349" r:id="rId22"/>
    <p:sldId id="351" r:id="rId23"/>
    <p:sldId id="352" r:id="rId24"/>
    <p:sldId id="353" r:id="rId25"/>
    <p:sldId id="344" r:id="rId26"/>
    <p:sldId id="359" r:id="rId27"/>
    <p:sldId id="293" r:id="rId28"/>
    <p:sldId id="36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D1E8"/>
    <a:srgbClr val="D5B5F5"/>
    <a:srgbClr val="FCC197"/>
    <a:srgbClr val="F26532"/>
    <a:srgbClr val="048DA4"/>
    <a:srgbClr val="006673"/>
    <a:srgbClr val="A3DBE1"/>
    <a:srgbClr val="E26714"/>
    <a:srgbClr val="EE8640"/>
    <a:srgbClr val="0578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187" autoAdjust="0"/>
  </p:normalViewPr>
  <p:slideViewPr>
    <p:cSldViewPr snapToGrid="0" showGuides="1">
      <p:cViewPr>
        <p:scale>
          <a:sx n="76" d="100"/>
          <a:sy n="76" d="100"/>
        </p:scale>
        <p:origin x="-420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25/04/2025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2FADEF6-CA47-43C4-8177-EE15C2891257}" type="slidenum">
              <a:rPr lang="vi-VN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vi-VN">
              <a:solidFill>
                <a:srgbClr val="000000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10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10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8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57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66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543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211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037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854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25/04/2025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5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25/04/2025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3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25/04/2025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06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7900628-D236-4919-98C8-CAC82A3E7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2017"/>
      </p:ext>
    </p:extLst>
  </p:cSld>
  <p:clrMapOvr>
    <a:masterClrMapping/>
  </p:clrMapOvr>
  <p:transition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E75B592-139E-4858-B437-E6CC9F927F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51608"/>
      </p:ext>
    </p:extLst>
  </p:cSld>
  <p:clrMapOvr>
    <a:masterClrMapping/>
  </p:clrMapOvr>
  <p:transition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31D906A-B9D5-421A-9C54-944F67A1F6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869765"/>
      </p:ext>
    </p:extLst>
  </p:cSld>
  <p:clrMapOvr>
    <a:masterClrMapping/>
  </p:clrMapOvr>
  <p:transition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3416115-4C4B-4E9A-B645-86DCF127F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861984"/>
      </p:ext>
    </p:extLst>
  </p:cSld>
  <p:clrMapOvr>
    <a:masterClrMapping/>
  </p:clrMapOvr>
  <p:transition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F22A89A-3558-4A63-BEAE-4EB0EA56F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907075"/>
      </p:ext>
    </p:extLst>
  </p:cSld>
  <p:clrMapOvr>
    <a:masterClrMapping/>
  </p:clrMapOvr>
  <p:transition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80C62ED-C781-4348-B5F4-6DB9E0220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40355"/>
      </p:ext>
    </p:extLst>
  </p:cSld>
  <p:clrMapOvr>
    <a:masterClrMapping/>
  </p:clrMapOvr>
  <p:transition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FCF03FA-0947-40F6-A617-D3E6A94ED5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93006"/>
      </p:ext>
    </p:extLst>
  </p:cSld>
  <p:clrMapOvr>
    <a:masterClrMapping/>
  </p:clrMapOvr>
  <p:transition>
    <p:circl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C96B642-BC24-4EDA-801A-9334544CE8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065093"/>
      </p:ext>
    </p:extLst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25/04/2025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39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18AA91A-83B7-4CEA-8C01-1A15C93B9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160615"/>
      </p:ext>
    </p:extLst>
  </p:cSld>
  <p:clrMapOvr>
    <a:masterClrMapping/>
  </p:clrMapOvr>
  <p:transition>
    <p:circl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10864BA-D9B8-413A-B566-A6A97E675A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96316"/>
      </p:ext>
    </p:extLst>
  </p:cSld>
  <p:clrMapOvr>
    <a:masterClrMapping/>
  </p:clrMapOvr>
  <p:transition>
    <p:circl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3B1720C-BD5A-4168-AC1F-49471C5D8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979095"/>
      </p:ext>
    </p:extLst>
  </p:cSld>
  <p:clrMapOvr>
    <a:masterClrMapping/>
  </p:clrMapOvr>
  <p:transition>
    <p:circl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AFAB2-7D71-4D7B-8CB1-FA59045A62B9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97430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C33AA-94EA-4EEA-AB6B-677D2E79A24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89370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E5E16-545D-4F37-A2E0-5AB93F972C53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84002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A60AA-76CF-445C-9A49-CB55AACC1DA7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458303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6FA3B-8F63-42F2-B7A0-325147406864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13222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2FDDD-2F66-4D44-B54F-ACE653E688C4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00727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26BF6-10E6-4FA5-A093-214495EC466A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2361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25/04/2025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734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0501F-FA7B-41D4-BE59-F9BE032AEF60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51655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B0C44-3A80-4B9E-BD9F-3FB6DBAE097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479604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741ED-203A-41FF-8AEB-9E0D43A14557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04040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94290-1678-4D57-9204-D80404A5D580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4454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B7836-87EF-495C-ADB4-C68162D1F094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54850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25/04/2025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4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25/04/2025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9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25/04/2025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9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25/04/2025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7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25/04/2025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7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25/04/2025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8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25/04/2025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3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4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84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84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7B9E59-E70F-44E0-90E1-5323F121CEE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6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text styles</a:t>
            </a:r>
          </a:p>
          <a:p>
            <a:pPr lvl="1"/>
            <a:r>
              <a:rPr lang="vi-VN" smtClean="0"/>
              <a:t>Second level</a:t>
            </a:r>
          </a:p>
          <a:p>
            <a:pPr lvl="2"/>
            <a:r>
              <a:rPr lang="vi-VN" smtClean="0"/>
              <a:t>Third level</a:t>
            </a:r>
          </a:p>
          <a:p>
            <a:pPr lvl="3"/>
            <a:r>
              <a:rPr lang="vi-VN" smtClean="0"/>
              <a:t>Fourth level</a:t>
            </a:r>
          </a:p>
          <a:p>
            <a:pPr lvl="4"/>
            <a:r>
              <a:rPr lang="vi-VN" smtClean="0"/>
              <a:t>Fifth level</a:t>
            </a:r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2560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043D0A-6594-4E4C-BEB5-0FE4234EB81A}" type="slidenum">
              <a:rPr lang="vi-V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2434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6.jpe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7.jpe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slide" Target="slide17.xml"/><Relationship Id="rId7" Type="http://schemas.openxmlformats.org/officeDocument/2006/relationships/slide" Target="slide1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20.xml"/><Relationship Id="rId4" Type="http://schemas.openxmlformats.org/officeDocument/2006/relationships/image" Target="../media/image18.png"/><Relationship Id="rId9" Type="http://schemas.openxmlformats.org/officeDocument/2006/relationships/slide" Target="slide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jpe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WordArt 4"/>
          <p:cNvSpPr>
            <a:spLocks noChangeArrowheads="1" noChangeShapeType="1" noTextEdit="1"/>
          </p:cNvSpPr>
          <p:nvPr/>
        </p:nvSpPr>
        <p:spPr bwMode="auto">
          <a:xfrm>
            <a:off x="334435" y="742953"/>
            <a:ext cx="11857567" cy="3744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r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Ariston"/>
              </a:rPr>
              <a:t>Welcome To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Ariston"/>
              </a:rPr>
              <a:t>Our Class </a:t>
            </a:r>
          </a:p>
        </p:txBody>
      </p:sp>
    </p:spTree>
    <p:extLst>
      <p:ext uri="{BB962C8B-B14F-4D97-AF65-F5344CB8AC3E}">
        <p14:creationId xmlns:p14="http://schemas.microsoft.com/office/powerpoint/2010/main" val="28269170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19460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7" name="Google Shape;1881;p31"/>
          <p:cNvSpPr txBox="1">
            <a:spLocks/>
          </p:cNvSpPr>
          <p:nvPr/>
        </p:nvSpPr>
        <p:spPr>
          <a:xfrm>
            <a:off x="1392767" y="1723231"/>
            <a:ext cx="5231128" cy="1048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 smtClean="0">
                <a:solidFill>
                  <a:srgbClr val="F26532"/>
                </a:solidFill>
              </a:rPr>
              <a:t>strategy </a:t>
            </a:r>
            <a:r>
              <a:rPr lang="en-US" sz="4800" b="1" dirty="0">
                <a:solidFill>
                  <a:srgbClr val="F26532"/>
                </a:solidFill>
              </a:rPr>
              <a:t>(n)</a:t>
            </a:r>
            <a:endParaRPr lang="en-US" sz="4800" dirty="0"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83976" y="4319375"/>
            <a:ext cx="51652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a way of doing something or dealing with something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2989978" y="2771761"/>
            <a:ext cx="20073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48DA4"/>
                </a:solidFill>
              </a:rPr>
              <a:t>/ˈ</a:t>
            </a:r>
            <a:r>
              <a:rPr lang="en-US" sz="2800" b="1" dirty="0" err="1" smtClean="0">
                <a:solidFill>
                  <a:srgbClr val="048DA4"/>
                </a:solidFill>
              </a:rPr>
              <a:t>strætədʒi</a:t>
            </a:r>
            <a:r>
              <a:rPr lang="en-US" sz="2800" b="1" dirty="0">
                <a:solidFill>
                  <a:srgbClr val="048DA4"/>
                </a:solidFill>
              </a:rPr>
              <a:t>/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806003" y="8360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Setting the Table for Strategy Conversations | CYGNUS Blo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015" y="2354300"/>
            <a:ext cx="3875968" cy="229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trategy__gb_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05131" y="350273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1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454412" y="1723231"/>
            <a:ext cx="5231128" cy="1048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 smtClean="0">
                <a:solidFill>
                  <a:srgbClr val="F26532"/>
                </a:solidFill>
              </a:rPr>
              <a:t>(to) exchange (v)</a:t>
            </a:r>
            <a:endParaRPr lang="en-US" sz="4800" dirty="0"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83976" y="4319375"/>
            <a:ext cx="51652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to give something to someone and receive something from that person</a:t>
            </a:r>
          </a:p>
        </p:txBody>
      </p:sp>
      <p:sp>
        <p:nvSpPr>
          <p:cNvPr id="2" name="Rectangle 1"/>
          <p:cNvSpPr/>
          <p:nvPr/>
        </p:nvSpPr>
        <p:spPr>
          <a:xfrm>
            <a:off x="2980265" y="2771761"/>
            <a:ext cx="20267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48DA4"/>
                </a:solidFill>
              </a:rPr>
              <a:t>/</a:t>
            </a:r>
            <a:r>
              <a:rPr lang="en-US" sz="2800" b="1" dirty="0" err="1">
                <a:solidFill>
                  <a:srgbClr val="048DA4"/>
                </a:solidFill>
              </a:rPr>
              <a:t>ɪksˈtʃeɪndʒ</a:t>
            </a:r>
            <a:r>
              <a:rPr lang="en-US" sz="2800" b="1" dirty="0">
                <a:solidFill>
                  <a:srgbClr val="048DA4"/>
                </a:solidFill>
              </a:rPr>
              <a:t>/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806003" y="8360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urrency exchange concept Royalty Free Vector Imag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47"/>
          <a:stretch/>
        </p:blipFill>
        <p:spPr bwMode="auto">
          <a:xfrm>
            <a:off x="7840645" y="2035557"/>
            <a:ext cx="3326847" cy="328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exchang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790449" y="359295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7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224836"/>
              </p:ext>
            </p:extLst>
          </p:nvPr>
        </p:nvGraphicFramePr>
        <p:xfrm>
          <a:off x="1458927" y="1583700"/>
          <a:ext cx="9852918" cy="466919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8231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216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081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90913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latin typeface="+mn-lt"/>
                        </a:rPr>
                        <a:t>New words</a:t>
                      </a:r>
                      <a:endParaRPr lang="en-US" sz="2500" b="1" dirty="0">
                        <a:solidFill>
                          <a:srgbClr val="F2653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latin typeface="+mn-lt"/>
                        </a:rPr>
                        <a:t>Pronunciation</a:t>
                      </a:r>
                      <a:endParaRPr lang="en-US" sz="2500" b="1" dirty="0">
                        <a:solidFill>
                          <a:srgbClr val="F2653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latin typeface="+mn-lt"/>
                        </a:rPr>
                        <a:t>Meaning</a:t>
                      </a:r>
                      <a:endParaRPr lang="en-US" sz="2500" b="1" dirty="0">
                        <a:solidFill>
                          <a:srgbClr val="F26532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62439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400" b="1" dirty="0" smtClean="0">
                          <a:solidFill>
                            <a:srgbClr val="F26532"/>
                          </a:solidFill>
                        </a:rPr>
                        <a:t>distraction (n)</a:t>
                      </a:r>
                      <a:endParaRPr lang="en-US" sz="2400" dirty="0" smtClean="0"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en-US" sz="2400" b="0" dirty="0">
                        <a:solidFill>
                          <a:srgbClr val="2C524E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48DA4"/>
                          </a:solidFill>
                        </a:rPr>
                        <a:t>/</a:t>
                      </a:r>
                      <a:r>
                        <a:rPr lang="en-US" sz="2000" b="1" dirty="0" err="1" smtClean="0">
                          <a:solidFill>
                            <a:srgbClr val="048DA4"/>
                          </a:solidFill>
                        </a:rPr>
                        <a:t>dɪˈstrækʃən</a:t>
                      </a:r>
                      <a:r>
                        <a:rPr lang="en-US" sz="2000" b="1" dirty="0" smtClean="0">
                          <a:solidFill>
                            <a:srgbClr val="048DA4"/>
                          </a:solidFill>
                        </a:rPr>
                        <a:t>/</a:t>
                      </a:r>
                      <a:endParaRPr lang="en-US" sz="2000" b="1" dirty="0">
                        <a:solidFill>
                          <a:srgbClr val="048DA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something that prevents someone from giving their attention to something else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73963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400" b="1" dirty="0" smtClean="0">
                          <a:solidFill>
                            <a:srgbClr val="F26532"/>
                          </a:solidFill>
                        </a:rPr>
                        <a:t>strategy (n)</a:t>
                      </a:r>
                      <a:endParaRPr lang="en-US" sz="2400" dirty="0"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48DA4"/>
                          </a:solidFill>
                        </a:rPr>
                        <a:t>/ˈ</a:t>
                      </a:r>
                      <a:r>
                        <a:rPr lang="en-US" sz="2000" b="1" dirty="0" err="1" smtClean="0">
                          <a:solidFill>
                            <a:srgbClr val="048DA4"/>
                          </a:solidFill>
                        </a:rPr>
                        <a:t>strætədʒi</a:t>
                      </a:r>
                      <a:r>
                        <a:rPr lang="en-US" sz="2000" b="1" dirty="0" smtClean="0">
                          <a:solidFill>
                            <a:srgbClr val="048DA4"/>
                          </a:solidFill>
                        </a:rPr>
                        <a:t>/</a:t>
                      </a:r>
                    </a:p>
                    <a:p>
                      <a:pPr algn="ctr"/>
                      <a:endParaRPr lang="en-US" sz="2000" b="0" dirty="0">
                        <a:solidFill>
                          <a:srgbClr val="2C524E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a way of doing something or dealing with something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41879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400" b="1" dirty="0" smtClean="0">
                          <a:solidFill>
                            <a:srgbClr val="F26532"/>
                          </a:solidFill>
                        </a:rPr>
                        <a:t>(to) exchange (v)</a:t>
                      </a:r>
                      <a:endParaRPr lang="en-US" sz="2400" dirty="0"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48DA4"/>
                          </a:solidFill>
                        </a:rPr>
                        <a:t>/</a:t>
                      </a:r>
                      <a:r>
                        <a:rPr lang="en-US" sz="2000" b="1" dirty="0" err="1" smtClean="0">
                          <a:solidFill>
                            <a:srgbClr val="048DA4"/>
                          </a:solidFill>
                        </a:rPr>
                        <a:t>ɪksˈtʃeɪndʒ</a:t>
                      </a:r>
                      <a:r>
                        <a:rPr lang="en-US" sz="2000" b="1" dirty="0" smtClean="0">
                          <a:solidFill>
                            <a:srgbClr val="048DA4"/>
                          </a:solidFill>
                        </a:rPr>
                        <a:t>/</a:t>
                      </a:r>
                    </a:p>
                    <a:p>
                      <a:pPr algn="ctr"/>
                      <a:endParaRPr lang="en-US" sz="2000" b="0" dirty="0">
                        <a:solidFill>
                          <a:srgbClr val="2C524E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to give something to someone and receive something from that person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806003" y="8360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82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596620" y="12617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1" y="1115629"/>
            <a:ext cx="10144217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i="1" dirty="0"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28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ill in the blanks with suitable words or phrases to complete the steps of finding the main idea of a passage.</a:t>
            </a:r>
            <a:endParaRPr lang="en-US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1154098" y="2446785"/>
          <a:ext cx="10116655" cy="5183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166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183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    repetition             identify               first </a:t>
                      </a:r>
                      <a:r>
                        <a:rPr lang="en-US" sz="2800" dirty="0">
                          <a:effectLst/>
                        </a:rPr>
                        <a:t>and </a:t>
                      </a:r>
                      <a:r>
                        <a:rPr lang="en-US" sz="2800" dirty="0" smtClean="0">
                          <a:effectLst/>
                        </a:rPr>
                        <a:t>last             summarize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48D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2238054" y="3258675"/>
            <a:ext cx="8373439" cy="280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to find the main idea of a passage?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(1) 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topic.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(2) 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passage in your own 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words.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Check the (3) 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_________________ sentences.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Look for (4) _______________ of 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ideas.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3209" y="3852810"/>
            <a:ext cx="2455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I</a:t>
            </a:r>
            <a:r>
              <a:rPr lang="en-US" sz="2800" b="1" dirty="0" smtClean="0">
                <a:solidFill>
                  <a:srgbClr val="C00000"/>
                </a:solidFill>
              </a:rPr>
              <a:t>dentify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43198" y="4396578"/>
            <a:ext cx="2455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Summarize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74050" y="4949379"/>
            <a:ext cx="2455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f</a:t>
            </a:r>
            <a:r>
              <a:rPr lang="en-US" sz="2800" b="1" dirty="0" smtClean="0">
                <a:solidFill>
                  <a:srgbClr val="C00000"/>
                </a:solidFill>
              </a:rPr>
              <a:t>irst and last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36035" y="5503547"/>
            <a:ext cx="2455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r</a:t>
            </a:r>
            <a:r>
              <a:rPr lang="en-US" sz="2800" b="1" dirty="0" smtClean="0">
                <a:solidFill>
                  <a:srgbClr val="C00000"/>
                </a:solidFill>
              </a:rPr>
              <a:t>epetition 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33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781889" y="1156128"/>
            <a:ext cx="6738151" cy="4604491"/>
          </a:xfrm>
          <a:prstGeom prst="rect">
            <a:avLst/>
          </a:prstGeom>
          <a:solidFill>
            <a:srgbClr val="FCC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596620" y="12617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81889" y="898672"/>
            <a:ext cx="6738151" cy="257456"/>
          </a:xfrm>
          <a:prstGeom prst="rect">
            <a:avLst/>
          </a:prstGeom>
          <a:solidFill>
            <a:srgbClr val="FCC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Kim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0776" y="122295"/>
            <a:ext cx="7605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UTMAvoBold"/>
              </a:rPr>
              <a:t>Task 2. Read </a:t>
            </a:r>
            <a:r>
              <a:rPr lang="en-US" b="1" dirty="0">
                <a:solidFill>
                  <a:schemeClr val="bg1"/>
                </a:solidFill>
                <a:latin typeface="UTMAvoBold"/>
              </a:rPr>
              <a:t>the </a:t>
            </a:r>
            <a:r>
              <a:rPr lang="en-US" b="1" dirty="0" smtClean="0">
                <a:solidFill>
                  <a:schemeClr val="bg1"/>
                </a:solidFill>
                <a:latin typeface="UTMAvoBold"/>
              </a:rPr>
              <a:t>texts. </a:t>
            </a:r>
            <a:r>
              <a:rPr lang="en-US" b="1" dirty="0">
                <a:solidFill>
                  <a:schemeClr val="bg1"/>
                </a:solidFill>
                <a:latin typeface="UTMAvoBold"/>
              </a:rPr>
              <a:t>What are the two students talking about? Choose the correct answer.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2862" y="1074198"/>
            <a:ext cx="3240351" cy="1200329"/>
          </a:xfrm>
          <a:prstGeom prst="rect">
            <a:avLst/>
          </a:prstGeom>
          <a:solidFill>
            <a:srgbClr val="006673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UTMAvoBold"/>
              </a:rPr>
              <a:t>A. Ways of helping students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UTMAvoBold"/>
              </a:rPr>
              <a:t>B. Ways of learning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UTMAvoBold"/>
              </a:rPr>
              <a:t>C. How to enjoy learning</a:t>
            </a:r>
            <a:endParaRPr lang="en-US" b="1" dirty="0">
              <a:solidFill>
                <a:schemeClr val="bg1"/>
              </a:solidFill>
              <a:latin typeface="UTMAvoBold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65581" y="1641599"/>
            <a:ext cx="356603" cy="256853"/>
          </a:xfrm>
          <a:prstGeom prst="ellipse">
            <a:avLst/>
          </a:prstGeom>
          <a:noFill/>
          <a:ln w="412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890862" y="1226942"/>
            <a:ext cx="6100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think face-to-face learning is better </a:t>
            </a:r>
            <a:r>
              <a:rPr lang="en-US" dirty="0" smtClean="0"/>
              <a:t>than online </a:t>
            </a:r>
            <a:r>
              <a:rPr lang="en-US" dirty="0"/>
              <a:t>learning because I can </a:t>
            </a:r>
            <a:r>
              <a:rPr lang="en-US" dirty="0" smtClean="0"/>
              <a:t>communicate with </a:t>
            </a:r>
            <a:r>
              <a:rPr lang="en-US" dirty="0"/>
              <a:t>teachers and other classmates</a:t>
            </a:r>
            <a:br>
              <a:rPr lang="en-US" dirty="0"/>
            </a:br>
            <a:r>
              <a:rPr lang="en-US" dirty="0"/>
              <a:t>immediately and directly when I </a:t>
            </a:r>
            <a:r>
              <a:rPr lang="en-US" dirty="0" smtClean="0"/>
              <a:t>have questions</a:t>
            </a:r>
            <a:r>
              <a:rPr lang="en-US" dirty="0"/>
              <a:t>. </a:t>
            </a:r>
            <a:br>
              <a:rPr lang="en-US" dirty="0"/>
            </a:b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347993" y="2067301"/>
            <a:ext cx="39462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class, I can work in </a:t>
            </a:r>
            <a:r>
              <a:rPr lang="en-US" dirty="0" smtClean="0"/>
              <a:t>groups and </a:t>
            </a:r>
            <a:r>
              <a:rPr lang="en-US" dirty="0"/>
              <a:t>discuss with friends. This helps me understand the lessons better. When I have a problem, I can ask for answers or help immediately. I can’t do this in online classes. I have to email my teachers and wait </a:t>
            </a:r>
            <a:r>
              <a:rPr lang="en-US" dirty="0" smtClean="0"/>
              <a:t>for their </a:t>
            </a:r>
            <a:r>
              <a:rPr lang="en-US" dirty="0"/>
              <a:t>reply.</a:t>
            </a:r>
            <a:br>
              <a:rPr lang="en-US" dirty="0"/>
            </a:br>
            <a:r>
              <a:rPr lang="en-US" dirty="0"/>
              <a:t>Learning in a traditional classroom also has fewer distractions than learning online. My teachers have many strategies to keep us focused on the lessons. I really enjoy my lessons and learn a lot.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868868" y="1222008"/>
            <a:ext cx="6564189" cy="904601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/>
          <p:nvPr/>
        </p:nvCxnSpPr>
        <p:spPr>
          <a:xfrm>
            <a:off x="4523841" y="1513521"/>
            <a:ext cx="205852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854943" y="1513521"/>
            <a:ext cx="139241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379315" y="3744674"/>
            <a:ext cx="69548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9247355" y="3453624"/>
            <a:ext cx="60371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427131" y="4286290"/>
            <a:ext cx="325447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9063119" y="4550045"/>
            <a:ext cx="78795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6440237" y="4830822"/>
            <a:ext cx="63456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187355" y="2192487"/>
            <a:ext cx="5160636" cy="4426679"/>
          </a:xfrm>
          <a:prstGeom prst="rect">
            <a:avLst/>
          </a:prstGeom>
          <a:solidFill>
            <a:srgbClr val="D3D1E8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82891" y="2265530"/>
            <a:ext cx="494048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Laura</a:t>
            </a:r>
          </a:p>
          <a:p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>I think online learning has more </a:t>
            </a:r>
            <a:r>
              <a:rPr lang="en-US" dirty="0" smtClean="0"/>
              <a:t>advantages than </a:t>
            </a:r>
            <a:r>
              <a:rPr lang="en-US" dirty="0"/>
              <a:t>disadvantages. My school is trying </a:t>
            </a:r>
            <a:r>
              <a:rPr lang="en-US" dirty="0" smtClean="0"/>
              <a:t>to change </a:t>
            </a:r>
            <a:r>
              <a:rPr lang="en-US" dirty="0"/>
              <a:t>from face-to-face to blended </a:t>
            </a:r>
            <a:r>
              <a:rPr lang="en-US" dirty="0" smtClean="0"/>
              <a:t>learning, so </a:t>
            </a:r>
            <a:r>
              <a:rPr lang="en-US" dirty="0"/>
              <a:t>sometimes we have online classes. I </a:t>
            </a:r>
            <a:r>
              <a:rPr lang="en-US" dirty="0" smtClean="0"/>
              <a:t>don’t have </a:t>
            </a:r>
            <a:r>
              <a:rPr lang="en-US" dirty="0"/>
              <a:t>to go to school, but I don’t feel </a:t>
            </a:r>
            <a:r>
              <a:rPr lang="en-US" dirty="0" smtClean="0"/>
              <a:t>I’m missing </a:t>
            </a:r>
            <a:r>
              <a:rPr lang="en-US" dirty="0"/>
              <a:t>any lessons by taking online </a:t>
            </a:r>
            <a:r>
              <a:rPr lang="en-US" dirty="0" smtClean="0"/>
              <a:t>classes. Furthermore</a:t>
            </a:r>
            <a:r>
              <a:rPr lang="en-US" dirty="0"/>
              <a:t>, I think I learn online as much </a:t>
            </a:r>
            <a:r>
              <a:rPr lang="en-US" dirty="0" smtClean="0"/>
              <a:t>as I </a:t>
            </a:r>
            <a:r>
              <a:rPr lang="en-US" dirty="0"/>
              <a:t>learn in a traditional class. I can’t talk to </a:t>
            </a:r>
            <a:r>
              <a:rPr lang="en-US" dirty="0" smtClean="0"/>
              <a:t>my teacher </a:t>
            </a:r>
            <a:r>
              <a:rPr lang="en-US" dirty="0"/>
              <a:t>and classmates, but I can email </a:t>
            </a:r>
            <a:r>
              <a:rPr lang="en-US" dirty="0" smtClean="0"/>
              <a:t>them at </a:t>
            </a:r>
            <a:r>
              <a:rPr lang="en-US" dirty="0"/>
              <a:t>any time. I also have an online discussion</a:t>
            </a:r>
            <a:br>
              <a:rPr lang="en-US" dirty="0"/>
            </a:br>
            <a:r>
              <a:rPr lang="en-US" dirty="0"/>
              <a:t>board where I can exchange comments </a:t>
            </a:r>
            <a:r>
              <a:rPr lang="en-US" dirty="0" smtClean="0"/>
              <a:t>and ideas </a:t>
            </a:r>
            <a:r>
              <a:rPr lang="en-US" dirty="0"/>
              <a:t>about my projects with my </a:t>
            </a:r>
            <a:r>
              <a:rPr lang="en-US" dirty="0" smtClean="0"/>
              <a:t>classmates. The </a:t>
            </a:r>
            <a:r>
              <a:rPr lang="en-US" dirty="0"/>
              <a:t>only disadvantage is I really need to </a:t>
            </a:r>
            <a:r>
              <a:rPr lang="en-US" dirty="0" smtClean="0"/>
              <a:t>have a </a:t>
            </a:r>
            <a:r>
              <a:rPr lang="en-US" dirty="0"/>
              <a:t>fast Internet connection.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282890" y="2819550"/>
            <a:ext cx="4839295" cy="60087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002606" y="3083448"/>
            <a:ext cx="139241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412340" y="3618601"/>
            <a:ext cx="100331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814883" y="3618601"/>
            <a:ext cx="148704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306399" y="4436416"/>
            <a:ext cx="139241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885539" y="3903518"/>
            <a:ext cx="124324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1312830" y="5610285"/>
            <a:ext cx="4910551" cy="90256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>
            <a:off x="2498449" y="4723454"/>
            <a:ext cx="246933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14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7" grpId="0" animBg="1"/>
      <p:bldP spid="32" grpId="0" animBg="1"/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596620" y="12617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03620" y="1180565"/>
            <a:ext cx="7061164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i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Steps </a:t>
            </a:r>
            <a:r>
              <a:rPr lang="en-US" sz="32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reading for specific </a:t>
            </a:r>
            <a:r>
              <a:rPr lang="en-US" sz="3200" b="1" i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information:</a:t>
            </a:r>
            <a:endParaRPr lang="en-US" sz="3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1" cy="8986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62417" y="154298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0" name="Flowchart: Manual Operation 9"/>
          <p:cNvSpPr/>
          <p:nvPr/>
        </p:nvSpPr>
        <p:spPr>
          <a:xfrm>
            <a:off x="1908314" y="1942698"/>
            <a:ext cx="9124121" cy="901148"/>
          </a:xfrm>
          <a:prstGeom prst="flowChartManualOperation">
            <a:avLst/>
          </a:prstGeom>
          <a:solidFill>
            <a:srgbClr val="FCC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 the instructions</a:t>
            </a:r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Flowchart: Manual Operation 10"/>
          <p:cNvSpPr/>
          <p:nvPr/>
        </p:nvSpPr>
        <p:spPr>
          <a:xfrm>
            <a:off x="1908314" y="3111348"/>
            <a:ext cx="9124121" cy="924672"/>
          </a:xfrm>
          <a:prstGeom prst="flowChartManualOperation">
            <a:avLst/>
          </a:prstGeom>
          <a:solidFill>
            <a:srgbClr val="FCC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Underline key words in the questions.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Flowchart: Manual Operation 11"/>
          <p:cNvSpPr/>
          <p:nvPr/>
        </p:nvSpPr>
        <p:spPr>
          <a:xfrm>
            <a:off x="1983581" y="4306502"/>
            <a:ext cx="9124121" cy="1269294"/>
          </a:xfrm>
          <a:prstGeom prst="flowChartManualOperation">
            <a:avLst/>
          </a:prstGeom>
          <a:solidFill>
            <a:srgbClr val="FCC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 the passage and scan for key words or synonyms/paraphrased expressions.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Flowchart: Manual Operation 12"/>
          <p:cNvSpPr/>
          <p:nvPr/>
        </p:nvSpPr>
        <p:spPr>
          <a:xfrm>
            <a:off x="1908314" y="5833026"/>
            <a:ext cx="9124121" cy="901148"/>
          </a:xfrm>
          <a:prstGeom prst="flowChartManualOperation">
            <a:avLst/>
          </a:prstGeom>
          <a:solidFill>
            <a:srgbClr val="FCC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Compare and decide answers.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05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596620" y="12617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BD392C4-B589-43D3-9879-DB9AB2245213}"/>
              </a:ext>
            </a:extLst>
          </p:cNvPr>
          <p:cNvSpPr txBox="1"/>
          <p:nvPr/>
        </p:nvSpPr>
        <p:spPr>
          <a:xfrm>
            <a:off x="1466119" y="1138536"/>
            <a:ext cx="94657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26532"/>
                </a:solidFill>
                <a:latin typeface="UTMAvoBold"/>
              </a:rPr>
              <a:t>Decide who mentions the following by putting a tick in the </a:t>
            </a:r>
            <a:r>
              <a:rPr lang="en-US" sz="2400" b="1" dirty="0" smtClean="0">
                <a:solidFill>
                  <a:srgbClr val="F26532"/>
                </a:solidFill>
                <a:latin typeface="UTMAvoBold"/>
              </a:rPr>
              <a:t>correct </a:t>
            </a:r>
            <a:r>
              <a:rPr lang="en-US" sz="2400" b="1" dirty="0">
                <a:solidFill>
                  <a:srgbClr val="F26532"/>
                </a:solidFill>
                <a:latin typeface="UTMAvoBold"/>
              </a:rPr>
              <a:t>box.</a:t>
            </a:r>
            <a:endParaRPr lang="en-GB" sz="2400" b="1" dirty="0">
              <a:solidFill>
                <a:srgbClr val="F26532"/>
              </a:solidFill>
              <a:latin typeface="UTMAvoBol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16298" y="1138534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26532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6298" y="2352782"/>
            <a:ext cx="92578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person ….</a:t>
            </a:r>
          </a:p>
          <a:p>
            <a:r>
              <a:rPr lang="en-US" sz="2400" dirty="0" smtClean="0"/>
              <a:t>1. thinks that online learning isn’t as good as face-to-face learning.</a:t>
            </a:r>
          </a:p>
          <a:p>
            <a:r>
              <a:rPr lang="en-US" sz="2400" dirty="0" smtClean="0"/>
              <a:t>2. gains the same knowledge in both ways of learning.</a:t>
            </a:r>
          </a:p>
          <a:p>
            <a:r>
              <a:rPr lang="en-US" sz="2400" dirty="0" smtClean="0"/>
              <a:t>3. has more direct conversations and discussions.</a:t>
            </a:r>
          </a:p>
          <a:p>
            <a:r>
              <a:rPr lang="en-US" sz="2400" dirty="0" smtClean="0"/>
              <a:t>4. uses emails to contact classmates</a:t>
            </a:r>
          </a:p>
          <a:p>
            <a:r>
              <a:rPr lang="en-US" sz="2400" dirty="0" smtClean="0"/>
              <a:t>5. can pay more attention in class.</a:t>
            </a:r>
          </a:p>
          <a:p>
            <a:r>
              <a:rPr lang="en-US" sz="2400" dirty="0" smtClean="0"/>
              <a:t>6. needs to have access to high-speed Internet.</a:t>
            </a:r>
            <a:endParaRPr lang="en-US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264445"/>
              </p:ext>
            </p:extLst>
          </p:nvPr>
        </p:nvGraphicFramePr>
        <p:xfrm>
          <a:off x="10161143" y="2380259"/>
          <a:ext cx="1828800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Kim</a:t>
                      </a:r>
                      <a:endParaRPr lang="en-US" sz="2400" dirty="0"/>
                    </a:p>
                  </a:txBody>
                  <a:tcPr>
                    <a:solidFill>
                      <a:srgbClr val="FCC1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Laura</a:t>
                      </a:r>
                      <a:endParaRPr lang="en-US" sz="2400" dirty="0"/>
                    </a:p>
                  </a:txBody>
                  <a:tcPr>
                    <a:solidFill>
                      <a:srgbClr val="FCC1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CC19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CC1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CC19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CC1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CC19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CC1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CC19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CC1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CC19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CC1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CC19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CC1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17" name="Picture 1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383" y="2784296"/>
            <a:ext cx="467475" cy="467474"/>
          </a:xfrm>
          <a:prstGeom prst="rect">
            <a:avLst/>
          </a:prstGeom>
        </p:spPr>
      </p:pic>
      <p:pic>
        <p:nvPicPr>
          <p:cNvPr id="18" name="Picture 1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221" y="3881918"/>
            <a:ext cx="467475" cy="467474"/>
          </a:xfrm>
          <a:prstGeom prst="rect">
            <a:avLst/>
          </a:prstGeom>
        </p:spPr>
      </p:pic>
      <p:pic>
        <p:nvPicPr>
          <p:cNvPr id="19" name="Picture 1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977" y="3556570"/>
            <a:ext cx="467475" cy="467474"/>
          </a:xfrm>
          <a:prstGeom prst="rect">
            <a:avLst/>
          </a:prstGeom>
        </p:spPr>
      </p:pic>
      <p:pic>
        <p:nvPicPr>
          <p:cNvPr id="20" name="Picture 1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3145" y="3170433"/>
            <a:ext cx="467475" cy="467474"/>
          </a:xfrm>
          <a:prstGeom prst="rect">
            <a:avLst/>
          </a:prstGeom>
        </p:spPr>
      </p:pic>
      <p:pic>
        <p:nvPicPr>
          <p:cNvPr id="21" name="Picture 2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913" y="4214319"/>
            <a:ext cx="467475" cy="467474"/>
          </a:xfrm>
          <a:prstGeom prst="rect">
            <a:avLst/>
          </a:prstGeom>
        </p:spPr>
      </p:pic>
      <p:pic>
        <p:nvPicPr>
          <p:cNvPr id="22" name="Picture 2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669" y="4654192"/>
            <a:ext cx="467475" cy="467474"/>
          </a:xfrm>
          <a:prstGeom prst="rect">
            <a:avLst/>
          </a:prstGeom>
        </p:spPr>
      </p:pic>
      <p:sp>
        <p:nvSpPr>
          <p:cNvPr id="14" name="Right Arrow 13">
            <a:hlinkClick r:id="rId9" action="ppaction://hlinksldjump"/>
          </p:cNvPr>
          <p:cNvSpPr/>
          <p:nvPr/>
        </p:nvSpPr>
        <p:spPr>
          <a:xfrm>
            <a:off x="11578975" y="6369980"/>
            <a:ext cx="369871" cy="3801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1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781889" y="1156128"/>
            <a:ext cx="6738151" cy="4604491"/>
          </a:xfrm>
          <a:prstGeom prst="rect">
            <a:avLst/>
          </a:prstGeom>
          <a:solidFill>
            <a:srgbClr val="FCC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596620" y="12617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81889" y="898672"/>
            <a:ext cx="6738151" cy="257456"/>
          </a:xfrm>
          <a:prstGeom prst="rect">
            <a:avLst/>
          </a:prstGeom>
          <a:solidFill>
            <a:srgbClr val="FCC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Kim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90862" y="1226942"/>
            <a:ext cx="6100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think face-to-face learning is better </a:t>
            </a:r>
            <a:r>
              <a:rPr lang="en-US" dirty="0" smtClean="0"/>
              <a:t>than online learning because </a:t>
            </a:r>
            <a:r>
              <a:rPr lang="en-US" dirty="0"/>
              <a:t>I can </a:t>
            </a:r>
            <a:r>
              <a:rPr lang="en-US" dirty="0" smtClean="0"/>
              <a:t>communicate with </a:t>
            </a:r>
            <a:r>
              <a:rPr lang="en-US" dirty="0"/>
              <a:t>teachers and other classmates</a:t>
            </a:r>
            <a:br>
              <a:rPr lang="en-US" dirty="0"/>
            </a:br>
            <a:r>
              <a:rPr lang="en-US" dirty="0"/>
              <a:t>immediately and directly when I </a:t>
            </a:r>
            <a:r>
              <a:rPr lang="en-US" dirty="0" smtClean="0"/>
              <a:t>have questions</a:t>
            </a:r>
            <a:r>
              <a:rPr lang="en-US" dirty="0"/>
              <a:t>. </a:t>
            </a:r>
            <a:br>
              <a:rPr lang="en-US" dirty="0"/>
            </a:b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347993" y="2067301"/>
            <a:ext cx="39462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class, I can work in </a:t>
            </a:r>
            <a:r>
              <a:rPr lang="en-US" dirty="0" smtClean="0"/>
              <a:t>groups and </a:t>
            </a:r>
            <a:r>
              <a:rPr lang="en-US" dirty="0"/>
              <a:t>discuss with friends. This helps me understand the lessons better. When I have a problem, I can ask for answers or help immediately. I can’t do this in online classes. I have to email my teachers and wait </a:t>
            </a:r>
            <a:r>
              <a:rPr lang="en-US" dirty="0" smtClean="0"/>
              <a:t>for their </a:t>
            </a:r>
            <a:r>
              <a:rPr lang="en-US" dirty="0"/>
              <a:t>reply.</a:t>
            </a:r>
            <a:br>
              <a:rPr lang="en-US" dirty="0"/>
            </a:br>
            <a:r>
              <a:rPr lang="en-US" dirty="0"/>
              <a:t>Learning in a traditional classroom also has fewer distractions than learning online. My teachers have many strategies to keep us focused on the lessons. I really enjoy my lessons and learn a lot.</a:t>
            </a:r>
          </a:p>
        </p:txBody>
      </p:sp>
      <p:sp>
        <p:nvSpPr>
          <p:cNvPr id="28" name="TextBox 27">
            <a:hlinkClick r:id="rId3" action="ppaction://hlinksldjump"/>
          </p:cNvPr>
          <p:cNvSpPr txBox="1"/>
          <p:nvPr/>
        </p:nvSpPr>
        <p:spPr>
          <a:xfrm>
            <a:off x="520822" y="1136066"/>
            <a:ext cx="31782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UTMAvoBold"/>
              </a:rPr>
              <a:t>1. This person thinks </a:t>
            </a:r>
            <a:r>
              <a:rPr lang="en-US" dirty="0">
                <a:solidFill>
                  <a:srgbClr val="FF0000"/>
                </a:solidFill>
                <a:latin typeface="UTMAvoBold"/>
              </a:rPr>
              <a:t>that online learning isn’t as good as face-to-face learning.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3890862" y="1549495"/>
            <a:ext cx="5486999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187355" y="2192487"/>
            <a:ext cx="5160636" cy="4426679"/>
          </a:xfrm>
          <a:prstGeom prst="rect">
            <a:avLst/>
          </a:prstGeom>
          <a:solidFill>
            <a:srgbClr val="D3D1E8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282891" y="2265530"/>
            <a:ext cx="494048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Laura</a:t>
            </a:r>
          </a:p>
          <a:p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>I think online learning has more </a:t>
            </a:r>
            <a:r>
              <a:rPr lang="en-US" dirty="0" smtClean="0"/>
              <a:t>advantages than </a:t>
            </a:r>
            <a:r>
              <a:rPr lang="en-US" dirty="0"/>
              <a:t>disadvantages. My school is trying </a:t>
            </a:r>
            <a:r>
              <a:rPr lang="en-US" dirty="0" smtClean="0"/>
              <a:t>to change </a:t>
            </a:r>
            <a:r>
              <a:rPr lang="en-US" dirty="0"/>
              <a:t>from face-to-face to blended </a:t>
            </a:r>
            <a:r>
              <a:rPr lang="en-US" dirty="0" smtClean="0"/>
              <a:t>learning, so </a:t>
            </a:r>
            <a:r>
              <a:rPr lang="en-US" dirty="0"/>
              <a:t>sometimes we have online classes. I </a:t>
            </a:r>
            <a:r>
              <a:rPr lang="en-US" dirty="0" smtClean="0"/>
              <a:t>don’t have </a:t>
            </a:r>
            <a:r>
              <a:rPr lang="en-US" dirty="0"/>
              <a:t>to go to school, but I don’t feel </a:t>
            </a:r>
            <a:r>
              <a:rPr lang="en-US" dirty="0" smtClean="0"/>
              <a:t>I’m missing </a:t>
            </a:r>
            <a:r>
              <a:rPr lang="en-US" dirty="0"/>
              <a:t>any lessons by taking online </a:t>
            </a:r>
            <a:r>
              <a:rPr lang="en-US" dirty="0" smtClean="0"/>
              <a:t>classes. Furthermore</a:t>
            </a:r>
            <a:r>
              <a:rPr lang="en-US" dirty="0"/>
              <a:t>, I think I learn online as much </a:t>
            </a:r>
            <a:r>
              <a:rPr lang="en-US" dirty="0" smtClean="0"/>
              <a:t>as I </a:t>
            </a:r>
            <a:r>
              <a:rPr lang="en-US" dirty="0"/>
              <a:t>learn in a traditional class. I can’t talk to </a:t>
            </a:r>
            <a:r>
              <a:rPr lang="en-US" dirty="0" smtClean="0"/>
              <a:t>my teacher </a:t>
            </a:r>
            <a:r>
              <a:rPr lang="en-US" dirty="0"/>
              <a:t>and classmates, but I can email </a:t>
            </a:r>
            <a:r>
              <a:rPr lang="en-US" dirty="0" smtClean="0"/>
              <a:t>them at </a:t>
            </a:r>
            <a:r>
              <a:rPr lang="en-US" dirty="0"/>
              <a:t>any time. I also have an online discussion</a:t>
            </a:r>
            <a:br>
              <a:rPr lang="en-US" dirty="0"/>
            </a:br>
            <a:r>
              <a:rPr lang="en-US" dirty="0"/>
              <a:t>board where I can exchange comments </a:t>
            </a:r>
            <a:r>
              <a:rPr lang="en-US" dirty="0" smtClean="0"/>
              <a:t>and ideas </a:t>
            </a:r>
            <a:r>
              <a:rPr lang="en-US" dirty="0"/>
              <a:t>about my projects with my </a:t>
            </a:r>
            <a:r>
              <a:rPr lang="en-US" dirty="0" smtClean="0"/>
              <a:t>classmates. The </a:t>
            </a:r>
            <a:r>
              <a:rPr lang="en-US" dirty="0"/>
              <a:t>only disadvantage is I really need to </a:t>
            </a:r>
            <a:r>
              <a:rPr lang="en-US" dirty="0" smtClean="0"/>
              <a:t>have a </a:t>
            </a:r>
            <a:r>
              <a:rPr lang="en-US" dirty="0"/>
              <a:t>fast Internet connection. </a:t>
            </a:r>
          </a:p>
        </p:txBody>
      </p:sp>
    </p:spTree>
    <p:extLst>
      <p:ext uri="{BB962C8B-B14F-4D97-AF65-F5344CB8AC3E}">
        <p14:creationId xmlns:p14="http://schemas.microsoft.com/office/powerpoint/2010/main" val="195307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781889" y="1156128"/>
            <a:ext cx="6738151" cy="4604491"/>
          </a:xfrm>
          <a:prstGeom prst="rect">
            <a:avLst/>
          </a:prstGeom>
          <a:solidFill>
            <a:srgbClr val="FCC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596620" y="12617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81889" y="898672"/>
            <a:ext cx="6738151" cy="257456"/>
          </a:xfrm>
          <a:prstGeom prst="rect">
            <a:avLst/>
          </a:prstGeom>
          <a:solidFill>
            <a:srgbClr val="FCC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Kim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90862" y="1226942"/>
            <a:ext cx="6100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think face-to-face learning is better </a:t>
            </a:r>
            <a:r>
              <a:rPr lang="en-US" dirty="0" smtClean="0"/>
              <a:t>than online learning because </a:t>
            </a:r>
            <a:r>
              <a:rPr lang="en-US" dirty="0"/>
              <a:t>I can </a:t>
            </a:r>
            <a:r>
              <a:rPr lang="en-US" dirty="0" smtClean="0"/>
              <a:t>communicate with </a:t>
            </a:r>
            <a:r>
              <a:rPr lang="en-US" dirty="0"/>
              <a:t>teachers and other classmates</a:t>
            </a:r>
            <a:br>
              <a:rPr lang="en-US" dirty="0"/>
            </a:br>
            <a:r>
              <a:rPr lang="en-US" dirty="0"/>
              <a:t>immediately and directly when I </a:t>
            </a:r>
            <a:r>
              <a:rPr lang="en-US" dirty="0" smtClean="0"/>
              <a:t>have questions</a:t>
            </a:r>
            <a:r>
              <a:rPr lang="en-US" dirty="0"/>
              <a:t>. </a:t>
            </a:r>
            <a:br>
              <a:rPr lang="en-US" dirty="0"/>
            </a:b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347993" y="2067301"/>
            <a:ext cx="39462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class, I can work in </a:t>
            </a:r>
            <a:r>
              <a:rPr lang="en-US" dirty="0" smtClean="0"/>
              <a:t>groups and </a:t>
            </a:r>
            <a:r>
              <a:rPr lang="en-US" dirty="0"/>
              <a:t>discuss with friends. This helps me understand the lessons better. When I have a problem, I can ask for answers or help immediately. I can’t do this in online classes. I have to email my teachers and wait </a:t>
            </a:r>
            <a:r>
              <a:rPr lang="en-US" dirty="0" smtClean="0"/>
              <a:t>for their </a:t>
            </a:r>
            <a:r>
              <a:rPr lang="en-US" dirty="0"/>
              <a:t>reply.</a:t>
            </a:r>
            <a:br>
              <a:rPr lang="en-US" dirty="0"/>
            </a:br>
            <a:r>
              <a:rPr lang="en-US" dirty="0"/>
              <a:t>Learning in a traditional classroom also has fewer distractions than learning online. My teachers have many strategies to keep us focused on the lessons. I really enjoy my lessons and learn a lot.</a:t>
            </a:r>
          </a:p>
        </p:txBody>
      </p:sp>
      <p:sp>
        <p:nvSpPr>
          <p:cNvPr id="28" name="TextBox 27">
            <a:hlinkClick r:id="rId3" action="ppaction://hlinksldjump"/>
          </p:cNvPr>
          <p:cNvSpPr txBox="1"/>
          <p:nvPr/>
        </p:nvSpPr>
        <p:spPr>
          <a:xfrm>
            <a:off x="520822" y="1136066"/>
            <a:ext cx="31782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UTMAvoBold"/>
              </a:rPr>
              <a:t>2. This person gains the same knowledge in both ways of learning.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87355" y="2192487"/>
            <a:ext cx="5160636" cy="4426679"/>
          </a:xfrm>
          <a:prstGeom prst="rect">
            <a:avLst/>
          </a:prstGeom>
          <a:solidFill>
            <a:srgbClr val="D3D1E8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282891" y="2265530"/>
            <a:ext cx="494048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Laura</a:t>
            </a:r>
          </a:p>
          <a:p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>I think online learning has more </a:t>
            </a:r>
            <a:r>
              <a:rPr lang="en-US" dirty="0" smtClean="0"/>
              <a:t>advantages than </a:t>
            </a:r>
            <a:r>
              <a:rPr lang="en-US" dirty="0"/>
              <a:t>disadvantages. My school is trying </a:t>
            </a:r>
            <a:r>
              <a:rPr lang="en-US" dirty="0" smtClean="0"/>
              <a:t>to change </a:t>
            </a:r>
            <a:r>
              <a:rPr lang="en-US" dirty="0"/>
              <a:t>from face-to-face to blended </a:t>
            </a:r>
            <a:r>
              <a:rPr lang="en-US" dirty="0" smtClean="0"/>
              <a:t>learning, so </a:t>
            </a:r>
            <a:r>
              <a:rPr lang="en-US" dirty="0"/>
              <a:t>sometimes we have online classes. I </a:t>
            </a:r>
            <a:r>
              <a:rPr lang="en-US" dirty="0" smtClean="0"/>
              <a:t>don’t have </a:t>
            </a:r>
            <a:r>
              <a:rPr lang="en-US" dirty="0"/>
              <a:t>to go to school, but I don’t feel </a:t>
            </a:r>
            <a:r>
              <a:rPr lang="en-US" dirty="0" smtClean="0"/>
              <a:t>I’m missing </a:t>
            </a:r>
            <a:r>
              <a:rPr lang="en-US" dirty="0"/>
              <a:t>any lessons by taking online </a:t>
            </a:r>
            <a:r>
              <a:rPr lang="en-US" dirty="0" smtClean="0"/>
              <a:t>classes. Furthermore</a:t>
            </a:r>
            <a:r>
              <a:rPr lang="en-US" dirty="0"/>
              <a:t>, I think I learn online as much </a:t>
            </a:r>
            <a:r>
              <a:rPr lang="en-US" dirty="0" smtClean="0"/>
              <a:t>as I </a:t>
            </a:r>
            <a:r>
              <a:rPr lang="en-US" dirty="0"/>
              <a:t>learn in a traditional class. I can’t talk to </a:t>
            </a:r>
            <a:r>
              <a:rPr lang="en-US" dirty="0" smtClean="0"/>
              <a:t>my teacher </a:t>
            </a:r>
            <a:r>
              <a:rPr lang="en-US" dirty="0"/>
              <a:t>and classmates, but I can email </a:t>
            </a:r>
            <a:r>
              <a:rPr lang="en-US" dirty="0" smtClean="0"/>
              <a:t>them at </a:t>
            </a:r>
            <a:r>
              <a:rPr lang="en-US" dirty="0"/>
              <a:t>any time. I also have an online discussion</a:t>
            </a:r>
            <a:br>
              <a:rPr lang="en-US" dirty="0"/>
            </a:br>
            <a:r>
              <a:rPr lang="en-US" dirty="0"/>
              <a:t>board where I can exchange comments </a:t>
            </a:r>
            <a:r>
              <a:rPr lang="en-US" dirty="0" smtClean="0"/>
              <a:t>and ideas </a:t>
            </a:r>
            <a:r>
              <a:rPr lang="en-US" dirty="0"/>
              <a:t>about my projects with my </a:t>
            </a:r>
            <a:r>
              <a:rPr lang="en-US" dirty="0" smtClean="0"/>
              <a:t>classmates. The </a:t>
            </a:r>
            <a:r>
              <a:rPr lang="en-US" dirty="0"/>
              <a:t>only disadvantage is I really need to </a:t>
            </a:r>
            <a:r>
              <a:rPr lang="en-US" dirty="0" smtClean="0"/>
              <a:t>have a </a:t>
            </a:r>
            <a:r>
              <a:rPr lang="en-US" dirty="0"/>
              <a:t>fast Internet connection. 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282891" y="4758864"/>
            <a:ext cx="3684895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026090" y="4472261"/>
            <a:ext cx="1924335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13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781889" y="1156128"/>
            <a:ext cx="6738151" cy="4604491"/>
          </a:xfrm>
          <a:prstGeom prst="rect">
            <a:avLst/>
          </a:prstGeom>
          <a:solidFill>
            <a:srgbClr val="FCC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596620" y="12617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81889" y="898672"/>
            <a:ext cx="6738151" cy="257456"/>
          </a:xfrm>
          <a:prstGeom prst="rect">
            <a:avLst/>
          </a:prstGeom>
          <a:solidFill>
            <a:srgbClr val="FCC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Kim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90862" y="1226942"/>
            <a:ext cx="6100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think face-to-face learning is better </a:t>
            </a:r>
            <a:r>
              <a:rPr lang="en-US" dirty="0" smtClean="0"/>
              <a:t>than online learning because </a:t>
            </a:r>
            <a:r>
              <a:rPr lang="en-US" dirty="0"/>
              <a:t>I can </a:t>
            </a:r>
            <a:r>
              <a:rPr lang="en-US" dirty="0" smtClean="0"/>
              <a:t>communicate with </a:t>
            </a:r>
            <a:r>
              <a:rPr lang="en-US" dirty="0"/>
              <a:t>teachers and other classmates</a:t>
            </a:r>
            <a:br>
              <a:rPr lang="en-US" dirty="0"/>
            </a:br>
            <a:r>
              <a:rPr lang="en-US" dirty="0"/>
              <a:t>immediately and directly when I </a:t>
            </a:r>
            <a:r>
              <a:rPr lang="en-US" dirty="0" smtClean="0"/>
              <a:t>have questions</a:t>
            </a:r>
            <a:r>
              <a:rPr lang="en-US" dirty="0"/>
              <a:t>. </a:t>
            </a:r>
            <a:br>
              <a:rPr lang="en-US" dirty="0"/>
            </a:b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347993" y="2067301"/>
            <a:ext cx="39462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class, I can work in </a:t>
            </a:r>
            <a:r>
              <a:rPr lang="en-US" dirty="0" smtClean="0"/>
              <a:t>groups and </a:t>
            </a:r>
            <a:r>
              <a:rPr lang="en-US" dirty="0"/>
              <a:t>discuss with friends. This helps me understand the lessons better. When I have a problem, I can ask for answers or help immediately. I can’t do this in online classes. I have to email my teachers and wait </a:t>
            </a:r>
            <a:r>
              <a:rPr lang="en-US" dirty="0" smtClean="0"/>
              <a:t>for their </a:t>
            </a:r>
            <a:r>
              <a:rPr lang="en-US" dirty="0"/>
              <a:t>reply.</a:t>
            </a:r>
            <a:br>
              <a:rPr lang="en-US" dirty="0"/>
            </a:br>
            <a:r>
              <a:rPr lang="en-US" dirty="0"/>
              <a:t>Learning in a traditional classroom also has fewer distractions than learning online. My teachers have many strategies to keep us focused on the lessons. I really enjoy my lessons and learn a lot.</a:t>
            </a:r>
          </a:p>
        </p:txBody>
      </p:sp>
      <p:sp>
        <p:nvSpPr>
          <p:cNvPr id="28" name="TextBox 27">
            <a:hlinkClick r:id="rId3" action="ppaction://hlinksldjump"/>
          </p:cNvPr>
          <p:cNvSpPr txBox="1"/>
          <p:nvPr/>
        </p:nvSpPr>
        <p:spPr>
          <a:xfrm>
            <a:off x="520822" y="1136066"/>
            <a:ext cx="31782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UTMAvoBold"/>
              </a:rPr>
              <a:t>3. This person has more direct conversations and discussions.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757396" y="1813249"/>
            <a:ext cx="5109936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93975" y="2067300"/>
            <a:ext cx="4635876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187355" y="2192487"/>
            <a:ext cx="5160636" cy="4426679"/>
          </a:xfrm>
          <a:prstGeom prst="rect">
            <a:avLst/>
          </a:prstGeom>
          <a:solidFill>
            <a:srgbClr val="D3D1E8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82891" y="2265530"/>
            <a:ext cx="494048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Laura</a:t>
            </a:r>
          </a:p>
          <a:p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>I think online learning has more </a:t>
            </a:r>
            <a:r>
              <a:rPr lang="en-US" dirty="0" smtClean="0"/>
              <a:t>advantages than </a:t>
            </a:r>
            <a:r>
              <a:rPr lang="en-US" dirty="0"/>
              <a:t>disadvantages. My school is trying </a:t>
            </a:r>
            <a:r>
              <a:rPr lang="en-US" dirty="0" smtClean="0"/>
              <a:t>to change </a:t>
            </a:r>
            <a:r>
              <a:rPr lang="en-US" dirty="0"/>
              <a:t>from face-to-face to blended </a:t>
            </a:r>
            <a:r>
              <a:rPr lang="en-US" dirty="0" smtClean="0"/>
              <a:t>learning, so </a:t>
            </a:r>
            <a:r>
              <a:rPr lang="en-US" dirty="0"/>
              <a:t>sometimes we have online classes. I </a:t>
            </a:r>
            <a:r>
              <a:rPr lang="en-US" dirty="0" smtClean="0"/>
              <a:t>don’t have </a:t>
            </a:r>
            <a:r>
              <a:rPr lang="en-US" dirty="0"/>
              <a:t>to go to school, but I don’t feel </a:t>
            </a:r>
            <a:r>
              <a:rPr lang="en-US" dirty="0" smtClean="0"/>
              <a:t>I’m missing </a:t>
            </a:r>
            <a:r>
              <a:rPr lang="en-US" dirty="0"/>
              <a:t>any lessons by taking online </a:t>
            </a:r>
            <a:r>
              <a:rPr lang="en-US" dirty="0" smtClean="0"/>
              <a:t>classes. Furthermore</a:t>
            </a:r>
            <a:r>
              <a:rPr lang="en-US" dirty="0"/>
              <a:t>, I think I learn online as much </a:t>
            </a:r>
            <a:r>
              <a:rPr lang="en-US" dirty="0" smtClean="0"/>
              <a:t>as I </a:t>
            </a:r>
            <a:r>
              <a:rPr lang="en-US" dirty="0"/>
              <a:t>learn in a traditional class. I can’t talk to </a:t>
            </a:r>
            <a:r>
              <a:rPr lang="en-US" dirty="0" smtClean="0"/>
              <a:t>my teacher </a:t>
            </a:r>
            <a:r>
              <a:rPr lang="en-US" dirty="0"/>
              <a:t>and classmates, but I can email </a:t>
            </a:r>
            <a:r>
              <a:rPr lang="en-US" dirty="0" smtClean="0"/>
              <a:t>them at </a:t>
            </a:r>
            <a:r>
              <a:rPr lang="en-US" dirty="0"/>
              <a:t>any time. I also have an online discussion</a:t>
            </a:r>
            <a:br>
              <a:rPr lang="en-US" dirty="0"/>
            </a:br>
            <a:r>
              <a:rPr lang="en-US" dirty="0"/>
              <a:t>board where I can exchange comments </a:t>
            </a:r>
            <a:r>
              <a:rPr lang="en-US" dirty="0" smtClean="0"/>
              <a:t>and ideas </a:t>
            </a:r>
            <a:r>
              <a:rPr lang="en-US" dirty="0"/>
              <a:t>about my projects with my </a:t>
            </a:r>
            <a:r>
              <a:rPr lang="en-US" dirty="0" smtClean="0"/>
              <a:t>classmates. The </a:t>
            </a:r>
            <a:r>
              <a:rPr lang="en-US" dirty="0"/>
              <a:t>only disadvantage is I really need to </a:t>
            </a:r>
            <a:r>
              <a:rPr lang="en-US" dirty="0" smtClean="0"/>
              <a:t>have a </a:t>
            </a:r>
            <a:r>
              <a:rPr lang="en-US" dirty="0"/>
              <a:t>fast Internet connection. </a:t>
            </a:r>
          </a:p>
        </p:txBody>
      </p:sp>
    </p:spTree>
    <p:extLst>
      <p:ext uri="{BB962C8B-B14F-4D97-AF65-F5344CB8AC3E}">
        <p14:creationId xmlns:p14="http://schemas.microsoft.com/office/powerpoint/2010/main" val="31862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9" y="2805341"/>
            <a:ext cx="4506663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6" y="716819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7" y="381700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0"/>
            <a:ext cx="12192000" cy="2188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DF77EB-655D-46EF-9E8B-FA2AF8707694}"/>
              </a:ext>
            </a:extLst>
          </p:cNvPr>
          <p:cNvSpPr txBox="1"/>
          <p:nvPr/>
        </p:nvSpPr>
        <p:spPr>
          <a:xfrm>
            <a:off x="1027615" y="401652"/>
            <a:ext cx="147885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46E80DA-3B73-476A-B480-C5F8FDFD8CB4}"/>
              </a:ext>
            </a:extLst>
          </p:cNvPr>
          <p:cNvSpPr txBox="1"/>
          <p:nvPr/>
        </p:nvSpPr>
        <p:spPr>
          <a:xfrm>
            <a:off x="3244106" y="716819"/>
            <a:ext cx="5785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NEW WAYS TO LEARN</a:t>
            </a:r>
            <a:endParaRPr lang="en-US" sz="3600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B47DCBC-9091-47D9-B368-F9923F624982}"/>
              </a:ext>
            </a:extLst>
          </p:cNvPr>
          <p:cNvSpPr txBox="1"/>
          <p:nvPr/>
        </p:nvSpPr>
        <p:spPr>
          <a:xfrm>
            <a:off x="5426503" y="2790738"/>
            <a:ext cx="410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UTM Facebook K&amp;T" pitchFamily="18" charset="0"/>
              </a:rPr>
              <a:t>READING</a:t>
            </a:r>
            <a:endParaRPr lang="en-US" sz="32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167671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1CEF878-588C-4D1A-8EFD-9AE7A71F41C4}"/>
              </a:ext>
            </a:extLst>
          </p:cNvPr>
          <p:cNvSpPr txBox="1"/>
          <p:nvPr/>
        </p:nvSpPr>
        <p:spPr>
          <a:xfrm>
            <a:off x="2027862" y="2823229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</a:t>
            </a:r>
            <a:r>
              <a:rPr lang="en-US" sz="3600" dirty="0" smtClean="0">
                <a:solidFill>
                  <a:srgbClr val="048DA4"/>
                </a:solidFill>
                <a:latin typeface="Bookman Old Style" pitchFamily="18" charset="0"/>
              </a:rPr>
              <a:t>3</a:t>
            </a:r>
            <a:endParaRPr lang="en-US" sz="3600" dirty="0">
              <a:solidFill>
                <a:srgbClr val="048DA4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2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781889" y="1156128"/>
            <a:ext cx="6738151" cy="4604491"/>
          </a:xfrm>
          <a:prstGeom prst="rect">
            <a:avLst/>
          </a:prstGeom>
          <a:solidFill>
            <a:srgbClr val="FCC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596620" y="12617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81889" y="898672"/>
            <a:ext cx="6738151" cy="257456"/>
          </a:xfrm>
          <a:prstGeom prst="rect">
            <a:avLst/>
          </a:prstGeom>
          <a:solidFill>
            <a:srgbClr val="FCC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Kim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90862" y="1226942"/>
            <a:ext cx="6100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think face-to-face learning is better </a:t>
            </a:r>
            <a:r>
              <a:rPr lang="en-US" dirty="0" smtClean="0"/>
              <a:t>than online learning because </a:t>
            </a:r>
            <a:r>
              <a:rPr lang="en-US" dirty="0"/>
              <a:t>I can </a:t>
            </a:r>
            <a:r>
              <a:rPr lang="en-US" dirty="0" smtClean="0"/>
              <a:t>communicate with </a:t>
            </a:r>
            <a:r>
              <a:rPr lang="en-US" dirty="0"/>
              <a:t>teachers and other classmates</a:t>
            </a:r>
            <a:br>
              <a:rPr lang="en-US" dirty="0"/>
            </a:br>
            <a:r>
              <a:rPr lang="en-US" dirty="0"/>
              <a:t>immediately and directly when I </a:t>
            </a:r>
            <a:r>
              <a:rPr lang="en-US" dirty="0" smtClean="0"/>
              <a:t>have questions</a:t>
            </a:r>
            <a:r>
              <a:rPr lang="en-US" dirty="0"/>
              <a:t>. </a:t>
            </a:r>
            <a:br>
              <a:rPr lang="en-US" dirty="0"/>
            </a:b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347993" y="2067301"/>
            <a:ext cx="39462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class, I can work in </a:t>
            </a:r>
            <a:r>
              <a:rPr lang="en-US" dirty="0" smtClean="0"/>
              <a:t>groups and </a:t>
            </a:r>
            <a:r>
              <a:rPr lang="en-US" dirty="0"/>
              <a:t>discuss with friends. This helps me understand the lessons better. When I have a problem, I can ask for answers or help immediately. I can’t do this in online classes. I have to email my teachers and wait </a:t>
            </a:r>
            <a:r>
              <a:rPr lang="en-US" dirty="0" smtClean="0"/>
              <a:t>for their </a:t>
            </a:r>
            <a:r>
              <a:rPr lang="en-US" dirty="0"/>
              <a:t>reply.</a:t>
            </a:r>
            <a:br>
              <a:rPr lang="en-US" dirty="0"/>
            </a:br>
            <a:r>
              <a:rPr lang="en-US" dirty="0"/>
              <a:t>Learning in a traditional classroom also has fewer distractions than learning online. My teachers have many strategies to keep us focused on the lessons. I really enjoy my lessons and learn a lot.</a:t>
            </a:r>
          </a:p>
        </p:txBody>
      </p:sp>
      <p:sp>
        <p:nvSpPr>
          <p:cNvPr id="13" name="TextBox 12">
            <a:hlinkClick r:id="rId3" action="ppaction://hlinksldjump"/>
          </p:cNvPr>
          <p:cNvSpPr txBox="1"/>
          <p:nvPr/>
        </p:nvSpPr>
        <p:spPr>
          <a:xfrm>
            <a:off x="596621" y="1156129"/>
            <a:ext cx="31782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UTMAvoBold"/>
              </a:rPr>
              <a:t>4. This person </a:t>
            </a:r>
            <a:r>
              <a:rPr lang="en-US" dirty="0">
                <a:solidFill>
                  <a:srgbClr val="FF0000"/>
                </a:solidFill>
                <a:latin typeface="UTMAvoBold"/>
              </a:rPr>
              <a:t>uses emails to contact </a:t>
            </a:r>
            <a:r>
              <a:rPr lang="en-US" dirty="0" smtClean="0">
                <a:solidFill>
                  <a:srgbClr val="FF0000"/>
                </a:solidFill>
                <a:latin typeface="UTMAvoBold"/>
              </a:rPr>
              <a:t>classmates.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87355" y="2192487"/>
            <a:ext cx="5160636" cy="4426679"/>
          </a:xfrm>
          <a:prstGeom prst="rect">
            <a:avLst/>
          </a:prstGeom>
          <a:solidFill>
            <a:srgbClr val="D3D1E8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282891" y="2265530"/>
            <a:ext cx="494048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Laura</a:t>
            </a:r>
          </a:p>
          <a:p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>I think online learning has more </a:t>
            </a:r>
            <a:r>
              <a:rPr lang="en-US" dirty="0" smtClean="0"/>
              <a:t>advantages than </a:t>
            </a:r>
            <a:r>
              <a:rPr lang="en-US" dirty="0"/>
              <a:t>disadvantages. My school is trying </a:t>
            </a:r>
            <a:r>
              <a:rPr lang="en-US" dirty="0" smtClean="0"/>
              <a:t>to change </a:t>
            </a:r>
            <a:r>
              <a:rPr lang="en-US" dirty="0"/>
              <a:t>from face-to-face to blended </a:t>
            </a:r>
            <a:r>
              <a:rPr lang="en-US" dirty="0" smtClean="0"/>
              <a:t>learning, so </a:t>
            </a:r>
            <a:r>
              <a:rPr lang="en-US" dirty="0"/>
              <a:t>sometimes we have online classes. I </a:t>
            </a:r>
            <a:r>
              <a:rPr lang="en-US" dirty="0" smtClean="0"/>
              <a:t>don’t have </a:t>
            </a:r>
            <a:r>
              <a:rPr lang="en-US" dirty="0"/>
              <a:t>to go to school, but I don’t feel </a:t>
            </a:r>
            <a:r>
              <a:rPr lang="en-US" dirty="0" smtClean="0"/>
              <a:t>I’m missing </a:t>
            </a:r>
            <a:r>
              <a:rPr lang="en-US" dirty="0"/>
              <a:t>any lessons by taking online </a:t>
            </a:r>
            <a:r>
              <a:rPr lang="en-US" dirty="0" smtClean="0"/>
              <a:t>classes. Furthermore</a:t>
            </a:r>
            <a:r>
              <a:rPr lang="en-US" dirty="0"/>
              <a:t>, I think I learn online as much </a:t>
            </a:r>
            <a:r>
              <a:rPr lang="en-US" dirty="0" smtClean="0"/>
              <a:t>as I </a:t>
            </a:r>
            <a:r>
              <a:rPr lang="en-US" dirty="0"/>
              <a:t>learn in a traditional class. I can’t talk to </a:t>
            </a:r>
            <a:r>
              <a:rPr lang="en-US" dirty="0" smtClean="0"/>
              <a:t>my teacher </a:t>
            </a:r>
            <a:r>
              <a:rPr lang="en-US" dirty="0"/>
              <a:t>and classmates, but I can email </a:t>
            </a:r>
            <a:r>
              <a:rPr lang="en-US" dirty="0" smtClean="0"/>
              <a:t>them at </a:t>
            </a:r>
            <a:r>
              <a:rPr lang="en-US" dirty="0"/>
              <a:t>any time. I also have an online discussion</a:t>
            </a:r>
            <a:br>
              <a:rPr lang="en-US" dirty="0"/>
            </a:br>
            <a:r>
              <a:rPr lang="en-US" dirty="0"/>
              <a:t>board where I can exchange comments </a:t>
            </a:r>
            <a:r>
              <a:rPr lang="en-US" dirty="0" smtClean="0"/>
              <a:t>and ideas </a:t>
            </a:r>
            <a:r>
              <a:rPr lang="en-US" dirty="0"/>
              <a:t>about my projects with my </a:t>
            </a:r>
            <a:r>
              <a:rPr lang="en-US" dirty="0" smtClean="0"/>
              <a:t>classmates. The </a:t>
            </a:r>
            <a:r>
              <a:rPr lang="en-US" dirty="0"/>
              <a:t>only disadvantage is I really need to </a:t>
            </a:r>
            <a:r>
              <a:rPr lang="en-US" dirty="0" smtClean="0"/>
              <a:t>have a </a:t>
            </a:r>
            <a:r>
              <a:rPr lang="en-US" dirty="0"/>
              <a:t>fast Internet connection. 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4983581" y="4778622"/>
            <a:ext cx="1035083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91866" y="5037188"/>
            <a:ext cx="4217365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91865" y="5299511"/>
            <a:ext cx="1610643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74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781889" y="1156128"/>
            <a:ext cx="6738151" cy="4604491"/>
          </a:xfrm>
          <a:prstGeom prst="rect">
            <a:avLst/>
          </a:prstGeom>
          <a:solidFill>
            <a:srgbClr val="FCC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596620" y="12617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81889" y="898672"/>
            <a:ext cx="6738151" cy="257456"/>
          </a:xfrm>
          <a:prstGeom prst="rect">
            <a:avLst/>
          </a:prstGeom>
          <a:solidFill>
            <a:srgbClr val="FCC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Kim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90862" y="1226942"/>
            <a:ext cx="6100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think face-to-face learning is better </a:t>
            </a:r>
            <a:r>
              <a:rPr lang="en-US" dirty="0" smtClean="0"/>
              <a:t>than online learning because </a:t>
            </a:r>
            <a:r>
              <a:rPr lang="en-US" dirty="0"/>
              <a:t>I can </a:t>
            </a:r>
            <a:r>
              <a:rPr lang="en-US" dirty="0" smtClean="0"/>
              <a:t>communicate with </a:t>
            </a:r>
            <a:r>
              <a:rPr lang="en-US" dirty="0"/>
              <a:t>teachers and other classmates</a:t>
            </a:r>
            <a:br>
              <a:rPr lang="en-US" dirty="0"/>
            </a:br>
            <a:r>
              <a:rPr lang="en-US" dirty="0"/>
              <a:t>immediately and directly when I </a:t>
            </a:r>
            <a:r>
              <a:rPr lang="en-US" dirty="0" smtClean="0"/>
              <a:t>have questions</a:t>
            </a:r>
            <a:r>
              <a:rPr lang="en-US" dirty="0"/>
              <a:t>. </a:t>
            </a:r>
            <a:br>
              <a:rPr lang="en-US" dirty="0"/>
            </a:b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347993" y="2067301"/>
            <a:ext cx="39462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class, I can work in </a:t>
            </a:r>
            <a:r>
              <a:rPr lang="en-US" dirty="0" smtClean="0"/>
              <a:t>groups and </a:t>
            </a:r>
            <a:r>
              <a:rPr lang="en-US" dirty="0"/>
              <a:t>discuss with friends. This helps me understand the lessons better. When I have a problem, I can ask for answers or help immediately. I can’t do this in online classes. I have to email my teachers and wait </a:t>
            </a:r>
            <a:r>
              <a:rPr lang="en-US" dirty="0" smtClean="0"/>
              <a:t>for their </a:t>
            </a:r>
            <a:r>
              <a:rPr lang="en-US" dirty="0"/>
              <a:t>reply.</a:t>
            </a:r>
            <a:br>
              <a:rPr lang="en-US" dirty="0"/>
            </a:br>
            <a:r>
              <a:rPr lang="en-US" dirty="0"/>
              <a:t>Learning in a traditional classroom also has fewer distractions than learning online. My teachers have many strategies to keep us focused on the lessons. I really enjoy my lessons and learn a lot.</a:t>
            </a:r>
          </a:p>
        </p:txBody>
      </p:sp>
      <p:sp>
        <p:nvSpPr>
          <p:cNvPr id="12" name="TextBox 11">
            <a:hlinkClick r:id="rId3" action="ppaction://hlinksldjump"/>
          </p:cNvPr>
          <p:cNvSpPr txBox="1"/>
          <p:nvPr/>
        </p:nvSpPr>
        <p:spPr>
          <a:xfrm>
            <a:off x="596621" y="1156129"/>
            <a:ext cx="3178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UTMAvoBold"/>
              </a:rPr>
              <a:t>5</a:t>
            </a:r>
            <a:r>
              <a:rPr lang="en-US" dirty="0" smtClean="0">
                <a:solidFill>
                  <a:srgbClr val="FF0000"/>
                </a:solidFill>
                <a:latin typeface="UTMAvoBold"/>
              </a:rPr>
              <a:t>. This person </a:t>
            </a:r>
            <a:r>
              <a:rPr lang="en-US" dirty="0">
                <a:solidFill>
                  <a:srgbClr val="FF0000"/>
                </a:solidFill>
                <a:latin typeface="UTMAvoBold"/>
              </a:rPr>
              <a:t>can pay more attention in class</a:t>
            </a:r>
            <a:r>
              <a:rPr lang="en-US" dirty="0" smtClean="0">
                <a:solidFill>
                  <a:srgbClr val="FF0000"/>
                </a:solidFill>
                <a:latin typeface="UTMAvoBold"/>
              </a:rPr>
              <a:t>.</a:t>
            </a:r>
            <a:endParaRPr lang="en-US" dirty="0">
              <a:solidFill>
                <a:srgbClr val="FF0000"/>
              </a:solidFill>
              <a:latin typeface="UTMAvoBold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485140" y="5124441"/>
            <a:ext cx="3339101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125640" y="4864495"/>
            <a:ext cx="2182133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485141" y="5371736"/>
            <a:ext cx="6405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187355" y="2192487"/>
            <a:ext cx="5160636" cy="4426679"/>
          </a:xfrm>
          <a:prstGeom prst="rect">
            <a:avLst/>
          </a:prstGeom>
          <a:solidFill>
            <a:srgbClr val="D3D1E8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82891" y="2265530"/>
            <a:ext cx="494048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Laura</a:t>
            </a:r>
          </a:p>
          <a:p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>I think online learning has more </a:t>
            </a:r>
            <a:r>
              <a:rPr lang="en-US" dirty="0" smtClean="0"/>
              <a:t>advantages than </a:t>
            </a:r>
            <a:r>
              <a:rPr lang="en-US" dirty="0"/>
              <a:t>disadvantages. My school is trying </a:t>
            </a:r>
            <a:r>
              <a:rPr lang="en-US" dirty="0" smtClean="0"/>
              <a:t>to change </a:t>
            </a:r>
            <a:r>
              <a:rPr lang="en-US" dirty="0"/>
              <a:t>from face-to-face to blended </a:t>
            </a:r>
            <a:r>
              <a:rPr lang="en-US" dirty="0" smtClean="0"/>
              <a:t>learning, so </a:t>
            </a:r>
            <a:r>
              <a:rPr lang="en-US" dirty="0"/>
              <a:t>sometimes we have online classes. I </a:t>
            </a:r>
            <a:r>
              <a:rPr lang="en-US" dirty="0" smtClean="0"/>
              <a:t>don’t have </a:t>
            </a:r>
            <a:r>
              <a:rPr lang="en-US" dirty="0"/>
              <a:t>to go to school, but I don’t feel </a:t>
            </a:r>
            <a:r>
              <a:rPr lang="en-US" dirty="0" smtClean="0"/>
              <a:t>I’m missing </a:t>
            </a:r>
            <a:r>
              <a:rPr lang="en-US" dirty="0"/>
              <a:t>any lessons by taking online </a:t>
            </a:r>
            <a:r>
              <a:rPr lang="en-US" dirty="0" smtClean="0"/>
              <a:t>classes. Furthermore</a:t>
            </a:r>
            <a:r>
              <a:rPr lang="en-US" dirty="0"/>
              <a:t>, I think I learn online as much </a:t>
            </a:r>
            <a:r>
              <a:rPr lang="en-US" dirty="0" smtClean="0"/>
              <a:t>as I </a:t>
            </a:r>
            <a:r>
              <a:rPr lang="en-US" dirty="0"/>
              <a:t>learn in a traditional class. I can’t talk to </a:t>
            </a:r>
            <a:r>
              <a:rPr lang="en-US" dirty="0" smtClean="0"/>
              <a:t>my teacher </a:t>
            </a:r>
            <a:r>
              <a:rPr lang="en-US" dirty="0"/>
              <a:t>and classmates, but I can email </a:t>
            </a:r>
            <a:r>
              <a:rPr lang="en-US" dirty="0" smtClean="0"/>
              <a:t>them at </a:t>
            </a:r>
            <a:r>
              <a:rPr lang="en-US" dirty="0"/>
              <a:t>any time. I also have an online discussion</a:t>
            </a:r>
            <a:br>
              <a:rPr lang="en-US" dirty="0"/>
            </a:br>
            <a:r>
              <a:rPr lang="en-US" dirty="0"/>
              <a:t>board where I can exchange comments </a:t>
            </a:r>
            <a:r>
              <a:rPr lang="en-US" dirty="0" smtClean="0"/>
              <a:t>and ideas </a:t>
            </a:r>
            <a:r>
              <a:rPr lang="en-US" dirty="0"/>
              <a:t>about my projects with my </a:t>
            </a:r>
            <a:r>
              <a:rPr lang="en-US" dirty="0" smtClean="0"/>
              <a:t>classmates. The </a:t>
            </a:r>
            <a:r>
              <a:rPr lang="en-US" dirty="0"/>
              <a:t>only disadvantage is I really need to </a:t>
            </a:r>
            <a:r>
              <a:rPr lang="en-US" dirty="0" smtClean="0"/>
              <a:t>have a </a:t>
            </a:r>
            <a:r>
              <a:rPr lang="en-US" dirty="0"/>
              <a:t>fast Internet connection. </a:t>
            </a:r>
          </a:p>
        </p:txBody>
      </p:sp>
    </p:spTree>
    <p:extLst>
      <p:ext uri="{BB962C8B-B14F-4D97-AF65-F5344CB8AC3E}">
        <p14:creationId xmlns:p14="http://schemas.microsoft.com/office/powerpoint/2010/main" val="393920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781889" y="1156128"/>
            <a:ext cx="6738151" cy="4604491"/>
          </a:xfrm>
          <a:prstGeom prst="rect">
            <a:avLst/>
          </a:prstGeom>
          <a:solidFill>
            <a:srgbClr val="FCC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596620" y="12617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81889" y="898672"/>
            <a:ext cx="6738151" cy="257456"/>
          </a:xfrm>
          <a:prstGeom prst="rect">
            <a:avLst/>
          </a:prstGeom>
          <a:solidFill>
            <a:srgbClr val="FCC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Kim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90862" y="1226942"/>
            <a:ext cx="6100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think face-to-face learning is better </a:t>
            </a:r>
            <a:r>
              <a:rPr lang="en-US" dirty="0" smtClean="0"/>
              <a:t>than online learning because </a:t>
            </a:r>
            <a:r>
              <a:rPr lang="en-US" dirty="0"/>
              <a:t>I can </a:t>
            </a:r>
            <a:r>
              <a:rPr lang="en-US" dirty="0" smtClean="0"/>
              <a:t>communicate with </a:t>
            </a:r>
            <a:r>
              <a:rPr lang="en-US" dirty="0"/>
              <a:t>teachers and other classmates</a:t>
            </a:r>
            <a:br>
              <a:rPr lang="en-US" dirty="0"/>
            </a:br>
            <a:r>
              <a:rPr lang="en-US" dirty="0"/>
              <a:t>immediately and directly when I </a:t>
            </a:r>
            <a:r>
              <a:rPr lang="en-US" dirty="0" smtClean="0"/>
              <a:t>have questions</a:t>
            </a:r>
            <a:r>
              <a:rPr lang="en-US" dirty="0"/>
              <a:t>. </a:t>
            </a:r>
            <a:br>
              <a:rPr lang="en-US" dirty="0"/>
            </a:b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347993" y="2067301"/>
            <a:ext cx="39462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class, I can work in </a:t>
            </a:r>
            <a:r>
              <a:rPr lang="en-US" dirty="0" smtClean="0"/>
              <a:t>groups and </a:t>
            </a:r>
            <a:r>
              <a:rPr lang="en-US" dirty="0"/>
              <a:t>discuss with friends. This helps me understand the lessons better. When I have a problem, I can ask for answers or help immediately. I can’t do this in online classes. I have to email my teachers and wait </a:t>
            </a:r>
            <a:r>
              <a:rPr lang="en-US" dirty="0" smtClean="0"/>
              <a:t>for their </a:t>
            </a:r>
            <a:r>
              <a:rPr lang="en-US" dirty="0"/>
              <a:t>reply.</a:t>
            </a:r>
            <a:br>
              <a:rPr lang="en-US" dirty="0"/>
            </a:br>
            <a:r>
              <a:rPr lang="en-US" dirty="0"/>
              <a:t>Learning in a traditional classroom also has fewer distractions than learning online. My teachers have many strategies to keep us focused on the lessons. I really enjoy my lessons and learn a lot.</a:t>
            </a:r>
          </a:p>
        </p:txBody>
      </p:sp>
      <p:sp>
        <p:nvSpPr>
          <p:cNvPr id="13" name="TextBox 12">
            <a:hlinkClick r:id="rId3" action="ppaction://hlinksldjump"/>
          </p:cNvPr>
          <p:cNvSpPr txBox="1"/>
          <p:nvPr/>
        </p:nvSpPr>
        <p:spPr>
          <a:xfrm>
            <a:off x="596621" y="1156129"/>
            <a:ext cx="31782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UTMAvoBold"/>
              </a:rPr>
              <a:t>6. This person </a:t>
            </a:r>
            <a:r>
              <a:rPr lang="en-US" dirty="0">
                <a:solidFill>
                  <a:srgbClr val="FF0000"/>
                </a:solidFill>
                <a:latin typeface="UTMAvoBold"/>
              </a:rPr>
              <a:t>needs to have access to high-speed Internet.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87355" y="2192487"/>
            <a:ext cx="5160636" cy="4426679"/>
          </a:xfrm>
          <a:prstGeom prst="rect">
            <a:avLst/>
          </a:prstGeom>
          <a:solidFill>
            <a:srgbClr val="D3D1E8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82891" y="2265530"/>
            <a:ext cx="494048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Laura</a:t>
            </a:r>
          </a:p>
          <a:p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>I think online learning has more </a:t>
            </a:r>
            <a:r>
              <a:rPr lang="en-US" dirty="0" smtClean="0"/>
              <a:t>advantages than </a:t>
            </a:r>
            <a:r>
              <a:rPr lang="en-US" dirty="0"/>
              <a:t>disadvantages. My school is trying </a:t>
            </a:r>
            <a:r>
              <a:rPr lang="en-US" dirty="0" smtClean="0"/>
              <a:t>to change </a:t>
            </a:r>
            <a:r>
              <a:rPr lang="en-US" dirty="0"/>
              <a:t>from face-to-face to blended </a:t>
            </a:r>
            <a:r>
              <a:rPr lang="en-US" dirty="0" smtClean="0"/>
              <a:t>learning, so </a:t>
            </a:r>
            <a:r>
              <a:rPr lang="en-US" dirty="0"/>
              <a:t>sometimes we have online classes. I </a:t>
            </a:r>
            <a:r>
              <a:rPr lang="en-US" dirty="0" smtClean="0"/>
              <a:t>don’t have </a:t>
            </a:r>
            <a:r>
              <a:rPr lang="en-US" dirty="0"/>
              <a:t>to go to school, but I don’t feel </a:t>
            </a:r>
            <a:r>
              <a:rPr lang="en-US" dirty="0" smtClean="0"/>
              <a:t>I’m missing </a:t>
            </a:r>
            <a:r>
              <a:rPr lang="en-US" dirty="0"/>
              <a:t>any lessons by taking online </a:t>
            </a:r>
            <a:r>
              <a:rPr lang="en-US" dirty="0" smtClean="0"/>
              <a:t>classes. Furthermore</a:t>
            </a:r>
            <a:r>
              <a:rPr lang="en-US" dirty="0"/>
              <a:t>, I think I learn online as much </a:t>
            </a:r>
            <a:r>
              <a:rPr lang="en-US" dirty="0" smtClean="0"/>
              <a:t>as I </a:t>
            </a:r>
            <a:r>
              <a:rPr lang="en-US" dirty="0"/>
              <a:t>learn in a traditional class. I can’t talk to </a:t>
            </a:r>
            <a:r>
              <a:rPr lang="en-US" dirty="0" smtClean="0"/>
              <a:t>my teacher </a:t>
            </a:r>
            <a:r>
              <a:rPr lang="en-US" dirty="0"/>
              <a:t>and classmates, but I can email </a:t>
            </a:r>
            <a:r>
              <a:rPr lang="en-US" dirty="0" smtClean="0"/>
              <a:t>them at </a:t>
            </a:r>
            <a:r>
              <a:rPr lang="en-US" dirty="0"/>
              <a:t>any time. I also have an online discussion</a:t>
            </a:r>
            <a:br>
              <a:rPr lang="en-US" dirty="0"/>
            </a:br>
            <a:r>
              <a:rPr lang="en-US" dirty="0"/>
              <a:t>board where I can exchange comments </a:t>
            </a:r>
            <a:r>
              <a:rPr lang="en-US" dirty="0" smtClean="0"/>
              <a:t>and ideas </a:t>
            </a:r>
            <a:r>
              <a:rPr lang="en-US" dirty="0"/>
              <a:t>about my projects with my </a:t>
            </a:r>
            <a:r>
              <a:rPr lang="en-US" dirty="0" smtClean="0"/>
              <a:t>classmates. The </a:t>
            </a:r>
            <a:r>
              <a:rPr lang="en-US" dirty="0"/>
              <a:t>only disadvantage is I really need to </a:t>
            </a:r>
            <a:r>
              <a:rPr lang="en-US" dirty="0" smtClean="0"/>
              <a:t>have a </a:t>
            </a:r>
            <a:r>
              <a:rPr lang="en-US" dirty="0"/>
              <a:t>fast Internet connection. 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5014019" y="5862046"/>
            <a:ext cx="854519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383715" y="6127845"/>
            <a:ext cx="4716835" cy="653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383715" y="6382936"/>
            <a:ext cx="103194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93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524000" y="1129607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Game: Running Dictation</a:t>
            </a:r>
            <a:endParaRPr lang="en-US" sz="2800" b="1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746747" y="72227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28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524000" y="1129607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Game: Running Dictation</a:t>
            </a:r>
            <a:endParaRPr lang="en-US" sz="2800" b="1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746747" y="72227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676399" y="2108724"/>
            <a:ext cx="867009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prefer face to face learning to online learning. Because, in class, I can communicate with teachers and other classmates directly , which helps me understand the lessons better. Besides, my teachers often make me focus on the lesson so I can enjoy my lessons and </a:t>
            </a:r>
            <a:r>
              <a:rPr lang="en-US" sz="2800" b="1" smtClean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a lot.</a:t>
            </a:r>
            <a:endParaRPr lang="en-US" sz="2800" b="1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63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A4690D4-BED2-4414-A159-D786E74D1CDB}"/>
              </a:ext>
            </a:extLst>
          </p:cNvPr>
          <p:cNvSpPr txBox="1"/>
          <p:nvPr/>
        </p:nvSpPr>
        <p:spPr>
          <a:xfrm>
            <a:off x="1613044" y="2055512"/>
            <a:ext cx="97604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/>
              <a:t>Do exercises in the </a:t>
            </a:r>
            <a:r>
              <a:rPr lang="en-US" sz="3600" dirty="0" smtClean="0"/>
              <a:t>workbook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Prepare </a:t>
            </a:r>
            <a:r>
              <a:rPr lang="en-US" sz="3600" dirty="0"/>
              <a:t>for the next </a:t>
            </a:r>
            <a:r>
              <a:rPr lang="en-US" sz="3600" dirty="0" smtClean="0"/>
              <a:t>lesson: Speaking</a:t>
            </a:r>
            <a:endParaRPr lang="en-US" sz="3600" dirty="0"/>
          </a:p>
        </p:txBody>
      </p:sp>
      <p:sp>
        <p:nvSpPr>
          <p:cNvPr id="8" name="Rounded Rectangle 7"/>
          <p:cNvSpPr/>
          <p:nvPr/>
        </p:nvSpPr>
        <p:spPr>
          <a:xfrm>
            <a:off x="743871" y="1113110"/>
            <a:ext cx="502607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44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9333" y="109351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32847" y="137187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05422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8" name="WordArt 6" descr="39017cundmipsmj"/>
          <p:cNvSpPr>
            <a:spLocks noChangeArrowheads="1" noChangeShapeType="1" noTextEdit="1"/>
          </p:cNvSpPr>
          <p:nvPr/>
        </p:nvSpPr>
        <p:spPr bwMode="auto">
          <a:xfrm>
            <a:off x="914400" y="381000"/>
            <a:ext cx="10509251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>
                <a:rot lat="20999991" lon="0" rev="0"/>
              </a:camera>
              <a:lightRig rig="legacyFlat3" dir="r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9525"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VNI-Coronet"/>
                <a:cs typeface="Arial" charset="0"/>
              </a:rPr>
              <a:t>Thank you for your attention !</a:t>
            </a:r>
          </a:p>
        </p:txBody>
      </p:sp>
    </p:spTree>
    <p:extLst>
      <p:ext uri="{BB962C8B-B14F-4D97-AF65-F5344CB8AC3E}">
        <p14:creationId xmlns:p14="http://schemas.microsoft.com/office/powerpoint/2010/main" val="3920295138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7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8" y="367162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6" y="716819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7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1CEF878-588C-4D1A-8EFD-9AE7A71F41C4}"/>
              </a:ext>
            </a:extLst>
          </p:cNvPr>
          <p:cNvSpPr txBox="1"/>
          <p:nvPr/>
        </p:nvSpPr>
        <p:spPr>
          <a:xfrm>
            <a:off x="3078357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9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9"/>
            <a:ext cx="3464435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9" y="361349"/>
            <a:ext cx="13997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UTM Facebook K&amp;T" pitchFamily="18" charset="0"/>
              </a:rPr>
              <a:t>READING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84768" y="2196674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rgbClr val="006673"/>
                </a:solidFill>
              </a:rPr>
              <a:t>Guessing game</a:t>
            </a:r>
            <a:endParaRPr lang="en-GB" sz="4400" dirty="0">
              <a:solidFill>
                <a:srgbClr val="006673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457722" y="944080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072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D8C56F8-D453-4A83-912E-1743E8F3CBDF}"/>
              </a:ext>
            </a:extLst>
          </p:cNvPr>
          <p:cNvSpPr txBox="1"/>
          <p:nvPr/>
        </p:nvSpPr>
        <p:spPr>
          <a:xfrm>
            <a:off x="3968088" y="1075280"/>
            <a:ext cx="418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FB7BD"/>
                </a:solidFill>
              </a:rPr>
              <a:t>Game rules</a:t>
            </a:r>
            <a:endParaRPr lang="en-US" sz="4000" b="1" dirty="0">
              <a:solidFill>
                <a:srgbClr val="0FB7BD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596620" y="12617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154098" y="1906074"/>
            <a:ext cx="10005135" cy="4441461"/>
          </a:xfrm>
          <a:prstGeom prst="roundRect">
            <a:avLst/>
          </a:prstGeom>
          <a:ln>
            <a:solidFill>
              <a:srgbClr val="2C524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800" dirty="0" smtClean="0"/>
              <a:t>-  2 </a:t>
            </a:r>
            <a:r>
              <a:rPr lang="en-US" sz="2800" dirty="0"/>
              <a:t>teams.</a:t>
            </a:r>
          </a:p>
          <a:p>
            <a:pPr marL="285750" lvl="0" indent="-285750">
              <a:buFontTx/>
              <a:buChar char="-"/>
            </a:pPr>
            <a:r>
              <a:rPr lang="en-US" sz="2800" dirty="0" smtClean="0"/>
              <a:t>3 </a:t>
            </a:r>
            <a:r>
              <a:rPr lang="en-US" sz="2800" dirty="0"/>
              <a:t>sets of pictures (3 pictures/set) </a:t>
            </a:r>
            <a:endParaRPr lang="en-US" sz="2800" dirty="0" smtClean="0"/>
          </a:p>
          <a:p>
            <a:pPr marL="285750" lvl="0" indent="-285750">
              <a:buFontTx/>
              <a:buChar char="-"/>
            </a:pPr>
            <a:r>
              <a:rPr lang="en-US" sz="2800" dirty="0" smtClean="0"/>
              <a:t>If </a:t>
            </a:r>
            <a:r>
              <a:rPr lang="en-US" sz="2800" dirty="0"/>
              <a:t>one team:</a:t>
            </a:r>
          </a:p>
          <a:p>
            <a:r>
              <a:rPr lang="en-US" sz="2800" dirty="0"/>
              <a:t>+ gets the correct answer after the 1</a:t>
            </a:r>
            <a:r>
              <a:rPr lang="en-US" sz="2800" baseline="30000" dirty="0"/>
              <a:t>st</a:t>
            </a:r>
            <a:r>
              <a:rPr lang="en-US" sz="2800" dirty="0"/>
              <a:t> picture </a:t>
            </a:r>
            <a:r>
              <a:rPr lang="en-US" sz="2800" dirty="0">
                <a:sym typeface="Wingdings" panose="05000000000000000000" pitchFamily="2" charset="2"/>
              </a:rPr>
              <a:t></a:t>
            </a:r>
            <a:r>
              <a:rPr lang="en-US" sz="2800" dirty="0"/>
              <a:t> </a:t>
            </a:r>
            <a:r>
              <a:rPr lang="en-US" sz="2800" dirty="0" smtClean="0"/>
              <a:t>3 points</a:t>
            </a:r>
            <a:endParaRPr lang="en-US" sz="2800" dirty="0"/>
          </a:p>
          <a:p>
            <a:r>
              <a:rPr lang="en-US" sz="2800" dirty="0"/>
              <a:t>+ gets the correct answer after the 2</a:t>
            </a:r>
            <a:r>
              <a:rPr lang="en-US" sz="2800" baseline="30000" dirty="0"/>
              <a:t>nd</a:t>
            </a:r>
            <a:r>
              <a:rPr lang="en-US" sz="2800" dirty="0"/>
              <a:t> picture </a:t>
            </a:r>
            <a:r>
              <a:rPr lang="en-US" sz="2800" dirty="0">
                <a:sym typeface="Wingdings" panose="05000000000000000000" pitchFamily="2" charset="2"/>
              </a:rPr>
              <a:t></a:t>
            </a:r>
            <a:r>
              <a:rPr lang="en-US" sz="2800" dirty="0"/>
              <a:t> </a:t>
            </a:r>
            <a:r>
              <a:rPr lang="en-US" sz="2800" dirty="0" smtClean="0"/>
              <a:t>2 points</a:t>
            </a:r>
            <a:endParaRPr lang="en-US" sz="2800" dirty="0"/>
          </a:p>
          <a:p>
            <a:r>
              <a:rPr lang="en-US" sz="2800" dirty="0"/>
              <a:t>+ gets the correct answer after the 3</a:t>
            </a:r>
            <a:r>
              <a:rPr lang="en-US" sz="2800" baseline="30000" dirty="0"/>
              <a:t>rd</a:t>
            </a:r>
            <a:r>
              <a:rPr lang="en-US" sz="2800" dirty="0"/>
              <a:t> picture </a:t>
            </a:r>
            <a:r>
              <a:rPr lang="en-US" sz="2800" dirty="0">
                <a:sym typeface="Wingdings" panose="05000000000000000000" pitchFamily="2" charset="2"/>
              </a:rPr>
              <a:t></a:t>
            </a:r>
            <a:r>
              <a:rPr lang="en-US" sz="2800" dirty="0"/>
              <a:t> </a:t>
            </a:r>
            <a:r>
              <a:rPr lang="en-US" sz="2800" dirty="0" smtClean="0"/>
              <a:t>1 point</a:t>
            </a:r>
            <a:endParaRPr lang="en-US" sz="2800" dirty="0"/>
          </a:p>
          <a:p>
            <a:pPr lvl="0"/>
            <a:r>
              <a:rPr lang="en-US" sz="2800" dirty="0" smtClean="0"/>
              <a:t>-  The </a:t>
            </a:r>
            <a:r>
              <a:rPr lang="en-US" sz="2800" dirty="0"/>
              <a:t>team with more points will be the winner.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79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D8C56F8-D453-4A83-912E-1743E8F3CBDF}"/>
              </a:ext>
            </a:extLst>
          </p:cNvPr>
          <p:cNvSpPr txBox="1"/>
          <p:nvPr/>
        </p:nvSpPr>
        <p:spPr>
          <a:xfrm>
            <a:off x="3968088" y="1075280"/>
            <a:ext cx="418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FB7BD"/>
                </a:solidFill>
              </a:rPr>
              <a:t>Set 1</a:t>
            </a:r>
            <a:endParaRPr lang="en-US" sz="4000" b="1" dirty="0">
              <a:solidFill>
                <a:srgbClr val="0FB7BD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596620" y="12617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6" name="Picture 5" descr="Blue Yeti USB Microphone and ATH-M30x Headphone Kit (Blackout)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148" y="2510222"/>
            <a:ext cx="2457573" cy="1964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Should You Choose a Smartphone, Tablet or Laptop? | Priority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807" y="2510223"/>
            <a:ext cx="2443207" cy="1813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Recruiting During A Pandemic - The Yellow Jacket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162" y="2317073"/>
            <a:ext cx="2104532" cy="200635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D8C56F8-D453-4A83-912E-1743E8F3CBDF}"/>
              </a:ext>
            </a:extLst>
          </p:cNvPr>
          <p:cNvSpPr txBox="1"/>
          <p:nvPr/>
        </p:nvSpPr>
        <p:spPr>
          <a:xfrm>
            <a:off x="3648721" y="5124978"/>
            <a:ext cx="418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FB7BD"/>
                </a:solidFill>
              </a:rPr>
              <a:t>o</a:t>
            </a:r>
            <a:r>
              <a:rPr lang="en-US" sz="4000" b="1" dirty="0" smtClean="0">
                <a:solidFill>
                  <a:srgbClr val="0FB7BD"/>
                </a:solidFill>
              </a:rPr>
              <a:t>nline learning</a:t>
            </a:r>
            <a:endParaRPr lang="en-US" sz="4000" b="1" dirty="0">
              <a:solidFill>
                <a:srgbClr val="0FB7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10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D8C56F8-D453-4A83-912E-1743E8F3CBDF}"/>
              </a:ext>
            </a:extLst>
          </p:cNvPr>
          <p:cNvSpPr txBox="1"/>
          <p:nvPr/>
        </p:nvSpPr>
        <p:spPr>
          <a:xfrm>
            <a:off x="3968088" y="1075280"/>
            <a:ext cx="418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FB7BD"/>
                </a:solidFill>
              </a:rPr>
              <a:t>Set 2</a:t>
            </a:r>
            <a:endParaRPr lang="en-US" sz="4000" b="1" dirty="0">
              <a:solidFill>
                <a:srgbClr val="0FB7BD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596620" y="12617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D8C56F8-D453-4A83-912E-1743E8F3CBDF}"/>
              </a:ext>
            </a:extLst>
          </p:cNvPr>
          <p:cNvSpPr txBox="1"/>
          <p:nvPr/>
        </p:nvSpPr>
        <p:spPr>
          <a:xfrm>
            <a:off x="3648721" y="5124977"/>
            <a:ext cx="418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FB7BD"/>
                </a:solidFill>
              </a:rPr>
              <a:t>s</a:t>
            </a:r>
            <a:r>
              <a:rPr lang="en-US" sz="4000" b="1" dirty="0" smtClean="0">
                <a:solidFill>
                  <a:srgbClr val="0FB7BD"/>
                </a:solidFill>
              </a:rPr>
              <a:t>elf-study</a:t>
            </a:r>
            <a:endParaRPr lang="en-US" sz="4000" b="1" dirty="0">
              <a:solidFill>
                <a:srgbClr val="0FB7BD"/>
              </a:solidFill>
            </a:endParaRPr>
          </a:p>
        </p:txBody>
      </p:sp>
      <p:pic>
        <p:nvPicPr>
          <p:cNvPr id="9" name="Picture 8" descr="7 tips on self-study Chinese - Cchatty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821" y="2549210"/>
            <a:ext cx="2671217" cy="2209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15 Tasks for Studying the Ukrainian Alphabet | Ukraine Gat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939" y="2553641"/>
            <a:ext cx="2863384" cy="2204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Grammar Self-Study Secret #1: Learn to Paraphrase - Lingual.net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446" y="2549209"/>
            <a:ext cx="2754775" cy="22092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943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D8C56F8-D453-4A83-912E-1743E8F3CBDF}"/>
              </a:ext>
            </a:extLst>
          </p:cNvPr>
          <p:cNvSpPr txBox="1"/>
          <p:nvPr/>
        </p:nvSpPr>
        <p:spPr>
          <a:xfrm>
            <a:off x="3968088" y="1075280"/>
            <a:ext cx="418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FB7BD"/>
                </a:solidFill>
              </a:rPr>
              <a:t>Set 3</a:t>
            </a:r>
            <a:endParaRPr lang="en-US" sz="4000" b="1" dirty="0">
              <a:solidFill>
                <a:srgbClr val="0FB7BD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596620" y="12617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D8C56F8-D453-4A83-912E-1743E8F3CBDF}"/>
              </a:ext>
            </a:extLst>
          </p:cNvPr>
          <p:cNvSpPr txBox="1"/>
          <p:nvPr/>
        </p:nvSpPr>
        <p:spPr>
          <a:xfrm>
            <a:off x="3648722" y="5124978"/>
            <a:ext cx="4864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FB7BD"/>
                </a:solidFill>
              </a:rPr>
              <a:t>face-to-face learning</a:t>
            </a:r>
            <a:endParaRPr lang="en-US" sz="4000" b="1" dirty="0">
              <a:solidFill>
                <a:srgbClr val="0FB7BD"/>
              </a:solidFill>
            </a:endParaRPr>
          </a:p>
        </p:txBody>
      </p:sp>
      <p:pic>
        <p:nvPicPr>
          <p:cNvPr id="9" name="Picture 8" descr="Go to school hay go to the school? | VOCA.V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745" y="2616571"/>
            <a:ext cx="2640091" cy="2141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Free Teacher Vectors, 25,000+ Images in AI, EPS format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456" y="2633400"/>
            <a:ext cx="2817643" cy="2302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How Can Preparing to Teach Online Improve My Face-to-face Teaching? - Magna  Publications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922" y="2702488"/>
            <a:ext cx="2953996" cy="20559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742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596620" y="12617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08" b="60819"/>
          <a:stretch/>
        </p:blipFill>
        <p:spPr>
          <a:xfrm>
            <a:off x="4102769" y="888399"/>
            <a:ext cx="7944373" cy="59593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650976" y="1787069"/>
            <a:ext cx="408373" cy="372862"/>
          </a:xfrm>
          <a:prstGeom prst="rect">
            <a:avLst/>
          </a:prstGeom>
          <a:solidFill>
            <a:srgbClr val="FCC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a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93824" y="5747990"/>
            <a:ext cx="408373" cy="372862"/>
          </a:xfrm>
          <a:prstGeom prst="rect">
            <a:avLst/>
          </a:prstGeom>
          <a:solidFill>
            <a:srgbClr val="FCC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982" y="107918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26532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BD392C4-B589-43D3-9879-DB9AB2245213}"/>
              </a:ext>
            </a:extLst>
          </p:cNvPr>
          <p:cNvSpPr txBox="1"/>
          <p:nvPr/>
        </p:nvSpPr>
        <p:spPr>
          <a:xfrm>
            <a:off x="435752" y="1079544"/>
            <a:ext cx="352216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26532"/>
                </a:solidFill>
                <a:latin typeface="UTMAvoBold"/>
              </a:rPr>
              <a:t>Look at the photos and answer the questions.</a:t>
            </a:r>
          </a:p>
          <a:p>
            <a:r>
              <a:rPr lang="en-US" sz="2000" b="1" dirty="0" smtClean="0">
                <a:solidFill>
                  <a:srgbClr val="F26532"/>
                </a:solidFill>
                <a:latin typeface="UTMAvoBold"/>
              </a:rPr>
              <a:t>1. How do the students learn in each photo?</a:t>
            </a:r>
          </a:p>
          <a:p>
            <a:r>
              <a:rPr lang="en-US" sz="2000" b="1" dirty="0" smtClean="0">
                <a:solidFill>
                  <a:srgbClr val="F26532"/>
                </a:solidFill>
                <a:latin typeface="UTMAvoBold"/>
              </a:rPr>
              <a:t>2. Are you familiar with these ways of learning?</a:t>
            </a:r>
            <a:endParaRPr lang="en-GB" sz="2000" b="1" dirty="0">
              <a:solidFill>
                <a:srgbClr val="F26532"/>
              </a:solidFill>
              <a:latin typeface="UTMAvoBold"/>
            </a:endParaRPr>
          </a:p>
        </p:txBody>
      </p:sp>
    </p:spTree>
    <p:extLst>
      <p:ext uri="{BB962C8B-B14F-4D97-AF65-F5344CB8AC3E}">
        <p14:creationId xmlns:p14="http://schemas.microsoft.com/office/powerpoint/2010/main" val="43652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70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806003" y="8360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7" name="Google Shape;1881;p31"/>
          <p:cNvSpPr txBox="1">
            <a:spLocks/>
          </p:cNvSpPr>
          <p:nvPr/>
        </p:nvSpPr>
        <p:spPr>
          <a:xfrm>
            <a:off x="1454412" y="1723231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 smtClean="0">
                <a:solidFill>
                  <a:srgbClr val="F26532"/>
                </a:solidFill>
              </a:rPr>
              <a:t>distraction </a:t>
            </a:r>
            <a:r>
              <a:rPr lang="en-US" sz="4800" b="1" dirty="0">
                <a:solidFill>
                  <a:srgbClr val="F26532"/>
                </a:solidFill>
              </a:rPr>
              <a:t>(n)</a:t>
            </a:r>
            <a:endParaRPr lang="en-US" sz="4800" dirty="0"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83577" y="4319376"/>
            <a:ext cx="52706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something that prevents someone from giving their attention to something else</a:t>
            </a:r>
          </a:p>
        </p:txBody>
      </p:sp>
      <p:sp>
        <p:nvSpPr>
          <p:cNvPr id="2" name="Rectangle 1"/>
          <p:cNvSpPr/>
          <p:nvPr/>
        </p:nvSpPr>
        <p:spPr>
          <a:xfrm>
            <a:off x="2907004" y="2771761"/>
            <a:ext cx="21732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48DA4"/>
                </a:solidFill>
              </a:rPr>
              <a:t>/</a:t>
            </a:r>
            <a:r>
              <a:rPr lang="en-US" sz="2800" b="1" dirty="0" err="1" smtClean="0">
                <a:solidFill>
                  <a:srgbClr val="048DA4"/>
                </a:solidFill>
              </a:rPr>
              <a:t>dɪ</a:t>
            </a:r>
            <a:r>
              <a:rPr lang="en-US" sz="2800" b="1" dirty="0" err="1">
                <a:solidFill>
                  <a:srgbClr val="048DA4"/>
                </a:solidFill>
              </a:rPr>
              <a:t>ˈ</a:t>
            </a:r>
            <a:r>
              <a:rPr lang="en-US" sz="2800" b="1" dirty="0" err="1" smtClean="0">
                <a:solidFill>
                  <a:srgbClr val="048DA4"/>
                </a:solidFill>
              </a:rPr>
              <a:t>strækʃən</a:t>
            </a:r>
            <a:r>
              <a:rPr lang="en-US" sz="2800" b="1" dirty="0" smtClean="0">
                <a:solidFill>
                  <a:srgbClr val="048DA4"/>
                </a:solidFill>
              </a:rPr>
              <a:t>/</a:t>
            </a:r>
            <a:endParaRPr lang="en-US" sz="2800" b="1" dirty="0">
              <a:solidFill>
                <a:srgbClr val="048DA4"/>
              </a:solidFill>
            </a:endParaRPr>
          </a:p>
        </p:txBody>
      </p:sp>
      <p:pic>
        <p:nvPicPr>
          <p:cNvPr id="1026" name="Picture 2" descr="student teams achievement division stad&#10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906" y="2246724"/>
            <a:ext cx="3645863" cy="309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distraction_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66776" y="349279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79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3802</TotalTime>
  <Words>1191</Words>
  <Application>Microsoft Office PowerPoint</Application>
  <PresentationFormat>Custom</PresentationFormat>
  <Paragraphs>171</Paragraphs>
  <Slides>26</Slides>
  <Notes>11</Notes>
  <HiddenSlides>0</HiddenSlides>
  <MMClips>3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Office Theme</vt:lpstr>
      <vt:lpstr>6_Default Design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MayTinhDucDung</cp:lastModifiedBy>
  <cp:revision>151</cp:revision>
  <dcterms:created xsi:type="dcterms:W3CDTF">2020-12-09T02:04:09Z</dcterms:created>
  <dcterms:modified xsi:type="dcterms:W3CDTF">2025-04-25T15:26:11Z</dcterms:modified>
</cp:coreProperties>
</file>