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59" r:id="rId6"/>
    <p:sldId id="271" r:id="rId7"/>
    <p:sldId id="272" r:id="rId8"/>
    <p:sldId id="273" r:id="rId9"/>
    <p:sldId id="261" r:id="rId10"/>
    <p:sldId id="264" r:id="rId11"/>
  </p:sldIdLst>
  <p:sldSz cx="18288000" cy="10287000"/>
  <p:notesSz cx="6858000" cy="9144000"/>
  <p:embeddedFontLst>
    <p:embeddedFont>
      <p:font typeface="Times New Roman Bold" panose="02020803070505020304" pitchFamily="18" charset="0"/>
      <p:bold r:id="rId12"/>
    </p:embeddedFont>
    <p:embeddedFont>
      <p:font typeface="Times New Roman Semi-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E2A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" t="-71916" r="-1989" b="-1160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63954">
            <a:off x="-2273081" y="317722"/>
            <a:ext cx="20887226" cy="9775847"/>
            <a:chOff x="0" y="0"/>
            <a:chExt cx="27849634" cy="13034463"/>
          </a:xfrm>
        </p:grpSpPr>
        <p:sp>
          <p:nvSpPr>
            <p:cNvPr id="4" name="Freeform 4"/>
            <p:cNvSpPr/>
            <p:nvPr/>
          </p:nvSpPr>
          <p:spPr>
            <a:xfrm rot="233995">
              <a:off x="234727" y="909398"/>
              <a:ext cx="27007830" cy="7821841"/>
            </a:xfrm>
            <a:custGeom>
              <a:avLst/>
              <a:gdLst/>
              <a:ahLst/>
              <a:cxnLst/>
              <a:rect l="l" t="t" r="r" b="b"/>
              <a:pathLst>
                <a:path w="27007830" h="7821841">
                  <a:moveTo>
                    <a:pt x="0" y="0"/>
                  </a:moveTo>
                  <a:lnTo>
                    <a:pt x="27007830" y="0"/>
                  </a:lnTo>
                  <a:lnTo>
                    <a:pt x="27007830" y="7821840"/>
                  </a:lnTo>
                  <a:lnTo>
                    <a:pt x="0" y="7821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607" r="-12144" b="-4052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0544708">
              <a:off x="481738" y="1337843"/>
              <a:ext cx="27007830" cy="10709482"/>
            </a:xfrm>
            <a:custGeom>
              <a:avLst/>
              <a:gdLst/>
              <a:ahLst/>
              <a:cxnLst/>
              <a:rect l="l" t="t" r="r" b="b"/>
              <a:pathLst>
                <a:path w="27007830" h="10709482">
                  <a:moveTo>
                    <a:pt x="0" y="0"/>
                  </a:moveTo>
                  <a:lnTo>
                    <a:pt x="27007830" y="0"/>
                  </a:lnTo>
                  <a:lnTo>
                    <a:pt x="27007830" y="10709483"/>
                  </a:lnTo>
                  <a:lnTo>
                    <a:pt x="0" y="10709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634" r="-12144" b="-263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211796" y="2196614"/>
            <a:ext cx="16076204" cy="2870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1"/>
              </a:lnSpc>
            </a:pPr>
            <a:r>
              <a:rPr lang="en-US" sz="6199" dirty="0">
                <a:solidFill>
                  <a:srgbClr val="800000"/>
                </a:solidFill>
                <a:latin typeface="Times New Roman Bold"/>
              </a:rPr>
              <a:t>CHỦ ĐỀ </a:t>
            </a:r>
            <a:r>
              <a:rPr lang="en-US" sz="6199" dirty="0" smtClean="0">
                <a:solidFill>
                  <a:srgbClr val="800000"/>
                </a:solidFill>
                <a:latin typeface="Times New Roman Bold"/>
              </a:rPr>
              <a:t>F</a:t>
            </a:r>
            <a:r>
              <a:rPr lang="en-US" sz="6199" baseline="30000" dirty="0" smtClean="0">
                <a:solidFill>
                  <a:srgbClr val="800000"/>
                </a:solidFill>
                <a:latin typeface="Times New Roman Bold"/>
              </a:rPr>
              <a:t>ICT</a:t>
            </a:r>
            <a:r>
              <a:rPr lang="en-US" sz="6199" dirty="0" smtClean="0">
                <a:solidFill>
                  <a:srgbClr val="800000"/>
                </a:solidFill>
                <a:latin typeface="Times New Roman Bold"/>
              </a:rPr>
              <a:t>. GIẢI </a:t>
            </a:r>
            <a:r>
              <a:rPr lang="en-US" sz="6199" dirty="0">
                <a:solidFill>
                  <a:srgbClr val="800000"/>
                </a:solidFill>
                <a:latin typeface="Times New Roman Bold"/>
              </a:rPr>
              <a:t>QUYẾT VẤN ĐỀ </a:t>
            </a:r>
          </a:p>
          <a:p>
            <a:pPr algn="ctr">
              <a:lnSpc>
                <a:spcPts val="8121"/>
              </a:lnSpc>
            </a:pPr>
            <a:r>
              <a:rPr lang="en-US" sz="6199" dirty="0">
                <a:solidFill>
                  <a:srgbClr val="800000"/>
                </a:solidFill>
                <a:latin typeface="Times New Roman Bold"/>
              </a:rPr>
              <a:t>VỚI SỰ TRỢ GIÚP CỦA MÁY TÍNH</a:t>
            </a:r>
          </a:p>
          <a:p>
            <a:pPr algn="ctr">
              <a:lnSpc>
                <a:spcPts val="5482"/>
              </a:lnSpc>
            </a:pPr>
            <a:endParaRPr lang="en-US" sz="6199" dirty="0">
              <a:solidFill>
                <a:srgbClr val="800000"/>
              </a:solidFill>
              <a:latin typeface="Times New Roman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91069" y="4541408"/>
            <a:ext cx="12943404" cy="82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800000"/>
                </a:solidFill>
                <a:latin typeface="Times New Roman Bold"/>
              </a:rPr>
              <a:t>BÀI 2. TẠO BẢNG TRONG CƠ SỞ DỮ LIỆU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03912" y="6324076"/>
            <a:ext cx="9108877" cy="509435"/>
            <a:chOff x="5403912" y="6324076"/>
            <a:chExt cx="9108877" cy="509435"/>
          </a:xfrm>
        </p:grpSpPr>
        <p:sp>
          <p:nvSpPr>
            <p:cNvPr id="11" name="AutoShape 11"/>
            <p:cNvSpPr/>
            <p:nvPr/>
          </p:nvSpPr>
          <p:spPr>
            <a:xfrm>
              <a:off x="13056763" y="6708563"/>
              <a:ext cx="1456026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>
              <a:off x="5403912" y="6756188"/>
              <a:ext cx="1456026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5790707" y="6324076"/>
              <a:ext cx="8380864" cy="50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750" dirty="0">
                  <a:solidFill>
                    <a:srgbClr val="800000"/>
                  </a:solidFill>
                  <a:latin typeface="Times New Roman Semi-Bold"/>
                </a:rPr>
                <a:t>THỜI LƯỢNG: 2TIẾT</a:t>
              </a:r>
            </a:p>
          </p:txBody>
        </p:sp>
      </p:grpSp>
      <p:sp>
        <p:nvSpPr>
          <p:cNvPr id="16" name="Freeform 6"/>
          <p:cNvSpPr/>
          <p:nvPr/>
        </p:nvSpPr>
        <p:spPr>
          <a:xfrm>
            <a:off x="-265255" y="2409920"/>
            <a:ext cx="3393022" cy="5314760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-94646" y="3086810"/>
            <a:ext cx="3393022" cy="5314760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6"/>
          <p:cNvSpPr/>
          <p:nvPr/>
        </p:nvSpPr>
        <p:spPr>
          <a:xfrm>
            <a:off x="14469555" y="5324920"/>
            <a:ext cx="2608136" cy="4038600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>
            <a:off x="15064270" y="6201652"/>
            <a:ext cx="1524985" cy="2874982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" t="-71916" r="-1989" b="-116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5388" y="275252"/>
            <a:ext cx="14092611" cy="8731289"/>
          </a:xfrm>
          <a:custGeom>
            <a:avLst/>
            <a:gdLst/>
            <a:ahLst/>
            <a:cxnLst/>
            <a:rect l="l" t="t" r="r" b="b"/>
            <a:pathLst>
              <a:path w="14092611" h="8731289">
                <a:moveTo>
                  <a:pt x="0" y="0"/>
                </a:moveTo>
                <a:lnTo>
                  <a:pt x="14092612" y="0"/>
                </a:lnTo>
                <a:lnTo>
                  <a:pt x="14092612" y="8731290"/>
                </a:lnTo>
                <a:lnTo>
                  <a:pt x="0" y="8731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38" t="-23568" r="-98647" b="-15730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732470" y="-18004"/>
            <a:ext cx="16230600" cy="182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539"/>
              </a:lnSpc>
              <a:spcBef>
                <a:spcPct val="0"/>
              </a:spcBef>
            </a:pPr>
            <a:r>
              <a:rPr lang="en-US" sz="11100" dirty="0" err="1" smtClean="0">
                <a:solidFill>
                  <a:srgbClr val="800000"/>
                </a:solidFill>
                <a:latin typeface="Times New Roman"/>
              </a:rPr>
              <a:t>Tóm</a:t>
            </a:r>
            <a:r>
              <a:rPr lang="en-US" sz="11100" dirty="0" smtClean="0">
                <a:solidFill>
                  <a:srgbClr val="800000"/>
                </a:solidFill>
                <a:latin typeface="Times New Roman"/>
              </a:rPr>
              <a:t> </a:t>
            </a:r>
            <a:r>
              <a:rPr lang="en-US" sz="11100" dirty="0" err="1" smtClean="0">
                <a:solidFill>
                  <a:srgbClr val="800000"/>
                </a:solidFill>
                <a:latin typeface="Times New Roman"/>
              </a:rPr>
              <a:t>tắt</a:t>
            </a:r>
            <a:r>
              <a:rPr lang="en-US" sz="11100" dirty="0" smtClean="0">
                <a:solidFill>
                  <a:srgbClr val="800000"/>
                </a:solidFill>
                <a:latin typeface="Times New Roman"/>
              </a:rPr>
              <a:t> </a:t>
            </a:r>
            <a:r>
              <a:rPr lang="en-US" sz="11100" dirty="0" err="1" smtClean="0">
                <a:solidFill>
                  <a:srgbClr val="800000"/>
                </a:solidFill>
                <a:latin typeface="Times New Roman"/>
              </a:rPr>
              <a:t>bài</a:t>
            </a:r>
            <a:r>
              <a:rPr lang="en-US" sz="11100" dirty="0" smtClean="0">
                <a:solidFill>
                  <a:srgbClr val="800000"/>
                </a:solidFill>
                <a:latin typeface="Times New Roman"/>
              </a:rPr>
              <a:t> </a:t>
            </a:r>
            <a:r>
              <a:rPr lang="en-US" sz="11100" dirty="0" err="1" smtClean="0">
                <a:solidFill>
                  <a:srgbClr val="800000"/>
                </a:solidFill>
                <a:latin typeface="Times New Roman"/>
              </a:rPr>
              <a:t>học</a:t>
            </a:r>
            <a:endParaRPr lang="en-US" sz="11100" dirty="0">
              <a:solidFill>
                <a:srgbClr val="800000"/>
              </a:solidFill>
              <a:latin typeface="Times New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41061" y="1875986"/>
            <a:ext cx="9082615" cy="558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300" dirty="0" err="1" smtClean="0">
                <a:latin typeface="Times New Roman Semi-Bold"/>
              </a:rPr>
              <a:t>Các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việc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cần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làm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sau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khi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tạo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bảng</a:t>
            </a:r>
            <a:r>
              <a:rPr lang="en-US" sz="3300" dirty="0" smtClean="0">
                <a:latin typeface="Times New Roman Semi-Bold"/>
              </a:rPr>
              <a:t> </a:t>
            </a:r>
            <a:r>
              <a:rPr lang="en-US" sz="3300" dirty="0" err="1" smtClean="0">
                <a:latin typeface="Times New Roman Semi-Bold"/>
              </a:rPr>
              <a:t>mới</a:t>
            </a:r>
            <a:r>
              <a:rPr lang="en-US" sz="3300" dirty="0" smtClean="0">
                <a:latin typeface="Times New Roman Semi-Bold"/>
              </a:rPr>
              <a:t>:</a:t>
            </a:r>
            <a:endParaRPr lang="en-US" sz="3300" dirty="0">
              <a:latin typeface="Times New Roman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00442" y="2960754"/>
            <a:ext cx="12487113" cy="554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200" dirty="0" smtClean="0">
                <a:latin typeface="Times New Roman Semi-Bold"/>
              </a:rPr>
              <a:t> - </a:t>
            </a:r>
            <a:r>
              <a:rPr lang="en-US" sz="3200" dirty="0" err="1" smtClean="0">
                <a:latin typeface="Times New Roman Semi-Bold"/>
              </a:rPr>
              <a:t>Mở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khung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nhìn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thiết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kế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để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nhập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tên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các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cột</a:t>
            </a:r>
            <a:r>
              <a:rPr lang="en-US" sz="3200" dirty="0" smtClean="0">
                <a:latin typeface="Times New Roman Semi-Bold"/>
              </a:rPr>
              <a:t>, </a:t>
            </a:r>
            <a:r>
              <a:rPr lang="en-US" sz="3200" dirty="0" err="1" smtClean="0">
                <a:latin typeface="Times New Roman Semi-Bold"/>
              </a:rPr>
              <a:t>chọn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kiểu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dữ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liệu</a:t>
            </a:r>
            <a:r>
              <a:rPr lang="en-US" sz="3200" dirty="0" smtClean="0">
                <a:latin typeface="Times New Roman Semi-Bold"/>
              </a:rPr>
              <a:t>.</a:t>
            </a:r>
            <a:endParaRPr lang="en-US" sz="3200" dirty="0">
              <a:latin typeface="Times New Roman Semi-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593654" y="6584124"/>
            <a:ext cx="2741933" cy="2964137"/>
            <a:chOff x="0" y="0"/>
            <a:chExt cx="5171155" cy="6331287"/>
          </a:xfrm>
        </p:grpSpPr>
        <p:sp>
          <p:nvSpPr>
            <p:cNvPr id="10" name="Freeform 10"/>
            <p:cNvSpPr/>
            <p:nvPr/>
          </p:nvSpPr>
          <p:spPr>
            <a:xfrm rot="300908">
              <a:off x="2421964" y="96900"/>
              <a:ext cx="2485682" cy="6137487"/>
            </a:xfrm>
            <a:custGeom>
              <a:avLst/>
              <a:gdLst/>
              <a:ahLst/>
              <a:cxnLst/>
              <a:rect l="l" t="t" r="r" b="b"/>
              <a:pathLst>
                <a:path w="2485682" h="6137487">
                  <a:moveTo>
                    <a:pt x="0" y="0"/>
                  </a:moveTo>
                  <a:lnTo>
                    <a:pt x="2485682" y="0"/>
                  </a:lnTo>
                  <a:lnTo>
                    <a:pt x="2485682" y="6137487"/>
                  </a:lnTo>
                  <a:lnTo>
                    <a:pt x="0" y="6137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2469056">
              <a:off x="872826" y="1218949"/>
              <a:ext cx="2866556" cy="3728853"/>
            </a:xfrm>
            <a:custGeom>
              <a:avLst/>
              <a:gdLst/>
              <a:ahLst/>
              <a:cxnLst/>
              <a:rect l="l" t="t" r="r" b="b"/>
              <a:pathLst>
                <a:path w="2866556" h="3728853">
                  <a:moveTo>
                    <a:pt x="0" y="0"/>
                  </a:moveTo>
                  <a:lnTo>
                    <a:pt x="2866556" y="0"/>
                  </a:lnTo>
                  <a:lnTo>
                    <a:pt x="2866556" y="3728853"/>
                  </a:lnTo>
                  <a:lnTo>
                    <a:pt x="0" y="372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6907156">
              <a:off x="1668914" y="4181395"/>
              <a:ext cx="1568002" cy="1941799"/>
            </a:xfrm>
            <a:custGeom>
              <a:avLst/>
              <a:gdLst/>
              <a:ahLst/>
              <a:cxnLst/>
              <a:rect l="l" t="t" r="r" b="b"/>
              <a:pathLst>
                <a:path w="1568002" h="1941799">
                  <a:moveTo>
                    <a:pt x="0" y="0"/>
                  </a:moveTo>
                  <a:lnTo>
                    <a:pt x="1568003" y="0"/>
                  </a:lnTo>
                  <a:lnTo>
                    <a:pt x="1568003" y="1941799"/>
                  </a:lnTo>
                  <a:lnTo>
                    <a:pt x="0" y="1941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4" name="TextBox 6"/>
          <p:cNvSpPr txBox="1"/>
          <p:nvPr/>
        </p:nvSpPr>
        <p:spPr>
          <a:xfrm>
            <a:off x="3038813" y="3883586"/>
            <a:ext cx="12487113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200" dirty="0" smtClean="0">
                <a:latin typeface="Times New Roman Semi-Bold"/>
              </a:rPr>
              <a:t>- </a:t>
            </a:r>
            <a:r>
              <a:rPr lang="en-US" sz="3200" dirty="0" err="1" smtClean="0">
                <a:latin typeface="Times New Roman Semi-Bold"/>
              </a:rPr>
              <a:t>Xác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định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một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số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thuộc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tính</a:t>
            </a:r>
            <a:r>
              <a:rPr lang="en-US" sz="3200" dirty="0" smtClean="0">
                <a:latin typeface="Times New Roman Semi-Bold"/>
              </a:rPr>
              <a:t> chi </a:t>
            </a:r>
            <a:r>
              <a:rPr lang="en-US" sz="3200" dirty="0" err="1" smtClean="0">
                <a:latin typeface="Times New Roman Semi-Bold"/>
              </a:rPr>
              <a:t>tiết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quan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trọng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của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cột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trong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trường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hợp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cần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thiết</a:t>
            </a:r>
            <a:r>
              <a:rPr lang="en-US" sz="3200" dirty="0" smtClean="0">
                <a:latin typeface="Times New Roman Semi-Bold"/>
              </a:rPr>
              <a:t>: Field Size, Required, Indexed </a:t>
            </a:r>
            <a:r>
              <a:rPr lang="en-US" sz="3200" dirty="0" err="1" smtClean="0">
                <a:latin typeface="Times New Roman Semi-Bold"/>
              </a:rPr>
              <a:t>và</a:t>
            </a:r>
            <a:r>
              <a:rPr lang="en-US" sz="3200" dirty="0" smtClean="0">
                <a:latin typeface="Times New Roman Semi-Bold"/>
              </a:rPr>
              <a:t> Yes/No Duplicates,…</a:t>
            </a:r>
            <a:endParaRPr lang="en-US" sz="3200" dirty="0">
              <a:latin typeface="Times New Roman Semi-Bold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3162625" y="6072644"/>
            <a:ext cx="1248711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n-US" sz="3200" dirty="0" smtClean="0">
                <a:latin typeface="Times New Roman Semi-Bold"/>
              </a:rPr>
              <a:t>- </a:t>
            </a:r>
            <a:r>
              <a:rPr lang="en-US" sz="3200" dirty="0" err="1" smtClean="0">
                <a:latin typeface="Times New Roman Semi-Bold"/>
              </a:rPr>
              <a:t>Chọn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cột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làm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khóa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chính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cho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bảng</a:t>
            </a:r>
            <a:r>
              <a:rPr lang="en-US" sz="3200" dirty="0" smtClean="0">
                <a:latin typeface="Times New Roman Semi-Bold"/>
              </a:rPr>
              <a:t>.</a:t>
            </a:r>
            <a:endParaRPr lang="en-US" sz="3200" dirty="0">
              <a:latin typeface="Times New Roman Semi-Bold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3148138" y="7108200"/>
            <a:ext cx="1248711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200" dirty="0" smtClean="0">
                <a:latin typeface="Times New Roman Semi-Bold"/>
              </a:rPr>
              <a:t>- </a:t>
            </a:r>
            <a:r>
              <a:rPr lang="en-US" sz="3200" dirty="0" err="1" smtClean="0">
                <a:latin typeface="Times New Roman Semi-Bold"/>
              </a:rPr>
              <a:t>Chuyển</a:t>
            </a:r>
            <a:r>
              <a:rPr lang="en-US" sz="3200" dirty="0" smtClean="0">
                <a:latin typeface="Times New Roman Semi-Bold"/>
              </a:rPr>
              <a:t> sang </a:t>
            </a:r>
            <a:r>
              <a:rPr lang="en-US" sz="3200" dirty="0" err="1" smtClean="0">
                <a:latin typeface="Times New Roman Semi-Bold"/>
              </a:rPr>
              <a:t>khung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nhìn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bảng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dữ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liệu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và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thử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nhập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dữ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liệu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để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kiểm</a:t>
            </a:r>
            <a:r>
              <a:rPr lang="en-US" sz="3200" dirty="0" smtClean="0">
                <a:latin typeface="Times New Roman Semi-Bold"/>
              </a:rPr>
              <a:t> </a:t>
            </a:r>
            <a:r>
              <a:rPr lang="en-US" sz="3200" dirty="0" err="1" smtClean="0">
                <a:latin typeface="Times New Roman Semi-Bold"/>
              </a:rPr>
              <a:t>tra</a:t>
            </a:r>
            <a:r>
              <a:rPr lang="en-US" sz="3200" dirty="0" smtClean="0">
                <a:latin typeface="Times New Roman Semi-Bold"/>
              </a:rPr>
              <a:t>.</a:t>
            </a:r>
            <a:endParaRPr lang="en-US" sz="3200" dirty="0">
              <a:latin typeface="Times New Roman Semi-Bold"/>
            </a:endParaRPr>
          </a:p>
        </p:txBody>
      </p:sp>
      <p:grpSp>
        <p:nvGrpSpPr>
          <p:cNvPr id="17" name="Group 9"/>
          <p:cNvGrpSpPr/>
          <p:nvPr/>
        </p:nvGrpSpPr>
        <p:grpSpPr>
          <a:xfrm>
            <a:off x="-735488" y="5394420"/>
            <a:ext cx="3878366" cy="4748465"/>
            <a:chOff x="0" y="0"/>
            <a:chExt cx="5171155" cy="6331287"/>
          </a:xfrm>
        </p:grpSpPr>
        <p:sp>
          <p:nvSpPr>
            <p:cNvPr id="18" name="Freeform 10"/>
            <p:cNvSpPr/>
            <p:nvPr/>
          </p:nvSpPr>
          <p:spPr>
            <a:xfrm rot="300908">
              <a:off x="2421964" y="96900"/>
              <a:ext cx="2485682" cy="6137487"/>
            </a:xfrm>
            <a:custGeom>
              <a:avLst/>
              <a:gdLst/>
              <a:ahLst/>
              <a:cxnLst/>
              <a:rect l="l" t="t" r="r" b="b"/>
              <a:pathLst>
                <a:path w="2485682" h="6137487">
                  <a:moveTo>
                    <a:pt x="0" y="0"/>
                  </a:moveTo>
                  <a:lnTo>
                    <a:pt x="2485682" y="0"/>
                  </a:lnTo>
                  <a:lnTo>
                    <a:pt x="2485682" y="6137487"/>
                  </a:lnTo>
                  <a:lnTo>
                    <a:pt x="0" y="6137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1"/>
            <p:cNvSpPr/>
            <p:nvPr/>
          </p:nvSpPr>
          <p:spPr>
            <a:xfrm rot="-2469056">
              <a:off x="872826" y="1218949"/>
              <a:ext cx="2866556" cy="3728853"/>
            </a:xfrm>
            <a:custGeom>
              <a:avLst/>
              <a:gdLst/>
              <a:ahLst/>
              <a:cxnLst/>
              <a:rect l="l" t="t" r="r" b="b"/>
              <a:pathLst>
                <a:path w="2866556" h="3728853">
                  <a:moveTo>
                    <a:pt x="0" y="0"/>
                  </a:moveTo>
                  <a:lnTo>
                    <a:pt x="2866556" y="0"/>
                  </a:lnTo>
                  <a:lnTo>
                    <a:pt x="2866556" y="3728853"/>
                  </a:lnTo>
                  <a:lnTo>
                    <a:pt x="0" y="372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Freeform 12"/>
            <p:cNvSpPr/>
            <p:nvPr/>
          </p:nvSpPr>
          <p:spPr>
            <a:xfrm rot="6907156">
              <a:off x="1668914" y="4181395"/>
              <a:ext cx="1568002" cy="1941799"/>
            </a:xfrm>
            <a:custGeom>
              <a:avLst/>
              <a:gdLst/>
              <a:ahLst/>
              <a:cxnLst/>
              <a:rect l="l" t="t" r="r" b="b"/>
              <a:pathLst>
                <a:path w="1568002" h="1941799">
                  <a:moveTo>
                    <a:pt x="0" y="0"/>
                  </a:moveTo>
                  <a:lnTo>
                    <a:pt x="1568003" y="0"/>
                  </a:lnTo>
                  <a:lnTo>
                    <a:pt x="1568003" y="1941799"/>
                  </a:lnTo>
                  <a:lnTo>
                    <a:pt x="0" y="1941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524000" y="-473374"/>
            <a:ext cx="20887226" cy="10810753"/>
            <a:chOff x="-1472366" y="-445237"/>
            <a:chExt cx="20887226" cy="10810753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63954">
              <a:off x="-1472366" y="317720"/>
              <a:ext cx="20887226" cy="9775847"/>
              <a:chOff x="0" y="0"/>
              <a:chExt cx="27849634" cy="13034463"/>
            </a:xfrm>
          </p:grpSpPr>
          <p:sp>
            <p:nvSpPr>
              <p:cNvPr id="4" name="Freeform 4"/>
              <p:cNvSpPr/>
              <p:nvPr/>
            </p:nvSpPr>
            <p:spPr>
              <a:xfrm rot="233995">
                <a:off x="234727" y="909398"/>
                <a:ext cx="27007830" cy="7821841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7821841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7821840"/>
                    </a:lnTo>
                    <a:lnTo>
                      <a:pt x="0" y="7821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607" r="-12144" b="-40524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 rot="-10544708">
                <a:off x="481738" y="1337843"/>
                <a:ext cx="27007830" cy="10709482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10709482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10709483"/>
                    </a:lnTo>
                    <a:lnTo>
                      <a:pt x="0" y="107094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634" r="-12144" b="-2634"/>
                </a:stretch>
              </a:blipFill>
            </p:spPr>
          </p:sp>
        </p:grpSp>
        <p:sp>
          <p:nvSpPr>
            <p:cNvPr id="16" name="Freeform 19"/>
            <p:cNvSpPr/>
            <p:nvPr/>
          </p:nvSpPr>
          <p:spPr>
            <a:xfrm rot="19774250">
              <a:off x="0" y="7061509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9"/>
            <p:cNvSpPr/>
            <p:nvPr/>
          </p:nvSpPr>
          <p:spPr>
            <a:xfrm>
              <a:off x="556574" y="7115620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9"/>
            <p:cNvSpPr/>
            <p:nvPr/>
          </p:nvSpPr>
          <p:spPr>
            <a:xfrm rot="17653921">
              <a:off x="-725032" y="7180221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2"/>
            <p:cNvSpPr/>
            <p:nvPr/>
          </p:nvSpPr>
          <p:spPr>
            <a:xfrm>
              <a:off x="-381000" y="-445237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2"/>
            <p:cNvSpPr/>
            <p:nvPr/>
          </p:nvSpPr>
          <p:spPr>
            <a:xfrm>
              <a:off x="390270" y="-133030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2"/>
            <p:cNvSpPr/>
            <p:nvPr/>
          </p:nvSpPr>
          <p:spPr>
            <a:xfrm>
              <a:off x="0" y="-149356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Rounded Rectangle 21"/>
          <p:cNvSpPr/>
          <p:nvPr/>
        </p:nvSpPr>
        <p:spPr>
          <a:xfrm>
            <a:off x="4533900" y="683638"/>
            <a:ext cx="9220200" cy="1181267"/>
          </a:xfrm>
          <a:prstGeom prst="round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20119" y="2595091"/>
            <a:ext cx="13972482" cy="11812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54932" y="4341370"/>
            <a:ext cx="13937670" cy="11812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72653" y="6051699"/>
            <a:ext cx="13919948" cy="118126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CSDL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3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582658" y="-532641"/>
            <a:ext cx="20887226" cy="10810753"/>
            <a:chOff x="-1472366" y="-445237"/>
            <a:chExt cx="20887226" cy="10810753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63954">
              <a:off x="-1472366" y="317720"/>
              <a:ext cx="20887226" cy="9775847"/>
              <a:chOff x="0" y="0"/>
              <a:chExt cx="27849634" cy="13034463"/>
            </a:xfrm>
          </p:grpSpPr>
          <p:sp>
            <p:nvSpPr>
              <p:cNvPr id="4" name="Freeform 4"/>
              <p:cNvSpPr/>
              <p:nvPr/>
            </p:nvSpPr>
            <p:spPr>
              <a:xfrm rot="233995">
                <a:off x="234727" y="909398"/>
                <a:ext cx="27007830" cy="7821841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7821841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7821840"/>
                    </a:lnTo>
                    <a:lnTo>
                      <a:pt x="0" y="7821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607" r="-12144" b="-40524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 rot="-10544708">
                <a:off x="481738" y="1337843"/>
                <a:ext cx="27007830" cy="10709482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10709482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10709483"/>
                    </a:lnTo>
                    <a:lnTo>
                      <a:pt x="0" y="107094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634" r="-12144" b="-2634"/>
                </a:stretch>
              </a:blipFill>
            </p:spPr>
          </p:sp>
        </p:grpSp>
        <p:sp>
          <p:nvSpPr>
            <p:cNvPr id="16" name="Freeform 19"/>
            <p:cNvSpPr/>
            <p:nvPr/>
          </p:nvSpPr>
          <p:spPr>
            <a:xfrm rot="19774250">
              <a:off x="0" y="7061509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9"/>
            <p:cNvSpPr/>
            <p:nvPr/>
          </p:nvSpPr>
          <p:spPr>
            <a:xfrm>
              <a:off x="556574" y="7115620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9"/>
            <p:cNvSpPr/>
            <p:nvPr/>
          </p:nvSpPr>
          <p:spPr>
            <a:xfrm rot="17653921">
              <a:off x="-725032" y="7180221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2"/>
            <p:cNvSpPr/>
            <p:nvPr/>
          </p:nvSpPr>
          <p:spPr>
            <a:xfrm>
              <a:off x="-381000" y="-445237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2"/>
            <p:cNvSpPr/>
            <p:nvPr/>
          </p:nvSpPr>
          <p:spPr>
            <a:xfrm>
              <a:off x="390270" y="-133030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2"/>
            <p:cNvSpPr/>
            <p:nvPr/>
          </p:nvSpPr>
          <p:spPr>
            <a:xfrm>
              <a:off x="0" y="-149356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5"/>
          <p:cNvGrpSpPr/>
          <p:nvPr/>
        </p:nvGrpSpPr>
        <p:grpSpPr>
          <a:xfrm>
            <a:off x="3015312" y="2369715"/>
            <a:ext cx="11918049" cy="1331855"/>
            <a:chOff x="3015312" y="2369715"/>
            <a:chExt cx="11691287" cy="1331855"/>
          </a:xfrm>
          <a:solidFill>
            <a:schemeClr val="bg1"/>
          </a:solidFill>
        </p:grpSpPr>
        <p:sp>
          <p:nvSpPr>
            <p:cNvPr id="27" name="Freeform 7"/>
            <p:cNvSpPr/>
            <p:nvPr/>
          </p:nvSpPr>
          <p:spPr>
            <a:xfrm>
              <a:off x="3015312" y="2369715"/>
              <a:ext cx="11691287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</p:sp>
        <p:sp>
          <p:nvSpPr>
            <p:cNvPr id="28" name="TextBox 27"/>
            <p:cNvSpPr txBox="1"/>
            <p:nvPr/>
          </p:nvSpPr>
          <p:spPr>
            <a:xfrm>
              <a:off x="4076012" y="2743254"/>
              <a:ext cx="8495211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15312" y="4374562"/>
            <a:ext cx="11918049" cy="1331855"/>
            <a:chOff x="3285528" y="4806526"/>
            <a:chExt cx="11421071" cy="1331855"/>
          </a:xfrm>
          <a:solidFill>
            <a:schemeClr val="bg1"/>
          </a:solidFill>
        </p:grpSpPr>
        <p:sp>
          <p:nvSpPr>
            <p:cNvPr id="30" name="Freeform 7"/>
            <p:cNvSpPr/>
            <p:nvPr/>
          </p:nvSpPr>
          <p:spPr>
            <a:xfrm>
              <a:off x="3285528" y="4806526"/>
              <a:ext cx="11421071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4017436" y="5079629"/>
              <a:ext cx="10689163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nhiều-nhiều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một-nhiều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015311" y="6297715"/>
            <a:ext cx="11918050" cy="1331855"/>
            <a:chOff x="3015312" y="2369715"/>
            <a:chExt cx="11691287" cy="1331855"/>
          </a:xfrm>
          <a:solidFill>
            <a:schemeClr val="bg1"/>
          </a:solidFill>
        </p:grpSpPr>
        <p:sp>
          <p:nvSpPr>
            <p:cNvPr id="33" name="Freeform 7"/>
            <p:cNvSpPr/>
            <p:nvPr/>
          </p:nvSpPr>
          <p:spPr>
            <a:xfrm>
              <a:off x="3015312" y="2369715"/>
              <a:ext cx="11691287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</p:sp>
        <p:sp>
          <p:nvSpPr>
            <p:cNvPr id="34" name="TextBox 33"/>
            <p:cNvSpPr txBox="1"/>
            <p:nvPr/>
          </p:nvSpPr>
          <p:spPr>
            <a:xfrm>
              <a:off x="3726267" y="2743254"/>
              <a:ext cx="6376617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CSDL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Down Arrow 34"/>
          <p:cNvSpPr/>
          <p:nvPr/>
        </p:nvSpPr>
        <p:spPr>
          <a:xfrm>
            <a:off x="8310263" y="1345442"/>
            <a:ext cx="833737" cy="100783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4431782" y="127354"/>
            <a:ext cx="9220200" cy="1181267"/>
          </a:xfrm>
          <a:prstGeom prst="round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9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28635" y="-266700"/>
            <a:ext cx="20244178" cy="10810753"/>
            <a:chOff x="-1100801" y="-445237"/>
            <a:chExt cx="20244178" cy="10810753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63954">
              <a:off x="-194394" y="1027921"/>
              <a:ext cx="19337771" cy="8357280"/>
              <a:chOff x="1703824" y="959416"/>
              <a:chExt cx="25783695" cy="11143040"/>
            </a:xfrm>
          </p:grpSpPr>
          <p:sp>
            <p:nvSpPr>
              <p:cNvPr id="4" name="Freeform 4"/>
              <p:cNvSpPr/>
              <p:nvPr/>
            </p:nvSpPr>
            <p:spPr>
              <a:xfrm rot="233995">
                <a:off x="1703824" y="959416"/>
                <a:ext cx="25537031" cy="7821840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7821841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7821840"/>
                    </a:lnTo>
                    <a:lnTo>
                      <a:pt x="0" y="7821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607" r="-12144" b="-40524"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 rot="11055292">
                <a:off x="1965890" y="1392974"/>
                <a:ext cx="25521629" cy="10709482"/>
              </a:xfrm>
              <a:custGeom>
                <a:avLst/>
                <a:gdLst/>
                <a:ahLst/>
                <a:cxnLst/>
                <a:rect l="l" t="t" r="r" b="b"/>
                <a:pathLst>
                  <a:path w="27007830" h="10709482">
                    <a:moveTo>
                      <a:pt x="0" y="0"/>
                    </a:moveTo>
                    <a:lnTo>
                      <a:pt x="27007830" y="0"/>
                    </a:lnTo>
                    <a:lnTo>
                      <a:pt x="27007830" y="10709483"/>
                    </a:lnTo>
                    <a:lnTo>
                      <a:pt x="0" y="107094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634" r="-12144" b="-2634"/>
                </a:stretch>
              </a:blipFill>
            </p:spPr>
          </p:sp>
        </p:grpSp>
        <p:sp>
          <p:nvSpPr>
            <p:cNvPr id="16" name="Freeform 19"/>
            <p:cNvSpPr/>
            <p:nvPr/>
          </p:nvSpPr>
          <p:spPr>
            <a:xfrm rot="19774250">
              <a:off x="0" y="7061509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9"/>
            <p:cNvSpPr/>
            <p:nvPr/>
          </p:nvSpPr>
          <p:spPr>
            <a:xfrm>
              <a:off x="556574" y="7115620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9"/>
            <p:cNvSpPr/>
            <p:nvPr/>
          </p:nvSpPr>
          <p:spPr>
            <a:xfrm rot="17653921">
              <a:off x="-725032" y="7180221"/>
              <a:ext cx="2498357" cy="3249896"/>
            </a:xfrm>
            <a:custGeom>
              <a:avLst/>
              <a:gdLst/>
              <a:ahLst/>
              <a:cxnLst/>
              <a:rect l="l" t="t" r="r" b="b"/>
              <a:pathLst>
                <a:path w="2498357" h="3249896">
                  <a:moveTo>
                    <a:pt x="0" y="0"/>
                  </a:moveTo>
                  <a:lnTo>
                    <a:pt x="2498357" y="0"/>
                  </a:lnTo>
                  <a:lnTo>
                    <a:pt x="2498357" y="3249896"/>
                  </a:lnTo>
                  <a:lnTo>
                    <a:pt x="0" y="3249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2"/>
            <p:cNvSpPr/>
            <p:nvPr/>
          </p:nvSpPr>
          <p:spPr>
            <a:xfrm>
              <a:off x="-381000" y="-445237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12"/>
            <p:cNvSpPr/>
            <p:nvPr/>
          </p:nvSpPr>
          <p:spPr>
            <a:xfrm>
              <a:off x="390270" y="-133030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12"/>
            <p:cNvSpPr/>
            <p:nvPr/>
          </p:nvSpPr>
          <p:spPr>
            <a:xfrm>
              <a:off x="0" y="-149356"/>
              <a:ext cx="1703768" cy="4114800"/>
            </a:xfrm>
            <a:custGeom>
              <a:avLst/>
              <a:gdLst/>
              <a:ahLst/>
              <a:cxnLst/>
              <a:rect l="l" t="t" r="r" b="b"/>
              <a:pathLst>
                <a:path w="1703768" h="4114800">
                  <a:moveTo>
                    <a:pt x="0" y="0"/>
                  </a:moveTo>
                  <a:lnTo>
                    <a:pt x="1703768" y="0"/>
                  </a:lnTo>
                  <a:lnTo>
                    <a:pt x="17037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Rectangle 23"/>
          <p:cNvSpPr/>
          <p:nvPr/>
        </p:nvSpPr>
        <p:spPr>
          <a:xfrm>
            <a:off x="4382043" y="1790700"/>
            <a:ext cx="1058174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5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50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5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5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5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5000" b="1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774448"/>
              </p:ext>
            </p:extLst>
          </p:nvPr>
        </p:nvGraphicFramePr>
        <p:xfrm>
          <a:off x="2854278" y="3764127"/>
          <a:ext cx="12323776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1267"/>
                <a:gridCol w="6162509"/>
              </a:tblGrid>
              <a:tr h="2270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145312"/>
              </p:ext>
            </p:extLst>
          </p:nvPr>
        </p:nvGraphicFramePr>
        <p:xfrm>
          <a:off x="3135006" y="3859103"/>
          <a:ext cx="13171794" cy="3761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8794"/>
                <a:gridCol w="4953000"/>
              </a:tblGrid>
              <a:tr h="676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851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05200" y="4752070"/>
            <a:ext cx="2958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05200" y="5486201"/>
            <a:ext cx="6754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5680" y="6223047"/>
            <a:ext cx="6723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17233" y="4618830"/>
            <a:ext cx="1997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68529" y="5352961"/>
            <a:ext cx="3171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34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12" grpId="0"/>
      <p:bldP spid="6" grpId="0"/>
      <p:bldP spid="1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57179" y="-1336"/>
            <a:ext cx="18790920" cy="10874648"/>
            <a:chOff x="-472440" y="-36528"/>
            <a:chExt cx="18790920" cy="10874648"/>
          </a:xfrm>
        </p:grpSpPr>
        <p:sp>
          <p:nvSpPr>
            <p:cNvPr id="2" name="Freeform 2"/>
            <p:cNvSpPr/>
            <p:nvPr/>
          </p:nvSpPr>
          <p:spPr>
            <a:xfrm>
              <a:off x="30480" y="-36528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-472440" y="6034708"/>
              <a:ext cx="2900662" cy="4803412"/>
            </a:xfrm>
            <a:custGeom>
              <a:avLst/>
              <a:gdLst/>
              <a:ahLst/>
              <a:cxnLst/>
              <a:rect l="l" t="t" r="r" b="b"/>
              <a:pathLst>
                <a:path w="4319886" h="10433034">
                  <a:moveTo>
                    <a:pt x="0" y="0"/>
                  </a:moveTo>
                  <a:lnTo>
                    <a:pt x="4319886" y="0"/>
                  </a:lnTo>
                  <a:lnTo>
                    <a:pt x="4319886" y="10433035"/>
                  </a:lnTo>
                  <a:lnTo>
                    <a:pt x="0" y="104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/>
          <p:cNvGrpSpPr/>
          <p:nvPr/>
        </p:nvGrpSpPr>
        <p:grpSpPr>
          <a:xfrm>
            <a:off x="3771246" y="333808"/>
            <a:ext cx="11691287" cy="847293"/>
            <a:chOff x="3015312" y="2355267"/>
            <a:chExt cx="11691287" cy="1346303"/>
          </a:xfrm>
        </p:grpSpPr>
        <p:sp>
          <p:nvSpPr>
            <p:cNvPr id="9" name="Freeform 7"/>
            <p:cNvSpPr/>
            <p:nvPr/>
          </p:nvSpPr>
          <p:spPr>
            <a:xfrm>
              <a:off x="3015312" y="2369715"/>
              <a:ext cx="11691287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/>
            <p:cNvSpPr txBox="1"/>
            <p:nvPr/>
          </p:nvSpPr>
          <p:spPr>
            <a:xfrm>
              <a:off x="3573930" y="2355267"/>
              <a:ext cx="10574049" cy="1124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86591" y="1376007"/>
            <a:ext cx="1061314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dirty="0"/>
          </a:p>
        </p:txBody>
      </p:sp>
      <p:sp>
        <p:nvSpPr>
          <p:cNvPr id="11" name="Text Box 2"/>
          <p:cNvSpPr txBox="1"/>
          <p:nvPr/>
        </p:nvSpPr>
        <p:spPr>
          <a:xfrm>
            <a:off x="3128697" y="4638374"/>
            <a:ext cx="14440554" cy="51533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……………..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………………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…………….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Logic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………………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CSDL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…………..… </a:t>
            </a:r>
            <a:r>
              <a:rPr lang="en-US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97560" y="2121868"/>
            <a:ext cx="3009246" cy="121128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28717" y="1769108"/>
            <a:ext cx="3157874" cy="7966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85187" y="3108689"/>
            <a:ext cx="1840406" cy="1520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299" y="5488016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575" y="5488292"/>
            <a:ext cx="89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1965" y="548512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95591" y="5485126"/>
            <a:ext cx="147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725400" y="5485125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01235" y="3568125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57240" y="3568125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665124" y="3559634"/>
            <a:ext cx="1747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96536" y="3576597"/>
            <a:ext cx="21403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-224934" y="6130317"/>
            <a:ext cx="2900662" cy="4803412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Oval 5"/>
          <p:cNvSpPr/>
          <p:nvPr/>
        </p:nvSpPr>
        <p:spPr>
          <a:xfrm>
            <a:off x="2761816" y="6362700"/>
            <a:ext cx="825686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23492" y="7353300"/>
            <a:ext cx="825686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2712332" y="8267700"/>
            <a:ext cx="825686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6425" y="6226381"/>
            <a:ext cx="89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61464" y="6217034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78996" y="716680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49349" y="8009040"/>
            <a:ext cx="147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92753" y="8749403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6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4604"/>
            <a:ext cx="18288000" cy="10287000"/>
            <a:chOff x="30480" y="-36528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30480" y="-36528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233165" y="5509514"/>
              <a:ext cx="3309132" cy="3748612"/>
            </a:xfrm>
            <a:custGeom>
              <a:avLst/>
              <a:gdLst/>
              <a:ahLst/>
              <a:cxnLst/>
              <a:rect l="l" t="t" r="r" b="b"/>
              <a:pathLst>
                <a:path w="4319886" h="10433034">
                  <a:moveTo>
                    <a:pt x="0" y="0"/>
                  </a:moveTo>
                  <a:lnTo>
                    <a:pt x="4319886" y="0"/>
                  </a:lnTo>
                  <a:lnTo>
                    <a:pt x="4319886" y="10433035"/>
                  </a:lnTo>
                  <a:lnTo>
                    <a:pt x="0" y="104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/>
          <p:cNvGrpSpPr/>
          <p:nvPr/>
        </p:nvGrpSpPr>
        <p:grpSpPr>
          <a:xfrm>
            <a:off x="3758508" y="42607"/>
            <a:ext cx="11691287" cy="855756"/>
            <a:chOff x="3002574" y="1892565"/>
            <a:chExt cx="11691287" cy="1359751"/>
          </a:xfrm>
        </p:grpSpPr>
        <p:sp>
          <p:nvSpPr>
            <p:cNvPr id="9" name="Freeform 7"/>
            <p:cNvSpPr/>
            <p:nvPr/>
          </p:nvSpPr>
          <p:spPr>
            <a:xfrm>
              <a:off x="3002574" y="1920462"/>
              <a:ext cx="11691287" cy="1331854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/>
            <p:cNvSpPr txBox="1"/>
            <p:nvPr/>
          </p:nvSpPr>
          <p:spPr>
            <a:xfrm>
              <a:off x="3392663" y="1892565"/>
              <a:ext cx="10574049" cy="1124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0330" y="1554400"/>
            <a:ext cx="3009246" cy="121128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53120" y="1554400"/>
            <a:ext cx="2282633" cy="2888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51953" y="2731151"/>
            <a:ext cx="2040820" cy="62223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772362" y="8999531"/>
            <a:ext cx="14134637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5753" y="957611"/>
            <a:ext cx="12271247" cy="1077218"/>
          </a:xfrm>
          <a:prstGeom prst="rect">
            <a:avLst/>
          </a:prstGeom>
          <a:solidFill>
            <a:schemeClr val="bg1"/>
          </a:solidFill>
          <a:ln w="539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194324"/>
              </p:ext>
            </p:extLst>
          </p:nvPr>
        </p:nvGraphicFramePr>
        <p:xfrm>
          <a:off x="4754919" y="3192202"/>
          <a:ext cx="13152081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37171"/>
                <a:gridCol w="6614910"/>
              </a:tblGrid>
              <a:tr h="2751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CSDL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Table1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CSDL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Create\Table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Table1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411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Access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Table1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Create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Oval 29"/>
          <p:cNvSpPr/>
          <p:nvPr/>
        </p:nvSpPr>
        <p:spPr>
          <a:xfrm>
            <a:off x="7023636" y="2005650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577882" y="2029964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12360174" y="2029844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14682199" y="2056187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Freeform 3"/>
          <p:cNvSpPr/>
          <p:nvPr/>
        </p:nvSpPr>
        <p:spPr>
          <a:xfrm>
            <a:off x="646535" y="6022097"/>
            <a:ext cx="3309132" cy="2986613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Oval 18"/>
          <p:cNvSpPr/>
          <p:nvPr/>
        </p:nvSpPr>
        <p:spPr>
          <a:xfrm>
            <a:off x="7392395" y="4297970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13895365" y="7010866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9591737" y="7236880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3955050" y="4664196"/>
            <a:ext cx="1535191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56532" y="3888457"/>
            <a:ext cx="1689138" cy="12973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-177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" t="-71916" r="-1989" b="-11605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69" y="3037247"/>
            <a:ext cx="13011501" cy="689727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8458200" y="1338508"/>
            <a:ext cx="3200400" cy="1122663"/>
          </a:xfrm>
          <a:prstGeom prst="wedgeRoundRectCallout">
            <a:avLst>
              <a:gd name="adj1" fmla="val -77341"/>
              <a:gd name="adj2" fmla="val 187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2573000" y="4025274"/>
            <a:ext cx="5221340" cy="2752081"/>
          </a:xfrm>
          <a:prstGeom prst="wedgeRoundRectCallout">
            <a:avLst>
              <a:gd name="adj1" fmla="val -72334"/>
              <a:gd name="adj2" fmla="val 794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Properties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774470" y="1244026"/>
            <a:ext cx="3200400" cy="1122663"/>
          </a:xfrm>
          <a:prstGeom prst="wedgeRoundRectCallout">
            <a:avLst>
              <a:gd name="adj1" fmla="val -77341"/>
              <a:gd name="adj2" fmla="val 1871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80661" y="1914584"/>
            <a:ext cx="3200400" cy="1122663"/>
          </a:xfrm>
          <a:prstGeom prst="wedgeRoundRectCallout">
            <a:avLst>
              <a:gd name="adj1" fmla="val 82024"/>
              <a:gd name="adj2" fmla="val 114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60164"/>
            <a:ext cx="1661160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16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8225" y="0"/>
            <a:ext cx="18466225" cy="10287000"/>
            <a:chOff x="-147745" y="-36528"/>
            <a:chExt cx="18466225" cy="10287000"/>
          </a:xfrm>
        </p:grpSpPr>
        <p:sp>
          <p:nvSpPr>
            <p:cNvPr id="2" name="Freeform 2"/>
            <p:cNvSpPr/>
            <p:nvPr/>
          </p:nvSpPr>
          <p:spPr>
            <a:xfrm>
              <a:off x="30480" y="-36528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70" t="-71916" r="-1989" b="-11605"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-147745" y="5167484"/>
              <a:ext cx="3174263" cy="4961074"/>
            </a:xfrm>
            <a:custGeom>
              <a:avLst/>
              <a:gdLst/>
              <a:ahLst/>
              <a:cxnLst/>
              <a:rect l="l" t="t" r="r" b="b"/>
              <a:pathLst>
                <a:path w="4319886" h="10433034">
                  <a:moveTo>
                    <a:pt x="0" y="0"/>
                  </a:moveTo>
                  <a:lnTo>
                    <a:pt x="4319886" y="0"/>
                  </a:lnTo>
                  <a:lnTo>
                    <a:pt x="4319886" y="10433035"/>
                  </a:lnTo>
                  <a:lnTo>
                    <a:pt x="0" y="10433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7"/>
          <p:cNvGrpSpPr/>
          <p:nvPr/>
        </p:nvGrpSpPr>
        <p:grpSpPr>
          <a:xfrm>
            <a:off x="4267200" y="979406"/>
            <a:ext cx="12259272" cy="838199"/>
            <a:chOff x="3285528" y="4806526"/>
            <a:chExt cx="11748065" cy="1331855"/>
          </a:xfrm>
        </p:grpSpPr>
        <p:sp>
          <p:nvSpPr>
            <p:cNvPr id="19" name="Freeform 7"/>
            <p:cNvSpPr/>
            <p:nvPr/>
          </p:nvSpPr>
          <p:spPr>
            <a:xfrm>
              <a:off x="3285528" y="4806526"/>
              <a:ext cx="11421071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4017436" y="5079629"/>
              <a:ext cx="110161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nhiều-nhiều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một-nhiều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377914" y="2388777"/>
            <a:ext cx="12801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9186" y="7556360"/>
            <a:ext cx="131605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8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3626" y="6624943"/>
            <a:ext cx="1313911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7914" y="3519854"/>
            <a:ext cx="12801599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mail.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4441" y="2794234"/>
            <a:ext cx="3009246" cy="121128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endCxn id="4" idx="1"/>
          </p:cNvCxnSpPr>
          <p:nvPr/>
        </p:nvCxnSpPr>
        <p:spPr>
          <a:xfrm flipV="1">
            <a:off x="3161797" y="2681165"/>
            <a:ext cx="1216117" cy="2923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171957" y="3808880"/>
            <a:ext cx="1261669" cy="31084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reeform 3"/>
          <p:cNvSpPr/>
          <p:nvPr/>
        </p:nvSpPr>
        <p:spPr>
          <a:xfrm>
            <a:off x="332818" y="6093771"/>
            <a:ext cx="2211081" cy="3774129"/>
          </a:xfrm>
          <a:custGeom>
            <a:avLst/>
            <a:gdLst/>
            <a:ahLst/>
            <a:cxnLst/>
            <a:rect l="l" t="t" r="r" b="b"/>
            <a:pathLst>
              <a:path w="4319886" h="10433034">
                <a:moveTo>
                  <a:pt x="0" y="0"/>
                </a:moveTo>
                <a:lnTo>
                  <a:pt x="4319886" y="0"/>
                </a:lnTo>
                <a:lnTo>
                  <a:pt x="4319886" y="10433035"/>
                </a:lnTo>
                <a:lnTo>
                  <a:pt x="0" y="10433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7527415" y="4358572"/>
            <a:ext cx="26901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nhiều-nhiều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477000" y="4575490"/>
            <a:ext cx="814142" cy="290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0371642" y="5318939"/>
            <a:ext cx="814142" cy="290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492488" y="5144821"/>
            <a:ext cx="239360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một-nhiều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467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2" grpId="0" animBg="1"/>
      <p:bldP spid="9" grpId="0" animBg="1"/>
      <p:bldP spid="1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0" t="-71916" r="-1989" b="-11605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5752747" y="7622278"/>
            <a:ext cx="1306601" cy="2385306"/>
          </a:xfrm>
          <a:custGeom>
            <a:avLst/>
            <a:gdLst/>
            <a:ahLst/>
            <a:cxnLst/>
            <a:rect l="l" t="t" r="r" b="b"/>
            <a:pathLst>
              <a:path w="1306601" h="2385306">
                <a:moveTo>
                  <a:pt x="0" y="0"/>
                </a:moveTo>
                <a:lnTo>
                  <a:pt x="1306600" y="0"/>
                </a:lnTo>
                <a:lnTo>
                  <a:pt x="1306600" y="2385305"/>
                </a:lnTo>
                <a:lnTo>
                  <a:pt x="0" y="2385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51736">
            <a:off x="-253087" y="8265035"/>
            <a:ext cx="1755353" cy="2156577"/>
          </a:xfrm>
          <a:custGeom>
            <a:avLst/>
            <a:gdLst/>
            <a:ahLst/>
            <a:cxnLst/>
            <a:rect l="l" t="t" r="r" b="b"/>
            <a:pathLst>
              <a:path w="1755353" h="2156577">
                <a:moveTo>
                  <a:pt x="0" y="0"/>
                </a:moveTo>
                <a:lnTo>
                  <a:pt x="1755353" y="0"/>
                </a:lnTo>
                <a:lnTo>
                  <a:pt x="1755353" y="2156576"/>
                </a:lnTo>
                <a:lnTo>
                  <a:pt x="0" y="215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397833">
            <a:off x="14243874" y="6868599"/>
            <a:ext cx="885210" cy="3613101"/>
          </a:xfrm>
          <a:custGeom>
            <a:avLst/>
            <a:gdLst/>
            <a:ahLst/>
            <a:cxnLst/>
            <a:rect l="l" t="t" r="r" b="b"/>
            <a:pathLst>
              <a:path w="885210" h="3613101">
                <a:moveTo>
                  <a:pt x="0" y="0"/>
                </a:moveTo>
                <a:lnTo>
                  <a:pt x="885210" y="0"/>
                </a:lnTo>
                <a:lnTo>
                  <a:pt x="885210" y="3613101"/>
                </a:lnTo>
                <a:lnTo>
                  <a:pt x="0" y="3613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665775" y="5802599"/>
            <a:ext cx="1943381" cy="4693493"/>
          </a:xfrm>
          <a:custGeom>
            <a:avLst/>
            <a:gdLst/>
            <a:ahLst/>
            <a:cxnLst/>
            <a:rect l="l" t="t" r="r" b="b"/>
            <a:pathLst>
              <a:path w="1943381" h="4693493">
                <a:moveTo>
                  <a:pt x="0" y="0"/>
                </a:moveTo>
                <a:lnTo>
                  <a:pt x="1943381" y="0"/>
                </a:lnTo>
                <a:lnTo>
                  <a:pt x="1943381" y="4693493"/>
                </a:lnTo>
                <a:lnTo>
                  <a:pt x="0" y="4693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89567">
            <a:off x="805840" y="7714008"/>
            <a:ext cx="1306601" cy="2385306"/>
          </a:xfrm>
          <a:custGeom>
            <a:avLst/>
            <a:gdLst/>
            <a:ahLst/>
            <a:cxnLst/>
            <a:rect l="l" t="t" r="r" b="b"/>
            <a:pathLst>
              <a:path w="1306601" h="2385306">
                <a:moveTo>
                  <a:pt x="0" y="0"/>
                </a:moveTo>
                <a:lnTo>
                  <a:pt x="1306600" y="0"/>
                </a:lnTo>
                <a:lnTo>
                  <a:pt x="1306600" y="2385306"/>
                </a:lnTo>
                <a:lnTo>
                  <a:pt x="0" y="2385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4113015" y="-140"/>
            <a:ext cx="8917185" cy="1251961"/>
            <a:chOff x="3015312" y="2369715"/>
            <a:chExt cx="15030795" cy="1331855"/>
          </a:xfrm>
        </p:grpSpPr>
        <p:sp>
          <p:nvSpPr>
            <p:cNvPr id="19" name="Freeform 7"/>
            <p:cNvSpPr/>
            <p:nvPr/>
          </p:nvSpPr>
          <p:spPr>
            <a:xfrm>
              <a:off x="3015312" y="2369715"/>
              <a:ext cx="15030795" cy="1331855"/>
            </a:xfrm>
            <a:custGeom>
              <a:avLst/>
              <a:gdLst/>
              <a:ahLst/>
              <a:cxnLst/>
              <a:rect l="l" t="t" r="r" b="b"/>
              <a:pathLst>
                <a:path w="11765451" h="3367860">
                  <a:moveTo>
                    <a:pt x="0" y="0"/>
                  </a:moveTo>
                  <a:lnTo>
                    <a:pt x="11765451" y="0"/>
                  </a:lnTo>
                  <a:lnTo>
                    <a:pt x="11765451" y="3367860"/>
                  </a:lnTo>
                  <a:lnTo>
                    <a:pt x="0" y="33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/>
            <p:cNvSpPr txBox="1"/>
            <p:nvPr/>
          </p:nvSpPr>
          <p:spPr>
            <a:xfrm>
              <a:off x="4007022" y="2556559"/>
              <a:ext cx="13363108" cy="980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CSDL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46159" y="1209073"/>
            <a:ext cx="89184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1275" y="5143500"/>
            <a:ext cx="9268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0024" y="5946121"/>
            <a:ext cx="7981950" cy="3257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0024" y="1891645"/>
            <a:ext cx="7981950" cy="3146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767</Words>
  <Application>Microsoft Office PowerPoint</Application>
  <PresentationFormat>Custom</PresentationFormat>
  <Paragraphs>101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Times New Roman Bold</vt:lpstr>
      <vt:lpstr>Times New Roman Semi-Bold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FICT. GIẢI QUYẾT VẤN ĐỀ VỚI SỰ TRỢ GIÚP CỦA MÁY TÍNH</dc:title>
  <cp:lastModifiedBy>AutoBVT</cp:lastModifiedBy>
  <cp:revision>61</cp:revision>
  <dcterms:created xsi:type="dcterms:W3CDTF">2006-08-16T00:00:00Z</dcterms:created>
  <dcterms:modified xsi:type="dcterms:W3CDTF">2023-08-24T13:50:42Z</dcterms:modified>
  <dc:identifier>DAFsJucEzNk</dc:identifier>
</cp:coreProperties>
</file>