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1"/>
  </p:notesMasterIdLst>
  <p:sldIdLst>
    <p:sldId id="256" r:id="rId3"/>
    <p:sldId id="261" r:id="rId4"/>
    <p:sldId id="262" r:id="rId5"/>
    <p:sldId id="259" r:id="rId6"/>
    <p:sldId id="263" r:id="rId7"/>
    <p:sldId id="260" r:id="rId8"/>
    <p:sldId id="264" r:id="rId9"/>
    <p:sldId id="265" r:id="rId10"/>
    <p:sldId id="268" r:id="rId11"/>
    <p:sldId id="267" r:id="rId12"/>
    <p:sldId id="266" r:id="rId13"/>
    <p:sldId id="269" r:id="rId14"/>
    <p:sldId id="270" r:id="rId15"/>
    <p:sldId id="271" r:id="rId16"/>
    <p:sldId id="272" r:id="rId17"/>
    <p:sldId id="273" r:id="rId18"/>
    <p:sldId id="275"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85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3A845C-E044-40CF-8099-A54C9ED651A3}" type="datetimeFigureOut">
              <a:rPr lang="en-US" smtClean="0"/>
              <a:t>9/26/2025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556FA-0FB8-4ACE-871F-7078851497CD}" type="slidenum">
              <a:rPr lang="en-US" smtClean="0"/>
              <a:t>‹#›</a:t>
            </a:fld>
            <a:endParaRPr lang="en-US"/>
          </a:p>
        </p:txBody>
      </p:sp>
    </p:spTree>
    <p:extLst>
      <p:ext uri="{BB962C8B-B14F-4D97-AF65-F5344CB8AC3E}">
        <p14:creationId xmlns:p14="http://schemas.microsoft.com/office/powerpoint/2010/main" val="1736381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hỗ dành sẵn cho Hình ảnh của Bản chiếu 1"/>
          <p:cNvSpPr>
            <a:spLocks noGrp="1" noRot="1" noChangeAspect="1" noTextEdit="1"/>
          </p:cNvSpPr>
          <p:nvPr>
            <p:ph type="sldImg"/>
          </p:nvPr>
        </p:nvSpPr>
        <p:spPr>
          <a:ln/>
        </p:spPr>
      </p:sp>
      <p:sp>
        <p:nvSpPr>
          <p:cNvPr id="30723" name="Chỗ dành sẵn cho Ghi chú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altLang="vi-VN">
              <a:latin typeface="Arial" pitchFamily="34" charset="0"/>
            </a:endParaRPr>
          </a:p>
        </p:txBody>
      </p:sp>
      <p:sp>
        <p:nvSpPr>
          <p:cNvPr id="30724" name="Chỗ dành sẵn cho Số hiệu Bản chiế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A3C1B55-4C7A-4DC8-BF44-3BDC7A508F1B}" type="slidenum">
              <a:rPr lang="en-US" altLang="vi-VN" sz="1200">
                <a:latin typeface="Arial" pitchFamily="34" charset="0"/>
              </a:rPr>
              <a:pPr/>
              <a:t>9</a:t>
            </a:fld>
            <a:endParaRPr lang="en-US" altLang="vi-VN" sz="120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3837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7545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95523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1D8BD707-D9CF-40AE-B4C6-C98DA3205C09}" type="datetimeFigureOut">
              <a:rPr lang="en-US" smtClean="0"/>
              <a:pPr/>
              <a:t>9/26/2025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9/26/2025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9/26/2025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9/26/2025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9/26/2025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9/26/2025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9/26/2025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9/26/2025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571351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9/26/2025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27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7577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7217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7059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5111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18882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66742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9/26/2025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052903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9/26/2025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bwMode="auto">
          <a:xfrm>
            <a:off x="381000" y="1219200"/>
            <a:ext cx="8610600" cy="1569660"/>
          </a:xfrm>
          <a:prstGeom prst="rect">
            <a:avLst/>
          </a:prstGeom>
          <a:solidFill>
            <a:schemeClr val="accent6">
              <a:lumMod val="50000"/>
            </a:schemeClr>
          </a:solidFill>
          <a:ln>
            <a:no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vi-VN" altLang="en-US" sz="4800" b="1" dirty="0">
                <a:solidFill>
                  <a:srgbClr val="FFFF00"/>
                </a:solidFill>
                <a:latin typeface="Times New Roman" panose="02020603050405020304" pitchFamily="18" charset="0"/>
                <a:cs typeface="Times New Roman" panose="02020603050405020304" pitchFamily="18" charset="0"/>
              </a:rPr>
              <a:t>BÀI 3: ĐIỀU HÒA BIỂU HIỆN GENE</a:t>
            </a:r>
            <a:endParaRPr lang="en-US" altLang="en-US" sz="4800" b="1" dirty="0">
              <a:solidFill>
                <a:srgbClr val="FFFF00"/>
              </a:solidFill>
              <a:latin typeface="Times New Roman" panose="02020603050405020304" pitchFamily="18" charset="0"/>
              <a:cs typeface="Times New Roman" panose="02020603050405020304" pitchFamily="18" charset="0"/>
            </a:endParaRPr>
          </a:p>
        </p:txBody>
      </p:sp>
      <p:pic>
        <p:nvPicPr>
          <p:cNvPr id="1026" name="Picture 2" descr="C:\Users\Administrator\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543300"/>
            <a:ext cx="8077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942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a:spLocks noChangeArrowheads="1"/>
              </p:cNvSpPr>
              <p:nvPr/>
            </p:nvSpPr>
            <p:spPr bwMode="auto">
              <a:xfrm>
                <a:off x="61687" y="3962400"/>
                <a:ext cx="4571999" cy="209288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eaLnBrk="1" hangingPunct="1"/>
                <a:r>
                  <a:rPr lang="en-US" altLang="en-US" sz="2600" dirty="0">
                    <a:latin typeface="Times New Roman" pitchFamily="18" charset="0"/>
                    <a:cs typeface="Times New Roman" pitchFamily="18" charset="0"/>
                  </a:rPr>
                  <a:t>	</a:t>
                </a:r>
                <a:r>
                  <a:rPr lang="vi-VN" altLang="en-US" sz="2600" dirty="0">
                    <a:solidFill>
                      <a:schemeClr val="tx2"/>
                    </a:solidFill>
                    <a:latin typeface="Times New Roman" pitchFamily="18" charset="0"/>
                    <a:cs typeface="Times New Roman" pitchFamily="18" charset="0"/>
                  </a:rPr>
                  <a:t>Protein ức chế liên kết với </a:t>
                </a:r>
                <a:r>
                  <a:rPr lang="en-US" altLang="en-US" sz="2600" dirty="0">
                    <a:solidFill>
                      <a:schemeClr val="tx2"/>
                    </a:solidFill>
                    <a:latin typeface="Times New Roman" pitchFamily="18" charset="0"/>
                    <a:cs typeface="Times New Roman" pitchFamily="18" charset="0"/>
                  </a:rPr>
                  <a:t> trình tự (</a:t>
                </a:r>
                <a:r>
                  <a:rPr lang="vi-VN" altLang="en-US" sz="2600" dirty="0">
                    <a:solidFill>
                      <a:schemeClr val="tx2"/>
                    </a:solidFill>
                    <a:latin typeface="Times New Roman" pitchFamily="18" charset="0"/>
                    <a:cs typeface="Times New Roman" pitchFamily="18" charset="0"/>
                  </a:rPr>
                  <a:t>O) </a:t>
                </a:r>
                <a:r>
                  <a:rPr lang="en-US" altLang="en-US" sz="2600" dirty="0">
                    <a:solidFill>
                      <a:schemeClr val="tx2"/>
                    </a:solidFill>
                    <a:latin typeface="Times New Roman" pitchFamily="18" charset="0"/>
                    <a:cs typeface="Times New Roman" pitchFamily="18" charset="0"/>
                    <a:sym typeface="Wingdings" pitchFamily="2" charset="2"/>
                  </a:rPr>
                  <a:t> </a:t>
                </a:r>
                <a:r>
                  <a:rPr lang="vi-VN" altLang="en-US" sz="2600" dirty="0">
                    <a:solidFill>
                      <a:schemeClr val="tx2"/>
                    </a:solidFill>
                    <a:latin typeface="Times New Roman" pitchFamily="18" charset="0"/>
                    <a:cs typeface="Times New Roman" pitchFamily="18" charset="0"/>
                  </a:rPr>
                  <a:t>enzyme </a:t>
                </a:r>
                <a:r>
                  <a:rPr lang="en-US" altLang="en-US" sz="2600" dirty="0">
                    <a:solidFill>
                      <a:schemeClr val="tx2"/>
                    </a:solidFill>
                    <a:latin typeface="Times New Roman" pitchFamily="18" charset="0"/>
                    <a:cs typeface="Times New Roman" pitchFamily="18" charset="0"/>
                  </a:rPr>
                  <a:t>phiên mã bị cản trở, </a:t>
                </a:r>
                <a:r>
                  <a:rPr lang="vi-VN" altLang="en-US" sz="2600" dirty="0">
                    <a:solidFill>
                      <a:schemeClr val="tx2"/>
                    </a:solidFill>
                    <a:latin typeface="Times New Roman" pitchFamily="18" charset="0"/>
                    <a:cs typeface="Times New Roman" pitchFamily="18" charset="0"/>
                  </a:rPr>
                  <a:t>không liên kết được với </a:t>
                </a:r>
                <a:r>
                  <a:rPr lang="en-US" altLang="en-US" sz="2600" dirty="0">
                    <a:solidFill>
                      <a:schemeClr val="tx2"/>
                    </a:solidFill>
                    <a:latin typeface="Times New Roman" pitchFamily="18" charset="0"/>
                    <a:cs typeface="Times New Roman" pitchFamily="18" charset="0"/>
                  </a:rPr>
                  <a:t>trình tự </a:t>
                </a:r>
                <a:r>
                  <a:rPr lang="vi-VN" altLang="en-US" sz="2600" dirty="0">
                    <a:solidFill>
                      <a:schemeClr val="tx2"/>
                    </a:solidFill>
                    <a:latin typeface="Times New Roman" pitchFamily="18" charset="0"/>
                    <a:cs typeface="Times New Roman" pitchFamily="18" charset="0"/>
                  </a:rPr>
                  <a:t>(</a:t>
                </a:r>
                <a14:m>
                  <m:oMath xmlns:m="http://schemas.openxmlformats.org/officeDocument/2006/math">
                    <m:sSub>
                      <m:sSubPr>
                        <m:ctrlPr>
                          <a:rPr lang="vi-VN" altLang="en-US" sz="2600" i="1" dirty="0" smtClean="0">
                            <a:solidFill>
                              <a:schemeClr val="tx2"/>
                            </a:solidFill>
                            <a:latin typeface="Cambria Math" panose="02040503050406030204" pitchFamily="18" charset="0"/>
                            <a:cs typeface="Times New Roman" pitchFamily="18" charset="0"/>
                          </a:rPr>
                        </m:ctrlPr>
                      </m:sSubPr>
                      <m:e>
                        <m:r>
                          <a:rPr lang="en-US" altLang="en-US" sz="2600" b="0" i="1" dirty="0" smtClean="0">
                            <a:solidFill>
                              <a:schemeClr val="tx2"/>
                            </a:solidFill>
                            <a:latin typeface="Cambria Math"/>
                            <a:cs typeface="Times New Roman" pitchFamily="18" charset="0"/>
                          </a:rPr>
                          <m:t>𝑃</m:t>
                        </m:r>
                      </m:e>
                      <m:sub>
                        <m:r>
                          <a:rPr lang="en-US" altLang="en-US" sz="2600" b="0" i="1" dirty="0" smtClean="0">
                            <a:solidFill>
                              <a:schemeClr val="tx2"/>
                            </a:solidFill>
                            <a:latin typeface="Cambria Math"/>
                            <a:cs typeface="Times New Roman" pitchFamily="18" charset="0"/>
                          </a:rPr>
                          <m:t>𝑙𝑎𝑐</m:t>
                        </m:r>
                      </m:sub>
                    </m:sSub>
                  </m:oMath>
                </a14:m>
                <a:r>
                  <a:rPr lang="vi-VN" altLang="en-US" sz="2600" dirty="0">
                    <a:solidFill>
                      <a:schemeClr val="tx2"/>
                    </a:solidFill>
                    <a:latin typeface="Times New Roman" pitchFamily="18" charset="0"/>
                    <a:cs typeface="Times New Roman" pitchFamily="18" charset="0"/>
                  </a:rPr>
                  <a:t>) </a:t>
                </a:r>
                <a:r>
                  <a:rPr lang="en-US" altLang="en-US" sz="2600" dirty="0">
                    <a:solidFill>
                      <a:schemeClr val="tx2"/>
                    </a:solidFill>
                    <a:latin typeface="Times New Roman" pitchFamily="18" charset="0"/>
                    <a:cs typeface="Times New Roman" pitchFamily="18" charset="0"/>
                    <a:sym typeface="Wingdings" pitchFamily="2" charset="2"/>
                  </a:rPr>
                  <a:t> </a:t>
                </a:r>
                <a:r>
                  <a:rPr lang="vi-VN" altLang="en-US" sz="2600" dirty="0">
                    <a:solidFill>
                      <a:schemeClr val="tx2"/>
                    </a:solidFill>
                    <a:latin typeface="Times New Roman" pitchFamily="18" charset="0"/>
                    <a:cs typeface="Times New Roman" pitchFamily="18" charset="0"/>
                  </a:rPr>
                  <a:t>các gene cấu trúc không được phiên mã.</a:t>
                </a:r>
                <a:endParaRPr lang="en-US" altLang="en-US" sz="2600" dirty="0">
                  <a:solidFill>
                    <a:schemeClr val="tx2"/>
                  </a:solidFill>
                  <a:latin typeface="Times New Roman" pitchFamily="18" charset="0"/>
                  <a:cs typeface="Times New Roman"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bwMode="auto">
              <a:xfrm>
                <a:off x="61687" y="3962400"/>
                <a:ext cx="4571999" cy="2092881"/>
              </a:xfrm>
              <a:prstGeom prst="rect">
                <a:avLst/>
              </a:prstGeom>
              <a:blipFill rotWithShape="1">
                <a:blip r:embed="rId2"/>
                <a:stretch>
                  <a:fillRect l="-2267" t="-2624" r="-2533" b="-641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260" y="263987"/>
            <a:ext cx="5138769"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4887" y="2377"/>
            <a:ext cx="6609502" cy="523220"/>
          </a:xfrm>
          <a:prstGeom prst="rect">
            <a:avLst/>
          </a:prstGeom>
        </p:spPr>
        <p:txBody>
          <a:bodyPr wrap="none">
            <a:spAutoFit/>
          </a:bodyPr>
          <a:lstStyle/>
          <a:p>
            <a:pPr algn="just"/>
            <a:r>
              <a:rPr lang="en-US" altLang="en-US" sz="2800" b="1" dirty="0">
                <a:solidFill>
                  <a:srgbClr val="0070C0"/>
                </a:solidFill>
                <a:latin typeface="Times New Roman" pitchFamily="18" charset="0"/>
                <a:cs typeface="Times New Roman" pitchFamily="18" charset="0"/>
              </a:rPr>
              <a:t>b</a:t>
            </a:r>
            <a:r>
              <a:rPr lang="vi-VN" altLang="en-US" sz="2800" b="1" dirty="0">
                <a:solidFill>
                  <a:srgbClr val="0070C0"/>
                </a:solidFill>
                <a:latin typeface="Times New Roman" pitchFamily="18" charset="0"/>
                <a:cs typeface="Times New Roman" pitchFamily="18" charset="0"/>
              </a:rPr>
              <a:t>. Cơ chế điều hòa biểu hiện của Open lac</a:t>
            </a:r>
            <a:endParaRPr lang="es-ES" altLang="en-US" sz="2800" b="1" dirty="0">
              <a:solidFill>
                <a:srgbClr val="0070C0"/>
              </a:solidFill>
              <a:latin typeface="Times New Roman" pitchFamily="18" charset="0"/>
              <a:cs typeface="Times New Roman" pitchFamily="18" charset="0"/>
            </a:endParaRPr>
          </a:p>
        </p:txBody>
      </p:sp>
      <p:sp>
        <p:nvSpPr>
          <p:cNvPr id="7" name="Rectangle 6"/>
          <p:cNvSpPr/>
          <p:nvPr/>
        </p:nvSpPr>
        <p:spPr>
          <a:xfrm>
            <a:off x="61687" y="3236394"/>
            <a:ext cx="5313218" cy="492443"/>
          </a:xfrm>
          <a:prstGeom prst="rect">
            <a:avLst/>
          </a:prstGeom>
        </p:spPr>
        <p:txBody>
          <a:bodyPr wrap="square">
            <a:spAutoFit/>
          </a:bodyPr>
          <a:lstStyle/>
          <a:p>
            <a:pPr lvl="0" algn="just"/>
            <a:r>
              <a:rPr lang="en-US" altLang="en-US" sz="2600" b="1" dirty="0">
                <a:solidFill>
                  <a:srgbClr val="FF0000"/>
                </a:solidFill>
                <a:latin typeface="Times New Roman" pitchFamily="18" charset="0"/>
                <a:cs typeface="Times New Roman" pitchFamily="18" charset="0"/>
              </a:rPr>
              <a:t>* </a:t>
            </a:r>
            <a:r>
              <a:rPr lang="vi-VN" altLang="en-US" sz="2600" dirty="0">
                <a:solidFill>
                  <a:srgbClr val="FF0000"/>
                </a:solidFill>
                <a:latin typeface="Times New Roman" pitchFamily="18" charset="0"/>
                <a:cs typeface="Times New Roman" pitchFamily="18" charset="0"/>
              </a:rPr>
              <a:t>Khi môi trường không có lactose: </a:t>
            </a:r>
            <a:endParaRPr lang="en-US" altLang="en-US" sz="2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8268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2"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2"/>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3276600"/>
            <a:ext cx="4376737"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r>
              <a:rPr lang="en-US" altLang="en-US" sz="2400" dirty="0">
                <a:solidFill>
                  <a:schemeClr val="tx2"/>
                </a:solidFill>
                <a:latin typeface="Times New Roman" pitchFamily="18" charset="0"/>
                <a:cs typeface="Times New Roman" pitchFamily="18" charset="0"/>
              </a:rPr>
              <a:t>Chất cảm ứng Allolactose (</a:t>
            </a:r>
            <a:r>
              <a:rPr lang="vi-VN" altLang="en-US" sz="2400" dirty="0">
                <a:solidFill>
                  <a:schemeClr val="tx2"/>
                </a:solidFill>
                <a:latin typeface="Times New Roman" pitchFamily="18" charset="0"/>
                <a:cs typeface="Times New Roman" pitchFamily="18" charset="0"/>
              </a:rPr>
              <a:t>đồng phân của lactose</a:t>
            </a:r>
            <a:r>
              <a:rPr lang="en-US" altLang="en-US" sz="2400" dirty="0">
                <a:solidFill>
                  <a:schemeClr val="tx2"/>
                </a:solidFill>
                <a:latin typeface="Times New Roman" pitchFamily="18" charset="0"/>
                <a:cs typeface="Times New Roman" pitchFamily="18" charset="0"/>
              </a:rPr>
              <a:t>)</a:t>
            </a:r>
            <a:r>
              <a:rPr lang="vi-VN" altLang="en-US" sz="2400" dirty="0">
                <a:solidFill>
                  <a:schemeClr val="tx2"/>
                </a:solidFill>
                <a:latin typeface="Times New Roman" pitchFamily="18" charset="0"/>
                <a:cs typeface="Times New Roman" pitchFamily="18" charset="0"/>
              </a:rPr>
              <a:t> liên kết với protein ức chế </a:t>
            </a:r>
            <a:r>
              <a:rPr lang="en-US" altLang="en-US" sz="2400" dirty="0">
                <a:solidFill>
                  <a:schemeClr val="tx2"/>
                </a:solidFill>
                <a:latin typeface="Times New Roman" pitchFamily="18" charset="0"/>
                <a:cs typeface="Times New Roman" pitchFamily="18" charset="0"/>
                <a:sym typeface="Wingdings" pitchFamily="2" charset="2"/>
              </a:rPr>
              <a:t> </a:t>
            </a:r>
            <a:r>
              <a:rPr lang="vi-VN" altLang="en-US" sz="2400" dirty="0">
                <a:solidFill>
                  <a:schemeClr val="tx2"/>
                </a:solidFill>
                <a:latin typeface="Times New Roman" pitchFamily="18" charset="0"/>
                <a:cs typeface="Times New Roman" pitchFamily="18" charset="0"/>
              </a:rPr>
              <a:t>protein</a:t>
            </a:r>
            <a:r>
              <a:rPr lang="en-US" altLang="en-US" sz="2400" dirty="0">
                <a:solidFill>
                  <a:schemeClr val="tx2"/>
                </a:solidFill>
                <a:latin typeface="Times New Roman" pitchFamily="18" charset="0"/>
                <a:cs typeface="Times New Roman" pitchFamily="18" charset="0"/>
              </a:rPr>
              <a:t> </a:t>
            </a:r>
            <a:r>
              <a:rPr lang="vi-VN" altLang="en-US" sz="2400" dirty="0">
                <a:solidFill>
                  <a:schemeClr val="tx2"/>
                </a:solidFill>
                <a:latin typeface="Times New Roman" pitchFamily="18" charset="0"/>
                <a:cs typeface="Times New Roman" pitchFamily="18" charset="0"/>
              </a:rPr>
              <a:t>ức chế</a:t>
            </a:r>
            <a:r>
              <a:rPr lang="en-US" altLang="en-US" sz="2400" dirty="0">
                <a:solidFill>
                  <a:schemeClr val="tx2"/>
                </a:solidFill>
                <a:latin typeface="Times New Roman" pitchFamily="18" charset="0"/>
                <a:cs typeface="Times New Roman" pitchFamily="18" charset="0"/>
              </a:rPr>
              <a:t> </a:t>
            </a:r>
            <a:r>
              <a:rPr lang="vi-VN" altLang="en-US" sz="2400" dirty="0">
                <a:solidFill>
                  <a:schemeClr val="tx2"/>
                </a:solidFill>
                <a:latin typeface="Times New Roman" pitchFamily="18" charset="0"/>
                <a:cs typeface="Times New Roman" pitchFamily="18" charset="0"/>
              </a:rPr>
              <a:t>thay đổi cấu hình </a:t>
            </a:r>
            <a:r>
              <a:rPr lang="en-US" altLang="en-US" sz="2400" dirty="0">
                <a:solidFill>
                  <a:schemeClr val="tx2"/>
                </a:solidFill>
                <a:latin typeface="Times New Roman" pitchFamily="18" charset="0"/>
                <a:cs typeface="Times New Roman" pitchFamily="18" charset="0"/>
              </a:rPr>
              <a:t>và </a:t>
            </a:r>
            <a:r>
              <a:rPr lang="vi-VN" altLang="en-US" sz="2400" dirty="0">
                <a:solidFill>
                  <a:schemeClr val="tx2"/>
                </a:solidFill>
                <a:latin typeface="Times New Roman" pitchFamily="18" charset="0"/>
                <a:cs typeface="Times New Roman" pitchFamily="18" charset="0"/>
              </a:rPr>
              <a:t>không liên kết được với </a:t>
            </a:r>
            <a:r>
              <a:rPr lang="en-US" altLang="en-US" sz="2400" dirty="0">
                <a:solidFill>
                  <a:schemeClr val="tx2"/>
                </a:solidFill>
                <a:latin typeface="Times New Roman" pitchFamily="18" charset="0"/>
                <a:cs typeface="Times New Roman" pitchFamily="18" charset="0"/>
              </a:rPr>
              <a:t>trình tự </a:t>
            </a:r>
            <a:r>
              <a:rPr lang="vi-VN" altLang="en-US" sz="2400" dirty="0">
                <a:solidFill>
                  <a:schemeClr val="tx2"/>
                </a:solidFill>
                <a:latin typeface="Times New Roman" pitchFamily="18" charset="0"/>
                <a:cs typeface="Times New Roman" pitchFamily="18" charset="0"/>
              </a:rPr>
              <a:t>(O</a:t>
            </a:r>
            <a:r>
              <a:rPr lang="en-US" altLang="en-US" sz="2400" dirty="0">
                <a:solidFill>
                  <a:schemeClr val="tx2"/>
                </a:solidFill>
                <a:latin typeface="Times New Roman" pitchFamily="18" charset="0"/>
                <a:cs typeface="Times New Roman" pitchFamily="18" charset="0"/>
              </a:rPr>
              <a:t>) </a:t>
            </a:r>
            <a:r>
              <a:rPr lang="en-US" altLang="en-US" sz="2400" dirty="0">
                <a:solidFill>
                  <a:schemeClr val="tx2"/>
                </a:solidFill>
                <a:latin typeface="Times New Roman" pitchFamily="18" charset="0"/>
                <a:cs typeface="Times New Roman" pitchFamily="18" charset="0"/>
                <a:sym typeface="Wingdings" pitchFamily="2" charset="2"/>
              </a:rPr>
              <a:t> </a:t>
            </a:r>
            <a:r>
              <a:rPr lang="vi-VN" altLang="en-US" sz="2400" dirty="0">
                <a:solidFill>
                  <a:schemeClr val="tx2"/>
                </a:solidFill>
                <a:latin typeface="Times New Roman" pitchFamily="18" charset="0"/>
                <a:cs typeface="Times New Roman" pitchFamily="18" charset="0"/>
              </a:rPr>
              <a:t>enzyme </a:t>
            </a:r>
            <a:r>
              <a:rPr lang="en-US" altLang="en-US" sz="2400" dirty="0">
                <a:solidFill>
                  <a:schemeClr val="tx2"/>
                </a:solidFill>
                <a:latin typeface="Times New Roman" pitchFamily="18" charset="0"/>
                <a:cs typeface="Times New Roman" pitchFamily="18" charset="0"/>
              </a:rPr>
              <a:t>phiên mã </a:t>
            </a:r>
            <a:r>
              <a:rPr lang="vi-VN" altLang="en-US" sz="2400" dirty="0">
                <a:solidFill>
                  <a:schemeClr val="tx2"/>
                </a:solidFill>
                <a:latin typeface="Times New Roman" pitchFamily="18" charset="0"/>
                <a:cs typeface="Times New Roman" pitchFamily="18" charset="0"/>
              </a:rPr>
              <a:t>liên kết</a:t>
            </a:r>
            <a:r>
              <a:rPr lang="en-US" altLang="en-US" sz="2400" dirty="0">
                <a:solidFill>
                  <a:schemeClr val="tx2"/>
                </a:solidFill>
                <a:latin typeface="Times New Roman" pitchFamily="18" charset="0"/>
                <a:cs typeface="Times New Roman" pitchFamily="18" charset="0"/>
              </a:rPr>
              <a:t> được</a:t>
            </a:r>
            <a:r>
              <a:rPr lang="vi-VN" altLang="en-US" sz="2400" dirty="0">
                <a:solidFill>
                  <a:schemeClr val="tx2"/>
                </a:solidFill>
                <a:latin typeface="Times New Roman" pitchFamily="18" charset="0"/>
                <a:cs typeface="Times New Roman" pitchFamily="18" charset="0"/>
              </a:rPr>
              <a:t> với (P) và các gene cấu trúc</a:t>
            </a:r>
            <a:r>
              <a:rPr lang="en-US" altLang="en-US" sz="2400" dirty="0">
                <a:solidFill>
                  <a:schemeClr val="tx2"/>
                </a:solidFill>
                <a:latin typeface="Times New Roman" pitchFamily="18" charset="0"/>
                <a:cs typeface="Times New Roman" pitchFamily="18" charset="0"/>
              </a:rPr>
              <a:t> được phiên mã</a:t>
            </a:r>
            <a:r>
              <a:rPr lang="vi-VN" altLang="en-US" sz="2400" dirty="0">
                <a:solidFill>
                  <a:schemeClr val="tx2"/>
                </a:solidFill>
                <a:latin typeface="Times New Roman" pitchFamily="18" charset="0"/>
                <a:cs typeface="Times New Roman" pitchFamily="18" charset="0"/>
              </a:rPr>
              <a:t>.</a:t>
            </a:r>
            <a:endParaRPr lang="en-US" altLang="en-US" sz="2400" dirty="0">
              <a:solidFill>
                <a:schemeClr val="tx2"/>
              </a:solidFill>
              <a:latin typeface="Times New Roman" pitchFamily="18" charset="0"/>
              <a:cs typeface="Times New Roman" pitchFamily="18" charset="0"/>
            </a:endParaRPr>
          </a:p>
          <a:p>
            <a:pPr algn="just" eaLnBrk="1" hangingPunct="1"/>
            <a:endParaRPr lang="nn-NO" altLang="en-US" sz="2400" dirty="0">
              <a:latin typeface="Times New Roman" pitchFamily="18" charset="0"/>
              <a:cs typeface="Times New Roman" pitchFamily="18" charset="0"/>
            </a:endParaRPr>
          </a:p>
        </p:txBody>
      </p:sp>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6926"/>
            <a:ext cx="4938486" cy="295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7709" y="2778585"/>
            <a:ext cx="3793026" cy="461665"/>
          </a:xfrm>
          <a:prstGeom prst="rect">
            <a:avLst/>
          </a:prstGeom>
        </p:spPr>
        <p:txBody>
          <a:bodyPr wrap="none">
            <a:spAutoFit/>
          </a:bodyPr>
          <a:lstStyle/>
          <a:p>
            <a:pPr algn="just"/>
            <a:r>
              <a:rPr lang="en-US" altLang="en-US" sz="2400" dirty="0">
                <a:solidFill>
                  <a:srgbClr val="FF0000"/>
                </a:solidFill>
                <a:latin typeface="Times New Roman" pitchFamily="18" charset="0"/>
                <a:cs typeface="Times New Roman" pitchFamily="18" charset="0"/>
              </a:rPr>
              <a:t>* </a:t>
            </a:r>
            <a:r>
              <a:rPr lang="vi-VN" altLang="en-US" sz="2400" dirty="0">
                <a:solidFill>
                  <a:srgbClr val="FF0000"/>
                </a:solidFill>
                <a:latin typeface="Times New Roman" pitchFamily="18" charset="0"/>
                <a:cs typeface="Times New Roman" pitchFamily="18" charset="0"/>
              </a:rPr>
              <a:t>Khi môi trường có lactose</a:t>
            </a:r>
            <a:r>
              <a:rPr lang="vi-VN" altLang="en-US" sz="2400" dirty="0">
                <a:latin typeface="Times New Roman" pitchFamily="18" charset="0"/>
                <a:cs typeface="Times New Roman" pitchFamily="18" charset="0"/>
              </a:rPr>
              <a:t>: </a:t>
            </a:r>
            <a:endParaRPr lang="en-US"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9973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1"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build="allAtOnce"/>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20782"/>
            <a:ext cx="8953500" cy="1323439"/>
          </a:xfrm>
          <a:prstGeom prst="rect">
            <a:avLst/>
          </a:prstGeom>
          <a:ln>
            <a:solidFill>
              <a:schemeClr val="accent6">
                <a:lumMod val="40000"/>
                <a:lumOff val="60000"/>
              </a:schemeClr>
            </a:solidFill>
          </a:ln>
        </p:spPr>
        <p:style>
          <a:lnRef idx="1">
            <a:schemeClr val="accent6"/>
          </a:lnRef>
          <a:fillRef idx="2">
            <a:schemeClr val="accent6"/>
          </a:fillRef>
          <a:effectRef idx="1">
            <a:schemeClr val="accent6"/>
          </a:effectRef>
          <a:fontRef idx="minor">
            <a:schemeClr val="dk1"/>
          </a:fontRef>
        </p:style>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alt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II. Ý NGHĨA CỦA ĐIỀU HÒA BIỂU HIỆN GENE</a:t>
            </a:r>
          </a:p>
        </p:txBody>
      </p:sp>
      <p:sp>
        <p:nvSpPr>
          <p:cNvPr id="6" name="TextBox 5"/>
          <p:cNvSpPr txBox="1">
            <a:spLocks noChangeArrowheads="1"/>
          </p:cNvSpPr>
          <p:nvPr/>
        </p:nvSpPr>
        <p:spPr bwMode="auto">
          <a:xfrm>
            <a:off x="0" y="1399639"/>
            <a:ext cx="85344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buFont typeface="Wingdings 3" pitchFamily="18" charset="2"/>
              <a:buNone/>
            </a:pPr>
            <a:r>
              <a:rPr lang="vi-VN" altLang="en-US" sz="2200" b="1" dirty="0">
                <a:solidFill>
                  <a:srgbClr val="C00000"/>
                </a:solidFill>
                <a:latin typeface="Times New Roman" pitchFamily="18" charset="0"/>
                <a:cs typeface="Times New Roman" pitchFamily="18" charset="0"/>
              </a:rPr>
              <a:t>Phân tích ý nghĩa của điều hòa biểu hiện gene trong tế bào và quá trình phát triển cá thể. Giải thích.</a:t>
            </a:r>
            <a:endParaRPr lang="en-US" altLang="en-US" sz="2200" b="1" dirty="0">
              <a:solidFill>
                <a:srgbClr val="C00000"/>
              </a:solidFill>
              <a:latin typeface="Times New Roman" pitchFamily="18" charset="0"/>
              <a:cs typeface="Times New Roman" pitchFamily="18" charset="0"/>
            </a:endParaRPr>
          </a:p>
          <a:p>
            <a:pPr eaLnBrk="1" hangingPunct="1">
              <a:buFont typeface="Wingdings 3" pitchFamily="18" charset="2"/>
              <a:buNone/>
            </a:pPr>
            <a:r>
              <a:rPr lang="en-US" altLang="en-US" sz="2200" b="1" dirty="0">
                <a:solidFill>
                  <a:srgbClr val="0000FF"/>
                </a:solidFill>
                <a:latin typeface="Times New Roman" pitchFamily="18" charset="0"/>
                <a:cs typeface="Times New Roman" pitchFamily="18" charset="0"/>
              </a:rPr>
              <a:t>a </a:t>
            </a:r>
            <a:r>
              <a:rPr lang="vi-VN" altLang="en-US" sz="2200" b="1" dirty="0">
                <a:solidFill>
                  <a:srgbClr val="0000FF"/>
                </a:solidFill>
                <a:latin typeface="Times New Roman" pitchFamily="18" charset="0"/>
                <a:cs typeface="Times New Roman" pitchFamily="18" charset="0"/>
              </a:rPr>
              <a:t>- Ý nghĩa của điều hòa biểu hiện gene trong tế bào:</a:t>
            </a:r>
          </a:p>
          <a:p>
            <a:pPr eaLnBrk="1" hangingPunct="1">
              <a:buFont typeface="Wingdings 3" pitchFamily="18" charset="2"/>
              <a:buNone/>
            </a:pPr>
            <a:r>
              <a:rPr lang="vi-VN" altLang="en-US" sz="2200" dirty="0">
                <a:solidFill>
                  <a:srgbClr val="0000FF"/>
                </a:solidFill>
                <a:latin typeface="Times New Roman" pitchFamily="18" charset="0"/>
                <a:cs typeface="Times New Roman" pitchFamily="18" charset="0"/>
              </a:rPr>
              <a:t>Ví dụ: 	Khi vi khuẩn ở môi trường nhiệt độ cao, protein sốc nhiệt được tổng hợp, nhờ đó vi khuẩn chống chịu được điều kiện bất lợi này; </a:t>
            </a:r>
          </a:p>
          <a:p>
            <a:pPr eaLnBrk="1" hangingPunct="1">
              <a:buFont typeface="Wingdings 3" pitchFamily="18" charset="2"/>
              <a:buNone/>
            </a:pPr>
            <a:r>
              <a:rPr lang="vi-VN" altLang="en-US" sz="2200" dirty="0">
                <a:solidFill>
                  <a:srgbClr val="0000FF"/>
                </a:solidFill>
                <a:latin typeface="Times New Roman" pitchFamily="18" charset="0"/>
                <a:cs typeface="Times New Roman" pitchFamily="18" charset="0"/>
              </a:rPr>
              <a:t>Ví dụ: Khi tế bào chịu tác động của bức xạ tia tử ngoại (UV), các gene mã hoá protein sửa chữa DNA được cảm ứng biểu hiện giúp tế bào sống sót.</a:t>
            </a:r>
          </a:p>
          <a:p>
            <a:pPr eaLnBrk="1" hangingPunct="1">
              <a:buFont typeface="Wingdings 3" pitchFamily="18" charset="2"/>
              <a:buNone/>
            </a:pPr>
            <a:r>
              <a:rPr lang="en-US" altLang="en-US" sz="2200" b="1" dirty="0">
                <a:solidFill>
                  <a:srgbClr val="0000FF"/>
                </a:solidFill>
                <a:latin typeface="Times New Roman" pitchFamily="18" charset="0"/>
                <a:cs typeface="Times New Roman" pitchFamily="18" charset="0"/>
              </a:rPr>
              <a:t>b </a:t>
            </a:r>
            <a:r>
              <a:rPr lang="vi-VN" altLang="en-US" sz="2200" b="1" dirty="0">
                <a:solidFill>
                  <a:srgbClr val="0000FF"/>
                </a:solidFill>
                <a:latin typeface="Times New Roman" pitchFamily="18" charset="0"/>
                <a:cs typeface="Times New Roman" pitchFamily="18" charset="0"/>
              </a:rPr>
              <a:t>- Ý nghĩa của điều hòa biểu hiện gene trong quá trình phát triển của các sinh vật đa bào nhân thực:</a:t>
            </a:r>
          </a:p>
          <a:p>
            <a:pPr eaLnBrk="1" hangingPunct="1">
              <a:buFont typeface="Wingdings 3" pitchFamily="18" charset="2"/>
              <a:buNone/>
            </a:pPr>
            <a:r>
              <a:rPr lang="vi-VN" altLang="en-US" sz="2200" dirty="0">
                <a:solidFill>
                  <a:srgbClr val="0000FF"/>
                </a:solidFill>
                <a:latin typeface="Times New Roman" pitchFamily="18" charset="0"/>
                <a:cs typeface="Times New Roman" pitchFamily="18" charset="0"/>
              </a:rPr>
              <a:t>Ví dụ: Ở người, gene tham gia quy định hình thái của cơ thể chỉ biểu hiện ở giai đoạn phôi, sau đó dừng hẳn;</a:t>
            </a:r>
          </a:p>
          <a:p>
            <a:pPr eaLnBrk="1" hangingPunct="1">
              <a:buFont typeface="Wingdings 3" pitchFamily="18" charset="2"/>
              <a:buNone/>
            </a:pPr>
            <a:r>
              <a:rPr lang="vi-VN" altLang="en-US" sz="2200" dirty="0">
                <a:solidFill>
                  <a:srgbClr val="0000FF"/>
                </a:solidFill>
                <a:latin typeface="Times New Roman" pitchFamily="18" charset="0"/>
                <a:cs typeface="Times New Roman" pitchFamily="18" charset="0"/>
              </a:rPr>
              <a:t>Ví dụ: ở người, gene mã hoá epsilon-2 globin (HBE2) chỉ biểu hiện ở giai đoạn phôi, gene mã hoá beta-globin (HBB) chỉ biểu hiện ở giai đoạn trưởng thành.</a:t>
            </a:r>
          </a:p>
        </p:txBody>
      </p:sp>
    </p:spTree>
    <p:extLst>
      <p:ext uri="{BB962C8B-B14F-4D97-AF65-F5344CB8AC3E}">
        <p14:creationId xmlns:p14="http://schemas.microsoft.com/office/powerpoint/2010/main" val="107395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circle(in)">
                                      <p:cBhvr>
                                        <p:cTn id="13" dur="2000"/>
                                        <p:tgtEl>
                                          <p:spTgt spid="6">
                                            <p:txEl>
                                              <p:pRg st="1" end="1"/>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circle(in)">
                                      <p:cBhvr>
                                        <p:cTn id="16" dur="2000"/>
                                        <p:tgtEl>
                                          <p:spTgt spid="6">
                                            <p:txEl>
                                              <p:pRg st="2" end="2"/>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circle(in)">
                                      <p:cBhvr>
                                        <p:cTn id="19" dur="2000"/>
                                        <p:tgtEl>
                                          <p:spTgt spid="6">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wipe(down)">
                                      <p:cBhvr>
                                        <p:cTn id="24" dur="500"/>
                                        <p:tgtEl>
                                          <p:spTgt spid="6">
                                            <p:txEl>
                                              <p:pRg st="4" end="4"/>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down)">
                                      <p:cBhvr>
                                        <p:cTn id="27" dur="500"/>
                                        <p:tgtEl>
                                          <p:spTgt spid="6">
                                            <p:txEl>
                                              <p:pRg st="5" end="5"/>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6">
                                            <p:txEl>
                                              <p:pRg st="6" end="6"/>
                                            </p:txEl>
                                          </p:spTgt>
                                        </p:tgtEl>
                                        <p:attrNameLst>
                                          <p:attrName>style.visibility</p:attrName>
                                        </p:attrNameLst>
                                      </p:cBhvr>
                                      <p:to>
                                        <p:strVal val="visible"/>
                                      </p:to>
                                    </p:set>
                                    <p:animEffect transition="in" filter="wipe(down)">
                                      <p:cBhvr>
                                        <p:cTn id="30"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77091" y="1676400"/>
            <a:ext cx="8077200" cy="2308324"/>
          </a:xfrm>
          <a:prstGeom prst="rect">
            <a:avLst/>
          </a:prstGeom>
          <a:noFill/>
          <a:ln>
            <a:noFill/>
          </a:ln>
        </p:spPr>
        <p:txBody>
          <a:bodyPr wrap="square">
            <a:spAutoFit/>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a:spcBef>
                <a:spcPct val="0"/>
              </a:spcBef>
              <a:buClrTx/>
              <a:buSzTx/>
              <a:buNone/>
              <a:defRPr/>
            </a:pPr>
            <a:r>
              <a:rPr lang="en-US" altLang="en-US" sz="2400" b="1" dirty="0">
                <a:solidFill>
                  <a:srgbClr val="FF0000"/>
                </a:solidFill>
                <a:latin typeface="Times New Roman" panose="02020603050405020304" pitchFamily="18" charset="0"/>
                <a:cs typeface="Times New Roman" panose="02020603050405020304" pitchFamily="18" charset="0"/>
              </a:rPr>
              <a:t>* Đ</a:t>
            </a:r>
            <a:r>
              <a:rPr lang="vi-VN" altLang="en-US" sz="2400" b="1" dirty="0">
                <a:solidFill>
                  <a:srgbClr val="FF0000"/>
                </a:solidFill>
                <a:latin typeface="Times New Roman" panose="02020603050405020304" pitchFamily="18" charset="0"/>
                <a:cs typeface="Times New Roman" panose="02020603050405020304" pitchFamily="18" charset="0"/>
              </a:rPr>
              <a:t>iều hòa biểu hiện gene trong tế bào:</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dirty="0">
                <a:solidFill>
                  <a:schemeClr val="tx2"/>
                </a:solidFill>
                <a:latin typeface="Times New Roman" panose="02020603050405020304" pitchFamily="18" charset="0"/>
                <a:cs typeface="Times New Roman" panose="02020603050405020304" pitchFamily="18" charset="0"/>
              </a:rPr>
              <a:t>giúp tế bào </a:t>
            </a:r>
            <a:r>
              <a:rPr lang="vi-VN" altLang="en-US" sz="2400" dirty="0">
                <a:solidFill>
                  <a:schemeClr val="tx2"/>
                </a:solidFill>
                <a:latin typeface="Times New Roman" panose="02020603050405020304" pitchFamily="18" charset="0"/>
                <a:cs typeface="Times New Roman" panose="02020603050405020304" pitchFamily="18" charset="0"/>
              </a:rPr>
              <a:t>thích nghi được với sự thay đổi của môi trường</a:t>
            </a:r>
            <a:r>
              <a:rPr lang="en-US" altLang="en-US" sz="2400" dirty="0">
                <a:solidFill>
                  <a:schemeClr val="tx2"/>
                </a:solidFill>
                <a:latin typeface="Times New Roman" panose="02020603050405020304" pitchFamily="18" charset="0"/>
                <a:cs typeface="Times New Roman" panose="02020603050405020304" pitchFamily="18" charset="0"/>
              </a:rPr>
              <a:t>, hoạt động hiệu quả, </a:t>
            </a:r>
            <a:r>
              <a:rPr lang="vi-VN" altLang="en-US" sz="2400" dirty="0">
                <a:solidFill>
                  <a:schemeClr val="tx2"/>
                </a:solidFill>
                <a:latin typeface="Times New Roman" panose="02020603050405020304" pitchFamily="18" charset="0"/>
                <a:cs typeface="Times New Roman" panose="02020603050405020304" pitchFamily="18" charset="0"/>
              </a:rPr>
              <a:t>tiết kiệm được năng lượng</a:t>
            </a:r>
            <a:endParaRPr lang="en-US" altLang="en-US" sz="2400" dirty="0">
              <a:solidFill>
                <a:schemeClr val="tx2"/>
              </a:solidFill>
              <a:latin typeface="Times New Roman" panose="02020603050405020304" pitchFamily="18" charset="0"/>
              <a:cs typeface="Times New Roman" panose="02020603050405020304" pitchFamily="18" charset="0"/>
            </a:endParaRPr>
          </a:p>
          <a:p>
            <a:pPr algn="just">
              <a:spcBef>
                <a:spcPct val="0"/>
              </a:spcBef>
              <a:buClrTx/>
              <a:buSzTx/>
              <a:buNone/>
              <a:defRPr/>
            </a:pPr>
            <a:r>
              <a:rPr lang="en-US" altLang="en-US" sz="2400" b="1" dirty="0">
                <a:solidFill>
                  <a:srgbClr val="FF0000"/>
                </a:solidFill>
                <a:latin typeface="Times New Roman" panose="02020603050405020304" pitchFamily="18" charset="0"/>
                <a:cs typeface="Times New Roman" panose="02020603050405020304" pitchFamily="18" charset="0"/>
              </a:rPr>
              <a:t>* Đ</a:t>
            </a:r>
            <a:r>
              <a:rPr lang="vi-VN" altLang="en-US" sz="2400" b="1" dirty="0">
                <a:solidFill>
                  <a:srgbClr val="FF0000"/>
                </a:solidFill>
                <a:latin typeface="Times New Roman" panose="02020603050405020304" pitchFamily="18" charset="0"/>
                <a:cs typeface="Times New Roman" panose="02020603050405020304" pitchFamily="18" charset="0"/>
              </a:rPr>
              <a:t>iều hòa biểu hiện gene </a:t>
            </a:r>
            <a:r>
              <a:rPr lang="en-US" altLang="en-US" sz="2400" b="1" dirty="0">
                <a:solidFill>
                  <a:srgbClr val="FF0000"/>
                </a:solidFill>
                <a:latin typeface="Times New Roman" panose="02020603050405020304" pitchFamily="18" charset="0"/>
                <a:cs typeface="Times New Roman" panose="02020603050405020304" pitchFamily="18" charset="0"/>
              </a:rPr>
              <a:t>ở </a:t>
            </a:r>
            <a:r>
              <a:rPr lang="vi-VN" altLang="en-US" sz="2400" b="1" dirty="0">
                <a:solidFill>
                  <a:srgbClr val="FF0000"/>
                </a:solidFill>
                <a:latin typeface="Times New Roman" panose="02020603050405020304" pitchFamily="18" charset="0"/>
                <a:cs typeface="Times New Roman" panose="02020603050405020304" pitchFamily="18" charset="0"/>
              </a:rPr>
              <a:t>sinh vật đa bào nhân thực</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dirty="0">
                <a:solidFill>
                  <a:schemeClr val="tx2"/>
                </a:solidFill>
                <a:latin typeface="Times New Roman" panose="02020603050405020304" pitchFamily="18" charset="0"/>
                <a:cs typeface="Times New Roman" panose="02020603050405020304" pitchFamily="18" charset="0"/>
              </a:rPr>
              <a:t>giúp tạo tính đặc thù của mô, cơ quan, điều hòa sự phát triển cơ thể qua các giai đoạn.</a:t>
            </a:r>
            <a:endParaRPr lang="vi-VN" altLang="en-US" sz="2400" b="1" dirty="0">
              <a:solidFill>
                <a:srgbClr val="FFFF00"/>
              </a:solidFill>
              <a:latin typeface="Times New Roman" panose="02020603050405020304" pitchFamily="18" charset="0"/>
              <a:cs typeface="Times New Roman" panose="02020603050405020304" pitchFamily="18" charset="0"/>
            </a:endParaRPr>
          </a:p>
        </p:txBody>
      </p:sp>
      <p:sp>
        <p:nvSpPr>
          <p:cNvPr id="6" name="TextBox 5"/>
          <p:cNvSpPr txBox="1">
            <a:spLocks noChangeArrowheads="1"/>
          </p:cNvSpPr>
          <p:nvPr/>
        </p:nvSpPr>
        <p:spPr bwMode="auto">
          <a:xfrm>
            <a:off x="0" y="20782"/>
            <a:ext cx="8953500" cy="1323439"/>
          </a:xfrm>
          <a:prstGeom prst="rect">
            <a:avLst/>
          </a:prstGeom>
          <a:ln>
            <a:solidFill>
              <a:schemeClr val="accent6">
                <a:lumMod val="40000"/>
                <a:lumOff val="60000"/>
              </a:schemeClr>
            </a:solidFill>
          </a:ln>
        </p:spPr>
        <p:style>
          <a:lnRef idx="1">
            <a:schemeClr val="accent6"/>
          </a:lnRef>
          <a:fillRef idx="2">
            <a:schemeClr val="accent6"/>
          </a:fillRef>
          <a:effectRef idx="1">
            <a:schemeClr val="accent6"/>
          </a:effectRef>
          <a:fontRef idx="minor">
            <a:schemeClr val="dk1"/>
          </a:fontRef>
        </p:style>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alt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II. Ý NGHĨA CỦA ĐIỀU HÒA BIỂU HIỆN GENE</a:t>
            </a:r>
          </a:p>
        </p:txBody>
      </p:sp>
    </p:spTree>
    <p:extLst>
      <p:ext uri="{BB962C8B-B14F-4D97-AF65-F5344CB8AC3E}">
        <p14:creationId xmlns:p14="http://schemas.microsoft.com/office/powerpoint/2010/main" val="12530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noChangeArrowheads="1"/>
          </p:cNvSpPr>
          <p:nvPr>
            <p:ph type="title"/>
          </p:nvPr>
        </p:nvSpPr>
        <p:spPr bwMode="auto">
          <a:xfrm>
            <a:off x="457200" y="184419"/>
            <a:ext cx="8229600" cy="1323439"/>
          </a:xfrm>
          <a:prstGeom prst="rect">
            <a:avLst/>
          </a:prstGeom>
          <a:ln>
            <a:solidFill>
              <a:schemeClr val="accent6">
                <a:lumMod val="40000"/>
                <a:lumOff val="60000"/>
              </a:schemeClr>
            </a:solidFill>
          </a:ln>
        </p:spPr>
        <p:style>
          <a:lnRef idx="1">
            <a:schemeClr val="accent6"/>
          </a:lnRef>
          <a:fillRef idx="2">
            <a:schemeClr val="accent6"/>
          </a:fillRef>
          <a:effectRef idx="1">
            <a:schemeClr val="accent6"/>
          </a:effectRef>
          <a:fontRef idx="minor">
            <a:schemeClr val="dk1"/>
          </a:fontRef>
        </p:style>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en-US" altLang="en-US" sz="4000" b="1" dirty="0">
                <a:ln w="1905"/>
                <a:solidFill>
                  <a:schemeClr val="accent6">
                    <a:lumMod val="75000"/>
                  </a:schemeClr>
                </a:solidFill>
                <a:effectLst>
                  <a:innerShdw blurRad="69850" dist="43180" dir="5400000">
                    <a:srgbClr val="000000">
                      <a:alpha val="65000"/>
                    </a:srgbClr>
                  </a:innerShdw>
                </a:effectLst>
                <a:latin typeface="Times New Roman" pitchFamily="18" charset="0"/>
                <a:cs typeface="Times New Roman" pitchFamily="18" charset="0"/>
              </a:rPr>
              <a:t>III. ỨNG DỤNG CỦA ĐIỀU HÒA BIỂU HIỆN GENE</a:t>
            </a:r>
          </a:p>
        </p:txBody>
      </p:sp>
      <p:sp>
        <p:nvSpPr>
          <p:cNvPr id="3" name="Content Placeholder 2"/>
          <p:cNvSpPr>
            <a:spLocks noGrp="1"/>
          </p:cNvSpPr>
          <p:nvPr>
            <p:ph idx="1"/>
          </p:nvPr>
        </p:nvSpPr>
        <p:spPr>
          <a:solidFill>
            <a:schemeClr val="accent5">
              <a:lumMod val="20000"/>
              <a:lumOff val="80000"/>
            </a:schemeClr>
          </a:solidFill>
        </p:spPr>
        <p:txBody>
          <a:bodyPr>
            <a:normAutofit lnSpcReduction="10000"/>
          </a:bodyPr>
          <a:lstStyle/>
          <a:p>
            <a:pPr marL="0" indent="0" algn="just">
              <a:buNone/>
            </a:pPr>
            <a:r>
              <a:rPr lang="en-US" dirty="0">
                <a:solidFill>
                  <a:schemeClr val="accent1">
                    <a:lumMod val="75000"/>
                  </a:schemeClr>
                </a:solidFill>
                <a:latin typeface="Times New Roman" pitchFamily="18" charset="0"/>
                <a:cs typeface="Times New Roman" pitchFamily="18" charset="0"/>
              </a:rPr>
              <a:t>Điều hòa biểu hiện gen ở cả SV nhân sơ và SV nhân thực được ứng dụng rộng rãi như: </a:t>
            </a:r>
          </a:p>
          <a:p>
            <a:pPr algn="just">
              <a:buFontTx/>
              <a:buChar char="-"/>
            </a:pPr>
            <a:r>
              <a:rPr lang="en-US" dirty="0">
                <a:solidFill>
                  <a:srgbClr val="376092"/>
                </a:solidFill>
                <a:latin typeface="Times New Roman" pitchFamily="18" charset="0"/>
                <a:cs typeface="Times New Roman" pitchFamily="18" charset="0"/>
              </a:rPr>
              <a:t>Tạo sinh vật chuyển gen (VD: Tạo giống Lúa chuyển gen chịu hạn)</a:t>
            </a:r>
          </a:p>
          <a:p>
            <a:pPr algn="just">
              <a:buFontTx/>
              <a:buChar char="-"/>
            </a:pPr>
            <a:r>
              <a:rPr lang="en-US" dirty="0">
                <a:solidFill>
                  <a:schemeClr val="accent1">
                    <a:lumMod val="75000"/>
                  </a:schemeClr>
                </a:solidFill>
                <a:latin typeface="Times New Roman" pitchFamily="18" charset="0"/>
                <a:cs typeface="Times New Roman" pitchFamily="18" charset="0"/>
              </a:rPr>
              <a:t>Sản xuất Protein tái tổ hợp (VD: Sản xuất vaccine uống)</a:t>
            </a:r>
          </a:p>
          <a:p>
            <a:pPr algn="just">
              <a:buFontTx/>
              <a:buChar char="-"/>
            </a:pPr>
            <a:r>
              <a:rPr lang="en-US" dirty="0">
                <a:solidFill>
                  <a:schemeClr val="accent1">
                    <a:lumMod val="75000"/>
                  </a:schemeClr>
                </a:solidFill>
                <a:latin typeface="Times New Roman" pitchFamily="18" charset="0"/>
                <a:cs typeface="Times New Roman" pitchFamily="18" charset="0"/>
              </a:rPr>
              <a:t>Phát triển thuốc (VD: sản xuất thuốc ức chế vi khuẩn gây hại sâu răng người)</a:t>
            </a:r>
          </a:p>
          <a:p>
            <a:pPr algn="just">
              <a:buFontTx/>
              <a:buChar char="-"/>
            </a:pPr>
            <a:r>
              <a:rPr lang="en-US" dirty="0">
                <a:solidFill>
                  <a:schemeClr val="accent1">
                    <a:lumMod val="75000"/>
                  </a:schemeClr>
                </a:solidFill>
                <a:latin typeface="Times New Roman" pitchFamily="18" charset="0"/>
                <a:cs typeface="Times New Roman" pitchFamily="18" charset="0"/>
              </a:rPr>
              <a:t>Xử lí vi khuẩn gây ô nhiễm môi trường</a:t>
            </a:r>
          </a:p>
        </p:txBody>
      </p:sp>
    </p:spTree>
    <p:extLst>
      <p:ext uri="{BB962C8B-B14F-4D97-AF65-F5344CB8AC3E}">
        <p14:creationId xmlns:p14="http://schemas.microsoft.com/office/powerpoint/2010/main" val="48223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152400" y="228600"/>
            <a:ext cx="8991600" cy="458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ts val="1200"/>
              </a:spcBef>
              <a:spcAft>
                <a:spcPts val="1200"/>
              </a:spcAft>
              <a:buFont typeface="Wingdings 3" pitchFamily="18" charset="2"/>
              <a:buNone/>
            </a:pPr>
            <a:r>
              <a:rPr lang="en-US" altLang="en-US" sz="2400" b="1" dirty="0">
                <a:solidFill>
                  <a:srgbClr val="FF0000"/>
                </a:solidFill>
                <a:latin typeface="Times New Roman" pitchFamily="18" charset="0"/>
                <a:cs typeface="Times New Roman" pitchFamily="18" charset="0"/>
              </a:rPr>
              <a:t>1. </a:t>
            </a:r>
            <a:r>
              <a:rPr lang="vi-VN" altLang="en-US" sz="2400" b="1" dirty="0">
                <a:solidFill>
                  <a:srgbClr val="FF0000"/>
                </a:solidFill>
                <a:latin typeface="Times New Roman" pitchFamily="18" charset="0"/>
                <a:cs typeface="Times New Roman" pitchFamily="18" charset="0"/>
              </a:rPr>
              <a:t>Trong mô hình cấu trúc của operon  Lac, vùng vận hành là nơi có chức năng gì?</a:t>
            </a:r>
          </a:p>
          <a:p>
            <a:pPr algn="just">
              <a:spcBef>
                <a:spcPts val="1200"/>
              </a:spcBef>
              <a:spcAft>
                <a:spcPts val="1200"/>
              </a:spcAft>
              <a:buFont typeface="Wingdings 3" pitchFamily="18" charset="2"/>
              <a:buNone/>
            </a:pPr>
            <a:r>
              <a:rPr lang="vi-VN" altLang="en-US" sz="2400" b="1" dirty="0">
                <a:solidFill>
                  <a:srgbClr val="FFFF00"/>
                </a:solidFill>
                <a:latin typeface="Times New Roman" pitchFamily="18" charset="0"/>
                <a:cs typeface="Times New Roman" pitchFamily="18" charset="0"/>
              </a:rPr>
              <a:t>	</a:t>
            </a:r>
            <a:r>
              <a:rPr lang="vi-VN" altLang="en-US" sz="2400" b="1" dirty="0">
                <a:latin typeface="Times New Roman" pitchFamily="18" charset="0"/>
                <a:cs typeface="Times New Roman" pitchFamily="18" charset="0"/>
              </a:rPr>
              <a:t>A. Chứa thông tin mã hoá các amino acid trong phân tử protein  cấu trúc.</a:t>
            </a:r>
          </a:p>
          <a:p>
            <a:pPr algn="just">
              <a:spcBef>
                <a:spcPts val="1200"/>
              </a:spcBef>
              <a:spcAft>
                <a:spcPts val="1200"/>
              </a:spcAft>
              <a:buFont typeface="Wingdings 3" pitchFamily="18" charset="2"/>
              <a:buNone/>
            </a:pPr>
            <a:r>
              <a:rPr lang="vi-VN" altLang="en-US" sz="2400" b="1" dirty="0">
                <a:latin typeface="Times New Roman" pitchFamily="18" charset="0"/>
                <a:cs typeface="Times New Roman" pitchFamily="18" charset="0"/>
              </a:rPr>
              <a:t>	B. RNA polimerase  bám vào và khởi đầu phiên mã.</a:t>
            </a:r>
          </a:p>
          <a:p>
            <a:pPr algn="just">
              <a:spcBef>
                <a:spcPts val="1200"/>
              </a:spcBef>
              <a:spcAft>
                <a:spcPts val="1200"/>
              </a:spcAft>
              <a:buFont typeface="Wingdings 3" pitchFamily="18" charset="2"/>
              <a:buNone/>
            </a:pPr>
            <a:r>
              <a:rPr lang="vi-VN" altLang="en-US" sz="2400" b="1" dirty="0">
                <a:latin typeface="Times New Roman" pitchFamily="18" charset="0"/>
                <a:cs typeface="Times New Roman" pitchFamily="18" charset="0"/>
              </a:rPr>
              <a:t>	C. Protein  ức chế có thể liên kết làm</a:t>
            </a:r>
            <a:r>
              <a:rPr lang="en-US" altLang="en-US" sz="2400" b="1" dirty="0">
                <a:latin typeface="Times New Roman" pitchFamily="18" charset="0"/>
                <a:cs typeface="Times New Roman" pitchFamily="18" charset="0"/>
              </a:rPr>
              <a:t> </a:t>
            </a:r>
            <a:r>
              <a:rPr lang="vi-VN" altLang="en-US" sz="2400" b="1" dirty="0">
                <a:latin typeface="Times New Roman" pitchFamily="18" charset="0"/>
                <a:cs typeface="Times New Roman" pitchFamily="18" charset="0"/>
              </a:rPr>
              <a:t>ngăn cản sự</a:t>
            </a:r>
            <a:r>
              <a:rPr lang="en-US" altLang="en-US" sz="2400" b="1" dirty="0">
                <a:latin typeface="Times New Roman" pitchFamily="18" charset="0"/>
                <a:cs typeface="Times New Roman" pitchFamily="18" charset="0"/>
              </a:rPr>
              <a:t> </a:t>
            </a:r>
            <a:r>
              <a:rPr lang="vi-VN" altLang="en-US" sz="2400" b="1" dirty="0">
                <a:latin typeface="Times New Roman" pitchFamily="18" charset="0"/>
                <a:cs typeface="Times New Roman" pitchFamily="18" charset="0"/>
              </a:rPr>
              <a:t>phiên</a:t>
            </a:r>
            <a:r>
              <a:rPr lang="en-US" altLang="en-US" sz="2400" b="1" dirty="0">
                <a:latin typeface="Times New Roman" pitchFamily="18" charset="0"/>
                <a:cs typeface="Times New Roman" pitchFamily="18" charset="0"/>
              </a:rPr>
              <a:t> </a:t>
            </a:r>
            <a:r>
              <a:rPr lang="vi-VN" altLang="en-US" sz="2400" b="1" dirty="0">
                <a:latin typeface="Times New Roman" pitchFamily="18" charset="0"/>
                <a:cs typeface="Times New Roman" pitchFamily="18" charset="0"/>
              </a:rPr>
              <a:t>mã.</a:t>
            </a:r>
          </a:p>
          <a:p>
            <a:pPr algn="just">
              <a:spcBef>
                <a:spcPts val="1200"/>
              </a:spcBef>
              <a:spcAft>
                <a:spcPts val="1200"/>
              </a:spcAft>
              <a:buFont typeface="Wingdings 3" pitchFamily="18" charset="2"/>
              <a:buNone/>
            </a:pPr>
            <a:r>
              <a:rPr lang="en-US" altLang="en-US" sz="2400" b="1" dirty="0">
                <a:latin typeface="Times New Roman" pitchFamily="18" charset="0"/>
                <a:cs typeface="Times New Roman" pitchFamily="18" charset="0"/>
              </a:rPr>
              <a:t>	</a:t>
            </a:r>
            <a:r>
              <a:rPr lang="vi-VN" altLang="en-US" sz="2400" b="1" dirty="0">
                <a:latin typeface="Times New Roman" pitchFamily="18" charset="0"/>
                <a:cs typeface="Times New Roman" pitchFamily="18" charset="0"/>
              </a:rPr>
              <a:t>D. Mang thông tin quy định cấu trúc protein  ức chế.</a:t>
            </a:r>
          </a:p>
          <a:p>
            <a:pPr algn="just">
              <a:spcBef>
                <a:spcPts val="1200"/>
              </a:spcBef>
              <a:spcAft>
                <a:spcPts val="1200"/>
              </a:spcAft>
              <a:buFont typeface="Wingdings 3" pitchFamily="18" charset="2"/>
              <a:buNone/>
            </a:pPr>
            <a:endParaRPr lang="en-US" altLang="en-US" sz="24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69875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7709" y="228600"/>
            <a:ext cx="8991600"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ts val="1200"/>
              </a:spcBef>
              <a:spcAft>
                <a:spcPts val="1200"/>
              </a:spcAft>
              <a:buFont typeface="Wingdings 3" pitchFamily="18" charset="2"/>
              <a:buNone/>
            </a:pPr>
            <a:r>
              <a:rPr lang="en-US" altLang="en-US" sz="2400" b="1" dirty="0">
                <a:solidFill>
                  <a:srgbClr val="FFFF00"/>
                </a:solidFill>
                <a:latin typeface="Times New Roman" pitchFamily="18" charset="0"/>
                <a:cs typeface="Times New Roman" pitchFamily="18" charset="0"/>
              </a:rPr>
              <a:t> </a:t>
            </a:r>
            <a:r>
              <a:rPr lang="en-US" altLang="en-US" sz="2400" b="1" dirty="0">
                <a:solidFill>
                  <a:srgbClr val="FF0000"/>
                </a:solidFill>
                <a:latin typeface="Times New Roman" pitchFamily="18" charset="0"/>
                <a:cs typeface="Times New Roman" pitchFamily="18" charset="0"/>
              </a:rPr>
              <a:t>2. </a:t>
            </a:r>
            <a:r>
              <a:rPr lang="vi-VN" altLang="en-US" sz="2400" b="1" dirty="0">
                <a:solidFill>
                  <a:srgbClr val="FF0000"/>
                </a:solidFill>
                <a:latin typeface="Times New Roman" pitchFamily="18" charset="0"/>
                <a:cs typeface="Times New Roman" pitchFamily="18" charset="0"/>
              </a:rPr>
              <a:t>Trong cơ chế điều hoà hoạt động của operon  Lac ở vi khuẩn E.coli, vùng khởi động (promoter) có chức năng gì?</a:t>
            </a:r>
          </a:p>
          <a:p>
            <a:pPr algn="just">
              <a:spcBef>
                <a:spcPts val="1200"/>
              </a:spcBef>
              <a:spcAft>
                <a:spcPts val="1200"/>
              </a:spcAft>
              <a:buFont typeface="Wingdings 3" pitchFamily="18" charset="2"/>
              <a:buNone/>
            </a:pPr>
            <a:r>
              <a:rPr lang="vi-VN" altLang="en-US" sz="2400" b="1" dirty="0">
                <a:solidFill>
                  <a:srgbClr val="FFFF00"/>
                </a:solidFill>
                <a:latin typeface="Times New Roman" pitchFamily="18" charset="0"/>
                <a:cs typeface="Times New Roman" pitchFamily="18" charset="0"/>
              </a:rPr>
              <a:t>	</a:t>
            </a:r>
            <a:r>
              <a:rPr lang="vi-VN" altLang="en-US" sz="2400" b="1" dirty="0">
                <a:latin typeface="Times New Roman" pitchFamily="18" charset="0"/>
                <a:cs typeface="Times New Roman" pitchFamily="18" charset="0"/>
              </a:rPr>
              <a:t>A. Nơi mà chất cảm ứng có thể liên kết để khởi đầu phiên mã.</a:t>
            </a:r>
          </a:p>
          <a:p>
            <a:pPr algn="just">
              <a:spcBef>
                <a:spcPts val="1200"/>
              </a:spcBef>
              <a:spcAft>
                <a:spcPts val="1200"/>
              </a:spcAft>
              <a:buFont typeface="Wingdings 3" pitchFamily="18" charset="2"/>
              <a:buNone/>
            </a:pPr>
            <a:r>
              <a:rPr lang="vi-VN" altLang="en-US" sz="2400" b="1" dirty="0">
                <a:latin typeface="Times New Roman" pitchFamily="18" charset="0"/>
                <a:cs typeface="Times New Roman" pitchFamily="18" charset="0"/>
              </a:rPr>
              <a:t>	B. Những trình tự nucleotide  đặc biệt, tại đó protein  ức chế có thể liên kết làm ngăn cản sự phiên mã.</a:t>
            </a:r>
          </a:p>
          <a:p>
            <a:pPr algn="just">
              <a:spcBef>
                <a:spcPts val="1200"/>
              </a:spcBef>
              <a:spcAft>
                <a:spcPts val="1200"/>
              </a:spcAft>
              <a:buFont typeface="Wingdings 3" pitchFamily="18" charset="2"/>
              <a:buNone/>
            </a:pPr>
            <a:r>
              <a:rPr lang="vi-VN" altLang="en-US" sz="2400" b="1" dirty="0">
                <a:latin typeface="Times New Roman" pitchFamily="18" charset="0"/>
                <a:cs typeface="Times New Roman" pitchFamily="18" charset="0"/>
              </a:rPr>
              <a:t>	C. Những trình tự nucleotide  mang thông tin mã hoá cho phân tử protein  ức chế.</a:t>
            </a:r>
          </a:p>
          <a:p>
            <a:pPr algn="just">
              <a:spcBef>
                <a:spcPts val="1200"/>
              </a:spcBef>
              <a:spcAft>
                <a:spcPts val="1200"/>
              </a:spcAft>
              <a:buFont typeface="Wingdings 3" pitchFamily="18" charset="2"/>
              <a:buNone/>
            </a:pPr>
            <a:r>
              <a:rPr lang="en-US" altLang="en-US" sz="2400" b="1" dirty="0">
                <a:latin typeface="Times New Roman" pitchFamily="18" charset="0"/>
                <a:cs typeface="Times New Roman" pitchFamily="18" charset="0"/>
              </a:rPr>
              <a:t>	</a:t>
            </a:r>
            <a:r>
              <a:rPr lang="vi-VN" altLang="en-US" sz="2400" b="1" dirty="0">
                <a:latin typeface="Times New Roman" pitchFamily="18" charset="0"/>
                <a:cs typeface="Times New Roman" pitchFamily="18" charset="0"/>
              </a:rPr>
              <a:t>D. Nơi mà RNA polimerase  bám vào và khởi đầu phiên mã.</a:t>
            </a:r>
          </a:p>
          <a:p>
            <a:pPr algn="just">
              <a:spcBef>
                <a:spcPts val="1200"/>
              </a:spcBef>
              <a:spcAft>
                <a:spcPts val="1200"/>
              </a:spcAft>
              <a:buFont typeface="Wingdings 3" pitchFamily="18" charset="2"/>
              <a:buNone/>
            </a:pPr>
            <a:endParaRPr lang="en-US" altLang="en-US" sz="24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35731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4">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2123" y="1254588"/>
            <a:ext cx="609599" cy="381000"/>
          </a:xfrm>
          <a:prstGeom prst="rect">
            <a:avLst/>
          </a:prstGeom>
          <a:noFill/>
        </p:spPr>
        <p:txBody>
          <a:bodyPr wrap="square" rtlCol="0">
            <a:spAutoFit/>
          </a:bodyPr>
          <a:lstStyle/>
          <a:p>
            <a:r>
              <a:rPr lang="en-US" dirty="0">
                <a:sym typeface="Wingdings"/>
              </a:rPr>
              <a:t></a:t>
            </a:r>
            <a:endParaRPr lang="en-US" dirty="0"/>
          </a:p>
        </p:txBody>
      </p:sp>
      <p:sp>
        <p:nvSpPr>
          <p:cNvPr id="7" name="TextBox 6"/>
          <p:cNvSpPr txBox="1"/>
          <p:nvPr/>
        </p:nvSpPr>
        <p:spPr>
          <a:xfrm>
            <a:off x="294411" y="2404515"/>
            <a:ext cx="457200" cy="381000"/>
          </a:xfrm>
          <a:prstGeom prst="rect">
            <a:avLst/>
          </a:prstGeom>
          <a:noFill/>
        </p:spPr>
        <p:txBody>
          <a:bodyPr wrap="square" rtlCol="0">
            <a:spAutoFit/>
          </a:bodyPr>
          <a:lstStyle/>
          <a:p>
            <a:r>
              <a:rPr lang="en-US" dirty="0">
                <a:sym typeface="Wingdings"/>
              </a:rPr>
              <a:t></a:t>
            </a:r>
            <a:endParaRPr lang="en-US" dirty="0"/>
          </a:p>
        </p:txBody>
      </p:sp>
      <p:sp>
        <p:nvSpPr>
          <p:cNvPr id="8" name="TextBox 7"/>
          <p:cNvSpPr txBox="1"/>
          <p:nvPr/>
        </p:nvSpPr>
        <p:spPr>
          <a:xfrm>
            <a:off x="148937" y="4780570"/>
            <a:ext cx="602674" cy="381000"/>
          </a:xfrm>
          <a:prstGeom prst="rect">
            <a:avLst/>
          </a:prstGeom>
          <a:noFill/>
        </p:spPr>
        <p:txBody>
          <a:bodyPr wrap="square" rtlCol="0">
            <a:spAutoFit/>
          </a:bodyPr>
          <a:lstStyle/>
          <a:p>
            <a:r>
              <a:rPr lang="en-US" dirty="0">
                <a:sym typeface="Wingdings"/>
              </a:rPr>
              <a:t></a:t>
            </a:r>
            <a:endParaRPr lang="en-US" dirty="0"/>
          </a:p>
        </p:txBody>
      </p:sp>
      <p:sp>
        <p:nvSpPr>
          <p:cNvPr id="4" name="TextBox 3"/>
          <p:cNvSpPr txBox="1">
            <a:spLocks noChangeArrowheads="1"/>
          </p:cNvSpPr>
          <p:nvPr/>
        </p:nvSpPr>
        <p:spPr bwMode="auto">
          <a:xfrm>
            <a:off x="640777" y="132370"/>
            <a:ext cx="4329546"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8775" indent="-35877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ts val="600"/>
              </a:spcBef>
              <a:spcAft>
                <a:spcPts val="600"/>
              </a:spcAft>
              <a:buFont typeface="Wingdings 3" pitchFamily="18" charset="2"/>
              <a:buNone/>
            </a:pPr>
            <a:r>
              <a:rPr lang="en-US" altLang="en-US" sz="2000" b="1" dirty="0">
                <a:solidFill>
                  <a:srgbClr val="FF0000"/>
                </a:solidFill>
                <a:latin typeface="Times New Roman" pitchFamily="18" charset="0"/>
                <a:cs typeface="Times New Roman" pitchFamily="18" charset="0"/>
              </a:rPr>
              <a:t>3. </a:t>
            </a:r>
            <a:r>
              <a:rPr lang="vi-VN" altLang="en-US" sz="2000" b="1" dirty="0">
                <a:solidFill>
                  <a:srgbClr val="FF0000"/>
                </a:solidFill>
                <a:latin typeface="Times New Roman" pitchFamily="18" charset="0"/>
                <a:cs typeface="Times New Roman" pitchFamily="18" charset="0"/>
              </a:rPr>
              <a:t>Hình mô tả các thành phần của operon lac, nhận định nào sau đây đúng?</a:t>
            </a:r>
          </a:p>
          <a:p>
            <a:pPr algn="just">
              <a:spcBef>
                <a:spcPts val="600"/>
              </a:spcBef>
              <a:spcAft>
                <a:spcPts val="600"/>
              </a:spcAft>
              <a:buFont typeface="Wingdings 3" pitchFamily="18" charset="2"/>
              <a:buNone/>
            </a:pPr>
            <a:r>
              <a:rPr lang="vi-VN" altLang="en-US" sz="2000" b="1" dirty="0">
                <a:latin typeface="Times New Roman" pitchFamily="18" charset="0"/>
                <a:cs typeface="Times New Roman" pitchFamily="18" charset="0"/>
              </a:rPr>
              <a:t>A. Mô hình này thể hiện cơ chế đóng, nghĩa là sản phẩm gene cấu trúc không được tạo ra.</a:t>
            </a:r>
          </a:p>
          <a:p>
            <a:pPr algn="just">
              <a:spcBef>
                <a:spcPts val="600"/>
              </a:spcBef>
              <a:spcAft>
                <a:spcPts val="600"/>
              </a:spcAft>
              <a:buFont typeface="Wingdings 3" pitchFamily="18" charset="2"/>
              <a:buNone/>
            </a:pPr>
            <a:r>
              <a:rPr lang="vi-VN" altLang="en-US" sz="2000" b="1" dirty="0">
                <a:latin typeface="Times New Roman" pitchFamily="18" charset="0"/>
                <a:cs typeface="Times New Roman" pitchFamily="18" charset="0"/>
              </a:rPr>
              <a:t>B. Gene điều hoà </a:t>
            </a:r>
            <a:r>
              <a:rPr lang="en-US" altLang="en-US" sz="2000" b="1" dirty="0">
                <a:latin typeface="Times New Roman" pitchFamily="18" charset="0"/>
                <a:cs typeface="Times New Roman" pitchFamily="18" charset="0"/>
              </a:rPr>
              <a:t>(I) </a:t>
            </a:r>
            <a:r>
              <a:rPr lang="vi-VN" altLang="en-US" sz="2000" b="1" dirty="0">
                <a:latin typeface="Times New Roman" pitchFamily="18" charset="0"/>
                <a:cs typeface="Times New Roman" pitchFamily="18" charset="0"/>
              </a:rPr>
              <a:t>tổng hợp protein ức chế, dù có hay không có lactose thì gene R luôn tổng hợp protein ức chế.</a:t>
            </a:r>
          </a:p>
          <a:p>
            <a:pPr algn="just">
              <a:spcBef>
                <a:spcPts val="600"/>
              </a:spcBef>
              <a:spcAft>
                <a:spcPts val="600"/>
              </a:spcAft>
              <a:buFont typeface="Wingdings 3" pitchFamily="18" charset="2"/>
              <a:buNone/>
            </a:pPr>
            <a:r>
              <a:rPr lang="vi-VN" altLang="en-US" sz="2000" b="1" dirty="0">
                <a:latin typeface="Times New Roman" pitchFamily="18" charset="0"/>
                <a:cs typeface="Times New Roman" pitchFamily="18" charset="0"/>
              </a:rPr>
              <a:t>C. Các gene cấu trúc Z, Y, A phiên mã tạo ra các phân tử mRNA khi ngoài môi trường tế bào có lactose.</a:t>
            </a:r>
          </a:p>
          <a:p>
            <a:pPr algn="just">
              <a:spcBef>
                <a:spcPts val="600"/>
              </a:spcBef>
              <a:spcAft>
                <a:spcPts val="600"/>
              </a:spcAft>
              <a:buFont typeface="Wingdings 3" pitchFamily="18" charset="2"/>
              <a:buNone/>
            </a:pPr>
            <a:r>
              <a:rPr lang="vi-VN" altLang="en-US" sz="2000" b="1" dirty="0">
                <a:latin typeface="Times New Roman" pitchFamily="18" charset="0"/>
                <a:cs typeface="Times New Roman" pitchFamily="18" charset="0"/>
              </a:rPr>
              <a:t>D. Nếu gene </a:t>
            </a:r>
            <a:r>
              <a:rPr lang="en-US" altLang="en-US" sz="2000" b="1" dirty="0">
                <a:latin typeface="Times New Roman" pitchFamily="18" charset="0"/>
                <a:cs typeface="Times New Roman" pitchFamily="18" charset="0"/>
              </a:rPr>
              <a:t>(I) </a:t>
            </a:r>
            <a:r>
              <a:rPr lang="vi-VN" altLang="en-US" sz="2000" b="1" dirty="0">
                <a:latin typeface="Times New Roman" pitchFamily="18" charset="0"/>
                <a:cs typeface="Times New Roman" pitchFamily="18" charset="0"/>
              </a:rPr>
              <a:t>đột biến hoặc vùng O đột biến hoặc môi có lactose thì có thể dẫn đến operon liên tục hoạt động và liên tục tạo ra sản phẩm sinh học của các gene cấu trúc thuộc operon.</a:t>
            </a:r>
          </a:p>
        </p:txBody>
      </p:sp>
      <p:pic>
        <p:nvPicPr>
          <p:cNvPr id="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4958" y="243958"/>
            <a:ext cx="4065394" cy="2351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929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2"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randombar(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4" grpId="0"/>
      <p:bldP spid="4" grpId="1" autoUpdateAnimBg="0"/>
      <p:bldP spid="4" grpId="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685798" y="609600"/>
            <a:ext cx="800100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8775" indent="-35877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ts val="600"/>
              </a:spcBef>
              <a:spcAft>
                <a:spcPts val="600"/>
              </a:spcAft>
              <a:buFont typeface="Wingdings 3" pitchFamily="18" charset="2"/>
              <a:buNone/>
            </a:pPr>
            <a:r>
              <a:rPr lang="en-US" altLang="en-US" sz="2400" b="1" dirty="0">
                <a:solidFill>
                  <a:srgbClr val="FF0000"/>
                </a:solidFill>
                <a:latin typeface="Times New Roman" pitchFamily="18" charset="0"/>
                <a:cs typeface="Times New Roman" pitchFamily="18" charset="0"/>
              </a:rPr>
              <a:t>4. Cấu trúc Operon lac ở vi khuẩn E. coli không bao gồm </a:t>
            </a:r>
          </a:p>
          <a:p>
            <a:pPr marL="457200" indent="-457200" algn="just">
              <a:spcBef>
                <a:spcPts val="600"/>
              </a:spcBef>
              <a:spcAft>
                <a:spcPts val="600"/>
              </a:spcAft>
              <a:buFont typeface="Wingdings 3" pitchFamily="18" charset="2"/>
              <a:buAutoNum type="alphaUcPeriod"/>
            </a:pPr>
            <a:r>
              <a:rPr lang="en-US" altLang="en-US" sz="2400" b="1" dirty="0">
                <a:latin typeface="Times New Roman" pitchFamily="18" charset="0"/>
                <a:cs typeface="Times New Roman" pitchFamily="18" charset="0"/>
              </a:rPr>
              <a:t>Vùng khởi động P</a:t>
            </a:r>
          </a:p>
          <a:p>
            <a:pPr algn="just">
              <a:spcBef>
                <a:spcPts val="600"/>
              </a:spcBef>
              <a:spcAft>
                <a:spcPts val="600"/>
              </a:spcAft>
              <a:buFont typeface="Wingdings 3" pitchFamily="18" charset="2"/>
              <a:buNone/>
            </a:pPr>
            <a:r>
              <a:rPr lang="vi-VN" altLang="en-US" sz="2400" b="1" dirty="0">
                <a:latin typeface="Times New Roman" pitchFamily="18" charset="0"/>
                <a:cs typeface="Times New Roman" pitchFamily="18" charset="0"/>
              </a:rPr>
              <a:t>B. Gene điều hoà </a:t>
            </a:r>
            <a:r>
              <a:rPr lang="en-US" altLang="en-US" sz="2400" b="1" dirty="0">
                <a:latin typeface="Times New Roman" pitchFamily="18" charset="0"/>
                <a:cs typeface="Times New Roman" pitchFamily="18" charset="0"/>
              </a:rPr>
              <a:t>(I) </a:t>
            </a:r>
          </a:p>
          <a:p>
            <a:pPr algn="just">
              <a:spcBef>
                <a:spcPts val="600"/>
              </a:spcBef>
              <a:spcAft>
                <a:spcPts val="600"/>
              </a:spcAft>
              <a:buFont typeface="Wingdings 3" pitchFamily="18" charset="2"/>
              <a:buNone/>
            </a:pPr>
            <a:r>
              <a:rPr lang="vi-VN" altLang="en-US" sz="2400" b="1" dirty="0">
                <a:latin typeface="Times New Roman" pitchFamily="18" charset="0"/>
                <a:cs typeface="Times New Roman" pitchFamily="18" charset="0"/>
              </a:rPr>
              <a:t>C. Các gene cấu trúc Z, Y, A </a:t>
            </a:r>
            <a:endParaRPr lang="en-US" altLang="en-US" sz="2400" b="1" dirty="0">
              <a:latin typeface="Times New Roman" pitchFamily="18" charset="0"/>
              <a:cs typeface="Times New Roman" pitchFamily="18" charset="0"/>
            </a:endParaRPr>
          </a:p>
          <a:p>
            <a:pPr algn="just">
              <a:spcBef>
                <a:spcPts val="600"/>
              </a:spcBef>
              <a:spcAft>
                <a:spcPts val="600"/>
              </a:spcAft>
              <a:buFont typeface="Wingdings 3" pitchFamily="18" charset="2"/>
              <a:buNone/>
            </a:pPr>
            <a:r>
              <a:rPr lang="vi-VN" altLang="en-US" sz="2400" b="1" dirty="0">
                <a:latin typeface="Times New Roman" pitchFamily="18" charset="0"/>
                <a:cs typeface="Times New Roman" pitchFamily="18" charset="0"/>
              </a:rPr>
              <a:t>D. </a:t>
            </a:r>
            <a:r>
              <a:rPr lang="en-US" altLang="en-US" sz="2400" b="1" dirty="0">
                <a:latin typeface="Times New Roman" pitchFamily="18" charset="0"/>
                <a:cs typeface="Times New Roman" pitchFamily="18" charset="0"/>
              </a:rPr>
              <a:t>V</a:t>
            </a:r>
            <a:r>
              <a:rPr lang="vi-VN" altLang="en-US" sz="2400" b="1" dirty="0">
                <a:latin typeface="Times New Roman" pitchFamily="18" charset="0"/>
                <a:cs typeface="Times New Roman" pitchFamily="18" charset="0"/>
              </a:rPr>
              <a:t>ùng </a:t>
            </a:r>
            <a:r>
              <a:rPr lang="en-US" altLang="en-US" sz="2400" b="1" dirty="0">
                <a:latin typeface="Times New Roman" pitchFamily="18" charset="0"/>
                <a:cs typeface="Times New Roman" pitchFamily="18" charset="0"/>
              </a:rPr>
              <a:t>vận hành </a:t>
            </a:r>
            <a:r>
              <a:rPr lang="vi-VN" altLang="en-US" sz="2400" b="1" dirty="0">
                <a:latin typeface="Times New Roman" pitchFamily="18" charset="0"/>
                <a:cs typeface="Times New Roman" pitchFamily="18" charset="0"/>
              </a:rPr>
              <a:t>O</a:t>
            </a:r>
          </a:p>
        </p:txBody>
      </p:sp>
      <p:sp>
        <p:nvSpPr>
          <p:cNvPr id="6" name="TextBox 5"/>
          <p:cNvSpPr txBox="1"/>
          <p:nvPr/>
        </p:nvSpPr>
        <p:spPr>
          <a:xfrm>
            <a:off x="457199" y="1274618"/>
            <a:ext cx="457200" cy="381000"/>
          </a:xfrm>
          <a:prstGeom prst="rect">
            <a:avLst/>
          </a:prstGeom>
          <a:noFill/>
        </p:spPr>
        <p:txBody>
          <a:bodyPr wrap="square" rtlCol="0">
            <a:spAutoFit/>
          </a:bodyPr>
          <a:lstStyle/>
          <a:p>
            <a:r>
              <a:rPr lang="en-US" dirty="0">
                <a:sym typeface="Wingdings"/>
              </a:rPr>
              <a:t></a:t>
            </a:r>
            <a:endParaRPr lang="en-US" dirty="0"/>
          </a:p>
        </p:txBody>
      </p:sp>
    </p:spTree>
    <p:extLst>
      <p:ext uri="{BB962C8B-B14F-4D97-AF65-F5344CB8AC3E}">
        <p14:creationId xmlns:p14="http://schemas.microsoft.com/office/powerpoint/2010/main" val="158190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autoUpdateAnimBg="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90550" y="4191000"/>
            <a:ext cx="8229600" cy="1676400"/>
          </a:xfrm>
        </p:spPr>
        <p:txBody>
          <a:bodyPr/>
          <a:lstStyle/>
          <a:p>
            <a:pPr marL="0" indent="0">
              <a:buNone/>
            </a:pPr>
            <a:r>
              <a:rPr lang="en-US" dirty="0">
                <a:solidFill>
                  <a:schemeClr val="tx2"/>
                </a:solidFill>
                <a:latin typeface="Times New Roman" pitchFamily="18" charset="0"/>
                <a:cs typeface="Times New Roman" pitchFamily="18" charset="0"/>
              </a:rPr>
              <a:t>Gen biểu hiện thành tính trạng thông qua hoạt động (cơ chế) phiên mã và dịch mã</a:t>
            </a:r>
          </a:p>
        </p:txBody>
      </p:sp>
      <p:pic>
        <p:nvPicPr>
          <p:cNvPr id="2050" name="Picture 2" descr="C:\Users\Administrator\Desktop\tải xuố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8534400" cy="1143000"/>
          </a:xfrm>
          <a:prstGeom prst="rect">
            <a:avLst/>
          </a:prstGeom>
          <a:noFill/>
          <a:extLst>
            <a:ext uri="{909E8E84-426E-40DD-AFC4-6F175D3DCCD1}">
              <a14:hiddenFill xmlns:a14="http://schemas.microsoft.com/office/drawing/2010/main">
                <a:solidFill>
                  <a:srgbClr val="FFFFFF"/>
                </a:solidFill>
              </a14:hiddenFill>
            </a:ext>
          </a:extLst>
        </p:spPr>
      </p:pic>
      <p:sp>
        <p:nvSpPr>
          <p:cNvPr id="4" name="Cloud Callout 3"/>
          <p:cNvSpPr/>
          <p:nvPr/>
        </p:nvSpPr>
        <p:spPr>
          <a:xfrm>
            <a:off x="4641273" y="1420091"/>
            <a:ext cx="4495800" cy="2362200"/>
          </a:xfrm>
          <a:prstGeom prst="cloud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2"/>
                </a:solidFill>
                <a:latin typeface="Times New Roman" pitchFamily="18" charset="0"/>
                <a:cs typeface="Times New Roman" pitchFamily="18" charset="0"/>
              </a:rPr>
              <a:t>Biểu hiện gen được hiểu như thế nào?</a:t>
            </a:r>
          </a:p>
        </p:txBody>
      </p:sp>
    </p:spTree>
    <p:extLst>
      <p:ext uri="{BB962C8B-B14F-4D97-AF65-F5344CB8AC3E}">
        <p14:creationId xmlns:p14="http://schemas.microsoft.com/office/powerpoint/2010/main" val="200231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Callout 5"/>
          <p:cNvSpPr/>
          <p:nvPr/>
        </p:nvSpPr>
        <p:spPr>
          <a:xfrm>
            <a:off x="5181600" y="3661880"/>
            <a:ext cx="3657600" cy="2438400"/>
          </a:xfrm>
          <a:prstGeom prst="wedgeEllipse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Times New Roman" pitchFamily="18" charset="0"/>
                <a:cs typeface="Times New Roman" pitchFamily="18" charset="0"/>
              </a:rPr>
              <a:t>Có phải tất cả các gen trong tế bào đều biểu hiện cùng lúc không? </a:t>
            </a:r>
          </a:p>
          <a:p>
            <a:endParaRPr lang="en-US" sz="2400" dirty="0"/>
          </a:p>
        </p:txBody>
      </p:sp>
      <p:sp>
        <p:nvSpPr>
          <p:cNvPr id="10" name="Title 9"/>
          <p:cNvSpPr>
            <a:spLocks noGrp="1"/>
          </p:cNvSpPr>
          <p:nvPr>
            <p:ph type="title"/>
          </p:nvPr>
        </p:nvSpPr>
        <p:spPr/>
        <p:txBody>
          <a:bodyPr/>
          <a:lstStyle/>
          <a:p>
            <a:endParaRPr lang="en-US"/>
          </a:p>
        </p:txBody>
      </p:sp>
      <p:sp>
        <p:nvSpPr>
          <p:cNvPr id="7" name="Text Box 9"/>
          <p:cNvSpPr txBox="1">
            <a:spLocks noGrp="1" noChangeArrowheads="1"/>
          </p:cNvSpPr>
          <p:nvPr>
            <p:ph idx="1"/>
          </p:nvPr>
        </p:nvSpPr>
        <p:spPr bwMode="auto">
          <a:xfrm>
            <a:off x="495300" y="1220450"/>
            <a:ext cx="8229600"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defRPr/>
            </a:pPr>
            <a:r>
              <a:rPr lang="en-US" altLang="vi-VN" sz="2800" dirty="0">
                <a:solidFill>
                  <a:srgbClr val="006600"/>
                </a:solidFill>
                <a:latin typeface="Times New Roman" panose="02020603050405020304" pitchFamily="18" charset="0"/>
              </a:rPr>
              <a:t> Tế bào người có số lượng gen giống nhau (20 000 gen).Trong đó, </a:t>
            </a:r>
            <a:r>
              <a:rPr lang="en-US" altLang="vi-VN" sz="2800" u="sng" dirty="0">
                <a:solidFill>
                  <a:srgbClr val="FF0000"/>
                </a:solidFill>
                <a:latin typeface="Times New Roman" panose="02020603050405020304" pitchFamily="18" charset="0"/>
              </a:rPr>
              <a:t>một số gen chỉ biểu hiện giai đoạn phôi</a:t>
            </a:r>
            <a:r>
              <a:rPr lang="en-US" altLang="vi-VN" sz="2800" dirty="0">
                <a:solidFill>
                  <a:srgbClr val="006600"/>
                </a:solidFill>
                <a:latin typeface="Times New Roman" panose="02020603050405020304" pitchFamily="18" charset="0"/>
              </a:rPr>
              <a:t>, </a:t>
            </a:r>
            <a:r>
              <a:rPr lang="en-US" altLang="vi-VN" sz="2800" u="sng" dirty="0">
                <a:solidFill>
                  <a:srgbClr val="FF0000"/>
                </a:solidFill>
                <a:latin typeface="Times New Roman" panose="02020603050405020304" pitchFamily="18" charset="0"/>
              </a:rPr>
              <a:t>một số gen khác biểu hiện ở giai đoạn trưởng thành</a:t>
            </a:r>
            <a:r>
              <a:rPr lang="en-US" altLang="vi-VN" sz="2800" dirty="0">
                <a:solidFill>
                  <a:srgbClr val="006600"/>
                </a:solidFill>
                <a:latin typeface="Times New Roman" panose="02020603050405020304" pitchFamily="18" charset="0"/>
              </a:rPr>
              <a:t> (ví dụ : gen tổng hợp </a:t>
            </a:r>
            <a:r>
              <a:rPr lang="en-US" altLang="vi-VN" sz="2800" b="1" u="sng" dirty="0">
                <a:solidFill>
                  <a:srgbClr val="006600"/>
                </a:solidFill>
                <a:latin typeface="Times New Roman" panose="02020603050405020304" pitchFamily="18" charset="0"/>
              </a:rPr>
              <a:t>prôtêin sữa </a:t>
            </a:r>
            <a:r>
              <a:rPr lang="en-US" altLang="vi-VN" sz="2800" b="1" dirty="0">
                <a:solidFill>
                  <a:srgbClr val="FF0000"/>
                </a:solidFill>
                <a:latin typeface="Times New Roman" panose="02020603050405020304" pitchFamily="18" charset="0"/>
              </a:rPr>
              <a:t>chỉ</a:t>
            </a:r>
            <a:r>
              <a:rPr lang="en-US" altLang="vi-VN" sz="2800" dirty="0">
                <a:solidFill>
                  <a:srgbClr val="006600"/>
                </a:solidFill>
                <a:latin typeface="Times New Roman" panose="02020603050405020304" pitchFamily="18" charset="0"/>
              </a:rPr>
              <a:t> </a:t>
            </a:r>
            <a:r>
              <a:rPr lang="en-US" altLang="vi-VN" sz="2800" b="1" dirty="0">
                <a:solidFill>
                  <a:srgbClr val="FF0000"/>
                </a:solidFill>
                <a:latin typeface="Times New Roman" panose="02020603050405020304" pitchFamily="18" charset="0"/>
              </a:rPr>
              <a:t>hoạt động ở</a:t>
            </a:r>
            <a:r>
              <a:rPr lang="en-US" altLang="vi-VN" sz="2800" dirty="0">
                <a:solidFill>
                  <a:srgbClr val="006600"/>
                </a:solidFill>
                <a:latin typeface="Times New Roman" panose="02020603050405020304" pitchFamily="18" charset="0"/>
              </a:rPr>
              <a:t> </a:t>
            </a:r>
            <a:r>
              <a:rPr lang="en-US" altLang="vi-VN" sz="2800" b="1" dirty="0">
                <a:solidFill>
                  <a:srgbClr val="006600"/>
                </a:solidFill>
                <a:latin typeface="Times New Roman" panose="02020603050405020304" pitchFamily="18" charset="0"/>
              </a:rPr>
              <a:t>nữ </a:t>
            </a:r>
            <a:r>
              <a:rPr lang="en-US" altLang="vi-VN" sz="2800" dirty="0">
                <a:solidFill>
                  <a:srgbClr val="006600"/>
                </a:solidFill>
                <a:latin typeface="Times New Roman" panose="02020603050405020304" pitchFamily="18" charset="0"/>
              </a:rPr>
              <a:t>, vào </a:t>
            </a:r>
            <a:r>
              <a:rPr lang="en-US" altLang="vi-VN" sz="2800" b="1" dirty="0">
                <a:solidFill>
                  <a:srgbClr val="006600"/>
                </a:solidFill>
                <a:latin typeface="Times New Roman" panose="02020603050405020304" pitchFamily="18" charset="0"/>
              </a:rPr>
              <a:t>giai đoạn sắp sinh và cho con bú)</a:t>
            </a:r>
            <a:r>
              <a:rPr lang="en-US" altLang="vi-VN" sz="2800" dirty="0">
                <a:solidFill>
                  <a:srgbClr val="006600"/>
                </a:solidFill>
                <a:latin typeface="Times New Roman" panose="02020603050405020304" pitchFamily="18" charset="0"/>
              </a:rPr>
              <a:t>.</a:t>
            </a:r>
          </a:p>
          <a:p>
            <a:pPr algn="just" eaLnBrk="1" hangingPunct="1">
              <a:spcBef>
                <a:spcPct val="50000"/>
              </a:spcBef>
              <a:buFontTx/>
              <a:buNone/>
              <a:defRPr/>
            </a:pPr>
            <a:endParaRPr lang="en-US" altLang="vi-VN" sz="2800" dirty="0">
              <a:solidFill>
                <a:srgbClr val="006600"/>
              </a:solidFill>
              <a:latin typeface="Times New Roman" panose="02020603050405020304" pitchFamily="18" charset="0"/>
            </a:endParaRPr>
          </a:p>
        </p:txBody>
      </p:sp>
      <p:sp>
        <p:nvSpPr>
          <p:cNvPr id="8" name="Rectangle 7"/>
          <p:cNvSpPr/>
          <p:nvPr/>
        </p:nvSpPr>
        <p:spPr>
          <a:xfrm>
            <a:off x="609600" y="3865418"/>
            <a:ext cx="8001000" cy="1815882"/>
          </a:xfrm>
          <a:prstGeom prst="rect">
            <a:avLst/>
          </a:prstGeom>
        </p:spPr>
        <p:txBody>
          <a:bodyPr wrap="square">
            <a:spAutoFit/>
          </a:bodyPr>
          <a:lstStyle/>
          <a:p>
            <a:pPr algn="just"/>
            <a:r>
              <a:rPr lang="vi-VN" sz="2800" dirty="0">
                <a:solidFill>
                  <a:srgbClr val="0000FF"/>
                </a:solidFill>
                <a:latin typeface="Times New Roman" panose="02020603050405020304" pitchFamily="18" charset="0"/>
                <a:cs typeface="Times New Roman" panose="02020603050405020304" pitchFamily="18" charset="0"/>
              </a:rPr>
              <a:t>Như</a:t>
            </a:r>
            <a:r>
              <a:rPr lang="en-US" sz="2800" dirty="0">
                <a:solidFill>
                  <a:srgbClr val="0000FF"/>
                </a:solidFill>
                <a:latin typeface="Times New Roman" panose="02020603050405020304" pitchFamily="18" charset="0"/>
                <a:cs typeface="Times New Roman" panose="02020603050405020304" pitchFamily="18" charset="0"/>
              </a:rPr>
              <a:t> vâỵ, t</a:t>
            </a:r>
            <a:r>
              <a:rPr lang="vi-VN" sz="2800" dirty="0">
                <a:solidFill>
                  <a:srgbClr val="0000FF"/>
                </a:solidFill>
                <a:latin typeface="Times New Roman" panose="02020603050405020304" pitchFamily="18" charset="0"/>
                <a:cs typeface="Times New Roman" panose="02020603050405020304" pitchFamily="18" charset="0"/>
              </a:rPr>
              <a:t>ế bào chỉ cần sản phẩm của một gene nhất định vào thời điểm nhất định. Do vậy, các gene cần được điều khiển để có thể tạo ra đủ lượng sản phẩm vào đúng thời điểm khi tế bào cần đến. </a:t>
            </a:r>
            <a:endParaRPr lang="en-US" sz="2800" dirty="0">
              <a:solidFill>
                <a:srgbClr val="0000FF"/>
              </a:solidFill>
              <a:latin typeface="Times New Roman" panose="02020603050405020304" pitchFamily="18" charset="0"/>
              <a:cs typeface="Times New Roman" panose="02020603050405020304" pitchFamily="18" charset="0"/>
            </a:endParaRPr>
          </a:p>
        </p:txBody>
      </p:sp>
      <p:sp>
        <p:nvSpPr>
          <p:cNvPr id="9" name="Explosion 1 8"/>
          <p:cNvSpPr/>
          <p:nvPr/>
        </p:nvSpPr>
        <p:spPr>
          <a:xfrm>
            <a:off x="1524000" y="3283020"/>
            <a:ext cx="3352800" cy="3196120"/>
          </a:xfrm>
          <a:prstGeom prst="irregularSeal1">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Times New Roman" pitchFamily="18" charset="0"/>
                <a:cs typeface="Times New Roman" pitchFamily="18" charset="0"/>
              </a:rPr>
              <a:t>KHÔNG </a:t>
            </a:r>
          </a:p>
        </p:txBody>
      </p:sp>
      <p:sp>
        <p:nvSpPr>
          <p:cNvPr id="11" name="Text Box 8"/>
          <p:cNvSpPr txBox="1">
            <a:spLocks noChangeArrowheads="1"/>
          </p:cNvSpPr>
          <p:nvPr/>
        </p:nvSpPr>
        <p:spPr bwMode="auto">
          <a:xfrm>
            <a:off x="152400" y="262979"/>
            <a:ext cx="8991600" cy="769441"/>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Arial" charset="0"/>
                <a:ea typeface="+mj-ea"/>
                <a:cs typeface="+mj-cs"/>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b="1">
                <a:solidFill>
                  <a:srgbClr val="FFFF00"/>
                </a:solidFill>
                <a:latin typeface="Times New Roman" pitchFamily="18" charset="0"/>
                <a:cs typeface="Arial" charset="0"/>
              </a:rPr>
              <a:t>KHỞI ĐỘNG</a:t>
            </a:r>
            <a:endParaRPr lang="en-US" altLang="en-US" sz="6000" b="1" i="1" dirty="0">
              <a:solidFill>
                <a:srgbClr val="FFFF00"/>
              </a:solidFill>
            </a:endParaRPr>
          </a:p>
        </p:txBody>
      </p:sp>
    </p:spTree>
    <p:extLst>
      <p:ext uri="{BB962C8B-B14F-4D97-AF65-F5344CB8AC3E}">
        <p14:creationId xmlns:p14="http://schemas.microsoft.com/office/powerpoint/2010/main" val="51902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ircle(in)">
                                      <p:cBhvr>
                                        <p:cTn id="19" dur="20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xit" presetSubtype="21" fill="hold" grpId="1" nodeType="clickEffect">
                                  <p:stCondLst>
                                    <p:cond delay="0"/>
                                  </p:stCondLst>
                                  <p:childTnLst>
                                    <p:animEffect transition="out" filter="barn(inVertical)">
                                      <p:cBhvr>
                                        <p:cTn id="23" dur="500"/>
                                        <p:tgtEl>
                                          <p:spTgt spid="6"/>
                                        </p:tgtEl>
                                      </p:cBhvr>
                                    </p:animEffect>
                                    <p:set>
                                      <p:cBhvr>
                                        <p:cTn id="24" dur="1" fill="hold">
                                          <p:stCondLst>
                                            <p:cond delay="4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4" presetClass="exit" presetSubtype="10" fill="hold" grpId="1" nodeType="clickEffect">
                                  <p:stCondLst>
                                    <p:cond delay="0"/>
                                  </p:stCondLst>
                                  <p:childTnLst>
                                    <p:animEffect transition="out" filter="randombar(horizontal)">
                                      <p:cBhvr>
                                        <p:cTn id="28" dur="500"/>
                                        <p:tgtEl>
                                          <p:spTgt spid="9"/>
                                        </p:tgtEl>
                                      </p:cBhvr>
                                    </p:animEffect>
                                    <p:set>
                                      <p:cBhvr>
                                        <p:cTn id="29" dur="1" fill="hold">
                                          <p:stCondLst>
                                            <p:cond delay="499"/>
                                          </p:stCondLst>
                                        </p:cTn>
                                        <p:tgtEl>
                                          <p:spTgt spid="9"/>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ipe(down)">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build="p"/>
      <p:bldP spid="8" grpId="0"/>
      <p:bldP spid="9" grpId="0" animBg="1"/>
      <p:bldP spid="9" grpId="1"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8"/>
          <p:cNvSpPr txBox="1">
            <a:spLocks noGrp="1" noChangeArrowheads="1"/>
          </p:cNvSpPr>
          <p:nvPr>
            <p:ph type="title"/>
          </p:nvPr>
        </p:nvSpPr>
        <p:spPr bwMode="auto">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4400" b="1" dirty="0">
                <a:solidFill>
                  <a:srgbClr val="FFFF00"/>
                </a:solidFill>
                <a:latin typeface="Times New Roman" pitchFamily="18" charset="0"/>
                <a:cs typeface="Arial" charset="0"/>
              </a:rPr>
              <a:t>KHỞI ĐỘNG</a:t>
            </a:r>
            <a:endParaRPr lang="en-US" altLang="en-US" sz="6000" b="1" i="1" dirty="0">
              <a:solidFill>
                <a:srgbClr val="FFFF00"/>
              </a:solidFill>
            </a:endParaRPr>
          </a:p>
        </p:txBody>
      </p:sp>
      <p:sp>
        <p:nvSpPr>
          <p:cNvPr id="3" name="Content Placeholder 2"/>
          <p:cNvSpPr>
            <a:spLocks noGrp="1"/>
          </p:cNvSpPr>
          <p:nvPr>
            <p:ph idx="1"/>
          </p:nvPr>
        </p:nvSpPr>
        <p:spPr/>
        <p:txBody>
          <a:bodyPr>
            <a:normAutofit/>
          </a:bodyPr>
          <a:lstStyle/>
          <a:p>
            <a:pPr marL="0" indent="0" algn="just">
              <a:lnSpc>
                <a:spcPct val="120000"/>
              </a:lnSpc>
              <a:buNone/>
            </a:pPr>
            <a:r>
              <a:rPr lang="en-US" dirty="0">
                <a:solidFill>
                  <a:schemeClr val="tx2"/>
                </a:solidFill>
                <a:latin typeface="Times New Roman" pitchFamily="18" charset="0"/>
                <a:cs typeface="Times New Roman" pitchFamily="18" charset="0"/>
              </a:rPr>
              <a:t>Vậy cơ chế nào cho phép các gen được biểu hiện hoặc không?</a:t>
            </a:r>
          </a:p>
          <a:p>
            <a:pPr algn="just">
              <a:lnSpc>
                <a:spcPct val="120000"/>
              </a:lnSpc>
              <a:buFont typeface="Wingdings"/>
              <a:buChar char="è"/>
            </a:pPr>
            <a:r>
              <a:rPr lang="en-US" altLang="en-US" b="1" i="1" dirty="0">
                <a:solidFill>
                  <a:srgbClr val="FF0000"/>
                </a:solidFill>
                <a:latin typeface="Times New Roman" pitchFamily="18" charset="0"/>
                <a:cs typeface="Times New Roman" pitchFamily="18" charset="0"/>
                <a:sym typeface="Wingdings" pitchFamily="2" charset="2"/>
              </a:rPr>
              <a:t>Tìm hiểu bài học : ĐIỀU HÒA BIỂU HIỆN GEN</a:t>
            </a:r>
          </a:p>
          <a:p>
            <a:pPr marL="0" indent="0" algn="just">
              <a:lnSpc>
                <a:spcPct val="120000"/>
              </a:lnSpc>
              <a:buNone/>
            </a:pPr>
            <a:endParaRPr lang="vi-VN" altLang="en-US" b="1" i="1" dirty="0">
              <a:solidFill>
                <a:srgbClr val="FF0000"/>
              </a:solidFill>
              <a:latin typeface="Times New Roman" pitchFamily="18" charset="0"/>
              <a:cs typeface="Times New Roman" pitchFamily="18" charset="0"/>
            </a:endParaRPr>
          </a:p>
          <a:p>
            <a:pPr marL="0" indent="0" algn="just">
              <a:lnSpc>
                <a:spcPct val="120000"/>
              </a:lnSpc>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3509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40000"/>
              <a:lumOff val="60000"/>
            </a:schemeClr>
          </a:solidFill>
        </p:spPr>
        <p:txBody>
          <a:bodyPr>
            <a:normAutofit/>
          </a:bodyPr>
          <a:lstStyle/>
          <a:p>
            <a:r>
              <a:rPr lang="en-US" sz="3200" b="1" dirty="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 ĐIỀU HÒA BIỂU HIỆN GEN CỦA OPERON LAC Ở VI KHUẨN </a:t>
            </a:r>
            <a:r>
              <a:rPr lang="en-US" sz="3200" b="1" i="1" dirty="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E. coli</a:t>
            </a:r>
            <a:endParaRPr lang="en-US" sz="3200" b="1" dirty="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solidFill>
                <a:schemeClr val="accent5">
                  <a:lumMod val="20000"/>
                  <a:lumOff val="80000"/>
                </a:schemeClr>
              </a:solidFill>
            </p:spPr>
            <p:txBody>
              <a:bodyPr>
                <a:normAutofit fontScale="85000" lnSpcReduction="20000"/>
              </a:bodyPr>
              <a:lstStyle/>
              <a:p>
                <a:pPr marL="514350" indent="-514350">
                  <a:buFont typeface="Arial" pitchFamily="34" charset="0"/>
                  <a:buAutoNum type="arabicPeriod"/>
                </a:pPr>
                <a:r>
                  <a:rPr lang="en-US" b="1" dirty="0">
                    <a:solidFill>
                      <a:srgbClr val="FF0000"/>
                    </a:solidFill>
                    <a:latin typeface="Times New Roman" pitchFamily="18" charset="0"/>
                    <a:cs typeface="Times New Roman" pitchFamily="18" charset="0"/>
                  </a:rPr>
                  <a:t>Thí nghiệm của Monod và Jacob</a:t>
                </a:r>
              </a:p>
              <a:p>
                <a:pPr>
                  <a:buFontTx/>
                  <a:buChar char="-"/>
                </a:pPr>
                <a:r>
                  <a:rPr lang="en-US" dirty="0">
                    <a:solidFill>
                      <a:schemeClr val="tx2"/>
                    </a:solidFill>
                    <a:latin typeface="Times New Roman" pitchFamily="18" charset="0"/>
                    <a:cs typeface="Times New Roman" pitchFamily="18" charset="0"/>
                  </a:rPr>
                  <a:t>Nội dung: </a:t>
                </a:r>
              </a:p>
              <a:p>
                <a:pPr marL="0" indent="0">
                  <a:buNone/>
                </a:pPr>
                <a:r>
                  <a:rPr lang="en-US" dirty="0">
                    <a:solidFill>
                      <a:schemeClr val="tx2"/>
                    </a:solidFill>
                    <a:latin typeface="Times New Roman" pitchFamily="18" charset="0"/>
                    <a:cs typeface="Times New Roman" pitchFamily="18" charset="0"/>
                  </a:rPr>
                  <a:t>Nuôi cấy </a:t>
                </a:r>
                <a14:m>
                  <m:oMath xmlns:m="http://schemas.openxmlformats.org/officeDocument/2006/math">
                    <m:sSup>
                      <m:sSupPr>
                        <m:ctrlPr>
                          <a:rPr lang="en-US" i="1" smtClean="0">
                            <a:solidFill>
                              <a:srgbClr val="FF0000"/>
                            </a:solidFill>
                            <a:latin typeface="Cambria Math" panose="02040503050406030204" pitchFamily="18" charset="0"/>
                            <a:cs typeface="Times New Roman" pitchFamily="18" charset="0"/>
                          </a:rPr>
                        </m:ctrlPr>
                      </m:sSupPr>
                      <m:e>
                        <m:r>
                          <m:rPr>
                            <m:nor/>
                          </m:rPr>
                          <a:rPr lang="en-US" dirty="0">
                            <a:solidFill>
                              <a:srgbClr val="FF0000"/>
                            </a:solidFill>
                            <a:latin typeface="Times New Roman" pitchFamily="18" charset="0"/>
                            <a:cs typeface="Times New Roman" pitchFamily="18" charset="0"/>
                          </a:rPr>
                          <m:t>vi</m:t>
                        </m:r>
                        <m:r>
                          <m:rPr>
                            <m:nor/>
                          </m:rPr>
                          <a:rPr lang="en-US" dirty="0">
                            <a:solidFill>
                              <a:srgbClr val="FF0000"/>
                            </a:solidFill>
                            <a:latin typeface="Times New Roman" pitchFamily="18" charset="0"/>
                            <a:cs typeface="Times New Roman" pitchFamily="18" charset="0"/>
                          </a:rPr>
                          <m:t> </m:t>
                        </m:r>
                        <m:r>
                          <m:rPr>
                            <m:nor/>
                          </m:rPr>
                          <a:rPr lang="en-US" dirty="0">
                            <a:solidFill>
                              <a:srgbClr val="FF0000"/>
                            </a:solidFill>
                            <a:latin typeface="Times New Roman" pitchFamily="18" charset="0"/>
                            <a:cs typeface="Times New Roman" pitchFamily="18" charset="0"/>
                          </a:rPr>
                          <m:t>sinh</m:t>
                        </m:r>
                        <m:r>
                          <m:rPr>
                            <m:nor/>
                          </m:rPr>
                          <a:rPr lang="en-US" dirty="0">
                            <a:solidFill>
                              <a:srgbClr val="FF0000"/>
                            </a:solidFill>
                            <a:latin typeface="Times New Roman" pitchFamily="18" charset="0"/>
                            <a:cs typeface="Times New Roman" pitchFamily="18" charset="0"/>
                          </a:rPr>
                          <m:t> </m:t>
                        </m:r>
                        <m:r>
                          <m:rPr>
                            <m:nor/>
                          </m:rPr>
                          <a:rPr lang="en-US" dirty="0">
                            <a:solidFill>
                              <a:srgbClr val="FF0000"/>
                            </a:solidFill>
                            <a:latin typeface="Times New Roman" pitchFamily="18" charset="0"/>
                            <a:cs typeface="Times New Roman" pitchFamily="18" charset="0"/>
                          </a:rPr>
                          <m:t>v</m:t>
                        </m:r>
                        <m:r>
                          <m:rPr>
                            <m:nor/>
                          </m:rPr>
                          <a:rPr lang="en-US" dirty="0">
                            <a:solidFill>
                              <a:srgbClr val="FF0000"/>
                            </a:solidFill>
                            <a:latin typeface="Times New Roman" pitchFamily="18" charset="0"/>
                            <a:cs typeface="Times New Roman" pitchFamily="18" charset="0"/>
                          </a:rPr>
                          <m:t>ậ</m:t>
                        </m:r>
                        <m:r>
                          <m:rPr>
                            <m:nor/>
                          </m:rPr>
                          <a:rPr lang="en-US" dirty="0">
                            <a:solidFill>
                              <a:srgbClr val="FF0000"/>
                            </a:solidFill>
                            <a:latin typeface="Times New Roman" pitchFamily="18" charset="0"/>
                            <a:cs typeface="Times New Roman" pitchFamily="18" charset="0"/>
                          </a:rPr>
                          <m:t>t</m:t>
                        </m:r>
                        <m:r>
                          <m:rPr>
                            <m:nor/>
                          </m:rPr>
                          <a:rPr lang="en-US" dirty="0">
                            <a:solidFill>
                              <a:srgbClr val="FF0000"/>
                            </a:solidFill>
                            <a:latin typeface="Times New Roman" pitchFamily="18" charset="0"/>
                            <a:cs typeface="Times New Roman" pitchFamily="18" charset="0"/>
                          </a:rPr>
                          <m:t> </m:t>
                        </m:r>
                        <m:r>
                          <m:rPr>
                            <m:nor/>
                          </m:rPr>
                          <a:rPr lang="en-US" dirty="0">
                            <a:solidFill>
                              <a:srgbClr val="FF0000"/>
                            </a:solidFill>
                            <a:latin typeface="Times New Roman" pitchFamily="18" charset="0"/>
                            <a:cs typeface="Times New Roman" pitchFamily="18" charset="0"/>
                          </a:rPr>
                          <m:t>n</m:t>
                        </m:r>
                        <m:r>
                          <m:rPr>
                            <m:nor/>
                          </m:rPr>
                          <a:rPr lang="en-US" dirty="0">
                            <a:solidFill>
                              <a:srgbClr val="FF0000"/>
                            </a:solidFill>
                            <a:latin typeface="Times New Roman" pitchFamily="18" charset="0"/>
                            <a:cs typeface="Times New Roman" pitchFamily="18" charset="0"/>
                          </a:rPr>
                          <m:t>à</m:t>
                        </m:r>
                        <m:r>
                          <m:rPr>
                            <m:nor/>
                          </m:rPr>
                          <a:rPr lang="en-US" dirty="0">
                            <a:solidFill>
                              <a:srgbClr val="FF0000"/>
                            </a:solidFill>
                            <a:latin typeface="Times New Roman" pitchFamily="18" charset="0"/>
                            <a:cs typeface="Times New Roman" pitchFamily="18" charset="0"/>
                          </a:rPr>
                          <m:t>o</m:t>
                        </m:r>
                      </m:e>
                      <m:sup>
                        <m:r>
                          <a:rPr lang="en-US" b="0" i="1" smtClean="0">
                            <a:solidFill>
                              <a:srgbClr val="FF0000"/>
                            </a:solidFill>
                            <a:latin typeface="Cambria Math"/>
                            <a:cs typeface="Times New Roman" pitchFamily="18" charset="0"/>
                          </a:rPr>
                          <m:t>1</m:t>
                        </m:r>
                      </m:sup>
                    </m:sSup>
                  </m:oMath>
                </a14:m>
                <a:r>
                  <a:rPr lang="en-US" dirty="0">
                    <a:solidFill>
                      <a:schemeClr val="tx2"/>
                    </a:solidFill>
                    <a:latin typeface="Times New Roman" pitchFamily="18" charset="0"/>
                    <a:cs typeface="Times New Roman" pitchFamily="18" charset="0"/>
                  </a:rPr>
                  <a:t>? nghiên cứu sự biểu hiện của các gen giúp chuyển hóa </a:t>
                </a:r>
                <a14:m>
                  <m:oMath xmlns:m="http://schemas.openxmlformats.org/officeDocument/2006/math">
                    <m:sSup>
                      <m:sSupPr>
                        <m:ctrlPr>
                          <a:rPr lang="en-US" i="1" dirty="0" smtClean="0">
                            <a:solidFill>
                              <a:schemeClr val="tx2"/>
                            </a:solidFill>
                            <a:latin typeface="Cambria Math" panose="02040503050406030204" pitchFamily="18" charset="0"/>
                            <a:cs typeface="Times New Roman" pitchFamily="18" charset="0"/>
                          </a:rPr>
                        </m:ctrlPr>
                      </m:sSupPr>
                      <m:e>
                        <m:r>
                          <m:rPr>
                            <m:sty m:val="p"/>
                          </m:rPr>
                          <a:rPr lang="en-US" dirty="0">
                            <a:solidFill>
                              <a:srgbClr val="FF0000"/>
                            </a:solidFill>
                            <a:latin typeface="Cambria Math"/>
                            <a:cs typeface="Times New Roman" pitchFamily="18" charset="0"/>
                          </a:rPr>
                          <m:t>v</m:t>
                        </m:r>
                        <m:r>
                          <a:rPr lang="en-US" dirty="0">
                            <a:solidFill>
                              <a:srgbClr val="FF0000"/>
                            </a:solidFill>
                            <a:latin typeface="Cambria Math"/>
                            <a:cs typeface="Times New Roman" pitchFamily="18" charset="0"/>
                          </a:rPr>
                          <m:t>ậ</m:t>
                        </m:r>
                        <m:r>
                          <m:rPr>
                            <m:sty m:val="p"/>
                          </m:rPr>
                          <a:rPr lang="en-US" dirty="0">
                            <a:solidFill>
                              <a:srgbClr val="FF0000"/>
                            </a:solidFill>
                            <a:latin typeface="Cambria Math"/>
                            <a:cs typeface="Times New Roman" pitchFamily="18" charset="0"/>
                          </a:rPr>
                          <m:t>t</m:t>
                        </m:r>
                        <m:r>
                          <a:rPr lang="en-US" dirty="0">
                            <a:solidFill>
                              <a:srgbClr val="FF0000"/>
                            </a:solidFill>
                            <a:latin typeface="Cambria Math"/>
                            <a:cs typeface="Times New Roman" pitchFamily="18" charset="0"/>
                          </a:rPr>
                          <m:t> </m:t>
                        </m:r>
                        <m:r>
                          <m:rPr>
                            <m:sty m:val="p"/>
                          </m:rPr>
                          <a:rPr lang="en-US" dirty="0">
                            <a:solidFill>
                              <a:srgbClr val="FF0000"/>
                            </a:solidFill>
                            <a:latin typeface="Cambria Math"/>
                            <a:cs typeface="Times New Roman" pitchFamily="18" charset="0"/>
                          </a:rPr>
                          <m:t>ch</m:t>
                        </m:r>
                        <m:r>
                          <a:rPr lang="en-US" dirty="0">
                            <a:solidFill>
                              <a:srgbClr val="FF0000"/>
                            </a:solidFill>
                            <a:latin typeface="Cambria Math"/>
                            <a:cs typeface="Times New Roman" pitchFamily="18" charset="0"/>
                          </a:rPr>
                          <m:t>ấ</m:t>
                        </m:r>
                        <m:r>
                          <m:rPr>
                            <m:sty m:val="p"/>
                          </m:rPr>
                          <a:rPr lang="en-US" dirty="0">
                            <a:solidFill>
                              <a:srgbClr val="FF0000"/>
                            </a:solidFill>
                            <a:latin typeface="Cambria Math"/>
                            <a:cs typeface="Times New Roman" pitchFamily="18" charset="0"/>
                          </a:rPr>
                          <m:t>t</m:t>
                        </m:r>
                        <m:r>
                          <a:rPr lang="en-US" dirty="0">
                            <a:solidFill>
                              <a:srgbClr val="FF0000"/>
                            </a:solidFill>
                            <a:latin typeface="Cambria Math"/>
                            <a:cs typeface="Times New Roman" pitchFamily="18" charset="0"/>
                          </a:rPr>
                          <m:t> </m:t>
                        </m:r>
                        <m:r>
                          <m:rPr>
                            <m:sty m:val="p"/>
                          </m:rPr>
                          <a:rPr lang="en-US" dirty="0">
                            <a:solidFill>
                              <a:srgbClr val="FF0000"/>
                            </a:solidFill>
                            <a:latin typeface="Cambria Math"/>
                            <a:cs typeface="Times New Roman" pitchFamily="18" charset="0"/>
                          </a:rPr>
                          <m:t>n</m:t>
                        </m:r>
                        <m:r>
                          <a:rPr lang="en-US" dirty="0">
                            <a:solidFill>
                              <a:srgbClr val="FF0000"/>
                            </a:solidFill>
                            <a:latin typeface="Cambria Math"/>
                            <a:cs typeface="Times New Roman" pitchFamily="18" charset="0"/>
                          </a:rPr>
                          <m:t>à</m:t>
                        </m:r>
                        <m:r>
                          <m:rPr>
                            <m:sty m:val="p"/>
                          </m:rPr>
                          <a:rPr lang="en-US" dirty="0">
                            <a:solidFill>
                              <a:srgbClr val="FF0000"/>
                            </a:solidFill>
                            <a:latin typeface="Cambria Math"/>
                            <a:cs typeface="Times New Roman" pitchFamily="18" charset="0"/>
                          </a:rPr>
                          <m:t>o</m:t>
                        </m:r>
                      </m:e>
                      <m:sup>
                        <m:r>
                          <a:rPr lang="en-US" b="0" i="1" dirty="0" smtClean="0">
                            <a:solidFill>
                              <a:srgbClr val="FF0000"/>
                            </a:solidFill>
                            <a:latin typeface="Cambria Math"/>
                            <a:cs typeface="Times New Roman" pitchFamily="18" charset="0"/>
                          </a:rPr>
                          <m:t>2</m:t>
                        </m:r>
                      </m:sup>
                    </m:sSup>
                    <m:r>
                      <a:rPr lang="en-US" b="0" i="1" dirty="0" smtClean="0">
                        <a:solidFill>
                          <a:schemeClr val="tx2"/>
                        </a:solidFill>
                        <a:latin typeface="Cambria Math"/>
                        <a:cs typeface="Times New Roman" pitchFamily="18" charset="0"/>
                      </a:rPr>
                      <m:t>?</m:t>
                    </m:r>
                  </m:oMath>
                </a14:m>
                <a:endParaRPr lang="en-US" dirty="0">
                  <a:solidFill>
                    <a:schemeClr val="tx2"/>
                  </a:solidFill>
                  <a:latin typeface="Times New Roman" pitchFamily="18" charset="0"/>
                  <a:cs typeface="Times New Roman" pitchFamily="18" charset="0"/>
                </a:endParaRPr>
              </a:p>
              <a:p>
                <a:pPr marL="0" indent="0">
                  <a:buNone/>
                </a:pPr>
                <a:r>
                  <a:rPr lang="en-US" dirty="0">
                    <a:solidFill>
                      <a:schemeClr val="tx2"/>
                    </a:solidFill>
                    <a:latin typeface="Times New Roman" pitchFamily="18" charset="0"/>
                    <a:cs typeface="Times New Roman" pitchFamily="18" charset="0"/>
                  </a:rPr>
                  <a:t>Kết quả:</a:t>
                </a:r>
              </a:p>
              <a:p>
                <a:pPr marL="0" indent="0">
                  <a:buNone/>
                </a:pPr>
                <a:r>
                  <a:rPr lang="en-US" dirty="0">
                    <a:solidFill>
                      <a:schemeClr val="tx2"/>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Khi</a:t>
                </a:r>
                <a:r>
                  <a:rPr lang="en-US" dirty="0">
                    <a:solidFill>
                      <a:schemeClr val="tx2"/>
                    </a:solidFill>
                    <a:latin typeface="Times New Roman" pitchFamily="18" charset="0"/>
                    <a:cs typeface="Times New Roman" pitchFamily="18" charset="0"/>
                  </a:rPr>
                  <a:t> môi trường </a:t>
                </a:r>
                <a:r>
                  <a:rPr lang="en-US" dirty="0">
                    <a:solidFill>
                      <a:srgbClr val="FF0000"/>
                    </a:solidFill>
                    <a:latin typeface="Times New Roman" pitchFamily="18" charset="0"/>
                    <a:cs typeface="Times New Roman" pitchFamily="18" charset="0"/>
                  </a:rPr>
                  <a:t>nuôi cấy không có lactose</a:t>
                </a:r>
                <a:r>
                  <a:rPr lang="en-US" dirty="0">
                    <a:solidFill>
                      <a:schemeClr val="tx2"/>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nồng độ </a:t>
                </a:r>
                <a:r>
                  <a:rPr lang="en-US" dirty="0">
                    <a:solidFill>
                      <a:schemeClr val="tx2"/>
                    </a:solidFill>
                    <a:latin typeface="Times New Roman" pitchFamily="18" charset="0"/>
                    <a:cs typeface="Times New Roman" pitchFamily="18" charset="0"/>
                  </a:rPr>
                  <a:t>sản phẩm của các gen giúp chuyển hóa lactose </a:t>
                </a:r>
                <a14:m>
                  <m:oMath xmlns:m="http://schemas.openxmlformats.org/officeDocument/2006/math">
                    <m:sSup>
                      <m:sSupPr>
                        <m:ctrlPr>
                          <a:rPr lang="en-US" i="1" smtClean="0">
                            <a:solidFill>
                              <a:srgbClr val="FF0000"/>
                            </a:solidFill>
                            <a:latin typeface="Cambria Math" panose="02040503050406030204" pitchFamily="18" charset="0"/>
                            <a:cs typeface="Times New Roman" pitchFamily="18" charset="0"/>
                          </a:rPr>
                        </m:ctrlPr>
                      </m:sSupPr>
                      <m:e>
                        <m:r>
                          <m:rPr>
                            <m:nor/>
                          </m:rPr>
                          <a:rPr lang="en-US" dirty="0">
                            <a:solidFill>
                              <a:srgbClr val="FF0000"/>
                            </a:solidFill>
                            <a:latin typeface="Times New Roman" pitchFamily="18" charset="0"/>
                            <a:cs typeface="Times New Roman" pitchFamily="18" charset="0"/>
                          </a:rPr>
                          <m:t>ra</m:t>
                        </m:r>
                        <m:r>
                          <m:rPr>
                            <m:nor/>
                          </m:rPr>
                          <a:rPr lang="en-US" dirty="0">
                            <a:solidFill>
                              <a:srgbClr val="FF0000"/>
                            </a:solidFill>
                            <a:latin typeface="Times New Roman" pitchFamily="18" charset="0"/>
                            <a:cs typeface="Times New Roman" pitchFamily="18" charset="0"/>
                          </a:rPr>
                          <m:t> </m:t>
                        </m:r>
                        <m:r>
                          <m:rPr>
                            <m:nor/>
                          </m:rPr>
                          <a:rPr lang="en-US" dirty="0">
                            <a:solidFill>
                              <a:srgbClr val="FF0000"/>
                            </a:solidFill>
                            <a:latin typeface="Times New Roman" pitchFamily="18" charset="0"/>
                            <a:cs typeface="Times New Roman" pitchFamily="18" charset="0"/>
                          </a:rPr>
                          <m:t>sao</m:t>
                        </m:r>
                      </m:e>
                      <m:sup>
                        <m:r>
                          <a:rPr lang="en-US" b="0" i="1" smtClean="0">
                            <a:solidFill>
                              <a:srgbClr val="FF0000"/>
                            </a:solidFill>
                            <a:latin typeface="Cambria Math"/>
                            <a:cs typeface="Times New Roman" pitchFamily="18" charset="0"/>
                          </a:rPr>
                          <m:t>3</m:t>
                        </m:r>
                      </m:sup>
                    </m:sSup>
                  </m:oMath>
                </a14:m>
                <a:r>
                  <a:rPr lang="en-US" dirty="0">
                    <a:solidFill>
                      <a:schemeClr val="tx2"/>
                    </a:solidFill>
                    <a:latin typeface="Times New Roman" pitchFamily="18" charset="0"/>
                    <a:cs typeface="Times New Roman" pitchFamily="18" charset="0"/>
                  </a:rPr>
                  <a:t>? Đó là các sản phẩm gì?</a:t>
                </a:r>
              </a:p>
              <a:p>
                <a:pPr marL="0" indent="0">
                  <a:buNone/>
                </a:pPr>
                <a:r>
                  <a:rPr lang="en-US" dirty="0">
                    <a:solidFill>
                      <a:schemeClr val="tx2"/>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Khi</a:t>
                </a:r>
                <a:r>
                  <a:rPr lang="en-US" dirty="0">
                    <a:solidFill>
                      <a:schemeClr val="tx2"/>
                    </a:solidFill>
                    <a:latin typeface="Times New Roman" pitchFamily="18" charset="0"/>
                    <a:cs typeface="Times New Roman" pitchFamily="18" charset="0"/>
                  </a:rPr>
                  <a:t> môi trường </a:t>
                </a:r>
                <a:r>
                  <a:rPr lang="en-US" dirty="0">
                    <a:solidFill>
                      <a:srgbClr val="FF0000"/>
                    </a:solidFill>
                    <a:latin typeface="Times New Roman" pitchFamily="18" charset="0"/>
                    <a:cs typeface="Times New Roman" pitchFamily="18" charset="0"/>
                  </a:rPr>
                  <a:t>nuôi cấy có bổ sung lactose</a:t>
                </a:r>
                <a:r>
                  <a:rPr lang="en-US" dirty="0">
                    <a:solidFill>
                      <a:schemeClr val="tx2"/>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nồng độ </a:t>
                </a:r>
                <a:r>
                  <a:rPr lang="en-US" dirty="0">
                    <a:solidFill>
                      <a:schemeClr val="tx2"/>
                    </a:solidFill>
                    <a:latin typeface="Times New Roman" pitchFamily="18" charset="0"/>
                    <a:cs typeface="Times New Roman" pitchFamily="18" charset="0"/>
                  </a:rPr>
                  <a:t>sản phẩm của các gen giúp chuyển hóa lactose </a:t>
                </a:r>
                <a14:m>
                  <m:oMath xmlns:m="http://schemas.openxmlformats.org/officeDocument/2006/math">
                    <m:sSup>
                      <m:sSupPr>
                        <m:ctrlPr>
                          <a:rPr lang="en-US" i="1" smtClean="0">
                            <a:solidFill>
                              <a:srgbClr val="FF0000"/>
                            </a:solidFill>
                            <a:latin typeface="Cambria Math" panose="02040503050406030204" pitchFamily="18" charset="0"/>
                            <a:cs typeface="Times New Roman" pitchFamily="18" charset="0"/>
                          </a:rPr>
                        </m:ctrlPr>
                      </m:sSupPr>
                      <m:e>
                        <m:r>
                          <m:rPr>
                            <m:nor/>
                          </m:rPr>
                          <a:rPr lang="en-US" dirty="0">
                            <a:solidFill>
                              <a:srgbClr val="FF0000"/>
                            </a:solidFill>
                            <a:latin typeface="Times New Roman" pitchFamily="18" charset="0"/>
                            <a:cs typeface="Times New Roman" pitchFamily="18" charset="0"/>
                          </a:rPr>
                          <m:t>nh</m:t>
                        </m:r>
                        <m:r>
                          <m:rPr>
                            <m:nor/>
                          </m:rPr>
                          <a:rPr lang="en-US" dirty="0">
                            <a:solidFill>
                              <a:srgbClr val="FF0000"/>
                            </a:solidFill>
                            <a:latin typeface="Times New Roman" pitchFamily="18" charset="0"/>
                            <a:cs typeface="Times New Roman" pitchFamily="18" charset="0"/>
                          </a:rPr>
                          <m:t>ư </m:t>
                        </m:r>
                        <m:r>
                          <m:rPr>
                            <m:nor/>
                          </m:rPr>
                          <a:rPr lang="en-US" dirty="0">
                            <a:solidFill>
                              <a:srgbClr val="FF0000"/>
                            </a:solidFill>
                            <a:latin typeface="Times New Roman" pitchFamily="18" charset="0"/>
                            <a:cs typeface="Times New Roman" pitchFamily="18" charset="0"/>
                          </a:rPr>
                          <m:t>th</m:t>
                        </m:r>
                        <m:r>
                          <m:rPr>
                            <m:nor/>
                          </m:rPr>
                          <a:rPr lang="en-US" dirty="0">
                            <a:solidFill>
                              <a:srgbClr val="FF0000"/>
                            </a:solidFill>
                            <a:latin typeface="Times New Roman" pitchFamily="18" charset="0"/>
                            <a:cs typeface="Times New Roman" pitchFamily="18" charset="0"/>
                          </a:rPr>
                          <m:t>ế </m:t>
                        </m:r>
                        <m:r>
                          <m:rPr>
                            <m:nor/>
                          </m:rPr>
                          <a:rPr lang="en-US" dirty="0">
                            <a:solidFill>
                              <a:srgbClr val="FF0000"/>
                            </a:solidFill>
                            <a:latin typeface="Times New Roman" pitchFamily="18" charset="0"/>
                            <a:cs typeface="Times New Roman" pitchFamily="18" charset="0"/>
                          </a:rPr>
                          <m:t>n</m:t>
                        </m:r>
                        <m:r>
                          <m:rPr>
                            <m:nor/>
                          </m:rPr>
                          <a:rPr lang="en-US" dirty="0">
                            <a:solidFill>
                              <a:srgbClr val="FF0000"/>
                            </a:solidFill>
                            <a:latin typeface="Times New Roman" pitchFamily="18" charset="0"/>
                            <a:cs typeface="Times New Roman" pitchFamily="18" charset="0"/>
                          </a:rPr>
                          <m:t>à</m:t>
                        </m:r>
                        <m:r>
                          <m:rPr>
                            <m:nor/>
                          </m:rPr>
                          <a:rPr lang="en-US" dirty="0">
                            <a:solidFill>
                              <a:srgbClr val="FF0000"/>
                            </a:solidFill>
                            <a:latin typeface="Times New Roman" pitchFamily="18" charset="0"/>
                            <a:cs typeface="Times New Roman" pitchFamily="18" charset="0"/>
                          </a:rPr>
                          <m:t>o</m:t>
                        </m:r>
                      </m:e>
                      <m:sup>
                        <m:r>
                          <a:rPr lang="en-US" b="0" i="1" smtClean="0">
                            <a:solidFill>
                              <a:srgbClr val="FF0000"/>
                            </a:solidFill>
                            <a:latin typeface="Cambria Math"/>
                            <a:cs typeface="Times New Roman" pitchFamily="18" charset="0"/>
                          </a:rPr>
                          <m:t>4</m:t>
                        </m:r>
                      </m:sup>
                    </m:sSup>
                  </m:oMath>
                </a14:m>
                <a:r>
                  <a:rPr lang="en-US" dirty="0">
                    <a:solidFill>
                      <a:srgbClr val="FF0000"/>
                    </a:solidFill>
                    <a:latin typeface="Times New Roman" pitchFamily="18" charset="0"/>
                    <a:cs typeface="Times New Roman" pitchFamily="18" charset="0"/>
                  </a:rPr>
                  <a:t>?</a:t>
                </a:r>
              </a:p>
              <a:p>
                <a:pPr marL="0" indent="0">
                  <a:buNone/>
                </a:pPr>
                <a:endParaRPr lang="en-US" dirty="0">
                  <a:solidFill>
                    <a:schemeClr val="tx2"/>
                  </a:solidFill>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263" t="-2022" r="-1474"/>
                </a:stretch>
              </a:blipFill>
            </p:spPr>
            <p:txBody>
              <a:bodyPr/>
              <a:lstStyle/>
              <a:p>
                <a:r>
                  <a:rPr lang="en-US">
                    <a:noFill/>
                  </a:rPr>
                  <a:t> </a:t>
                </a:r>
              </a:p>
            </p:txBody>
          </p:sp>
        </mc:Fallback>
      </mc:AlternateContent>
      <p:sp>
        <p:nvSpPr>
          <p:cNvPr id="5" name="Cloud Callout 4"/>
          <p:cNvSpPr/>
          <p:nvPr/>
        </p:nvSpPr>
        <p:spPr>
          <a:xfrm>
            <a:off x="6019800" y="1447800"/>
            <a:ext cx="2667000" cy="2286000"/>
          </a:xfrm>
          <a:prstGeom prst="cloudCallout">
            <a:avLst/>
          </a:prstGeom>
          <a:solidFill>
            <a:schemeClr val="accent6"/>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Times New Roman" pitchFamily="18" charset="0"/>
                <a:cs typeface="Times New Roman" pitchFamily="18" charset="0"/>
              </a:rPr>
              <a:t>Hãy tóm tắt thí nghiệm của Monod và Jacob</a:t>
            </a:r>
          </a:p>
        </p:txBody>
      </p:sp>
    </p:spTree>
    <p:extLst>
      <p:ext uri="{BB962C8B-B14F-4D97-AF65-F5344CB8AC3E}">
        <p14:creationId xmlns:p14="http://schemas.microsoft.com/office/powerpoint/2010/main" val="104872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0" nodeType="clickEffect">
                                  <p:stCondLst>
                                    <p:cond delay="0"/>
                                  </p:stCondLst>
                                  <p:childTnLst>
                                    <p:animEffect transition="out" filter="wipe(down)">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circle(in)">
                                      <p:cBhvr>
                                        <p:cTn id="17" dur="20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circle(in)">
                                      <p:cBhvr>
                                        <p:cTn id="22" dur="20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circle(in)">
                                      <p:cBhvr>
                                        <p:cTn id="27" dur="20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circle(in)">
                                      <p:cBhvr>
                                        <p:cTn id="32" dur="2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circle(in)">
                                      <p:cBhvr>
                                        <p:cTn id="37" dur="2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circle(in)">
                                      <p:cBhvr>
                                        <p:cTn id="42" dur="2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circle(in)">
                                      <p:cBhvr>
                                        <p:cTn id="4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40000"/>
              <a:lumOff val="60000"/>
            </a:schemeClr>
          </a:solidFill>
        </p:spPr>
        <p:txBody>
          <a:bodyPr>
            <a:normAutofit/>
          </a:bodyPr>
          <a:lstStyle/>
          <a:p>
            <a:r>
              <a:rPr lang="en-US" sz="3200" b="1" dirty="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 ĐIỀU HÒA BIỂU HIỆN GEN CỦA OPERON LAC Ở VI KHUẨN </a:t>
            </a:r>
            <a:r>
              <a:rPr lang="en-US" sz="3200" b="1" i="1" dirty="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E. coli</a:t>
            </a:r>
            <a:endParaRPr lang="en-US" sz="3200" b="1" dirty="0">
              <a:ln w="1905">
                <a:solidFill>
                  <a:srgbClr val="7030A0"/>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514350" indent="-514350">
              <a:buFont typeface="Arial" pitchFamily="34" charset="0"/>
              <a:buAutoNum type="arabicPeriod"/>
            </a:pPr>
            <a:r>
              <a:rPr lang="en-US" b="1" dirty="0">
                <a:solidFill>
                  <a:srgbClr val="FF0000"/>
                </a:solidFill>
                <a:latin typeface="Times New Roman" pitchFamily="18" charset="0"/>
                <a:cs typeface="Times New Roman" pitchFamily="18" charset="0"/>
              </a:rPr>
              <a:t>Thí nghiệm của Monod và Jacob</a:t>
            </a:r>
          </a:p>
          <a:p>
            <a:pPr>
              <a:buFontTx/>
              <a:buChar char="-"/>
            </a:pPr>
            <a:r>
              <a:rPr lang="en-US" dirty="0">
                <a:solidFill>
                  <a:schemeClr val="tx2"/>
                </a:solidFill>
                <a:latin typeface="Times New Roman" pitchFamily="18" charset="0"/>
                <a:cs typeface="Times New Roman" pitchFamily="18" charset="0"/>
              </a:rPr>
              <a:t>Nội dung: Nuôi cấy </a:t>
            </a:r>
            <a:r>
              <a:rPr lang="en-US" b="1" dirty="0">
                <a:solidFill>
                  <a:srgbClr val="FF0000"/>
                </a:solidFill>
                <a:latin typeface="Times New Roman" pitchFamily="18" charset="0"/>
                <a:cs typeface="Times New Roman" pitchFamily="18" charset="0"/>
              </a:rPr>
              <a:t>VK E. coli </a:t>
            </a:r>
            <a:r>
              <a:rPr lang="en-US" dirty="0">
                <a:solidFill>
                  <a:schemeClr val="tx2"/>
                </a:solidFill>
                <a:latin typeface="Times New Roman" pitchFamily="18" charset="0"/>
                <a:cs typeface="Times New Roman" pitchFamily="18" charset="0"/>
              </a:rPr>
              <a:t>và nghiên cứu sự biểu hiện của các gen giúp chuyển hóa </a:t>
            </a:r>
            <a:r>
              <a:rPr lang="en-US" b="1" u="sng" dirty="0">
                <a:solidFill>
                  <a:srgbClr val="FF0000"/>
                </a:solidFill>
                <a:latin typeface="Times New Roman" pitchFamily="18" charset="0"/>
                <a:cs typeface="Times New Roman" pitchFamily="18" charset="0"/>
              </a:rPr>
              <a:t>lactose </a:t>
            </a:r>
            <a:r>
              <a:rPr lang="en-US" u="sng" dirty="0">
                <a:solidFill>
                  <a:schemeClr val="tx2"/>
                </a:solidFill>
                <a:latin typeface="Times New Roman" pitchFamily="18" charset="0"/>
                <a:cs typeface="Times New Roman" pitchFamily="18" charset="0"/>
              </a:rPr>
              <a:t>(lactose là nguồn năng lượng cho VK hoạt động)</a:t>
            </a:r>
          </a:p>
          <a:p>
            <a:pPr>
              <a:buFontTx/>
              <a:buChar char="-"/>
            </a:pPr>
            <a:r>
              <a:rPr lang="en-US" dirty="0">
                <a:solidFill>
                  <a:schemeClr val="tx2"/>
                </a:solidFill>
                <a:latin typeface="Times New Roman" pitchFamily="18" charset="0"/>
                <a:cs typeface="Times New Roman" pitchFamily="18" charset="0"/>
              </a:rPr>
              <a:t>Kết quả:</a:t>
            </a:r>
          </a:p>
          <a:p>
            <a:pPr marL="0" indent="0">
              <a:buNone/>
            </a:pPr>
            <a:r>
              <a:rPr lang="en-US" dirty="0">
                <a:solidFill>
                  <a:schemeClr val="tx2"/>
                </a:solidFill>
                <a:latin typeface="Times New Roman" pitchFamily="18" charset="0"/>
                <a:cs typeface="Times New Roman" pitchFamily="18" charset="0"/>
              </a:rPr>
              <a:t>+ Khi môi trường nuôi cấy không có lactose: nồng độ sản phẩm của các gen giúp chuyển hóa lactose (</a:t>
            </a:r>
            <a:r>
              <a:rPr lang="en-US" u="sng" dirty="0">
                <a:solidFill>
                  <a:srgbClr val="FF0000"/>
                </a:solidFill>
                <a:latin typeface="Times New Roman" pitchFamily="18" charset="0"/>
                <a:cs typeface="Times New Roman" pitchFamily="18" charset="0"/>
              </a:rPr>
              <a:t>permease và </a:t>
            </a:r>
            <a:r>
              <a:rPr lang="el-GR" u="sng" dirty="0">
                <a:solidFill>
                  <a:srgbClr val="FF0000"/>
                </a:solidFill>
                <a:latin typeface="Times New Roman" pitchFamily="18" charset="0"/>
                <a:cs typeface="Times New Roman" pitchFamily="18" charset="0"/>
              </a:rPr>
              <a:t>β</a:t>
            </a:r>
            <a:r>
              <a:rPr lang="en-US" u="sng" dirty="0">
                <a:solidFill>
                  <a:srgbClr val="FF0000"/>
                </a:solidFill>
                <a:latin typeface="Times New Roman" pitchFamily="18" charset="0"/>
                <a:cs typeface="Times New Roman" pitchFamily="18" charset="0"/>
              </a:rPr>
              <a:t> galactosidase</a:t>
            </a:r>
            <a:r>
              <a:rPr lang="en-US" dirty="0">
                <a:solidFill>
                  <a:schemeClr val="tx2"/>
                </a:solidFill>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rất thấp</a:t>
            </a:r>
          </a:p>
          <a:p>
            <a:pPr marL="0" indent="0">
              <a:buNone/>
            </a:pPr>
            <a:r>
              <a:rPr lang="en-US" dirty="0">
                <a:solidFill>
                  <a:schemeClr val="tx2"/>
                </a:solidFill>
                <a:latin typeface="Times New Roman" pitchFamily="18" charset="0"/>
                <a:cs typeface="Times New Roman" pitchFamily="18" charset="0"/>
              </a:rPr>
              <a:t>+ Khi môi trường nuôi cấy có bổ sung lactose: nồng độ sản phẩm của các gen giúp chuyển hóa lactose </a:t>
            </a:r>
            <a:r>
              <a:rPr lang="en-US" b="1" dirty="0">
                <a:solidFill>
                  <a:srgbClr val="FF0000"/>
                </a:solidFill>
                <a:latin typeface="Times New Roman" pitchFamily="18" charset="0"/>
                <a:cs typeface="Times New Roman" pitchFamily="18" charset="0"/>
              </a:rPr>
              <a:t>cao gấp 1000 lần</a:t>
            </a:r>
            <a:r>
              <a:rPr lang="en-US" dirty="0">
                <a:solidFill>
                  <a:schemeClr val="tx2"/>
                </a:solidFill>
                <a:latin typeface="Times New Roman" pitchFamily="18" charset="0"/>
                <a:cs typeface="Times New Roman" pitchFamily="18" charset="0"/>
              </a:rPr>
              <a:t>.</a:t>
            </a:r>
          </a:p>
          <a:p>
            <a:pPr marL="0" indent="0">
              <a:buNone/>
            </a:pP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787215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ln/>
        </p:spPr>
        <p:style>
          <a:lnRef idx="1">
            <a:schemeClr val="accent1"/>
          </a:lnRef>
          <a:fillRef idx="2">
            <a:schemeClr val="accent1"/>
          </a:fillRef>
          <a:effectRef idx="1">
            <a:schemeClr val="accent1"/>
          </a:effectRef>
          <a:fontRef idx="minor">
            <a:schemeClr val="dk1"/>
          </a:fontRef>
        </p:style>
        <p:txBody>
          <a:bodyPr>
            <a:normAutofit/>
          </a:bodyPr>
          <a:lstStyle/>
          <a:p>
            <a:r>
              <a:rPr lang="en-US" sz="3200" b="1" dirty="0">
                <a:solidFill>
                  <a:srgbClr val="FF0000"/>
                </a:solidFill>
                <a:latin typeface="Times New Roman" pitchFamily="18" charset="0"/>
                <a:cs typeface="Times New Roman" pitchFamily="18" charset="0"/>
              </a:rPr>
              <a:t>2. Cơ chế điều hòa biểu hiện gen ở operon lac</a:t>
            </a:r>
          </a:p>
        </p:txBody>
      </p:sp>
      <p:sp>
        <p:nvSpPr>
          <p:cNvPr id="4" name="Text Box 7"/>
          <p:cNvSpPr txBox="1">
            <a:spLocks noChangeArrowheads="1"/>
          </p:cNvSpPr>
          <p:nvPr/>
        </p:nvSpPr>
        <p:spPr bwMode="auto">
          <a:xfrm>
            <a:off x="600941" y="1205057"/>
            <a:ext cx="6069012"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nl-NL" altLang="vi-VN" sz="2800" b="1" dirty="0">
                <a:solidFill>
                  <a:srgbClr val="0000CC"/>
                </a:solidFill>
                <a:latin typeface="Times New Roman" pitchFamily="18" charset="0"/>
              </a:rPr>
              <a:t>a. Mô hình cấu trúc của Operon Lac:</a:t>
            </a:r>
            <a:endParaRPr lang="en-US" altLang="vi-VN" sz="2800" b="1" dirty="0">
              <a:solidFill>
                <a:srgbClr val="0000CC"/>
              </a:solidFill>
              <a:latin typeface="Times New Roman" pitchFamily="18" charset="0"/>
            </a:endParaRPr>
          </a:p>
        </p:txBody>
      </p:sp>
      <p:sp>
        <p:nvSpPr>
          <p:cNvPr id="5" name="Text Box 13"/>
          <p:cNvSpPr txBox="1">
            <a:spLocks noChangeArrowheads="1"/>
          </p:cNvSpPr>
          <p:nvPr/>
        </p:nvSpPr>
        <p:spPr bwMode="auto">
          <a:xfrm>
            <a:off x="722168" y="1773382"/>
            <a:ext cx="5410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nl-NL" sz="2800" b="1" i="1" dirty="0">
                <a:solidFill>
                  <a:srgbClr val="FF0000"/>
                </a:solidFill>
                <a:effectLst>
                  <a:outerShdw blurRad="38100" dist="38100" dir="2700000" algn="tl">
                    <a:srgbClr val="C0C0C0"/>
                  </a:outerShdw>
                </a:effectLst>
              </a:rPr>
              <a:t>Thế nào là một operon?</a:t>
            </a:r>
            <a:r>
              <a:rPr lang="en-US" sz="2800" b="1" dirty="0">
                <a:solidFill>
                  <a:srgbClr val="FF0000"/>
                </a:solidFill>
                <a:effectLst>
                  <a:outerShdw blurRad="38100" dist="38100" dir="2700000" algn="tl">
                    <a:srgbClr val="C0C0C0"/>
                  </a:outerShdw>
                </a:effectLst>
              </a:rPr>
              <a:t> </a:t>
            </a:r>
          </a:p>
        </p:txBody>
      </p:sp>
      <p:grpSp>
        <p:nvGrpSpPr>
          <p:cNvPr id="6" name="Group 60"/>
          <p:cNvGrpSpPr>
            <a:grpSpLocks/>
          </p:cNvGrpSpPr>
          <p:nvPr/>
        </p:nvGrpSpPr>
        <p:grpSpPr bwMode="auto">
          <a:xfrm>
            <a:off x="333375" y="1951036"/>
            <a:ext cx="8667750" cy="2987675"/>
            <a:chOff x="204" y="1008"/>
            <a:chExt cx="5460" cy="1882"/>
          </a:xfrm>
        </p:grpSpPr>
        <p:grpSp>
          <p:nvGrpSpPr>
            <p:cNvPr id="7" name="Group 58"/>
            <p:cNvGrpSpPr>
              <a:grpSpLocks/>
            </p:cNvGrpSpPr>
            <p:nvPr/>
          </p:nvGrpSpPr>
          <p:grpSpPr bwMode="auto">
            <a:xfrm>
              <a:off x="204" y="1392"/>
              <a:ext cx="5424" cy="1498"/>
              <a:chOff x="204" y="1392"/>
              <a:chExt cx="5424" cy="1498"/>
            </a:xfrm>
          </p:grpSpPr>
          <p:pic>
            <p:nvPicPr>
              <p:cNvPr id="12"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 y="1788"/>
                <a:ext cx="2208" cy="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8" y="1764"/>
                <a:ext cx="2640"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Line 38"/>
              <p:cNvSpPr>
                <a:spLocks noChangeShapeType="1"/>
              </p:cNvSpPr>
              <p:nvPr/>
            </p:nvSpPr>
            <p:spPr bwMode="auto">
              <a:xfrm>
                <a:off x="2832" y="2244"/>
                <a:ext cx="12" cy="396"/>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39"/>
              <p:cNvSpPr>
                <a:spLocks noChangeShapeType="1"/>
              </p:cNvSpPr>
              <p:nvPr/>
            </p:nvSpPr>
            <p:spPr bwMode="auto">
              <a:xfrm>
                <a:off x="3132" y="1776"/>
                <a:ext cx="0" cy="216"/>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Text Box 40"/>
              <p:cNvSpPr txBox="1">
                <a:spLocks noChangeArrowheads="1"/>
              </p:cNvSpPr>
              <p:nvPr/>
            </p:nvSpPr>
            <p:spPr bwMode="auto">
              <a:xfrm>
                <a:off x="2784" y="1392"/>
                <a:ext cx="92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1800" b="1" i="1" dirty="0">
                    <a:solidFill>
                      <a:srgbClr val="008000"/>
                    </a:solidFill>
                    <a:latin typeface="Times New Roman" pitchFamily="18" charset="0"/>
                  </a:rPr>
                  <a:t>Vùng vận hành </a:t>
                </a:r>
                <a:endParaRPr lang="en-US" altLang="vi-VN" sz="1800" b="1" dirty="0">
                  <a:solidFill>
                    <a:srgbClr val="006600"/>
                  </a:solidFill>
                  <a:latin typeface="Times New Roman" pitchFamily="18" charset="0"/>
                </a:endParaRPr>
              </a:p>
            </p:txBody>
          </p:sp>
          <p:sp>
            <p:nvSpPr>
              <p:cNvPr id="17" name="Text Box 41"/>
              <p:cNvSpPr txBox="1">
                <a:spLocks noChangeArrowheads="1"/>
              </p:cNvSpPr>
              <p:nvPr/>
            </p:nvSpPr>
            <p:spPr bwMode="auto">
              <a:xfrm>
                <a:off x="2268" y="2640"/>
                <a:ext cx="158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000" b="1" i="1">
                    <a:solidFill>
                      <a:srgbClr val="9900CC"/>
                    </a:solidFill>
                    <a:latin typeface="Times New Roman" pitchFamily="18" charset="0"/>
                  </a:rPr>
                  <a:t>Vùng khởi động</a:t>
                </a:r>
              </a:p>
            </p:txBody>
          </p:sp>
          <p:sp>
            <p:nvSpPr>
              <p:cNvPr id="18" name="Text Box 42"/>
              <p:cNvSpPr txBox="1">
                <a:spLocks noChangeArrowheads="1"/>
              </p:cNvSpPr>
              <p:nvPr/>
            </p:nvSpPr>
            <p:spPr bwMode="auto">
              <a:xfrm>
                <a:off x="3516" y="201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400" b="1">
                    <a:latin typeface="Times New Roman" pitchFamily="18" charset="0"/>
                  </a:rPr>
                  <a:t>Z</a:t>
                </a:r>
              </a:p>
            </p:txBody>
          </p:sp>
          <p:sp>
            <p:nvSpPr>
              <p:cNvPr id="19" name="Text Box 43"/>
              <p:cNvSpPr txBox="1">
                <a:spLocks noChangeArrowheads="1"/>
              </p:cNvSpPr>
              <p:nvPr/>
            </p:nvSpPr>
            <p:spPr bwMode="auto">
              <a:xfrm>
                <a:off x="4380" y="201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400" b="1">
                    <a:latin typeface="Times New Roman" pitchFamily="18" charset="0"/>
                  </a:rPr>
                  <a:t>Y</a:t>
                </a:r>
              </a:p>
            </p:txBody>
          </p:sp>
          <p:sp>
            <p:nvSpPr>
              <p:cNvPr id="20" name="Text Box 44"/>
              <p:cNvSpPr txBox="1">
                <a:spLocks noChangeArrowheads="1"/>
              </p:cNvSpPr>
              <p:nvPr/>
            </p:nvSpPr>
            <p:spPr bwMode="auto">
              <a:xfrm>
                <a:off x="5196" y="201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400" b="1">
                    <a:latin typeface="Times New Roman" pitchFamily="18" charset="0"/>
                  </a:rPr>
                  <a:t>A</a:t>
                </a:r>
              </a:p>
            </p:txBody>
          </p:sp>
          <p:sp>
            <p:nvSpPr>
              <p:cNvPr id="21" name="Text Box 45"/>
              <p:cNvSpPr txBox="1">
                <a:spLocks noChangeArrowheads="1"/>
              </p:cNvSpPr>
              <p:nvPr/>
            </p:nvSpPr>
            <p:spPr bwMode="auto">
              <a:xfrm>
                <a:off x="1056" y="1488"/>
                <a:ext cx="134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eaLnBrk="1" hangingPunct="1">
                  <a:spcBef>
                    <a:spcPct val="50000"/>
                  </a:spcBef>
                </a:pPr>
                <a:r>
                  <a:rPr lang="en-US" altLang="vi-VN" sz="2000" b="1" i="1" dirty="0">
                    <a:solidFill>
                      <a:srgbClr val="0000CC"/>
                    </a:solidFill>
                    <a:latin typeface="Times New Roman" pitchFamily="18" charset="0"/>
                  </a:rPr>
                  <a:t>Gen điều hoà</a:t>
                </a:r>
              </a:p>
            </p:txBody>
          </p:sp>
          <p:sp>
            <p:nvSpPr>
              <p:cNvPr id="22" name="Text Box 46"/>
              <p:cNvSpPr txBox="1">
                <a:spLocks noChangeArrowheads="1"/>
              </p:cNvSpPr>
              <p:nvPr/>
            </p:nvSpPr>
            <p:spPr bwMode="auto">
              <a:xfrm>
                <a:off x="204" y="1920"/>
                <a:ext cx="6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400" b="1">
                    <a:solidFill>
                      <a:srgbClr val="CC0000"/>
                    </a:solidFill>
                    <a:latin typeface="Times New Roman" pitchFamily="18" charset="0"/>
                  </a:rPr>
                  <a:t>ADN</a:t>
                </a:r>
              </a:p>
            </p:txBody>
          </p:sp>
          <p:sp>
            <p:nvSpPr>
              <p:cNvPr id="23" name="Text Box 47"/>
              <p:cNvSpPr txBox="1">
                <a:spLocks noChangeArrowheads="1"/>
              </p:cNvSpPr>
              <p:nvPr/>
            </p:nvSpPr>
            <p:spPr bwMode="auto">
              <a:xfrm>
                <a:off x="2988" y="1972"/>
                <a:ext cx="1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400" b="1">
                    <a:solidFill>
                      <a:srgbClr val="CC0000"/>
                    </a:solidFill>
                    <a:latin typeface="Times New Roman" pitchFamily="18" charset="0"/>
                  </a:rPr>
                  <a:t>O</a:t>
                </a:r>
              </a:p>
            </p:txBody>
          </p:sp>
          <p:sp>
            <p:nvSpPr>
              <p:cNvPr id="24" name="Text Box 48"/>
              <p:cNvSpPr txBox="1">
                <a:spLocks noChangeArrowheads="1"/>
              </p:cNvSpPr>
              <p:nvPr/>
            </p:nvSpPr>
            <p:spPr bwMode="auto">
              <a:xfrm>
                <a:off x="2700" y="1974"/>
                <a:ext cx="1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400" b="1">
                    <a:solidFill>
                      <a:srgbClr val="F0F03C"/>
                    </a:solidFill>
                    <a:latin typeface="Times New Roman" pitchFamily="18" charset="0"/>
                  </a:rPr>
                  <a:t>P</a:t>
                </a:r>
              </a:p>
            </p:txBody>
          </p:sp>
          <p:sp>
            <p:nvSpPr>
              <p:cNvPr id="25" name="Text Box 49"/>
              <p:cNvSpPr txBox="1">
                <a:spLocks noChangeArrowheads="1"/>
              </p:cNvSpPr>
              <p:nvPr/>
            </p:nvSpPr>
            <p:spPr bwMode="auto">
              <a:xfrm>
                <a:off x="1596" y="1990"/>
                <a:ext cx="6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eaLnBrk="1" hangingPunct="1">
                  <a:spcBef>
                    <a:spcPct val="50000"/>
                  </a:spcBef>
                </a:pPr>
                <a:r>
                  <a:rPr lang="en-US" altLang="vi-VN" sz="2400" b="1" dirty="0">
                    <a:solidFill>
                      <a:srgbClr val="0000CC"/>
                    </a:solidFill>
                    <a:latin typeface="Times New Roman" pitchFamily="18" charset="0"/>
                  </a:rPr>
                  <a:t>I</a:t>
                </a:r>
              </a:p>
            </p:txBody>
          </p:sp>
          <p:sp>
            <p:nvSpPr>
              <p:cNvPr id="26" name="Text Box 56"/>
              <p:cNvSpPr txBox="1">
                <a:spLocks noChangeArrowheads="1"/>
              </p:cNvSpPr>
              <p:nvPr/>
            </p:nvSpPr>
            <p:spPr bwMode="auto">
              <a:xfrm>
                <a:off x="864" y="1968"/>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400" b="1">
                    <a:latin typeface="Times New Roman" pitchFamily="18" charset="0"/>
                  </a:rPr>
                  <a:t>P</a:t>
                </a:r>
              </a:p>
            </p:txBody>
          </p:sp>
          <p:sp>
            <p:nvSpPr>
              <p:cNvPr id="27" name="AutoShape 57"/>
              <p:cNvSpPr>
                <a:spLocks/>
              </p:cNvSpPr>
              <p:nvPr/>
            </p:nvSpPr>
            <p:spPr bwMode="auto">
              <a:xfrm rot="5400000">
                <a:off x="1704" y="888"/>
                <a:ext cx="144" cy="1824"/>
              </a:xfrm>
              <a:prstGeom prst="leftBrace">
                <a:avLst>
                  <a:gd name="adj1" fmla="val 105556"/>
                  <a:gd name="adj2" fmla="val 50000"/>
                </a:avLst>
              </a:prstGeom>
              <a:noFill/>
              <a:ln w="28575">
                <a:solidFill>
                  <a:srgbClr val="008000"/>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pPr eaLnBrk="1" hangingPunct="1"/>
                <a:endParaRPr lang="vi-VN" altLang="vi-VN" sz="1800"/>
              </a:p>
            </p:txBody>
          </p:sp>
        </p:grpSp>
        <p:grpSp>
          <p:nvGrpSpPr>
            <p:cNvPr id="8" name="Group 51"/>
            <p:cNvGrpSpPr>
              <a:grpSpLocks/>
            </p:cNvGrpSpPr>
            <p:nvPr/>
          </p:nvGrpSpPr>
          <p:grpSpPr bwMode="auto">
            <a:xfrm>
              <a:off x="2688" y="1008"/>
              <a:ext cx="2976" cy="884"/>
              <a:chOff x="2676" y="624"/>
              <a:chExt cx="2976" cy="884"/>
            </a:xfrm>
          </p:grpSpPr>
          <p:sp>
            <p:nvSpPr>
              <p:cNvPr id="9" name="AutoShape 52"/>
              <p:cNvSpPr>
                <a:spLocks/>
              </p:cNvSpPr>
              <p:nvPr/>
            </p:nvSpPr>
            <p:spPr bwMode="auto">
              <a:xfrm rot="-5400000">
                <a:off x="4068" y="-432"/>
                <a:ext cx="192" cy="2976"/>
              </a:xfrm>
              <a:prstGeom prst="rightBrace">
                <a:avLst>
                  <a:gd name="adj1" fmla="val 40544"/>
                  <a:gd name="adj2" fmla="val 50000"/>
                </a:avLst>
              </a:prstGeom>
              <a:noFill/>
              <a:ln w="28575">
                <a:solidFill>
                  <a:srgbClr val="008000"/>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1" hangingPunct="1"/>
                <a:endParaRPr lang="vi-VN" altLang="vi-VN" sz="1800"/>
              </a:p>
            </p:txBody>
          </p:sp>
          <p:sp>
            <p:nvSpPr>
              <p:cNvPr id="10" name="Text Box 53"/>
              <p:cNvSpPr txBox="1">
                <a:spLocks noChangeArrowheads="1"/>
              </p:cNvSpPr>
              <p:nvPr/>
            </p:nvSpPr>
            <p:spPr bwMode="auto">
              <a:xfrm>
                <a:off x="3696" y="624"/>
                <a:ext cx="1728"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800" b="1" i="1" dirty="0">
                    <a:solidFill>
                      <a:srgbClr val="008000"/>
                    </a:solidFill>
                    <a:latin typeface="Times New Roman" pitchFamily="18" charset="0"/>
                  </a:rPr>
                  <a:t>Operon lac </a:t>
                </a:r>
              </a:p>
            </p:txBody>
          </p:sp>
          <p:sp>
            <p:nvSpPr>
              <p:cNvPr id="11" name="Text Box 54"/>
              <p:cNvSpPr txBox="1">
                <a:spLocks noChangeArrowheads="1"/>
              </p:cNvSpPr>
              <p:nvPr/>
            </p:nvSpPr>
            <p:spPr bwMode="auto">
              <a:xfrm>
                <a:off x="3504" y="1104"/>
                <a:ext cx="211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eaLnBrk="1" hangingPunct="1"/>
                <a:r>
                  <a:rPr lang="en-US" altLang="vi-VN" sz="1800" b="1" i="1">
                    <a:solidFill>
                      <a:srgbClr val="0000CC"/>
                    </a:solidFill>
                    <a:latin typeface="Times New Roman" pitchFamily="18" charset="0"/>
                  </a:rPr>
                  <a:t>Các gen cấu trúc (Z, Y, A)</a:t>
                </a:r>
              </a:p>
              <a:p>
                <a:pPr algn="ctr" eaLnBrk="1" hangingPunct="1"/>
                <a:r>
                  <a:rPr lang="en-US" altLang="vi-VN" sz="1800" b="1" i="1">
                    <a:solidFill>
                      <a:srgbClr val="0000CC"/>
                    </a:solidFill>
                    <a:latin typeface="Times New Roman" pitchFamily="18" charset="0"/>
                  </a:rPr>
                  <a:t>có liên quan về chức năng</a:t>
                </a:r>
                <a:endParaRPr lang="en-US" altLang="vi-VN" sz="1800">
                  <a:solidFill>
                    <a:srgbClr val="0000CC"/>
                  </a:solidFill>
                  <a:latin typeface="Times New Roman" pitchFamily="18" charset="0"/>
                </a:endParaRPr>
              </a:p>
            </p:txBody>
          </p:sp>
        </p:grpSp>
      </p:grpSp>
      <p:sp>
        <p:nvSpPr>
          <p:cNvPr id="28" name="Text Box 14"/>
          <p:cNvSpPr txBox="1">
            <a:spLocks noChangeArrowheads="1"/>
          </p:cNvSpPr>
          <p:nvPr/>
        </p:nvSpPr>
        <p:spPr bwMode="auto">
          <a:xfrm>
            <a:off x="285750" y="4892675"/>
            <a:ext cx="8458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just" eaLnBrk="1" hangingPunct="1">
              <a:spcBef>
                <a:spcPct val="50000"/>
              </a:spcBef>
            </a:pPr>
            <a:r>
              <a:rPr lang="nl-NL" altLang="vi-VN" sz="2800" dirty="0">
                <a:solidFill>
                  <a:srgbClr val="0000CC"/>
                </a:solidFill>
                <a:latin typeface="Times New Roman" pitchFamily="18" charset="0"/>
              </a:rPr>
              <a:t>Operon là </a:t>
            </a:r>
            <a:r>
              <a:rPr lang="nl-NL" altLang="vi-VN" sz="2800" b="1" dirty="0">
                <a:solidFill>
                  <a:srgbClr val="0000CC"/>
                </a:solidFill>
                <a:latin typeface="Times New Roman" pitchFamily="18" charset="0"/>
              </a:rPr>
              <a:t>một cụm gen cấu trúc</a:t>
            </a:r>
            <a:r>
              <a:rPr lang="nl-NL" altLang="vi-VN" sz="2800" dirty="0">
                <a:solidFill>
                  <a:srgbClr val="0000CC"/>
                </a:solidFill>
                <a:latin typeface="Times New Roman" pitchFamily="18" charset="0"/>
              </a:rPr>
              <a:t> có chung một trình tự điều hoà phiên mã và được phiên mã tạo một mRNA.</a:t>
            </a:r>
            <a:endParaRPr lang="en-US" altLang="vi-VN" sz="2800" dirty="0">
              <a:solidFill>
                <a:srgbClr val="0000CC"/>
              </a:solidFill>
              <a:latin typeface="Times New Roman" pitchFamily="18" charset="0"/>
            </a:endParaRPr>
          </a:p>
        </p:txBody>
      </p:sp>
      <p:sp>
        <p:nvSpPr>
          <p:cNvPr id="29" name="Text Box 14"/>
          <p:cNvSpPr txBox="1">
            <a:spLocks noChangeArrowheads="1"/>
          </p:cNvSpPr>
          <p:nvPr/>
        </p:nvSpPr>
        <p:spPr bwMode="auto">
          <a:xfrm>
            <a:off x="426027" y="6172200"/>
            <a:ext cx="8458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just">
              <a:spcBef>
                <a:spcPct val="50000"/>
              </a:spcBef>
            </a:pPr>
            <a:r>
              <a:rPr lang="nl-NL" altLang="vi-VN" sz="2800" dirty="0">
                <a:solidFill>
                  <a:srgbClr val="0070C0"/>
                </a:solidFill>
                <a:latin typeface="Times New Roman" pitchFamily="18" charset="0"/>
              </a:rPr>
              <a:t>Operon chỉ có ở sinh vật nhân sơ (ví dụ vi khuẩn E. Coli</a:t>
            </a:r>
            <a:r>
              <a:rPr lang="nl-NL" altLang="vi-VN" sz="2800" dirty="0">
                <a:solidFill>
                  <a:srgbClr val="0000CC"/>
                </a:solidFill>
                <a:latin typeface="Times New Roman" pitchFamily="18" charset="0"/>
              </a:rPr>
              <a:t>)</a:t>
            </a:r>
            <a:endParaRPr lang="en-US" altLang="vi-VN" sz="2800" dirty="0">
              <a:solidFill>
                <a:srgbClr val="0000CC"/>
              </a:solidFill>
              <a:latin typeface="Times New Roman" pitchFamily="18" charset="0"/>
            </a:endParaRPr>
          </a:p>
        </p:txBody>
      </p:sp>
    </p:spTree>
    <p:extLst>
      <p:ext uri="{BB962C8B-B14F-4D97-AF65-F5344CB8AC3E}">
        <p14:creationId xmlns:p14="http://schemas.microsoft.com/office/powerpoint/2010/main" val="28878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7" presetClass="exit" presetSubtype="10" fill="hold" grpId="1" nodeType="clickEffect">
                                  <p:stCondLst>
                                    <p:cond delay="0"/>
                                  </p:stCondLst>
                                  <p:childTnLst>
                                    <p:anim calcmode="lin" valueType="num">
                                      <p:cBhvr>
                                        <p:cTn id="21" dur="500"/>
                                        <p:tgtEl>
                                          <p:spTgt spid="5"/>
                                        </p:tgtEl>
                                        <p:attrNameLst>
                                          <p:attrName>ppt_w</p:attrName>
                                        </p:attrNameLst>
                                      </p:cBhvr>
                                      <p:tavLst>
                                        <p:tav tm="0">
                                          <p:val>
                                            <p:strVal val="ppt_w"/>
                                          </p:val>
                                        </p:tav>
                                        <p:tav tm="100000">
                                          <p:val>
                                            <p:fltVal val="0"/>
                                          </p:val>
                                        </p:tav>
                                      </p:tavLst>
                                    </p:anim>
                                    <p:anim calcmode="lin" valueType="num">
                                      <p:cBhvr>
                                        <p:cTn id="22" dur="500"/>
                                        <p:tgtEl>
                                          <p:spTgt spid="5"/>
                                        </p:tgtEl>
                                        <p:attrNameLst>
                                          <p:attrName>ppt_h</p:attrName>
                                        </p:attrNameLst>
                                      </p:cBhvr>
                                      <p:tavLst>
                                        <p:tav tm="0">
                                          <p:val>
                                            <p:strVal val="ppt_h"/>
                                          </p:val>
                                        </p:tav>
                                        <p:tav tm="100000">
                                          <p:val>
                                            <p:strVal val="ppt_h"/>
                                          </p:val>
                                        </p:tav>
                                      </p:tavLst>
                                    </p:anim>
                                    <p:set>
                                      <p:cBhvr>
                                        <p:cTn id="23" dur="1" fill="hold">
                                          <p:stCondLst>
                                            <p:cond delay="4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blinds(horizontal)">
                                      <p:cBhvr>
                                        <p:cTn id="28" dur="500"/>
                                        <p:tgtEl>
                                          <p:spTgt spid="2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blinds(horizontal)">
                                      <p:cBhvr>
                                        <p:cTn id="3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1"/>
          <p:cNvSpPr txBox="1">
            <a:spLocks noChangeArrowheads="1"/>
          </p:cNvSpPr>
          <p:nvPr/>
        </p:nvSpPr>
        <p:spPr bwMode="auto">
          <a:xfrm>
            <a:off x="76200" y="304800"/>
            <a:ext cx="8915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nl-NL" sz="2800" b="1" i="1" dirty="0">
                <a:solidFill>
                  <a:srgbClr val="FF0000"/>
                </a:solidFill>
                <a:effectLst>
                  <a:outerShdw blurRad="38100" dist="38100" dir="2700000" algn="tl">
                    <a:srgbClr val="C0C0C0"/>
                  </a:outerShdw>
                </a:effectLst>
              </a:rPr>
              <a:t>Một ôpêron gồm có mấy vùng, vị trí và chức năng của mỗi vùng đó?</a:t>
            </a:r>
            <a:r>
              <a:rPr lang="en-US" sz="2800" b="1" dirty="0">
                <a:solidFill>
                  <a:srgbClr val="FF0000"/>
                </a:solidFill>
                <a:effectLst>
                  <a:outerShdw blurRad="38100" dist="38100" dir="2700000" algn="tl">
                    <a:srgbClr val="C0C0C0"/>
                  </a:outerShdw>
                </a:effectLst>
              </a:rPr>
              <a:t> </a:t>
            </a:r>
          </a:p>
        </p:txBody>
      </p:sp>
    </p:spTree>
    <p:extLst>
      <p:ext uri="{BB962C8B-B14F-4D97-AF65-F5344CB8AC3E}">
        <p14:creationId xmlns:p14="http://schemas.microsoft.com/office/powerpoint/2010/main" val="4281220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5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7763" y="1489075"/>
            <a:ext cx="350520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699" name="Picture 3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48188" y="1450975"/>
            <a:ext cx="4191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Line 38"/>
          <p:cNvSpPr>
            <a:spLocks noChangeShapeType="1"/>
          </p:cNvSpPr>
          <p:nvPr/>
        </p:nvSpPr>
        <p:spPr bwMode="auto">
          <a:xfrm flipH="1">
            <a:off x="4090988" y="2190750"/>
            <a:ext cx="228600" cy="314325"/>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4" name="Line 39"/>
          <p:cNvSpPr>
            <a:spLocks noChangeShapeType="1"/>
          </p:cNvSpPr>
          <p:nvPr/>
        </p:nvSpPr>
        <p:spPr bwMode="auto">
          <a:xfrm>
            <a:off x="4776788" y="1470025"/>
            <a:ext cx="0" cy="34290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5" name="Text Box 40"/>
          <p:cNvSpPr txBox="1">
            <a:spLocks noChangeArrowheads="1"/>
          </p:cNvSpPr>
          <p:nvPr/>
        </p:nvSpPr>
        <p:spPr bwMode="auto">
          <a:xfrm>
            <a:off x="3481388" y="1089025"/>
            <a:ext cx="2324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vi-VN" altLang="vi-VN" sz="2400" b="1" i="1">
                <a:solidFill>
                  <a:srgbClr val="008000"/>
                </a:solidFill>
                <a:latin typeface="Times New Roman" pitchFamily="18" charset="0"/>
              </a:rPr>
              <a:t>Vùng vận hành </a:t>
            </a:r>
            <a:endParaRPr lang="vi-VN" altLang="vi-VN" sz="2400" b="1">
              <a:solidFill>
                <a:srgbClr val="006600"/>
              </a:solidFill>
              <a:latin typeface="Times New Roman" pitchFamily="18" charset="0"/>
            </a:endParaRPr>
          </a:p>
        </p:txBody>
      </p:sp>
      <p:sp>
        <p:nvSpPr>
          <p:cNvPr id="110633" name="Text Box 41"/>
          <p:cNvSpPr txBox="1">
            <a:spLocks noChangeArrowheads="1"/>
          </p:cNvSpPr>
          <p:nvPr/>
        </p:nvSpPr>
        <p:spPr bwMode="auto">
          <a:xfrm>
            <a:off x="2243138" y="2449513"/>
            <a:ext cx="2514600" cy="43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200" b="1" i="1" dirty="0" err="1">
                <a:solidFill>
                  <a:schemeClr val="accent6">
                    <a:lumMod val="75000"/>
                  </a:schemeClr>
                </a:solidFill>
              </a:rPr>
              <a:t>Vùng</a:t>
            </a:r>
            <a:r>
              <a:rPr lang="en-US" sz="2200" b="1" i="1" dirty="0">
                <a:solidFill>
                  <a:schemeClr val="accent6">
                    <a:lumMod val="75000"/>
                  </a:schemeClr>
                </a:solidFill>
              </a:rPr>
              <a:t> </a:t>
            </a:r>
            <a:r>
              <a:rPr lang="en-US" sz="2200" b="1" i="1" dirty="0" err="1">
                <a:solidFill>
                  <a:schemeClr val="accent6">
                    <a:lumMod val="75000"/>
                  </a:schemeClr>
                </a:solidFill>
              </a:rPr>
              <a:t>khởi</a:t>
            </a:r>
            <a:r>
              <a:rPr lang="en-US" sz="2200" b="1" i="1" dirty="0">
                <a:solidFill>
                  <a:schemeClr val="accent6">
                    <a:lumMod val="75000"/>
                  </a:schemeClr>
                </a:solidFill>
              </a:rPr>
              <a:t> </a:t>
            </a:r>
            <a:r>
              <a:rPr lang="en-US" sz="2200" b="1" i="1" dirty="0" err="1">
                <a:solidFill>
                  <a:schemeClr val="accent6">
                    <a:lumMod val="75000"/>
                  </a:schemeClr>
                </a:solidFill>
              </a:rPr>
              <a:t>động</a:t>
            </a:r>
            <a:endParaRPr lang="en-US" sz="2200" b="1" i="1" dirty="0">
              <a:solidFill>
                <a:schemeClr val="accent6">
                  <a:lumMod val="75000"/>
                </a:schemeClr>
              </a:solidFill>
            </a:endParaRPr>
          </a:p>
        </p:txBody>
      </p:sp>
      <p:sp>
        <p:nvSpPr>
          <p:cNvPr id="12297" name="Text Box 43"/>
          <p:cNvSpPr txBox="1">
            <a:spLocks noChangeArrowheads="1"/>
          </p:cNvSpPr>
          <p:nvPr/>
        </p:nvSpPr>
        <p:spPr bwMode="auto">
          <a:xfrm>
            <a:off x="5386388" y="1851025"/>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vi-VN" altLang="vi-VN" sz="2400" b="1">
                <a:latin typeface="Times New Roman" pitchFamily="18" charset="0"/>
              </a:rPr>
              <a:t>Z</a:t>
            </a:r>
          </a:p>
        </p:txBody>
      </p:sp>
      <p:sp>
        <p:nvSpPr>
          <p:cNvPr id="12298" name="Text Box 44"/>
          <p:cNvSpPr txBox="1">
            <a:spLocks noChangeArrowheads="1"/>
          </p:cNvSpPr>
          <p:nvPr/>
        </p:nvSpPr>
        <p:spPr bwMode="auto">
          <a:xfrm>
            <a:off x="6757988" y="1851025"/>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vi-VN" altLang="vi-VN" sz="2400" b="1">
                <a:latin typeface="Times New Roman" pitchFamily="18" charset="0"/>
              </a:rPr>
              <a:t>Y</a:t>
            </a:r>
          </a:p>
        </p:txBody>
      </p:sp>
      <p:sp>
        <p:nvSpPr>
          <p:cNvPr id="12299" name="Text Box 45"/>
          <p:cNvSpPr txBox="1">
            <a:spLocks noChangeArrowheads="1"/>
          </p:cNvSpPr>
          <p:nvPr/>
        </p:nvSpPr>
        <p:spPr bwMode="auto">
          <a:xfrm>
            <a:off x="8053388" y="1851025"/>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vi-VN" altLang="vi-VN" sz="2400" b="1">
                <a:latin typeface="Times New Roman" pitchFamily="18" charset="0"/>
              </a:rPr>
              <a:t>A</a:t>
            </a:r>
          </a:p>
        </p:txBody>
      </p:sp>
      <p:sp>
        <p:nvSpPr>
          <p:cNvPr id="29707" name="Text Box 48"/>
          <p:cNvSpPr txBox="1">
            <a:spLocks noChangeArrowheads="1"/>
          </p:cNvSpPr>
          <p:nvPr/>
        </p:nvSpPr>
        <p:spPr bwMode="auto">
          <a:xfrm>
            <a:off x="128588" y="1698625"/>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en-US" altLang="vi-VN" sz="2400" b="1" dirty="0">
                <a:solidFill>
                  <a:srgbClr val="CC0000"/>
                </a:solidFill>
                <a:latin typeface="Times New Roman" pitchFamily="18" charset="0"/>
              </a:rPr>
              <a:t>DNA</a:t>
            </a:r>
            <a:endParaRPr lang="vi-VN" altLang="vi-VN" sz="2400" b="1" dirty="0">
              <a:solidFill>
                <a:srgbClr val="CC0000"/>
              </a:solidFill>
              <a:latin typeface="Times New Roman" pitchFamily="18" charset="0"/>
            </a:endParaRPr>
          </a:p>
        </p:txBody>
      </p:sp>
      <p:sp>
        <p:nvSpPr>
          <p:cNvPr id="12301" name="Text Box 49"/>
          <p:cNvSpPr txBox="1">
            <a:spLocks noChangeArrowheads="1"/>
          </p:cNvSpPr>
          <p:nvPr/>
        </p:nvSpPr>
        <p:spPr bwMode="auto">
          <a:xfrm>
            <a:off x="4548188" y="1781175"/>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vi-VN" altLang="vi-VN" sz="2400" b="1">
                <a:solidFill>
                  <a:srgbClr val="CC0000"/>
                </a:solidFill>
                <a:latin typeface="Times New Roman" pitchFamily="18" charset="0"/>
              </a:rPr>
              <a:t>O</a:t>
            </a:r>
          </a:p>
        </p:txBody>
      </p:sp>
      <mc:AlternateContent xmlns:mc="http://schemas.openxmlformats.org/markup-compatibility/2006" xmlns:a14="http://schemas.microsoft.com/office/drawing/2010/main">
        <mc:Choice Requires="a14">
          <p:sp>
            <p:nvSpPr>
              <p:cNvPr id="12302" name="Text Box 50"/>
              <p:cNvSpPr txBox="1">
                <a:spLocks noChangeArrowheads="1"/>
              </p:cNvSpPr>
              <p:nvPr/>
            </p:nvSpPr>
            <p:spPr bwMode="auto">
              <a:xfrm>
                <a:off x="3990976" y="1762125"/>
                <a:ext cx="30480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14:m>
                  <m:oMathPara xmlns:m="http://schemas.openxmlformats.org/officeDocument/2006/math">
                    <m:oMathParaPr>
                      <m:jc m:val="centerGroup"/>
                    </m:oMathParaPr>
                    <m:oMath xmlns:m="http://schemas.openxmlformats.org/officeDocument/2006/math">
                      <m:sSub>
                        <m:sSubPr>
                          <m:ctrlPr>
                            <a:rPr lang="vi-VN" altLang="vi-VN" sz="2400" b="1" i="1" dirty="0" smtClean="0">
                              <a:solidFill>
                                <a:srgbClr val="F0F03C"/>
                              </a:solidFill>
                              <a:latin typeface="Cambria Math" panose="02040503050406030204" pitchFamily="18" charset="0"/>
                            </a:rPr>
                          </m:ctrlPr>
                        </m:sSubPr>
                        <m:e>
                          <m:r>
                            <a:rPr lang="en-US" altLang="vi-VN" sz="2400" b="1" i="1" dirty="0" smtClean="0">
                              <a:solidFill>
                                <a:srgbClr val="F0F03C"/>
                              </a:solidFill>
                              <a:latin typeface="Cambria Math"/>
                            </a:rPr>
                            <m:t>𝑷</m:t>
                          </m:r>
                        </m:e>
                        <m:sub>
                          <m:r>
                            <a:rPr lang="en-US" altLang="vi-VN" sz="2400" b="1" i="1" dirty="0" smtClean="0">
                              <a:solidFill>
                                <a:srgbClr val="F0F03C"/>
                              </a:solidFill>
                              <a:latin typeface="Cambria Math"/>
                            </a:rPr>
                            <m:t>𝒍𝒂𝒄</m:t>
                          </m:r>
                        </m:sub>
                      </m:sSub>
                    </m:oMath>
                  </m:oMathPara>
                </a14:m>
                <a:endParaRPr lang="vi-VN" altLang="vi-VN" sz="2400" b="1" dirty="0">
                  <a:solidFill>
                    <a:srgbClr val="F0F03C"/>
                  </a:solidFill>
                  <a:latin typeface="Times New Roman" pitchFamily="18" charset="0"/>
                </a:endParaRPr>
              </a:p>
            </p:txBody>
          </p:sp>
        </mc:Choice>
        <mc:Fallback xmlns="">
          <p:sp>
            <p:nvSpPr>
              <p:cNvPr id="12302" name="Text Box 50"/>
              <p:cNvSpPr txBox="1">
                <a:spLocks noRot="1" noChangeAspect="1" noMove="1" noResize="1" noEditPoints="1" noAdjustHandles="1" noChangeArrowheads="1" noChangeShapeType="1" noTextEdit="1"/>
              </p:cNvSpPr>
              <p:nvPr/>
            </p:nvSpPr>
            <p:spPr bwMode="auto">
              <a:xfrm>
                <a:off x="3990976" y="1762125"/>
                <a:ext cx="304800" cy="457200"/>
              </a:xfrm>
              <a:prstGeom prst="rect">
                <a:avLst/>
              </a:prstGeom>
              <a:blipFill rotWithShape="1">
                <a:blip r:embed="rId5"/>
                <a:stretch>
                  <a:fillRect l="-6000" r="-138000" b="-533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12303" name="Text Box 51"/>
          <p:cNvSpPr txBox="1">
            <a:spLocks noChangeArrowheads="1"/>
          </p:cNvSpPr>
          <p:nvPr/>
        </p:nvSpPr>
        <p:spPr bwMode="auto">
          <a:xfrm>
            <a:off x="2338388" y="1809750"/>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eaLnBrk="1" hangingPunct="1">
              <a:spcBef>
                <a:spcPct val="50000"/>
              </a:spcBef>
            </a:pPr>
            <a:r>
              <a:rPr lang="en-US" altLang="vi-VN" sz="2000" b="1" dirty="0">
                <a:solidFill>
                  <a:srgbClr val="0000CC"/>
                </a:solidFill>
                <a:latin typeface="Times New Roman" pitchFamily="18" charset="0"/>
              </a:rPr>
              <a:t>I</a:t>
            </a:r>
            <a:endParaRPr lang="vi-VN" altLang="vi-VN" sz="2000" b="1" dirty="0">
              <a:solidFill>
                <a:srgbClr val="0000CC"/>
              </a:solidFill>
              <a:latin typeface="Times New Roman" pitchFamily="18" charset="0"/>
            </a:endParaRPr>
          </a:p>
        </p:txBody>
      </p:sp>
      <p:grpSp>
        <p:nvGrpSpPr>
          <p:cNvPr id="12304" name="Group 58"/>
          <p:cNvGrpSpPr>
            <a:grpSpLocks/>
          </p:cNvGrpSpPr>
          <p:nvPr/>
        </p:nvGrpSpPr>
        <p:grpSpPr bwMode="auto">
          <a:xfrm>
            <a:off x="4071938" y="250825"/>
            <a:ext cx="4724400" cy="838200"/>
            <a:chOff x="2676" y="624"/>
            <a:chExt cx="2976" cy="528"/>
          </a:xfrm>
        </p:grpSpPr>
        <p:sp>
          <p:nvSpPr>
            <p:cNvPr id="29721" name="AutoShape 36"/>
            <p:cNvSpPr>
              <a:spLocks/>
            </p:cNvSpPr>
            <p:nvPr/>
          </p:nvSpPr>
          <p:spPr bwMode="auto">
            <a:xfrm rot="-5400000">
              <a:off x="4068" y="-432"/>
              <a:ext cx="192" cy="2976"/>
            </a:xfrm>
            <a:prstGeom prst="rightBrace">
              <a:avLst>
                <a:gd name="adj1" fmla="val 40544"/>
                <a:gd name="adj2" fmla="val 50000"/>
              </a:avLst>
            </a:prstGeom>
            <a:noFill/>
            <a:ln w="28575">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vi-VN" altLang="vi-VN"/>
            </a:p>
          </p:txBody>
        </p:sp>
        <p:sp>
          <p:nvSpPr>
            <p:cNvPr id="29722" name="Text Box 37"/>
            <p:cNvSpPr txBox="1">
              <a:spLocks noChangeArrowheads="1"/>
            </p:cNvSpPr>
            <p:nvPr/>
          </p:nvSpPr>
          <p:spPr bwMode="auto">
            <a:xfrm>
              <a:off x="3696" y="624"/>
              <a:ext cx="105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r>
                <a:rPr lang="vi-VN" altLang="vi-VN" sz="2800" b="1" i="1" dirty="0">
                  <a:solidFill>
                    <a:srgbClr val="008000"/>
                  </a:solidFill>
                  <a:latin typeface="Times New Roman" pitchFamily="18" charset="0"/>
                </a:rPr>
                <a:t>Op</a:t>
              </a:r>
              <a:r>
                <a:rPr lang="en-US" altLang="vi-VN" sz="2800" b="1" i="1" dirty="0">
                  <a:solidFill>
                    <a:srgbClr val="008000"/>
                  </a:solidFill>
                  <a:latin typeface="Times New Roman" pitchFamily="18" charset="0"/>
                </a:rPr>
                <a:t>e</a:t>
              </a:r>
              <a:r>
                <a:rPr lang="vi-VN" altLang="vi-VN" sz="2800" b="1" i="1" dirty="0">
                  <a:solidFill>
                    <a:srgbClr val="008000"/>
                  </a:solidFill>
                  <a:latin typeface="Times New Roman" pitchFamily="18" charset="0"/>
                </a:rPr>
                <a:t>ron </a:t>
              </a:r>
            </a:p>
          </p:txBody>
        </p:sp>
      </p:grpSp>
      <p:sp>
        <p:nvSpPr>
          <p:cNvPr id="29712" name="Text Box 60"/>
          <p:cNvSpPr txBox="1">
            <a:spLocks noChangeArrowheads="1"/>
          </p:cNvSpPr>
          <p:nvPr/>
        </p:nvSpPr>
        <p:spPr bwMode="auto">
          <a:xfrm>
            <a:off x="1143000" y="4605338"/>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endParaRPr lang="vi-VN" altLang="vi-VN" sz="2400">
              <a:latin typeface="Times New Roman" pitchFamily="18" charset="0"/>
            </a:endParaRPr>
          </a:p>
        </p:txBody>
      </p:sp>
      <p:sp>
        <p:nvSpPr>
          <p:cNvPr id="110657" name="Rectangle 65"/>
          <p:cNvSpPr>
            <a:spLocks noChangeArrowheads="1"/>
          </p:cNvSpPr>
          <p:nvPr/>
        </p:nvSpPr>
        <p:spPr bwMode="auto">
          <a:xfrm>
            <a:off x="-23813" y="2800350"/>
            <a:ext cx="8382001"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vi-VN" sz="2800" b="1" dirty="0">
                <a:solidFill>
                  <a:srgbClr val="0000CC"/>
                </a:solidFill>
                <a:latin typeface="Times New Roman" pitchFamily="18" charset="0"/>
                <a:cs typeface="Times New Roman" pitchFamily="18" charset="0"/>
              </a:rPr>
              <a:t>Opêron Lac gồm: 3 thành phần </a:t>
            </a:r>
          </a:p>
          <a:p>
            <a:pPr eaLnBrk="1" hangingPunct="1"/>
            <a:r>
              <a:rPr lang="en-US" altLang="vi-VN" sz="2800" b="1" dirty="0">
                <a:solidFill>
                  <a:srgbClr val="0000CC"/>
                </a:solidFill>
                <a:latin typeface="Times New Roman" pitchFamily="18" charset="0"/>
                <a:cs typeface="Times New Roman" pitchFamily="18" charset="0"/>
              </a:rPr>
              <a:t>	</a:t>
            </a:r>
          </a:p>
        </p:txBody>
      </p:sp>
      <mc:AlternateContent xmlns:mc="http://schemas.openxmlformats.org/markup-compatibility/2006" xmlns:a14="http://schemas.microsoft.com/office/drawing/2010/main">
        <mc:Choice Requires="a14">
          <p:sp>
            <p:nvSpPr>
              <p:cNvPr id="12307" name="Text Box 66"/>
              <p:cNvSpPr txBox="1">
                <a:spLocks noChangeArrowheads="1"/>
              </p:cNvSpPr>
              <p:nvPr/>
            </p:nvSpPr>
            <p:spPr bwMode="auto">
              <a:xfrm>
                <a:off x="1271588" y="1774825"/>
                <a:ext cx="381000" cy="46166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spcBef>
                    <a:spcPct val="50000"/>
                  </a:spcBef>
                </a:pPr>
                <a14:m>
                  <m:oMathPara xmlns:m="http://schemas.openxmlformats.org/officeDocument/2006/math">
                    <m:oMathParaPr>
                      <m:jc m:val="centerGroup"/>
                    </m:oMathParaPr>
                    <m:oMath xmlns:m="http://schemas.openxmlformats.org/officeDocument/2006/math">
                      <m:sSub>
                        <m:sSubPr>
                          <m:ctrlPr>
                            <a:rPr lang="vi-VN" altLang="vi-VN" sz="2400" b="1" i="1" smtClean="0">
                              <a:latin typeface="Cambria Math" panose="02040503050406030204" pitchFamily="18" charset="0"/>
                            </a:rPr>
                          </m:ctrlPr>
                        </m:sSubPr>
                        <m:e>
                          <m:r>
                            <a:rPr lang="en-US" altLang="vi-VN" sz="2400" b="1" i="1" smtClean="0">
                              <a:latin typeface="Cambria Math"/>
                            </a:rPr>
                            <m:t>𝑷</m:t>
                          </m:r>
                        </m:e>
                        <m:sub>
                          <m:r>
                            <a:rPr lang="en-US" altLang="vi-VN" sz="2400" b="1" i="1" smtClean="0">
                              <a:latin typeface="Cambria Math"/>
                            </a:rPr>
                            <m:t>𝑰</m:t>
                          </m:r>
                        </m:sub>
                      </m:sSub>
                    </m:oMath>
                  </m:oMathPara>
                </a14:m>
                <a:endParaRPr lang="vi-VN" altLang="vi-VN" sz="2400" b="1" dirty="0">
                  <a:latin typeface="Times New Roman" pitchFamily="18" charset="0"/>
                </a:endParaRPr>
              </a:p>
            </p:txBody>
          </p:sp>
        </mc:Choice>
        <mc:Fallback xmlns="">
          <p:sp>
            <p:nvSpPr>
              <p:cNvPr id="12307" name="Text Box 66"/>
              <p:cNvSpPr txBox="1">
                <a:spLocks noRot="1" noChangeAspect="1" noMove="1" noResize="1" noEditPoints="1" noAdjustHandles="1" noChangeArrowheads="1" noChangeShapeType="1" noTextEdit="1"/>
              </p:cNvSpPr>
              <p:nvPr/>
            </p:nvSpPr>
            <p:spPr bwMode="auto">
              <a:xfrm>
                <a:off x="1271588" y="1774825"/>
                <a:ext cx="381000" cy="461665"/>
              </a:xfrm>
              <a:prstGeom prst="rect">
                <a:avLst/>
              </a:prstGeom>
              <a:blipFill rotWithShape="1">
                <a:blip r:embed="rId6"/>
                <a:stretch>
                  <a:fillRect l="-4839" r="-25806" b="-263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Chỗ dành sẵn cho Nội dung 2"/>
              <p:cNvSpPr>
                <a:spLocks noGrp="1"/>
              </p:cNvSpPr>
              <p:nvPr>
                <p:ph idx="1"/>
              </p:nvPr>
            </p:nvSpPr>
            <p:spPr>
              <a:xfrm>
                <a:off x="300038" y="3338513"/>
                <a:ext cx="8915400" cy="2667000"/>
              </a:xfrm>
            </p:spPr>
            <p:txBody>
              <a:bodyPr/>
              <a:lstStyle/>
              <a:p>
                <a:pPr marL="0" indent="0">
                  <a:buFontTx/>
                  <a:buNone/>
                </a:pPr>
                <a:r>
                  <a:rPr lang="vi-VN" altLang="vi-VN" sz="2800" dirty="0">
                    <a:solidFill>
                      <a:srgbClr val="0000CC"/>
                    </a:solidFill>
                    <a:latin typeface="Times New Roman" pitchFamily="18" charset="0"/>
                    <a:cs typeface="Times New Roman" pitchFamily="18" charset="0"/>
                  </a:rPr>
                  <a:t>- Z,Y,A</a:t>
                </a:r>
                <a:r>
                  <a:rPr lang="en-US" altLang="vi-VN" sz="2800" dirty="0">
                    <a:solidFill>
                      <a:srgbClr val="0000CC"/>
                    </a:solidFill>
                    <a:latin typeface="Times New Roman" pitchFamily="18" charset="0"/>
                    <a:cs typeface="Times New Roman" pitchFamily="18" charset="0"/>
                  </a:rPr>
                  <a:t>: các g</a:t>
                </a:r>
                <a:r>
                  <a:rPr lang="vi-VN" altLang="vi-VN" sz="2800" dirty="0">
                    <a:solidFill>
                      <a:srgbClr val="0000CC"/>
                    </a:solidFill>
                    <a:latin typeface="Times New Roman" pitchFamily="18" charset="0"/>
                    <a:cs typeface="Times New Roman" pitchFamily="18" charset="0"/>
                  </a:rPr>
                  <a:t>en cấu trúc </a:t>
                </a:r>
                <a:r>
                  <a:rPr lang="en-US" altLang="vi-VN" sz="2800" dirty="0">
                    <a:solidFill>
                      <a:srgbClr val="0000CC"/>
                    </a:solidFill>
                    <a:latin typeface="Times New Roman" pitchFamily="18" charset="0"/>
                    <a:cs typeface="Times New Roman" pitchFamily="18" charset="0"/>
                  </a:rPr>
                  <a:t> tương ứng mã hóa các enzyme </a:t>
                </a:r>
                <a:r>
                  <a:rPr lang="el-GR" altLang="vi-VN" sz="2800" dirty="0">
                    <a:solidFill>
                      <a:srgbClr val="0000CC"/>
                    </a:solidFill>
                    <a:latin typeface="Times New Roman" pitchFamily="18" charset="0"/>
                    <a:cs typeface="Times New Roman" pitchFamily="18" charset="0"/>
                  </a:rPr>
                  <a:t>β</a:t>
                </a:r>
                <a:r>
                  <a:rPr lang="en-US" altLang="vi-VN" sz="2800" dirty="0">
                    <a:solidFill>
                      <a:srgbClr val="0000CC"/>
                    </a:solidFill>
                    <a:latin typeface="Times New Roman" pitchFamily="18" charset="0"/>
                    <a:cs typeface="Times New Roman" pitchFamily="18" charset="0"/>
                  </a:rPr>
                  <a:t> galactosidate, permease, transacetylase</a:t>
                </a:r>
                <a:endParaRPr lang="vi-VN" altLang="vi-VN" sz="2800" dirty="0">
                  <a:solidFill>
                    <a:srgbClr val="0000CC"/>
                  </a:solidFill>
                  <a:latin typeface="Times New Roman" pitchFamily="18" charset="0"/>
                  <a:cs typeface="Times New Roman" pitchFamily="18" charset="0"/>
                </a:endParaRPr>
              </a:p>
              <a:p>
                <a:pPr marL="0" indent="0">
                  <a:buFontTx/>
                  <a:buNone/>
                </a:pPr>
                <a:r>
                  <a:rPr lang="vi-VN" altLang="vi-VN" sz="2800" dirty="0">
                    <a:solidFill>
                      <a:srgbClr val="0000CC"/>
                    </a:solidFill>
                    <a:latin typeface="Times New Roman" pitchFamily="18" charset="0"/>
                    <a:cs typeface="Times New Roman" pitchFamily="18" charset="0"/>
                  </a:rPr>
                  <a:t>- O</a:t>
                </a:r>
                <a:r>
                  <a:rPr lang="en-US" altLang="vi-VN" sz="2800" dirty="0">
                    <a:solidFill>
                      <a:srgbClr val="0000CC"/>
                    </a:solidFill>
                    <a:latin typeface="Times New Roman" pitchFamily="18" charset="0"/>
                    <a:cs typeface="Times New Roman" pitchFamily="18" charset="0"/>
                  </a:rPr>
                  <a:t>: Trình tự</a:t>
                </a:r>
                <a:r>
                  <a:rPr lang="vi-VN" altLang="vi-VN" sz="2800" dirty="0">
                    <a:solidFill>
                      <a:srgbClr val="0000CC"/>
                    </a:solidFill>
                    <a:latin typeface="Times New Roman" pitchFamily="18" charset="0"/>
                    <a:cs typeface="Times New Roman" pitchFamily="18" charset="0"/>
                  </a:rPr>
                  <a:t> vận hành </a:t>
                </a:r>
                <a:r>
                  <a:rPr lang="en-US" altLang="vi-VN" sz="2800" dirty="0">
                    <a:solidFill>
                      <a:srgbClr val="0000CC"/>
                    </a:solidFill>
                    <a:latin typeface="Times New Roman" pitchFamily="18" charset="0"/>
                    <a:cs typeface="Times New Roman" pitchFamily="18" charset="0"/>
                  </a:rPr>
                  <a:t>có vị trí bám của protein </a:t>
                </a:r>
                <a:r>
                  <a:rPr lang="vi-VN" altLang="vi-VN" sz="2800" dirty="0">
                    <a:solidFill>
                      <a:srgbClr val="0000CC"/>
                    </a:solidFill>
                    <a:latin typeface="Times New Roman" pitchFamily="18" charset="0"/>
                    <a:cs typeface="Times New Roman" pitchFamily="18" charset="0"/>
                  </a:rPr>
                  <a:t>ức chế.</a:t>
                </a:r>
              </a:p>
              <a:p>
                <a:pPr marL="0" indent="0">
                  <a:buFontTx/>
                  <a:buNone/>
                </a:pPr>
                <a:r>
                  <a:rPr lang="vi-VN" altLang="vi-VN" sz="2800" dirty="0">
                    <a:solidFill>
                      <a:srgbClr val="0000CC"/>
                    </a:solidFill>
                    <a:latin typeface="Times New Roman" pitchFamily="18" charset="0"/>
                    <a:cs typeface="Times New Roman" pitchFamily="18" charset="0"/>
                  </a:rPr>
                  <a:t>- </a:t>
                </a:r>
                <a14:m>
                  <m:oMath xmlns:m="http://schemas.openxmlformats.org/officeDocument/2006/math">
                    <m:sSub>
                      <m:sSubPr>
                        <m:ctrlPr>
                          <a:rPr lang="vi-VN" altLang="vi-VN" sz="2800" i="1" dirty="0" smtClean="0">
                            <a:solidFill>
                              <a:srgbClr val="0000CC"/>
                            </a:solidFill>
                            <a:latin typeface="Cambria Math" panose="02040503050406030204" pitchFamily="18" charset="0"/>
                            <a:cs typeface="Times New Roman" pitchFamily="18" charset="0"/>
                          </a:rPr>
                        </m:ctrlPr>
                      </m:sSubPr>
                      <m:e>
                        <m:r>
                          <a:rPr lang="en-US" altLang="vi-VN" sz="2800" b="0" i="1" dirty="0" smtClean="0">
                            <a:solidFill>
                              <a:srgbClr val="0000CC"/>
                            </a:solidFill>
                            <a:latin typeface="Cambria Math"/>
                            <a:cs typeface="Times New Roman" pitchFamily="18" charset="0"/>
                          </a:rPr>
                          <m:t>𝑃</m:t>
                        </m:r>
                      </m:e>
                      <m:sub>
                        <m:r>
                          <a:rPr lang="en-US" altLang="vi-VN" sz="2800" b="0" i="1" dirty="0" smtClean="0">
                            <a:solidFill>
                              <a:srgbClr val="0000CC"/>
                            </a:solidFill>
                            <a:latin typeface="Cambria Math"/>
                            <a:cs typeface="Times New Roman" pitchFamily="18" charset="0"/>
                          </a:rPr>
                          <m:t>𝑙𝑎𝑐</m:t>
                        </m:r>
                      </m:sub>
                    </m:sSub>
                  </m:oMath>
                </a14:m>
                <a:r>
                  <a:rPr lang="vi-VN" altLang="vi-VN" sz="2800" dirty="0">
                    <a:solidFill>
                      <a:srgbClr val="0000CC"/>
                    </a:solidFill>
                    <a:latin typeface="Times New Roman" pitchFamily="18" charset="0"/>
                    <a:cs typeface="Times New Roman" pitchFamily="18" charset="0"/>
                  </a:rPr>
                  <a:t>:</a:t>
                </a:r>
                <a:r>
                  <a:rPr lang="en-US" altLang="vi-VN" sz="2800" dirty="0">
                    <a:solidFill>
                      <a:srgbClr val="0000CC"/>
                    </a:solidFill>
                    <a:latin typeface="Times New Roman" pitchFamily="18" charset="0"/>
                    <a:cs typeface="Times New Roman" pitchFamily="18" charset="0"/>
                  </a:rPr>
                  <a:t> Trình tự</a:t>
                </a:r>
                <a:r>
                  <a:rPr lang="vi-VN" altLang="vi-VN" sz="2800" dirty="0">
                    <a:solidFill>
                      <a:srgbClr val="0000CC"/>
                    </a:solidFill>
                    <a:latin typeface="Times New Roman" pitchFamily="18" charset="0"/>
                    <a:cs typeface="Times New Roman" pitchFamily="18" charset="0"/>
                  </a:rPr>
                  <a:t> khởi động </a:t>
                </a:r>
                <a:r>
                  <a:rPr lang="en-US" altLang="vi-VN" sz="2800" dirty="0">
                    <a:solidFill>
                      <a:srgbClr val="0000CC"/>
                    </a:solidFill>
                    <a:latin typeface="Times New Roman" pitchFamily="18" charset="0"/>
                    <a:cs typeface="Times New Roman" pitchFamily="18" charset="0"/>
                  </a:rPr>
                  <a:t>phiên mã các gen cấu trúc</a:t>
                </a:r>
                <a:endParaRPr lang="vi-VN" altLang="vi-VN" sz="2800" dirty="0">
                  <a:solidFill>
                    <a:srgbClr val="0000CC"/>
                  </a:solidFill>
                  <a:latin typeface="Times New Roman" pitchFamily="18" charset="0"/>
                  <a:cs typeface="Times New Roman" pitchFamily="18" charset="0"/>
                </a:endParaRPr>
              </a:p>
              <a:p>
                <a:pPr marL="0" indent="0"/>
                <a:endParaRPr lang="vi-VN" altLang="vi-VN" dirty="0">
                  <a:solidFill>
                    <a:srgbClr val="0000CC"/>
                  </a:solidFill>
                </a:endParaRPr>
              </a:p>
            </p:txBody>
          </p:sp>
        </mc:Choice>
        <mc:Fallback xmlns="">
          <p:sp>
            <p:nvSpPr>
              <p:cNvPr id="28" name="Chỗ dành sẵn cho Nội dung 2"/>
              <p:cNvSpPr>
                <a:spLocks noGrp="1" noRot="1" noChangeAspect="1" noMove="1" noResize="1" noEditPoints="1" noAdjustHandles="1" noChangeArrowheads="1" noChangeShapeType="1" noTextEdit="1"/>
              </p:cNvSpPr>
              <p:nvPr>
                <p:ph idx="1"/>
              </p:nvPr>
            </p:nvSpPr>
            <p:spPr>
              <a:xfrm>
                <a:off x="300038" y="3338513"/>
                <a:ext cx="8915400" cy="2667000"/>
              </a:xfrm>
              <a:blipFill rotWithShape="1">
                <a:blip r:embed="rId7"/>
                <a:stretch>
                  <a:fillRect l="-1367" t="-2288"/>
                </a:stretch>
              </a:blipFill>
            </p:spPr>
            <p:txBody>
              <a:bodyPr/>
              <a:lstStyle/>
              <a:p>
                <a:r>
                  <a:rPr lang="en-US">
                    <a:noFill/>
                  </a:rPr>
                  <a:t> </a:t>
                </a:r>
              </a:p>
            </p:txBody>
          </p:sp>
        </mc:Fallback>
      </mc:AlternateContent>
      <p:sp>
        <p:nvSpPr>
          <p:cNvPr id="2" name="Text Box 1"/>
          <p:cNvSpPr txBox="1">
            <a:spLocks noChangeArrowheads="1"/>
          </p:cNvSpPr>
          <p:nvPr/>
        </p:nvSpPr>
        <p:spPr bwMode="auto">
          <a:xfrm>
            <a:off x="5157788" y="2343150"/>
            <a:ext cx="34385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eaLnBrk="1" hangingPunct="1"/>
            <a:r>
              <a:rPr lang="vi-VN" altLang="vi-VN" sz="2400" b="1" i="1">
                <a:solidFill>
                  <a:srgbClr val="0000CC"/>
                </a:solidFill>
                <a:latin typeface="Times New Roman" pitchFamily="18" charset="0"/>
                <a:sym typeface="+mn-ea"/>
              </a:rPr>
              <a:t>Các gen cấu trúc (Z, Y, A)</a:t>
            </a:r>
            <a:endParaRPr lang="en-US" altLang="vi-VN" sz="2400">
              <a:latin typeface="Times New Roman" pitchFamily="18" charset="0"/>
            </a:endParaRPr>
          </a:p>
        </p:txBody>
      </p:sp>
      <p:sp>
        <p:nvSpPr>
          <p:cNvPr id="11278" name="Text Box 45"/>
          <p:cNvSpPr txBox="1">
            <a:spLocks noChangeArrowheads="1"/>
          </p:cNvSpPr>
          <p:nvPr/>
        </p:nvSpPr>
        <p:spPr bwMode="auto">
          <a:xfrm>
            <a:off x="1423988" y="971550"/>
            <a:ext cx="2133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eaLnBrk="1" hangingPunct="1">
              <a:spcBef>
                <a:spcPct val="50000"/>
              </a:spcBef>
            </a:pPr>
            <a:r>
              <a:rPr lang="vi-VN" altLang="vi-VN" sz="2000" b="1" i="1">
                <a:solidFill>
                  <a:srgbClr val="0000CC"/>
                </a:solidFill>
                <a:latin typeface="Times New Roman" pitchFamily="18" charset="0"/>
              </a:rPr>
              <a:t>Gen điều hoà</a:t>
            </a:r>
          </a:p>
        </p:txBody>
      </p:sp>
      <p:sp>
        <p:nvSpPr>
          <p:cNvPr id="11285" name="AutoShape 57"/>
          <p:cNvSpPr>
            <a:spLocks/>
          </p:cNvSpPr>
          <p:nvPr/>
        </p:nvSpPr>
        <p:spPr bwMode="auto">
          <a:xfrm rot="5400000">
            <a:off x="2452688" y="19050"/>
            <a:ext cx="228600" cy="2895600"/>
          </a:xfrm>
          <a:prstGeom prst="leftBrace">
            <a:avLst>
              <a:gd name="adj1" fmla="val 105556"/>
              <a:gd name="adj2" fmla="val 50000"/>
            </a:avLst>
          </a:prstGeom>
          <a:noFill/>
          <a:ln w="28575">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vi-VN" altLang="vi-VN"/>
          </a:p>
        </p:txBody>
      </p:sp>
      <p:sp>
        <p:nvSpPr>
          <p:cNvPr id="29" name="Chỗ dành sẵn cho Nội dung 3"/>
          <p:cNvSpPr>
            <a:spLocks noGrp="1"/>
          </p:cNvSpPr>
          <p:nvPr/>
        </p:nvSpPr>
        <p:spPr bwMode="auto">
          <a:xfrm>
            <a:off x="147638" y="5410200"/>
            <a:ext cx="8686800" cy="1300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pPr>
            <a:r>
              <a:rPr lang="vi-VN" altLang="vi-VN" sz="2800" b="1" dirty="0">
                <a:solidFill>
                  <a:srgbClr val="FF0000"/>
                </a:solidFill>
                <a:latin typeface="Times New Roman" pitchFamily="18" charset="0"/>
                <a:cs typeface="Times New Roman" pitchFamily="18" charset="0"/>
              </a:rPr>
              <a:t>* Lưu ý: Gen </a:t>
            </a:r>
            <a:r>
              <a:rPr lang="en-US" altLang="vi-VN" sz="2800" b="1" dirty="0">
                <a:solidFill>
                  <a:srgbClr val="FF0000"/>
                </a:solidFill>
                <a:latin typeface="Times New Roman" pitchFamily="18" charset="0"/>
                <a:cs typeface="Times New Roman" pitchFamily="18" charset="0"/>
              </a:rPr>
              <a:t>I : Gen điều hòa  (không thuộc </a:t>
            </a:r>
            <a:r>
              <a:rPr lang="vi-VN" altLang="vi-VN" sz="2800" b="1" dirty="0">
                <a:solidFill>
                  <a:srgbClr val="FF0000"/>
                </a:solidFill>
                <a:latin typeface="Times New Roman" pitchFamily="18" charset="0"/>
                <a:cs typeface="Times New Roman" pitchFamily="18" charset="0"/>
              </a:rPr>
              <a:t>Op</a:t>
            </a:r>
            <a:r>
              <a:rPr lang="en-US" altLang="vi-VN" sz="2800" b="1" dirty="0">
                <a:solidFill>
                  <a:srgbClr val="FF0000"/>
                </a:solidFill>
                <a:latin typeface="Times New Roman" pitchFamily="18" charset="0"/>
                <a:cs typeface="Times New Roman" pitchFamily="18" charset="0"/>
              </a:rPr>
              <a:t>e</a:t>
            </a:r>
            <a:r>
              <a:rPr lang="vi-VN" altLang="vi-VN" sz="2800" b="1" dirty="0">
                <a:solidFill>
                  <a:srgbClr val="FF0000"/>
                </a:solidFill>
                <a:latin typeface="Times New Roman" pitchFamily="18" charset="0"/>
                <a:cs typeface="Times New Roman" pitchFamily="18" charset="0"/>
              </a:rPr>
              <a:t>ron</a:t>
            </a:r>
            <a:r>
              <a:rPr lang="en-US" altLang="vi-VN" sz="2800" b="1" dirty="0">
                <a:solidFill>
                  <a:srgbClr val="FF0000"/>
                </a:solidFill>
                <a:latin typeface="Times New Roman" pitchFamily="18" charset="0"/>
                <a:cs typeface="Times New Roman" pitchFamily="18" charset="0"/>
              </a:rPr>
              <a:t>)  có vai trò mã hóa protein ức chế</a:t>
            </a:r>
            <a:endParaRPr lang="vi-VN" altLang="vi-VN" sz="2800" b="1" dirty="0">
              <a:solidFill>
                <a:srgbClr val="FF0000"/>
              </a:solidFill>
              <a:latin typeface="Times New Roman" pitchFamily="18" charset="0"/>
              <a:cs typeface="Times New Roman" pitchFamily="18" charset="0"/>
            </a:endParaRPr>
          </a:p>
        </p:txBody>
      </p:sp>
      <p:sp>
        <p:nvSpPr>
          <p:cNvPr id="27" name="Text Box 31"/>
          <p:cNvSpPr txBox="1">
            <a:spLocks noChangeArrowheads="1"/>
          </p:cNvSpPr>
          <p:nvPr/>
        </p:nvSpPr>
        <p:spPr bwMode="auto">
          <a:xfrm>
            <a:off x="76200" y="304800"/>
            <a:ext cx="8915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nl-NL" sz="2800" b="1" i="1" dirty="0">
                <a:solidFill>
                  <a:srgbClr val="FF0000"/>
                </a:solidFill>
                <a:effectLst>
                  <a:outerShdw blurRad="38100" dist="38100" dir="2700000" algn="tl">
                    <a:srgbClr val="C0C0C0"/>
                  </a:outerShdw>
                </a:effectLst>
              </a:rPr>
              <a:t>Một ôpêron gồm có mấy vùng, vị trí và chức năng của mỗi vùng đó?</a:t>
            </a:r>
            <a:r>
              <a:rPr lang="en-US" sz="2800" b="1" dirty="0">
                <a:solidFill>
                  <a:srgbClr val="FF0000"/>
                </a:solidFill>
                <a:effectLst>
                  <a:outerShdw blurRad="38100" dist="38100" dir="2700000" algn="tl">
                    <a:srgbClr val="C0C0C0"/>
                  </a:outerShdw>
                </a:effectLst>
              </a:rPr>
              <a:t> </a:t>
            </a:r>
          </a:p>
        </p:txBody>
      </p:sp>
    </p:spTree>
    <p:extLst>
      <p:ext uri="{BB962C8B-B14F-4D97-AF65-F5344CB8AC3E}">
        <p14:creationId xmlns:p14="http://schemas.microsoft.com/office/powerpoint/2010/main" val="34674368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1" nodeType="clickEffect">
                                  <p:stCondLst>
                                    <p:cond delay="0"/>
                                  </p:stCondLst>
                                  <p:childTnLst>
                                    <p:animEffect transition="out" filter="barn(inVertical)">
                                      <p:cBhvr>
                                        <p:cTn id="11" dur="500"/>
                                        <p:tgtEl>
                                          <p:spTgt spid="27"/>
                                        </p:tgtEl>
                                      </p:cBhvr>
                                    </p:animEffect>
                                    <p:set>
                                      <p:cBhvr>
                                        <p:cTn id="12" dur="1" fill="hold">
                                          <p:stCondLst>
                                            <p:cond delay="499"/>
                                          </p:stCondLst>
                                        </p:cTn>
                                        <p:tgtEl>
                                          <p:spTgt spid="2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293"/>
                                        </p:tgtEl>
                                        <p:attrNameLst>
                                          <p:attrName>style.visibility</p:attrName>
                                        </p:attrNameLst>
                                      </p:cBhvr>
                                      <p:to>
                                        <p:strVal val="visible"/>
                                      </p:to>
                                    </p:set>
                                    <p:animEffect transition="in" filter="box(in)">
                                      <p:cBhvr>
                                        <p:cTn id="17" dur="2000"/>
                                        <p:tgtEl>
                                          <p:spTgt spid="12293"/>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10633"/>
                                        </p:tgtEl>
                                        <p:attrNameLst>
                                          <p:attrName>style.visibility</p:attrName>
                                        </p:attrNameLst>
                                      </p:cBhvr>
                                      <p:to>
                                        <p:strVal val="visible"/>
                                      </p:to>
                                    </p:set>
                                    <p:animEffect transition="in" filter="box(in)">
                                      <p:cBhvr>
                                        <p:cTn id="20" dur="2000"/>
                                        <p:tgtEl>
                                          <p:spTgt spid="110633"/>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2302"/>
                                        </p:tgtEl>
                                        <p:attrNameLst>
                                          <p:attrName>style.visibility</p:attrName>
                                        </p:attrNameLst>
                                      </p:cBhvr>
                                      <p:to>
                                        <p:strVal val="visible"/>
                                      </p:to>
                                    </p:set>
                                    <p:animEffect transition="in" filter="box(in)">
                                      <p:cBhvr>
                                        <p:cTn id="23" dur="2000"/>
                                        <p:tgtEl>
                                          <p:spTgt spid="1230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2301"/>
                                        </p:tgtEl>
                                        <p:attrNameLst>
                                          <p:attrName>style.visibility</p:attrName>
                                        </p:attrNameLst>
                                      </p:cBhvr>
                                      <p:to>
                                        <p:strVal val="visible"/>
                                      </p:to>
                                    </p:set>
                                    <p:animEffect transition="in" filter="box(in)">
                                      <p:cBhvr>
                                        <p:cTn id="28" dur="2000"/>
                                        <p:tgtEl>
                                          <p:spTgt spid="12301"/>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12294"/>
                                        </p:tgtEl>
                                        <p:attrNameLst>
                                          <p:attrName>style.visibility</p:attrName>
                                        </p:attrNameLst>
                                      </p:cBhvr>
                                      <p:to>
                                        <p:strVal val="visible"/>
                                      </p:to>
                                    </p:set>
                                    <p:animEffect transition="in" filter="box(in)">
                                      <p:cBhvr>
                                        <p:cTn id="31" dur="2000"/>
                                        <p:tgtEl>
                                          <p:spTgt spid="12294"/>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12295"/>
                                        </p:tgtEl>
                                        <p:attrNameLst>
                                          <p:attrName>style.visibility</p:attrName>
                                        </p:attrNameLst>
                                      </p:cBhvr>
                                      <p:to>
                                        <p:strVal val="visible"/>
                                      </p:to>
                                    </p:set>
                                    <p:animEffect transition="in" filter="box(in)">
                                      <p:cBhvr>
                                        <p:cTn id="34" dur="2000"/>
                                        <p:tgtEl>
                                          <p:spTgt spid="1229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12297"/>
                                        </p:tgtEl>
                                        <p:attrNameLst>
                                          <p:attrName>style.visibility</p:attrName>
                                        </p:attrNameLst>
                                      </p:cBhvr>
                                      <p:to>
                                        <p:strVal val="visible"/>
                                      </p:to>
                                    </p:set>
                                    <p:animEffect transition="in" filter="box(in)">
                                      <p:cBhvr>
                                        <p:cTn id="39" dur="2000"/>
                                        <p:tgtEl>
                                          <p:spTgt spid="12297"/>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12298"/>
                                        </p:tgtEl>
                                        <p:attrNameLst>
                                          <p:attrName>style.visibility</p:attrName>
                                        </p:attrNameLst>
                                      </p:cBhvr>
                                      <p:to>
                                        <p:strVal val="visible"/>
                                      </p:to>
                                    </p:set>
                                    <p:animEffect transition="in" filter="box(in)">
                                      <p:cBhvr>
                                        <p:cTn id="42" dur="2000"/>
                                        <p:tgtEl>
                                          <p:spTgt spid="12298"/>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12299"/>
                                        </p:tgtEl>
                                        <p:attrNameLst>
                                          <p:attrName>style.visibility</p:attrName>
                                        </p:attrNameLst>
                                      </p:cBhvr>
                                      <p:to>
                                        <p:strVal val="visible"/>
                                      </p:to>
                                    </p:set>
                                    <p:animEffect transition="in" filter="box(in)">
                                      <p:cBhvr>
                                        <p:cTn id="45" dur="2000"/>
                                        <p:tgtEl>
                                          <p:spTgt spid="12299"/>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box(in)">
                                      <p:cBhvr>
                                        <p:cTn id="48" dur="2000"/>
                                        <p:tgtEl>
                                          <p:spTgt spid="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nodeType="clickEffect">
                                  <p:stCondLst>
                                    <p:cond delay="0"/>
                                  </p:stCondLst>
                                  <p:childTnLst>
                                    <p:set>
                                      <p:cBhvr>
                                        <p:cTn id="52" dur="1" fill="hold">
                                          <p:stCondLst>
                                            <p:cond delay="0"/>
                                          </p:stCondLst>
                                        </p:cTn>
                                        <p:tgtEl>
                                          <p:spTgt spid="12304"/>
                                        </p:tgtEl>
                                        <p:attrNameLst>
                                          <p:attrName>style.visibility</p:attrName>
                                        </p:attrNameLst>
                                      </p:cBhvr>
                                      <p:to>
                                        <p:strVal val="visible"/>
                                      </p:to>
                                    </p:set>
                                    <p:animEffect transition="in" filter="box(in)">
                                      <p:cBhvr>
                                        <p:cTn id="53" dur="2000"/>
                                        <p:tgtEl>
                                          <p:spTgt spid="12304"/>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12303"/>
                                        </p:tgtEl>
                                        <p:attrNameLst>
                                          <p:attrName>style.visibility</p:attrName>
                                        </p:attrNameLst>
                                      </p:cBhvr>
                                      <p:to>
                                        <p:strVal val="visible"/>
                                      </p:to>
                                    </p:set>
                                    <p:animEffect transition="in" filter="box(in)">
                                      <p:cBhvr>
                                        <p:cTn id="58" dur="2000"/>
                                        <p:tgtEl>
                                          <p:spTgt spid="12303"/>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12307"/>
                                        </p:tgtEl>
                                        <p:attrNameLst>
                                          <p:attrName>style.visibility</p:attrName>
                                        </p:attrNameLst>
                                      </p:cBhvr>
                                      <p:to>
                                        <p:strVal val="visible"/>
                                      </p:to>
                                    </p:set>
                                    <p:animEffect transition="in" filter="box(in)">
                                      <p:cBhvr>
                                        <p:cTn id="61" dur="2000"/>
                                        <p:tgtEl>
                                          <p:spTgt spid="12307"/>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11278"/>
                                        </p:tgtEl>
                                        <p:attrNameLst>
                                          <p:attrName>style.visibility</p:attrName>
                                        </p:attrNameLst>
                                      </p:cBhvr>
                                      <p:to>
                                        <p:strVal val="visible"/>
                                      </p:to>
                                    </p:set>
                                    <p:animEffect transition="in" filter="box(in)">
                                      <p:cBhvr>
                                        <p:cTn id="64" dur="2000"/>
                                        <p:tgtEl>
                                          <p:spTgt spid="11278"/>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11285"/>
                                        </p:tgtEl>
                                        <p:attrNameLst>
                                          <p:attrName>style.visibility</p:attrName>
                                        </p:attrNameLst>
                                      </p:cBhvr>
                                      <p:to>
                                        <p:strVal val="visible"/>
                                      </p:to>
                                    </p:set>
                                    <p:animEffect transition="in" filter="box(in)">
                                      <p:cBhvr>
                                        <p:cTn id="67" dur="2000"/>
                                        <p:tgtEl>
                                          <p:spTgt spid="1128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10657"/>
                                        </p:tgtEl>
                                        <p:attrNameLst>
                                          <p:attrName>style.visibility</p:attrName>
                                        </p:attrNameLst>
                                      </p:cBhvr>
                                      <p:to>
                                        <p:strVal val="visible"/>
                                      </p:to>
                                    </p:set>
                                    <p:animEffect transition="in" filter="barn(inVertical)">
                                      <p:cBhvr>
                                        <p:cTn id="72" dur="500"/>
                                        <p:tgtEl>
                                          <p:spTgt spid="110657"/>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8">
                                            <p:txEl>
                                              <p:pRg st="0" end="0"/>
                                            </p:txEl>
                                          </p:spTgt>
                                        </p:tgtEl>
                                        <p:attrNameLst>
                                          <p:attrName>style.visibility</p:attrName>
                                        </p:attrNameLst>
                                      </p:cBhvr>
                                      <p:to>
                                        <p:strVal val="visible"/>
                                      </p:to>
                                    </p:set>
                                    <p:animEffect transition="in" filter="barn(inVertical)">
                                      <p:cBhvr>
                                        <p:cTn id="77" dur="500"/>
                                        <p:tgtEl>
                                          <p:spTgt spid="28">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28">
                                            <p:txEl>
                                              <p:pRg st="1" end="1"/>
                                            </p:txEl>
                                          </p:spTgt>
                                        </p:tgtEl>
                                        <p:attrNameLst>
                                          <p:attrName>style.visibility</p:attrName>
                                        </p:attrNameLst>
                                      </p:cBhvr>
                                      <p:to>
                                        <p:strVal val="visible"/>
                                      </p:to>
                                    </p:set>
                                    <p:animEffect transition="in" filter="barn(inVertical)">
                                      <p:cBhvr>
                                        <p:cTn id="82" dur="500"/>
                                        <p:tgtEl>
                                          <p:spTgt spid="28">
                                            <p:txEl>
                                              <p:pRg st="1" end="1"/>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8">
                                            <p:txEl>
                                              <p:pRg st="2" end="2"/>
                                            </p:txEl>
                                          </p:spTgt>
                                        </p:tgtEl>
                                        <p:attrNameLst>
                                          <p:attrName>style.visibility</p:attrName>
                                        </p:attrNameLst>
                                      </p:cBhvr>
                                      <p:to>
                                        <p:strVal val="visible"/>
                                      </p:to>
                                    </p:set>
                                    <p:animEffect transition="in" filter="barn(inVertical)">
                                      <p:cBhvr>
                                        <p:cTn id="87" dur="500"/>
                                        <p:tgtEl>
                                          <p:spTgt spid="28">
                                            <p:txEl>
                                              <p:pRg st="2" end="2"/>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barn(inVertical)">
                                      <p:cBhvr>
                                        <p:cTn id="9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p:bldP spid="12294" grpId="0" animBg="1"/>
      <p:bldP spid="12295" grpId="0"/>
      <p:bldP spid="110633" grpId="0" animBg="1"/>
      <p:bldP spid="12297" grpId="0"/>
      <p:bldP spid="12298" grpId="0"/>
      <p:bldP spid="12299" grpId="0"/>
      <p:bldP spid="12301" grpId="0"/>
      <p:bldP spid="12302" grpId="0"/>
      <p:bldP spid="12303" grpId="0"/>
      <p:bldP spid="110657" grpId="0"/>
      <p:bldP spid="12307" grpId="0"/>
      <p:bldP spid="28" grpId="0" build="p"/>
      <p:bldP spid="2" grpId="0"/>
      <p:bldP spid="11278" grpId="0"/>
      <p:bldP spid="11285" grpId="0" animBg="1"/>
      <p:bldP spid="29" grpId="0" animBg="1"/>
      <p:bldP spid="27" grpId="0"/>
      <p:bldP spid="27" grpId="1"/>
    </p:bld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776</TotalTime>
  <Words>1562</Words>
  <Application>Microsoft Office PowerPoint</Application>
  <PresentationFormat>On-screen Show (4:3)</PresentationFormat>
  <Paragraphs>112</Paragraphs>
  <Slides>18</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18</vt:i4>
      </vt:variant>
    </vt:vector>
  </HeadingPairs>
  <TitlesOfParts>
    <vt:vector size="29" baseType="lpstr">
      <vt:lpstr>Arial</vt:lpstr>
      <vt:lpstr>Calibri</vt:lpstr>
      <vt:lpstr>Cambria Math</vt:lpstr>
      <vt:lpstr>Franklin Gothic Book</vt:lpstr>
      <vt:lpstr>Franklin Gothic Medium</vt:lpstr>
      <vt:lpstr>Times New Roman</vt:lpstr>
      <vt:lpstr>Wingdings</vt:lpstr>
      <vt:lpstr>Wingdings 2</vt:lpstr>
      <vt:lpstr>Wingdings 3</vt:lpstr>
      <vt:lpstr>Office Theme</vt:lpstr>
      <vt:lpstr>Trek</vt:lpstr>
      <vt:lpstr>BÀI 3: ĐIỀU HÒA BIỂU HIỆN GENE</vt:lpstr>
      <vt:lpstr>PowerPoint Presentation</vt:lpstr>
      <vt:lpstr>PowerPoint Presentation</vt:lpstr>
      <vt:lpstr>KHỞI ĐỘNG</vt:lpstr>
      <vt:lpstr>I. ĐIỀU HÒA BIỂU HIỆN GEN CỦA OPERON LAC Ở VI KHUẨN E. coli</vt:lpstr>
      <vt:lpstr>I. ĐIỀU HÒA BIỂU HIỆN GEN CỦA OPERON LAC Ở VI KHUẨN E. coli</vt:lpstr>
      <vt:lpstr>2. Cơ chế điều hòa biểu hiện gen ở operon lac</vt:lpstr>
      <vt:lpstr>PowerPoint Presentation</vt:lpstr>
      <vt:lpstr>PowerPoint Presentation</vt:lpstr>
      <vt:lpstr>PowerPoint Presentation</vt:lpstr>
      <vt:lpstr>PowerPoint Presentation</vt:lpstr>
      <vt:lpstr>PowerPoint Presentation</vt:lpstr>
      <vt:lpstr>PowerPoint Presentation</vt:lpstr>
      <vt:lpstr>III. ỨNG DỤNG CỦA ĐIỀU HÒA BIỂU HIỆN GENE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ĐIỀU HÒA BIỂU HIỆN CỦA GENE</dc:title>
  <dc:creator>Administrator</dc:creator>
  <cp:lastModifiedBy>User</cp:lastModifiedBy>
  <cp:revision>33</cp:revision>
  <dcterms:created xsi:type="dcterms:W3CDTF">2006-08-16T00:00:00Z</dcterms:created>
  <dcterms:modified xsi:type="dcterms:W3CDTF">2025-09-26T02:33:53Z</dcterms:modified>
</cp:coreProperties>
</file>