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334" r:id="rId2"/>
    <p:sldId id="352" r:id="rId3"/>
    <p:sldId id="332" r:id="rId4"/>
    <p:sldId id="357" r:id="rId5"/>
    <p:sldId id="355" r:id="rId6"/>
    <p:sldId id="356" r:id="rId7"/>
    <p:sldId id="359" r:id="rId8"/>
    <p:sldId id="360" r:id="rId9"/>
    <p:sldId id="335" r:id="rId10"/>
    <p:sldId id="338" r:id="rId11"/>
    <p:sldId id="337" r:id="rId12"/>
    <p:sldId id="361" r:id="rId13"/>
    <p:sldId id="339" r:id="rId14"/>
    <p:sldId id="364" r:id="rId15"/>
    <p:sldId id="363" r:id="rId16"/>
    <p:sldId id="362" r:id="rId17"/>
    <p:sldId id="369" r:id="rId18"/>
    <p:sldId id="366" r:id="rId19"/>
    <p:sldId id="367" r:id="rId20"/>
    <p:sldId id="368" r:id="rId21"/>
    <p:sldId id="370" r:id="rId22"/>
    <p:sldId id="340" r:id="rId23"/>
    <p:sldId id="371" r:id="rId24"/>
    <p:sldId id="374" r:id="rId25"/>
    <p:sldId id="373" r:id="rId26"/>
    <p:sldId id="342" r:id="rId27"/>
    <p:sldId id="344" r:id="rId28"/>
    <p:sldId id="375" r:id="rId29"/>
    <p:sldId id="376" r:id="rId30"/>
    <p:sldId id="378" r:id="rId31"/>
    <p:sldId id="377" r:id="rId32"/>
    <p:sldId id="379" r:id="rId33"/>
    <p:sldId id="380" r:id="rId34"/>
    <p:sldId id="347" r:id="rId35"/>
    <p:sldId id="381" r:id="rId36"/>
    <p:sldId id="383" r:id="rId37"/>
    <p:sldId id="382" r:id="rId38"/>
    <p:sldId id="3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7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8A82"/>
    <a:srgbClr val="EF904F"/>
    <a:srgbClr val="047CA9"/>
    <a:srgbClr val="E7FAF2"/>
    <a:srgbClr val="54524A"/>
    <a:srgbClr val="A19B8B"/>
    <a:srgbClr val="CF9D71"/>
    <a:srgbClr val="9D9D8B"/>
    <a:srgbClr val="80774B"/>
    <a:srgbClr val="9B9D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p:cViewPr varScale="1">
        <p:scale>
          <a:sx n="109" d="100"/>
          <a:sy n="109" d="100"/>
        </p:scale>
        <p:origin x="612" y="102"/>
      </p:cViewPr>
      <p:guideLst>
        <p:guide orient="horz" pos="2184"/>
        <p:guide pos="37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_rels/data3.xml.rels><?xml version="1.0" encoding="UTF-8" standalone="yes"?>
<Relationships xmlns="http://schemas.openxmlformats.org/package/2006/relationships"><Relationship Id="rId1" Type="http://schemas.openxmlformats.org/officeDocument/2006/relationships/image" Target="../media/image5.jpeg"/></Relationships>
</file>

<file path=ppt/diagrams/_rels/data4.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5_5#17">
  <dgm:title val=""/>
  <dgm:desc val=""/>
  <dgm:catLst>
    <dgm:cat type="accent5" pri="11500"/>
  </dgm:catLst>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18">
  <dgm:title val=""/>
  <dgm:desc val=""/>
  <dgm:catLst>
    <dgm:cat type="accent5" pri="11500"/>
  </dgm:catLst>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19">
  <dgm:title val=""/>
  <dgm:desc val=""/>
  <dgm:catLst>
    <dgm:cat type="accent5" pri="11500"/>
  </dgm:catLst>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5">
  <dgm:title val=""/>
  <dgm:desc val=""/>
  <dgm:catLst>
    <dgm:cat type="accent5" pri="11400"/>
  </dgm:catLst>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3#29" qsCatId="simple" csTypeId="urn:microsoft.com/office/officeart/2005/8/colors/accent5_5#17" csCatId="accent1" phldr="1"/>
      <dgm:spPr/>
    </dgm:pt>
    <dgm:pt modelId="{BEB4A0DE-FB16-4C4F-8DEA-03570694B93A}">
      <dgm:prSet phldrT="[Text]" phldr="0" custT="1"/>
      <dgm:spPr>
        <a:solidFill>
          <a:srgbClr val="FFBF9D"/>
        </a:solidFill>
      </dgm:spPr>
      <dgm:t>
        <a:bodyPr vert="horz" wrap="square"/>
        <a:lstStyle/>
        <a:p>
          <a:pPr algn="l">
            <a:lnSpc>
              <a:spcPct val="100000"/>
            </a:lnSpc>
            <a:spcBef>
              <a:spcPct val="0"/>
            </a:spcBef>
            <a:spcAft>
              <a:spcPct val="35000"/>
            </a:spcAft>
          </a:pPr>
          <a:r>
            <a:rPr lang="en-US" sz="3200"/>
            <a:t>I. Năng lượng và sự chuyển hoá năng lượng ở tế bào</a:t>
          </a:r>
        </a:p>
      </dgm:t>
    </dgm:pt>
    <dgm:pt modelId="{A1CD0B47-03FC-4535-A972-2673574CE2F3}" type="parTrans" cxnId="{75CEB2F6-7475-4E0C-96D2-1F49D90487D1}">
      <dgm:prSet/>
      <dgm:spPr/>
      <dgm:t>
        <a:bodyPr/>
        <a:lstStyle/>
        <a:p>
          <a:endParaRPr lang="en-US"/>
        </a:p>
      </dgm:t>
    </dgm:pt>
    <dgm:pt modelId="{66283CB7-69B8-41D5-A569-950515985F71}" type="sibTrans" cxnId="{75CEB2F6-7475-4E0C-96D2-1F49D90487D1}">
      <dgm:prSet/>
      <dgm:spPr/>
      <dgm:t>
        <a:bodyPr/>
        <a:lstStyle/>
        <a:p>
          <a:endParaRPr lang="en-US"/>
        </a:p>
      </dgm:t>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dgm:spPr>
    </dgm:pt>
    <dgm:pt modelId="{5D3E6026-A697-4D8F-84B5-C5321A8528B3}" type="pres">
      <dgm:prSet presAssocID="{BEB4A0DE-FB16-4C4F-8DEA-03570694B93A}" presName="txShp" presStyleLbl="node1" presStyleIdx="0" presStyleCnt="1">
        <dgm:presLayoutVars>
          <dgm:bulletEnabled val="1"/>
        </dgm:presLayoutVars>
      </dgm:prSet>
      <dgm:spPr/>
    </dgm:pt>
  </dgm:ptLst>
  <dgm:cxnLst>
    <dgm:cxn modelId="{C015CD3D-EB61-4EEA-BD52-4A9A09B5E5A0}" type="presOf" srcId="{800EE499-D129-484D-B5C0-D0F3AC30E8B1}" destId="{3A30B1D0-F146-41C6-9373-8CC849B0566C}" srcOrd="0" destOrd="0" presId="urn:microsoft.com/office/officeart/2005/8/layout/vList3"/>
    <dgm:cxn modelId="{13891FF0-3904-4C79-AA25-0962750BE53B}" type="presOf" srcId="{BEB4A0DE-FB16-4C4F-8DEA-03570694B93A}" destId="{5D3E6026-A697-4D8F-84B5-C5321A8528B3}" srcOrd="0" destOrd="0" presId="urn:microsoft.com/office/officeart/2005/8/layout/vList3"/>
    <dgm:cxn modelId="{75CEB2F6-7475-4E0C-96D2-1F49D90487D1}" srcId="{800EE499-D129-484D-B5C0-D0F3AC30E8B1}" destId="{BEB4A0DE-FB16-4C4F-8DEA-03570694B93A}" srcOrd="0" destOrd="0" parTransId="{A1CD0B47-03FC-4535-A972-2673574CE2F3}" sibTransId="{66283CB7-69B8-41D5-A569-950515985F71}"/>
    <dgm:cxn modelId="{A3F2E611-3FCC-459F-BC01-6893B2B601D3}" type="presParOf" srcId="{3A30B1D0-F146-41C6-9373-8CC849B0566C}" destId="{65AAD8D9-A2BB-4BC0-ADC4-32A3E0934999}" srcOrd="0" destOrd="0" presId="urn:microsoft.com/office/officeart/2005/8/layout/vList3"/>
    <dgm:cxn modelId="{CDB3E9BE-AD07-477A-B411-79103FED2A94}" type="presParOf" srcId="{65AAD8D9-A2BB-4BC0-ADC4-32A3E0934999}" destId="{F8DF891C-0D10-4055-A8A8-3FC34ADEDC5B}" srcOrd="0" destOrd="0" presId="urn:microsoft.com/office/officeart/2005/8/layout/vList3"/>
    <dgm:cxn modelId="{16C0740A-2F2A-4EA8-AEED-F80DAA5B04D1}" type="presParOf" srcId="{65AAD8D9-A2BB-4BC0-ADC4-32A3E0934999}" destId="{5D3E6026-A697-4D8F-84B5-C5321A8528B3}"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5#25" qsCatId="simple" csTypeId="urn:microsoft.com/office/officeart/2005/8/colors/accent5_5#18" csCatId="accent1" phldr="1"/>
      <dgm:spPr/>
    </dgm:pt>
    <dgm:pt modelId="{BEB4A0DE-FB16-4C4F-8DEA-03570694B93A}">
      <dgm:prSet phldrT="[Text]" phldr="0" custT="1"/>
      <dgm:spPr>
        <a:solidFill>
          <a:srgbClr val="FF725E"/>
        </a:solidFill>
      </dgm:spPr>
      <dgm:t>
        <a:bodyPr vert="horz" wrap="square"/>
        <a:lstStyle/>
        <a:p>
          <a:pPr algn="l">
            <a:lnSpc>
              <a:spcPct val="100000"/>
            </a:lnSpc>
            <a:spcBef>
              <a:spcPct val="0"/>
            </a:spcBef>
            <a:spcAft>
              <a:spcPct val="35000"/>
            </a:spcAft>
          </a:pPr>
          <a:r>
            <a:rPr lang="en-US" sz="3200"/>
            <a:t>II. Enzyme</a:t>
          </a:r>
        </a:p>
      </dgm:t>
    </dgm:pt>
    <dgm:pt modelId="{A1CD0B47-03FC-4535-A972-2673574CE2F3}" type="parTrans" cxnId="{8F8C3BEF-BBF3-43D8-B01C-760C3673D253}">
      <dgm:prSet/>
      <dgm:spPr/>
      <dgm:t>
        <a:bodyPr/>
        <a:lstStyle/>
        <a:p>
          <a:endParaRPr lang="en-US"/>
        </a:p>
      </dgm:t>
    </dgm:pt>
    <dgm:pt modelId="{66283CB7-69B8-41D5-A569-950515985F71}" type="sibTrans" cxnId="{8F8C3BEF-BBF3-43D8-B01C-760C3673D253}">
      <dgm:prSet/>
      <dgm:spPr/>
      <dgm:t>
        <a:bodyPr/>
        <a:lstStyle/>
        <a:p>
          <a:endParaRPr lang="en-US"/>
        </a:p>
      </dgm:t>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3000" r="-43000"/>
          </a:stretch>
        </a:blipFill>
      </dgm:spPr>
    </dgm:pt>
    <dgm:pt modelId="{5D3E6026-A697-4D8F-84B5-C5321A8528B3}" type="pres">
      <dgm:prSet presAssocID="{BEB4A0DE-FB16-4C4F-8DEA-03570694B93A}" presName="txShp" presStyleLbl="node1" presStyleIdx="0" presStyleCnt="1">
        <dgm:presLayoutVars>
          <dgm:bulletEnabled val="1"/>
        </dgm:presLayoutVars>
      </dgm:prSet>
      <dgm:spPr/>
    </dgm:pt>
  </dgm:ptLst>
  <dgm:cxnLst>
    <dgm:cxn modelId="{A4487D54-558C-4AAA-9AC0-BE0AB24EBE8F}" type="presOf" srcId="{BEB4A0DE-FB16-4C4F-8DEA-03570694B93A}" destId="{5D3E6026-A697-4D8F-84B5-C5321A8528B3}" srcOrd="0" destOrd="0" presId="urn:microsoft.com/office/officeart/2005/8/layout/vList3"/>
    <dgm:cxn modelId="{FCB5ACBF-CAA7-4B29-9B84-D4383B3412CF}" type="presOf" srcId="{800EE499-D129-484D-B5C0-D0F3AC30E8B1}" destId="{3A30B1D0-F146-41C6-9373-8CC849B0566C}" srcOrd="0" destOrd="0" presId="urn:microsoft.com/office/officeart/2005/8/layout/vList3"/>
    <dgm:cxn modelId="{8F8C3BEF-BBF3-43D8-B01C-760C3673D253}" srcId="{800EE499-D129-484D-B5C0-D0F3AC30E8B1}" destId="{BEB4A0DE-FB16-4C4F-8DEA-03570694B93A}" srcOrd="0" destOrd="0" parTransId="{A1CD0B47-03FC-4535-A972-2673574CE2F3}" sibTransId="{66283CB7-69B8-41D5-A569-950515985F71}"/>
    <dgm:cxn modelId="{5028FC05-D97D-46B0-8774-31E26E80D7AA}" type="presParOf" srcId="{3A30B1D0-F146-41C6-9373-8CC849B0566C}" destId="{65AAD8D9-A2BB-4BC0-ADC4-32A3E0934999}" srcOrd="0" destOrd="0" presId="urn:microsoft.com/office/officeart/2005/8/layout/vList3"/>
    <dgm:cxn modelId="{A6827C26-3F66-4E1E-8A89-95874F9FD4D8}" type="presParOf" srcId="{65AAD8D9-A2BB-4BC0-ADC4-32A3E0934999}" destId="{F8DF891C-0D10-4055-A8A8-3FC34ADEDC5B}" srcOrd="0" destOrd="0" presId="urn:microsoft.com/office/officeart/2005/8/layout/vList3"/>
    <dgm:cxn modelId="{031174EF-F5B0-4E08-AE2E-4F748C38417C}" type="presParOf" srcId="{65AAD8D9-A2BB-4BC0-ADC4-32A3E0934999}" destId="{5D3E6026-A697-4D8F-84B5-C5321A8528B3}"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3#30" qsCatId="simple" csTypeId="urn:microsoft.com/office/officeart/2005/8/colors/accent5_5#19" csCatId="accent1" phldr="1"/>
      <dgm:spPr/>
    </dgm:pt>
    <dgm:pt modelId="{BEB4A0DE-FB16-4C4F-8DEA-03570694B93A}">
      <dgm:prSet phldrT="[Text]" phldr="0" custT="1"/>
      <dgm:spPr>
        <a:solidFill>
          <a:srgbClr val="FFBF9D"/>
        </a:solidFill>
      </dgm:spPr>
      <dgm:t>
        <a:bodyPr vert="horz" wrap="square"/>
        <a:lstStyle/>
        <a:p>
          <a:pPr algn="l">
            <a:lnSpc>
              <a:spcPct val="100000"/>
            </a:lnSpc>
            <a:spcBef>
              <a:spcPct val="0"/>
            </a:spcBef>
            <a:spcAft>
              <a:spcPct val="35000"/>
            </a:spcAft>
          </a:pPr>
          <a:r>
            <a:rPr lang="en-US" sz="3200"/>
            <a:t>III. Thực hành về enzyme</a:t>
          </a:r>
        </a:p>
      </dgm:t>
    </dgm:pt>
    <dgm:pt modelId="{A1CD0B47-03FC-4535-A972-2673574CE2F3}" type="parTrans" cxnId="{5C919A58-E093-4C71-958C-BF83C3AEB72B}">
      <dgm:prSet/>
      <dgm:spPr/>
      <dgm:t>
        <a:bodyPr/>
        <a:lstStyle/>
        <a:p>
          <a:endParaRPr lang="en-US"/>
        </a:p>
      </dgm:t>
    </dgm:pt>
    <dgm:pt modelId="{66283CB7-69B8-41D5-A569-950515985F71}" type="sibTrans" cxnId="{5C919A58-E093-4C71-958C-BF83C3AEB72B}">
      <dgm:prSet/>
      <dgm:spPr/>
      <dgm:t>
        <a:bodyPr/>
        <a:lstStyle/>
        <a:p>
          <a:endParaRPr lang="en-US"/>
        </a:p>
      </dgm:t>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5D3E6026-A697-4D8F-84B5-C5321A8528B3}" type="pres">
      <dgm:prSet presAssocID="{BEB4A0DE-FB16-4C4F-8DEA-03570694B93A}" presName="txShp" presStyleLbl="node1" presStyleIdx="0" presStyleCnt="1">
        <dgm:presLayoutVars>
          <dgm:bulletEnabled val="1"/>
        </dgm:presLayoutVars>
      </dgm:prSet>
      <dgm:spPr/>
    </dgm:pt>
  </dgm:ptLst>
  <dgm:cxnLst>
    <dgm:cxn modelId="{1910E363-B704-457A-9BA8-A9C7959424DD}" type="presOf" srcId="{800EE499-D129-484D-B5C0-D0F3AC30E8B1}" destId="{3A30B1D0-F146-41C6-9373-8CC849B0566C}" srcOrd="0" destOrd="0" presId="urn:microsoft.com/office/officeart/2005/8/layout/vList3"/>
    <dgm:cxn modelId="{A5E50564-F642-4EA4-822D-66BFB5BB28B6}" type="presOf" srcId="{BEB4A0DE-FB16-4C4F-8DEA-03570694B93A}" destId="{5D3E6026-A697-4D8F-84B5-C5321A8528B3}" srcOrd="0" destOrd="0" presId="urn:microsoft.com/office/officeart/2005/8/layout/vList3"/>
    <dgm:cxn modelId="{5C919A58-E093-4C71-958C-BF83C3AEB72B}" srcId="{800EE499-D129-484D-B5C0-D0F3AC30E8B1}" destId="{BEB4A0DE-FB16-4C4F-8DEA-03570694B93A}" srcOrd="0" destOrd="0" parTransId="{A1CD0B47-03FC-4535-A972-2673574CE2F3}" sibTransId="{66283CB7-69B8-41D5-A569-950515985F71}"/>
    <dgm:cxn modelId="{41DDAC1C-DAEA-403F-AE69-AD1C3FB120A8}" type="presParOf" srcId="{3A30B1D0-F146-41C6-9373-8CC849B0566C}" destId="{65AAD8D9-A2BB-4BC0-ADC4-32A3E0934999}" srcOrd="0" destOrd="0" presId="urn:microsoft.com/office/officeart/2005/8/layout/vList3"/>
    <dgm:cxn modelId="{C9C980BF-DE98-4487-A5DF-3F970178AE16}" type="presParOf" srcId="{65AAD8D9-A2BB-4BC0-ADC4-32A3E0934999}" destId="{F8DF891C-0D10-4055-A8A8-3FC34ADEDC5B}" srcOrd="0" destOrd="0" presId="urn:microsoft.com/office/officeart/2005/8/layout/vList3"/>
    <dgm:cxn modelId="{25ACA231-E67D-4F56-B110-D64EE54BBFAD}" type="presParOf" srcId="{65AAD8D9-A2BB-4BC0-ADC4-32A3E0934999}" destId="{5D3E6026-A697-4D8F-84B5-C5321A8528B3}"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5#26" qsCatId="simple" csTypeId="urn:microsoft.com/office/officeart/2005/8/colors/accent5_4#5" csCatId="accent1" phldr="1"/>
      <dgm:spPr/>
    </dgm:pt>
    <dgm:pt modelId="{BEB4A0DE-FB16-4C4F-8DEA-03570694B93A}">
      <dgm:prSet phldrT="[Text]" phldr="0" custT="1"/>
      <dgm:spPr>
        <a:solidFill>
          <a:srgbClr val="FF725E"/>
        </a:solidFill>
      </dgm:spPr>
      <dgm:t>
        <a:bodyPr vert="horz" wrap="square"/>
        <a:lstStyle/>
        <a:p>
          <a:pPr algn="l">
            <a:lnSpc>
              <a:spcPct val="100000"/>
            </a:lnSpc>
            <a:spcBef>
              <a:spcPct val="0"/>
            </a:spcBef>
            <a:spcAft>
              <a:spcPct val="35000"/>
            </a:spcAft>
          </a:pPr>
          <a:r>
            <a:rPr lang="en-US" sz="3200"/>
            <a:t>BÀI 10. SỰ CHUYỂN HOÁ NĂNG LƯỢNG VÀ ENZYME</a:t>
          </a:r>
        </a:p>
      </dgm:t>
    </dgm:pt>
    <dgm:pt modelId="{A1CD0B47-03FC-4535-A972-2673574CE2F3}" type="parTrans" cxnId="{BB9E2B69-ACDD-4CE6-BDBE-DD147CE83074}">
      <dgm:prSet/>
      <dgm:spPr/>
      <dgm:t>
        <a:bodyPr/>
        <a:lstStyle/>
        <a:p>
          <a:endParaRPr lang="en-US"/>
        </a:p>
      </dgm:t>
    </dgm:pt>
    <dgm:pt modelId="{66283CB7-69B8-41D5-A569-950515985F71}" type="sibTrans" cxnId="{BB9E2B69-ACDD-4CE6-BDBE-DD147CE83074}">
      <dgm:prSet/>
      <dgm:spPr/>
      <dgm:t>
        <a:bodyPr/>
        <a:lstStyle/>
        <a:p>
          <a:endParaRPr lang="en-US"/>
        </a:p>
      </dgm:t>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dgm:spPr>
    </dgm:pt>
    <dgm:pt modelId="{5D3E6026-A697-4D8F-84B5-C5321A8528B3}" type="pres">
      <dgm:prSet presAssocID="{BEB4A0DE-FB16-4C4F-8DEA-03570694B93A}" presName="txShp" presStyleLbl="node1" presStyleIdx="0" presStyleCnt="1">
        <dgm:presLayoutVars>
          <dgm:bulletEnabled val="1"/>
        </dgm:presLayoutVars>
      </dgm:prSet>
      <dgm:spPr/>
    </dgm:pt>
  </dgm:ptLst>
  <dgm:cxnLst>
    <dgm:cxn modelId="{32C8F529-2C68-43FD-92DF-E4BB6655988B}" type="presOf" srcId="{BEB4A0DE-FB16-4C4F-8DEA-03570694B93A}" destId="{5D3E6026-A697-4D8F-84B5-C5321A8528B3}" srcOrd="0" destOrd="0" presId="urn:microsoft.com/office/officeart/2005/8/layout/vList3"/>
    <dgm:cxn modelId="{BB9E2B69-ACDD-4CE6-BDBE-DD147CE83074}" srcId="{800EE499-D129-484D-B5C0-D0F3AC30E8B1}" destId="{BEB4A0DE-FB16-4C4F-8DEA-03570694B93A}" srcOrd="0" destOrd="0" parTransId="{A1CD0B47-03FC-4535-A972-2673574CE2F3}" sibTransId="{66283CB7-69B8-41D5-A569-950515985F71}"/>
    <dgm:cxn modelId="{790E40F6-15BD-4BFD-BACE-FEE16753E1B7}" type="presOf" srcId="{800EE499-D129-484D-B5C0-D0F3AC30E8B1}" destId="{3A30B1D0-F146-41C6-9373-8CC849B0566C}" srcOrd="0" destOrd="0" presId="urn:microsoft.com/office/officeart/2005/8/layout/vList3"/>
    <dgm:cxn modelId="{57A9FE0E-62D0-4121-9045-8FCF09092EBA}" type="presParOf" srcId="{3A30B1D0-F146-41C6-9373-8CC849B0566C}" destId="{65AAD8D9-A2BB-4BC0-ADC4-32A3E0934999}" srcOrd="0" destOrd="0" presId="urn:microsoft.com/office/officeart/2005/8/layout/vList3"/>
    <dgm:cxn modelId="{253B969D-E2ED-495A-8CB4-405FF621DE2C}" type="presParOf" srcId="{65AAD8D9-A2BB-4BC0-ADC4-32A3E0934999}" destId="{F8DF891C-0D10-4055-A8A8-3FC34ADEDC5B}" srcOrd="0" destOrd="0" presId="urn:microsoft.com/office/officeart/2005/8/layout/vList3"/>
    <dgm:cxn modelId="{0C9F60B1-76BB-4F9E-A455-7282FF6D81BB}" type="presParOf" srcId="{65AAD8D9-A2BB-4BC0-ADC4-32A3E0934999}" destId="{5D3E6026-A697-4D8F-84B5-C5321A8528B3}" srcOrd="1" destOrd="0" presId="urn:microsoft.com/office/officeart/2005/8/layout/vLis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240830" y="474"/>
          <a:ext cx="7933702" cy="969966"/>
        </a:xfrm>
        <a:prstGeom prst="homePlate">
          <a:avLst/>
        </a:prstGeom>
        <a:solidFill>
          <a:srgbClr val="FFBF9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728" tIns="121920" rIns="227584" bIns="121920" numCol="1" spcCol="1270" anchor="ctr" anchorCtr="0">
          <a:noAutofit/>
        </a:bodyPr>
        <a:lstStyle/>
        <a:p>
          <a:pPr marL="0" lvl="0" indent="0" algn="l" defTabSz="1422400">
            <a:lnSpc>
              <a:spcPct val="100000"/>
            </a:lnSpc>
            <a:spcBef>
              <a:spcPct val="0"/>
            </a:spcBef>
            <a:spcAft>
              <a:spcPct val="35000"/>
            </a:spcAft>
            <a:buNone/>
          </a:pPr>
          <a:r>
            <a:rPr lang="en-US" sz="3200" kern="1200"/>
            <a:t>I. Năng lượng và sự chuyển hoá năng lượng ở tế bào</a:t>
          </a:r>
        </a:p>
      </dsp:txBody>
      <dsp:txXfrm rot="10800000">
        <a:off x="2483321" y="474"/>
        <a:ext cx="7691211" cy="969966"/>
      </dsp:txXfrm>
    </dsp:sp>
    <dsp:sp modelId="{F8DF891C-0D10-4055-A8A8-3FC34ADEDC5B}">
      <dsp:nvSpPr>
        <dsp:cNvPr id="0" name=""/>
        <dsp:cNvSpPr/>
      </dsp:nvSpPr>
      <dsp:spPr>
        <a:xfrm>
          <a:off x="1755846" y="474"/>
          <a:ext cx="969966" cy="96996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241067" y="0"/>
          <a:ext cx="7933702" cy="970915"/>
        </a:xfrm>
        <a:prstGeom prst="homePlate">
          <a:avLst/>
        </a:prstGeom>
        <a:solidFill>
          <a:srgbClr val="FF725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28147" tIns="121920" rIns="227584" bIns="121920" numCol="1" spcCol="1270" anchor="ctr" anchorCtr="0">
          <a:noAutofit/>
        </a:bodyPr>
        <a:lstStyle/>
        <a:p>
          <a:pPr marL="0" lvl="0" indent="0" algn="l" defTabSz="1422400">
            <a:lnSpc>
              <a:spcPct val="100000"/>
            </a:lnSpc>
            <a:spcBef>
              <a:spcPct val="0"/>
            </a:spcBef>
            <a:spcAft>
              <a:spcPct val="35000"/>
            </a:spcAft>
            <a:buNone/>
          </a:pPr>
          <a:r>
            <a:rPr lang="en-US" sz="3200" kern="1200"/>
            <a:t>II. Enzyme</a:t>
          </a:r>
        </a:p>
      </dsp:txBody>
      <dsp:txXfrm rot="10800000">
        <a:off x="2483796" y="0"/>
        <a:ext cx="7690973" cy="970915"/>
      </dsp:txXfrm>
    </dsp:sp>
    <dsp:sp modelId="{F8DF891C-0D10-4055-A8A8-3FC34ADEDC5B}">
      <dsp:nvSpPr>
        <dsp:cNvPr id="0" name=""/>
        <dsp:cNvSpPr/>
      </dsp:nvSpPr>
      <dsp:spPr>
        <a:xfrm>
          <a:off x="1755609" y="0"/>
          <a:ext cx="970915" cy="97091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3000" r="-43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241067" y="0"/>
          <a:ext cx="7933702" cy="970915"/>
        </a:xfrm>
        <a:prstGeom prst="homePlate">
          <a:avLst/>
        </a:prstGeom>
        <a:solidFill>
          <a:srgbClr val="FFBF9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8147" tIns="121920" rIns="227584" bIns="121920" numCol="1" spcCol="1270" anchor="ctr" anchorCtr="0">
          <a:noAutofit/>
        </a:bodyPr>
        <a:lstStyle/>
        <a:p>
          <a:pPr marL="0" lvl="0" indent="0" algn="l" defTabSz="1422400">
            <a:lnSpc>
              <a:spcPct val="100000"/>
            </a:lnSpc>
            <a:spcBef>
              <a:spcPct val="0"/>
            </a:spcBef>
            <a:spcAft>
              <a:spcPct val="35000"/>
            </a:spcAft>
            <a:buNone/>
          </a:pPr>
          <a:r>
            <a:rPr lang="en-US" sz="3200" kern="1200"/>
            <a:t>III. Thực hành về enzyme</a:t>
          </a:r>
        </a:p>
      </dsp:txBody>
      <dsp:txXfrm rot="10800000">
        <a:off x="2483796" y="0"/>
        <a:ext cx="7690973" cy="970915"/>
      </dsp:txXfrm>
    </dsp:sp>
    <dsp:sp modelId="{F8DF891C-0D10-4055-A8A8-3FC34ADEDC5B}">
      <dsp:nvSpPr>
        <dsp:cNvPr id="0" name=""/>
        <dsp:cNvSpPr/>
      </dsp:nvSpPr>
      <dsp:spPr>
        <a:xfrm>
          <a:off x="1755609" y="0"/>
          <a:ext cx="970915" cy="97091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716404" y="0"/>
          <a:ext cx="9274425" cy="1521460"/>
        </a:xfrm>
        <a:prstGeom prst="homePlate">
          <a:avLst/>
        </a:prstGeom>
        <a:solidFill>
          <a:srgbClr val="FF725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70922" tIns="121920" rIns="227584" bIns="121920" numCol="1" spcCol="1270" anchor="ctr" anchorCtr="0">
          <a:noAutofit/>
        </a:bodyPr>
        <a:lstStyle/>
        <a:p>
          <a:pPr marL="0" lvl="0" indent="0" algn="l" defTabSz="1422400">
            <a:lnSpc>
              <a:spcPct val="100000"/>
            </a:lnSpc>
            <a:spcBef>
              <a:spcPct val="0"/>
            </a:spcBef>
            <a:spcAft>
              <a:spcPct val="35000"/>
            </a:spcAft>
            <a:buNone/>
          </a:pPr>
          <a:r>
            <a:rPr lang="en-US" sz="3200" kern="1200"/>
            <a:t>BÀI 10. SỰ CHUYỂN HOÁ NĂNG LƯỢNG VÀ ENZYME</a:t>
          </a:r>
        </a:p>
      </dsp:txBody>
      <dsp:txXfrm rot="10800000">
        <a:off x="3096769" y="0"/>
        <a:ext cx="8894060" cy="1521460"/>
      </dsp:txXfrm>
    </dsp:sp>
    <dsp:sp modelId="{F8DF891C-0D10-4055-A8A8-3FC34ADEDC5B}">
      <dsp:nvSpPr>
        <dsp:cNvPr id="0" name=""/>
        <dsp:cNvSpPr/>
      </dsp:nvSpPr>
      <dsp:spPr>
        <a:xfrm>
          <a:off x="1955674" y="0"/>
          <a:ext cx="1521460" cy="15214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29">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25">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30">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26">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05068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b" anchorCtr="0" compatLnSpc="1"/>
          <a:lstStyle/>
          <a:p>
            <a:pPr lvl="0" algn="r" eaLnBrk="1" hangingPunct="1"/>
            <a:fld id="{9A0DB2DC-4C9A-4742-B13C-FB6460FD3503}" type="slidenum">
              <a:rPr lang="en-US" altLang="vi-VN" sz="1200" dirty="0">
                <a:latin typeface="Arial" panose="020B0604020202020204" pitchFamily="34" charset="0"/>
              </a:rPr>
              <a:t>18</a:t>
            </a:fld>
            <a:endParaRPr lang="en-US" altLang="vi-VN" sz="1200" dirty="0">
              <a:latin typeface="Arial" panose="020B0604020202020204" pitchFamily="34" charset="0"/>
            </a:endParaRPr>
          </a:p>
        </p:txBody>
      </p:sp>
      <p:sp>
        <p:nvSpPr>
          <p:cNvPr id="83971" name="Rectangle 2"/>
          <p:cNvSpPr>
            <a:spLocks noGrp="1" noRot="1" noChangeAspect="1" noTextEdit="1"/>
          </p:cNvSpPr>
          <p:nvPr>
            <p:ph type="sldImg"/>
          </p:nvPr>
        </p:nvSpPr>
        <p:spPr>
          <a:xfrm>
            <a:off x="685800" y="1143000"/>
            <a:ext cx="5486400" cy="3086100"/>
          </a:xfrm>
          <a:ln>
            <a:solidFill>
              <a:srgbClr val="000000">
                <a:alpha val="100000"/>
              </a:srgbClr>
            </a:solidFill>
            <a:miter lim="800000"/>
          </a:ln>
        </p:spPr>
      </p:sp>
      <p:sp>
        <p:nvSpPr>
          <p:cNvPr id="83972" name="Rectangle 3"/>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vi-VN" altLang="vi-VN"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b" anchorCtr="0" compatLnSpc="1"/>
          <a:lstStyle/>
          <a:p>
            <a:pPr lvl="0" algn="r" eaLnBrk="1" hangingPunct="1"/>
            <a:fld id="{9A0DB2DC-4C9A-4742-B13C-FB6460FD3503}" type="slidenum">
              <a:rPr lang="en-US" altLang="vi-VN" sz="1200" dirty="0">
                <a:latin typeface="Arial" panose="020B0604020202020204" pitchFamily="34" charset="0"/>
              </a:rPr>
              <a:t>19</a:t>
            </a:fld>
            <a:endParaRPr lang="en-US" altLang="vi-VN" sz="1200" dirty="0">
              <a:latin typeface="Arial" panose="020B0604020202020204" pitchFamily="34" charset="0"/>
            </a:endParaRPr>
          </a:p>
        </p:txBody>
      </p:sp>
      <p:sp>
        <p:nvSpPr>
          <p:cNvPr id="84995" name="Rectangle 2"/>
          <p:cNvSpPr>
            <a:spLocks noGrp="1" noRot="1" noChangeAspect="1" noTextEdit="1"/>
          </p:cNvSpPr>
          <p:nvPr>
            <p:ph type="sldImg"/>
          </p:nvPr>
        </p:nvSpPr>
        <p:spPr>
          <a:xfrm>
            <a:off x="1371600" y="1143000"/>
            <a:ext cx="4114800" cy="3086100"/>
          </a:xfrm>
          <a:ln>
            <a:solidFill>
              <a:srgbClr val="000000">
                <a:alpha val="100000"/>
              </a:srgbClr>
            </a:solidFill>
            <a:miter lim="800000"/>
          </a:ln>
        </p:spPr>
      </p:sp>
      <p:sp>
        <p:nvSpPr>
          <p:cNvPr id="84996" name="Rectangle 3"/>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vi-VN" altLang="vi-VN"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47FCDB-F631-4504-AB7D-E9B08EA29075}"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F4D44-2099-49FD-9E0C-EA4790CA3E3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7FCDB-F631-4504-AB7D-E9B08EA29075}"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F4D44-2099-49FD-9E0C-EA4790CA3E3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7FCDB-F631-4504-AB7D-E9B08EA29075}"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F4D44-2099-49FD-9E0C-EA4790CA3E3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7FCDB-F631-4504-AB7D-E9B08EA29075}"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F4D44-2099-49FD-9E0C-EA4790CA3E3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47FCDB-F631-4504-AB7D-E9B08EA29075}"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F4D44-2099-49FD-9E0C-EA4790CA3E3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7FCDB-F631-4504-AB7D-E9B08EA29075}"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F4D44-2099-49FD-9E0C-EA4790CA3E3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7FCDB-F631-4504-AB7D-E9B08EA29075}" type="datetimeFigureOut">
              <a:rPr lang="en-US" smtClean="0"/>
              <a:t>9/26/2025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FF4D44-2099-49FD-9E0C-EA4790CA3E3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47FCDB-F631-4504-AB7D-E9B08EA29075}" type="datetimeFigureOut">
              <a:rPr lang="en-US" smtClean="0"/>
              <a:t>9/26/2025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FF4D44-2099-49FD-9E0C-EA4790CA3E3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7FCDB-F631-4504-AB7D-E9B08EA29075}" type="datetimeFigureOut">
              <a:rPr lang="en-US" smtClean="0"/>
              <a:t>9/26/2025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FF4D44-2099-49FD-9E0C-EA4790CA3E3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47FCDB-F631-4504-AB7D-E9B08EA29075}"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F4D44-2099-49FD-9E0C-EA4790CA3E3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47FCDB-F631-4504-AB7D-E9B08EA29075}"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F4D44-2099-49FD-9E0C-EA4790CA3E3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7FCDB-F631-4504-AB7D-E9B08EA29075}" type="datetimeFigureOut">
              <a:rPr lang="en-US" smtClean="0"/>
              <a:t>9/26/2025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FF4D44-2099-49FD-9E0C-EA4790CA3E3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gif"/></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2.gif"/><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3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174" y="2021447"/>
            <a:ext cx="5015679" cy="42088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1537" y="2538901"/>
            <a:ext cx="2057400" cy="830997"/>
          </a:xfrm>
          <a:prstGeom prst="rect">
            <a:avLst/>
          </a:prstGeom>
          <a:noFill/>
        </p:spPr>
        <p:txBody>
          <a:bodyPr wrap="square" rtlCol="0">
            <a:spAutoFit/>
          </a:bodyPr>
          <a:lstStyle/>
          <a:p>
            <a:pPr algn="ctr"/>
            <a:r>
              <a:rPr lang="en-US" sz="2400" dirty="0"/>
              <a:t>NL ánh sáng </a:t>
            </a:r>
          </a:p>
          <a:p>
            <a:pPr algn="ctr"/>
            <a:r>
              <a:rPr lang="en-US" sz="2400" dirty="0"/>
              <a:t> (Quang năng)</a:t>
            </a:r>
          </a:p>
        </p:txBody>
      </p:sp>
      <p:cxnSp>
        <p:nvCxnSpPr>
          <p:cNvPr id="6" name="Straight Arrow Connector 5"/>
          <p:cNvCxnSpPr/>
          <p:nvPr/>
        </p:nvCxnSpPr>
        <p:spPr>
          <a:xfrm>
            <a:off x="2431869" y="2853350"/>
            <a:ext cx="2724150" cy="202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373865" y="4125852"/>
            <a:ext cx="2057400" cy="830997"/>
          </a:xfrm>
          <a:prstGeom prst="rect">
            <a:avLst/>
          </a:prstGeom>
          <a:noFill/>
        </p:spPr>
        <p:txBody>
          <a:bodyPr wrap="square" rtlCol="0">
            <a:spAutoFit/>
          </a:bodyPr>
          <a:lstStyle/>
          <a:p>
            <a:pPr algn="ctr"/>
            <a:r>
              <a:rPr lang="en-US" sz="2400" dirty="0"/>
              <a:t>NL hóa học</a:t>
            </a:r>
          </a:p>
          <a:p>
            <a:pPr algn="ctr"/>
            <a:r>
              <a:rPr lang="en-US" sz="2400" dirty="0"/>
              <a:t> (Hoá năng)</a:t>
            </a:r>
          </a:p>
        </p:txBody>
      </p:sp>
      <p:cxnSp>
        <p:nvCxnSpPr>
          <p:cNvPr id="9" name="Straight Arrow Connector 8"/>
          <p:cNvCxnSpPr/>
          <p:nvPr/>
        </p:nvCxnSpPr>
        <p:spPr>
          <a:xfrm>
            <a:off x="8046720" y="4589077"/>
            <a:ext cx="1327145" cy="50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1537" y="206884"/>
            <a:ext cx="10544951" cy="830997"/>
          </a:xfrm>
          <a:prstGeom prst="rect">
            <a:avLst/>
          </a:prstGeom>
          <a:noFill/>
        </p:spPr>
        <p:txBody>
          <a:bodyPr wrap="square" rtlCol="0">
            <a:spAutoFit/>
          </a:bodyPr>
          <a:lstStyle/>
          <a:p>
            <a:pPr algn="ctr"/>
            <a:r>
              <a:rPr lang="en-US" sz="2400" dirty="0">
                <a:solidFill>
                  <a:srgbClr val="FF0000"/>
                </a:solidFill>
              </a:rPr>
              <a:t>- Để duy trì sự sống các tế bào lá  của cây  phải  thực hiện quá trình gì?</a:t>
            </a:r>
          </a:p>
          <a:p>
            <a:pPr algn="ctr"/>
            <a:endParaRPr lang="en-US" sz="2400" dirty="0">
              <a:solidFill>
                <a:srgbClr val="FF0000"/>
              </a:solidFill>
            </a:endParaRPr>
          </a:p>
        </p:txBody>
      </p:sp>
      <p:sp>
        <p:nvSpPr>
          <p:cNvPr id="12" name="TextBox 11"/>
          <p:cNvSpPr txBox="1"/>
          <p:nvPr/>
        </p:nvSpPr>
        <p:spPr>
          <a:xfrm>
            <a:off x="781539" y="895695"/>
            <a:ext cx="10544951" cy="830997"/>
          </a:xfrm>
          <a:prstGeom prst="rect">
            <a:avLst/>
          </a:prstGeom>
          <a:noFill/>
        </p:spPr>
        <p:txBody>
          <a:bodyPr wrap="square" rtlCol="0">
            <a:spAutoFit/>
          </a:bodyPr>
          <a:lstStyle/>
          <a:p>
            <a:pPr algn="ctr"/>
            <a:r>
              <a:rPr lang="en-US" sz="2400" dirty="0">
                <a:solidFill>
                  <a:srgbClr val="FF0000"/>
                </a:solidFill>
              </a:rPr>
              <a:t>-Trong qúa trình  đó , tế bào  lá  có thực  hiện chuyển hóa năng lượng  không? chuyển từ dạng nào sang dạng nào?</a:t>
            </a:r>
          </a:p>
        </p:txBody>
      </p:sp>
      <p:sp>
        <p:nvSpPr>
          <p:cNvPr id="15" name="TextBox 14"/>
          <p:cNvSpPr txBox="1"/>
          <p:nvPr/>
        </p:nvSpPr>
        <p:spPr>
          <a:xfrm>
            <a:off x="1142942" y="6322700"/>
            <a:ext cx="10544951" cy="461665"/>
          </a:xfrm>
          <a:prstGeom prst="rect">
            <a:avLst/>
          </a:prstGeom>
          <a:noFill/>
        </p:spPr>
        <p:txBody>
          <a:bodyPr wrap="square" rtlCol="0">
            <a:spAutoFit/>
          </a:bodyPr>
          <a:lstStyle/>
          <a:p>
            <a:pPr algn="ctr"/>
            <a:r>
              <a:rPr lang="en-US" sz="2400" dirty="0">
                <a:solidFill>
                  <a:srgbClr val="FF0000"/>
                </a:solidFill>
              </a:rPr>
              <a:t>QUANG HỢP Ở THỰC VẬT</a:t>
            </a:r>
          </a:p>
        </p:txBody>
      </p:sp>
    </p:spTree>
    <p:extLst>
      <p:ext uri="{BB962C8B-B14F-4D97-AF65-F5344CB8AC3E}">
        <p14:creationId xmlns:p14="http://schemas.microsoft.com/office/powerpoint/2010/main" val="386979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dow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B86029-230E-E4F4-E4BE-42AFC5E0770B}"/>
              </a:ext>
            </a:extLst>
          </p:cNvPr>
          <p:cNvPicPr>
            <a:picLocks noChangeAspect="1"/>
          </p:cNvPicPr>
          <p:nvPr/>
        </p:nvPicPr>
        <p:blipFill rotWithShape="1">
          <a:blip r:embed="rId2">
            <a:extLst>
              <a:ext uri="{28A0092B-C50C-407E-A947-70E740481C1C}">
                <a14:useLocalDpi xmlns:a14="http://schemas.microsoft.com/office/drawing/2010/main" val="0"/>
              </a:ext>
            </a:extLst>
          </a:blip>
          <a:srcRect l="20950" t="13104" r="17454" b="58181"/>
          <a:stretch/>
        </p:blipFill>
        <p:spPr>
          <a:xfrm>
            <a:off x="168143" y="1279634"/>
            <a:ext cx="7079672" cy="1969257"/>
          </a:xfrm>
          <a:prstGeom prst="rect">
            <a:avLst/>
          </a:prstGeom>
        </p:spPr>
      </p:pic>
      <p:sp>
        <p:nvSpPr>
          <p:cNvPr id="9" name="Rectangle: Rounded Corners 6">
            <a:extLst>
              <a:ext uri="{FF2B5EF4-FFF2-40B4-BE49-F238E27FC236}">
                <a16:creationId xmlns:a16="http://schemas.microsoft.com/office/drawing/2014/main" id="{7137F7B0-753E-08C6-E732-4741B66D4A0B}"/>
              </a:ext>
            </a:extLst>
          </p:cNvPr>
          <p:cNvSpPr/>
          <p:nvPr/>
        </p:nvSpPr>
        <p:spPr>
          <a:xfrm>
            <a:off x="168143" y="53112"/>
            <a:ext cx="11797434" cy="418011"/>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chuyển</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hóa</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trong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tế</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bào</a:t>
            </a:r>
            <a:endPar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10" name="Rectangle: Rounded Corners 7">
            <a:extLst>
              <a:ext uri="{FF2B5EF4-FFF2-40B4-BE49-F238E27FC236}">
                <a16:creationId xmlns:a16="http://schemas.microsoft.com/office/drawing/2014/main" id="{006DD897-5825-5079-1CBB-561663E8D904}"/>
              </a:ext>
            </a:extLst>
          </p:cNvPr>
          <p:cNvSpPr/>
          <p:nvPr/>
        </p:nvSpPr>
        <p:spPr>
          <a:xfrm>
            <a:off x="633046" y="528330"/>
            <a:ext cx="7413674" cy="427512"/>
          </a:xfrm>
          <a:prstGeom prst="roundRect">
            <a:avLst>
              <a:gd name="adj" fmla="val 50000"/>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2.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Sự</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chuyển</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hóa</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trong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tế</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bào</a:t>
            </a:r>
            <a:endPar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2" name="Rectangle 1"/>
          <p:cNvSpPr/>
          <p:nvPr/>
        </p:nvSpPr>
        <p:spPr>
          <a:xfrm>
            <a:off x="168143" y="3500320"/>
            <a:ext cx="10177640" cy="461665"/>
          </a:xfrm>
          <a:prstGeom prst="rect">
            <a:avLst/>
          </a:prstGeom>
        </p:spPr>
        <p:txBody>
          <a:bodyPr wrap="square">
            <a:spAutoFit/>
          </a:bodyPr>
          <a:lstStyle/>
          <a:p>
            <a:r>
              <a:rPr lang="vi-VN" sz="2400" dirty="0">
                <a:solidFill>
                  <a:srgbClr val="FF0000"/>
                </a:solidFill>
              </a:rPr>
              <a:t>Ở hình 10.3, năng lượng được chuyển từ dạng nào sang dạng nào? </a:t>
            </a:r>
            <a:endParaRPr lang="en-US" sz="2400" dirty="0">
              <a:solidFill>
                <a:srgbClr val="FF0000"/>
              </a:solidFill>
            </a:endParaRPr>
          </a:p>
        </p:txBody>
      </p:sp>
      <p:sp>
        <p:nvSpPr>
          <p:cNvPr id="5" name="Rectangle 4"/>
          <p:cNvSpPr/>
          <p:nvPr/>
        </p:nvSpPr>
        <p:spPr>
          <a:xfrm>
            <a:off x="168143" y="4227909"/>
            <a:ext cx="11274920" cy="954107"/>
          </a:xfrm>
          <a:prstGeom prst="rect">
            <a:avLst/>
          </a:prstGeom>
        </p:spPr>
        <p:txBody>
          <a:bodyPr wrap="square">
            <a:spAutoFit/>
          </a:bodyPr>
          <a:lstStyle/>
          <a:p>
            <a:r>
              <a:rPr lang="vi-VN" sz="2800" dirty="0">
                <a:solidFill>
                  <a:srgbClr val="7030A0"/>
                </a:solidFill>
              </a:rPr>
              <a:t>năng lượng hóa học trong phân tử glucose chuyển thành năng lượng hóa học trong phân tử ATP và nhiệt năng (Q).</a:t>
            </a:r>
            <a:endParaRPr lang="en-US" sz="2800" dirty="0">
              <a:solidFill>
                <a:srgbClr val="7030A0"/>
              </a:solidFill>
            </a:endParaRPr>
          </a:p>
        </p:txBody>
      </p:sp>
      <p:sp>
        <p:nvSpPr>
          <p:cNvPr id="11" name="Rectangle 10"/>
          <p:cNvSpPr/>
          <p:nvPr/>
        </p:nvSpPr>
        <p:spPr>
          <a:xfrm>
            <a:off x="362197" y="5539416"/>
            <a:ext cx="9774580" cy="523220"/>
          </a:xfrm>
          <a:prstGeom prst="rect">
            <a:avLst/>
          </a:prstGeom>
        </p:spPr>
        <p:txBody>
          <a:bodyPr wrap="square">
            <a:spAutoFit/>
          </a:bodyPr>
          <a:lstStyle/>
          <a:p>
            <a:r>
              <a:rPr lang="en-US" sz="2800" dirty="0">
                <a:solidFill>
                  <a:srgbClr val="FF0000"/>
                </a:solidFill>
              </a:rPr>
              <a:t>Vậy thế nào là  chuyển hóa  NL?   Ý nghĩa CHNL trong tế bào?</a:t>
            </a:r>
          </a:p>
        </p:txBody>
      </p:sp>
    </p:spTree>
    <p:extLst>
      <p:ext uri="{BB962C8B-B14F-4D97-AF65-F5344CB8AC3E}">
        <p14:creationId xmlns:p14="http://schemas.microsoft.com/office/powerpoint/2010/main" val="361692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137F7B0-753E-08C6-E732-4741B66D4A0B}"/>
              </a:ext>
            </a:extLst>
          </p:cNvPr>
          <p:cNvSpPr/>
          <p:nvPr/>
        </p:nvSpPr>
        <p:spPr>
          <a:xfrm>
            <a:off x="168143" y="53112"/>
            <a:ext cx="11797434" cy="418011"/>
          </a:xfrm>
          <a:prstGeom prst="round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chuyển</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hóa</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trong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tế</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bào</a:t>
            </a:r>
            <a:endPar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8" name="Rectangle: Rounded Corners 7">
            <a:extLst>
              <a:ext uri="{FF2B5EF4-FFF2-40B4-BE49-F238E27FC236}">
                <a16:creationId xmlns:a16="http://schemas.microsoft.com/office/drawing/2014/main" id="{006DD897-5825-5079-1CBB-561663E8D904}"/>
              </a:ext>
            </a:extLst>
          </p:cNvPr>
          <p:cNvSpPr/>
          <p:nvPr/>
        </p:nvSpPr>
        <p:spPr>
          <a:xfrm>
            <a:off x="633046" y="528330"/>
            <a:ext cx="7413674"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2.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Sự</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chuyển</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hóa</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trong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tế</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bào</a:t>
            </a:r>
            <a:endPar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9" name="Rectangle: Rounded Corners 4">
            <a:extLst>
              <a:ext uri="{FF2B5EF4-FFF2-40B4-BE49-F238E27FC236}">
                <a16:creationId xmlns:a16="http://schemas.microsoft.com/office/drawing/2014/main" id="{57404579-37B1-F357-99F0-2748FE8F66DD}"/>
              </a:ext>
            </a:extLst>
          </p:cNvPr>
          <p:cNvSpPr txBox="1"/>
          <p:nvPr/>
        </p:nvSpPr>
        <p:spPr>
          <a:xfrm>
            <a:off x="633046" y="1120797"/>
            <a:ext cx="10879016" cy="5266080"/>
          </a:xfrm>
          <a:prstGeom prst="rect">
            <a:avLst/>
          </a:prstGeom>
          <a:solidFill>
            <a:schemeClr val="accent5">
              <a:lumMod val="20000"/>
              <a:lumOff val="80000"/>
            </a:schemeClr>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marL="0" lvl="0" indent="0" algn="just" defTabSz="1333500">
              <a:lnSpc>
                <a:spcPct val="90000"/>
              </a:lnSpc>
              <a:spcBef>
                <a:spcPct val="0"/>
              </a:spcBef>
              <a:spcAft>
                <a:spcPct val="35000"/>
              </a:spcAft>
              <a:buNone/>
            </a:pPr>
            <a:r>
              <a:rPr lang="en-US" sz="3600" kern="1200" dirty="0"/>
              <a:t>- Khái niệm CHNL: quá trình biến đổi NL từ dạng này sang dạng khác, từ NL trong hợp chất này thành NL trong hợp chất khác.</a:t>
            </a:r>
          </a:p>
          <a:p>
            <a:pPr marL="0" lvl="0" indent="0" algn="just" defTabSz="1333500">
              <a:lnSpc>
                <a:spcPct val="90000"/>
              </a:lnSpc>
              <a:spcBef>
                <a:spcPct val="0"/>
              </a:spcBef>
              <a:spcAft>
                <a:spcPct val="35000"/>
              </a:spcAft>
              <a:buNone/>
            </a:pPr>
            <a:r>
              <a:rPr lang="en-US" sz="3600" kern="1200" dirty="0"/>
              <a:t>- Ý nghĩa: NL được TB sử dụng để thực hiện các hoạt động sống </a:t>
            </a:r>
            <a:r>
              <a:rPr lang="en-US" sz="3600" kern="1200" dirty="0">
                <a:sym typeface="Wingdings" pitchFamily="2" charset="2"/>
              </a:rPr>
              <a:t> sinh vật </a:t>
            </a:r>
            <a:r>
              <a:rPr lang="en-US" sz="3600" kern="1200" dirty="0"/>
              <a:t>tồn tại, sinh trưởng, phát triển và sinh sản.</a:t>
            </a:r>
          </a:p>
        </p:txBody>
      </p:sp>
    </p:spTree>
    <p:extLst>
      <p:ext uri="{BB962C8B-B14F-4D97-AF65-F5344CB8AC3E}">
        <p14:creationId xmlns:p14="http://schemas.microsoft.com/office/powerpoint/2010/main" val="32975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6">
            <a:extLst>
              <a:ext uri="{FF2B5EF4-FFF2-40B4-BE49-F238E27FC236}">
                <a16:creationId xmlns:a16="http://schemas.microsoft.com/office/drawing/2014/main" id="{7137F7B0-753E-08C6-E732-4741B66D4A0B}"/>
              </a:ext>
            </a:extLst>
          </p:cNvPr>
          <p:cNvSpPr/>
          <p:nvPr/>
        </p:nvSpPr>
        <p:spPr>
          <a:xfrm>
            <a:off x="168143" y="215233"/>
            <a:ext cx="11797434" cy="418011"/>
          </a:xfrm>
          <a:prstGeom prst="round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chuyển</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hóa</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trong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tế</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bào</a:t>
            </a:r>
            <a:endPar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6" name="Rectangle: Rounded Corners 7">
            <a:extLst>
              <a:ext uri="{FF2B5EF4-FFF2-40B4-BE49-F238E27FC236}">
                <a16:creationId xmlns:a16="http://schemas.microsoft.com/office/drawing/2014/main" id="{006DD897-5825-5079-1CBB-561663E8D904}"/>
              </a:ext>
            </a:extLst>
          </p:cNvPr>
          <p:cNvSpPr/>
          <p:nvPr/>
        </p:nvSpPr>
        <p:spPr>
          <a:xfrm>
            <a:off x="633046" y="804660"/>
            <a:ext cx="7413674"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2.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Sự</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chuyển</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hóa</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trong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tế</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bào</a:t>
            </a:r>
            <a:endPar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7" name="Rectangle: Rounded Corners 4">
            <a:extLst>
              <a:ext uri="{FF2B5EF4-FFF2-40B4-BE49-F238E27FC236}">
                <a16:creationId xmlns:a16="http://schemas.microsoft.com/office/drawing/2014/main" id="{BC6B6944-CD14-5596-815B-31C41E131C82}"/>
              </a:ext>
            </a:extLst>
          </p:cNvPr>
          <p:cNvSpPr txBox="1"/>
          <p:nvPr/>
        </p:nvSpPr>
        <p:spPr>
          <a:xfrm>
            <a:off x="633045" y="2457778"/>
            <a:ext cx="10287503" cy="1694251"/>
          </a:xfrm>
          <a:prstGeom prst="rect">
            <a:avLst/>
          </a:prstGeom>
          <a:solidFill>
            <a:schemeClr val="accent5">
              <a:lumMod val="20000"/>
              <a:lumOff val="80000"/>
            </a:schemeClr>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600" kern="1200" dirty="0" err="1"/>
              <a:t>Nêu</a:t>
            </a:r>
            <a:r>
              <a:rPr lang="en-US" sz="3600" kern="1200" dirty="0"/>
              <a:t> </a:t>
            </a:r>
            <a:r>
              <a:rPr lang="en-US" sz="3600" kern="1200" dirty="0" err="1"/>
              <a:t>một</a:t>
            </a:r>
            <a:r>
              <a:rPr lang="en-US" sz="3600" kern="1200" dirty="0"/>
              <a:t> </a:t>
            </a:r>
            <a:r>
              <a:rPr lang="en-US" sz="3600" kern="1200" dirty="0" err="1"/>
              <a:t>số</a:t>
            </a:r>
            <a:r>
              <a:rPr lang="en-US" sz="3600" kern="1200" dirty="0"/>
              <a:t> </a:t>
            </a:r>
            <a:r>
              <a:rPr lang="en-US" sz="3600" kern="1200" dirty="0" err="1"/>
              <a:t>hoạt</a:t>
            </a:r>
            <a:r>
              <a:rPr lang="en-US" sz="3600" kern="1200" dirty="0"/>
              <a:t> </a:t>
            </a:r>
            <a:r>
              <a:rPr lang="en-US" sz="3600" kern="1200" dirty="0" err="1"/>
              <a:t>động</a:t>
            </a:r>
            <a:r>
              <a:rPr lang="en-US" sz="3600" kern="1200" dirty="0"/>
              <a:t> </a:t>
            </a:r>
            <a:r>
              <a:rPr lang="en-US" sz="3600" kern="1200" dirty="0" err="1"/>
              <a:t>tế</a:t>
            </a:r>
            <a:r>
              <a:rPr lang="en-US" sz="3600" kern="1200" dirty="0"/>
              <a:t> </a:t>
            </a:r>
            <a:r>
              <a:rPr lang="en-US" sz="3600" kern="1200" dirty="0" err="1"/>
              <a:t>bào</a:t>
            </a:r>
            <a:r>
              <a:rPr lang="en-US" sz="3600" kern="1200" dirty="0"/>
              <a:t> </a:t>
            </a:r>
            <a:r>
              <a:rPr lang="en-US" sz="3600" kern="1200" dirty="0" err="1"/>
              <a:t>cần</a:t>
            </a:r>
            <a:r>
              <a:rPr lang="en-US" sz="3600" kern="1200" dirty="0"/>
              <a:t> </a:t>
            </a:r>
            <a:r>
              <a:rPr lang="en-US" sz="3600" kern="1200" dirty="0" err="1"/>
              <a:t>sử</a:t>
            </a:r>
            <a:r>
              <a:rPr lang="en-US" sz="3600" kern="1200" dirty="0"/>
              <a:t> </a:t>
            </a:r>
            <a:r>
              <a:rPr lang="en-US" sz="3600" kern="1200" dirty="0" err="1"/>
              <a:t>dụng</a:t>
            </a:r>
            <a:r>
              <a:rPr lang="en-US" sz="3600" kern="1200" dirty="0"/>
              <a:t> </a:t>
            </a:r>
            <a:r>
              <a:rPr lang="en-US" sz="3600" kern="1200" dirty="0" err="1"/>
              <a:t>năng</a:t>
            </a:r>
            <a:r>
              <a:rPr lang="en-US" sz="3600" kern="1200" dirty="0"/>
              <a:t> </a:t>
            </a:r>
            <a:r>
              <a:rPr lang="en-US" sz="3600" kern="1200" dirty="0" err="1"/>
              <a:t>lượng</a:t>
            </a:r>
            <a:r>
              <a:rPr lang="en-US" sz="3600" kern="1200" dirty="0"/>
              <a:t>. </a:t>
            </a:r>
            <a:r>
              <a:rPr lang="en-US" sz="3600" kern="1200" dirty="0" err="1"/>
              <a:t>Trong</a:t>
            </a:r>
            <a:r>
              <a:rPr lang="en-US" sz="3600" kern="1200" dirty="0"/>
              <a:t> </a:t>
            </a:r>
            <a:r>
              <a:rPr lang="en-US" sz="3600" kern="1200" dirty="0" err="1"/>
              <a:t>các</a:t>
            </a:r>
            <a:r>
              <a:rPr lang="en-US" sz="3600" kern="1200" dirty="0"/>
              <a:t> </a:t>
            </a:r>
            <a:r>
              <a:rPr lang="en-US" sz="3600" kern="1200" dirty="0" err="1"/>
              <a:t>hoạt</a:t>
            </a:r>
            <a:r>
              <a:rPr lang="en-US" sz="3600" kern="1200" dirty="0"/>
              <a:t> </a:t>
            </a:r>
            <a:r>
              <a:rPr lang="en-US" sz="3600" kern="1200" dirty="0" err="1"/>
              <a:t>động</a:t>
            </a:r>
            <a:r>
              <a:rPr lang="en-US" sz="3600" kern="1200" dirty="0"/>
              <a:t> </a:t>
            </a:r>
            <a:r>
              <a:rPr lang="en-US" sz="3600" kern="1200" dirty="0" err="1"/>
              <a:t>đó</a:t>
            </a:r>
            <a:r>
              <a:rPr lang="en-US" sz="3600" kern="1200" dirty="0"/>
              <a:t>, </a:t>
            </a:r>
            <a:r>
              <a:rPr lang="en-US" sz="3600" kern="1200" dirty="0" err="1"/>
              <a:t>năng</a:t>
            </a:r>
            <a:r>
              <a:rPr lang="en-US" sz="3600" kern="1200" dirty="0"/>
              <a:t> </a:t>
            </a:r>
            <a:r>
              <a:rPr lang="en-US" sz="3600" kern="1200" dirty="0" err="1"/>
              <a:t>lượng</a:t>
            </a:r>
            <a:r>
              <a:rPr lang="en-US" sz="3600" kern="1200" dirty="0"/>
              <a:t> </a:t>
            </a:r>
            <a:r>
              <a:rPr lang="en-US" sz="3600" kern="1200" dirty="0" err="1"/>
              <a:t>được</a:t>
            </a:r>
            <a:r>
              <a:rPr lang="en-US" sz="3600" kern="1200" dirty="0"/>
              <a:t> </a:t>
            </a:r>
            <a:r>
              <a:rPr lang="en-US" sz="3600" kern="1200" dirty="0" err="1"/>
              <a:t>chuyển</a:t>
            </a:r>
            <a:r>
              <a:rPr lang="en-US" sz="3600" kern="1200" dirty="0"/>
              <a:t> </a:t>
            </a:r>
            <a:r>
              <a:rPr lang="en-US" sz="3600" kern="1200" dirty="0" err="1"/>
              <a:t>hóa</a:t>
            </a:r>
            <a:r>
              <a:rPr lang="en-US" sz="3600" kern="1200" dirty="0"/>
              <a:t> </a:t>
            </a:r>
            <a:r>
              <a:rPr lang="en-US" sz="3600" kern="1200" dirty="0" err="1"/>
              <a:t>như</a:t>
            </a:r>
            <a:r>
              <a:rPr lang="en-US" sz="3600" kern="1200" dirty="0"/>
              <a:t> </a:t>
            </a:r>
            <a:r>
              <a:rPr lang="en-US" sz="3600" kern="1200" dirty="0" err="1"/>
              <a:t>thế</a:t>
            </a:r>
            <a:r>
              <a:rPr lang="en-US" sz="3600" kern="1200" dirty="0"/>
              <a:t> </a:t>
            </a:r>
            <a:r>
              <a:rPr lang="en-US" sz="3600" kern="1200" dirty="0" err="1"/>
              <a:t>nào</a:t>
            </a:r>
            <a:r>
              <a:rPr lang="en-US" sz="3600" kern="1200" dirty="0"/>
              <a:t>?</a:t>
            </a:r>
          </a:p>
        </p:txBody>
      </p:sp>
    </p:spTree>
    <p:extLst>
      <p:ext uri="{BB962C8B-B14F-4D97-AF65-F5344CB8AC3E}">
        <p14:creationId xmlns:p14="http://schemas.microsoft.com/office/powerpoint/2010/main" val="107052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F713970E-4143-AABD-1CE4-849D2FCBBC83}"/>
              </a:ext>
            </a:extLst>
          </p:cNvPr>
          <p:cNvSpPr/>
          <p:nvPr/>
        </p:nvSpPr>
        <p:spPr>
          <a:xfrm>
            <a:off x="-167" y="968210"/>
            <a:ext cx="5418667" cy="5418667"/>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Freeform: Shape 4">
            <a:extLst>
              <a:ext uri="{FF2B5EF4-FFF2-40B4-BE49-F238E27FC236}">
                <a16:creationId xmlns:a16="http://schemas.microsoft.com/office/drawing/2014/main" id="{5B75DF3E-2272-C0D6-F704-289E9DCFBAEE}"/>
              </a:ext>
            </a:extLst>
          </p:cNvPr>
          <p:cNvSpPr/>
          <p:nvPr/>
        </p:nvSpPr>
        <p:spPr>
          <a:xfrm>
            <a:off x="2532186" y="1510605"/>
            <a:ext cx="3957020" cy="963083"/>
          </a:xfrm>
          <a:custGeom>
            <a:avLst/>
            <a:gdLst>
              <a:gd name="connsiteX0" fmla="*/ 0 w 3522133"/>
              <a:gd name="connsiteY0" fmla="*/ 160517 h 963083"/>
              <a:gd name="connsiteX1" fmla="*/ 160517 w 3522133"/>
              <a:gd name="connsiteY1" fmla="*/ 0 h 963083"/>
              <a:gd name="connsiteX2" fmla="*/ 3361616 w 3522133"/>
              <a:gd name="connsiteY2" fmla="*/ 0 h 963083"/>
              <a:gd name="connsiteX3" fmla="*/ 3522133 w 3522133"/>
              <a:gd name="connsiteY3" fmla="*/ 160517 h 963083"/>
              <a:gd name="connsiteX4" fmla="*/ 3522133 w 3522133"/>
              <a:gd name="connsiteY4" fmla="*/ 802566 h 963083"/>
              <a:gd name="connsiteX5" fmla="*/ 3361616 w 3522133"/>
              <a:gd name="connsiteY5" fmla="*/ 963083 h 963083"/>
              <a:gd name="connsiteX6" fmla="*/ 160517 w 3522133"/>
              <a:gd name="connsiteY6" fmla="*/ 963083 h 963083"/>
              <a:gd name="connsiteX7" fmla="*/ 0 w 3522133"/>
              <a:gd name="connsiteY7" fmla="*/ 802566 h 963083"/>
              <a:gd name="connsiteX8" fmla="*/ 0 w 3522133"/>
              <a:gd name="connsiteY8" fmla="*/ 160517 h 96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963083">
                <a:moveTo>
                  <a:pt x="0" y="160517"/>
                </a:moveTo>
                <a:cubicBezTo>
                  <a:pt x="0" y="71866"/>
                  <a:pt x="71866" y="0"/>
                  <a:pt x="160517" y="0"/>
                </a:cubicBezTo>
                <a:lnTo>
                  <a:pt x="3361616" y="0"/>
                </a:lnTo>
                <a:cubicBezTo>
                  <a:pt x="3450267" y="0"/>
                  <a:pt x="3522133" y="71866"/>
                  <a:pt x="3522133" y="160517"/>
                </a:cubicBezTo>
                <a:lnTo>
                  <a:pt x="3522133" y="802566"/>
                </a:lnTo>
                <a:cubicBezTo>
                  <a:pt x="3522133" y="891217"/>
                  <a:pt x="3450267" y="963083"/>
                  <a:pt x="3361616" y="963083"/>
                </a:cubicBezTo>
                <a:lnTo>
                  <a:pt x="160517" y="963083"/>
                </a:lnTo>
                <a:cubicBezTo>
                  <a:pt x="71866" y="963083"/>
                  <a:pt x="0" y="891217"/>
                  <a:pt x="0" y="802566"/>
                </a:cubicBezTo>
                <a:lnTo>
                  <a:pt x="0" y="160517"/>
                </a:lnTo>
                <a:close/>
              </a:path>
            </a:pathLst>
          </a:custGeom>
          <a:solidFill>
            <a:schemeClr val="accent1">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314" tIns="161314" rIns="161314" bIns="161314" numCol="1" spcCol="1270" anchor="ctr" anchorCtr="0">
            <a:noAutofit/>
          </a:bodyPr>
          <a:lstStyle/>
          <a:p>
            <a:pPr marL="0" lvl="0" indent="0" algn="ctr" defTabSz="1333500">
              <a:lnSpc>
                <a:spcPct val="90000"/>
              </a:lnSpc>
              <a:spcBef>
                <a:spcPct val="0"/>
              </a:spcBef>
              <a:spcAft>
                <a:spcPct val="35000"/>
              </a:spcAft>
              <a:buNone/>
            </a:pPr>
            <a:r>
              <a:rPr lang="en-US" sz="3000" kern="1200" dirty="0"/>
              <a:t>Quang </a:t>
            </a:r>
            <a:r>
              <a:rPr lang="en-US" sz="3000" kern="1200" dirty="0" err="1"/>
              <a:t>hợp</a:t>
            </a:r>
            <a:endParaRPr lang="en-US" sz="3000" kern="1200" dirty="0"/>
          </a:p>
        </p:txBody>
      </p:sp>
      <p:sp>
        <p:nvSpPr>
          <p:cNvPr id="9" name="Freeform: Shape 8">
            <a:extLst>
              <a:ext uri="{FF2B5EF4-FFF2-40B4-BE49-F238E27FC236}">
                <a16:creationId xmlns:a16="http://schemas.microsoft.com/office/drawing/2014/main" id="{198432BD-86CB-01E9-3275-92AFF0038BD9}"/>
              </a:ext>
            </a:extLst>
          </p:cNvPr>
          <p:cNvSpPr/>
          <p:nvPr/>
        </p:nvSpPr>
        <p:spPr>
          <a:xfrm>
            <a:off x="2532186" y="2594074"/>
            <a:ext cx="3957020" cy="963083"/>
          </a:xfrm>
          <a:custGeom>
            <a:avLst/>
            <a:gdLst>
              <a:gd name="connsiteX0" fmla="*/ 0 w 3522133"/>
              <a:gd name="connsiteY0" fmla="*/ 160517 h 963083"/>
              <a:gd name="connsiteX1" fmla="*/ 160517 w 3522133"/>
              <a:gd name="connsiteY1" fmla="*/ 0 h 963083"/>
              <a:gd name="connsiteX2" fmla="*/ 3361616 w 3522133"/>
              <a:gd name="connsiteY2" fmla="*/ 0 h 963083"/>
              <a:gd name="connsiteX3" fmla="*/ 3522133 w 3522133"/>
              <a:gd name="connsiteY3" fmla="*/ 160517 h 963083"/>
              <a:gd name="connsiteX4" fmla="*/ 3522133 w 3522133"/>
              <a:gd name="connsiteY4" fmla="*/ 802566 h 963083"/>
              <a:gd name="connsiteX5" fmla="*/ 3361616 w 3522133"/>
              <a:gd name="connsiteY5" fmla="*/ 963083 h 963083"/>
              <a:gd name="connsiteX6" fmla="*/ 160517 w 3522133"/>
              <a:gd name="connsiteY6" fmla="*/ 963083 h 963083"/>
              <a:gd name="connsiteX7" fmla="*/ 0 w 3522133"/>
              <a:gd name="connsiteY7" fmla="*/ 802566 h 963083"/>
              <a:gd name="connsiteX8" fmla="*/ 0 w 3522133"/>
              <a:gd name="connsiteY8" fmla="*/ 160517 h 96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963083">
                <a:moveTo>
                  <a:pt x="0" y="160517"/>
                </a:moveTo>
                <a:cubicBezTo>
                  <a:pt x="0" y="71866"/>
                  <a:pt x="71866" y="0"/>
                  <a:pt x="160517" y="0"/>
                </a:cubicBezTo>
                <a:lnTo>
                  <a:pt x="3361616" y="0"/>
                </a:lnTo>
                <a:cubicBezTo>
                  <a:pt x="3450267" y="0"/>
                  <a:pt x="3522133" y="71866"/>
                  <a:pt x="3522133" y="160517"/>
                </a:cubicBezTo>
                <a:lnTo>
                  <a:pt x="3522133" y="802566"/>
                </a:lnTo>
                <a:cubicBezTo>
                  <a:pt x="3522133" y="891217"/>
                  <a:pt x="3450267" y="963083"/>
                  <a:pt x="3361616" y="963083"/>
                </a:cubicBezTo>
                <a:lnTo>
                  <a:pt x="160517" y="963083"/>
                </a:lnTo>
                <a:cubicBezTo>
                  <a:pt x="71866" y="963083"/>
                  <a:pt x="0" y="891217"/>
                  <a:pt x="0" y="802566"/>
                </a:cubicBezTo>
                <a:lnTo>
                  <a:pt x="0" y="160517"/>
                </a:lnTo>
                <a:close/>
              </a:path>
            </a:pathLst>
          </a:custGeom>
          <a:solidFill>
            <a:schemeClr val="accent1">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314" tIns="161314" rIns="161314" bIns="161314" numCol="1" spcCol="1270" anchor="ctr" anchorCtr="0">
            <a:noAutofit/>
          </a:bodyPr>
          <a:lstStyle/>
          <a:p>
            <a:pPr marL="0" lvl="0" indent="0" algn="ctr" defTabSz="1333500">
              <a:lnSpc>
                <a:spcPct val="90000"/>
              </a:lnSpc>
              <a:spcBef>
                <a:spcPct val="0"/>
              </a:spcBef>
              <a:spcAft>
                <a:spcPct val="35000"/>
              </a:spcAft>
              <a:buNone/>
            </a:pPr>
            <a:r>
              <a:rPr lang="en-US" sz="3000" kern="1200" dirty="0" err="1"/>
              <a:t>Hô</a:t>
            </a:r>
            <a:r>
              <a:rPr lang="en-US" sz="3000" kern="1200" dirty="0"/>
              <a:t> </a:t>
            </a:r>
            <a:r>
              <a:rPr lang="en-US" sz="3000" kern="1200" dirty="0" err="1"/>
              <a:t>hấp</a:t>
            </a:r>
            <a:endParaRPr lang="en-US" sz="3000" kern="1200" dirty="0"/>
          </a:p>
        </p:txBody>
      </p:sp>
      <p:sp>
        <p:nvSpPr>
          <p:cNvPr id="10" name="Freeform: Shape 9">
            <a:extLst>
              <a:ext uri="{FF2B5EF4-FFF2-40B4-BE49-F238E27FC236}">
                <a16:creationId xmlns:a16="http://schemas.microsoft.com/office/drawing/2014/main" id="{1163B26D-506A-2225-E0AC-0A11DAB67942}"/>
              </a:ext>
            </a:extLst>
          </p:cNvPr>
          <p:cNvSpPr/>
          <p:nvPr/>
        </p:nvSpPr>
        <p:spPr>
          <a:xfrm>
            <a:off x="2532186" y="3677543"/>
            <a:ext cx="3957020" cy="963083"/>
          </a:xfrm>
          <a:custGeom>
            <a:avLst/>
            <a:gdLst>
              <a:gd name="connsiteX0" fmla="*/ 0 w 3522133"/>
              <a:gd name="connsiteY0" fmla="*/ 160517 h 963083"/>
              <a:gd name="connsiteX1" fmla="*/ 160517 w 3522133"/>
              <a:gd name="connsiteY1" fmla="*/ 0 h 963083"/>
              <a:gd name="connsiteX2" fmla="*/ 3361616 w 3522133"/>
              <a:gd name="connsiteY2" fmla="*/ 0 h 963083"/>
              <a:gd name="connsiteX3" fmla="*/ 3522133 w 3522133"/>
              <a:gd name="connsiteY3" fmla="*/ 160517 h 963083"/>
              <a:gd name="connsiteX4" fmla="*/ 3522133 w 3522133"/>
              <a:gd name="connsiteY4" fmla="*/ 802566 h 963083"/>
              <a:gd name="connsiteX5" fmla="*/ 3361616 w 3522133"/>
              <a:gd name="connsiteY5" fmla="*/ 963083 h 963083"/>
              <a:gd name="connsiteX6" fmla="*/ 160517 w 3522133"/>
              <a:gd name="connsiteY6" fmla="*/ 963083 h 963083"/>
              <a:gd name="connsiteX7" fmla="*/ 0 w 3522133"/>
              <a:gd name="connsiteY7" fmla="*/ 802566 h 963083"/>
              <a:gd name="connsiteX8" fmla="*/ 0 w 3522133"/>
              <a:gd name="connsiteY8" fmla="*/ 160517 h 96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963083">
                <a:moveTo>
                  <a:pt x="0" y="160517"/>
                </a:moveTo>
                <a:cubicBezTo>
                  <a:pt x="0" y="71866"/>
                  <a:pt x="71866" y="0"/>
                  <a:pt x="160517" y="0"/>
                </a:cubicBezTo>
                <a:lnTo>
                  <a:pt x="3361616" y="0"/>
                </a:lnTo>
                <a:cubicBezTo>
                  <a:pt x="3450267" y="0"/>
                  <a:pt x="3522133" y="71866"/>
                  <a:pt x="3522133" y="160517"/>
                </a:cubicBezTo>
                <a:lnTo>
                  <a:pt x="3522133" y="802566"/>
                </a:lnTo>
                <a:cubicBezTo>
                  <a:pt x="3522133" y="891217"/>
                  <a:pt x="3450267" y="963083"/>
                  <a:pt x="3361616" y="963083"/>
                </a:cubicBezTo>
                <a:lnTo>
                  <a:pt x="160517" y="963083"/>
                </a:lnTo>
                <a:cubicBezTo>
                  <a:pt x="71866" y="963083"/>
                  <a:pt x="0" y="891217"/>
                  <a:pt x="0" y="802566"/>
                </a:cubicBezTo>
                <a:lnTo>
                  <a:pt x="0" y="160517"/>
                </a:lnTo>
                <a:close/>
              </a:path>
            </a:pathLst>
          </a:custGeom>
          <a:solidFill>
            <a:schemeClr val="accent1">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314" tIns="161314" rIns="161314" bIns="161314" numCol="1" spcCol="1270" anchor="ctr" anchorCtr="0">
            <a:noAutofit/>
          </a:bodyPr>
          <a:lstStyle/>
          <a:p>
            <a:pPr marL="0" lvl="0" indent="0" algn="ctr" defTabSz="1333500">
              <a:lnSpc>
                <a:spcPct val="90000"/>
              </a:lnSpc>
              <a:spcBef>
                <a:spcPct val="0"/>
              </a:spcBef>
              <a:spcAft>
                <a:spcPct val="35000"/>
              </a:spcAft>
              <a:buNone/>
            </a:pPr>
            <a:r>
              <a:rPr lang="en-US" sz="3000" kern="1200" dirty="0" err="1"/>
              <a:t>Vận</a:t>
            </a:r>
            <a:r>
              <a:rPr lang="en-US" sz="3000" kern="1200" dirty="0"/>
              <a:t> </a:t>
            </a:r>
            <a:r>
              <a:rPr lang="en-US" sz="3000" kern="1200" dirty="0" err="1"/>
              <a:t>chuyển</a:t>
            </a:r>
            <a:r>
              <a:rPr lang="en-US" sz="3000" kern="1200" dirty="0"/>
              <a:t> </a:t>
            </a:r>
            <a:r>
              <a:rPr lang="en-US" sz="3000" kern="1200" dirty="0" err="1"/>
              <a:t>chủ</a:t>
            </a:r>
            <a:r>
              <a:rPr lang="en-US" sz="3000" kern="1200" dirty="0"/>
              <a:t> </a:t>
            </a:r>
            <a:r>
              <a:rPr lang="en-US" sz="3000" kern="1200" dirty="0" err="1"/>
              <a:t>động</a:t>
            </a:r>
            <a:r>
              <a:rPr lang="en-US" sz="3000" kern="1200" dirty="0"/>
              <a:t> </a:t>
            </a:r>
            <a:r>
              <a:rPr lang="en-US" sz="3000" kern="1200" dirty="0" err="1"/>
              <a:t>các</a:t>
            </a:r>
            <a:r>
              <a:rPr lang="en-US" sz="3000" kern="1200" dirty="0"/>
              <a:t> </a:t>
            </a:r>
            <a:r>
              <a:rPr lang="en-US" sz="3000" kern="1200" dirty="0" err="1"/>
              <a:t>chất</a:t>
            </a:r>
            <a:r>
              <a:rPr lang="en-US" sz="3000" kern="1200" dirty="0"/>
              <a:t> qua </a:t>
            </a:r>
            <a:r>
              <a:rPr lang="en-US" sz="3000" kern="1200" dirty="0" err="1"/>
              <a:t>màng</a:t>
            </a:r>
            <a:endParaRPr lang="en-US" sz="3000" kern="1200" dirty="0"/>
          </a:p>
        </p:txBody>
      </p:sp>
      <p:sp>
        <p:nvSpPr>
          <p:cNvPr id="11" name="Freeform: Shape 10">
            <a:extLst>
              <a:ext uri="{FF2B5EF4-FFF2-40B4-BE49-F238E27FC236}">
                <a16:creationId xmlns:a16="http://schemas.microsoft.com/office/drawing/2014/main" id="{1822CC8B-C0B1-40AD-6CBC-8BD1140FCE97}"/>
              </a:ext>
            </a:extLst>
          </p:cNvPr>
          <p:cNvSpPr/>
          <p:nvPr/>
        </p:nvSpPr>
        <p:spPr>
          <a:xfrm>
            <a:off x="2532186" y="4761012"/>
            <a:ext cx="3957020" cy="963083"/>
          </a:xfrm>
          <a:custGeom>
            <a:avLst/>
            <a:gdLst>
              <a:gd name="connsiteX0" fmla="*/ 0 w 3522133"/>
              <a:gd name="connsiteY0" fmla="*/ 160517 h 963083"/>
              <a:gd name="connsiteX1" fmla="*/ 160517 w 3522133"/>
              <a:gd name="connsiteY1" fmla="*/ 0 h 963083"/>
              <a:gd name="connsiteX2" fmla="*/ 3361616 w 3522133"/>
              <a:gd name="connsiteY2" fmla="*/ 0 h 963083"/>
              <a:gd name="connsiteX3" fmla="*/ 3522133 w 3522133"/>
              <a:gd name="connsiteY3" fmla="*/ 160517 h 963083"/>
              <a:gd name="connsiteX4" fmla="*/ 3522133 w 3522133"/>
              <a:gd name="connsiteY4" fmla="*/ 802566 h 963083"/>
              <a:gd name="connsiteX5" fmla="*/ 3361616 w 3522133"/>
              <a:gd name="connsiteY5" fmla="*/ 963083 h 963083"/>
              <a:gd name="connsiteX6" fmla="*/ 160517 w 3522133"/>
              <a:gd name="connsiteY6" fmla="*/ 963083 h 963083"/>
              <a:gd name="connsiteX7" fmla="*/ 0 w 3522133"/>
              <a:gd name="connsiteY7" fmla="*/ 802566 h 963083"/>
              <a:gd name="connsiteX8" fmla="*/ 0 w 3522133"/>
              <a:gd name="connsiteY8" fmla="*/ 160517 h 96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963083">
                <a:moveTo>
                  <a:pt x="0" y="160517"/>
                </a:moveTo>
                <a:cubicBezTo>
                  <a:pt x="0" y="71866"/>
                  <a:pt x="71866" y="0"/>
                  <a:pt x="160517" y="0"/>
                </a:cubicBezTo>
                <a:lnTo>
                  <a:pt x="3361616" y="0"/>
                </a:lnTo>
                <a:cubicBezTo>
                  <a:pt x="3450267" y="0"/>
                  <a:pt x="3522133" y="71866"/>
                  <a:pt x="3522133" y="160517"/>
                </a:cubicBezTo>
                <a:lnTo>
                  <a:pt x="3522133" y="802566"/>
                </a:lnTo>
                <a:cubicBezTo>
                  <a:pt x="3522133" y="891217"/>
                  <a:pt x="3450267" y="963083"/>
                  <a:pt x="3361616" y="963083"/>
                </a:cubicBezTo>
                <a:lnTo>
                  <a:pt x="160517" y="963083"/>
                </a:lnTo>
                <a:cubicBezTo>
                  <a:pt x="71866" y="963083"/>
                  <a:pt x="0" y="891217"/>
                  <a:pt x="0" y="802566"/>
                </a:cubicBezTo>
                <a:lnTo>
                  <a:pt x="0" y="160517"/>
                </a:lnTo>
                <a:close/>
              </a:path>
            </a:pathLst>
          </a:custGeom>
          <a:solidFill>
            <a:schemeClr val="accent1">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314" tIns="161314" rIns="161314" bIns="161314" numCol="1" spcCol="1270" anchor="ctr" anchorCtr="0">
            <a:noAutofit/>
          </a:bodyPr>
          <a:lstStyle/>
          <a:p>
            <a:pPr marL="0" lvl="0" indent="0" algn="ctr" defTabSz="1333500">
              <a:lnSpc>
                <a:spcPct val="90000"/>
              </a:lnSpc>
              <a:spcBef>
                <a:spcPct val="0"/>
              </a:spcBef>
              <a:spcAft>
                <a:spcPct val="35000"/>
              </a:spcAft>
              <a:buNone/>
            </a:pPr>
            <a:r>
              <a:rPr lang="en-US" sz="3000" kern="1200" dirty="0" err="1"/>
              <a:t>Duy</a:t>
            </a:r>
            <a:r>
              <a:rPr lang="en-US" sz="3000" kern="1200" dirty="0"/>
              <a:t> </a:t>
            </a:r>
            <a:r>
              <a:rPr lang="en-US" sz="3000" kern="1200" dirty="0" err="1"/>
              <a:t>trì</a:t>
            </a:r>
            <a:r>
              <a:rPr lang="en-US" sz="3000" kern="1200" dirty="0"/>
              <a:t> </a:t>
            </a:r>
            <a:r>
              <a:rPr lang="en-US" sz="3000" kern="1200" dirty="0" err="1"/>
              <a:t>điện</a:t>
            </a:r>
            <a:r>
              <a:rPr lang="en-US" sz="3000" kern="1200" dirty="0"/>
              <a:t> </a:t>
            </a:r>
            <a:r>
              <a:rPr lang="en-US" sz="3000" kern="1200" dirty="0" err="1"/>
              <a:t>cực</a:t>
            </a:r>
            <a:r>
              <a:rPr lang="en-US" sz="3000" kern="1200" dirty="0"/>
              <a:t> </a:t>
            </a:r>
            <a:r>
              <a:rPr lang="en-US" sz="3000" kern="1200" dirty="0" err="1"/>
              <a:t>trong</a:t>
            </a:r>
            <a:r>
              <a:rPr lang="en-US" sz="3000" kern="1200" dirty="0"/>
              <a:t> </a:t>
            </a:r>
            <a:r>
              <a:rPr lang="en-US" sz="3000" kern="1200" dirty="0" err="1"/>
              <a:t>điện</a:t>
            </a:r>
            <a:r>
              <a:rPr lang="en-US" sz="3000" kern="1200" dirty="0"/>
              <a:t> </a:t>
            </a:r>
            <a:r>
              <a:rPr lang="en-US" sz="3000" kern="1200" dirty="0" err="1"/>
              <a:t>thế</a:t>
            </a:r>
            <a:r>
              <a:rPr lang="en-US" sz="3000" kern="1200" dirty="0"/>
              <a:t> </a:t>
            </a:r>
            <a:r>
              <a:rPr lang="en-US" sz="3000" kern="1200" dirty="0" err="1"/>
              <a:t>nghỉ</a:t>
            </a:r>
            <a:endParaRPr lang="en-US" sz="3000" kern="1200" dirty="0"/>
          </a:p>
        </p:txBody>
      </p:sp>
      <p:grpSp>
        <p:nvGrpSpPr>
          <p:cNvPr id="12" name="Group 11">
            <a:extLst>
              <a:ext uri="{FF2B5EF4-FFF2-40B4-BE49-F238E27FC236}">
                <a16:creationId xmlns:a16="http://schemas.microsoft.com/office/drawing/2014/main" id="{4EC7CEFA-48E2-8510-C90B-EA3C958A85E0}"/>
              </a:ext>
            </a:extLst>
          </p:cNvPr>
          <p:cNvGrpSpPr/>
          <p:nvPr/>
        </p:nvGrpSpPr>
        <p:grpSpPr>
          <a:xfrm>
            <a:off x="7174531" y="1510604"/>
            <a:ext cx="4329030" cy="963083"/>
            <a:chOff x="3657599" y="542395"/>
            <a:chExt cx="3522133" cy="963083"/>
          </a:xfrm>
        </p:grpSpPr>
        <p:sp>
          <p:nvSpPr>
            <p:cNvPr id="13" name="Rectangle: Rounded Corners 12">
              <a:extLst>
                <a:ext uri="{FF2B5EF4-FFF2-40B4-BE49-F238E27FC236}">
                  <a16:creationId xmlns:a16="http://schemas.microsoft.com/office/drawing/2014/main" id="{A4A7E99F-C9D5-7063-A595-5BAE19B73D88}"/>
                </a:ext>
              </a:extLst>
            </p:cNvPr>
            <p:cNvSpPr/>
            <p:nvPr/>
          </p:nvSpPr>
          <p:spPr>
            <a:xfrm>
              <a:off x="3657599" y="542395"/>
              <a:ext cx="3522133" cy="963083"/>
            </a:xfrm>
            <a:prstGeom prst="roundRect">
              <a:avLst/>
            </a:prstGeom>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ctangle: Rounded Corners 4">
              <a:extLst>
                <a:ext uri="{FF2B5EF4-FFF2-40B4-BE49-F238E27FC236}">
                  <a16:creationId xmlns:a16="http://schemas.microsoft.com/office/drawing/2014/main" id="{EEF659EF-560D-1903-D37B-FB21531044EB}"/>
                </a:ext>
              </a:extLst>
            </p:cNvPr>
            <p:cNvSpPr txBox="1"/>
            <p:nvPr/>
          </p:nvSpPr>
          <p:spPr>
            <a:xfrm>
              <a:off x="3704613" y="589409"/>
              <a:ext cx="3428105" cy="86905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Quang </a:t>
              </a:r>
              <a:r>
                <a:rPr lang="en-US" sz="3000" kern="1200" dirty="0" err="1"/>
                <a:t>năng</a:t>
              </a:r>
              <a:r>
                <a:rPr lang="en-US" sz="3000" kern="1200" dirty="0"/>
                <a:t> → </a:t>
              </a:r>
              <a:r>
                <a:rPr lang="en-US" sz="3000" kern="1200" dirty="0" err="1"/>
                <a:t>Hóa</a:t>
              </a:r>
              <a:r>
                <a:rPr lang="en-US" sz="3000" kern="1200" dirty="0"/>
                <a:t> </a:t>
              </a:r>
              <a:r>
                <a:rPr lang="en-US" sz="3000" kern="1200" dirty="0" err="1"/>
                <a:t>năng</a:t>
              </a:r>
              <a:endParaRPr lang="en-US" sz="3000" kern="1200" dirty="0"/>
            </a:p>
          </p:txBody>
        </p:sp>
      </p:grpSp>
      <p:sp>
        <p:nvSpPr>
          <p:cNvPr id="18" name="Arrow: Right 17">
            <a:extLst>
              <a:ext uri="{FF2B5EF4-FFF2-40B4-BE49-F238E27FC236}">
                <a16:creationId xmlns:a16="http://schemas.microsoft.com/office/drawing/2014/main" id="{7813A591-4EAD-E6A9-805A-084F0CB69701}"/>
              </a:ext>
            </a:extLst>
          </p:cNvPr>
          <p:cNvSpPr/>
          <p:nvPr/>
        </p:nvSpPr>
        <p:spPr>
          <a:xfrm>
            <a:off x="6583109" y="1904310"/>
            <a:ext cx="439734"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C5188514-B85F-D57E-9E96-8BDA3912CEC4}"/>
              </a:ext>
            </a:extLst>
          </p:cNvPr>
          <p:cNvSpPr/>
          <p:nvPr/>
        </p:nvSpPr>
        <p:spPr>
          <a:xfrm>
            <a:off x="6638310" y="4017420"/>
            <a:ext cx="439734"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696436D5-62ED-6906-2DBC-4EA6C9B03E69}"/>
              </a:ext>
            </a:extLst>
          </p:cNvPr>
          <p:cNvSpPr/>
          <p:nvPr/>
        </p:nvSpPr>
        <p:spPr>
          <a:xfrm>
            <a:off x="6615396" y="3009599"/>
            <a:ext cx="439734"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Right 20">
            <a:extLst>
              <a:ext uri="{FF2B5EF4-FFF2-40B4-BE49-F238E27FC236}">
                <a16:creationId xmlns:a16="http://schemas.microsoft.com/office/drawing/2014/main" id="{51C8F6F0-7CDB-6AAE-4E0E-73C27A411045}"/>
              </a:ext>
            </a:extLst>
          </p:cNvPr>
          <p:cNvSpPr/>
          <p:nvPr/>
        </p:nvSpPr>
        <p:spPr>
          <a:xfrm>
            <a:off x="6638310" y="5095491"/>
            <a:ext cx="439734"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12077069-5841-5D6C-2CD2-E159A86871DD}"/>
              </a:ext>
            </a:extLst>
          </p:cNvPr>
          <p:cNvGrpSpPr/>
          <p:nvPr/>
        </p:nvGrpSpPr>
        <p:grpSpPr>
          <a:xfrm>
            <a:off x="7181320" y="2594074"/>
            <a:ext cx="4329030" cy="963083"/>
            <a:chOff x="3657599" y="542395"/>
            <a:chExt cx="3522133" cy="963083"/>
          </a:xfrm>
        </p:grpSpPr>
        <p:sp>
          <p:nvSpPr>
            <p:cNvPr id="38" name="Rectangle: Rounded Corners 37">
              <a:extLst>
                <a:ext uri="{FF2B5EF4-FFF2-40B4-BE49-F238E27FC236}">
                  <a16:creationId xmlns:a16="http://schemas.microsoft.com/office/drawing/2014/main" id="{69FF60EB-B7ED-05B9-A373-7009902AE7F9}"/>
                </a:ext>
              </a:extLst>
            </p:cNvPr>
            <p:cNvSpPr/>
            <p:nvPr/>
          </p:nvSpPr>
          <p:spPr>
            <a:xfrm>
              <a:off x="3657599" y="542395"/>
              <a:ext cx="3522133" cy="963083"/>
            </a:xfrm>
            <a:prstGeom prst="roundRect">
              <a:avLst/>
            </a:prstGeom>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Rectangle: Rounded Corners 4">
              <a:extLst>
                <a:ext uri="{FF2B5EF4-FFF2-40B4-BE49-F238E27FC236}">
                  <a16:creationId xmlns:a16="http://schemas.microsoft.com/office/drawing/2014/main" id="{CCBA144D-98B9-7B5F-04F5-DA053A341E26}"/>
                </a:ext>
              </a:extLst>
            </p:cNvPr>
            <p:cNvSpPr txBox="1"/>
            <p:nvPr/>
          </p:nvSpPr>
          <p:spPr>
            <a:xfrm>
              <a:off x="3704613" y="589409"/>
              <a:ext cx="3428105" cy="86905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t>Hóa</a:t>
              </a:r>
              <a:r>
                <a:rPr lang="en-US" sz="3000" kern="1200" dirty="0"/>
                <a:t> </a:t>
              </a:r>
              <a:r>
                <a:rPr lang="en-US" sz="3000" kern="1200" dirty="0" err="1"/>
                <a:t>năng</a:t>
              </a:r>
              <a:r>
                <a:rPr lang="en-US" sz="3000" kern="1200" dirty="0"/>
                <a:t> → </a:t>
              </a:r>
              <a:r>
                <a:rPr lang="en-US" sz="3000" kern="1200" dirty="0" err="1"/>
                <a:t>Nhiệt</a:t>
              </a:r>
              <a:r>
                <a:rPr lang="en-US" sz="3000" kern="1200" dirty="0"/>
                <a:t> </a:t>
              </a:r>
              <a:r>
                <a:rPr lang="en-US" sz="3000" kern="1200" dirty="0" err="1"/>
                <a:t>năng</a:t>
              </a:r>
              <a:endParaRPr lang="en-US" sz="3000" kern="1200" dirty="0"/>
            </a:p>
          </p:txBody>
        </p:sp>
      </p:grpSp>
      <p:grpSp>
        <p:nvGrpSpPr>
          <p:cNvPr id="40" name="Group 39">
            <a:extLst>
              <a:ext uri="{FF2B5EF4-FFF2-40B4-BE49-F238E27FC236}">
                <a16:creationId xmlns:a16="http://schemas.microsoft.com/office/drawing/2014/main" id="{BD511ABC-E342-EB3A-592B-5446F4ABAD49}"/>
              </a:ext>
            </a:extLst>
          </p:cNvPr>
          <p:cNvGrpSpPr/>
          <p:nvPr/>
        </p:nvGrpSpPr>
        <p:grpSpPr>
          <a:xfrm>
            <a:off x="7174531" y="3683082"/>
            <a:ext cx="4329030" cy="963083"/>
            <a:chOff x="3657599" y="542395"/>
            <a:chExt cx="3522133" cy="963083"/>
          </a:xfrm>
        </p:grpSpPr>
        <p:sp>
          <p:nvSpPr>
            <p:cNvPr id="41" name="Rectangle: Rounded Corners 40">
              <a:extLst>
                <a:ext uri="{FF2B5EF4-FFF2-40B4-BE49-F238E27FC236}">
                  <a16:creationId xmlns:a16="http://schemas.microsoft.com/office/drawing/2014/main" id="{745EB1C9-45BA-303B-B13E-B60DA2703E9D}"/>
                </a:ext>
              </a:extLst>
            </p:cNvPr>
            <p:cNvSpPr/>
            <p:nvPr/>
          </p:nvSpPr>
          <p:spPr>
            <a:xfrm>
              <a:off x="3657599" y="542395"/>
              <a:ext cx="3522133" cy="963083"/>
            </a:xfrm>
            <a:prstGeom prst="roundRect">
              <a:avLst/>
            </a:prstGeom>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Rectangle: Rounded Corners 4">
              <a:extLst>
                <a:ext uri="{FF2B5EF4-FFF2-40B4-BE49-F238E27FC236}">
                  <a16:creationId xmlns:a16="http://schemas.microsoft.com/office/drawing/2014/main" id="{82F723A4-80E8-9965-C05C-522BF9642F21}"/>
                </a:ext>
              </a:extLst>
            </p:cNvPr>
            <p:cNvSpPr txBox="1"/>
            <p:nvPr/>
          </p:nvSpPr>
          <p:spPr>
            <a:xfrm>
              <a:off x="3704613" y="589409"/>
              <a:ext cx="3428105" cy="86905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t>Hóa</a:t>
              </a:r>
              <a:r>
                <a:rPr lang="en-US" sz="3000" kern="1200" dirty="0"/>
                <a:t> </a:t>
              </a:r>
              <a:r>
                <a:rPr lang="en-US" sz="3000" kern="1200" dirty="0" err="1"/>
                <a:t>năng</a:t>
              </a:r>
              <a:r>
                <a:rPr lang="en-US" sz="3000" kern="1200" dirty="0"/>
                <a:t> → </a:t>
              </a:r>
              <a:r>
                <a:rPr lang="en-US" sz="3000" kern="1200" dirty="0" err="1"/>
                <a:t>Cơ</a:t>
              </a:r>
              <a:r>
                <a:rPr lang="en-US" sz="3000" kern="1200" dirty="0"/>
                <a:t> </a:t>
              </a:r>
              <a:r>
                <a:rPr lang="en-US" sz="3000" kern="1200" dirty="0" err="1"/>
                <a:t>năng</a:t>
              </a:r>
              <a:endParaRPr lang="en-US" sz="3000" kern="1200" dirty="0"/>
            </a:p>
          </p:txBody>
        </p:sp>
      </p:grpSp>
      <p:grpSp>
        <p:nvGrpSpPr>
          <p:cNvPr id="43" name="Group 42">
            <a:extLst>
              <a:ext uri="{FF2B5EF4-FFF2-40B4-BE49-F238E27FC236}">
                <a16:creationId xmlns:a16="http://schemas.microsoft.com/office/drawing/2014/main" id="{77783A6D-6A8E-CB47-A54E-5A742DB65B93}"/>
              </a:ext>
            </a:extLst>
          </p:cNvPr>
          <p:cNvGrpSpPr/>
          <p:nvPr/>
        </p:nvGrpSpPr>
        <p:grpSpPr>
          <a:xfrm>
            <a:off x="7174531" y="4813300"/>
            <a:ext cx="4329030" cy="963083"/>
            <a:chOff x="3657599" y="542395"/>
            <a:chExt cx="3522133" cy="963083"/>
          </a:xfrm>
        </p:grpSpPr>
        <p:sp>
          <p:nvSpPr>
            <p:cNvPr id="44" name="Rectangle: Rounded Corners 43">
              <a:extLst>
                <a:ext uri="{FF2B5EF4-FFF2-40B4-BE49-F238E27FC236}">
                  <a16:creationId xmlns:a16="http://schemas.microsoft.com/office/drawing/2014/main" id="{F43C733C-D8A3-BC00-F2BD-38ABBEBB9E66}"/>
                </a:ext>
              </a:extLst>
            </p:cNvPr>
            <p:cNvSpPr/>
            <p:nvPr/>
          </p:nvSpPr>
          <p:spPr>
            <a:xfrm>
              <a:off x="3657599" y="542395"/>
              <a:ext cx="3522133" cy="963083"/>
            </a:xfrm>
            <a:prstGeom prst="roundRect">
              <a:avLst/>
            </a:prstGeom>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Rectangle: Rounded Corners 4">
              <a:extLst>
                <a:ext uri="{FF2B5EF4-FFF2-40B4-BE49-F238E27FC236}">
                  <a16:creationId xmlns:a16="http://schemas.microsoft.com/office/drawing/2014/main" id="{EDDD66E9-B8BC-3C7B-92CD-5CEE4F065AB7}"/>
                </a:ext>
              </a:extLst>
            </p:cNvPr>
            <p:cNvSpPr txBox="1"/>
            <p:nvPr/>
          </p:nvSpPr>
          <p:spPr>
            <a:xfrm>
              <a:off x="3704613" y="589409"/>
              <a:ext cx="3428105" cy="86905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t>Hóa</a:t>
              </a:r>
              <a:r>
                <a:rPr lang="en-US" sz="3000" kern="1200" dirty="0"/>
                <a:t> </a:t>
              </a:r>
              <a:r>
                <a:rPr lang="en-US" sz="3000" kern="1200" dirty="0" err="1"/>
                <a:t>năng</a:t>
              </a:r>
              <a:r>
                <a:rPr lang="en-US" sz="3000" kern="1200" dirty="0"/>
                <a:t> → </a:t>
              </a:r>
              <a:r>
                <a:rPr lang="en-US" sz="3000" kern="1200" dirty="0" err="1"/>
                <a:t>Điện</a:t>
              </a:r>
              <a:r>
                <a:rPr lang="en-US" sz="3000" kern="1200" dirty="0"/>
                <a:t> </a:t>
              </a:r>
              <a:r>
                <a:rPr lang="en-US" sz="3000" kern="1200" dirty="0" err="1"/>
                <a:t>năng</a:t>
              </a:r>
              <a:endParaRPr lang="en-US" sz="3000" kern="1200" dirty="0"/>
            </a:p>
          </p:txBody>
        </p:sp>
      </p:grpSp>
      <p:sp>
        <p:nvSpPr>
          <p:cNvPr id="26" name="Rectangle: Rounded Corners 6">
            <a:extLst>
              <a:ext uri="{FF2B5EF4-FFF2-40B4-BE49-F238E27FC236}">
                <a16:creationId xmlns:a16="http://schemas.microsoft.com/office/drawing/2014/main" id="{7137F7B0-753E-08C6-E732-4741B66D4A0B}"/>
              </a:ext>
            </a:extLst>
          </p:cNvPr>
          <p:cNvSpPr/>
          <p:nvPr/>
        </p:nvSpPr>
        <p:spPr>
          <a:xfrm>
            <a:off x="168143" y="53112"/>
            <a:ext cx="11797434" cy="418011"/>
          </a:xfrm>
          <a:prstGeom prst="round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chuyển</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hóa</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trong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tế</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bào</a:t>
            </a:r>
            <a:endPar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27" name="Rectangle: Rounded Corners 7">
            <a:extLst>
              <a:ext uri="{FF2B5EF4-FFF2-40B4-BE49-F238E27FC236}">
                <a16:creationId xmlns:a16="http://schemas.microsoft.com/office/drawing/2014/main" id="{006DD897-5825-5079-1CBB-561663E8D904}"/>
              </a:ext>
            </a:extLst>
          </p:cNvPr>
          <p:cNvSpPr/>
          <p:nvPr/>
        </p:nvSpPr>
        <p:spPr>
          <a:xfrm>
            <a:off x="633046" y="528330"/>
            <a:ext cx="7413674"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2.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Sự</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chuyển</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hóa</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trong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tế</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bào</a:t>
            </a:r>
            <a:endPar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Tree>
    <p:extLst>
      <p:ext uri="{BB962C8B-B14F-4D97-AF65-F5344CB8AC3E}">
        <p14:creationId xmlns:p14="http://schemas.microsoft.com/office/powerpoint/2010/main" val="351927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par>
                                <p:cTn id="41" presetID="16" presetClass="entr" presetSubtype="21"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barn(inVertical)">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par>
                                <p:cTn id="49" presetID="16" presetClass="entr" presetSubtype="21"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barn(inVertical)">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barn(inVertical)">
                                      <p:cBhvr>
                                        <p:cTn id="56" dur="500"/>
                                        <p:tgtEl>
                                          <p:spTgt spid="43"/>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arn(inVertical)">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7137F7B0-753E-08C6-E732-4741B66D4A0B}"/>
              </a:ext>
            </a:extLst>
          </p:cNvPr>
          <p:cNvSpPr/>
          <p:nvPr/>
        </p:nvSpPr>
        <p:spPr>
          <a:xfrm>
            <a:off x="268627" y="172726"/>
            <a:ext cx="11603734" cy="427512"/>
          </a:xfrm>
          <a:prstGeom prst="round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chuyển</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hóa</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trong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tế</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bào</a:t>
            </a:r>
            <a:endPar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3" name="Rectangle: Rounded Corners 7">
            <a:extLst>
              <a:ext uri="{FF2B5EF4-FFF2-40B4-BE49-F238E27FC236}">
                <a16:creationId xmlns:a16="http://schemas.microsoft.com/office/drawing/2014/main" id="{006DD897-5825-5079-1CBB-561663E8D904}"/>
              </a:ext>
            </a:extLst>
          </p:cNvPr>
          <p:cNvSpPr/>
          <p:nvPr/>
        </p:nvSpPr>
        <p:spPr>
          <a:xfrm>
            <a:off x="494481" y="775338"/>
            <a:ext cx="6515594"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3. ATP –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đồng</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tiền</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endPar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5" name="TextBox 4">
            <a:extLst>
              <a:ext uri="{FF2B5EF4-FFF2-40B4-BE49-F238E27FC236}">
                <a16:creationId xmlns:a16="http://schemas.microsoft.com/office/drawing/2014/main" id="{4BC2EE41-EC3D-360F-2600-CEA02A3DF2F3}"/>
              </a:ext>
            </a:extLst>
          </p:cNvPr>
          <p:cNvSpPr txBox="1"/>
          <p:nvPr/>
        </p:nvSpPr>
        <p:spPr>
          <a:xfrm>
            <a:off x="268627" y="1595715"/>
            <a:ext cx="11211797" cy="4247317"/>
          </a:xfrm>
          <a:prstGeom prst="rect">
            <a:avLst/>
          </a:prstGeom>
          <a:noFill/>
          <a:ln w="28575">
            <a:solidFill>
              <a:schemeClr val="tx1"/>
            </a:solidFill>
          </a:ln>
        </p:spPr>
        <p:txBody>
          <a:bodyPr wrap="square" rtlCol="0">
            <a:spAutoFit/>
          </a:bodyPr>
          <a:lstStyle/>
          <a:p>
            <a:pPr>
              <a:lnSpc>
                <a:spcPct val="150000"/>
              </a:lnSpc>
            </a:pPr>
            <a:r>
              <a:rPr lang="en-US" sz="2800" b="1" i="1" dirty="0">
                <a:latin typeface="Times New Roman" panose="02020603050405020304" pitchFamily="18" charset="0"/>
                <a:cs typeface="Times New Roman" panose="02020603050405020304" pitchFamily="18" charset="0"/>
              </a:rPr>
              <a:t>Phiếu học tập : Tìm hiểu ATP – “Đồng tiền” năng lượng</a:t>
            </a:r>
          </a:p>
          <a:p>
            <a:pPr marL="342900" indent="-342900">
              <a:lnSpc>
                <a:spcPct val="150000"/>
              </a:lnSpc>
              <a:buAutoNum type="arabicPeriod"/>
            </a:pPr>
            <a:r>
              <a:rPr lang="en-US" sz="2800" i="1" dirty="0">
                <a:latin typeface="Times New Roman" panose="02020603050405020304" pitchFamily="18" charset="0"/>
                <a:cs typeface="Times New Roman" panose="02020603050405020304" pitchFamily="18" charset="0"/>
              </a:rPr>
              <a:t>Nêu thành phần cấu tạo của phân tử ATP</a:t>
            </a:r>
          </a:p>
          <a:p>
            <a:pPr marL="342900" indent="-342900">
              <a:lnSpc>
                <a:spcPct val="150000"/>
              </a:lnSpc>
              <a:buFontTx/>
              <a:buAutoNum type="arabicPeriod"/>
            </a:pPr>
            <a:r>
              <a:rPr lang="en-US" sz="2800" dirty="0">
                <a:latin typeface="Times New Roman" panose="02020603050405020304" pitchFamily="18" charset="0"/>
                <a:cs typeface="Times New Roman" panose="02020603050405020304" pitchFamily="18" charset="0"/>
              </a:rPr>
              <a:t>Tại sao liên kết giữa các phóm phosphate được gọi là liên kết cao năng?</a:t>
            </a:r>
          </a:p>
          <a:p>
            <a:pPr>
              <a:lnSpc>
                <a:spcPct val="150000"/>
              </a:lnSpc>
            </a:pPr>
            <a:r>
              <a:rPr lang="en-US" sz="2800" dirty="0">
                <a:latin typeface="Times New Roman" panose="02020603050405020304" pitchFamily="18" charset="0"/>
                <a:cs typeface="Times New Roman" panose="02020603050405020304" pitchFamily="18" charset="0"/>
              </a:rPr>
              <a:t>3. ATP được tổng hợp và phân giải như thế nào ? Đặc điểm nào có thể ví ATP là đồng tiền năng lượng trong tế bào?</a:t>
            </a:r>
          </a:p>
          <a:p>
            <a:pPr>
              <a:lnSpc>
                <a:spcPct val="150000"/>
              </a:lnSpc>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879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12"/>
          <p:cNvPicPr>
            <a:picLocks noChangeAspect="1"/>
          </p:cNvPicPr>
          <p:nvPr/>
        </p:nvPicPr>
        <p:blipFill>
          <a:blip r:embed="rId2"/>
          <a:stretch>
            <a:fillRect/>
          </a:stretch>
        </p:blipFill>
        <p:spPr>
          <a:xfrm>
            <a:off x="827617" y="1371607"/>
            <a:ext cx="10871200" cy="4476751"/>
          </a:xfrm>
          <a:prstGeom prst="rect">
            <a:avLst/>
          </a:prstGeom>
          <a:noFill/>
          <a:ln w="9525" cap="flat" cmpd="sng">
            <a:solidFill>
              <a:srgbClr val="000000"/>
            </a:solidFill>
            <a:prstDash val="solid"/>
            <a:miter/>
            <a:headEnd type="none" w="med" len="med"/>
            <a:tailEnd type="none" w="med" len="med"/>
          </a:ln>
        </p:spPr>
      </p:pic>
      <p:sp>
        <p:nvSpPr>
          <p:cNvPr id="10243" name="Text Box 5"/>
          <p:cNvSpPr txBox="1"/>
          <p:nvPr/>
        </p:nvSpPr>
        <p:spPr>
          <a:xfrm>
            <a:off x="1320800" y="4568832"/>
            <a:ext cx="4572000" cy="584775"/>
          </a:xfrm>
          <a:prstGeom prst="rect">
            <a:avLst/>
          </a:prstGeom>
          <a:noFill/>
          <a:ln w="9525">
            <a:noFill/>
          </a:ln>
        </p:spPr>
        <p:txBody>
          <a:bodyPr>
            <a:spAutoFit/>
          </a:bodyPr>
          <a:lstStyle/>
          <a:p>
            <a:pPr eaLnBrk="0" hangingPunct="0">
              <a:spcBef>
                <a:spcPct val="50000"/>
              </a:spcBef>
            </a:pPr>
            <a:r>
              <a:rPr lang="en-US" altLang="vi-VN" sz="3200" b="1" dirty="0">
                <a:solidFill>
                  <a:srgbClr val="FF0000"/>
                </a:solidFill>
                <a:latin typeface="Times New Roman" panose="02020603050405020304" pitchFamily="18" charset="0"/>
                <a:cs typeface="Times New Roman" panose="02020603050405020304" pitchFamily="18" charset="0"/>
              </a:rPr>
              <a:t>3 </a:t>
            </a:r>
            <a:r>
              <a:rPr lang="en-US" altLang="vi-VN" sz="3200" b="1" dirty="0" err="1">
                <a:solidFill>
                  <a:srgbClr val="FF0000"/>
                </a:solidFill>
                <a:latin typeface="Times New Roman" panose="02020603050405020304" pitchFamily="18" charset="0"/>
                <a:cs typeface="Times New Roman" panose="02020603050405020304" pitchFamily="18" charset="0"/>
              </a:rPr>
              <a:t>nhóm</a:t>
            </a:r>
            <a:r>
              <a:rPr lang="en-US" altLang="vi-VN" sz="3200" b="1" dirty="0">
                <a:solidFill>
                  <a:srgbClr val="FF0000"/>
                </a:solidFill>
                <a:latin typeface="Times New Roman" panose="02020603050405020304" pitchFamily="18" charset="0"/>
                <a:cs typeface="Times New Roman" panose="02020603050405020304" pitchFamily="18" charset="0"/>
              </a:rPr>
              <a:t> phosphate</a:t>
            </a:r>
            <a:endParaRPr lang="en-US" altLang="vi-VN" sz="3200" b="1" dirty="0">
              <a:solidFill>
                <a:srgbClr val="FF0000"/>
              </a:solidFill>
              <a:latin typeface="Times New Roman" panose="02020603050405020304" pitchFamily="18" charset="0"/>
              <a:ea typeface="Times New Roman" panose="02020603050405020304" pitchFamily="18" charset="0"/>
            </a:endParaRPr>
          </a:p>
        </p:txBody>
      </p:sp>
      <p:sp>
        <p:nvSpPr>
          <p:cNvPr id="10245" name="Text Box 7"/>
          <p:cNvSpPr txBox="1"/>
          <p:nvPr/>
        </p:nvSpPr>
        <p:spPr>
          <a:xfrm>
            <a:off x="6400802" y="5092707"/>
            <a:ext cx="2563522" cy="584775"/>
          </a:xfrm>
          <a:prstGeom prst="rect">
            <a:avLst/>
          </a:prstGeom>
          <a:noFill/>
          <a:ln w="9525">
            <a:noFill/>
          </a:ln>
        </p:spPr>
        <p:txBody>
          <a:bodyPr wrap="none">
            <a:spAutoFit/>
          </a:bodyPr>
          <a:lstStyle/>
          <a:p>
            <a:pPr eaLnBrk="0" hangingPunct="0"/>
            <a:r>
              <a:rPr lang="en-US" altLang="vi-VN" sz="3200" b="1" dirty="0" err="1">
                <a:solidFill>
                  <a:srgbClr val="FF0000"/>
                </a:solidFill>
                <a:latin typeface="Times New Roman" panose="02020603050405020304" pitchFamily="18" charset="0"/>
                <a:cs typeface="Times New Roman" panose="02020603050405020304" pitchFamily="18" charset="0"/>
              </a:rPr>
              <a:t>Đường</a:t>
            </a:r>
            <a:r>
              <a:rPr lang="en-US" altLang="vi-VN" sz="3200" b="1" dirty="0">
                <a:solidFill>
                  <a:srgbClr val="FF0000"/>
                </a:solidFill>
                <a:latin typeface="Times New Roman" panose="02020603050405020304" pitchFamily="18" charset="0"/>
                <a:cs typeface="Times New Roman" panose="02020603050405020304" pitchFamily="18" charset="0"/>
              </a:rPr>
              <a:t> ribose</a:t>
            </a:r>
            <a:endParaRPr lang="en-US" altLang="vi-VN" sz="3200" b="1" dirty="0">
              <a:solidFill>
                <a:srgbClr val="FF0000"/>
              </a:solidFill>
              <a:latin typeface="Times New Roman" panose="02020603050405020304" pitchFamily="18" charset="0"/>
              <a:ea typeface="Times New Roman" panose="02020603050405020304" pitchFamily="18" charset="0"/>
            </a:endParaRPr>
          </a:p>
        </p:txBody>
      </p:sp>
      <p:sp>
        <p:nvSpPr>
          <p:cNvPr id="10246" name="Text Box 8"/>
          <p:cNvSpPr txBox="1"/>
          <p:nvPr/>
        </p:nvSpPr>
        <p:spPr>
          <a:xfrm>
            <a:off x="7518402" y="1371607"/>
            <a:ext cx="1643399" cy="584775"/>
          </a:xfrm>
          <a:prstGeom prst="rect">
            <a:avLst/>
          </a:prstGeom>
          <a:noFill/>
          <a:ln w="9525">
            <a:noFill/>
          </a:ln>
        </p:spPr>
        <p:txBody>
          <a:bodyPr wrap="none">
            <a:spAutoFit/>
          </a:bodyPr>
          <a:lstStyle/>
          <a:p>
            <a:pPr eaLnBrk="0" hangingPunct="0"/>
            <a:r>
              <a:rPr lang="en-US" altLang="vi-VN" sz="3200" b="1" dirty="0">
                <a:solidFill>
                  <a:srgbClr val="FF0000"/>
                </a:solidFill>
                <a:latin typeface="Times New Roman" panose="02020603050405020304" pitchFamily="18" charset="0"/>
                <a:cs typeface="Times New Roman" panose="02020603050405020304" pitchFamily="18" charset="0"/>
              </a:rPr>
              <a:t>Adenine</a:t>
            </a:r>
            <a:endParaRPr lang="en-US" altLang="vi-VN" sz="3200" b="1" dirty="0">
              <a:solidFill>
                <a:srgbClr val="FF0000"/>
              </a:solidFill>
              <a:latin typeface="Times New Roman" panose="02020603050405020304" pitchFamily="18" charset="0"/>
              <a:ea typeface="Times New Roman" panose="02020603050405020304" pitchFamily="18" charset="0"/>
            </a:endParaRPr>
          </a:p>
        </p:txBody>
      </p:sp>
      <p:pic>
        <p:nvPicPr>
          <p:cNvPr id="161802" name="Picture 10" descr="p"/>
          <p:cNvPicPr>
            <a:picLocks noChangeAspect="1"/>
          </p:cNvPicPr>
          <p:nvPr/>
        </p:nvPicPr>
        <p:blipFill>
          <a:blip r:embed="rId3"/>
          <a:stretch>
            <a:fillRect/>
          </a:stretch>
        </p:blipFill>
        <p:spPr>
          <a:xfrm>
            <a:off x="1422400" y="3429007"/>
            <a:ext cx="2540000" cy="987425"/>
          </a:xfrm>
          <a:prstGeom prst="rect">
            <a:avLst/>
          </a:prstGeom>
          <a:noFill/>
          <a:ln w="9525">
            <a:noFill/>
          </a:ln>
        </p:spPr>
      </p:pic>
      <p:sp>
        <p:nvSpPr>
          <p:cNvPr id="161804" name="Line 12"/>
          <p:cNvSpPr/>
          <p:nvPr/>
        </p:nvSpPr>
        <p:spPr>
          <a:xfrm flipH="1">
            <a:off x="2639498" y="3094037"/>
            <a:ext cx="12700" cy="715963"/>
          </a:xfrm>
          <a:prstGeom prst="line">
            <a:avLst/>
          </a:prstGeom>
          <a:ln w="38100" cap="flat" cmpd="sng">
            <a:solidFill>
              <a:srgbClr val="FF3300"/>
            </a:solidFill>
            <a:prstDash val="solid"/>
            <a:headEnd type="none" w="med" len="med"/>
            <a:tailEnd type="triangle" w="med" len="med"/>
          </a:ln>
        </p:spPr>
      </p:sp>
      <p:sp>
        <p:nvSpPr>
          <p:cNvPr id="161805" name="Line 13"/>
          <p:cNvSpPr/>
          <p:nvPr/>
        </p:nvSpPr>
        <p:spPr>
          <a:xfrm flipH="1">
            <a:off x="3860814" y="3094037"/>
            <a:ext cx="12700" cy="715963"/>
          </a:xfrm>
          <a:prstGeom prst="line">
            <a:avLst/>
          </a:prstGeom>
          <a:ln w="38100" cap="flat" cmpd="sng">
            <a:solidFill>
              <a:srgbClr val="FF3300"/>
            </a:solidFill>
            <a:prstDash val="solid"/>
            <a:headEnd type="none" w="med" len="med"/>
            <a:tailEnd type="triangle" w="med" len="med"/>
          </a:ln>
        </p:spPr>
      </p:sp>
      <p:sp>
        <p:nvSpPr>
          <p:cNvPr id="161806" name="Line 14"/>
          <p:cNvSpPr/>
          <p:nvPr/>
        </p:nvSpPr>
        <p:spPr>
          <a:xfrm>
            <a:off x="914400" y="3962400"/>
            <a:ext cx="406400" cy="0"/>
          </a:xfrm>
          <a:prstGeom prst="line">
            <a:avLst/>
          </a:prstGeom>
          <a:ln w="38100" cap="flat" cmpd="sng">
            <a:solidFill>
              <a:srgbClr val="FF3300"/>
            </a:solidFill>
            <a:prstDash val="solid"/>
            <a:headEnd type="none" w="med" len="med"/>
            <a:tailEnd type="triangle" w="med" len="med"/>
          </a:ln>
        </p:spPr>
      </p:sp>
      <p:sp>
        <p:nvSpPr>
          <p:cNvPr id="52234" name="Text Box 15"/>
          <p:cNvSpPr txBox="1"/>
          <p:nvPr/>
        </p:nvSpPr>
        <p:spPr>
          <a:xfrm>
            <a:off x="457200" y="342907"/>
            <a:ext cx="11582400" cy="584775"/>
          </a:xfrm>
          <a:prstGeom prst="rect">
            <a:avLst/>
          </a:prstGeom>
          <a:noFill/>
          <a:ln w="9525">
            <a:noFill/>
          </a:ln>
        </p:spPr>
        <p:txBody>
          <a:bodyPr>
            <a:spAutoFit/>
          </a:bodyPr>
          <a:lstStyle/>
          <a:p>
            <a:pPr algn="ctr" eaLnBrk="0" hangingPunct="0">
              <a:spcBef>
                <a:spcPct val="50000"/>
              </a:spcBef>
            </a:pPr>
            <a:r>
              <a:rPr lang="en-US" altLang="vi-VN" sz="3200" dirty="0">
                <a:solidFill>
                  <a:srgbClr val="FF0000"/>
                </a:solidFill>
                <a:latin typeface="Times New Roman" panose="02020603050405020304" pitchFamily="18" charset="0"/>
              </a:rPr>
              <a:t>MÔ HÌNH CẤU TRÚC PHÂN TỬ ATP</a:t>
            </a:r>
          </a:p>
        </p:txBody>
      </p:sp>
      <p:sp>
        <p:nvSpPr>
          <p:cNvPr id="3" name="TextBox 2"/>
          <p:cNvSpPr txBox="1"/>
          <p:nvPr/>
        </p:nvSpPr>
        <p:spPr>
          <a:xfrm>
            <a:off x="2110317" y="2611439"/>
            <a:ext cx="3223683" cy="369332"/>
          </a:xfrm>
          <a:prstGeom prst="rect">
            <a:avLst/>
          </a:prstGeom>
          <a:noFill/>
          <a:ln w="9525">
            <a:noFill/>
          </a:ln>
        </p:spPr>
        <p:txBody>
          <a:bodyPr>
            <a:spAutoFit/>
          </a:bodyPr>
          <a:lstStyle/>
          <a:p>
            <a:pPr algn="ctr"/>
            <a:r>
              <a:rPr dirty="0">
                <a:latin typeface="Tw Cen MT" panose="020B0602020104020603"/>
              </a:rPr>
              <a:t>Liên kết cao năng</a:t>
            </a:r>
          </a:p>
        </p:txBody>
      </p:sp>
    </p:spTree>
    <p:extLst>
      <p:ext uri="{BB962C8B-B14F-4D97-AF65-F5344CB8AC3E}">
        <p14:creationId xmlns:p14="http://schemas.microsoft.com/office/powerpoint/2010/main" val="202343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2234"/>
                                        </p:tgtEl>
                                        <p:attrNameLst>
                                          <p:attrName>style.visibility</p:attrName>
                                        </p:attrNameLst>
                                      </p:cBhvr>
                                      <p:to>
                                        <p:strVal val="visible"/>
                                      </p:to>
                                    </p:set>
                                    <p:animEffect transition="in" filter="wheel(1)">
                                      <p:cBhvr>
                                        <p:cTn id="7" dur="2000"/>
                                        <p:tgtEl>
                                          <p:spTgt spid="522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circle(in)">
                                      <p:cBhvr>
                                        <p:cTn id="12" dur="2000"/>
                                        <p:tgtEl>
                                          <p:spTgt spid="1024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circle(in)">
                                      <p:cBhvr>
                                        <p:cTn id="17" dur="2000"/>
                                        <p:tgtEl>
                                          <p:spTgt spid="1024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243"/>
                                        </p:tgtEl>
                                        <p:attrNameLst>
                                          <p:attrName>style.visibility</p:attrName>
                                        </p:attrNameLst>
                                      </p:cBhvr>
                                      <p:to>
                                        <p:strVal val="visible"/>
                                      </p:to>
                                    </p:set>
                                    <p:animEffect transition="in" filter="circle(in)">
                                      <p:cBhvr>
                                        <p:cTn id="22" dur="2000"/>
                                        <p:tgtEl>
                                          <p:spTgt spid="1024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61806"/>
                                        </p:tgtEl>
                                        <p:attrNameLst>
                                          <p:attrName>style.visibility</p:attrName>
                                        </p:attrNameLst>
                                      </p:cBhvr>
                                      <p:to>
                                        <p:strVal val="visible"/>
                                      </p:to>
                                    </p:set>
                                    <p:animEffect transition="in" filter="strips(downRight)">
                                      <p:cBhvr>
                                        <p:cTn id="27" dur="500"/>
                                        <p:tgtEl>
                                          <p:spTgt spid="161806"/>
                                        </p:tgtEl>
                                      </p:cBhvr>
                                    </p:animEffect>
                                  </p:childTnLst>
                                </p:cTn>
                              </p:par>
                              <p:par>
                                <p:cTn id="28" presetID="32" presetClass="emph" presetSubtype="0" repeatCount="indefinite" fill="hold" nodeType="withEffect">
                                  <p:stCondLst>
                                    <p:cond delay="0"/>
                                  </p:stCondLst>
                                  <p:endCondLst>
                                    <p:cond evt="onNext" delay="0">
                                      <p:tgtEl>
                                        <p:sldTgt/>
                                      </p:tgtEl>
                                    </p:cond>
                                  </p:endCondLst>
                                  <p:childTnLst>
                                    <p:animClr clrSpc="rgb" dir="cw">
                                      <p:cBhvr override="childStyle">
                                        <p:cTn id="29" dur="100" fill="hold"/>
                                        <p:tgtEl>
                                          <p:spTgt spid="161802"/>
                                        </p:tgtEl>
                                        <p:attrNameLst>
                                          <p:attrName>style.color</p:attrName>
                                        </p:attrNameLst>
                                      </p:cBhvr>
                                      <p:to>
                                        <a:schemeClr val="accent2"/>
                                      </p:to>
                                    </p:animClr>
                                    <p:animClr clrSpc="rgb" dir="cw">
                                      <p:cBhvr>
                                        <p:cTn id="30" dur="100" fill="hold"/>
                                        <p:tgtEl>
                                          <p:spTgt spid="161802"/>
                                        </p:tgtEl>
                                        <p:attrNameLst>
                                          <p:attrName>fillcolor</p:attrName>
                                        </p:attrNameLst>
                                      </p:cBhvr>
                                      <p:to>
                                        <a:schemeClr val="accent2"/>
                                      </p:to>
                                    </p:animClr>
                                    <p:set>
                                      <p:cBhvr>
                                        <p:cTn id="31" dur="100" fill="hold"/>
                                        <p:tgtEl>
                                          <p:spTgt spid="161802"/>
                                        </p:tgtEl>
                                        <p:attrNameLst>
                                          <p:attrName>fill.type</p:attrName>
                                        </p:attrNameLst>
                                      </p:cBhvr>
                                      <p:to>
                                        <p:strVal val="solid"/>
                                      </p:to>
                                    </p:set>
                                    <p:set>
                                      <p:cBhvr>
                                        <p:cTn id="32" dur="100" fill="hold"/>
                                        <p:tgtEl>
                                          <p:spTgt spid="161802"/>
                                        </p:tgtEl>
                                        <p:attrNameLst>
                                          <p:attrName>fill.on</p:attrName>
                                        </p:attrNameLst>
                                      </p:cBhvr>
                                      <p:to>
                                        <p:strVal val="true"/>
                                      </p:to>
                                    </p:set>
                                    <p:animRot by="120000">
                                      <p:cBhvr>
                                        <p:cTn id="33" dur="100" fill="hold">
                                          <p:stCondLst>
                                            <p:cond delay="0"/>
                                          </p:stCondLst>
                                        </p:cTn>
                                        <p:tgtEl>
                                          <p:spTgt spid="161802"/>
                                        </p:tgtEl>
                                        <p:attrNameLst>
                                          <p:attrName>r</p:attrName>
                                        </p:attrNameLst>
                                      </p:cBhvr>
                                    </p:animRot>
                                    <p:animRot by="-240000">
                                      <p:cBhvr>
                                        <p:cTn id="34" dur="200" fill="hold">
                                          <p:stCondLst>
                                            <p:cond delay="200"/>
                                          </p:stCondLst>
                                        </p:cTn>
                                        <p:tgtEl>
                                          <p:spTgt spid="161802"/>
                                        </p:tgtEl>
                                        <p:attrNameLst>
                                          <p:attrName>r</p:attrName>
                                        </p:attrNameLst>
                                      </p:cBhvr>
                                    </p:animRot>
                                    <p:animRot by="240000">
                                      <p:cBhvr>
                                        <p:cTn id="35" dur="200" fill="hold">
                                          <p:stCondLst>
                                            <p:cond delay="400"/>
                                          </p:stCondLst>
                                        </p:cTn>
                                        <p:tgtEl>
                                          <p:spTgt spid="161802"/>
                                        </p:tgtEl>
                                        <p:attrNameLst>
                                          <p:attrName>r</p:attrName>
                                        </p:attrNameLst>
                                      </p:cBhvr>
                                    </p:animRot>
                                    <p:animRot by="-240000">
                                      <p:cBhvr>
                                        <p:cTn id="36" dur="200" fill="hold">
                                          <p:stCondLst>
                                            <p:cond delay="600"/>
                                          </p:stCondLst>
                                        </p:cTn>
                                        <p:tgtEl>
                                          <p:spTgt spid="161802"/>
                                        </p:tgtEl>
                                        <p:attrNameLst>
                                          <p:attrName>r</p:attrName>
                                        </p:attrNameLst>
                                      </p:cBhvr>
                                    </p:animRot>
                                    <p:animRot by="120000">
                                      <p:cBhvr>
                                        <p:cTn id="37" dur="200" fill="hold">
                                          <p:stCondLst>
                                            <p:cond delay="800"/>
                                          </p:stCondLst>
                                        </p:cTn>
                                        <p:tgtEl>
                                          <p:spTgt spid="161802"/>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180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6180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5" grpId="0"/>
      <p:bldP spid="10246" grpId="0"/>
      <p:bldP spid="5223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6">
            <a:extLst>
              <a:ext uri="{FF2B5EF4-FFF2-40B4-BE49-F238E27FC236}">
                <a16:creationId xmlns:a16="http://schemas.microsoft.com/office/drawing/2014/main" id="{7137F7B0-753E-08C6-E732-4741B66D4A0B}"/>
              </a:ext>
            </a:extLst>
          </p:cNvPr>
          <p:cNvSpPr/>
          <p:nvPr/>
        </p:nvSpPr>
        <p:spPr>
          <a:xfrm>
            <a:off x="268627" y="0"/>
            <a:ext cx="11603734" cy="427512"/>
          </a:xfrm>
          <a:prstGeom prst="round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chuyển</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hóa</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trong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tế</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bào</a:t>
            </a:r>
            <a:endPar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4" name="Rectangle: Rounded Corners 7">
            <a:extLst>
              <a:ext uri="{FF2B5EF4-FFF2-40B4-BE49-F238E27FC236}">
                <a16:creationId xmlns:a16="http://schemas.microsoft.com/office/drawing/2014/main" id="{006DD897-5825-5079-1CBB-561663E8D904}"/>
              </a:ext>
            </a:extLst>
          </p:cNvPr>
          <p:cNvSpPr/>
          <p:nvPr/>
        </p:nvSpPr>
        <p:spPr>
          <a:xfrm>
            <a:off x="494481" y="602612"/>
            <a:ext cx="6515594"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3. ATP –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đồng</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tiền</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endPar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5" name="Rectangle 4"/>
          <p:cNvSpPr/>
          <p:nvPr/>
        </p:nvSpPr>
        <p:spPr>
          <a:xfrm>
            <a:off x="7434430" y="1029963"/>
            <a:ext cx="4757569" cy="523220"/>
          </a:xfrm>
          <a:prstGeom prst="rect">
            <a:avLst/>
          </a:prstGeom>
        </p:spPr>
        <p:txBody>
          <a:bodyPr wrap="square">
            <a:spAutoFit/>
          </a:bodyPr>
          <a:lstStyle/>
          <a:p>
            <a:r>
              <a:rPr lang="en-US" sz="2800" dirty="0">
                <a:solidFill>
                  <a:srgbClr val="FF0000"/>
                </a:solidFill>
              </a:rPr>
              <a:t>Nêu cấu tạo của ATP? </a:t>
            </a:r>
          </a:p>
        </p:txBody>
      </p:sp>
      <p:pic>
        <p:nvPicPr>
          <p:cNvPr id="6" name="Picture 4" descr="12"/>
          <p:cNvPicPr>
            <a:picLocks noChangeAspect="1"/>
          </p:cNvPicPr>
          <p:nvPr/>
        </p:nvPicPr>
        <p:blipFill>
          <a:blip r:embed="rId4"/>
          <a:stretch>
            <a:fillRect/>
          </a:stretch>
        </p:blipFill>
        <p:spPr>
          <a:xfrm>
            <a:off x="268626" y="1853568"/>
            <a:ext cx="7199296" cy="4780791"/>
          </a:xfrm>
          <a:prstGeom prst="rect">
            <a:avLst/>
          </a:prstGeom>
          <a:noFill/>
          <a:ln w="9525" cap="flat" cmpd="sng">
            <a:solidFill>
              <a:srgbClr val="000000"/>
            </a:solidFill>
            <a:prstDash val="solid"/>
            <a:miter/>
            <a:headEnd type="none" w="med" len="med"/>
            <a:tailEnd type="none" w="med" len="med"/>
          </a:ln>
        </p:spPr>
      </p:pic>
      <p:sp>
        <p:nvSpPr>
          <p:cNvPr id="2" name="Rectangle 1"/>
          <p:cNvSpPr/>
          <p:nvPr/>
        </p:nvSpPr>
        <p:spPr>
          <a:xfrm>
            <a:off x="7434430" y="2160381"/>
            <a:ext cx="4437931" cy="2862322"/>
          </a:xfrm>
          <a:prstGeom prst="rect">
            <a:avLst/>
          </a:prstGeom>
        </p:spPr>
        <p:txBody>
          <a:bodyPr wrap="square">
            <a:spAutoFit/>
          </a:bodyPr>
          <a:lstStyle/>
          <a:p>
            <a:pPr algn="just">
              <a:lnSpc>
                <a:spcPct val="150000"/>
              </a:lnSpc>
              <a:buClr>
                <a:srgbClr val="44546A"/>
              </a:buClr>
              <a:buSzPct val="70000"/>
              <a:defRPr/>
            </a:pPr>
            <a:r>
              <a:rPr lang="en-US" sz="2400" dirty="0">
                <a:solidFill>
                  <a:srgbClr val="0070C0"/>
                </a:solidFill>
                <a:latin typeface="Calibri" pitchFamily="34" charset="0"/>
                <a:ea typeface="#9Slide02 Tieu de rat dai 01" panose="02000000000000000000" pitchFamily="2" charset="0"/>
                <a:cs typeface="Calibri" pitchFamily="34" charset="0"/>
              </a:rPr>
              <a:t>a) Cấu tạo ATP gồm: adenin,  đường ribose và ba nhóm phosphate</a:t>
            </a:r>
            <a:r>
              <a:rPr lang="vi-VN" sz="2400" dirty="0">
                <a:solidFill>
                  <a:srgbClr val="0070C0"/>
                </a:solidFill>
                <a:latin typeface="Calibri" pitchFamily="34" charset="0"/>
                <a:ea typeface="#9Slide02 Tieu de rat dai 01" panose="02000000000000000000" pitchFamily="2" charset="0"/>
                <a:cs typeface="Calibri" pitchFamily="34" charset="0"/>
              </a:rPr>
              <a:t>. Trong đó, liên kết giữa các nhóm phosphate là liên kết cao năng.</a:t>
            </a:r>
            <a:endParaRPr lang="en-US" sz="2400" dirty="0">
              <a:solidFill>
                <a:srgbClr val="0070C0"/>
              </a:solidFill>
              <a:latin typeface="Calibri" pitchFamily="34" charset="0"/>
              <a:ea typeface="#9Slide02 Tieu de rat dai 01" panose="02000000000000000000" pitchFamily="2" charset="0"/>
              <a:cs typeface="Calibri" pitchFamily="34" charset="0"/>
            </a:endParaRPr>
          </a:p>
        </p:txBody>
      </p:sp>
      <p:sp>
        <p:nvSpPr>
          <p:cNvPr id="8" name="Text Box 5"/>
          <p:cNvSpPr txBox="1"/>
          <p:nvPr/>
        </p:nvSpPr>
        <p:spPr>
          <a:xfrm>
            <a:off x="268626" y="5122330"/>
            <a:ext cx="3780859" cy="584775"/>
          </a:xfrm>
          <a:prstGeom prst="rect">
            <a:avLst/>
          </a:prstGeom>
          <a:noFill/>
          <a:ln w="9525">
            <a:noFill/>
          </a:ln>
        </p:spPr>
        <p:txBody>
          <a:bodyPr wrap="square">
            <a:spAutoFit/>
          </a:bodyPr>
          <a:lstStyle/>
          <a:p>
            <a:pPr eaLnBrk="0" hangingPunct="0">
              <a:spcBef>
                <a:spcPct val="50000"/>
              </a:spcBef>
            </a:pPr>
            <a:r>
              <a:rPr lang="en-US" altLang="vi-VN" sz="3200" b="1" dirty="0">
                <a:solidFill>
                  <a:srgbClr val="FF0000"/>
                </a:solidFill>
                <a:latin typeface="Times New Roman" panose="02020603050405020304" pitchFamily="18" charset="0"/>
                <a:cs typeface="Times New Roman" panose="02020603050405020304" pitchFamily="18" charset="0"/>
              </a:rPr>
              <a:t>3 </a:t>
            </a:r>
            <a:r>
              <a:rPr lang="en-US" altLang="vi-VN" sz="3200" b="1" dirty="0" err="1">
                <a:solidFill>
                  <a:srgbClr val="FF0000"/>
                </a:solidFill>
                <a:latin typeface="Times New Roman" panose="02020603050405020304" pitchFamily="18" charset="0"/>
                <a:cs typeface="Times New Roman" panose="02020603050405020304" pitchFamily="18" charset="0"/>
              </a:rPr>
              <a:t>nhóm</a:t>
            </a:r>
            <a:r>
              <a:rPr lang="en-US" altLang="vi-VN" sz="3200" b="1" dirty="0">
                <a:solidFill>
                  <a:srgbClr val="FF0000"/>
                </a:solidFill>
                <a:latin typeface="Times New Roman" panose="02020603050405020304" pitchFamily="18" charset="0"/>
                <a:cs typeface="Times New Roman" panose="02020603050405020304" pitchFamily="18" charset="0"/>
              </a:rPr>
              <a:t> phosphate</a:t>
            </a:r>
            <a:endParaRPr lang="en-US" altLang="vi-VN" sz="3200" b="1" dirty="0">
              <a:solidFill>
                <a:srgbClr val="FF0000"/>
              </a:solidFill>
              <a:latin typeface="Times New Roman" panose="02020603050405020304" pitchFamily="18" charset="0"/>
              <a:ea typeface="Times New Roman" panose="02020603050405020304" pitchFamily="18" charset="0"/>
            </a:endParaRPr>
          </a:p>
        </p:txBody>
      </p:sp>
      <p:sp>
        <p:nvSpPr>
          <p:cNvPr id="9" name="Text Box 7"/>
          <p:cNvSpPr txBox="1"/>
          <p:nvPr/>
        </p:nvSpPr>
        <p:spPr>
          <a:xfrm>
            <a:off x="3868274" y="6019701"/>
            <a:ext cx="2563522" cy="584775"/>
          </a:xfrm>
          <a:prstGeom prst="rect">
            <a:avLst/>
          </a:prstGeom>
          <a:noFill/>
          <a:ln w="9525">
            <a:noFill/>
          </a:ln>
        </p:spPr>
        <p:txBody>
          <a:bodyPr wrap="none">
            <a:spAutoFit/>
          </a:bodyPr>
          <a:lstStyle/>
          <a:p>
            <a:pPr eaLnBrk="0" hangingPunct="0"/>
            <a:r>
              <a:rPr lang="en-US" altLang="vi-VN" sz="3200" b="1" dirty="0" err="1">
                <a:solidFill>
                  <a:srgbClr val="FF0000"/>
                </a:solidFill>
                <a:latin typeface="Times New Roman" panose="02020603050405020304" pitchFamily="18" charset="0"/>
                <a:cs typeface="Times New Roman" panose="02020603050405020304" pitchFamily="18" charset="0"/>
              </a:rPr>
              <a:t>Đường</a:t>
            </a:r>
            <a:r>
              <a:rPr lang="en-US" altLang="vi-VN" sz="3200" b="1" dirty="0">
                <a:solidFill>
                  <a:srgbClr val="FF0000"/>
                </a:solidFill>
                <a:latin typeface="Times New Roman" panose="02020603050405020304" pitchFamily="18" charset="0"/>
                <a:cs typeface="Times New Roman" panose="02020603050405020304" pitchFamily="18" charset="0"/>
              </a:rPr>
              <a:t> ribose</a:t>
            </a:r>
            <a:endParaRPr lang="en-US" altLang="vi-VN" sz="3200" b="1" dirty="0">
              <a:solidFill>
                <a:srgbClr val="FF0000"/>
              </a:solidFill>
              <a:latin typeface="Times New Roman" panose="02020603050405020304" pitchFamily="18" charset="0"/>
              <a:ea typeface="Times New Roman" panose="02020603050405020304" pitchFamily="18" charset="0"/>
            </a:endParaRPr>
          </a:p>
        </p:txBody>
      </p:sp>
      <p:sp>
        <p:nvSpPr>
          <p:cNvPr id="10" name="Text Box 8"/>
          <p:cNvSpPr txBox="1"/>
          <p:nvPr/>
        </p:nvSpPr>
        <p:spPr>
          <a:xfrm>
            <a:off x="4427095" y="1867994"/>
            <a:ext cx="1643399" cy="584775"/>
          </a:xfrm>
          <a:prstGeom prst="rect">
            <a:avLst/>
          </a:prstGeom>
          <a:noFill/>
          <a:ln w="9525">
            <a:noFill/>
          </a:ln>
        </p:spPr>
        <p:txBody>
          <a:bodyPr wrap="none">
            <a:spAutoFit/>
          </a:bodyPr>
          <a:lstStyle/>
          <a:p>
            <a:pPr eaLnBrk="0" hangingPunct="0"/>
            <a:r>
              <a:rPr lang="en-US" altLang="vi-VN" sz="3200" b="1" dirty="0">
                <a:solidFill>
                  <a:srgbClr val="FF0000"/>
                </a:solidFill>
                <a:latin typeface="Times New Roman" panose="02020603050405020304" pitchFamily="18" charset="0"/>
                <a:cs typeface="Times New Roman" panose="02020603050405020304" pitchFamily="18" charset="0"/>
              </a:rPr>
              <a:t>Adenine</a:t>
            </a:r>
            <a:endParaRPr lang="en-US" altLang="vi-VN" sz="32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818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12"/>
          <p:cNvPicPr>
            <a:picLocks noChangeAspect="1"/>
          </p:cNvPicPr>
          <p:nvPr/>
        </p:nvPicPr>
        <p:blipFill>
          <a:blip r:embed="rId2"/>
          <a:stretch>
            <a:fillRect/>
          </a:stretch>
        </p:blipFill>
        <p:spPr>
          <a:xfrm>
            <a:off x="711200" y="1160470"/>
            <a:ext cx="10871200" cy="4476751"/>
          </a:xfrm>
          <a:prstGeom prst="rect">
            <a:avLst/>
          </a:prstGeom>
          <a:noFill/>
          <a:ln w="9525">
            <a:noFill/>
          </a:ln>
        </p:spPr>
      </p:pic>
      <p:sp>
        <p:nvSpPr>
          <p:cNvPr id="156677" name="Oval 5"/>
          <p:cNvSpPr/>
          <p:nvPr/>
        </p:nvSpPr>
        <p:spPr>
          <a:xfrm>
            <a:off x="1729317" y="4395788"/>
            <a:ext cx="609600" cy="304800"/>
          </a:xfrm>
          <a:prstGeom prst="ellipse">
            <a:avLst/>
          </a:prstGeom>
          <a:solidFill>
            <a:srgbClr val="00B0F0"/>
          </a:solidFill>
          <a:ln w="9525" cap="flat" cmpd="sng">
            <a:solidFill>
              <a:schemeClr val="tx1"/>
            </a:solidFill>
            <a:prstDash val="solid"/>
            <a:headEnd type="none" w="med" len="med"/>
            <a:tailEnd type="none" w="med" len="med"/>
          </a:ln>
        </p:spPr>
        <p:txBody>
          <a:bodyPr wrap="none" anchor="ctr" anchorCtr="1"/>
          <a:lstStyle/>
          <a:p>
            <a:pPr eaLnBrk="0" hangingPunct="0"/>
            <a:r>
              <a:rPr lang="en-US" altLang="vi-VN" sz="2800" dirty="0">
                <a:latin typeface=".VnTime" panose="020B7200000000000000"/>
              </a:rPr>
              <a:t>-</a:t>
            </a:r>
          </a:p>
        </p:txBody>
      </p:sp>
      <p:sp>
        <p:nvSpPr>
          <p:cNvPr id="156678" name="Line 6"/>
          <p:cNvSpPr/>
          <p:nvPr/>
        </p:nvSpPr>
        <p:spPr>
          <a:xfrm flipH="1">
            <a:off x="2398198" y="4548188"/>
            <a:ext cx="639233" cy="0"/>
          </a:xfrm>
          <a:prstGeom prst="line">
            <a:avLst/>
          </a:prstGeom>
          <a:ln w="38100" cap="flat" cmpd="sng">
            <a:solidFill>
              <a:srgbClr val="FF3300"/>
            </a:solidFill>
            <a:prstDash val="solid"/>
            <a:headEnd type="none" w="med" len="med"/>
            <a:tailEnd type="triangle" w="med" len="med"/>
          </a:ln>
        </p:spPr>
      </p:sp>
      <p:sp>
        <p:nvSpPr>
          <p:cNvPr id="156681" name="Line 9"/>
          <p:cNvSpPr/>
          <p:nvPr/>
        </p:nvSpPr>
        <p:spPr>
          <a:xfrm>
            <a:off x="3826934" y="4548188"/>
            <a:ext cx="702733" cy="0"/>
          </a:xfrm>
          <a:prstGeom prst="line">
            <a:avLst/>
          </a:prstGeom>
          <a:ln w="38100" cap="flat" cmpd="sng">
            <a:solidFill>
              <a:srgbClr val="FF3300"/>
            </a:solidFill>
            <a:prstDash val="solid"/>
            <a:headEnd type="none" w="med" len="med"/>
            <a:tailEnd type="triangle" w="med" len="med"/>
          </a:ln>
        </p:spPr>
      </p:sp>
      <p:sp>
        <p:nvSpPr>
          <p:cNvPr id="156682" name="Oval 10"/>
          <p:cNvSpPr/>
          <p:nvPr/>
        </p:nvSpPr>
        <p:spPr>
          <a:xfrm>
            <a:off x="3151717" y="4395788"/>
            <a:ext cx="609600" cy="304800"/>
          </a:xfrm>
          <a:prstGeom prst="ellipse">
            <a:avLst/>
          </a:prstGeom>
          <a:solidFill>
            <a:srgbClr val="00B0F0"/>
          </a:solidFill>
          <a:ln w="9525" cap="flat" cmpd="sng">
            <a:solidFill>
              <a:schemeClr val="tx1"/>
            </a:solidFill>
            <a:prstDash val="solid"/>
            <a:headEnd type="none" w="med" len="med"/>
            <a:tailEnd type="none" w="med" len="med"/>
          </a:ln>
        </p:spPr>
        <p:txBody>
          <a:bodyPr wrap="none" anchor="ctr" anchorCtr="1"/>
          <a:lstStyle/>
          <a:p>
            <a:pPr eaLnBrk="0" hangingPunct="0"/>
            <a:r>
              <a:rPr lang="en-US" altLang="vi-VN" sz="2800" dirty="0">
                <a:latin typeface=".VnTime" panose="020B7200000000000000"/>
              </a:rPr>
              <a:t>-</a:t>
            </a:r>
          </a:p>
        </p:txBody>
      </p:sp>
      <p:sp>
        <p:nvSpPr>
          <p:cNvPr id="156683" name="Oval 11"/>
          <p:cNvSpPr/>
          <p:nvPr/>
        </p:nvSpPr>
        <p:spPr>
          <a:xfrm>
            <a:off x="4574117" y="4395788"/>
            <a:ext cx="609600" cy="304800"/>
          </a:xfrm>
          <a:prstGeom prst="ellipse">
            <a:avLst/>
          </a:prstGeom>
          <a:solidFill>
            <a:srgbClr val="00B0F0"/>
          </a:solidFill>
          <a:ln w="9525" cap="flat" cmpd="sng">
            <a:solidFill>
              <a:schemeClr val="tx1"/>
            </a:solidFill>
            <a:prstDash val="solid"/>
            <a:headEnd type="none" w="med" len="med"/>
            <a:tailEnd type="none" w="med" len="med"/>
          </a:ln>
        </p:spPr>
        <p:txBody>
          <a:bodyPr wrap="none" anchor="ctr" anchorCtr="1"/>
          <a:lstStyle/>
          <a:p>
            <a:pPr eaLnBrk="0" hangingPunct="0"/>
            <a:r>
              <a:rPr lang="en-US" altLang="vi-VN" sz="2800" dirty="0">
                <a:latin typeface=".VnTime" panose="020B7200000000000000"/>
              </a:rPr>
              <a:t>-</a:t>
            </a:r>
          </a:p>
        </p:txBody>
      </p:sp>
      <p:sp>
        <p:nvSpPr>
          <p:cNvPr id="156684" name="Line 12"/>
          <p:cNvSpPr/>
          <p:nvPr/>
        </p:nvSpPr>
        <p:spPr>
          <a:xfrm flipH="1">
            <a:off x="2540000" y="3048000"/>
            <a:ext cx="0" cy="609600"/>
          </a:xfrm>
          <a:prstGeom prst="line">
            <a:avLst/>
          </a:prstGeom>
          <a:ln w="38100" cap="flat" cmpd="sng">
            <a:solidFill>
              <a:srgbClr val="FF3300"/>
            </a:solidFill>
            <a:prstDash val="solid"/>
            <a:headEnd type="none" w="med" len="med"/>
            <a:tailEnd type="triangle" w="med" len="med"/>
          </a:ln>
        </p:spPr>
      </p:sp>
      <p:sp>
        <p:nvSpPr>
          <p:cNvPr id="14" name="Line 12"/>
          <p:cNvSpPr/>
          <p:nvPr/>
        </p:nvSpPr>
        <p:spPr>
          <a:xfrm flipH="1">
            <a:off x="3771900" y="3094039"/>
            <a:ext cx="0" cy="609600"/>
          </a:xfrm>
          <a:prstGeom prst="line">
            <a:avLst/>
          </a:prstGeom>
          <a:ln w="38100" cap="flat" cmpd="sng">
            <a:solidFill>
              <a:srgbClr val="FF3300"/>
            </a:solidFill>
            <a:prstDash val="solid"/>
            <a:headEnd type="none" w="med" len="med"/>
            <a:tailEnd type="triangle" w="med" len="med"/>
          </a:ln>
        </p:spPr>
      </p:sp>
      <p:sp>
        <p:nvSpPr>
          <p:cNvPr id="15" name="Oval 5"/>
          <p:cNvSpPr/>
          <p:nvPr/>
        </p:nvSpPr>
        <p:spPr>
          <a:xfrm>
            <a:off x="1727200" y="4394200"/>
            <a:ext cx="609600" cy="304800"/>
          </a:xfrm>
          <a:prstGeom prst="ellipse">
            <a:avLst/>
          </a:prstGeom>
          <a:solidFill>
            <a:srgbClr val="00B0F0"/>
          </a:solidFill>
          <a:ln w="9525" cap="flat" cmpd="sng">
            <a:solidFill>
              <a:schemeClr val="tx1"/>
            </a:solidFill>
            <a:prstDash val="solid"/>
            <a:headEnd type="none" w="med" len="med"/>
            <a:tailEnd type="none" w="med" len="med"/>
          </a:ln>
        </p:spPr>
        <p:txBody>
          <a:bodyPr wrap="none" anchor="ctr" anchorCtr="1"/>
          <a:lstStyle/>
          <a:p>
            <a:pPr eaLnBrk="0" hangingPunct="0"/>
            <a:r>
              <a:rPr lang="en-US" altLang="vi-VN" sz="2800" dirty="0">
                <a:latin typeface=".VnTime" panose="020B7200000000000000"/>
              </a:rPr>
              <a:t>-</a:t>
            </a:r>
          </a:p>
        </p:txBody>
      </p:sp>
      <p:sp>
        <p:nvSpPr>
          <p:cNvPr id="16" name="Oval 10"/>
          <p:cNvSpPr/>
          <p:nvPr/>
        </p:nvSpPr>
        <p:spPr>
          <a:xfrm>
            <a:off x="3149600" y="4394200"/>
            <a:ext cx="609600" cy="304800"/>
          </a:xfrm>
          <a:prstGeom prst="ellipse">
            <a:avLst/>
          </a:prstGeom>
          <a:solidFill>
            <a:srgbClr val="00B0F0"/>
          </a:solidFill>
          <a:ln w="9525" cap="flat" cmpd="sng">
            <a:solidFill>
              <a:schemeClr val="tx1"/>
            </a:solidFill>
            <a:prstDash val="solid"/>
            <a:headEnd type="none" w="med" len="med"/>
            <a:tailEnd type="none" w="med" len="med"/>
          </a:ln>
        </p:spPr>
        <p:txBody>
          <a:bodyPr wrap="none" anchor="ctr" anchorCtr="1"/>
          <a:lstStyle/>
          <a:p>
            <a:pPr eaLnBrk="0" hangingPunct="0"/>
            <a:r>
              <a:rPr lang="en-US" altLang="vi-VN" sz="2800" dirty="0">
                <a:latin typeface=".VnTime" panose="020B7200000000000000"/>
              </a:rPr>
              <a:t>-</a:t>
            </a:r>
          </a:p>
        </p:txBody>
      </p:sp>
      <p:sp>
        <p:nvSpPr>
          <p:cNvPr id="17" name="Oval 11"/>
          <p:cNvSpPr/>
          <p:nvPr/>
        </p:nvSpPr>
        <p:spPr>
          <a:xfrm>
            <a:off x="4586817" y="4394200"/>
            <a:ext cx="609600" cy="304800"/>
          </a:xfrm>
          <a:prstGeom prst="ellipse">
            <a:avLst/>
          </a:prstGeom>
          <a:solidFill>
            <a:srgbClr val="00B0F0"/>
          </a:solidFill>
          <a:ln w="9525" cap="flat" cmpd="sng">
            <a:solidFill>
              <a:schemeClr val="tx1"/>
            </a:solidFill>
            <a:prstDash val="solid"/>
            <a:headEnd type="none" w="med" len="med"/>
            <a:tailEnd type="none" w="med" len="med"/>
          </a:ln>
        </p:spPr>
        <p:txBody>
          <a:bodyPr wrap="none" anchor="ctr" anchorCtr="1"/>
          <a:lstStyle/>
          <a:p>
            <a:pPr eaLnBrk="0" hangingPunct="0"/>
            <a:r>
              <a:rPr lang="en-US" altLang="vi-VN" sz="2800" dirty="0">
                <a:latin typeface=".VnTime" panose="020B7200000000000000"/>
              </a:rPr>
              <a:t>-</a:t>
            </a:r>
          </a:p>
        </p:txBody>
      </p:sp>
      <p:sp>
        <p:nvSpPr>
          <p:cNvPr id="53261" name="Text Box 19"/>
          <p:cNvSpPr txBox="1"/>
          <p:nvPr/>
        </p:nvSpPr>
        <p:spPr>
          <a:xfrm>
            <a:off x="491067" y="368307"/>
            <a:ext cx="11582400" cy="523220"/>
          </a:xfrm>
          <a:prstGeom prst="rect">
            <a:avLst/>
          </a:prstGeom>
          <a:noFill/>
          <a:ln w="9525">
            <a:noFill/>
          </a:ln>
        </p:spPr>
        <p:txBody>
          <a:bodyPr>
            <a:spAutoFit/>
          </a:bodyPr>
          <a:lstStyle/>
          <a:p>
            <a:pPr algn="ctr" eaLnBrk="0" hangingPunct="0">
              <a:spcBef>
                <a:spcPct val="50000"/>
              </a:spcBef>
            </a:pPr>
            <a:r>
              <a:rPr lang="en-US" altLang="vi-VN" sz="2800" b="1" dirty="0">
                <a:solidFill>
                  <a:srgbClr val="000099"/>
                </a:solidFill>
                <a:latin typeface="Times New Roman" panose="02020603050405020304" pitchFamily="18" charset="0"/>
              </a:rPr>
              <a:t>ATP LÀ HỢP CHẤT CAO NĂNG </a:t>
            </a:r>
          </a:p>
        </p:txBody>
      </p:sp>
      <p:sp>
        <p:nvSpPr>
          <p:cNvPr id="18" name="Rectangle 17"/>
          <p:cNvSpPr/>
          <p:nvPr/>
        </p:nvSpPr>
        <p:spPr>
          <a:xfrm>
            <a:off x="984552" y="5595683"/>
            <a:ext cx="10324496" cy="1200329"/>
          </a:xfrm>
          <a:prstGeom prst="rect">
            <a:avLst/>
          </a:prstGeom>
        </p:spPr>
        <p:txBody>
          <a:bodyPr wrap="square">
            <a:spAutoFit/>
          </a:bodyPr>
          <a:lstStyle/>
          <a:p>
            <a:r>
              <a:rPr lang="en-US" sz="2400" dirty="0"/>
              <a:t>Liên kết cao năng là loại liên kết khi bị phá vỡ sẽ giải phóng nhiều NL. </a:t>
            </a:r>
          </a:p>
          <a:p>
            <a:r>
              <a:rPr lang="vi-VN" sz="2400" dirty="0"/>
              <a:t>Trong mỗi phân tử ATP có bao nhiêu liên kết cao năng?</a:t>
            </a:r>
            <a:endParaRPr lang="en-US" sz="2400" dirty="0"/>
          </a:p>
          <a:p>
            <a:pPr marL="457200" indent="-457200">
              <a:buAutoNum type="alphaUcPeriod"/>
            </a:pPr>
            <a:r>
              <a:rPr lang="en-US" sz="2400" dirty="0"/>
              <a:t>1 			B. 2		C. 3		D. 4</a:t>
            </a:r>
          </a:p>
        </p:txBody>
      </p:sp>
      <p:sp>
        <p:nvSpPr>
          <p:cNvPr id="19" name="TextBox 18"/>
          <p:cNvSpPr txBox="1"/>
          <p:nvPr/>
        </p:nvSpPr>
        <p:spPr>
          <a:xfrm>
            <a:off x="4387730" y="6334780"/>
            <a:ext cx="966651" cy="523220"/>
          </a:xfrm>
          <a:prstGeom prst="rect">
            <a:avLst/>
          </a:prstGeom>
          <a:noFill/>
        </p:spPr>
        <p:txBody>
          <a:bodyPr wrap="square" rtlCol="0">
            <a:spAutoFit/>
          </a:bodyPr>
          <a:lstStyle/>
          <a:p>
            <a:r>
              <a:rPr lang="en-US" sz="2800" dirty="0">
                <a:solidFill>
                  <a:srgbClr val="C00000"/>
                </a:solidFill>
                <a:sym typeface="Wingdings"/>
              </a:rPr>
              <a:t></a:t>
            </a:r>
            <a:endParaRPr lang="en-US" sz="2800" dirty="0">
              <a:solidFill>
                <a:srgbClr val="C00000"/>
              </a:solidFill>
            </a:endParaRPr>
          </a:p>
        </p:txBody>
      </p:sp>
    </p:spTree>
    <p:extLst>
      <p:ext uri="{BB962C8B-B14F-4D97-AF65-F5344CB8AC3E}">
        <p14:creationId xmlns:p14="http://schemas.microsoft.com/office/powerpoint/2010/main" val="103024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261"/>
                                        </p:tgtEl>
                                        <p:attrNameLst>
                                          <p:attrName>style.visibility</p:attrName>
                                        </p:attrNameLst>
                                      </p:cBhvr>
                                      <p:to>
                                        <p:strVal val="visible"/>
                                      </p:to>
                                    </p:set>
                                    <p:animEffect transition="in" filter="barn(inVertical)">
                                      <p:cBhvr>
                                        <p:cTn id="7" dur="500"/>
                                        <p:tgtEl>
                                          <p:spTgt spid="53261"/>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156677"/>
                                        </p:tgtEl>
                                        <p:attrNameLst>
                                          <p:attrName>style.visibility</p:attrName>
                                        </p:attrNameLst>
                                      </p:cBhvr>
                                      <p:to>
                                        <p:strVal val="visible"/>
                                      </p:to>
                                    </p:set>
                                    <p:animEffect transition="in" filter="dissolve">
                                      <p:cBhvr>
                                        <p:cTn id="11" dur="500"/>
                                        <p:tgtEl>
                                          <p:spTgt spid="156677"/>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56682"/>
                                        </p:tgtEl>
                                        <p:attrNameLst>
                                          <p:attrName>style.visibility</p:attrName>
                                        </p:attrNameLst>
                                      </p:cBhvr>
                                      <p:to>
                                        <p:strVal val="visible"/>
                                      </p:to>
                                    </p:set>
                                    <p:animEffect transition="in" filter="dissolve">
                                      <p:cBhvr>
                                        <p:cTn id="14" dur="500"/>
                                        <p:tgtEl>
                                          <p:spTgt spid="156682"/>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56683"/>
                                        </p:tgtEl>
                                        <p:attrNameLst>
                                          <p:attrName>style.visibility</p:attrName>
                                        </p:attrNameLst>
                                      </p:cBhvr>
                                      <p:to>
                                        <p:strVal val="visible"/>
                                      </p:to>
                                    </p:set>
                                    <p:animEffect transition="in" filter="dissolve">
                                      <p:cBhvr>
                                        <p:cTn id="17" dur="500"/>
                                        <p:tgtEl>
                                          <p:spTgt spid="156683"/>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156678"/>
                                        </p:tgtEl>
                                        <p:attrNameLst>
                                          <p:attrName>style.visibility</p:attrName>
                                        </p:attrNameLst>
                                      </p:cBhvr>
                                      <p:to>
                                        <p:strVal val="visible"/>
                                      </p:to>
                                    </p:set>
                                    <p:anim calcmode="lin" valueType="num">
                                      <p:cBhvr>
                                        <p:cTn id="20" dur="1000" fill="hold"/>
                                        <p:tgtEl>
                                          <p:spTgt spid="156678"/>
                                        </p:tgtEl>
                                        <p:attrNameLst>
                                          <p:attrName>ppt_w</p:attrName>
                                        </p:attrNameLst>
                                      </p:cBhvr>
                                      <p:tavLst>
                                        <p:tav tm="0">
                                          <p:val>
                                            <p:strVal val="#ppt_w+.3"/>
                                          </p:val>
                                        </p:tav>
                                        <p:tav tm="100000">
                                          <p:val>
                                            <p:strVal val="#ppt_w"/>
                                          </p:val>
                                        </p:tav>
                                      </p:tavLst>
                                    </p:anim>
                                    <p:anim calcmode="lin" valueType="num">
                                      <p:cBhvr>
                                        <p:cTn id="21" dur="1000" fill="hold"/>
                                        <p:tgtEl>
                                          <p:spTgt spid="156678"/>
                                        </p:tgtEl>
                                        <p:attrNameLst>
                                          <p:attrName>ppt_h</p:attrName>
                                        </p:attrNameLst>
                                      </p:cBhvr>
                                      <p:tavLst>
                                        <p:tav tm="0">
                                          <p:val>
                                            <p:strVal val="#ppt_h"/>
                                          </p:val>
                                        </p:tav>
                                        <p:tav tm="100000">
                                          <p:val>
                                            <p:strVal val="#ppt_h"/>
                                          </p:val>
                                        </p:tav>
                                      </p:tavLst>
                                    </p:anim>
                                    <p:animEffect transition="in" filter="fade">
                                      <p:cBhvr>
                                        <p:cTn id="22" dur="1000"/>
                                        <p:tgtEl>
                                          <p:spTgt spid="156678"/>
                                        </p:tgtEl>
                                      </p:cBhvr>
                                    </p:animEffect>
                                  </p:childTnLst>
                                </p:cTn>
                              </p:par>
                              <p:par>
                                <p:cTn id="23" presetID="50" presetClass="entr" presetSubtype="0" decel="100000" fill="hold" nodeType="withEffect">
                                  <p:stCondLst>
                                    <p:cond delay="0"/>
                                  </p:stCondLst>
                                  <p:childTnLst>
                                    <p:set>
                                      <p:cBhvr>
                                        <p:cTn id="24" dur="1" fill="hold">
                                          <p:stCondLst>
                                            <p:cond delay="0"/>
                                          </p:stCondLst>
                                        </p:cTn>
                                        <p:tgtEl>
                                          <p:spTgt spid="156681"/>
                                        </p:tgtEl>
                                        <p:attrNameLst>
                                          <p:attrName>style.visibility</p:attrName>
                                        </p:attrNameLst>
                                      </p:cBhvr>
                                      <p:to>
                                        <p:strVal val="visible"/>
                                      </p:to>
                                    </p:set>
                                    <p:anim calcmode="lin" valueType="num">
                                      <p:cBhvr>
                                        <p:cTn id="25" dur="1000" fill="hold"/>
                                        <p:tgtEl>
                                          <p:spTgt spid="156681"/>
                                        </p:tgtEl>
                                        <p:attrNameLst>
                                          <p:attrName>ppt_w</p:attrName>
                                        </p:attrNameLst>
                                      </p:cBhvr>
                                      <p:tavLst>
                                        <p:tav tm="0">
                                          <p:val>
                                            <p:strVal val="#ppt_w+.3"/>
                                          </p:val>
                                        </p:tav>
                                        <p:tav tm="100000">
                                          <p:val>
                                            <p:strVal val="#ppt_w"/>
                                          </p:val>
                                        </p:tav>
                                      </p:tavLst>
                                    </p:anim>
                                    <p:anim calcmode="lin" valueType="num">
                                      <p:cBhvr>
                                        <p:cTn id="26" dur="1000" fill="hold"/>
                                        <p:tgtEl>
                                          <p:spTgt spid="156681"/>
                                        </p:tgtEl>
                                        <p:attrNameLst>
                                          <p:attrName>ppt_h</p:attrName>
                                        </p:attrNameLst>
                                      </p:cBhvr>
                                      <p:tavLst>
                                        <p:tav tm="0">
                                          <p:val>
                                            <p:strVal val="#ppt_h"/>
                                          </p:val>
                                        </p:tav>
                                        <p:tav tm="100000">
                                          <p:val>
                                            <p:strVal val="#ppt_h"/>
                                          </p:val>
                                        </p:tav>
                                      </p:tavLst>
                                    </p:anim>
                                    <p:animEffect transition="in" filter="fade">
                                      <p:cBhvr>
                                        <p:cTn id="27" dur="1000"/>
                                        <p:tgtEl>
                                          <p:spTgt spid="156681"/>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56684"/>
                                        </p:tgtEl>
                                        <p:attrNameLst>
                                          <p:attrName>style.visibility</p:attrName>
                                        </p:attrNameLst>
                                      </p:cBhvr>
                                      <p:to>
                                        <p:strVal val="visible"/>
                                      </p:to>
                                    </p:set>
                                    <p:anim calcmode="lin" valueType="num">
                                      <p:cBhvr>
                                        <p:cTn id="30" dur="1000" fill="hold"/>
                                        <p:tgtEl>
                                          <p:spTgt spid="156684"/>
                                        </p:tgtEl>
                                        <p:attrNameLst>
                                          <p:attrName>ppt_w</p:attrName>
                                        </p:attrNameLst>
                                      </p:cBhvr>
                                      <p:tavLst>
                                        <p:tav tm="0">
                                          <p:val>
                                            <p:strVal val="#ppt_w+.3"/>
                                          </p:val>
                                        </p:tav>
                                        <p:tav tm="100000">
                                          <p:val>
                                            <p:strVal val="#ppt_w"/>
                                          </p:val>
                                        </p:tav>
                                      </p:tavLst>
                                    </p:anim>
                                    <p:anim calcmode="lin" valueType="num">
                                      <p:cBhvr>
                                        <p:cTn id="31" dur="1000" fill="hold"/>
                                        <p:tgtEl>
                                          <p:spTgt spid="156684"/>
                                        </p:tgtEl>
                                        <p:attrNameLst>
                                          <p:attrName>ppt_h</p:attrName>
                                        </p:attrNameLst>
                                      </p:cBhvr>
                                      <p:tavLst>
                                        <p:tav tm="0">
                                          <p:val>
                                            <p:strVal val="#ppt_h"/>
                                          </p:val>
                                        </p:tav>
                                        <p:tav tm="100000">
                                          <p:val>
                                            <p:strVal val="#ppt_h"/>
                                          </p:val>
                                        </p:tav>
                                      </p:tavLst>
                                    </p:anim>
                                    <p:animEffect transition="in" filter="fade">
                                      <p:cBhvr>
                                        <p:cTn id="32" dur="1000"/>
                                        <p:tgtEl>
                                          <p:spTgt spid="156684"/>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strVal val="#ppt_w+.3"/>
                                          </p:val>
                                        </p:tav>
                                        <p:tav tm="100000">
                                          <p:val>
                                            <p:strVal val="#ppt_w"/>
                                          </p:val>
                                        </p:tav>
                                      </p:tavLst>
                                    </p:anim>
                                    <p:anim calcmode="lin" valueType="num">
                                      <p:cBhvr>
                                        <p:cTn id="36" dur="1000" fill="hold"/>
                                        <p:tgtEl>
                                          <p:spTgt spid="14"/>
                                        </p:tgtEl>
                                        <p:attrNameLst>
                                          <p:attrName>ppt_h</p:attrName>
                                        </p:attrNameLst>
                                      </p:cBhvr>
                                      <p:tavLst>
                                        <p:tav tm="0">
                                          <p:val>
                                            <p:strVal val="#ppt_h"/>
                                          </p:val>
                                        </p:tav>
                                        <p:tav tm="100000">
                                          <p:val>
                                            <p:strVal val="#ppt_h"/>
                                          </p:val>
                                        </p:tav>
                                      </p:tavLst>
                                    </p:anim>
                                    <p:animEffect transition="in" filter="fade">
                                      <p:cBhvr>
                                        <p:cTn id="37" dur="1000"/>
                                        <p:tgtEl>
                                          <p:spTgt spid="14"/>
                                        </p:tgtEl>
                                      </p:cBhvr>
                                    </p:animEffect>
                                  </p:childTnLst>
                                </p:cTn>
                              </p:par>
                              <p:par>
                                <p:cTn id="38" presetID="27" presetClass="emph" presetSubtype="0" repeatCount="indefinite" fill="remove" grpId="0" nodeType="withEffect">
                                  <p:stCondLst>
                                    <p:cond delay="0"/>
                                  </p:stCondLst>
                                  <p:childTnLst>
                                    <p:animClr clrSpc="rgb" dir="cw">
                                      <p:cBhvr override="childStyle">
                                        <p:cTn id="39" dur="250" autoRev="1" fill="remove"/>
                                        <p:tgtEl>
                                          <p:spTgt spid="15"/>
                                        </p:tgtEl>
                                        <p:attrNameLst>
                                          <p:attrName>style.color</p:attrName>
                                        </p:attrNameLst>
                                      </p:cBhvr>
                                      <p:to>
                                        <a:srgbClr val="FF0000"/>
                                      </p:to>
                                    </p:animClr>
                                    <p:animClr clrSpc="rgb" dir="cw">
                                      <p:cBhvr>
                                        <p:cTn id="40" dur="250" autoRev="1" fill="remove"/>
                                        <p:tgtEl>
                                          <p:spTgt spid="15"/>
                                        </p:tgtEl>
                                        <p:attrNameLst>
                                          <p:attrName>fillcolor</p:attrName>
                                        </p:attrNameLst>
                                      </p:cBhvr>
                                      <p:to>
                                        <a:srgbClr val="FF0000"/>
                                      </p:to>
                                    </p:animClr>
                                    <p:set>
                                      <p:cBhvr>
                                        <p:cTn id="41" dur="250" autoRev="1" fill="remove"/>
                                        <p:tgtEl>
                                          <p:spTgt spid="15"/>
                                        </p:tgtEl>
                                        <p:attrNameLst>
                                          <p:attrName>fill.type</p:attrName>
                                        </p:attrNameLst>
                                      </p:cBhvr>
                                      <p:to>
                                        <p:strVal val="solid"/>
                                      </p:to>
                                    </p:set>
                                    <p:set>
                                      <p:cBhvr>
                                        <p:cTn id="42" dur="250" autoRev="1" fill="remove"/>
                                        <p:tgtEl>
                                          <p:spTgt spid="15"/>
                                        </p:tgtEl>
                                        <p:attrNameLst>
                                          <p:attrName>fill.on</p:attrName>
                                        </p:attrNameLst>
                                      </p:cBhvr>
                                      <p:to>
                                        <p:strVal val="true"/>
                                      </p:to>
                                    </p:set>
                                  </p:childTnLst>
                                </p:cTn>
                              </p:par>
                              <p:par>
                                <p:cTn id="43" presetID="27" presetClass="emph" presetSubtype="0" repeatCount="indefinite" fill="remove" grpId="0" nodeType="withEffect">
                                  <p:stCondLst>
                                    <p:cond delay="500"/>
                                  </p:stCondLst>
                                  <p:childTnLst>
                                    <p:animClr clrSpc="rgb" dir="cw">
                                      <p:cBhvr override="childStyle">
                                        <p:cTn id="44" dur="250" autoRev="1" fill="remove"/>
                                        <p:tgtEl>
                                          <p:spTgt spid="17"/>
                                        </p:tgtEl>
                                        <p:attrNameLst>
                                          <p:attrName>style.color</p:attrName>
                                        </p:attrNameLst>
                                      </p:cBhvr>
                                      <p:to>
                                        <a:srgbClr val="FF0000"/>
                                      </p:to>
                                    </p:animClr>
                                    <p:animClr clrSpc="rgb" dir="cw">
                                      <p:cBhvr>
                                        <p:cTn id="45" dur="250" autoRev="1" fill="remove"/>
                                        <p:tgtEl>
                                          <p:spTgt spid="17"/>
                                        </p:tgtEl>
                                        <p:attrNameLst>
                                          <p:attrName>fillcolor</p:attrName>
                                        </p:attrNameLst>
                                      </p:cBhvr>
                                      <p:to>
                                        <a:srgbClr val="FF0000"/>
                                      </p:to>
                                    </p:animClr>
                                    <p:set>
                                      <p:cBhvr>
                                        <p:cTn id="46" dur="250" autoRev="1" fill="remove"/>
                                        <p:tgtEl>
                                          <p:spTgt spid="17"/>
                                        </p:tgtEl>
                                        <p:attrNameLst>
                                          <p:attrName>fill.type</p:attrName>
                                        </p:attrNameLst>
                                      </p:cBhvr>
                                      <p:to>
                                        <p:strVal val="solid"/>
                                      </p:to>
                                    </p:set>
                                    <p:set>
                                      <p:cBhvr>
                                        <p:cTn id="47" dur="250" autoRev="1" fill="remove"/>
                                        <p:tgtEl>
                                          <p:spTgt spid="17"/>
                                        </p:tgtEl>
                                        <p:attrNameLst>
                                          <p:attrName>fill.on</p:attrName>
                                        </p:attrNameLst>
                                      </p:cBhvr>
                                      <p:to>
                                        <p:strVal val="true"/>
                                      </p:to>
                                    </p:set>
                                  </p:childTnLst>
                                </p:cTn>
                              </p:par>
                              <p:par>
                                <p:cTn id="48" presetID="27" presetClass="emph" presetSubtype="0" repeatCount="indefinite" fill="remove" grpId="0" nodeType="withEffect">
                                  <p:stCondLst>
                                    <p:cond delay="500"/>
                                  </p:stCondLst>
                                  <p:childTnLst>
                                    <p:animClr clrSpc="rgb" dir="cw">
                                      <p:cBhvr override="childStyle">
                                        <p:cTn id="49" dur="250" autoRev="1" fill="remove"/>
                                        <p:tgtEl>
                                          <p:spTgt spid="16"/>
                                        </p:tgtEl>
                                        <p:attrNameLst>
                                          <p:attrName>style.color</p:attrName>
                                        </p:attrNameLst>
                                      </p:cBhvr>
                                      <p:to>
                                        <a:srgbClr val="FF0000"/>
                                      </p:to>
                                    </p:animClr>
                                    <p:animClr clrSpc="rgb" dir="cw">
                                      <p:cBhvr>
                                        <p:cTn id="50" dur="250" autoRev="1" fill="remove"/>
                                        <p:tgtEl>
                                          <p:spTgt spid="16"/>
                                        </p:tgtEl>
                                        <p:attrNameLst>
                                          <p:attrName>fillcolor</p:attrName>
                                        </p:attrNameLst>
                                      </p:cBhvr>
                                      <p:to>
                                        <a:srgbClr val="FF0000"/>
                                      </p:to>
                                    </p:animClr>
                                    <p:set>
                                      <p:cBhvr>
                                        <p:cTn id="51" dur="250" autoRev="1" fill="remove"/>
                                        <p:tgtEl>
                                          <p:spTgt spid="16"/>
                                        </p:tgtEl>
                                        <p:attrNameLst>
                                          <p:attrName>fill.type</p:attrName>
                                        </p:attrNameLst>
                                      </p:cBhvr>
                                      <p:to>
                                        <p:strVal val="solid"/>
                                      </p:to>
                                    </p:set>
                                    <p:set>
                                      <p:cBhvr>
                                        <p:cTn id="52" dur="250" autoRev="1" fill="remove"/>
                                        <p:tgtEl>
                                          <p:spTgt spid="16"/>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animBg="1"/>
      <p:bldP spid="156682" grpId="0" animBg="1"/>
      <p:bldP spid="156683" grpId="0" animBg="1"/>
      <p:bldP spid="15" grpId="0" animBg="1"/>
      <p:bldP spid="16" grpId="0" animBg="1"/>
      <p:bldP spid="17" grpId="0" animBg="1"/>
      <p:bldP spid="53261"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2" name="Rectangle 10"/>
          <p:cNvSpPr>
            <a:spLocks noChangeArrowheads="1"/>
          </p:cNvSpPr>
          <p:nvPr/>
        </p:nvSpPr>
        <p:spPr bwMode="auto">
          <a:xfrm>
            <a:off x="84681" y="741370"/>
            <a:ext cx="12103100" cy="5847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algn="ctr">
              <a:buNone/>
            </a:pPr>
            <a:r>
              <a:rPr lang="en-US" sz="3200" dirty="0">
                <a:latin typeface="Times New Roman" panose="02020603050405020304" pitchFamily="18" charset="0"/>
                <a:cs typeface="Times New Roman" panose="02020603050405020304" pitchFamily="18" charset="0"/>
              </a:rPr>
              <a:t>Quá trình tổng hợp và phân giải ATP </a:t>
            </a:r>
            <a:endParaRPr sz="3200" b="1" i="1" dirty="0">
              <a:solidFill>
                <a:srgbClr val="F927E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0604" name="AutoShape 12"/>
          <p:cNvSpPr/>
          <p:nvPr/>
        </p:nvSpPr>
        <p:spPr>
          <a:xfrm>
            <a:off x="4034367" y="1839914"/>
            <a:ext cx="1424517" cy="915987"/>
          </a:xfrm>
          <a:prstGeom prst="irregularSeal1">
            <a:avLst/>
          </a:prstGeom>
          <a:solidFill>
            <a:srgbClr val="FF3300"/>
          </a:solidFill>
          <a:ln w="9525" cap="flat" cmpd="sng">
            <a:solidFill>
              <a:schemeClr val="tx1"/>
            </a:solidFill>
            <a:prstDash val="solid"/>
            <a:miter/>
            <a:headEnd type="none" w="med" len="med"/>
            <a:tailEnd type="none" w="med" len="med"/>
          </a:ln>
        </p:spPr>
        <p:txBody>
          <a:bodyPr wrap="none" anchor="ctr" anchorCtr="0"/>
          <a:lstStyle/>
          <a:p>
            <a:pPr eaLnBrk="0" hangingPunct="0"/>
            <a:r>
              <a:rPr lang="en-US" altLang="vi-VN" sz="2800" b="1" dirty="0">
                <a:solidFill>
                  <a:srgbClr val="66FF33"/>
                </a:solidFill>
                <a:latin typeface="Times New Roman" panose="02020603050405020304" pitchFamily="18" charset="0"/>
              </a:rPr>
              <a:t> Q</a:t>
            </a:r>
          </a:p>
        </p:txBody>
      </p:sp>
      <p:pic>
        <p:nvPicPr>
          <p:cNvPr id="110605" name="Picture 13" descr="1"/>
          <p:cNvPicPr>
            <a:picLocks noChangeAspect="1"/>
          </p:cNvPicPr>
          <p:nvPr/>
        </p:nvPicPr>
        <p:blipFill>
          <a:blip r:embed="rId3"/>
          <a:stretch>
            <a:fillRect/>
          </a:stretch>
        </p:blipFill>
        <p:spPr>
          <a:xfrm>
            <a:off x="3917951" y="3616325"/>
            <a:ext cx="1041400" cy="889000"/>
          </a:xfrm>
          <a:prstGeom prst="rect">
            <a:avLst/>
          </a:prstGeom>
          <a:noFill/>
          <a:ln w="9525">
            <a:noFill/>
          </a:ln>
        </p:spPr>
      </p:pic>
      <p:pic>
        <p:nvPicPr>
          <p:cNvPr id="60421" name="Picture 14" descr="c6h12o6"/>
          <p:cNvPicPr>
            <a:picLocks noChangeAspect="1"/>
          </p:cNvPicPr>
          <p:nvPr/>
        </p:nvPicPr>
        <p:blipFill>
          <a:blip r:embed="rId4"/>
          <a:stretch>
            <a:fillRect/>
          </a:stretch>
        </p:blipFill>
        <p:spPr>
          <a:xfrm>
            <a:off x="8401065" y="3981458"/>
            <a:ext cx="2400300" cy="942975"/>
          </a:xfrm>
          <a:prstGeom prst="rect">
            <a:avLst/>
          </a:prstGeom>
          <a:noFill/>
          <a:ln w="9525">
            <a:noFill/>
          </a:ln>
        </p:spPr>
      </p:pic>
      <p:pic>
        <p:nvPicPr>
          <p:cNvPr id="60422" name="Picture 15" descr="Bazo nito"/>
          <p:cNvPicPr>
            <a:picLocks noChangeAspect="1"/>
          </p:cNvPicPr>
          <p:nvPr/>
        </p:nvPicPr>
        <p:blipFill>
          <a:blip r:embed="rId5"/>
          <a:stretch>
            <a:fillRect/>
          </a:stretch>
        </p:blipFill>
        <p:spPr>
          <a:xfrm>
            <a:off x="8282531" y="2000251"/>
            <a:ext cx="3670300" cy="1536700"/>
          </a:xfrm>
          <a:prstGeom prst="rect">
            <a:avLst/>
          </a:prstGeom>
          <a:noFill/>
          <a:ln w="9525">
            <a:noFill/>
          </a:ln>
        </p:spPr>
      </p:pic>
      <p:sp>
        <p:nvSpPr>
          <p:cNvPr id="60423" name="Line 16"/>
          <p:cNvSpPr/>
          <p:nvPr/>
        </p:nvSpPr>
        <p:spPr>
          <a:xfrm>
            <a:off x="10576984" y="3371851"/>
            <a:ext cx="0" cy="609600"/>
          </a:xfrm>
          <a:prstGeom prst="line">
            <a:avLst/>
          </a:prstGeom>
          <a:ln w="38100" cap="flat" cmpd="sng">
            <a:solidFill>
              <a:schemeClr val="bg2"/>
            </a:solidFill>
            <a:prstDash val="solid"/>
            <a:headEnd type="none" w="med" len="med"/>
            <a:tailEnd type="none" w="med" len="med"/>
          </a:ln>
        </p:spPr>
      </p:sp>
      <p:pic>
        <p:nvPicPr>
          <p:cNvPr id="60424" name="Picture 17" descr="1"/>
          <p:cNvPicPr>
            <a:picLocks noChangeAspect="1"/>
          </p:cNvPicPr>
          <p:nvPr/>
        </p:nvPicPr>
        <p:blipFill>
          <a:blip r:embed="rId3"/>
          <a:stretch>
            <a:fillRect/>
          </a:stretch>
        </p:blipFill>
        <p:spPr>
          <a:xfrm>
            <a:off x="4950884" y="3616325"/>
            <a:ext cx="1041400" cy="889000"/>
          </a:xfrm>
          <a:prstGeom prst="rect">
            <a:avLst/>
          </a:prstGeom>
          <a:noFill/>
          <a:ln w="9525">
            <a:noFill/>
          </a:ln>
        </p:spPr>
      </p:pic>
      <p:pic>
        <p:nvPicPr>
          <p:cNvPr id="60425" name="Picture 18" descr="4"/>
          <p:cNvPicPr>
            <a:picLocks noChangeAspect="1"/>
          </p:cNvPicPr>
          <p:nvPr/>
        </p:nvPicPr>
        <p:blipFill>
          <a:blip r:embed="rId6"/>
          <a:stretch>
            <a:fillRect/>
          </a:stretch>
        </p:blipFill>
        <p:spPr>
          <a:xfrm>
            <a:off x="5975361" y="3616332"/>
            <a:ext cx="2425700" cy="895351"/>
          </a:xfrm>
          <a:prstGeom prst="rect">
            <a:avLst/>
          </a:prstGeom>
          <a:noFill/>
          <a:ln w="9525">
            <a:noFill/>
          </a:ln>
        </p:spPr>
      </p:pic>
      <p:sp>
        <p:nvSpPr>
          <p:cNvPr id="110611" name="Text Box 19"/>
          <p:cNvSpPr txBox="1"/>
          <p:nvPr/>
        </p:nvSpPr>
        <p:spPr>
          <a:xfrm>
            <a:off x="8587317" y="4776795"/>
            <a:ext cx="2235200" cy="769441"/>
          </a:xfrm>
          <a:prstGeom prst="rect">
            <a:avLst/>
          </a:prstGeom>
          <a:noFill/>
          <a:ln w="9525">
            <a:noFill/>
          </a:ln>
        </p:spPr>
        <p:txBody>
          <a:bodyPr>
            <a:spAutoFit/>
          </a:bodyPr>
          <a:lstStyle/>
          <a:p>
            <a:pPr eaLnBrk="0" hangingPunct="0">
              <a:spcBef>
                <a:spcPct val="50000"/>
              </a:spcBef>
            </a:pPr>
            <a:r>
              <a:rPr lang="en-US" altLang="vi-VN" sz="4400" b="1" dirty="0">
                <a:solidFill>
                  <a:srgbClr val="FF0000"/>
                </a:solidFill>
                <a:latin typeface="Times New Roman" panose="02020603050405020304" pitchFamily="18" charset="0"/>
              </a:rPr>
              <a:t>ATP</a:t>
            </a:r>
          </a:p>
        </p:txBody>
      </p:sp>
      <p:sp>
        <p:nvSpPr>
          <p:cNvPr id="110612" name="Line 20"/>
          <p:cNvSpPr/>
          <p:nvPr/>
        </p:nvSpPr>
        <p:spPr>
          <a:xfrm flipH="1">
            <a:off x="4828117" y="2914651"/>
            <a:ext cx="0" cy="1066800"/>
          </a:xfrm>
          <a:prstGeom prst="line">
            <a:avLst/>
          </a:prstGeom>
          <a:ln w="38100" cap="flat" cmpd="sng">
            <a:solidFill>
              <a:srgbClr val="FF3300"/>
            </a:solidFill>
            <a:prstDash val="solid"/>
            <a:headEnd type="none" w="med" len="med"/>
            <a:tailEnd type="triangle" w="med" len="med"/>
          </a:ln>
        </p:spPr>
      </p:sp>
      <p:sp>
        <p:nvSpPr>
          <p:cNvPr id="110613" name="Text Box 21"/>
          <p:cNvSpPr txBox="1"/>
          <p:nvPr/>
        </p:nvSpPr>
        <p:spPr>
          <a:xfrm>
            <a:off x="8587317" y="4773621"/>
            <a:ext cx="2235200" cy="769441"/>
          </a:xfrm>
          <a:prstGeom prst="rect">
            <a:avLst/>
          </a:prstGeom>
          <a:noFill/>
          <a:ln w="9525">
            <a:noFill/>
          </a:ln>
        </p:spPr>
        <p:txBody>
          <a:bodyPr>
            <a:spAutoFit/>
          </a:bodyPr>
          <a:lstStyle/>
          <a:p>
            <a:pPr eaLnBrk="0" hangingPunct="0">
              <a:spcBef>
                <a:spcPct val="50000"/>
              </a:spcBef>
            </a:pPr>
            <a:r>
              <a:rPr lang="en-US" altLang="vi-VN" sz="4400" b="1" dirty="0">
                <a:solidFill>
                  <a:srgbClr val="FF0000"/>
                </a:solidFill>
                <a:latin typeface="Times New Roman" panose="02020603050405020304" pitchFamily="18" charset="0"/>
              </a:rPr>
              <a:t>ADP</a:t>
            </a:r>
          </a:p>
        </p:txBody>
      </p:sp>
      <p:sp>
        <p:nvSpPr>
          <p:cNvPr id="110614" name="Line 22"/>
          <p:cNvSpPr/>
          <p:nvPr/>
        </p:nvSpPr>
        <p:spPr>
          <a:xfrm flipV="1">
            <a:off x="4828117" y="2835275"/>
            <a:ext cx="0" cy="1066800"/>
          </a:xfrm>
          <a:prstGeom prst="line">
            <a:avLst/>
          </a:prstGeom>
          <a:ln w="38100" cap="flat" cmpd="sng">
            <a:solidFill>
              <a:srgbClr val="FF3300"/>
            </a:solidFill>
            <a:prstDash val="solid"/>
            <a:headEnd type="none" w="med" len="med"/>
            <a:tailEnd type="triangle" w="med" len="med"/>
          </a:ln>
        </p:spPr>
      </p:sp>
      <p:grpSp>
        <p:nvGrpSpPr>
          <p:cNvPr id="2" name="Group 23"/>
          <p:cNvGrpSpPr/>
          <p:nvPr/>
        </p:nvGrpSpPr>
        <p:grpSpPr>
          <a:xfrm>
            <a:off x="1320800" y="4687905"/>
            <a:ext cx="789517" cy="649287"/>
            <a:chOff x="608" y="3701"/>
            <a:chExt cx="308" cy="322"/>
          </a:xfrm>
        </p:grpSpPr>
        <p:sp>
          <p:nvSpPr>
            <p:cNvPr id="60432" name="Oval 24"/>
            <p:cNvSpPr/>
            <p:nvPr/>
          </p:nvSpPr>
          <p:spPr>
            <a:xfrm>
              <a:off x="608" y="3701"/>
              <a:ext cx="308" cy="311"/>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p>
              <a:pPr eaLnBrk="0" hangingPunct="0"/>
              <a:r>
                <a:rPr lang="en-US" altLang="vi-VN" sz="2400" dirty="0">
                  <a:latin typeface="Times New Roman" panose="02020603050405020304" pitchFamily="18" charset="0"/>
                </a:rPr>
                <a:t>P</a:t>
              </a:r>
            </a:p>
          </p:txBody>
        </p:sp>
        <p:sp>
          <p:nvSpPr>
            <p:cNvPr id="60433" name="Text Box 25"/>
            <p:cNvSpPr txBox="1"/>
            <p:nvPr/>
          </p:nvSpPr>
          <p:spPr>
            <a:xfrm>
              <a:off x="720" y="3794"/>
              <a:ext cx="105" cy="229"/>
            </a:xfrm>
            <a:prstGeom prst="rect">
              <a:avLst/>
            </a:prstGeom>
            <a:noFill/>
            <a:ln w="9525">
              <a:noFill/>
            </a:ln>
          </p:spPr>
          <p:txBody>
            <a:bodyPr wrap="none">
              <a:spAutoFit/>
            </a:bodyPr>
            <a:lstStyle/>
            <a:p>
              <a:pPr eaLnBrk="0" hangingPunct="0"/>
              <a:r>
                <a:rPr lang="en-US" altLang="vi-VN" sz="2400" dirty="0">
                  <a:latin typeface=".VnTime" panose="020B7200000000000000"/>
                </a:rPr>
                <a:t>i</a:t>
              </a:r>
              <a:endParaRPr lang="vi-VN" altLang="vi-VN" sz="2400" dirty="0">
                <a:latin typeface=".VnTime" panose="020B7200000000000000"/>
              </a:endParaRPr>
            </a:p>
          </p:txBody>
        </p:sp>
      </p:grpSp>
    </p:spTree>
    <p:extLst>
      <p:ext uri="{BB962C8B-B14F-4D97-AF65-F5344CB8AC3E}">
        <p14:creationId xmlns:p14="http://schemas.microsoft.com/office/powerpoint/2010/main" val="345633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repeatCount="3000" fill="hold" nodeType="clickEffect">
                                  <p:stCondLst>
                                    <p:cond delay="0"/>
                                  </p:stCondLst>
                                  <p:childTnLst>
                                    <p:set>
                                      <p:cBhvr>
                                        <p:cTn id="6" dur="1" fill="hold">
                                          <p:stCondLst>
                                            <p:cond delay="0"/>
                                          </p:stCondLst>
                                        </p:cTn>
                                        <p:tgtEl>
                                          <p:spTgt spid="110612"/>
                                        </p:tgtEl>
                                        <p:attrNameLst>
                                          <p:attrName>style.visibility</p:attrName>
                                        </p:attrNameLst>
                                      </p:cBhvr>
                                      <p:to>
                                        <p:strVal val="visible"/>
                                      </p:to>
                                    </p:set>
                                    <p:animEffect transition="in" filter="strips(downLeft)">
                                      <p:cBhvr>
                                        <p:cTn id="7" dur="500"/>
                                        <p:tgtEl>
                                          <p:spTgt spid="110612"/>
                                        </p:tgtEl>
                                      </p:cBhvr>
                                    </p:animEffect>
                                  </p:childTnLst>
                                </p:cTn>
                              </p:par>
                            </p:childTnLst>
                          </p:cTn>
                        </p:par>
                        <p:par>
                          <p:cTn id="8" fill="hold">
                            <p:stCondLst>
                              <p:cond delay="500"/>
                            </p:stCondLst>
                            <p:childTnLst>
                              <p:par>
                                <p:cTn id="9" presetID="5" presetClass="exit" presetSubtype="10" fill="hold" nodeType="afterEffect">
                                  <p:stCondLst>
                                    <p:cond delay="0"/>
                                  </p:stCondLst>
                                  <p:childTnLst>
                                    <p:animEffect transition="out" filter="checkerboard(across)">
                                      <p:cBhvr>
                                        <p:cTn id="10" dur="500"/>
                                        <p:tgtEl>
                                          <p:spTgt spid="110612"/>
                                        </p:tgtEl>
                                      </p:cBhvr>
                                    </p:animEffect>
                                    <p:set>
                                      <p:cBhvr>
                                        <p:cTn id="11" dur="1" fill="hold">
                                          <p:stCondLst>
                                            <p:cond delay="499"/>
                                          </p:stCondLst>
                                        </p:cTn>
                                        <p:tgtEl>
                                          <p:spTgt spid="110612"/>
                                        </p:tgtEl>
                                        <p:attrNameLst>
                                          <p:attrName>style.visibility</p:attrName>
                                        </p:attrNameLst>
                                      </p:cBhvr>
                                      <p:to>
                                        <p:strVal val="hidden"/>
                                      </p:to>
                                    </p:se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2.5E-6 3.7037E-7 C -0.05573 3.7037E-7 -0.05555 3.7037E-7 -0.08819 0.00023 C -0.09878 0.00023 -0.10955 0.00023 -0.11996 0.00046 C -0.125 0.00046 -0.13489 0.00069 -0.13489 0.00093 C -0.14166 0.00093 -0.14861 0.00093 -0.15677 0.00116 C -0.16493 0.00139 -0.17326 0.00139 -0.18107 0.00162 C -0.19653 0.00208 -0.20139 0.00231 -0.21302 0.00301 C -0.23246 0.0037 -0.21944 0.00301 -0.23003 0.00347 C -0.22882 0.00509 -0.23177 0.00671 -0.22031 0.00833 C -0.22569 0.00926 -0.22517 0.0088 -0.22517 0.00949 " pathEditMode="relative" rAng="0" ptsTypes="AAAAAAAAAA">
                                      <p:cBhvr>
                                        <p:cTn id="14" dur="2000" fill="hold"/>
                                        <p:tgtEl>
                                          <p:spTgt spid="110605"/>
                                        </p:tgtEl>
                                        <p:attrNameLst>
                                          <p:attrName>ppt_x</p:attrName>
                                          <p:attrName>ppt_y</p:attrName>
                                        </p:attrNameLst>
                                      </p:cBhvr>
                                      <p:rCtr x="-11500" y="500"/>
                                    </p:animMotion>
                                  </p:childTnLst>
                                </p:cTn>
                              </p:par>
                              <p:par>
                                <p:cTn id="15" presetID="18" presetClass="entr" presetSubtype="12" fill="hold" nodeType="withEffect">
                                  <p:stCondLst>
                                    <p:cond delay="0"/>
                                  </p:stCondLst>
                                  <p:childTnLst>
                                    <p:set>
                                      <p:cBhvr>
                                        <p:cTn id="16" dur="1" fill="hold">
                                          <p:stCondLst>
                                            <p:cond delay="0"/>
                                          </p:stCondLst>
                                        </p:cTn>
                                        <p:tgtEl>
                                          <p:spTgt spid="110614"/>
                                        </p:tgtEl>
                                        <p:attrNameLst>
                                          <p:attrName>style.visibility</p:attrName>
                                        </p:attrNameLst>
                                      </p:cBhvr>
                                      <p:to>
                                        <p:strVal val="visible"/>
                                      </p:to>
                                    </p:set>
                                    <p:animEffect transition="in" filter="strips(downLeft)">
                                      <p:cBhvr>
                                        <p:cTn id="17" dur="500"/>
                                        <p:tgtEl>
                                          <p:spTgt spid="110614"/>
                                        </p:tgtEl>
                                      </p:cBhvr>
                                    </p:animEffect>
                                  </p:childTnLst>
                                </p:cTn>
                              </p:par>
                              <p:par>
                                <p:cTn id="18" presetID="18" presetClass="entr" presetSubtype="12" fill="hold" nodeType="withEffect">
                                  <p:stCondLst>
                                    <p:cond delay="0"/>
                                  </p:stCondLst>
                                  <p:childTnLst>
                                    <p:set>
                                      <p:cBhvr>
                                        <p:cTn id="19" dur="1" fill="hold">
                                          <p:stCondLst>
                                            <p:cond delay="0"/>
                                          </p:stCondLst>
                                        </p:cTn>
                                        <p:tgtEl>
                                          <p:spTgt spid="110614"/>
                                        </p:tgtEl>
                                        <p:attrNameLst>
                                          <p:attrName>style.visibility</p:attrName>
                                        </p:attrNameLst>
                                      </p:cBhvr>
                                      <p:to>
                                        <p:strVal val="visible"/>
                                      </p:to>
                                    </p:set>
                                    <p:animEffect transition="in" filter="strips(downLeft)">
                                      <p:cBhvr>
                                        <p:cTn id="20" dur="500"/>
                                        <p:tgtEl>
                                          <p:spTgt spid="110614"/>
                                        </p:tgtEl>
                                      </p:cBhvr>
                                    </p:animEffect>
                                  </p:childTnLst>
                                </p:cTn>
                              </p:par>
                              <p:par>
                                <p:cTn id="21" presetID="55" presetClass="entr" presetSubtype="0" fill="hold" nodeType="withEffect">
                                  <p:stCondLst>
                                    <p:cond delay="0"/>
                                  </p:stCondLst>
                                  <p:childTnLst>
                                    <p:set>
                                      <p:cBhvr>
                                        <p:cTn id="22" dur="1" fill="hold">
                                          <p:stCondLst>
                                            <p:cond delay="0"/>
                                          </p:stCondLst>
                                        </p:cTn>
                                        <p:tgtEl>
                                          <p:spTgt spid="110604"/>
                                        </p:tgtEl>
                                        <p:attrNameLst>
                                          <p:attrName>style.visibility</p:attrName>
                                        </p:attrNameLst>
                                      </p:cBhvr>
                                      <p:to>
                                        <p:strVal val="visible"/>
                                      </p:to>
                                    </p:set>
                                    <p:anim calcmode="lin" valueType="num">
                                      <p:cBhvr>
                                        <p:cTn id="23" dur="1000" fill="hold"/>
                                        <p:tgtEl>
                                          <p:spTgt spid="110604"/>
                                        </p:tgtEl>
                                        <p:attrNameLst>
                                          <p:attrName>ppt_w</p:attrName>
                                        </p:attrNameLst>
                                      </p:cBhvr>
                                      <p:tavLst>
                                        <p:tav tm="0">
                                          <p:val>
                                            <p:strVal val="#ppt_w*0.70"/>
                                          </p:val>
                                        </p:tav>
                                        <p:tav tm="100000">
                                          <p:val>
                                            <p:strVal val="#ppt_w"/>
                                          </p:val>
                                        </p:tav>
                                      </p:tavLst>
                                    </p:anim>
                                    <p:anim calcmode="lin" valueType="num">
                                      <p:cBhvr>
                                        <p:cTn id="24" dur="1000" fill="hold"/>
                                        <p:tgtEl>
                                          <p:spTgt spid="110604"/>
                                        </p:tgtEl>
                                        <p:attrNameLst>
                                          <p:attrName>ppt_h</p:attrName>
                                        </p:attrNameLst>
                                      </p:cBhvr>
                                      <p:tavLst>
                                        <p:tav tm="0">
                                          <p:val>
                                            <p:strVal val="#ppt_h"/>
                                          </p:val>
                                        </p:tav>
                                        <p:tav tm="100000">
                                          <p:val>
                                            <p:strVal val="#ppt_h"/>
                                          </p:val>
                                        </p:tav>
                                      </p:tavLst>
                                    </p:anim>
                                    <p:animEffect transition="in" filter="fade">
                                      <p:cBhvr>
                                        <p:cTn id="25" dur="1000"/>
                                        <p:tgtEl>
                                          <p:spTgt spid="110604"/>
                                        </p:tgtEl>
                                      </p:cBhvr>
                                    </p:animEffect>
                                  </p:childTnLst>
                                </p:cTn>
                              </p:par>
                            </p:childTnLst>
                          </p:cTn>
                        </p:par>
                        <p:par>
                          <p:cTn id="26" fill="hold">
                            <p:stCondLst>
                              <p:cond delay="3000"/>
                            </p:stCondLst>
                            <p:childTnLst>
                              <p:par>
                                <p:cTn id="27" presetID="5" presetClass="exit" presetSubtype="10" fill="hold" nodeType="afterEffect">
                                  <p:stCondLst>
                                    <p:cond delay="0"/>
                                  </p:stCondLst>
                                  <p:childTnLst>
                                    <p:animEffect transition="out" filter="checkerboard(across)">
                                      <p:cBhvr>
                                        <p:cTn id="28" dur="500"/>
                                        <p:tgtEl>
                                          <p:spTgt spid="110614"/>
                                        </p:tgtEl>
                                      </p:cBhvr>
                                    </p:animEffect>
                                    <p:set>
                                      <p:cBhvr>
                                        <p:cTn id="29" dur="1" fill="hold">
                                          <p:stCondLst>
                                            <p:cond delay="499"/>
                                          </p:stCondLst>
                                        </p:cTn>
                                        <p:tgtEl>
                                          <p:spTgt spid="110614"/>
                                        </p:tgtEl>
                                        <p:attrNameLst>
                                          <p:attrName>style.visibility</p:attrName>
                                        </p:attrNameLst>
                                      </p:cBhvr>
                                      <p:to>
                                        <p:strVal val="hidden"/>
                                      </p:to>
                                    </p:set>
                                  </p:childTnLst>
                                </p:cTn>
                              </p:par>
                              <p:par>
                                <p:cTn id="30" presetID="5" presetClass="exit" presetSubtype="10" fill="hold" nodeType="withEffect">
                                  <p:stCondLst>
                                    <p:cond delay="0"/>
                                  </p:stCondLst>
                                  <p:childTnLst>
                                    <p:animEffect transition="out" filter="checkerboard(across)">
                                      <p:cBhvr>
                                        <p:cTn id="31" dur="500"/>
                                        <p:tgtEl>
                                          <p:spTgt spid="110604"/>
                                        </p:tgtEl>
                                      </p:cBhvr>
                                    </p:animEffect>
                                    <p:set>
                                      <p:cBhvr>
                                        <p:cTn id="32" dur="1" fill="hold">
                                          <p:stCondLst>
                                            <p:cond delay="499"/>
                                          </p:stCondLst>
                                        </p:cTn>
                                        <p:tgtEl>
                                          <p:spTgt spid="110604"/>
                                        </p:tgtEl>
                                        <p:attrNameLst>
                                          <p:attrName>style.visibility</p:attrName>
                                        </p:attrNameLst>
                                      </p:cBhvr>
                                      <p:to>
                                        <p:strVal val="hidden"/>
                                      </p:to>
                                    </p:set>
                                  </p:childTnLst>
                                </p:cTn>
                              </p:par>
                            </p:childTnLst>
                          </p:cTn>
                        </p:par>
                        <p:par>
                          <p:cTn id="33" fill="hold">
                            <p:stCondLst>
                              <p:cond delay="3500"/>
                            </p:stCondLst>
                            <p:childTnLst>
                              <p:par>
                                <p:cTn id="34" presetID="50" presetClass="entr" presetSubtype="0" decel="10000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strVal val="#ppt_w+.3"/>
                                          </p:val>
                                        </p:tav>
                                        <p:tav tm="100000">
                                          <p:val>
                                            <p:strVal val="#ppt_w"/>
                                          </p:val>
                                        </p:tav>
                                      </p:tavLst>
                                    </p:anim>
                                    <p:anim calcmode="lin" valueType="num">
                                      <p:cBhvr>
                                        <p:cTn id="37" dur="1000" fill="hold"/>
                                        <p:tgtEl>
                                          <p:spTgt spid="2"/>
                                        </p:tgtEl>
                                        <p:attrNameLst>
                                          <p:attrName>ppt_h</p:attrName>
                                        </p:attrNameLst>
                                      </p:cBhvr>
                                      <p:tavLst>
                                        <p:tav tm="0">
                                          <p:val>
                                            <p:strVal val="#ppt_h"/>
                                          </p:val>
                                        </p:tav>
                                        <p:tav tm="100000">
                                          <p:val>
                                            <p:strVal val="#ppt_h"/>
                                          </p:val>
                                        </p:tav>
                                      </p:tavLst>
                                    </p:anim>
                                    <p:animEffect transition="in" filter="fade">
                                      <p:cBhvr>
                                        <p:cTn id="38" dur="1000"/>
                                        <p:tgtEl>
                                          <p:spTgt spid="2"/>
                                        </p:tgtEl>
                                      </p:cBhvr>
                                    </p:animEffect>
                                  </p:childTnLst>
                                </p:cTn>
                              </p:par>
                            </p:childTnLst>
                          </p:cTn>
                        </p:par>
                        <p:par>
                          <p:cTn id="39" fill="hold">
                            <p:stCondLst>
                              <p:cond delay="4500"/>
                            </p:stCondLst>
                            <p:childTnLst>
                              <p:par>
                                <p:cTn id="40" presetID="5" presetClass="exit" presetSubtype="10" fill="hold" grpId="0" nodeType="afterEffect">
                                  <p:stCondLst>
                                    <p:cond delay="0"/>
                                  </p:stCondLst>
                                  <p:childTnLst>
                                    <p:animEffect transition="out" filter="checkerboard(across)">
                                      <p:cBhvr>
                                        <p:cTn id="41" dur="500"/>
                                        <p:tgtEl>
                                          <p:spTgt spid="110611"/>
                                        </p:tgtEl>
                                      </p:cBhvr>
                                    </p:animEffect>
                                    <p:set>
                                      <p:cBhvr>
                                        <p:cTn id="42" dur="1" fill="hold">
                                          <p:stCondLst>
                                            <p:cond delay="499"/>
                                          </p:stCondLst>
                                        </p:cTn>
                                        <p:tgtEl>
                                          <p:spTgt spid="110611"/>
                                        </p:tgtEl>
                                        <p:attrNameLst>
                                          <p:attrName>style.visibility</p:attrName>
                                        </p:attrNameLst>
                                      </p:cBhvr>
                                      <p:to>
                                        <p:strVal val="hidden"/>
                                      </p:to>
                                    </p:set>
                                  </p:childTnLst>
                                </p:cTn>
                              </p:par>
                            </p:childTnLst>
                          </p:cTn>
                        </p:par>
                        <p:par>
                          <p:cTn id="43" fill="hold">
                            <p:stCondLst>
                              <p:cond delay="5000"/>
                            </p:stCondLst>
                            <p:childTnLst>
                              <p:par>
                                <p:cTn id="44" presetID="50" presetClass="entr" presetSubtype="0" decel="100000" fill="hold" grpId="0" nodeType="afterEffect">
                                  <p:stCondLst>
                                    <p:cond delay="0"/>
                                  </p:stCondLst>
                                  <p:childTnLst>
                                    <p:set>
                                      <p:cBhvr>
                                        <p:cTn id="45" dur="1" fill="hold">
                                          <p:stCondLst>
                                            <p:cond delay="0"/>
                                          </p:stCondLst>
                                        </p:cTn>
                                        <p:tgtEl>
                                          <p:spTgt spid="110613"/>
                                        </p:tgtEl>
                                        <p:attrNameLst>
                                          <p:attrName>style.visibility</p:attrName>
                                        </p:attrNameLst>
                                      </p:cBhvr>
                                      <p:to>
                                        <p:strVal val="visible"/>
                                      </p:to>
                                    </p:set>
                                    <p:anim calcmode="lin" valueType="num">
                                      <p:cBhvr>
                                        <p:cTn id="46" dur="1000" fill="hold"/>
                                        <p:tgtEl>
                                          <p:spTgt spid="110613"/>
                                        </p:tgtEl>
                                        <p:attrNameLst>
                                          <p:attrName>ppt_w</p:attrName>
                                        </p:attrNameLst>
                                      </p:cBhvr>
                                      <p:tavLst>
                                        <p:tav tm="0">
                                          <p:val>
                                            <p:strVal val="#ppt_w+.3"/>
                                          </p:val>
                                        </p:tav>
                                        <p:tav tm="100000">
                                          <p:val>
                                            <p:strVal val="#ppt_w"/>
                                          </p:val>
                                        </p:tav>
                                      </p:tavLst>
                                    </p:anim>
                                    <p:anim calcmode="lin" valueType="num">
                                      <p:cBhvr>
                                        <p:cTn id="47" dur="1000" fill="hold"/>
                                        <p:tgtEl>
                                          <p:spTgt spid="110613"/>
                                        </p:tgtEl>
                                        <p:attrNameLst>
                                          <p:attrName>ppt_h</p:attrName>
                                        </p:attrNameLst>
                                      </p:cBhvr>
                                      <p:tavLst>
                                        <p:tav tm="0">
                                          <p:val>
                                            <p:strVal val="#ppt_h"/>
                                          </p:val>
                                        </p:tav>
                                        <p:tav tm="100000">
                                          <p:val>
                                            <p:strVal val="#ppt_h"/>
                                          </p:val>
                                        </p:tav>
                                      </p:tavLst>
                                    </p:anim>
                                    <p:animEffect transition="in" filter="fade">
                                      <p:cBhvr>
                                        <p:cTn id="48" dur="1000"/>
                                        <p:tgtEl>
                                          <p:spTgt spid="110613"/>
                                        </p:tgtEl>
                                      </p:cBhvr>
                                    </p:animEffect>
                                  </p:childTnLst>
                                </p:cTn>
                              </p:par>
                              <p:par>
                                <p:cTn id="49" presetID="5" presetClass="exit" presetSubtype="10" fill="hold" nodeType="withEffect">
                                  <p:stCondLst>
                                    <p:cond delay="0"/>
                                  </p:stCondLst>
                                  <p:childTnLst>
                                    <p:animEffect transition="out" filter="checkerboard(across)">
                                      <p:cBhvr>
                                        <p:cTn id="50" dur="500"/>
                                        <p:tgtEl>
                                          <p:spTgt spid="110614"/>
                                        </p:tgtEl>
                                      </p:cBhvr>
                                    </p:animEffect>
                                    <p:set>
                                      <p:cBhvr>
                                        <p:cTn id="51" dur="1" fill="hold">
                                          <p:stCondLst>
                                            <p:cond delay="499"/>
                                          </p:stCondLst>
                                        </p:cTn>
                                        <p:tgtEl>
                                          <p:spTgt spid="110614"/>
                                        </p:tgtEl>
                                        <p:attrNameLst>
                                          <p:attrName>style.visibility</p:attrName>
                                        </p:attrNameLst>
                                      </p:cBhvr>
                                      <p:to>
                                        <p:strVal val="hidden"/>
                                      </p:to>
                                    </p:set>
                                  </p:childTnLst>
                                </p:cTn>
                              </p:par>
                            </p:childTnLst>
                          </p:cTn>
                        </p:par>
                        <p:par>
                          <p:cTn id="52" fill="hold">
                            <p:stCondLst>
                              <p:cond delay="6000"/>
                            </p:stCondLst>
                            <p:childTnLst>
                              <p:par>
                                <p:cTn id="53" presetID="5" presetClass="exit" presetSubtype="10" fill="hold" grpId="0" nodeType="afterEffect">
                                  <p:stCondLst>
                                    <p:cond delay="0"/>
                                  </p:stCondLst>
                                  <p:childTnLst>
                                    <p:animEffect transition="out" filter="checkerboard(across)">
                                      <p:cBhvr>
                                        <p:cTn id="54" dur="500"/>
                                        <p:tgtEl>
                                          <p:spTgt spid="110604"/>
                                        </p:tgtEl>
                                      </p:cBhvr>
                                    </p:animEffect>
                                    <p:set>
                                      <p:cBhvr>
                                        <p:cTn id="55" dur="1" fill="hold">
                                          <p:stCondLst>
                                            <p:cond delay="499"/>
                                          </p:stCondLst>
                                        </p:cTn>
                                        <p:tgtEl>
                                          <p:spTgt spid="1106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4" grpId="0" animBg="1"/>
      <p:bldP spid="110611" grpId="0"/>
      <p:bldP spid="1106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03" name="AutoShape 43"/>
          <p:cNvSpPr/>
          <p:nvPr/>
        </p:nvSpPr>
        <p:spPr>
          <a:xfrm>
            <a:off x="3638551" y="1795470"/>
            <a:ext cx="1225549" cy="957263"/>
          </a:xfrm>
          <a:prstGeom prst="irregularSeal1">
            <a:avLst/>
          </a:prstGeom>
          <a:solidFill>
            <a:srgbClr val="FF3300"/>
          </a:solidFill>
          <a:ln w="9525" cap="flat" cmpd="sng">
            <a:solidFill>
              <a:schemeClr val="tx1"/>
            </a:solidFill>
            <a:prstDash val="solid"/>
            <a:miter/>
            <a:headEnd type="none" w="med" len="med"/>
            <a:tailEnd type="none" w="med" len="med"/>
          </a:ln>
        </p:spPr>
        <p:txBody>
          <a:bodyPr wrap="none" anchor="ctr" anchorCtr="0"/>
          <a:lstStyle/>
          <a:p>
            <a:pPr eaLnBrk="0" hangingPunct="0"/>
            <a:r>
              <a:rPr lang="en-US" altLang="vi-VN" sz="2800" b="1" dirty="0">
                <a:solidFill>
                  <a:srgbClr val="66FF33"/>
                </a:solidFill>
                <a:latin typeface="Times New Roman" panose="02020603050405020304" pitchFamily="18" charset="0"/>
              </a:rPr>
              <a:t> Q</a:t>
            </a:r>
          </a:p>
        </p:txBody>
      </p:sp>
      <p:pic>
        <p:nvPicPr>
          <p:cNvPr id="117804" name="Picture 44" descr="1"/>
          <p:cNvPicPr>
            <a:picLocks noChangeAspect="1"/>
          </p:cNvPicPr>
          <p:nvPr/>
        </p:nvPicPr>
        <p:blipFill>
          <a:blip r:embed="rId3"/>
          <a:stretch>
            <a:fillRect/>
          </a:stretch>
        </p:blipFill>
        <p:spPr>
          <a:xfrm>
            <a:off x="1593851" y="3587749"/>
            <a:ext cx="1041400" cy="889000"/>
          </a:xfrm>
          <a:prstGeom prst="rect">
            <a:avLst/>
          </a:prstGeom>
          <a:noFill/>
          <a:ln w="9525">
            <a:noFill/>
          </a:ln>
        </p:spPr>
      </p:pic>
      <p:pic>
        <p:nvPicPr>
          <p:cNvPr id="61444" name="Picture 45" descr="c6h12o6"/>
          <p:cNvPicPr>
            <a:picLocks noChangeAspect="1"/>
          </p:cNvPicPr>
          <p:nvPr/>
        </p:nvPicPr>
        <p:blipFill>
          <a:blip r:embed="rId4"/>
          <a:stretch>
            <a:fillRect/>
          </a:stretch>
        </p:blipFill>
        <p:spPr>
          <a:xfrm>
            <a:off x="7884598" y="3895732"/>
            <a:ext cx="2400300" cy="942975"/>
          </a:xfrm>
          <a:prstGeom prst="rect">
            <a:avLst/>
          </a:prstGeom>
          <a:noFill/>
          <a:ln w="9525">
            <a:noFill/>
          </a:ln>
        </p:spPr>
      </p:pic>
      <p:pic>
        <p:nvPicPr>
          <p:cNvPr id="61445" name="Picture 46" descr="Bazo nito"/>
          <p:cNvPicPr>
            <a:picLocks noChangeAspect="1"/>
          </p:cNvPicPr>
          <p:nvPr/>
        </p:nvPicPr>
        <p:blipFill>
          <a:blip r:embed="rId5"/>
          <a:stretch>
            <a:fillRect/>
          </a:stretch>
        </p:blipFill>
        <p:spPr>
          <a:xfrm>
            <a:off x="7810514" y="1914527"/>
            <a:ext cx="3670300" cy="1536700"/>
          </a:xfrm>
          <a:prstGeom prst="rect">
            <a:avLst/>
          </a:prstGeom>
          <a:noFill/>
          <a:ln w="9525">
            <a:noFill/>
          </a:ln>
        </p:spPr>
      </p:pic>
      <p:sp>
        <p:nvSpPr>
          <p:cNvPr id="61446" name="Line 47"/>
          <p:cNvSpPr/>
          <p:nvPr/>
        </p:nvSpPr>
        <p:spPr>
          <a:xfrm>
            <a:off x="10090151" y="3286125"/>
            <a:ext cx="0" cy="609600"/>
          </a:xfrm>
          <a:prstGeom prst="line">
            <a:avLst/>
          </a:prstGeom>
          <a:ln w="38100" cap="flat" cmpd="sng">
            <a:solidFill>
              <a:schemeClr val="bg2"/>
            </a:solidFill>
            <a:prstDash val="solid"/>
            <a:headEnd type="none" w="med" len="med"/>
            <a:tailEnd type="none" w="med" len="med"/>
          </a:ln>
        </p:spPr>
      </p:sp>
      <p:pic>
        <p:nvPicPr>
          <p:cNvPr id="61447" name="Picture 48" descr="1"/>
          <p:cNvPicPr>
            <a:picLocks noChangeAspect="1"/>
          </p:cNvPicPr>
          <p:nvPr/>
        </p:nvPicPr>
        <p:blipFill>
          <a:blip r:embed="rId3"/>
          <a:stretch>
            <a:fillRect/>
          </a:stretch>
        </p:blipFill>
        <p:spPr>
          <a:xfrm>
            <a:off x="4478867" y="3551239"/>
            <a:ext cx="1041400" cy="889000"/>
          </a:xfrm>
          <a:prstGeom prst="rect">
            <a:avLst/>
          </a:prstGeom>
          <a:noFill/>
          <a:ln w="9525">
            <a:noFill/>
          </a:ln>
        </p:spPr>
      </p:pic>
      <p:pic>
        <p:nvPicPr>
          <p:cNvPr id="61448" name="Picture 49" descr="4"/>
          <p:cNvPicPr>
            <a:picLocks noChangeAspect="1"/>
          </p:cNvPicPr>
          <p:nvPr/>
        </p:nvPicPr>
        <p:blipFill>
          <a:blip r:embed="rId6"/>
          <a:stretch>
            <a:fillRect/>
          </a:stretch>
        </p:blipFill>
        <p:spPr>
          <a:xfrm>
            <a:off x="5516047" y="3548069"/>
            <a:ext cx="2425700" cy="895351"/>
          </a:xfrm>
          <a:prstGeom prst="rect">
            <a:avLst/>
          </a:prstGeom>
          <a:noFill/>
          <a:ln w="9525">
            <a:noFill/>
          </a:ln>
        </p:spPr>
      </p:pic>
      <p:sp>
        <p:nvSpPr>
          <p:cNvPr id="117810" name="Text Box 50"/>
          <p:cNvSpPr txBox="1"/>
          <p:nvPr/>
        </p:nvSpPr>
        <p:spPr>
          <a:xfrm>
            <a:off x="8420100" y="4810133"/>
            <a:ext cx="1828800" cy="769441"/>
          </a:xfrm>
          <a:prstGeom prst="rect">
            <a:avLst/>
          </a:prstGeom>
          <a:noFill/>
          <a:ln w="9525">
            <a:noFill/>
          </a:ln>
        </p:spPr>
        <p:txBody>
          <a:bodyPr>
            <a:spAutoFit/>
          </a:bodyPr>
          <a:lstStyle/>
          <a:p>
            <a:pPr eaLnBrk="0" hangingPunct="0">
              <a:spcBef>
                <a:spcPct val="50000"/>
              </a:spcBef>
            </a:pPr>
            <a:r>
              <a:rPr lang="en-US" altLang="vi-VN" sz="4400" b="1" dirty="0">
                <a:solidFill>
                  <a:srgbClr val="FF0000"/>
                </a:solidFill>
                <a:latin typeface="Times New Roman" panose="02020603050405020304" pitchFamily="18" charset="0"/>
              </a:rPr>
              <a:t>ATP</a:t>
            </a:r>
          </a:p>
        </p:txBody>
      </p:sp>
      <p:sp>
        <p:nvSpPr>
          <p:cNvPr id="117811" name="Line 51"/>
          <p:cNvSpPr/>
          <p:nvPr/>
        </p:nvSpPr>
        <p:spPr>
          <a:xfrm flipH="1">
            <a:off x="4356100" y="2828925"/>
            <a:ext cx="0" cy="1066800"/>
          </a:xfrm>
          <a:prstGeom prst="line">
            <a:avLst/>
          </a:prstGeom>
          <a:ln w="38100" cap="flat" cmpd="sng">
            <a:solidFill>
              <a:srgbClr val="FF3300"/>
            </a:solidFill>
            <a:prstDash val="solid"/>
            <a:headEnd type="none" w="med" len="med"/>
            <a:tailEnd type="triangle" w="med" len="med"/>
          </a:ln>
        </p:spPr>
      </p:sp>
      <p:sp>
        <p:nvSpPr>
          <p:cNvPr id="117812" name="Text Box 52"/>
          <p:cNvSpPr txBox="1"/>
          <p:nvPr/>
        </p:nvSpPr>
        <p:spPr>
          <a:xfrm>
            <a:off x="8202084" y="4810133"/>
            <a:ext cx="2235200" cy="769441"/>
          </a:xfrm>
          <a:prstGeom prst="rect">
            <a:avLst/>
          </a:prstGeom>
          <a:noFill/>
          <a:ln w="9525">
            <a:noFill/>
          </a:ln>
        </p:spPr>
        <p:txBody>
          <a:bodyPr>
            <a:spAutoFit/>
          </a:bodyPr>
          <a:lstStyle/>
          <a:p>
            <a:pPr eaLnBrk="0" hangingPunct="0">
              <a:spcBef>
                <a:spcPct val="50000"/>
              </a:spcBef>
            </a:pPr>
            <a:r>
              <a:rPr lang="en-US" altLang="vi-VN" sz="4400" b="1" dirty="0">
                <a:solidFill>
                  <a:srgbClr val="FF0000"/>
                </a:solidFill>
                <a:latin typeface="Times New Roman" panose="02020603050405020304" pitchFamily="18" charset="0"/>
              </a:rPr>
              <a:t>ADP</a:t>
            </a:r>
          </a:p>
        </p:txBody>
      </p:sp>
      <p:grpSp>
        <p:nvGrpSpPr>
          <p:cNvPr id="2" name="Group 53"/>
          <p:cNvGrpSpPr/>
          <p:nvPr/>
        </p:nvGrpSpPr>
        <p:grpSpPr>
          <a:xfrm>
            <a:off x="1593851" y="4687866"/>
            <a:ext cx="827616" cy="579438"/>
            <a:chOff x="528" y="3696"/>
            <a:chExt cx="391" cy="365"/>
          </a:xfrm>
        </p:grpSpPr>
        <p:sp>
          <p:nvSpPr>
            <p:cNvPr id="61454" name="Oval 54"/>
            <p:cNvSpPr/>
            <p:nvPr/>
          </p:nvSpPr>
          <p:spPr>
            <a:xfrm>
              <a:off x="528" y="3696"/>
              <a:ext cx="391" cy="365"/>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p>
              <a:pPr eaLnBrk="0" hangingPunct="0"/>
              <a:r>
                <a:rPr lang="en-US" altLang="vi-VN" sz="2400" dirty="0">
                  <a:latin typeface="Times New Roman" panose="02020603050405020304" pitchFamily="18" charset="0"/>
                </a:rPr>
                <a:t>P</a:t>
              </a:r>
            </a:p>
          </p:txBody>
        </p:sp>
        <p:sp>
          <p:nvSpPr>
            <p:cNvPr id="61455" name="Text Box 55"/>
            <p:cNvSpPr txBox="1"/>
            <p:nvPr/>
          </p:nvSpPr>
          <p:spPr>
            <a:xfrm>
              <a:off x="695" y="3731"/>
              <a:ext cx="134" cy="330"/>
            </a:xfrm>
            <a:prstGeom prst="rect">
              <a:avLst/>
            </a:prstGeom>
            <a:noFill/>
            <a:ln w="9525">
              <a:noFill/>
            </a:ln>
          </p:spPr>
          <p:txBody>
            <a:bodyPr wrap="none">
              <a:spAutoFit/>
            </a:bodyPr>
            <a:lstStyle/>
            <a:p>
              <a:pPr eaLnBrk="0" hangingPunct="0"/>
              <a:r>
                <a:rPr lang="en-US" altLang="vi-VN" sz="2800" dirty="0">
                  <a:latin typeface="Times New Roman" panose="02020603050405020304" pitchFamily="18" charset="0"/>
                </a:rPr>
                <a:t>i</a:t>
              </a:r>
            </a:p>
          </p:txBody>
        </p:sp>
      </p:grpSp>
    </p:spTree>
    <p:extLst>
      <p:ext uri="{BB962C8B-B14F-4D97-AF65-F5344CB8AC3E}">
        <p14:creationId xmlns:p14="http://schemas.microsoft.com/office/powerpoint/2010/main" val="33005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2084 -0.01111 C 0.01979 -0.01203 0.00069 -0.01203 0.08507 -0.01111 C 0.08802 -0.01111 0.09028 -0.01111 0.09236 -0.01111 C 0.09496 -0.01111 0.10104 -0.01065 0.10104 -0.01111 C 0.11111 -0.01041 0.11649 -0.00972 0.12274 -0.00902 C 0.12326 -0.00833 0.12291 -0.00833 0.12413 -0.00787 C 0.12465 -0.00764 0.13125 -0.00648 0.13437 -0.00648 C 0.13333 -0.00625 0.15364 -0.00625 0.15191 -0.00578 C 0.15121 -0.00578 0.15816 -0.00509 0.15191 -0.00509 " pathEditMode="relative" rAng="0" ptsTypes="AAAAAAAAA">
                                      <p:cBhvr>
                                        <p:cTn id="6" dur="2000" fill="hold"/>
                                        <p:tgtEl>
                                          <p:spTgt spid="117804"/>
                                        </p:tgtEl>
                                        <p:attrNameLst>
                                          <p:attrName>ppt_x</p:attrName>
                                          <p:attrName>ppt_y</p:attrName>
                                        </p:attrNameLst>
                                      </p:cBhvr>
                                      <p:rCtr x="8800" y="300"/>
                                    </p:animMotion>
                                  </p:childTnLst>
                                </p:cTn>
                              </p:par>
                              <p:par>
                                <p:cTn id="7" presetID="5" presetClass="exit" presetSubtype="10" fill="hold" nodeType="withEffect">
                                  <p:stCondLst>
                                    <p:cond delay="0"/>
                                  </p:stCondLst>
                                  <p:childTnLst>
                                    <p:animEffect transition="out" filter="checkerboard(across)">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117803"/>
                                        </p:tgtEl>
                                        <p:attrNameLst>
                                          <p:attrName>style.visibility</p:attrName>
                                        </p:attrNameLst>
                                      </p:cBhvr>
                                      <p:to>
                                        <p:strVal val="visible"/>
                                      </p:to>
                                    </p:set>
                                    <p:anim calcmode="lin" valueType="num">
                                      <p:cBhvr>
                                        <p:cTn id="13" dur="1000" fill="hold"/>
                                        <p:tgtEl>
                                          <p:spTgt spid="117803"/>
                                        </p:tgtEl>
                                        <p:attrNameLst>
                                          <p:attrName>ppt_w</p:attrName>
                                        </p:attrNameLst>
                                      </p:cBhvr>
                                      <p:tavLst>
                                        <p:tav tm="0">
                                          <p:val>
                                            <p:strVal val="#ppt_w*0.70"/>
                                          </p:val>
                                        </p:tav>
                                        <p:tav tm="100000">
                                          <p:val>
                                            <p:strVal val="#ppt_w"/>
                                          </p:val>
                                        </p:tav>
                                      </p:tavLst>
                                    </p:anim>
                                    <p:anim calcmode="lin" valueType="num">
                                      <p:cBhvr>
                                        <p:cTn id="14" dur="1000" fill="hold"/>
                                        <p:tgtEl>
                                          <p:spTgt spid="117803"/>
                                        </p:tgtEl>
                                        <p:attrNameLst>
                                          <p:attrName>ppt_h</p:attrName>
                                        </p:attrNameLst>
                                      </p:cBhvr>
                                      <p:tavLst>
                                        <p:tav tm="0">
                                          <p:val>
                                            <p:strVal val="#ppt_h"/>
                                          </p:val>
                                        </p:tav>
                                        <p:tav tm="100000">
                                          <p:val>
                                            <p:strVal val="#ppt_h"/>
                                          </p:val>
                                        </p:tav>
                                      </p:tavLst>
                                    </p:anim>
                                    <p:animEffect transition="in" filter="fade">
                                      <p:cBhvr>
                                        <p:cTn id="15" dur="1000"/>
                                        <p:tgtEl>
                                          <p:spTgt spid="117803"/>
                                        </p:tgtEl>
                                      </p:cBhvr>
                                    </p:animEffect>
                                  </p:childTnLst>
                                </p:cTn>
                              </p:par>
                            </p:childTnLst>
                          </p:cTn>
                        </p:par>
                        <p:par>
                          <p:cTn id="16" fill="hold">
                            <p:stCondLst>
                              <p:cond delay="3000"/>
                            </p:stCondLst>
                            <p:childTnLst>
                              <p:par>
                                <p:cTn id="17" presetID="18" presetClass="entr" presetSubtype="12" repeatCount="3000" fill="hold" nodeType="afterEffect">
                                  <p:stCondLst>
                                    <p:cond delay="0"/>
                                  </p:stCondLst>
                                  <p:childTnLst>
                                    <p:set>
                                      <p:cBhvr>
                                        <p:cTn id="18" dur="1" fill="hold">
                                          <p:stCondLst>
                                            <p:cond delay="0"/>
                                          </p:stCondLst>
                                        </p:cTn>
                                        <p:tgtEl>
                                          <p:spTgt spid="117811"/>
                                        </p:tgtEl>
                                        <p:attrNameLst>
                                          <p:attrName>style.visibility</p:attrName>
                                        </p:attrNameLst>
                                      </p:cBhvr>
                                      <p:to>
                                        <p:strVal val="visible"/>
                                      </p:to>
                                    </p:set>
                                    <p:animEffect transition="in" filter="strips(downLeft)">
                                      <p:cBhvr>
                                        <p:cTn id="19" dur="500"/>
                                        <p:tgtEl>
                                          <p:spTgt spid="117811"/>
                                        </p:tgtEl>
                                      </p:cBhvr>
                                    </p:animEffect>
                                  </p:childTnLst>
                                </p:cTn>
                              </p:par>
                            </p:childTnLst>
                          </p:cTn>
                        </p:par>
                        <p:par>
                          <p:cTn id="20" fill="hold">
                            <p:stCondLst>
                              <p:cond delay="3500"/>
                            </p:stCondLst>
                            <p:childTnLst>
                              <p:par>
                                <p:cTn id="21" presetID="5" presetClass="exit" presetSubtype="10" fill="hold" nodeType="afterEffect">
                                  <p:stCondLst>
                                    <p:cond delay="0"/>
                                  </p:stCondLst>
                                  <p:childTnLst>
                                    <p:animEffect transition="out" filter="checkerboard(across)">
                                      <p:cBhvr>
                                        <p:cTn id="22" dur="500"/>
                                        <p:tgtEl>
                                          <p:spTgt spid="117811"/>
                                        </p:tgtEl>
                                      </p:cBhvr>
                                    </p:animEffect>
                                    <p:set>
                                      <p:cBhvr>
                                        <p:cTn id="23" dur="1" fill="hold">
                                          <p:stCondLst>
                                            <p:cond delay="499"/>
                                          </p:stCondLst>
                                        </p:cTn>
                                        <p:tgtEl>
                                          <p:spTgt spid="117811"/>
                                        </p:tgtEl>
                                        <p:attrNameLst>
                                          <p:attrName>style.visibility</p:attrName>
                                        </p:attrNameLst>
                                      </p:cBhvr>
                                      <p:to>
                                        <p:strVal val="hidden"/>
                                      </p:to>
                                    </p:set>
                                  </p:childTnLst>
                                </p:cTn>
                              </p:par>
                            </p:childTnLst>
                          </p:cTn>
                        </p:par>
                        <p:par>
                          <p:cTn id="24" fill="hold">
                            <p:stCondLst>
                              <p:cond delay="4000"/>
                            </p:stCondLst>
                            <p:childTnLst>
                              <p:par>
                                <p:cTn id="25" presetID="5" presetClass="exit" presetSubtype="10" fill="hold" grpId="1" nodeType="afterEffect">
                                  <p:stCondLst>
                                    <p:cond delay="0"/>
                                  </p:stCondLst>
                                  <p:childTnLst>
                                    <p:animEffect transition="out" filter="checkerboard(across)">
                                      <p:cBhvr>
                                        <p:cTn id="26" dur="500"/>
                                        <p:tgtEl>
                                          <p:spTgt spid="117803"/>
                                        </p:tgtEl>
                                      </p:cBhvr>
                                    </p:animEffect>
                                    <p:set>
                                      <p:cBhvr>
                                        <p:cTn id="27" dur="1" fill="hold">
                                          <p:stCondLst>
                                            <p:cond delay="499"/>
                                          </p:stCondLst>
                                        </p:cTn>
                                        <p:tgtEl>
                                          <p:spTgt spid="117803"/>
                                        </p:tgtEl>
                                        <p:attrNameLst>
                                          <p:attrName>style.visibility</p:attrName>
                                        </p:attrNameLst>
                                      </p:cBhvr>
                                      <p:to>
                                        <p:strVal val="hidden"/>
                                      </p:to>
                                    </p:set>
                                  </p:childTnLst>
                                </p:cTn>
                              </p:par>
                              <p:par>
                                <p:cTn id="28" presetID="5" presetClass="exit" presetSubtype="10" fill="hold" grpId="0" nodeType="withEffect">
                                  <p:stCondLst>
                                    <p:cond delay="0"/>
                                  </p:stCondLst>
                                  <p:childTnLst>
                                    <p:animEffect transition="out" filter="checkerboard(across)">
                                      <p:cBhvr>
                                        <p:cTn id="29" dur="500"/>
                                        <p:tgtEl>
                                          <p:spTgt spid="117812"/>
                                        </p:tgtEl>
                                      </p:cBhvr>
                                    </p:animEffect>
                                    <p:set>
                                      <p:cBhvr>
                                        <p:cTn id="30" dur="1" fill="hold">
                                          <p:stCondLst>
                                            <p:cond delay="499"/>
                                          </p:stCondLst>
                                        </p:cTn>
                                        <p:tgtEl>
                                          <p:spTgt spid="117812"/>
                                        </p:tgtEl>
                                        <p:attrNameLst>
                                          <p:attrName>style.visibility</p:attrName>
                                        </p:attrNameLst>
                                      </p:cBhvr>
                                      <p:to>
                                        <p:strVal val="hidden"/>
                                      </p:to>
                                    </p:set>
                                  </p:childTnLst>
                                </p:cTn>
                              </p:par>
                              <p:par>
                                <p:cTn id="31" presetID="50" presetClass="entr" presetSubtype="0" decel="100000" fill="hold" grpId="0" nodeType="withEffect">
                                  <p:stCondLst>
                                    <p:cond delay="0"/>
                                  </p:stCondLst>
                                  <p:childTnLst>
                                    <p:set>
                                      <p:cBhvr>
                                        <p:cTn id="32" dur="1" fill="hold">
                                          <p:stCondLst>
                                            <p:cond delay="0"/>
                                          </p:stCondLst>
                                        </p:cTn>
                                        <p:tgtEl>
                                          <p:spTgt spid="117810"/>
                                        </p:tgtEl>
                                        <p:attrNameLst>
                                          <p:attrName>style.visibility</p:attrName>
                                        </p:attrNameLst>
                                      </p:cBhvr>
                                      <p:to>
                                        <p:strVal val="visible"/>
                                      </p:to>
                                    </p:set>
                                    <p:anim calcmode="lin" valueType="num">
                                      <p:cBhvr>
                                        <p:cTn id="33" dur="1000" fill="hold"/>
                                        <p:tgtEl>
                                          <p:spTgt spid="117810"/>
                                        </p:tgtEl>
                                        <p:attrNameLst>
                                          <p:attrName>ppt_w</p:attrName>
                                        </p:attrNameLst>
                                      </p:cBhvr>
                                      <p:tavLst>
                                        <p:tav tm="0">
                                          <p:val>
                                            <p:strVal val="#ppt_w+.3"/>
                                          </p:val>
                                        </p:tav>
                                        <p:tav tm="100000">
                                          <p:val>
                                            <p:strVal val="#ppt_w"/>
                                          </p:val>
                                        </p:tav>
                                      </p:tavLst>
                                    </p:anim>
                                    <p:anim calcmode="lin" valueType="num">
                                      <p:cBhvr>
                                        <p:cTn id="34" dur="1000" fill="hold"/>
                                        <p:tgtEl>
                                          <p:spTgt spid="117810"/>
                                        </p:tgtEl>
                                        <p:attrNameLst>
                                          <p:attrName>ppt_h</p:attrName>
                                        </p:attrNameLst>
                                      </p:cBhvr>
                                      <p:tavLst>
                                        <p:tav tm="0">
                                          <p:val>
                                            <p:strVal val="#ppt_h"/>
                                          </p:val>
                                        </p:tav>
                                        <p:tav tm="100000">
                                          <p:val>
                                            <p:strVal val="#ppt_h"/>
                                          </p:val>
                                        </p:tav>
                                      </p:tavLst>
                                    </p:anim>
                                    <p:animEffect transition="in" filter="fade">
                                      <p:cBhvr>
                                        <p:cTn id="35" dur="1000"/>
                                        <p:tgtEl>
                                          <p:spTgt spid="117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03" grpId="0" animBg="1"/>
      <p:bldP spid="117803" grpId="1" animBg="1"/>
      <p:bldP spid="117810" grpId="0"/>
      <p:bldP spid="1178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8A011C53-0CB2-496E-81E7-36ACDB936606}"/>
              </a:ext>
            </a:extLst>
          </p:cNvPr>
          <p:cNvSpPr txBox="1"/>
          <p:nvPr/>
        </p:nvSpPr>
        <p:spPr>
          <a:xfrm>
            <a:off x="14749" y="1247794"/>
            <a:ext cx="12214860" cy="2554545"/>
          </a:xfrm>
          <a:prstGeom prst="rect">
            <a:avLst/>
          </a:prstGeom>
          <a:noFill/>
          <a:effectLst>
            <a:glow rad="228600">
              <a:schemeClr val="accent4">
                <a:satMod val="175000"/>
                <a:alpha val="40000"/>
              </a:schemeClr>
            </a:glow>
          </a:effectLst>
        </p:spPr>
        <p:txBody>
          <a:bodyPr wrap="square" rtlCol="0">
            <a:spAutoFit/>
          </a:bodyPr>
          <a:lstStyle/>
          <a:p>
            <a:pPr algn="ctr"/>
            <a:r>
              <a:rPr lang="en-US" sz="8000" dirty="0">
                <a:ln w="38100">
                  <a:solidFill>
                    <a:schemeClr val="tx1">
                      <a:lumMod val="65000"/>
                      <a:lumOff val="35000"/>
                    </a:schemeClr>
                  </a:solidFill>
                </a:ln>
                <a:solidFill>
                  <a:srgbClr val="FF0000"/>
                </a:solidFill>
                <a:effectLst>
                  <a:glow rad="63500">
                    <a:srgbClr val="E7FAF2"/>
                  </a:glow>
                </a:effectLst>
                <a:latin typeface="SVN-Ziclets" panose="02000603000000000000" charset="0"/>
                <a:cs typeface="SVN-Ziclets" panose="02000603000000000000" charset="0"/>
              </a:rPr>
              <a:t>SỰ CHUYỂN HOÁ NĂNG LƯỢNG VÀ ENZYME</a:t>
            </a:r>
            <a:endParaRPr lang="en-US" sz="4800" dirty="0">
              <a:ln w="38100">
                <a:solidFill>
                  <a:schemeClr val="tx1">
                    <a:lumMod val="65000"/>
                    <a:lumOff val="35000"/>
                  </a:schemeClr>
                </a:solidFill>
              </a:ln>
              <a:solidFill>
                <a:srgbClr val="FF0000"/>
              </a:solidFill>
              <a:effectLst>
                <a:glow rad="63500">
                  <a:srgbClr val="E7FAF2"/>
                </a:glow>
              </a:effectLst>
              <a:latin typeface="SVN-Ziclets" panose="02000603000000000000" charset="0"/>
              <a:cs typeface="SVN-Ziclets" panose="02000603000000000000" charset="0"/>
            </a:endParaRPr>
          </a:p>
        </p:txBody>
      </p:sp>
      <p:sp>
        <p:nvSpPr>
          <p:cNvPr id="3" name="TextBox 14">
            <a:extLst>
              <a:ext uri="{FF2B5EF4-FFF2-40B4-BE49-F238E27FC236}">
                <a16:creationId xmlns:a16="http://schemas.microsoft.com/office/drawing/2014/main" id="{BD6414BF-0752-23AF-B860-DA5DFA627F5B}"/>
              </a:ext>
            </a:extLst>
          </p:cNvPr>
          <p:cNvSpPr txBox="1"/>
          <p:nvPr/>
        </p:nvSpPr>
        <p:spPr>
          <a:xfrm>
            <a:off x="4558850" y="-17196"/>
            <a:ext cx="3126658" cy="923330"/>
          </a:xfrm>
          <a:prstGeom prst="rect">
            <a:avLst/>
          </a:prstGeom>
          <a:noFill/>
          <a:effectLst>
            <a:glow rad="228600">
              <a:schemeClr val="accent4">
                <a:satMod val="175000"/>
                <a:alpha val="40000"/>
              </a:schemeClr>
            </a:glow>
          </a:effectLst>
        </p:spPr>
        <p:txBody>
          <a:bodyPr wrap="square" rtlCol="0">
            <a:spAutoFit/>
          </a:bodyPr>
          <a:lstStyle/>
          <a:p>
            <a:pPr algn="ctr"/>
            <a:r>
              <a:rPr lang="en-US" sz="5400" dirty="0">
                <a:ln w="38100">
                  <a:solidFill>
                    <a:schemeClr val="bg1"/>
                  </a:solidFill>
                </a:ln>
                <a:solidFill>
                  <a:srgbClr val="0070C0"/>
                </a:solidFill>
                <a:effectLst>
                  <a:glow rad="101600">
                    <a:schemeClr val="accent2">
                      <a:satMod val="175000"/>
                      <a:alpha val="40000"/>
                    </a:schemeClr>
                  </a:glow>
                </a:effectLst>
                <a:latin typeface="SVN-Ziclets" panose="02000603000000000000" charset="0"/>
                <a:cs typeface="SVN-Ziclets" panose="02000603000000000000" charset="0"/>
              </a:rPr>
              <a:t>BÀI 10</a:t>
            </a:r>
          </a:p>
        </p:txBody>
      </p:sp>
    </p:spTree>
    <p:extLst>
      <p:ext uri="{BB962C8B-B14F-4D97-AF65-F5344CB8AC3E}">
        <p14:creationId xmlns:p14="http://schemas.microsoft.com/office/powerpoint/2010/main" val="52371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2"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P spid="3" grpId="1"/>
      <p:bldP spid="3"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3DB31D-B322-9BD4-548F-CA1A1CBFA5C2}"/>
              </a:ext>
            </a:extLst>
          </p:cNvPr>
          <p:cNvPicPr>
            <a:picLocks noChangeAspect="1"/>
          </p:cNvPicPr>
          <p:nvPr/>
        </p:nvPicPr>
        <p:blipFill>
          <a:blip r:embed="rId2"/>
          <a:stretch>
            <a:fillRect/>
          </a:stretch>
        </p:blipFill>
        <p:spPr>
          <a:xfrm>
            <a:off x="627017" y="0"/>
            <a:ext cx="6920616" cy="5217843"/>
          </a:xfrm>
          <a:prstGeom prst="rect">
            <a:avLst/>
          </a:prstGeom>
        </p:spPr>
      </p:pic>
      <p:pic>
        <p:nvPicPr>
          <p:cNvPr id="4098" name="Picture 2" descr="C:\Users\Administrator\Desktop\a-The-breakdown-of-ATP-into-ADP-and-Pidocumentclass12ptminimal-usepackageamsma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478" y="4980391"/>
            <a:ext cx="8916522" cy="168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9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7137F7B0-753E-08C6-E732-4741B66D4A0B}"/>
              </a:ext>
            </a:extLst>
          </p:cNvPr>
          <p:cNvSpPr/>
          <p:nvPr/>
        </p:nvSpPr>
        <p:spPr>
          <a:xfrm>
            <a:off x="268627" y="0"/>
            <a:ext cx="11603734" cy="427512"/>
          </a:xfrm>
          <a:prstGeom prst="round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chuyển</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hóa</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trong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tế</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bào</a:t>
            </a:r>
            <a:endPar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3" name="Rectangle: Rounded Corners 7">
            <a:extLst>
              <a:ext uri="{FF2B5EF4-FFF2-40B4-BE49-F238E27FC236}">
                <a16:creationId xmlns:a16="http://schemas.microsoft.com/office/drawing/2014/main" id="{006DD897-5825-5079-1CBB-561663E8D904}"/>
              </a:ext>
            </a:extLst>
          </p:cNvPr>
          <p:cNvSpPr/>
          <p:nvPr/>
        </p:nvSpPr>
        <p:spPr>
          <a:xfrm>
            <a:off x="5667373" y="471123"/>
            <a:ext cx="6515594"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3. ATP –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đồng</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tiền</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endPar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4" name="Rectangle 3"/>
          <p:cNvSpPr/>
          <p:nvPr/>
        </p:nvSpPr>
        <p:spPr>
          <a:xfrm>
            <a:off x="-1" y="3447063"/>
            <a:ext cx="11872361" cy="1200329"/>
          </a:xfrm>
          <a:prstGeom prst="rect">
            <a:avLst/>
          </a:prstGeom>
        </p:spPr>
        <p:txBody>
          <a:bodyPr wrap="square">
            <a:spAutoFit/>
          </a:bodyPr>
          <a:lstStyle/>
          <a:p>
            <a:pPr lvl="0" algn="just"/>
            <a:r>
              <a:rPr lang="en-US" sz="2400" dirty="0">
                <a:solidFill>
                  <a:srgbClr val="0070C0"/>
                </a:solidFill>
                <a:latin typeface="Times New Roman" panose="02020603050405020304" pitchFamily="18" charset="0"/>
                <a:ea typeface="Arial"/>
                <a:cs typeface="Times New Roman" panose="02020603050405020304" pitchFamily="18" charset="0"/>
                <a:sym typeface="Arial"/>
              </a:rPr>
              <a:t>c) </a:t>
            </a:r>
            <a:r>
              <a:rPr lang="vi-VN" sz="2400" dirty="0">
                <a:solidFill>
                  <a:srgbClr val="0070C0"/>
                </a:solidFill>
                <a:latin typeface="Times New Roman" panose="02020603050405020304" pitchFamily="18" charset="0"/>
                <a:ea typeface="Arial"/>
                <a:cs typeface="Times New Roman" panose="02020603050405020304" pitchFamily="18" charset="0"/>
                <a:sym typeface="Arial"/>
              </a:rPr>
              <a:t>ATP có các liên kết phosphate cao năng dễ bị phá vỡ để giải phóng năng lượng → giúp ATP </a:t>
            </a:r>
            <a:r>
              <a:rPr lang="vi-VN" sz="2400" dirty="0">
                <a:solidFill>
                  <a:srgbClr val="FF0000"/>
                </a:solidFill>
                <a:latin typeface="Times New Roman" panose="02020603050405020304" pitchFamily="18" charset="0"/>
                <a:ea typeface="Arial"/>
                <a:cs typeface="Times New Roman" panose="02020603050405020304" pitchFamily="18" charset="0"/>
                <a:sym typeface="Arial"/>
              </a:rPr>
              <a:t>cung cấp năng lượng một cách </a:t>
            </a:r>
            <a:r>
              <a:rPr lang="vi-VN" sz="2400" u="sng" dirty="0">
                <a:solidFill>
                  <a:srgbClr val="FF0000"/>
                </a:solidFill>
                <a:latin typeface="Times New Roman" panose="02020603050405020304" pitchFamily="18" charset="0"/>
                <a:ea typeface="Arial"/>
                <a:cs typeface="Times New Roman" panose="02020603050405020304" pitchFamily="18" charset="0"/>
                <a:sym typeface="Arial"/>
              </a:rPr>
              <a:t>nhanh chóng, kịp thời </a:t>
            </a:r>
            <a:r>
              <a:rPr lang="vi-VN" sz="2400" dirty="0">
                <a:solidFill>
                  <a:srgbClr val="FF0000"/>
                </a:solidFill>
                <a:latin typeface="Times New Roman" panose="02020603050405020304" pitchFamily="18" charset="0"/>
                <a:ea typeface="Arial"/>
                <a:cs typeface="Times New Roman" panose="02020603050405020304" pitchFamily="18" charset="0"/>
                <a:sym typeface="Arial"/>
              </a:rPr>
              <a:t>cho tế bào</a:t>
            </a:r>
            <a:r>
              <a:rPr lang="en-US" sz="2400" dirty="0">
                <a:solidFill>
                  <a:srgbClr val="FF0000"/>
                </a:solidFill>
                <a:latin typeface="Times New Roman" panose="02020603050405020304" pitchFamily="18" charset="0"/>
                <a:ea typeface="Arial"/>
                <a:cs typeface="Times New Roman" panose="02020603050405020304" pitchFamily="18" charset="0"/>
                <a:sym typeface="Arial"/>
              </a:rPr>
              <a:t> </a:t>
            </a:r>
            <a:r>
              <a:rPr lang="en-US" sz="2400" dirty="0">
                <a:solidFill>
                  <a:srgbClr val="0070C0"/>
                </a:solidFill>
                <a:latin typeface="Times New Roman" panose="02020603050405020304" pitchFamily="18" charset="0"/>
                <a:ea typeface="Arial"/>
                <a:cs typeface="Times New Roman" panose="02020603050405020304" pitchFamily="18" charset="0"/>
                <a:sym typeface="Arial"/>
              </a:rPr>
              <a:t>( </a:t>
            </a:r>
            <a:r>
              <a:rPr lang="en-US" sz="2400" dirty="0">
                <a:solidFill>
                  <a:srgbClr val="0070C0"/>
                </a:solidFill>
                <a:latin typeface="Times New Roman" panose="02020603050405020304" pitchFamily="18" charset="0"/>
                <a:ea typeface="Arial"/>
                <a:cs typeface="Times New Roman" panose="02020603050405020304" pitchFamily="18" charset="0"/>
                <a:sym typeface="Wingdings"/>
              </a:rPr>
              <a:t> ATP  được ví là “đồng tiền “ NL trong TB)</a:t>
            </a:r>
            <a:endParaRPr lang="vi-VN" sz="2400" dirty="0">
              <a:solidFill>
                <a:srgbClr val="0070C0"/>
              </a:solidFill>
              <a:latin typeface="Times New Roman" panose="02020603050405020304" pitchFamily="18" charset="0"/>
              <a:cs typeface="Times New Roman" panose="02020603050405020304" pitchFamily="18" charset="0"/>
            </a:endParaRPr>
          </a:p>
        </p:txBody>
      </p:sp>
      <p:pic>
        <p:nvPicPr>
          <p:cNvPr id="5" name="Picture 2" descr="C:\Users\Administrator\Desktop\a-The-breakdown-of-ATP-into-ADP-and-Pidocumentclass12ptminimal-usepackageamsma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26" y="1815143"/>
            <a:ext cx="7621339" cy="16816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53142" y="1082630"/>
            <a:ext cx="6096000" cy="461665"/>
          </a:xfrm>
          <a:prstGeom prst="rect">
            <a:avLst/>
          </a:prstGeom>
        </p:spPr>
        <p:txBody>
          <a:bodyPr>
            <a:spAutoFit/>
          </a:bodyPr>
          <a:lstStyle/>
          <a:p>
            <a:pPr lvl="0" algn="just"/>
            <a:r>
              <a:rPr lang="en-US" sz="2400" dirty="0">
                <a:solidFill>
                  <a:srgbClr val="0070C0"/>
                </a:solidFill>
                <a:latin typeface="Times New Roman" panose="02020603050405020304" pitchFamily="18" charset="0"/>
                <a:cs typeface="Times New Roman" panose="02020603050405020304" pitchFamily="18" charset="0"/>
              </a:rPr>
              <a:t>b) Quá trình tổng hợp và phân giải ATP </a:t>
            </a:r>
            <a:endParaRPr lang="vi-VN"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40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74A4F6-E81D-0D98-0C9C-890DAB9DC8E0}"/>
              </a:ext>
            </a:extLst>
          </p:cNvPr>
          <p:cNvPicPr>
            <a:picLocks noChangeAspect="1"/>
          </p:cNvPicPr>
          <p:nvPr/>
        </p:nvPicPr>
        <p:blipFill>
          <a:blip r:embed="rId2"/>
          <a:stretch>
            <a:fillRect/>
          </a:stretch>
        </p:blipFill>
        <p:spPr>
          <a:xfrm>
            <a:off x="18877" y="698734"/>
            <a:ext cx="6089407" cy="1393761"/>
          </a:xfrm>
          <a:prstGeom prst="rect">
            <a:avLst/>
          </a:prstGeom>
        </p:spPr>
      </p:pic>
      <p:sp>
        <p:nvSpPr>
          <p:cNvPr id="7" name="Rectangle: Rounded Corners 6">
            <a:extLst>
              <a:ext uri="{FF2B5EF4-FFF2-40B4-BE49-F238E27FC236}">
                <a16:creationId xmlns:a16="http://schemas.microsoft.com/office/drawing/2014/main" id="{7137F7B0-753E-08C6-E732-4741B66D4A0B}"/>
              </a:ext>
            </a:extLst>
          </p:cNvPr>
          <p:cNvSpPr/>
          <p:nvPr/>
        </p:nvSpPr>
        <p:spPr>
          <a:xfrm>
            <a:off x="268627" y="0"/>
            <a:ext cx="11603734"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chuyển</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hóa</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trong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tế</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bào</a:t>
            </a:r>
            <a:endPar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8" name="Rectangle: Rounded Corners 7">
            <a:extLst>
              <a:ext uri="{FF2B5EF4-FFF2-40B4-BE49-F238E27FC236}">
                <a16:creationId xmlns:a16="http://schemas.microsoft.com/office/drawing/2014/main" id="{006DD897-5825-5079-1CBB-561663E8D904}"/>
              </a:ext>
            </a:extLst>
          </p:cNvPr>
          <p:cNvSpPr/>
          <p:nvPr/>
        </p:nvSpPr>
        <p:spPr>
          <a:xfrm>
            <a:off x="5667373" y="471123"/>
            <a:ext cx="6515594" cy="427512"/>
          </a:xfrm>
          <a:prstGeom prst="roundRect">
            <a:avLst>
              <a:gd name="adj" fmla="val 50000"/>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3. ATP –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đồng</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tiền</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endPar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pic>
        <p:nvPicPr>
          <p:cNvPr id="13" name="Picture 12">
            <a:extLst>
              <a:ext uri="{FF2B5EF4-FFF2-40B4-BE49-F238E27FC236}">
                <a16:creationId xmlns:a16="http://schemas.microsoft.com/office/drawing/2014/main" id="{6EC1040C-AE75-BAEA-13EF-1EC8CC050ADD}"/>
              </a:ext>
            </a:extLst>
          </p:cNvPr>
          <p:cNvPicPr>
            <a:picLocks noChangeAspect="1"/>
          </p:cNvPicPr>
          <p:nvPr/>
        </p:nvPicPr>
        <p:blipFill>
          <a:blip r:embed="rId5"/>
          <a:stretch>
            <a:fillRect/>
          </a:stretch>
        </p:blipFill>
        <p:spPr>
          <a:xfrm>
            <a:off x="1704694" y="2063116"/>
            <a:ext cx="2634972" cy="2719067"/>
          </a:xfrm>
          <a:prstGeom prst="rect">
            <a:avLst/>
          </a:prstGeom>
        </p:spPr>
      </p:pic>
      <p:pic>
        <p:nvPicPr>
          <p:cNvPr id="14" name="Picture 13">
            <a:extLst>
              <a:ext uri="{FF2B5EF4-FFF2-40B4-BE49-F238E27FC236}">
                <a16:creationId xmlns:a16="http://schemas.microsoft.com/office/drawing/2014/main" id="{F3250360-DECE-51D8-6CBF-4C6F295F6255}"/>
              </a:ext>
            </a:extLst>
          </p:cNvPr>
          <p:cNvPicPr>
            <a:picLocks noChangeAspect="1"/>
          </p:cNvPicPr>
          <p:nvPr/>
        </p:nvPicPr>
        <p:blipFill>
          <a:blip r:embed="rId6"/>
          <a:stretch>
            <a:fillRect/>
          </a:stretch>
        </p:blipFill>
        <p:spPr>
          <a:xfrm>
            <a:off x="641714" y="4863035"/>
            <a:ext cx="4760933" cy="1994965"/>
          </a:xfrm>
          <a:prstGeom prst="rect">
            <a:avLst/>
          </a:prstGeom>
        </p:spPr>
      </p:pic>
      <p:sp>
        <p:nvSpPr>
          <p:cNvPr id="15" name="Rectangle: Rounded Corners 14">
            <a:extLst>
              <a:ext uri="{FF2B5EF4-FFF2-40B4-BE49-F238E27FC236}">
                <a16:creationId xmlns:a16="http://schemas.microsoft.com/office/drawing/2014/main" id="{82D24246-D130-A5B7-8BE5-2E8B0E2A05D2}"/>
              </a:ext>
            </a:extLst>
          </p:cNvPr>
          <p:cNvSpPr/>
          <p:nvPr/>
        </p:nvSpPr>
        <p:spPr>
          <a:xfrm>
            <a:off x="6219500" y="1376041"/>
            <a:ext cx="5653800" cy="176774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Quan </a:t>
            </a:r>
            <a:r>
              <a:rPr lang="en-US" sz="3600" dirty="0" err="1"/>
              <a:t>sát</a:t>
            </a:r>
            <a:r>
              <a:rPr lang="en-US" sz="3600" dirty="0"/>
              <a:t> </a:t>
            </a:r>
            <a:r>
              <a:rPr lang="en-US" sz="3600" dirty="0" err="1"/>
              <a:t>hình</a:t>
            </a:r>
            <a:r>
              <a:rPr lang="en-US" sz="3600" dirty="0"/>
              <a:t> </a:t>
            </a:r>
            <a:r>
              <a:rPr lang="en-US" sz="3600" dirty="0" err="1"/>
              <a:t>và</a:t>
            </a:r>
            <a:r>
              <a:rPr lang="en-US" sz="3600" dirty="0"/>
              <a:t> </a:t>
            </a:r>
            <a:r>
              <a:rPr lang="en-US" sz="3600" dirty="0" err="1"/>
              <a:t>cho</a:t>
            </a:r>
            <a:r>
              <a:rPr lang="en-US" sz="3600" dirty="0"/>
              <a:t> </a:t>
            </a:r>
            <a:r>
              <a:rPr lang="en-US" sz="3600" dirty="0" err="1"/>
              <a:t>biết</a:t>
            </a:r>
            <a:r>
              <a:rPr lang="en-US" sz="3600" dirty="0"/>
              <a:t> ATP </a:t>
            </a:r>
            <a:r>
              <a:rPr lang="en-US" sz="3600" dirty="0" err="1"/>
              <a:t>có</a:t>
            </a:r>
            <a:r>
              <a:rPr lang="en-US" sz="3600" dirty="0"/>
              <a:t> </a:t>
            </a:r>
            <a:r>
              <a:rPr lang="en-US" sz="3600" dirty="0" err="1"/>
              <a:t>chức</a:t>
            </a:r>
            <a:r>
              <a:rPr lang="en-US" sz="3600" dirty="0"/>
              <a:t> </a:t>
            </a:r>
            <a:r>
              <a:rPr lang="en-US" sz="3600" dirty="0" err="1"/>
              <a:t>năng</a:t>
            </a:r>
            <a:r>
              <a:rPr lang="en-US" sz="3600" dirty="0"/>
              <a:t> </a:t>
            </a:r>
            <a:r>
              <a:rPr lang="en-US" sz="3600" dirty="0" err="1"/>
              <a:t>gì</a:t>
            </a:r>
            <a:r>
              <a:rPr lang="en-US" sz="3600" dirty="0"/>
              <a:t>?</a:t>
            </a:r>
          </a:p>
        </p:txBody>
      </p:sp>
      <p:sp>
        <p:nvSpPr>
          <p:cNvPr id="18" name="Freeform: Shape 17">
            <a:extLst>
              <a:ext uri="{FF2B5EF4-FFF2-40B4-BE49-F238E27FC236}">
                <a16:creationId xmlns:a16="http://schemas.microsoft.com/office/drawing/2014/main" id="{2DC42072-3397-9039-DED8-88AF638E534F}"/>
              </a:ext>
            </a:extLst>
          </p:cNvPr>
          <p:cNvSpPr/>
          <p:nvPr/>
        </p:nvSpPr>
        <p:spPr>
          <a:xfrm>
            <a:off x="4187176" y="1395613"/>
            <a:ext cx="2439742" cy="449773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1301" tIns="899547" rIns="240109" bIns="899547" numCol="1" spcCol="1270" anchor="ctr" anchorCtr="0">
            <a:noAutofit/>
          </a:bodyPr>
          <a:lstStyle/>
          <a:p>
            <a:pPr marL="0" lvl="0" indent="0" algn="ctr" defTabSz="1689100">
              <a:lnSpc>
                <a:spcPct val="90000"/>
              </a:lnSpc>
              <a:spcBef>
                <a:spcPct val="0"/>
              </a:spcBef>
              <a:spcAft>
                <a:spcPct val="35000"/>
              </a:spcAft>
              <a:buNone/>
            </a:pPr>
            <a:r>
              <a:rPr lang="en-US" sz="3800" kern="1200" dirty="0"/>
              <a:t>Tổng hợp các chất hóa học  cần thiết cho tế bào</a:t>
            </a:r>
          </a:p>
        </p:txBody>
      </p:sp>
      <p:sp>
        <p:nvSpPr>
          <p:cNvPr id="19" name="Freeform: Shape 18">
            <a:extLst>
              <a:ext uri="{FF2B5EF4-FFF2-40B4-BE49-F238E27FC236}">
                <a16:creationId xmlns:a16="http://schemas.microsoft.com/office/drawing/2014/main" id="{D945847C-D4CC-C92F-0284-31DEF07350A5}"/>
              </a:ext>
            </a:extLst>
          </p:cNvPr>
          <p:cNvSpPr/>
          <p:nvPr/>
        </p:nvSpPr>
        <p:spPr>
          <a:xfrm>
            <a:off x="6789354" y="1395613"/>
            <a:ext cx="2439742" cy="449773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241301" tIns="899547" rIns="240109" bIns="899547" numCol="1" spcCol="1270" anchor="ctr" anchorCtr="0">
            <a:noAutofit/>
          </a:bodyPr>
          <a:lstStyle/>
          <a:p>
            <a:pPr marL="0" lvl="0" indent="0" algn="ctr" defTabSz="1689100">
              <a:lnSpc>
                <a:spcPct val="90000"/>
              </a:lnSpc>
              <a:spcBef>
                <a:spcPct val="0"/>
              </a:spcBef>
              <a:spcAft>
                <a:spcPct val="35000"/>
              </a:spcAft>
              <a:buNone/>
            </a:pPr>
            <a:r>
              <a:rPr lang="en-US" sz="3800" kern="1200" dirty="0"/>
              <a:t>Vận chuyển chủ động các chất qua màng</a:t>
            </a:r>
          </a:p>
        </p:txBody>
      </p:sp>
      <p:sp>
        <p:nvSpPr>
          <p:cNvPr id="20" name="Freeform: Shape 19">
            <a:extLst>
              <a:ext uri="{FF2B5EF4-FFF2-40B4-BE49-F238E27FC236}">
                <a16:creationId xmlns:a16="http://schemas.microsoft.com/office/drawing/2014/main" id="{4653F2FF-D89A-6A4A-706C-04B24CDF21B7}"/>
              </a:ext>
            </a:extLst>
          </p:cNvPr>
          <p:cNvSpPr/>
          <p:nvPr/>
        </p:nvSpPr>
        <p:spPr>
          <a:xfrm>
            <a:off x="9432620" y="1395613"/>
            <a:ext cx="2439741" cy="449773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241300" tIns="899547" rIns="240109" bIns="899547" numCol="1" spcCol="1270" anchor="ctr" anchorCtr="0">
            <a:noAutofit/>
          </a:bodyPr>
          <a:lstStyle/>
          <a:p>
            <a:pPr marL="0" lvl="0" indent="0" algn="ctr" defTabSz="1689100">
              <a:lnSpc>
                <a:spcPct val="90000"/>
              </a:lnSpc>
              <a:spcBef>
                <a:spcPct val="0"/>
              </a:spcBef>
              <a:spcAft>
                <a:spcPct val="35000"/>
              </a:spcAft>
              <a:buNone/>
            </a:pPr>
            <a:r>
              <a:rPr lang="en-US" sz="3800" kern="1200" dirty="0" err="1"/>
              <a:t>Sinh</a:t>
            </a:r>
            <a:r>
              <a:rPr lang="en-US" sz="3800" kern="1200" dirty="0"/>
              <a:t> </a:t>
            </a:r>
            <a:r>
              <a:rPr lang="en-US" sz="3800" kern="1200" dirty="0" err="1"/>
              <a:t>công</a:t>
            </a:r>
            <a:r>
              <a:rPr lang="en-US" sz="3800" kern="1200" dirty="0"/>
              <a:t> </a:t>
            </a:r>
            <a:r>
              <a:rPr lang="en-US" sz="3800" kern="1200" dirty="0" err="1"/>
              <a:t>cơ</a:t>
            </a:r>
            <a:r>
              <a:rPr lang="en-US" sz="3800" kern="1200" dirty="0"/>
              <a:t> </a:t>
            </a:r>
            <a:r>
              <a:rPr lang="en-US" sz="3800" kern="1200" dirty="0" err="1"/>
              <a:t>học</a:t>
            </a:r>
            <a:endParaRPr lang="en-US" sz="3800" kern="1200" dirty="0"/>
          </a:p>
        </p:txBody>
      </p:sp>
    </p:spTree>
    <p:extLst>
      <p:ext uri="{BB962C8B-B14F-4D97-AF65-F5344CB8AC3E}">
        <p14:creationId xmlns:p14="http://schemas.microsoft.com/office/powerpoint/2010/main" val="177376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10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200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15"/>
                                        </p:tgtEl>
                                        <p:attrNameLst>
                                          <p:attrName>ppt_x</p:attrName>
                                        </p:attrNameLst>
                                      </p:cBhvr>
                                      <p:tavLst>
                                        <p:tav tm="0">
                                          <p:val>
                                            <p:strVal val="ppt_x"/>
                                          </p:val>
                                        </p:tav>
                                        <p:tav tm="100000">
                                          <p:val>
                                            <p:strVal val="ppt_x"/>
                                          </p:val>
                                        </p:tav>
                                      </p:tavLst>
                                    </p:anim>
                                    <p:anim calcmode="lin" valueType="num">
                                      <p:cBhvr additive="base">
                                        <p:cTn id="33" dur="500"/>
                                        <p:tgtEl>
                                          <p:spTgt spid="15"/>
                                        </p:tgtEl>
                                        <p:attrNameLst>
                                          <p:attrName>ppt_y</p:attrName>
                                        </p:attrNameLst>
                                      </p:cBhvr>
                                      <p:tavLst>
                                        <p:tav tm="0">
                                          <p:val>
                                            <p:strVal val="ppt_y"/>
                                          </p:val>
                                        </p:tav>
                                        <p:tav tm="100000">
                                          <p:val>
                                            <p:strVal val="1+ppt_h/2"/>
                                          </p:val>
                                        </p:tav>
                                      </p:tavLst>
                                    </p:anim>
                                    <p:set>
                                      <p:cBhvr>
                                        <p:cTn id="34" dur="1" fill="hold">
                                          <p:stCondLst>
                                            <p:cond delay="499"/>
                                          </p:stCondLst>
                                        </p:cTn>
                                        <p:tgtEl>
                                          <p:spTgt spid="15"/>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13"/>
                                        </p:tgtEl>
                                        <p:attrNameLst>
                                          <p:attrName>ppt_x</p:attrName>
                                        </p:attrNameLst>
                                      </p:cBhvr>
                                      <p:tavLst>
                                        <p:tav tm="0">
                                          <p:val>
                                            <p:strVal val="ppt_x"/>
                                          </p:val>
                                        </p:tav>
                                        <p:tav tm="100000">
                                          <p:val>
                                            <p:strVal val="ppt_x"/>
                                          </p:val>
                                        </p:tav>
                                      </p:tavLst>
                                    </p:anim>
                                    <p:anim calcmode="lin" valueType="num">
                                      <p:cBhvr additive="base">
                                        <p:cTn id="41" dur="500"/>
                                        <p:tgtEl>
                                          <p:spTgt spid="13"/>
                                        </p:tgtEl>
                                        <p:attrNameLst>
                                          <p:attrName>ppt_y</p:attrName>
                                        </p:attrNameLst>
                                      </p:cBhvr>
                                      <p:tavLst>
                                        <p:tav tm="0">
                                          <p:val>
                                            <p:strVal val="ppt_y"/>
                                          </p:val>
                                        </p:tav>
                                        <p:tav tm="100000">
                                          <p:val>
                                            <p:strVal val="1+ppt_h/2"/>
                                          </p:val>
                                        </p:tav>
                                      </p:tavLst>
                                    </p:anim>
                                    <p:set>
                                      <p:cBhvr>
                                        <p:cTn id="42" dur="1" fill="hold">
                                          <p:stCondLst>
                                            <p:cond delay="499"/>
                                          </p:stCondLst>
                                        </p:cTn>
                                        <p:tgtEl>
                                          <p:spTgt spid="13"/>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14"/>
                                        </p:tgtEl>
                                        <p:attrNameLst>
                                          <p:attrName>ppt_x</p:attrName>
                                        </p:attrNameLst>
                                      </p:cBhvr>
                                      <p:tavLst>
                                        <p:tav tm="0">
                                          <p:val>
                                            <p:strVal val="ppt_x"/>
                                          </p:val>
                                        </p:tav>
                                        <p:tav tm="100000">
                                          <p:val>
                                            <p:strVal val="ppt_x"/>
                                          </p:val>
                                        </p:tav>
                                      </p:tavLst>
                                    </p:anim>
                                    <p:anim calcmode="lin" valueType="num">
                                      <p:cBhvr additive="base">
                                        <p:cTn id="45" dur="500"/>
                                        <p:tgtEl>
                                          <p:spTgt spid="14"/>
                                        </p:tgtEl>
                                        <p:attrNameLst>
                                          <p:attrName>ppt_y</p:attrName>
                                        </p:attrNameLst>
                                      </p:cBhvr>
                                      <p:tavLst>
                                        <p:tav tm="0">
                                          <p:val>
                                            <p:strVal val="ppt_y"/>
                                          </p:val>
                                        </p:tav>
                                        <p:tav tm="100000">
                                          <p:val>
                                            <p:strVal val="1+ppt_h/2"/>
                                          </p:val>
                                        </p:tav>
                                      </p:tavLst>
                                    </p:anim>
                                    <p:set>
                                      <p:cBhvr>
                                        <p:cTn id="46" dur="1" fill="hold">
                                          <p:stCondLst>
                                            <p:cond delay="499"/>
                                          </p:stCondLst>
                                        </p:cTn>
                                        <p:tgtEl>
                                          <p:spTgt spid="14"/>
                                        </p:tgtEl>
                                        <p:attrNameLst>
                                          <p:attrName>style.visibility</p:attrName>
                                        </p:attrNameLst>
                                      </p:cBhvr>
                                      <p:to>
                                        <p:strVal val="hidden"/>
                                      </p:to>
                                    </p:set>
                                  </p:childTnLst>
                                </p:cTn>
                              </p:par>
                              <p:par>
                                <p:cTn id="47" presetID="2" presetClass="entr" presetSubtype="2"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200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1+#ppt_w/2"/>
                                          </p:val>
                                        </p:tav>
                                        <p:tav tm="100000">
                                          <p:val>
                                            <p:strVal val="#ppt_x"/>
                                          </p:val>
                                        </p:tav>
                                      </p:tavLst>
                                    </p:anim>
                                    <p:anim calcmode="lin" valueType="num">
                                      <p:cBhvr additive="base">
                                        <p:cTn id="54" dur="500" fill="hold"/>
                                        <p:tgtEl>
                                          <p:spTgt spid="1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300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1+#ppt_w/2"/>
                                          </p:val>
                                        </p:tav>
                                        <p:tav tm="100000">
                                          <p:val>
                                            <p:strVal val="#ppt_x"/>
                                          </p:val>
                                        </p:tav>
                                      </p:tavLst>
                                    </p:anim>
                                    <p:anim calcmode="lin" valueType="num">
                                      <p:cBhvr additive="base">
                                        <p:cTn id="5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5" grpId="1"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74A4F6-E81D-0D98-0C9C-890DAB9DC8E0}"/>
              </a:ext>
            </a:extLst>
          </p:cNvPr>
          <p:cNvPicPr>
            <a:picLocks noChangeAspect="1"/>
          </p:cNvPicPr>
          <p:nvPr/>
        </p:nvPicPr>
        <p:blipFill>
          <a:blip r:embed="rId2"/>
          <a:stretch>
            <a:fillRect/>
          </a:stretch>
        </p:blipFill>
        <p:spPr>
          <a:xfrm>
            <a:off x="18877" y="698734"/>
            <a:ext cx="6089407" cy="1393761"/>
          </a:xfrm>
          <a:prstGeom prst="rect">
            <a:avLst/>
          </a:prstGeom>
        </p:spPr>
      </p:pic>
      <p:sp>
        <p:nvSpPr>
          <p:cNvPr id="7" name="Rectangle: Rounded Corners 6">
            <a:extLst>
              <a:ext uri="{FF2B5EF4-FFF2-40B4-BE49-F238E27FC236}">
                <a16:creationId xmlns:a16="http://schemas.microsoft.com/office/drawing/2014/main" id="{7137F7B0-753E-08C6-E732-4741B66D4A0B}"/>
              </a:ext>
            </a:extLst>
          </p:cNvPr>
          <p:cNvSpPr/>
          <p:nvPr/>
        </p:nvSpPr>
        <p:spPr>
          <a:xfrm>
            <a:off x="268627" y="0"/>
            <a:ext cx="11603734"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chuyển</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hóa</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trong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tế</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bào</a:t>
            </a:r>
            <a:endPar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8" name="Rectangle: Rounded Corners 7">
            <a:extLst>
              <a:ext uri="{FF2B5EF4-FFF2-40B4-BE49-F238E27FC236}">
                <a16:creationId xmlns:a16="http://schemas.microsoft.com/office/drawing/2014/main" id="{006DD897-5825-5079-1CBB-561663E8D904}"/>
              </a:ext>
            </a:extLst>
          </p:cNvPr>
          <p:cNvSpPr/>
          <p:nvPr/>
        </p:nvSpPr>
        <p:spPr>
          <a:xfrm>
            <a:off x="5667373" y="471123"/>
            <a:ext cx="6515594" cy="427512"/>
          </a:xfrm>
          <a:prstGeom prst="roundRect">
            <a:avLst>
              <a:gd name="adj" fmla="val 50000"/>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3. ATP –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đồng</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tiền</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endPar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pic>
        <p:nvPicPr>
          <p:cNvPr id="13" name="Picture 12">
            <a:extLst>
              <a:ext uri="{FF2B5EF4-FFF2-40B4-BE49-F238E27FC236}">
                <a16:creationId xmlns:a16="http://schemas.microsoft.com/office/drawing/2014/main" id="{6EC1040C-AE75-BAEA-13EF-1EC8CC050ADD}"/>
              </a:ext>
            </a:extLst>
          </p:cNvPr>
          <p:cNvPicPr>
            <a:picLocks noChangeAspect="1"/>
          </p:cNvPicPr>
          <p:nvPr/>
        </p:nvPicPr>
        <p:blipFill>
          <a:blip r:embed="rId5"/>
          <a:stretch>
            <a:fillRect/>
          </a:stretch>
        </p:blipFill>
        <p:spPr>
          <a:xfrm>
            <a:off x="1704694" y="2063116"/>
            <a:ext cx="2634972" cy="2719067"/>
          </a:xfrm>
          <a:prstGeom prst="rect">
            <a:avLst/>
          </a:prstGeom>
        </p:spPr>
      </p:pic>
      <p:pic>
        <p:nvPicPr>
          <p:cNvPr id="14" name="Picture 13">
            <a:extLst>
              <a:ext uri="{FF2B5EF4-FFF2-40B4-BE49-F238E27FC236}">
                <a16:creationId xmlns:a16="http://schemas.microsoft.com/office/drawing/2014/main" id="{F3250360-DECE-51D8-6CBF-4C6F295F6255}"/>
              </a:ext>
            </a:extLst>
          </p:cNvPr>
          <p:cNvPicPr>
            <a:picLocks noChangeAspect="1"/>
          </p:cNvPicPr>
          <p:nvPr/>
        </p:nvPicPr>
        <p:blipFill>
          <a:blip r:embed="rId6"/>
          <a:stretch>
            <a:fillRect/>
          </a:stretch>
        </p:blipFill>
        <p:spPr>
          <a:xfrm>
            <a:off x="641714" y="4863035"/>
            <a:ext cx="4760933" cy="1994965"/>
          </a:xfrm>
          <a:prstGeom prst="rect">
            <a:avLst/>
          </a:prstGeom>
        </p:spPr>
      </p:pic>
      <p:sp>
        <p:nvSpPr>
          <p:cNvPr id="16" name="Rectangle 15"/>
          <p:cNvSpPr/>
          <p:nvPr/>
        </p:nvSpPr>
        <p:spPr>
          <a:xfrm>
            <a:off x="4541582" y="2037654"/>
            <a:ext cx="7330779" cy="1384995"/>
          </a:xfrm>
          <a:prstGeom prst="rect">
            <a:avLst/>
          </a:prstGeom>
        </p:spPr>
        <p:txBody>
          <a:bodyPr wrap="square">
            <a:spAutoFit/>
          </a:bodyPr>
          <a:lstStyle/>
          <a:p>
            <a:pPr algn="just"/>
            <a:r>
              <a:rPr lang="en-US" sz="2800" dirty="0">
                <a:solidFill>
                  <a:srgbClr val="002060"/>
                </a:solidFill>
                <a:ea typeface="Arial"/>
                <a:cs typeface="Times New Roman" panose="02020603050405020304" pitchFamily="18" charset="0"/>
                <a:sym typeface="Arial"/>
              </a:rPr>
              <a:t>d) Vai trò ATP trong TB: </a:t>
            </a:r>
            <a:r>
              <a:rPr lang="en-US" sz="2800" dirty="0">
                <a:solidFill>
                  <a:srgbClr val="002060"/>
                </a:solidFill>
                <a:ea typeface="#9Slide02 Tieu de rat dai 01" panose="02000000000000000000" pitchFamily="2" charset="0"/>
              </a:rPr>
              <a:t>tổng hợp các chất, vận chuyển chủ động các chất qua màng, sinh công cơ học </a:t>
            </a:r>
            <a:endParaRPr lang="vi-VN" sz="28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184179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10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200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
            <a:extLst>
              <a:ext uri="{FF2B5EF4-FFF2-40B4-BE49-F238E27FC236}">
                <a16:creationId xmlns:a16="http://schemas.microsoft.com/office/drawing/2014/main" id="{A89E6A8A-34C2-7A1A-FF54-27A23B7FC190}"/>
              </a:ext>
            </a:extLst>
          </p:cNvPr>
          <p:cNvSpPr/>
          <p:nvPr/>
        </p:nvSpPr>
        <p:spPr>
          <a:xfrm>
            <a:off x="140677" y="646489"/>
            <a:ext cx="6025661" cy="280523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Đun</a:t>
            </a:r>
            <a:r>
              <a:rPr lang="en-US" sz="3600" dirty="0"/>
              <a:t> </a:t>
            </a:r>
            <a:r>
              <a:rPr lang="en-US" sz="3600" dirty="0" err="1"/>
              <a:t>sôi</a:t>
            </a:r>
            <a:r>
              <a:rPr lang="en-US" sz="3600" dirty="0"/>
              <a:t> 200 ml dung </a:t>
            </a:r>
            <a:r>
              <a:rPr lang="en-US" sz="3600" dirty="0" err="1"/>
              <a:t>dịch</a:t>
            </a:r>
            <a:r>
              <a:rPr lang="en-US" sz="3600" dirty="0"/>
              <a:t> </a:t>
            </a:r>
            <a:r>
              <a:rPr lang="en-US" sz="3600" dirty="0" err="1"/>
              <a:t>tinh</a:t>
            </a:r>
            <a:r>
              <a:rPr lang="en-US" sz="3600" dirty="0"/>
              <a:t> </a:t>
            </a:r>
            <a:r>
              <a:rPr lang="en-US" sz="3600" dirty="0" err="1"/>
              <a:t>bột</a:t>
            </a:r>
            <a:r>
              <a:rPr lang="en-US" sz="3600" dirty="0"/>
              <a:t> </a:t>
            </a:r>
            <a:r>
              <a:rPr lang="en-US" sz="3600" dirty="0" err="1"/>
              <a:t>với</a:t>
            </a:r>
            <a:r>
              <a:rPr lang="en-US" sz="3600" dirty="0"/>
              <a:t> 5 ml </a:t>
            </a:r>
            <a:r>
              <a:rPr lang="en-US" sz="3600" dirty="0" err="1"/>
              <a:t>chất</a:t>
            </a:r>
            <a:r>
              <a:rPr lang="en-US" sz="3600" dirty="0"/>
              <a:t> </a:t>
            </a:r>
            <a:r>
              <a:rPr lang="en-US" sz="3600" dirty="0" err="1"/>
              <a:t>xúc</a:t>
            </a:r>
            <a:r>
              <a:rPr lang="en-US" sz="3600" dirty="0"/>
              <a:t> </a:t>
            </a:r>
            <a:r>
              <a:rPr lang="en-US" sz="3600" dirty="0" err="1"/>
              <a:t>tác</a:t>
            </a:r>
            <a:r>
              <a:rPr lang="en-US" sz="3600" dirty="0"/>
              <a:t> HCl </a:t>
            </a:r>
            <a:r>
              <a:rPr lang="en-US" sz="3600" dirty="0" err="1"/>
              <a:t>khoảng</a:t>
            </a:r>
            <a:r>
              <a:rPr lang="en-US" sz="3600" dirty="0"/>
              <a:t> 1% </a:t>
            </a:r>
            <a:r>
              <a:rPr lang="en-US" sz="3600" dirty="0" err="1"/>
              <a:t>trong</a:t>
            </a:r>
            <a:r>
              <a:rPr lang="en-US" sz="3600" dirty="0"/>
              <a:t> 1 </a:t>
            </a:r>
            <a:r>
              <a:rPr lang="en-US" sz="3600" dirty="0" err="1"/>
              <a:t>giờ</a:t>
            </a:r>
            <a:r>
              <a:rPr lang="en-US" sz="3600" dirty="0"/>
              <a:t> </a:t>
            </a:r>
            <a:r>
              <a:rPr lang="en-US" sz="3600" dirty="0" err="1"/>
              <a:t>thu</a:t>
            </a:r>
            <a:r>
              <a:rPr lang="en-US" sz="3600" dirty="0"/>
              <a:t> </a:t>
            </a:r>
            <a:r>
              <a:rPr lang="en-US" sz="3600" dirty="0" err="1"/>
              <a:t>được</a:t>
            </a:r>
            <a:r>
              <a:rPr lang="en-US" sz="3600" dirty="0"/>
              <a:t> </a:t>
            </a:r>
            <a:r>
              <a:rPr lang="en-US" sz="3600" dirty="0" err="1"/>
              <a:t>kết</a:t>
            </a:r>
            <a:r>
              <a:rPr lang="en-US" sz="3600" dirty="0"/>
              <a:t> </a:t>
            </a:r>
            <a:r>
              <a:rPr lang="en-US" sz="3600" dirty="0" err="1"/>
              <a:t>quả</a:t>
            </a:r>
            <a:r>
              <a:rPr lang="en-US" sz="3600" dirty="0"/>
              <a:t> </a:t>
            </a:r>
            <a:r>
              <a:rPr lang="en-US" sz="3600" dirty="0" err="1"/>
              <a:t>tinh</a:t>
            </a:r>
            <a:r>
              <a:rPr lang="en-US" sz="3600" dirty="0"/>
              <a:t> </a:t>
            </a:r>
            <a:r>
              <a:rPr lang="en-US" sz="3600" dirty="0" err="1"/>
              <a:t>bột</a:t>
            </a:r>
            <a:r>
              <a:rPr lang="en-US" sz="3600" dirty="0"/>
              <a:t> </a:t>
            </a:r>
            <a:r>
              <a:rPr lang="en-US" sz="3600" dirty="0" err="1"/>
              <a:t>bị</a:t>
            </a:r>
            <a:r>
              <a:rPr lang="en-US" sz="3600" dirty="0"/>
              <a:t> </a:t>
            </a:r>
            <a:r>
              <a:rPr lang="en-US" sz="3600" dirty="0" err="1"/>
              <a:t>phân</a:t>
            </a:r>
            <a:r>
              <a:rPr lang="en-US" sz="3600" dirty="0"/>
              <a:t> </a:t>
            </a:r>
            <a:r>
              <a:rPr lang="en-US" sz="3600" dirty="0" err="1"/>
              <a:t>giải</a:t>
            </a:r>
            <a:r>
              <a:rPr lang="en-US" sz="3600" dirty="0"/>
              <a:t> </a:t>
            </a:r>
            <a:r>
              <a:rPr lang="en-US" sz="3600" dirty="0" err="1"/>
              <a:t>thành</a:t>
            </a:r>
            <a:r>
              <a:rPr lang="en-US" sz="3600" dirty="0"/>
              <a:t> </a:t>
            </a:r>
            <a:r>
              <a:rPr lang="en-US" sz="3600" dirty="0" err="1"/>
              <a:t>đường</a:t>
            </a:r>
            <a:endParaRPr lang="en-US" sz="3600" dirty="0"/>
          </a:p>
        </p:txBody>
      </p:sp>
      <p:sp>
        <p:nvSpPr>
          <p:cNvPr id="3" name="Rectangle: Rounded Corners 3">
            <a:extLst>
              <a:ext uri="{FF2B5EF4-FFF2-40B4-BE49-F238E27FC236}">
                <a16:creationId xmlns:a16="http://schemas.microsoft.com/office/drawing/2014/main" id="{6DAA476C-6F2B-AC5D-CD3B-D1C8FA7BE216}"/>
              </a:ext>
            </a:extLst>
          </p:cNvPr>
          <p:cNvSpPr/>
          <p:nvPr/>
        </p:nvSpPr>
        <p:spPr>
          <a:xfrm>
            <a:off x="6166339" y="646489"/>
            <a:ext cx="6025661" cy="280523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Khi nhai cơm ta thấy có vị ngọt vì tinh bột được chuyển thành đường nhờ enzyme amylase</a:t>
            </a:r>
          </a:p>
        </p:txBody>
      </p:sp>
      <p:sp>
        <p:nvSpPr>
          <p:cNvPr id="4" name="TextBox 3">
            <a:extLst>
              <a:ext uri="{FF2B5EF4-FFF2-40B4-BE49-F238E27FC236}">
                <a16:creationId xmlns:a16="http://schemas.microsoft.com/office/drawing/2014/main" id="{1A966399-6FDA-A390-95A9-5CED102E389D}"/>
              </a:ext>
            </a:extLst>
          </p:cNvPr>
          <p:cNvSpPr txBox="1"/>
          <p:nvPr/>
        </p:nvSpPr>
        <p:spPr>
          <a:xfrm>
            <a:off x="415207" y="3451723"/>
            <a:ext cx="10983141" cy="954107"/>
          </a:xfrm>
          <a:prstGeom prst="rect">
            <a:avLst/>
          </a:prstGeom>
          <a:noFill/>
        </p:spPr>
        <p:txBody>
          <a:bodyPr wrap="square" rtlCol="0">
            <a:spAutoFit/>
          </a:bodyPr>
          <a:lstStyle/>
          <a:p>
            <a:r>
              <a:rPr lang="en-US" altLang="en-US" sz="2800" dirty="0">
                <a:latin typeface="Times New Roman" panose="02020603050405020304" pitchFamily="18" charset="0"/>
                <a:cs typeface="Times New Roman" panose="02020603050405020304" pitchFamily="18" charset="0"/>
              </a:rPr>
              <a:t>Amilaza và HCl có vai trò gì trong ví dụ?</a:t>
            </a:r>
            <a:r>
              <a:rPr lang="vi-VN" altLang="en-US" sz="2800" dirty="0">
                <a:latin typeface="Times New Roman" panose="02020603050405020304" pitchFamily="18" charset="0"/>
                <a:cs typeface="Times New Roman" panose="02020603050405020304" pitchFamily="18" charset="0"/>
              </a:rPr>
              <a:t> Nhận xét điều kiện và tốc độ của </a:t>
            </a:r>
            <a:r>
              <a:rPr lang="en-US" altLang="en-US" sz="2800" dirty="0">
                <a:latin typeface="Times New Roman" panose="02020603050405020304" pitchFamily="18" charset="0"/>
                <a:cs typeface="Times New Roman" panose="02020603050405020304" pitchFamily="18" charset="0"/>
              </a:rPr>
              <a:t>2 </a:t>
            </a:r>
            <a:r>
              <a:rPr lang="vi-VN" altLang="en-US" sz="2800" dirty="0">
                <a:latin typeface="Times New Roman" panose="02020603050405020304" pitchFamily="18" charset="0"/>
                <a:cs typeface="Times New Roman" panose="02020603050405020304" pitchFamily="18" charset="0"/>
              </a:rPr>
              <a:t>phản ứng</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p:txBody>
      </p:sp>
      <p:graphicFrame>
        <p:nvGraphicFramePr>
          <p:cNvPr id="5" name="Table 8">
            <a:extLst>
              <a:ext uri="{FF2B5EF4-FFF2-40B4-BE49-F238E27FC236}">
                <a16:creationId xmlns:a16="http://schemas.microsoft.com/office/drawing/2014/main" id="{57461650-61B4-04D9-4138-68DFFB7DD29A}"/>
              </a:ext>
            </a:extLst>
          </p:cNvPr>
          <p:cNvGraphicFramePr>
            <a:graphicFrameLocks noGrp="1"/>
          </p:cNvGraphicFramePr>
          <p:nvPr>
            <p:extLst>
              <p:ext uri="{D42A27DB-BD31-4B8C-83A1-F6EECF244321}">
                <p14:modId xmlns:p14="http://schemas.microsoft.com/office/powerpoint/2010/main" val="3416416043"/>
              </p:ext>
            </p:extLst>
          </p:nvPr>
        </p:nvGraphicFramePr>
        <p:xfrm>
          <a:off x="79371" y="3699373"/>
          <a:ext cx="12112629" cy="2895600"/>
        </p:xfrm>
        <a:graphic>
          <a:graphicData uri="http://schemas.openxmlformats.org/drawingml/2006/table">
            <a:tbl>
              <a:tblPr firstRow="1" bandRow="1">
                <a:tableStyleId>{5C22544A-7EE6-4342-B048-85BDC9FD1C3A}</a:tableStyleId>
              </a:tblPr>
              <a:tblGrid>
                <a:gridCol w="4037543">
                  <a:extLst>
                    <a:ext uri="{9D8B030D-6E8A-4147-A177-3AD203B41FA5}">
                      <a16:colId xmlns:a16="http://schemas.microsoft.com/office/drawing/2014/main" val="4153004508"/>
                    </a:ext>
                  </a:extLst>
                </a:gridCol>
                <a:gridCol w="4037543">
                  <a:extLst>
                    <a:ext uri="{9D8B030D-6E8A-4147-A177-3AD203B41FA5}">
                      <a16:colId xmlns:a16="http://schemas.microsoft.com/office/drawing/2014/main" val="395211775"/>
                    </a:ext>
                  </a:extLst>
                </a:gridCol>
                <a:gridCol w="4037543">
                  <a:extLst>
                    <a:ext uri="{9D8B030D-6E8A-4147-A177-3AD203B41FA5}">
                      <a16:colId xmlns:a16="http://schemas.microsoft.com/office/drawing/2014/main" val="1895705108"/>
                    </a:ext>
                  </a:extLst>
                </a:gridCol>
              </a:tblGrid>
              <a:tr h="557894">
                <a:tc>
                  <a:txBody>
                    <a:bodyPr/>
                    <a:lstStyle/>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t>Thí</a:t>
                      </a:r>
                      <a:r>
                        <a:rPr lang="en-US" sz="3200" dirty="0"/>
                        <a:t> </a:t>
                      </a:r>
                      <a:r>
                        <a:rPr lang="en-US" sz="3200" dirty="0" err="1"/>
                        <a:t>nghiệm</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t>Trong</a:t>
                      </a:r>
                      <a:r>
                        <a:rPr lang="en-US" sz="3200" dirty="0"/>
                        <a:t> </a:t>
                      </a:r>
                      <a:r>
                        <a:rPr lang="en-US" sz="3200" dirty="0" err="1"/>
                        <a:t>khoang</a:t>
                      </a:r>
                      <a:r>
                        <a:rPr lang="en-US" sz="3200" dirty="0"/>
                        <a:t> </a:t>
                      </a:r>
                      <a:r>
                        <a:rPr lang="en-US" sz="3200"/>
                        <a:t>miệng</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04883"/>
                  </a:ext>
                </a:extLst>
              </a:tr>
              <a:tr h="557894">
                <a:tc>
                  <a:txBody>
                    <a:bodyPr/>
                    <a:lstStyle/>
                    <a:p>
                      <a:pPr algn="l"/>
                      <a:r>
                        <a:rPr lang="en-US" sz="3200" dirty="0"/>
                        <a:t>pH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2387774"/>
                  </a:ext>
                </a:extLst>
              </a:tr>
              <a:tr h="557894">
                <a:tc>
                  <a:txBody>
                    <a:bodyPr/>
                    <a:lstStyle/>
                    <a:p>
                      <a:pPr algn="l"/>
                      <a:r>
                        <a:rPr lang="en-US" sz="3200" dirty="0" err="1"/>
                        <a:t>Nhiệt</a:t>
                      </a:r>
                      <a:r>
                        <a:rPr lang="en-US" sz="3200" dirty="0"/>
                        <a:t> </a:t>
                      </a:r>
                      <a:r>
                        <a:rPr lang="en-US" sz="3200" dirty="0" err="1"/>
                        <a:t>độ</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6293703"/>
                  </a:ext>
                </a:extLst>
              </a:tr>
              <a:tr h="557894">
                <a:tc>
                  <a:txBody>
                    <a:bodyPr/>
                    <a:lstStyle/>
                    <a:p>
                      <a:pPr algn="l"/>
                      <a:r>
                        <a:rPr lang="en-US" sz="3200" dirty="0" err="1"/>
                        <a:t>Chất</a:t>
                      </a:r>
                      <a:r>
                        <a:rPr lang="en-US" sz="3200" dirty="0"/>
                        <a:t> </a:t>
                      </a:r>
                      <a:r>
                        <a:rPr lang="en-US" sz="3200" dirty="0" err="1"/>
                        <a:t>xúc</a:t>
                      </a:r>
                      <a:r>
                        <a:rPr lang="en-US" sz="3200" dirty="0"/>
                        <a:t> </a:t>
                      </a:r>
                      <a:r>
                        <a:rPr lang="en-US" sz="3200" dirty="0" err="1"/>
                        <a:t>tác</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3039123"/>
                  </a:ext>
                </a:extLst>
              </a:tr>
              <a:tr h="557894">
                <a:tc>
                  <a:txBody>
                    <a:bodyPr/>
                    <a:lstStyle/>
                    <a:p>
                      <a:pPr algn="l"/>
                      <a:r>
                        <a:rPr lang="en-US" sz="3200" dirty="0" err="1"/>
                        <a:t>Thời</a:t>
                      </a:r>
                      <a:r>
                        <a:rPr lang="en-US" sz="3200" dirty="0"/>
                        <a:t> </a:t>
                      </a:r>
                      <a:r>
                        <a:rPr lang="en-US" sz="3200" dirty="0" err="1"/>
                        <a:t>gian</a:t>
                      </a:r>
                      <a:r>
                        <a:rPr lang="en-US" sz="3200" dirty="0"/>
                        <a:t> </a:t>
                      </a:r>
                      <a:r>
                        <a:rPr lang="en-US" sz="3200" dirty="0" err="1"/>
                        <a:t>phản</a:t>
                      </a:r>
                      <a:r>
                        <a:rPr lang="en-US" sz="3200" dirty="0"/>
                        <a:t> </a:t>
                      </a:r>
                      <a:r>
                        <a:rPr lang="en-US" sz="3200" dirty="0" err="1"/>
                        <a:t>ứng</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4321518"/>
                  </a:ext>
                </a:extLst>
              </a:tr>
            </a:tbl>
          </a:graphicData>
        </a:graphic>
      </p:graphicFrame>
      <p:sp>
        <p:nvSpPr>
          <p:cNvPr id="6" name="Rectangle: Rounded Corners 6">
            <a:extLst>
              <a:ext uri="{FF2B5EF4-FFF2-40B4-BE49-F238E27FC236}">
                <a16:creationId xmlns:a16="http://schemas.microsoft.com/office/drawing/2014/main" id="{7137F7B0-753E-08C6-E732-4741B66D4A0B}"/>
              </a:ext>
            </a:extLst>
          </p:cNvPr>
          <p:cNvSpPr/>
          <p:nvPr/>
        </p:nvSpPr>
        <p:spPr>
          <a:xfrm>
            <a:off x="41716" y="0"/>
            <a:ext cx="6515594" cy="427512"/>
          </a:xfrm>
          <a:prstGeom prst="round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II. Enzyme</a:t>
            </a:r>
          </a:p>
        </p:txBody>
      </p:sp>
      <p:sp>
        <p:nvSpPr>
          <p:cNvPr id="8" name="TextBox 7"/>
          <p:cNvSpPr txBox="1"/>
          <p:nvPr/>
        </p:nvSpPr>
        <p:spPr>
          <a:xfrm>
            <a:off x="5775813" y="4392059"/>
            <a:ext cx="514350" cy="461665"/>
          </a:xfrm>
          <a:prstGeom prst="rect">
            <a:avLst/>
          </a:prstGeom>
          <a:noFill/>
        </p:spPr>
        <p:txBody>
          <a:bodyPr wrap="square" rtlCol="0">
            <a:spAutoFit/>
          </a:bodyPr>
          <a:lstStyle/>
          <a:p>
            <a:r>
              <a:rPr lang="en-US" sz="2400" dirty="0"/>
              <a:t>2</a:t>
            </a:r>
          </a:p>
        </p:txBody>
      </p:sp>
      <p:sp>
        <p:nvSpPr>
          <p:cNvPr id="9" name="TextBox 8"/>
          <p:cNvSpPr txBox="1"/>
          <p:nvPr/>
        </p:nvSpPr>
        <p:spPr>
          <a:xfrm>
            <a:off x="8830261" y="4426949"/>
            <a:ext cx="2568087" cy="461665"/>
          </a:xfrm>
          <a:prstGeom prst="rect">
            <a:avLst/>
          </a:prstGeom>
          <a:noFill/>
        </p:spPr>
        <p:txBody>
          <a:bodyPr wrap="square" rtlCol="0">
            <a:spAutoFit/>
          </a:bodyPr>
          <a:lstStyle/>
          <a:p>
            <a:pPr algn="ctr"/>
            <a:r>
              <a:rPr lang="en-US" sz="2400" dirty="0"/>
              <a:t>6,5 – 7,5</a:t>
            </a:r>
          </a:p>
        </p:txBody>
      </p:sp>
      <p:sp>
        <p:nvSpPr>
          <p:cNvPr id="10" name="TextBox 9"/>
          <p:cNvSpPr txBox="1"/>
          <p:nvPr/>
        </p:nvSpPr>
        <p:spPr>
          <a:xfrm>
            <a:off x="8830260" y="5512798"/>
            <a:ext cx="2568087" cy="461665"/>
          </a:xfrm>
          <a:prstGeom prst="rect">
            <a:avLst/>
          </a:prstGeom>
          <a:noFill/>
        </p:spPr>
        <p:txBody>
          <a:bodyPr wrap="square" rtlCol="0">
            <a:spAutoFit/>
          </a:bodyPr>
          <a:lstStyle/>
          <a:p>
            <a:pPr algn="ctr"/>
            <a:r>
              <a:rPr lang="en-US" sz="2400" dirty="0"/>
              <a:t>Enzyme amylase</a:t>
            </a:r>
          </a:p>
        </p:txBody>
      </p:sp>
      <p:sp>
        <p:nvSpPr>
          <p:cNvPr id="11" name="TextBox 10"/>
          <p:cNvSpPr txBox="1"/>
          <p:nvPr/>
        </p:nvSpPr>
        <p:spPr>
          <a:xfrm>
            <a:off x="8830261" y="6122399"/>
            <a:ext cx="2568087" cy="461665"/>
          </a:xfrm>
          <a:prstGeom prst="rect">
            <a:avLst/>
          </a:prstGeom>
          <a:noFill/>
        </p:spPr>
        <p:txBody>
          <a:bodyPr wrap="square" rtlCol="0">
            <a:spAutoFit/>
          </a:bodyPr>
          <a:lstStyle/>
          <a:p>
            <a:pPr algn="ctr"/>
            <a:r>
              <a:rPr lang="en-US" sz="2400" dirty="0"/>
              <a:t>Ngay lập tức</a:t>
            </a:r>
          </a:p>
        </p:txBody>
      </p:sp>
      <p:sp>
        <p:nvSpPr>
          <p:cNvPr id="12" name="TextBox 11"/>
          <p:cNvSpPr txBox="1"/>
          <p:nvPr/>
        </p:nvSpPr>
        <p:spPr>
          <a:xfrm>
            <a:off x="4882295" y="6122398"/>
            <a:ext cx="2568087" cy="461665"/>
          </a:xfrm>
          <a:prstGeom prst="rect">
            <a:avLst/>
          </a:prstGeom>
          <a:noFill/>
        </p:spPr>
        <p:txBody>
          <a:bodyPr wrap="square" rtlCol="0">
            <a:spAutoFit/>
          </a:bodyPr>
          <a:lstStyle/>
          <a:p>
            <a:pPr algn="ctr"/>
            <a:r>
              <a:rPr lang="en-US" sz="2400" dirty="0"/>
              <a:t>1 giờ</a:t>
            </a:r>
          </a:p>
        </p:txBody>
      </p:sp>
      <p:sp>
        <p:nvSpPr>
          <p:cNvPr id="13" name="TextBox 12"/>
          <p:cNvSpPr txBox="1"/>
          <p:nvPr/>
        </p:nvSpPr>
        <p:spPr>
          <a:xfrm>
            <a:off x="5592546" y="4931292"/>
            <a:ext cx="1147585" cy="461665"/>
          </a:xfrm>
          <a:prstGeom prst="rect">
            <a:avLst/>
          </a:prstGeom>
          <a:noFill/>
        </p:spPr>
        <p:txBody>
          <a:bodyPr wrap="square" rtlCol="0">
            <a:spAutoFit/>
          </a:bodyPr>
          <a:lstStyle/>
          <a:p>
            <a:pPr algn="ctr"/>
            <a:r>
              <a:rPr lang="en-US" sz="2400" dirty="0"/>
              <a:t>100</a:t>
            </a:r>
            <a:r>
              <a:rPr lang="en-US" sz="2400" baseline="30000" dirty="0"/>
              <a:t>0</a:t>
            </a:r>
            <a:r>
              <a:rPr lang="en-US" sz="2400" dirty="0"/>
              <a:t>C</a:t>
            </a:r>
          </a:p>
        </p:txBody>
      </p:sp>
      <p:sp>
        <p:nvSpPr>
          <p:cNvPr id="14" name="TextBox 13"/>
          <p:cNvSpPr txBox="1"/>
          <p:nvPr/>
        </p:nvSpPr>
        <p:spPr>
          <a:xfrm>
            <a:off x="5332984" y="5502679"/>
            <a:ext cx="1147585" cy="461665"/>
          </a:xfrm>
          <a:prstGeom prst="rect">
            <a:avLst/>
          </a:prstGeom>
          <a:noFill/>
        </p:spPr>
        <p:txBody>
          <a:bodyPr wrap="square" rtlCol="0">
            <a:spAutoFit/>
          </a:bodyPr>
          <a:lstStyle/>
          <a:p>
            <a:pPr algn="ctr"/>
            <a:r>
              <a:rPr lang="en-US" sz="2400" dirty="0"/>
              <a:t>HCl</a:t>
            </a:r>
          </a:p>
        </p:txBody>
      </p:sp>
      <p:sp>
        <p:nvSpPr>
          <p:cNvPr id="15" name="TextBox 14"/>
          <p:cNvSpPr txBox="1"/>
          <p:nvPr/>
        </p:nvSpPr>
        <p:spPr>
          <a:xfrm>
            <a:off x="9857128" y="4899173"/>
            <a:ext cx="868022" cy="461665"/>
          </a:xfrm>
          <a:prstGeom prst="rect">
            <a:avLst/>
          </a:prstGeom>
          <a:noFill/>
        </p:spPr>
        <p:txBody>
          <a:bodyPr wrap="square" rtlCol="0">
            <a:spAutoFit/>
          </a:bodyPr>
          <a:lstStyle/>
          <a:p>
            <a:pPr algn="ctr"/>
            <a:r>
              <a:rPr lang="en-US" sz="2400" dirty="0"/>
              <a:t>37</a:t>
            </a:r>
            <a:r>
              <a:rPr lang="en-US" sz="2400" baseline="30000" dirty="0"/>
              <a:t>0</a:t>
            </a:r>
            <a:r>
              <a:rPr lang="en-US" sz="2400" dirty="0"/>
              <a:t>C</a:t>
            </a:r>
          </a:p>
        </p:txBody>
      </p:sp>
    </p:spTree>
    <p:extLst>
      <p:ext uri="{BB962C8B-B14F-4D97-AF65-F5344CB8AC3E}">
        <p14:creationId xmlns:p14="http://schemas.microsoft.com/office/powerpoint/2010/main" val="262124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1" nodeType="clickEffect">
                                  <p:stCondLst>
                                    <p:cond delay="0"/>
                                  </p:stCondLst>
                                  <p:childTnLst>
                                    <p:animEffect transition="out" filter="wipe(down)">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4" grpId="1"/>
      <p:bldP spid="8" grpId="0"/>
      <p:bldP spid="9" grpId="0"/>
      <p:bldP spid="10" grpId="0"/>
      <p:bldP spid="11" grpId="0"/>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72477" y="1255831"/>
            <a:ext cx="10449328" cy="3137029"/>
            <a:chOff x="1033339" y="520966"/>
            <a:chExt cx="9957548" cy="3137029"/>
          </a:xfrm>
        </p:grpSpPr>
        <p:grpSp>
          <p:nvGrpSpPr>
            <p:cNvPr id="3" name="Group 5">
              <a:extLst>
                <a:ext uri="{FF2B5EF4-FFF2-40B4-BE49-F238E27FC236}">
                  <a16:creationId xmlns:a16="http://schemas.microsoft.com/office/drawing/2014/main" id="{0D9F0246-218E-FA7A-D360-2F0BE4C0D912}"/>
                </a:ext>
              </a:extLst>
            </p:cNvPr>
            <p:cNvGrpSpPr>
              <a:grpSpLocks/>
            </p:cNvGrpSpPr>
            <p:nvPr/>
          </p:nvGrpSpPr>
          <p:grpSpPr bwMode="auto">
            <a:xfrm>
              <a:off x="1033339" y="520966"/>
              <a:ext cx="9271626" cy="1399568"/>
              <a:chOff x="-107" y="1596"/>
              <a:chExt cx="4758" cy="379"/>
            </a:xfrm>
          </p:grpSpPr>
          <p:sp>
            <p:nvSpPr>
              <p:cNvPr id="11" name="Line 6">
                <a:extLst>
                  <a:ext uri="{FF2B5EF4-FFF2-40B4-BE49-F238E27FC236}">
                    <a16:creationId xmlns:a16="http://schemas.microsoft.com/office/drawing/2014/main" id="{08C7E3F5-63D1-223B-1778-26C1A86F59BF}"/>
                  </a:ext>
                </a:extLst>
              </p:cNvPr>
              <p:cNvSpPr>
                <a:spLocks noChangeShapeType="1"/>
              </p:cNvSpPr>
              <p:nvPr/>
            </p:nvSpPr>
            <p:spPr bwMode="auto">
              <a:xfrm flipV="1">
                <a:off x="1280" y="1795"/>
                <a:ext cx="24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12" name="Text Box 7">
                <a:extLst>
                  <a:ext uri="{FF2B5EF4-FFF2-40B4-BE49-F238E27FC236}">
                    <a16:creationId xmlns:a16="http://schemas.microsoft.com/office/drawing/2014/main" id="{7C3FA0B8-370E-2652-A806-5F214DAC2E40}"/>
                  </a:ext>
                </a:extLst>
              </p:cNvPr>
              <p:cNvSpPr txBox="1">
                <a:spLocks noChangeArrowheads="1"/>
              </p:cNvSpPr>
              <p:nvPr/>
            </p:nvSpPr>
            <p:spPr bwMode="auto">
              <a:xfrm>
                <a:off x="3787" y="1700"/>
                <a:ext cx="86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dirty="0">
                    <a:latin typeface="Times New Roman" panose="02020603050405020304" pitchFamily="18" charset="0"/>
                    <a:cs typeface="Times New Roman" panose="02020603050405020304" pitchFamily="18" charset="0"/>
                  </a:rPr>
                  <a:t>Glucôzơ</a:t>
                </a:r>
              </a:p>
            </p:txBody>
          </p:sp>
          <p:sp>
            <p:nvSpPr>
              <p:cNvPr id="13" name="Text Box 8">
                <a:extLst>
                  <a:ext uri="{FF2B5EF4-FFF2-40B4-BE49-F238E27FC236}">
                    <a16:creationId xmlns:a16="http://schemas.microsoft.com/office/drawing/2014/main" id="{340CF96C-D26D-5C6B-CBE4-A4C9DCC6E50D}"/>
                  </a:ext>
                </a:extLst>
              </p:cNvPr>
              <p:cNvSpPr txBox="1">
                <a:spLocks noChangeArrowheads="1"/>
              </p:cNvSpPr>
              <p:nvPr/>
            </p:nvSpPr>
            <p:spPr bwMode="auto">
              <a:xfrm>
                <a:off x="-107" y="1724"/>
                <a:ext cx="144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dirty="0">
                    <a:latin typeface="Times New Roman" panose="02020603050405020304" pitchFamily="18" charset="0"/>
                    <a:cs typeface="Times New Roman" panose="02020603050405020304" pitchFamily="18" charset="0"/>
                  </a:rPr>
                  <a:t>Tinh bột</a:t>
                </a:r>
                <a:r>
                  <a:rPr lang="vi-VN" altLang="en-US" dirty="0">
                    <a:latin typeface="Times New Roman" panose="02020603050405020304" pitchFamily="18" charset="0"/>
                    <a:cs typeface="Times New Roman" panose="02020603050405020304" pitchFamily="18" charset="0"/>
                  </a:rPr>
                  <a:t>  200ml</a:t>
                </a:r>
                <a:endParaRPr lang="en-US" altLang="en-US" dirty="0">
                  <a:latin typeface="Times New Roman" panose="02020603050405020304" pitchFamily="18" charset="0"/>
                  <a:cs typeface="Times New Roman" panose="02020603050405020304" pitchFamily="18" charset="0"/>
                </a:endParaRPr>
              </a:p>
            </p:txBody>
          </p:sp>
          <p:sp>
            <p:nvSpPr>
              <p:cNvPr id="14" name="Text Box 9">
                <a:extLst>
                  <a:ext uri="{FF2B5EF4-FFF2-40B4-BE49-F238E27FC236}">
                    <a16:creationId xmlns:a16="http://schemas.microsoft.com/office/drawing/2014/main" id="{B903A5DC-9171-35F7-4271-5EF2D849319F}"/>
                  </a:ext>
                </a:extLst>
              </p:cNvPr>
              <p:cNvSpPr txBox="1">
                <a:spLocks noChangeArrowheads="1"/>
              </p:cNvSpPr>
              <p:nvPr/>
            </p:nvSpPr>
            <p:spPr bwMode="auto">
              <a:xfrm>
                <a:off x="1991" y="1596"/>
                <a:ext cx="1046"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dirty="0">
                    <a:latin typeface="Times New Roman" panose="02020603050405020304" pitchFamily="18" charset="0"/>
                    <a:cs typeface="Times New Roman" panose="02020603050405020304" pitchFamily="18" charset="0"/>
                  </a:rPr>
                  <a:t>HCl (5ml)</a:t>
                </a:r>
              </a:p>
            </p:txBody>
          </p:sp>
          <p:sp>
            <p:nvSpPr>
              <p:cNvPr id="15" name="Text Box 10">
                <a:extLst>
                  <a:ext uri="{FF2B5EF4-FFF2-40B4-BE49-F238E27FC236}">
                    <a16:creationId xmlns:a16="http://schemas.microsoft.com/office/drawing/2014/main" id="{BE6FFCF8-F740-9DCD-6FCC-95A3542C346D}"/>
                  </a:ext>
                </a:extLst>
              </p:cNvPr>
              <p:cNvSpPr txBox="1">
                <a:spLocks noChangeArrowheads="1"/>
              </p:cNvSpPr>
              <p:nvPr/>
            </p:nvSpPr>
            <p:spPr bwMode="auto">
              <a:xfrm>
                <a:off x="1957" y="1833"/>
                <a:ext cx="1046"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latin typeface="Times New Roman" panose="02020603050405020304" pitchFamily="18" charset="0"/>
                    <a:cs typeface="Times New Roman" panose="02020603050405020304" pitchFamily="18" charset="0"/>
                  </a:rPr>
                  <a:t>100</a:t>
                </a:r>
                <a:r>
                  <a:rPr lang="en-US" altLang="en-US" b="1" baseline="30000" dirty="0">
                    <a:latin typeface="Times New Roman" panose="02020603050405020304" pitchFamily="18" charset="0"/>
                    <a:cs typeface="Times New Roman" panose="02020603050405020304" pitchFamily="18" charset="0"/>
                  </a:rPr>
                  <a:t>0</a:t>
                </a:r>
                <a:r>
                  <a:rPr lang="en-US" altLang="en-US" b="1" dirty="0">
                    <a:latin typeface="Times New Roman" panose="02020603050405020304" pitchFamily="18" charset="0"/>
                    <a:cs typeface="Times New Roman" panose="02020603050405020304" pitchFamily="18" charset="0"/>
                  </a:rPr>
                  <a:t>C</a:t>
                </a:r>
              </a:p>
            </p:txBody>
          </p:sp>
          <p:sp>
            <p:nvSpPr>
              <p:cNvPr id="16" name="Text Box 11">
                <a:extLst>
                  <a:ext uri="{FF2B5EF4-FFF2-40B4-BE49-F238E27FC236}">
                    <a16:creationId xmlns:a16="http://schemas.microsoft.com/office/drawing/2014/main" id="{14EB87C0-1935-7846-2320-D43B004417AA}"/>
                  </a:ext>
                </a:extLst>
              </p:cNvPr>
              <p:cNvSpPr txBox="1">
                <a:spLocks noChangeArrowheads="1"/>
              </p:cNvSpPr>
              <p:nvPr/>
            </p:nvSpPr>
            <p:spPr bwMode="auto">
              <a:xfrm>
                <a:off x="2649" y="1833"/>
                <a:ext cx="86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solidFill>
                      <a:srgbClr val="FF3300"/>
                    </a:solidFill>
                    <a:latin typeface="Times New Roman" panose="02020603050405020304" pitchFamily="18" charset="0"/>
                    <a:cs typeface="Times New Roman" panose="02020603050405020304" pitchFamily="18" charset="0"/>
                  </a:rPr>
                  <a:t>(1 giờ)</a:t>
                </a:r>
              </a:p>
            </p:txBody>
          </p:sp>
        </p:grpSp>
        <p:grpSp>
          <p:nvGrpSpPr>
            <p:cNvPr id="4" name="Group 12">
              <a:extLst>
                <a:ext uri="{FF2B5EF4-FFF2-40B4-BE49-F238E27FC236}">
                  <a16:creationId xmlns:a16="http://schemas.microsoft.com/office/drawing/2014/main" id="{3310CDDE-B71D-C464-12A2-448C6D8D2673}"/>
                </a:ext>
              </a:extLst>
            </p:cNvPr>
            <p:cNvGrpSpPr>
              <a:grpSpLocks/>
            </p:cNvGrpSpPr>
            <p:nvPr/>
          </p:nvGrpSpPr>
          <p:grpSpPr bwMode="auto">
            <a:xfrm>
              <a:off x="1033339" y="2099637"/>
              <a:ext cx="9957548" cy="1558358"/>
              <a:chOff x="-37" y="2077"/>
              <a:chExt cx="5110" cy="422"/>
            </a:xfrm>
          </p:grpSpPr>
          <p:sp>
            <p:nvSpPr>
              <p:cNvPr id="5" name="Line 13">
                <a:extLst>
                  <a:ext uri="{FF2B5EF4-FFF2-40B4-BE49-F238E27FC236}">
                    <a16:creationId xmlns:a16="http://schemas.microsoft.com/office/drawing/2014/main" id="{87D1A185-7B42-6386-6E18-CBA4E19B6938}"/>
                  </a:ext>
                </a:extLst>
              </p:cNvPr>
              <p:cNvSpPr>
                <a:spLocks noChangeShapeType="1"/>
              </p:cNvSpPr>
              <p:nvPr/>
            </p:nvSpPr>
            <p:spPr bwMode="auto">
              <a:xfrm flipV="1">
                <a:off x="1200" y="2303"/>
                <a:ext cx="2352"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 name="Text Box 14">
                <a:extLst>
                  <a:ext uri="{FF2B5EF4-FFF2-40B4-BE49-F238E27FC236}">
                    <a16:creationId xmlns:a16="http://schemas.microsoft.com/office/drawing/2014/main" id="{0F34F0E0-B16E-88D8-04BF-022FAC7E1D8C}"/>
                  </a:ext>
                </a:extLst>
              </p:cNvPr>
              <p:cNvSpPr txBox="1">
                <a:spLocks noChangeArrowheads="1"/>
              </p:cNvSpPr>
              <p:nvPr/>
            </p:nvSpPr>
            <p:spPr bwMode="auto">
              <a:xfrm>
                <a:off x="3583" y="2168"/>
                <a:ext cx="1490"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dirty="0">
                    <a:latin typeface="Times New Roman" panose="02020603050405020304" pitchFamily="18" charset="0"/>
                    <a:cs typeface="Times New Roman" panose="02020603050405020304" pitchFamily="18" charset="0"/>
                  </a:rPr>
                  <a:t>Đường</a:t>
                </a:r>
              </a:p>
              <a:p>
                <a:pPr algn="ctr" eaLnBrk="1" hangingPunct="1">
                  <a:lnSpc>
                    <a:spcPct val="100000"/>
                  </a:lnSpc>
                  <a:spcBef>
                    <a:spcPct val="50000"/>
                  </a:spcBef>
                  <a:buFontTx/>
                  <a:buNone/>
                </a:pPr>
                <a:r>
                  <a:rPr lang="en-US" altLang="en-US" dirty="0">
                    <a:latin typeface="Times New Roman" panose="02020603050405020304" pitchFamily="18" charset="0"/>
                    <a:cs typeface="Times New Roman" panose="02020603050405020304" pitchFamily="18" charset="0"/>
                  </a:rPr>
                  <a:t>(vị ngọt tại miệng)</a:t>
                </a:r>
              </a:p>
            </p:txBody>
          </p:sp>
          <p:sp>
            <p:nvSpPr>
              <p:cNvPr id="7" name="Text Box 15">
                <a:extLst>
                  <a:ext uri="{FF2B5EF4-FFF2-40B4-BE49-F238E27FC236}">
                    <a16:creationId xmlns:a16="http://schemas.microsoft.com/office/drawing/2014/main" id="{1C13C69D-CD46-BED4-52FD-37CCDD543E50}"/>
                  </a:ext>
                </a:extLst>
              </p:cNvPr>
              <p:cNvSpPr txBox="1">
                <a:spLocks noChangeArrowheads="1"/>
              </p:cNvSpPr>
              <p:nvPr/>
            </p:nvSpPr>
            <p:spPr bwMode="auto">
              <a:xfrm>
                <a:off x="-37" y="2140"/>
                <a:ext cx="1237"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dirty="0">
                    <a:latin typeface="Times New Roman" panose="02020603050405020304" pitchFamily="18" charset="0"/>
                    <a:cs typeface="Times New Roman" panose="02020603050405020304" pitchFamily="18" charset="0"/>
                  </a:rPr>
                  <a:t>Tinh bột (cơm) </a:t>
                </a:r>
                <a:r>
                  <a:rPr lang="vi-VN" altLang="en-US"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a:p>
                <a:pPr algn="ctr" eaLnBrk="1" hangingPunct="1">
                  <a:lnSpc>
                    <a:spcPct val="100000"/>
                  </a:lnSpc>
                  <a:spcBef>
                    <a:spcPct val="50000"/>
                  </a:spcBef>
                  <a:buFontTx/>
                  <a:buNone/>
                </a:pPr>
                <a:r>
                  <a:rPr lang="vi-VN" altLang="en-US" dirty="0">
                    <a:latin typeface="Times New Roman" panose="02020603050405020304" pitchFamily="18" charset="0"/>
                    <a:cs typeface="Times New Roman" panose="02020603050405020304" pitchFamily="18" charset="0"/>
                  </a:rPr>
                  <a:t>(nhai)</a:t>
                </a:r>
                <a:endParaRPr lang="en-US" altLang="en-US" dirty="0">
                  <a:latin typeface="Times New Roman" panose="02020603050405020304" pitchFamily="18" charset="0"/>
                  <a:cs typeface="Times New Roman" panose="02020603050405020304" pitchFamily="18" charset="0"/>
                </a:endParaRPr>
              </a:p>
            </p:txBody>
          </p:sp>
          <p:sp>
            <p:nvSpPr>
              <p:cNvPr id="8" name="Text Box 16">
                <a:extLst>
                  <a:ext uri="{FF2B5EF4-FFF2-40B4-BE49-F238E27FC236}">
                    <a16:creationId xmlns:a16="http://schemas.microsoft.com/office/drawing/2014/main" id="{46031BB4-9545-CEDD-4EF9-0AFCA9E4030C}"/>
                  </a:ext>
                </a:extLst>
              </p:cNvPr>
              <p:cNvSpPr txBox="1">
                <a:spLocks noChangeArrowheads="1"/>
              </p:cNvSpPr>
              <p:nvPr/>
            </p:nvSpPr>
            <p:spPr bwMode="auto">
              <a:xfrm>
                <a:off x="1290" y="2077"/>
                <a:ext cx="2448"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dirty="0">
                    <a:latin typeface="Times New Roman" panose="02020603050405020304" pitchFamily="18" charset="0"/>
                    <a:cs typeface="Times New Roman" panose="02020603050405020304" pitchFamily="18" charset="0"/>
                  </a:rPr>
                  <a:t>Amilaza (trong cơ thể sống)</a:t>
                </a:r>
              </a:p>
            </p:txBody>
          </p:sp>
          <p:sp>
            <p:nvSpPr>
              <p:cNvPr id="9" name="Text Box 17">
                <a:extLst>
                  <a:ext uri="{FF2B5EF4-FFF2-40B4-BE49-F238E27FC236}">
                    <a16:creationId xmlns:a16="http://schemas.microsoft.com/office/drawing/2014/main" id="{404908DE-EACC-9782-3D04-F5DFC7CF6FB6}"/>
                  </a:ext>
                </a:extLst>
              </p:cNvPr>
              <p:cNvSpPr txBox="1">
                <a:spLocks noChangeArrowheads="1"/>
              </p:cNvSpPr>
              <p:nvPr/>
            </p:nvSpPr>
            <p:spPr bwMode="auto">
              <a:xfrm>
                <a:off x="1663" y="2357"/>
                <a:ext cx="68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latin typeface="Times New Roman" panose="02020603050405020304" pitchFamily="18" charset="0"/>
                    <a:cs typeface="Times New Roman" panose="02020603050405020304" pitchFamily="18" charset="0"/>
                  </a:rPr>
                  <a:t>37</a:t>
                </a:r>
                <a:r>
                  <a:rPr lang="en-US" altLang="en-US" b="1" baseline="30000" dirty="0">
                    <a:latin typeface="Times New Roman" panose="02020603050405020304" pitchFamily="18" charset="0"/>
                    <a:cs typeface="Times New Roman" panose="02020603050405020304" pitchFamily="18" charset="0"/>
                  </a:rPr>
                  <a:t>0</a:t>
                </a:r>
                <a:r>
                  <a:rPr lang="en-US" altLang="en-US" b="1" dirty="0">
                    <a:latin typeface="Times New Roman" panose="02020603050405020304" pitchFamily="18" charset="0"/>
                    <a:cs typeface="Times New Roman" panose="02020603050405020304" pitchFamily="18" charset="0"/>
                  </a:rPr>
                  <a:t>C</a:t>
                </a:r>
              </a:p>
            </p:txBody>
          </p:sp>
          <p:sp>
            <p:nvSpPr>
              <p:cNvPr id="10" name="Text Box 18">
                <a:extLst>
                  <a:ext uri="{FF2B5EF4-FFF2-40B4-BE49-F238E27FC236}">
                    <a16:creationId xmlns:a16="http://schemas.microsoft.com/office/drawing/2014/main" id="{B32B0A49-EB50-7AB0-CF0D-7160DCAAFEE1}"/>
                  </a:ext>
                </a:extLst>
              </p:cNvPr>
              <p:cNvSpPr txBox="1">
                <a:spLocks noChangeArrowheads="1"/>
              </p:cNvSpPr>
              <p:nvPr/>
            </p:nvSpPr>
            <p:spPr bwMode="auto">
              <a:xfrm>
                <a:off x="2193" y="2352"/>
                <a:ext cx="105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solidFill>
                      <a:srgbClr val="FF3300"/>
                    </a:solidFill>
                    <a:latin typeface="Times New Roman" panose="02020603050405020304" pitchFamily="18" charset="0"/>
                    <a:cs typeface="Times New Roman" panose="02020603050405020304" pitchFamily="18" charset="0"/>
                  </a:rPr>
                  <a:t>(Vài phút)</a:t>
                </a:r>
              </a:p>
            </p:txBody>
          </p:sp>
        </p:grpSp>
      </p:grpSp>
      <p:sp>
        <p:nvSpPr>
          <p:cNvPr id="20" name="Rectangle: Rounded Corners 6">
            <a:extLst>
              <a:ext uri="{FF2B5EF4-FFF2-40B4-BE49-F238E27FC236}">
                <a16:creationId xmlns:a16="http://schemas.microsoft.com/office/drawing/2014/main" id="{7137F7B0-753E-08C6-E732-4741B66D4A0B}"/>
              </a:ext>
            </a:extLst>
          </p:cNvPr>
          <p:cNvSpPr/>
          <p:nvPr/>
        </p:nvSpPr>
        <p:spPr>
          <a:xfrm>
            <a:off x="41716" y="0"/>
            <a:ext cx="6515594" cy="427512"/>
          </a:xfrm>
          <a:prstGeom prst="round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II. Enzyme</a:t>
            </a:r>
          </a:p>
        </p:txBody>
      </p:sp>
      <p:sp>
        <p:nvSpPr>
          <p:cNvPr id="21" name="Rectangle: Rounded Corners 7">
            <a:extLst>
              <a:ext uri="{FF2B5EF4-FFF2-40B4-BE49-F238E27FC236}">
                <a16:creationId xmlns:a16="http://schemas.microsoft.com/office/drawing/2014/main" id="{006DD897-5825-5079-1CBB-561663E8D904}"/>
              </a:ext>
            </a:extLst>
          </p:cNvPr>
          <p:cNvSpPr/>
          <p:nvPr/>
        </p:nvSpPr>
        <p:spPr>
          <a:xfrm>
            <a:off x="41716" y="474408"/>
            <a:ext cx="8251911"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1.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Khái</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niệm</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vai</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trò</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của</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enzyme</a:t>
            </a:r>
          </a:p>
        </p:txBody>
      </p:sp>
      <p:sp>
        <p:nvSpPr>
          <p:cNvPr id="22" name="TextBox 21">
            <a:extLst>
              <a:ext uri="{FF2B5EF4-FFF2-40B4-BE49-F238E27FC236}">
                <a16:creationId xmlns:a16="http://schemas.microsoft.com/office/drawing/2014/main" id="{1A966399-6FDA-A390-95A9-5CED102E389D}"/>
              </a:ext>
            </a:extLst>
          </p:cNvPr>
          <p:cNvSpPr txBox="1"/>
          <p:nvPr/>
        </p:nvSpPr>
        <p:spPr>
          <a:xfrm>
            <a:off x="245513" y="4824565"/>
            <a:ext cx="11668687" cy="1384995"/>
          </a:xfrm>
          <a:prstGeom prst="rect">
            <a:avLst/>
          </a:prstGeom>
          <a:noFill/>
        </p:spPr>
        <p:txBody>
          <a:bodyPr wrap="square" rtlCol="0">
            <a:spAutoFit/>
          </a:bodyPr>
          <a:lstStyle/>
          <a:p>
            <a:r>
              <a:rPr lang="en-US" altLang="en-US" sz="2800" dirty="0">
                <a:solidFill>
                  <a:srgbClr val="FF0000"/>
                </a:solidFill>
                <a:latin typeface="Times New Roman" panose="02020603050405020304" pitchFamily="18" charset="0"/>
                <a:cs typeface="Times New Roman" panose="02020603050405020304" pitchFamily="18" charset="0"/>
              </a:rPr>
              <a:t>Amilase và HCl đều đóng vai trò là chất xúc tác. HCl là chất xúc tác hóa học, tốc độ phản ứng chậm, điều kiện nhiệt độ cao. Còn amilase là chất xúc tác sinh học, tốc độ phản ứng nhanh, chỉ cần nhiệt độ cơ thể.</a:t>
            </a:r>
            <a:endParaRPr lang="vi-VN"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57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stCondLst>
                                    <p:cond delay="125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wipe(down)">
                                      <p:cBhvr>
                                        <p:cTn id="20"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137F7B0-753E-08C6-E732-4741B66D4A0B}"/>
              </a:ext>
            </a:extLst>
          </p:cNvPr>
          <p:cNvSpPr/>
          <p:nvPr/>
        </p:nvSpPr>
        <p:spPr>
          <a:xfrm>
            <a:off x="41716" y="0"/>
            <a:ext cx="6515594" cy="427512"/>
          </a:xfrm>
          <a:prstGeom prst="round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II. Enzyme</a:t>
            </a:r>
          </a:p>
        </p:txBody>
      </p:sp>
      <p:sp>
        <p:nvSpPr>
          <p:cNvPr id="8" name="Rectangle: Rounded Corners 7">
            <a:extLst>
              <a:ext uri="{FF2B5EF4-FFF2-40B4-BE49-F238E27FC236}">
                <a16:creationId xmlns:a16="http://schemas.microsoft.com/office/drawing/2014/main" id="{006DD897-5825-5079-1CBB-561663E8D904}"/>
              </a:ext>
            </a:extLst>
          </p:cNvPr>
          <p:cNvSpPr/>
          <p:nvPr/>
        </p:nvSpPr>
        <p:spPr>
          <a:xfrm>
            <a:off x="41716" y="474408"/>
            <a:ext cx="8251911"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1.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Khái</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niệm</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vai</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trò</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của</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enzyme</a:t>
            </a:r>
          </a:p>
        </p:txBody>
      </p:sp>
      <p:sp>
        <p:nvSpPr>
          <p:cNvPr id="2" name="Oval 1">
            <a:extLst>
              <a:ext uri="{FF2B5EF4-FFF2-40B4-BE49-F238E27FC236}">
                <a16:creationId xmlns:a16="http://schemas.microsoft.com/office/drawing/2014/main" id="{B9F012BA-CD05-9FB0-3D24-39C5215BE60A}"/>
              </a:ext>
            </a:extLst>
          </p:cNvPr>
          <p:cNvSpPr/>
          <p:nvPr/>
        </p:nvSpPr>
        <p:spPr>
          <a:xfrm>
            <a:off x="974324" y="1718574"/>
            <a:ext cx="4173415" cy="318867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00"/>
                </a:solidFill>
              </a:rPr>
              <a:t>Enzyme </a:t>
            </a:r>
            <a:r>
              <a:rPr lang="en-US" sz="4000" dirty="0" err="1">
                <a:solidFill>
                  <a:srgbClr val="FFFF00"/>
                </a:solidFill>
              </a:rPr>
              <a:t>là</a:t>
            </a:r>
            <a:r>
              <a:rPr lang="en-US" sz="4000" dirty="0">
                <a:solidFill>
                  <a:srgbClr val="FFFF00"/>
                </a:solidFill>
              </a:rPr>
              <a:t> </a:t>
            </a:r>
            <a:r>
              <a:rPr lang="en-US" sz="4000" dirty="0" err="1">
                <a:solidFill>
                  <a:srgbClr val="FFFF00"/>
                </a:solidFill>
              </a:rPr>
              <a:t>gì</a:t>
            </a:r>
            <a:r>
              <a:rPr lang="en-US" sz="4000" dirty="0">
                <a:solidFill>
                  <a:srgbClr val="FFFF00"/>
                </a:solidFill>
              </a:rPr>
              <a:t>?</a:t>
            </a:r>
          </a:p>
        </p:txBody>
      </p:sp>
      <p:sp>
        <p:nvSpPr>
          <p:cNvPr id="3" name="Rectangle 2"/>
          <p:cNvSpPr/>
          <p:nvPr/>
        </p:nvSpPr>
        <p:spPr>
          <a:xfrm>
            <a:off x="539926" y="1449834"/>
            <a:ext cx="10955383" cy="1077218"/>
          </a:xfrm>
          <a:prstGeom prst="rect">
            <a:avLst/>
          </a:prstGeom>
        </p:spPr>
        <p:txBody>
          <a:bodyPr wrap="square">
            <a:spAutoFit/>
          </a:bodyPr>
          <a:lstStyle/>
          <a:p>
            <a:pPr algn="just">
              <a:buNone/>
            </a:pPr>
            <a:r>
              <a:rPr lang="en-US" sz="3200" dirty="0">
                <a:solidFill>
                  <a:srgbClr val="FF0000"/>
                </a:solidFill>
                <a:latin typeface="Times New Roman" panose="02020603050405020304" pitchFamily="18" charset="0"/>
                <a:ea typeface="#9Slide02 Tieu de rat dai 01" panose="020B0604020202020204" charset="0"/>
                <a:cs typeface="Times New Roman" panose="02020603050405020304" pitchFamily="18" charset="0"/>
              </a:rPr>
              <a:t>- Enzyme (E) là chất xúc tác sinh học được tổng hợp trong tế bào sống.</a:t>
            </a:r>
          </a:p>
        </p:txBody>
      </p:sp>
      <p:sp>
        <p:nvSpPr>
          <p:cNvPr id="12" name="Oval 11">
            <a:extLst>
              <a:ext uri="{FF2B5EF4-FFF2-40B4-BE49-F238E27FC236}">
                <a16:creationId xmlns:a16="http://schemas.microsoft.com/office/drawing/2014/main" id="{B9F012BA-CD05-9FB0-3D24-39C5215BE60A}"/>
              </a:ext>
            </a:extLst>
          </p:cNvPr>
          <p:cNvSpPr/>
          <p:nvPr/>
        </p:nvSpPr>
        <p:spPr>
          <a:xfrm>
            <a:off x="631989" y="2435629"/>
            <a:ext cx="4173415" cy="318867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00"/>
                </a:solidFill>
              </a:rPr>
              <a:t>Cơ chất là gì?</a:t>
            </a:r>
          </a:p>
        </p:txBody>
      </p:sp>
      <p:sp>
        <p:nvSpPr>
          <p:cNvPr id="13" name="Rectangle 12"/>
          <p:cNvSpPr/>
          <p:nvPr/>
        </p:nvSpPr>
        <p:spPr>
          <a:xfrm>
            <a:off x="539927" y="2691140"/>
            <a:ext cx="10955383" cy="584775"/>
          </a:xfrm>
          <a:prstGeom prst="rect">
            <a:avLst/>
          </a:prstGeom>
        </p:spPr>
        <p:txBody>
          <a:bodyPr wrap="square">
            <a:spAutoFit/>
          </a:bodyPr>
          <a:lstStyle/>
          <a:p>
            <a:pPr algn="just">
              <a:buNone/>
            </a:pPr>
            <a:r>
              <a:rPr lang="en-US" sz="3200" dirty="0">
                <a:solidFill>
                  <a:srgbClr val="FF0000"/>
                </a:solidFill>
                <a:latin typeface="Times New Roman" panose="02020603050405020304" pitchFamily="18" charset="0"/>
                <a:ea typeface="#9Slide02 Tieu de rat dai 01" panose="020B0604020202020204" charset="0"/>
                <a:cs typeface="Times New Roman" panose="02020603050405020304" pitchFamily="18" charset="0"/>
              </a:rPr>
              <a:t>- Cơ chất (S) là chất tham gia phản ứng do enzyme xúc tác</a:t>
            </a:r>
          </a:p>
        </p:txBody>
      </p:sp>
      <p:sp>
        <p:nvSpPr>
          <p:cNvPr id="14" name="Rectangle: Rounded Corners 7">
            <a:extLst>
              <a:ext uri="{FF2B5EF4-FFF2-40B4-BE49-F238E27FC236}">
                <a16:creationId xmlns:a16="http://schemas.microsoft.com/office/drawing/2014/main" id="{006DD897-5825-5079-1CBB-561663E8D904}"/>
              </a:ext>
            </a:extLst>
          </p:cNvPr>
          <p:cNvSpPr/>
          <p:nvPr/>
        </p:nvSpPr>
        <p:spPr>
          <a:xfrm>
            <a:off x="0" y="1054320"/>
            <a:ext cx="8251911"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a. Khái niệm: </a:t>
            </a:r>
          </a:p>
        </p:txBody>
      </p:sp>
    </p:spTree>
    <p:extLst>
      <p:ext uri="{BB962C8B-B14F-4D97-AF65-F5344CB8AC3E}">
        <p14:creationId xmlns:p14="http://schemas.microsoft.com/office/powerpoint/2010/main" val="326648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1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2"/>
                                        </p:tgtEl>
                                        <p:attrNameLst>
                                          <p:attrName>ppt_x</p:attrName>
                                        </p:attrNameLst>
                                      </p:cBhvr>
                                      <p:tavLst>
                                        <p:tav tm="0">
                                          <p:val>
                                            <p:strVal val="ppt_x"/>
                                          </p:val>
                                        </p:tav>
                                        <p:tav tm="100000">
                                          <p:val>
                                            <p:strVal val="ppt_x"/>
                                          </p:val>
                                        </p:tav>
                                      </p:tavLst>
                                    </p:anim>
                                    <p:anim calcmode="lin" valueType="num">
                                      <p:cBhvr additive="base">
                                        <p:cTn id="27" dur="500"/>
                                        <p:tgtEl>
                                          <p:spTgt spid="2"/>
                                        </p:tgtEl>
                                        <p:attrNameLst>
                                          <p:attrName>ppt_y</p:attrName>
                                        </p:attrNameLst>
                                      </p:cBhvr>
                                      <p:tavLst>
                                        <p:tav tm="0">
                                          <p:val>
                                            <p:strVal val="ppt_y"/>
                                          </p:val>
                                        </p:tav>
                                        <p:tav tm="100000">
                                          <p:val>
                                            <p:strVal val="1+ppt_h/2"/>
                                          </p:val>
                                        </p:tav>
                                      </p:tavLst>
                                    </p:anim>
                                    <p:set>
                                      <p:cBhvr>
                                        <p:cTn id="28" dur="1" fill="hold">
                                          <p:stCondLst>
                                            <p:cond delay="499"/>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grpId="1" nodeType="clickEffect">
                                  <p:stCondLst>
                                    <p:cond delay="0"/>
                                  </p:stCondLst>
                                  <p:childTnLst>
                                    <p:anim calcmode="lin" valueType="num">
                                      <p:cBhvr additive="base">
                                        <p:cTn id="43" dur="500"/>
                                        <p:tgtEl>
                                          <p:spTgt spid="12"/>
                                        </p:tgtEl>
                                        <p:attrNameLst>
                                          <p:attrName>ppt_x</p:attrName>
                                        </p:attrNameLst>
                                      </p:cBhvr>
                                      <p:tavLst>
                                        <p:tav tm="0">
                                          <p:val>
                                            <p:strVal val="ppt_x"/>
                                          </p:val>
                                        </p:tav>
                                        <p:tav tm="100000">
                                          <p:val>
                                            <p:strVal val="ppt_x"/>
                                          </p:val>
                                        </p:tav>
                                      </p:tavLst>
                                    </p:anim>
                                    <p:anim calcmode="lin" valueType="num">
                                      <p:cBhvr additive="base">
                                        <p:cTn id="44" dur="500"/>
                                        <p:tgtEl>
                                          <p:spTgt spid="12"/>
                                        </p:tgtEl>
                                        <p:attrNameLst>
                                          <p:attrName>ppt_y</p:attrName>
                                        </p:attrNameLst>
                                      </p:cBhvr>
                                      <p:tavLst>
                                        <p:tav tm="0">
                                          <p:val>
                                            <p:strVal val="ppt_y"/>
                                          </p:val>
                                        </p:tav>
                                        <p:tav tm="100000">
                                          <p:val>
                                            <p:strVal val="1+ppt_h/2"/>
                                          </p:val>
                                        </p:tav>
                                      </p:tavLst>
                                    </p:anim>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P spid="2" grpId="1" animBg="1"/>
      <p:bldP spid="3" grpId="0"/>
      <p:bldP spid="12" grpId="0" animBg="1"/>
      <p:bldP spid="12" grpId="1" animBg="1"/>
      <p:bldP spid="13" grpId="0"/>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DAA476C-6F2B-AC5D-CD3B-D1C8FA7BE216}"/>
              </a:ext>
            </a:extLst>
          </p:cNvPr>
          <p:cNvSpPr/>
          <p:nvPr/>
        </p:nvSpPr>
        <p:spPr>
          <a:xfrm>
            <a:off x="344604" y="1800542"/>
            <a:ext cx="11542595" cy="2978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a:solidFill>
                  <a:schemeClr val="tx1"/>
                </a:solidFill>
              </a:rPr>
              <a:t>- Làm tăng tốc độ phản ứng, không bị biến đổi sau phản ứng.</a:t>
            </a:r>
          </a:p>
          <a:p>
            <a:pPr algn="just"/>
            <a:r>
              <a:rPr lang="en-US" sz="4000" dirty="0">
                <a:solidFill>
                  <a:schemeClr val="tx1"/>
                </a:solidFill>
              </a:rPr>
              <a:t>- </a:t>
            </a:r>
            <a:r>
              <a:rPr lang="en-US" sz="4000" dirty="0" err="1">
                <a:solidFill>
                  <a:schemeClr val="tx1"/>
                </a:solidFill>
              </a:rPr>
              <a:t>Có</a:t>
            </a:r>
            <a:r>
              <a:rPr lang="en-US" sz="4000" dirty="0">
                <a:solidFill>
                  <a:schemeClr val="tx1"/>
                </a:solidFill>
              </a:rPr>
              <a:t> </a:t>
            </a:r>
            <a:r>
              <a:rPr lang="en-US" sz="4000" dirty="0" err="1">
                <a:solidFill>
                  <a:schemeClr val="tx1"/>
                </a:solidFill>
              </a:rPr>
              <a:t>tính</a:t>
            </a:r>
            <a:r>
              <a:rPr lang="en-US" sz="4000" dirty="0">
                <a:solidFill>
                  <a:schemeClr val="tx1"/>
                </a:solidFill>
              </a:rPr>
              <a:t> </a:t>
            </a:r>
            <a:r>
              <a:rPr lang="en-US" sz="4000" dirty="0" err="1">
                <a:solidFill>
                  <a:schemeClr val="tx1"/>
                </a:solidFill>
              </a:rPr>
              <a:t>đặc</a:t>
            </a:r>
            <a:r>
              <a:rPr lang="en-US" sz="4000" dirty="0">
                <a:solidFill>
                  <a:schemeClr val="tx1"/>
                </a:solidFill>
              </a:rPr>
              <a:t> </a:t>
            </a:r>
            <a:r>
              <a:rPr lang="en-US" sz="4000" dirty="0" err="1">
                <a:solidFill>
                  <a:schemeClr val="tx1"/>
                </a:solidFill>
              </a:rPr>
              <a:t>hiệu</a:t>
            </a:r>
            <a:r>
              <a:rPr lang="en-US" sz="4000" dirty="0">
                <a:solidFill>
                  <a:schemeClr val="tx1"/>
                </a:solidFill>
              </a:rPr>
              <a:t> </a:t>
            </a:r>
            <a:r>
              <a:rPr lang="en-US" sz="4000" dirty="0" err="1">
                <a:solidFill>
                  <a:schemeClr val="tx1"/>
                </a:solidFill>
              </a:rPr>
              <a:t>với</a:t>
            </a:r>
            <a:r>
              <a:rPr lang="en-US" sz="4000" dirty="0">
                <a:solidFill>
                  <a:schemeClr val="tx1"/>
                </a:solidFill>
              </a:rPr>
              <a:t> </a:t>
            </a:r>
            <a:r>
              <a:rPr lang="en-US" sz="4000" dirty="0" err="1">
                <a:solidFill>
                  <a:schemeClr val="tx1"/>
                </a:solidFill>
              </a:rPr>
              <a:t>phản</a:t>
            </a:r>
            <a:r>
              <a:rPr lang="en-US" sz="4000" dirty="0">
                <a:solidFill>
                  <a:schemeClr val="tx1"/>
                </a:solidFill>
              </a:rPr>
              <a:t> </a:t>
            </a:r>
            <a:r>
              <a:rPr lang="en-US" sz="4000" dirty="0" err="1">
                <a:solidFill>
                  <a:schemeClr val="tx1"/>
                </a:solidFill>
              </a:rPr>
              <a:t>ứng</a:t>
            </a:r>
            <a:r>
              <a:rPr lang="en-US" sz="4000" dirty="0">
                <a:solidFill>
                  <a:schemeClr val="tx1"/>
                </a:solidFill>
              </a:rPr>
              <a:t> </a:t>
            </a:r>
            <a:r>
              <a:rPr lang="en-US" sz="4000" dirty="0" err="1">
                <a:solidFill>
                  <a:schemeClr val="tx1"/>
                </a:solidFill>
              </a:rPr>
              <a:t>và</a:t>
            </a:r>
            <a:r>
              <a:rPr lang="en-US" sz="4000" dirty="0">
                <a:solidFill>
                  <a:schemeClr val="tx1"/>
                </a:solidFill>
              </a:rPr>
              <a:t> </a:t>
            </a:r>
            <a:r>
              <a:rPr lang="en-US" sz="4000" dirty="0" err="1">
                <a:solidFill>
                  <a:schemeClr val="tx1"/>
                </a:solidFill>
              </a:rPr>
              <a:t>cơ</a:t>
            </a:r>
            <a:r>
              <a:rPr lang="en-US" sz="4000" dirty="0">
                <a:solidFill>
                  <a:schemeClr val="tx1"/>
                </a:solidFill>
              </a:rPr>
              <a:t> </a:t>
            </a:r>
            <a:r>
              <a:rPr lang="en-US" sz="4000" dirty="0" err="1">
                <a:solidFill>
                  <a:schemeClr val="tx1"/>
                </a:solidFill>
              </a:rPr>
              <a:t>chất</a:t>
            </a:r>
            <a:endParaRPr lang="en-US" sz="4000" dirty="0">
              <a:solidFill>
                <a:schemeClr val="tx1"/>
              </a:solidFill>
            </a:endParaRPr>
          </a:p>
          <a:p>
            <a:pPr algn="just"/>
            <a:r>
              <a:rPr lang="en-US" sz="4000" dirty="0">
                <a:solidFill>
                  <a:schemeClr val="tx1"/>
                </a:solidFill>
              </a:rPr>
              <a:t>- </a:t>
            </a:r>
            <a:r>
              <a:rPr lang="en-US" sz="4000" dirty="0" err="1">
                <a:solidFill>
                  <a:schemeClr val="tx1"/>
                </a:solidFill>
              </a:rPr>
              <a:t>Diễn</a:t>
            </a:r>
            <a:r>
              <a:rPr lang="en-US" sz="4000" dirty="0">
                <a:solidFill>
                  <a:schemeClr val="tx1"/>
                </a:solidFill>
              </a:rPr>
              <a:t> </a:t>
            </a:r>
            <a:r>
              <a:rPr lang="en-US" sz="4000" dirty="0" err="1">
                <a:solidFill>
                  <a:schemeClr val="tx1"/>
                </a:solidFill>
              </a:rPr>
              <a:t>ra</a:t>
            </a:r>
            <a:r>
              <a:rPr lang="en-US" sz="4000" dirty="0">
                <a:solidFill>
                  <a:schemeClr val="tx1"/>
                </a:solidFill>
              </a:rPr>
              <a:t> </a:t>
            </a:r>
            <a:r>
              <a:rPr lang="en-US" sz="4000" dirty="0" err="1">
                <a:solidFill>
                  <a:schemeClr val="tx1"/>
                </a:solidFill>
              </a:rPr>
              <a:t>trong</a:t>
            </a:r>
            <a:r>
              <a:rPr lang="en-US" sz="4000" dirty="0">
                <a:solidFill>
                  <a:schemeClr val="tx1"/>
                </a:solidFill>
              </a:rPr>
              <a:t> </a:t>
            </a:r>
            <a:r>
              <a:rPr lang="en-US" sz="4000" dirty="0" err="1">
                <a:solidFill>
                  <a:schemeClr val="tx1"/>
                </a:solidFill>
              </a:rPr>
              <a:t>điều</a:t>
            </a:r>
            <a:r>
              <a:rPr lang="en-US" sz="4000" dirty="0">
                <a:solidFill>
                  <a:schemeClr val="tx1"/>
                </a:solidFill>
              </a:rPr>
              <a:t> </a:t>
            </a:r>
            <a:r>
              <a:rPr lang="en-US" sz="4000" dirty="0" err="1">
                <a:solidFill>
                  <a:schemeClr val="tx1"/>
                </a:solidFill>
              </a:rPr>
              <a:t>kiện</a:t>
            </a:r>
            <a:r>
              <a:rPr lang="en-US" sz="4000" dirty="0">
                <a:solidFill>
                  <a:schemeClr val="tx1"/>
                </a:solidFill>
              </a:rPr>
              <a:t> </a:t>
            </a:r>
            <a:r>
              <a:rPr lang="en-US" sz="4000" dirty="0" err="1">
                <a:solidFill>
                  <a:schemeClr val="tx1"/>
                </a:solidFill>
              </a:rPr>
              <a:t>phù</a:t>
            </a:r>
            <a:r>
              <a:rPr lang="en-US" sz="4000" dirty="0">
                <a:solidFill>
                  <a:schemeClr val="tx1"/>
                </a:solidFill>
              </a:rPr>
              <a:t> </a:t>
            </a:r>
            <a:r>
              <a:rPr lang="en-US" sz="4000" dirty="0" err="1">
                <a:solidFill>
                  <a:schemeClr val="tx1"/>
                </a:solidFill>
              </a:rPr>
              <a:t>hợp</a:t>
            </a:r>
            <a:r>
              <a:rPr lang="en-US" sz="4000" dirty="0">
                <a:solidFill>
                  <a:schemeClr val="tx1"/>
                </a:solidFill>
              </a:rPr>
              <a:t> </a:t>
            </a:r>
            <a:r>
              <a:rPr lang="en-US" sz="4000" dirty="0" err="1">
                <a:solidFill>
                  <a:schemeClr val="tx1"/>
                </a:solidFill>
              </a:rPr>
              <a:t>với</a:t>
            </a:r>
            <a:r>
              <a:rPr lang="en-US" sz="4000" dirty="0">
                <a:solidFill>
                  <a:schemeClr val="tx1"/>
                </a:solidFill>
              </a:rPr>
              <a:t> </a:t>
            </a:r>
            <a:r>
              <a:rPr lang="en-US" sz="4000" dirty="0" err="1">
                <a:solidFill>
                  <a:schemeClr val="tx1"/>
                </a:solidFill>
              </a:rPr>
              <a:t>sự</a:t>
            </a:r>
            <a:r>
              <a:rPr lang="en-US" sz="4000" dirty="0">
                <a:solidFill>
                  <a:schemeClr val="tx1"/>
                </a:solidFill>
              </a:rPr>
              <a:t> </a:t>
            </a:r>
            <a:r>
              <a:rPr lang="en-US" sz="4000" dirty="0" err="1">
                <a:solidFill>
                  <a:schemeClr val="tx1"/>
                </a:solidFill>
              </a:rPr>
              <a:t>sống</a:t>
            </a:r>
            <a:endParaRPr lang="en-US" sz="4000" dirty="0">
              <a:solidFill>
                <a:schemeClr val="tx1"/>
              </a:solidFill>
            </a:endParaRPr>
          </a:p>
        </p:txBody>
      </p:sp>
      <p:sp>
        <p:nvSpPr>
          <p:cNvPr id="9" name="Rectangle: Rounded Corners 6">
            <a:extLst>
              <a:ext uri="{FF2B5EF4-FFF2-40B4-BE49-F238E27FC236}">
                <a16:creationId xmlns:a16="http://schemas.microsoft.com/office/drawing/2014/main" id="{7137F7B0-753E-08C6-E732-4741B66D4A0B}"/>
              </a:ext>
            </a:extLst>
          </p:cNvPr>
          <p:cNvSpPr/>
          <p:nvPr/>
        </p:nvSpPr>
        <p:spPr>
          <a:xfrm>
            <a:off x="41716" y="0"/>
            <a:ext cx="6515594" cy="427512"/>
          </a:xfrm>
          <a:prstGeom prst="round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II. Enzyme</a:t>
            </a:r>
          </a:p>
        </p:txBody>
      </p:sp>
      <p:sp>
        <p:nvSpPr>
          <p:cNvPr id="10" name="Rectangle: Rounded Corners 7">
            <a:extLst>
              <a:ext uri="{FF2B5EF4-FFF2-40B4-BE49-F238E27FC236}">
                <a16:creationId xmlns:a16="http://schemas.microsoft.com/office/drawing/2014/main" id="{006DD897-5825-5079-1CBB-561663E8D904}"/>
              </a:ext>
            </a:extLst>
          </p:cNvPr>
          <p:cNvSpPr/>
          <p:nvPr/>
        </p:nvSpPr>
        <p:spPr>
          <a:xfrm>
            <a:off x="41716" y="474408"/>
            <a:ext cx="8251911"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1.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Khái</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niệm</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vai</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trò</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của</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enzyme</a:t>
            </a:r>
          </a:p>
        </p:txBody>
      </p:sp>
      <p:sp>
        <p:nvSpPr>
          <p:cNvPr id="5" name="Oval 4">
            <a:extLst>
              <a:ext uri="{FF2B5EF4-FFF2-40B4-BE49-F238E27FC236}">
                <a16:creationId xmlns:a16="http://schemas.microsoft.com/office/drawing/2014/main" id="{B9F012BA-CD05-9FB0-3D24-39C5215BE60A}"/>
              </a:ext>
            </a:extLst>
          </p:cNvPr>
          <p:cNvSpPr/>
          <p:nvPr/>
        </p:nvSpPr>
        <p:spPr>
          <a:xfrm>
            <a:off x="344605" y="1695370"/>
            <a:ext cx="4173415" cy="318867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00"/>
                </a:solidFill>
              </a:rPr>
              <a:t>Nêu đặc điểm vai trò của enzyme?</a:t>
            </a:r>
          </a:p>
        </p:txBody>
      </p:sp>
      <p:sp>
        <p:nvSpPr>
          <p:cNvPr id="6" name="Rectangle: Rounded Corners 7">
            <a:extLst>
              <a:ext uri="{FF2B5EF4-FFF2-40B4-BE49-F238E27FC236}">
                <a16:creationId xmlns:a16="http://schemas.microsoft.com/office/drawing/2014/main" id="{006DD897-5825-5079-1CBB-561663E8D904}"/>
              </a:ext>
            </a:extLst>
          </p:cNvPr>
          <p:cNvSpPr/>
          <p:nvPr/>
        </p:nvSpPr>
        <p:spPr>
          <a:xfrm>
            <a:off x="0" y="1054320"/>
            <a:ext cx="8251911"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b. </a:t>
            </a:r>
            <a:r>
              <a:rPr lang="en-US" sz="3600" b="1"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Đặc điểm vai trò của enzyme:</a:t>
            </a:r>
          </a:p>
        </p:txBody>
      </p:sp>
    </p:spTree>
    <p:extLst>
      <p:ext uri="{BB962C8B-B14F-4D97-AF65-F5344CB8AC3E}">
        <p14:creationId xmlns:p14="http://schemas.microsoft.com/office/powerpoint/2010/main" val="424600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1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5"/>
                                        </p:tgtEl>
                                        <p:attrNameLst>
                                          <p:attrName>ppt_x</p:attrName>
                                        </p:attrNameLst>
                                      </p:cBhvr>
                                      <p:tavLst>
                                        <p:tav tm="0">
                                          <p:val>
                                            <p:strVal val="ppt_x"/>
                                          </p:val>
                                        </p:tav>
                                        <p:tav tm="100000">
                                          <p:val>
                                            <p:strVal val="ppt_x"/>
                                          </p:val>
                                        </p:tav>
                                      </p:tavLst>
                                    </p:anim>
                                    <p:anim calcmode="lin" valueType="num">
                                      <p:cBhvr additive="base">
                                        <p:cTn id="27" dur="500"/>
                                        <p:tgtEl>
                                          <p:spTgt spid="5"/>
                                        </p:tgtEl>
                                        <p:attrNameLst>
                                          <p:attrName>ppt_y</p:attrName>
                                        </p:attrNameLst>
                                      </p:cBhvr>
                                      <p:tavLst>
                                        <p:tav tm="0">
                                          <p:val>
                                            <p:strVal val="ppt_y"/>
                                          </p:val>
                                        </p:tav>
                                        <p:tav tm="100000">
                                          <p:val>
                                            <p:strVal val="1+ppt_h/2"/>
                                          </p:val>
                                        </p:tav>
                                      </p:tavLst>
                                    </p:anim>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5" grpId="0" animBg="1"/>
      <p:bldP spid="5" grpId="1"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C60B56B-0B89-87D0-19FB-4983A9B0B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212" y="1152481"/>
            <a:ext cx="10369788" cy="435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E7CA5B1-579C-A13B-08E6-1CEF688A0114}"/>
              </a:ext>
            </a:extLst>
          </p:cNvPr>
          <p:cNvSpPr txBox="1"/>
          <p:nvPr/>
        </p:nvSpPr>
        <p:spPr>
          <a:xfrm>
            <a:off x="247163" y="1293130"/>
            <a:ext cx="1398376" cy="3539430"/>
          </a:xfrm>
          <a:prstGeom prst="rect">
            <a:avLst/>
          </a:prstGeom>
          <a:noFill/>
        </p:spPr>
        <p:txBody>
          <a:bodyPr wrap="square" rtlCol="0">
            <a:spAutoFit/>
          </a:bodyPr>
          <a:lstStyle/>
          <a:p>
            <a:r>
              <a:rPr lang="vi-VN" sz="3200" b="1" i="1" dirty="0">
                <a:latin typeface="+mj-lt"/>
              </a:rPr>
              <a:t>Quan sát hình bên và trả lời câu hỏi</a:t>
            </a:r>
            <a:endParaRPr lang="en-US" sz="3200" b="1" i="1" dirty="0">
              <a:latin typeface="+mj-lt"/>
            </a:endParaRPr>
          </a:p>
        </p:txBody>
      </p:sp>
      <p:sp>
        <p:nvSpPr>
          <p:cNvPr id="4" name="Rectangle 3"/>
          <p:cNvSpPr/>
          <p:nvPr/>
        </p:nvSpPr>
        <p:spPr>
          <a:xfrm>
            <a:off x="972857" y="5506922"/>
            <a:ext cx="9422579" cy="634020"/>
          </a:xfrm>
          <a:prstGeom prst="rect">
            <a:avLst/>
          </a:prstGeom>
        </p:spPr>
        <p:txBody>
          <a:bodyPr wrap="none">
            <a:spAutoFit/>
          </a:bodyPr>
          <a:lstStyle/>
          <a:p>
            <a:pPr>
              <a:lnSpc>
                <a:spcPct val="110000"/>
              </a:lnSpc>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Enzyme A, enzyme B </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được cấu tạo từ thành phần nào?</a:t>
            </a:r>
            <a:endPar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Rounded Corners 6">
            <a:extLst>
              <a:ext uri="{FF2B5EF4-FFF2-40B4-BE49-F238E27FC236}">
                <a16:creationId xmlns:a16="http://schemas.microsoft.com/office/drawing/2014/main" id="{7137F7B0-753E-08C6-E732-4741B66D4A0B}"/>
              </a:ext>
            </a:extLst>
          </p:cNvPr>
          <p:cNvSpPr/>
          <p:nvPr/>
        </p:nvSpPr>
        <p:spPr>
          <a:xfrm>
            <a:off x="0" y="0"/>
            <a:ext cx="6515594"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II. Enzyme</a:t>
            </a:r>
          </a:p>
        </p:txBody>
      </p:sp>
      <p:sp>
        <p:nvSpPr>
          <p:cNvPr id="6" name="Rectangle: Rounded Corners 7">
            <a:extLst>
              <a:ext uri="{FF2B5EF4-FFF2-40B4-BE49-F238E27FC236}">
                <a16:creationId xmlns:a16="http://schemas.microsoft.com/office/drawing/2014/main" id="{006DD897-5825-5079-1CBB-561663E8D904}"/>
              </a:ext>
            </a:extLst>
          </p:cNvPr>
          <p:cNvSpPr/>
          <p:nvPr/>
        </p:nvSpPr>
        <p:spPr>
          <a:xfrm>
            <a:off x="26412" y="493458"/>
            <a:ext cx="8639667" cy="427512"/>
          </a:xfrm>
          <a:prstGeom prst="roundRect">
            <a:avLst>
              <a:gd name="adj" fmla="val 50000"/>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2.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Cấu</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trúc</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cơ</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chế</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tác</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động</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của</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enzyme</a:t>
            </a:r>
          </a:p>
        </p:txBody>
      </p:sp>
      <p:sp>
        <p:nvSpPr>
          <p:cNvPr id="7" name="Rectangle 6"/>
          <p:cNvSpPr/>
          <p:nvPr/>
        </p:nvSpPr>
        <p:spPr>
          <a:xfrm>
            <a:off x="100700" y="5680713"/>
            <a:ext cx="11718414" cy="954107"/>
          </a:xfrm>
          <a:prstGeom prst="rect">
            <a:avLst/>
          </a:prstGeom>
        </p:spPr>
        <p:txBody>
          <a:bodyPr wrap="square">
            <a:spAutoFit/>
          </a:bodyPr>
          <a:lstStyle/>
          <a:p>
            <a:pPr algn="just"/>
            <a:r>
              <a:rPr lang="en-US" sz="2800" dirty="0">
                <a:solidFill>
                  <a:srgbClr val="FF0000"/>
                </a:solidFill>
                <a:latin typeface="Times New Roman" panose="02020603050405020304" pitchFamily="18" charset="0"/>
                <a:ea typeface="#9Slide02 Tieu de rat dai 01" panose="020B0604020202020204" charset="0"/>
                <a:cs typeface="Times New Roman" panose="02020603050405020304" pitchFamily="18" charset="0"/>
              </a:rPr>
              <a:t>- Enzyme  A có bản chất là protein. Enzyme B gồm Protein + chất khác không phải protein (Cofactor)</a:t>
            </a:r>
          </a:p>
        </p:txBody>
      </p:sp>
    </p:spTree>
    <p:extLst>
      <p:ext uri="{BB962C8B-B14F-4D97-AF65-F5344CB8AC3E}">
        <p14:creationId xmlns:p14="http://schemas.microsoft.com/office/powerpoint/2010/main" val="404966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7137F7B0-753E-08C6-E732-4741B66D4A0B}"/>
              </a:ext>
            </a:extLst>
          </p:cNvPr>
          <p:cNvSpPr/>
          <p:nvPr/>
        </p:nvSpPr>
        <p:spPr>
          <a:xfrm>
            <a:off x="0" y="0"/>
            <a:ext cx="6515594" cy="427512"/>
          </a:xfrm>
          <a:prstGeom prst="round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II. Enzyme</a:t>
            </a:r>
          </a:p>
        </p:txBody>
      </p:sp>
      <p:sp>
        <p:nvSpPr>
          <p:cNvPr id="3" name="Rectangle: Rounded Corners 7">
            <a:extLst>
              <a:ext uri="{FF2B5EF4-FFF2-40B4-BE49-F238E27FC236}">
                <a16:creationId xmlns:a16="http://schemas.microsoft.com/office/drawing/2014/main" id="{006DD897-5825-5079-1CBB-561663E8D904}"/>
              </a:ext>
            </a:extLst>
          </p:cNvPr>
          <p:cNvSpPr/>
          <p:nvPr/>
        </p:nvSpPr>
        <p:spPr>
          <a:xfrm>
            <a:off x="26412" y="493458"/>
            <a:ext cx="8639667"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2.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Cấu</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trúc</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cơ</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chế</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tác</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động</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của</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enzyme</a:t>
            </a:r>
          </a:p>
        </p:txBody>
      </p:sp>
      <p:pic>
        <p:nvPicPr>
          <p:cNvPr id="4" name="Picture 2">
            <a:extLst>
              <a:ext uri="{FF2B5EF4-FFF2-40B4-BE49-F238E27FC236}">
                <a16:creationId xmlns:a16="http://schemas.microsoft.com/office/drawing/2014/main" id="{FC60B56B-0B89-87D0-19FB-4983A9B0B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686" y="1012464"/>
            <a:ext cx="9605554" cy="403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E7CA5B1-579C-A13B-08E6-1CEF688A0114}"/>
              </a:ext>
            </a:extLst>
          </p:cNvPr>
          <p:cNvSpPr txBox="1"/>
          <p:nvPr/>
        </p:nvSpPr>
        <p:spPr>
          <a:xfrm>
            <a:off x="247163" y="1293130"/>
            <a:ext cx="1398376" cy="3539430"/>
          </a:xfrm>
          <a:prstGeom prst="rect">
            <a:avLst/>
          </a:prstGeom>
          <a:noFill/>
        </p:spPr>
        <p:txBody>
          <a:bodyPr wrap="square" rtlCol="0">
            <a:spAutoFit/>
          </a:bodyPr>
          <a:lstStyle/>
          <a:p>
            <a:r>
              <a:rPr lang="vi-VN" sz="3200" b="1" i="1" dirty="0">
                <a:latin typeface="+mj-lt"/>
              </a:rPr>
              <a:t>Quan sát hình bên và trả lời câu hỏi</a:t>
            </a:r>
            <a:endParaRPr lang="en-US" sz="3200" b="1" i="1" dirty="0">
              <a:latin typeface="+mj-lt"/>
            </a:endParaRPr>
          </a:p>
        </p:txBody>
      </p:sp>
      <p:sp>
        <p:nvSpPr>
          <p:cNvPr id="6" name="Rectangle 5"/>
          <p:cNvSpPr/>
          <p:nvPr/>
        </p:nvSpPr>
        <p:spPr>
          <a:xfrm>
            <a:off x="419594" y="5044635"/>
            <a:ext cx="11406646" cy="540276"/>
          </a:xfrm>
          <a:prstGeom prst="rect">
            <a:avLst/>
          </a:prstGeom>
        </p:spPr>
        <p:txBody>
          <a:bodyPr wrap="square">
            <a:spAutoFit/>
          </a:bodyPr>
          <a:lstStyle/>
          <a:p>
            <a:pPr>
              <a:lnSpc>
                <a:spcPct val="110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Theo em, enzyme A enzyme B có thể liên kết với cơ chất nào? Vì sao?</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19594" y="5584911"/>
            <a:ext cx="11406646" cy="566309"/>
          </a:xfrm>
          <a:prstGeom prst="rect">
            <a:avLst/>
          </a:prstGeom>
        </p:spPr>
        <p:txBody>
          <a:bodyPr wrap="square">
            <a:spAutoFit/>
          </a:bodyPr>
          <a:lstStyle/>
          <a:p>
            <a:pPr>
              <a:lnSpc>
                <a:spcPct val="110000"/>
              </a:lnSpc>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enzyme A + S1; enzyme B + S4. Bởi chỗ lõm trên E phù hợp với cơ chất.</a:t>
            </a:r>
            <a:endPar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331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grpId="1" nodeType="clickEffect">
                                  <p:stCondLst>
                                    <p:cond delay="0"/>
                                  </p:stCondLst>
                                  <p:childTnLst>
                                    <p:animEffect transition="out" filter="wipe(down)">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45087452"/>
              </p:ext>
            </p:extLst>
          </p:nvPr>
        </p:nvGraphicFramePr>
        <p:xfrm>
          <a:off x="137795" y="2837180"/>
          <a:ext cx="11930380" cy="970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0" name="Diagram 29"/>
          <p:cNvGraphicFramePr>
            <a:graphicFrameLocks noChangeAspect="1"/>
          </p:cNvGraphicFramePr>
          <p:nvPr>
            <p:extLst>
              <p:ext uri="{D42A27DB-BD31-4B8C-83A1-F6EECF244321}">
                <p14:modId xmlns:p14="http://schemas.microsoft.com/office/powerpoint/2010/main" val="882111644"/>
              </p:ext>
            </p:extLst>
          </p:nvPr>
        </p:nvGraphicFramePr>
        <p:xfrm>
          <a:off x="152400" y="4086860"/>
          <a:ext cx="11930380" cy="9709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1" name="Diagram 30"/>
          <p:cNvGraphicFramePr/>
          <p:nvPr>
            <p:extLst>
              <p:ext uri="{D42A27DB-BD31-4B8C-83A1-F6EECF244321}">
                <p14:modId xmlns:p14="http://schemas.microsoft.com/office/powerpoint/2010/main" val="1329439086"/>
              </p:ext>
            </p:extLst>
          </p:nvPr>
        </p:nvGraphicFramePr>
        <p:xfrm>
          <a:off x="137160" y="5336540"/>
          <a:ext cx="11930380" cy="97091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3" name="Diagram 32"/>
          <p:cNvGraphicFramePr/>
          <p:nvPr>
            <p:extLst>
              <p:ext uri="{D42A27DB-BD31-4B8C-83A1-F6EECF244321}">
                <p14:modId xmlns:p14="http://schemas.microsoft.com/office/powerpoint/2010/main" val="3767359624"/>
              </p:ext>
            </p:extLst>
          </p:nvPr>
        </p:nvGraphicFramePr>
        <p:xfrm>
          <a:off x="-1051560" y="1036955"/>
          <a:ext cx="13946505" cy="15214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14" presetClass="emph" presetSubtype="0" fill="hold" nodeType="clickEffect">
                                  <p:stCondLst>
                                    <p:cond delay="0"/>
                                  </p:stCondLst>
                                  <p:childTnLst>
                                    <p:animClr clrSpc="rgb" dir="cw">
                                      <p:cBhvr override="childStyle">
                                        <p:cTn id="25" dur="1900" fill="hold">
                                          <p:stCondLst>
                                            <p:cond delay="100"/>
                                          </p:stCondLst>
                                        </p:cTn>
                                        <p:tgtEl>
                                          <p:spTgt spid="5"/>
                                        </p:tgtEl>
                                        <p:attrNameLst>
                                          <p:attrName>style.color</p:attrName>
                                        </p:attrNameLst>
                                      </p:cBhvr>
                                      <p:to>
                                        <a:schemeClr val="accent2"/>
                                      </p:to>
                                    </p:animClr>
                                    <p:animClr clrSpc="rgb" dir="cw">
                                      <p:cBhvr>
                                        <p:cTn id="26" dur="1900" fill="hold">
                                          <p:stCondLst>
                                            <p:cond delay="100"/>
                                          </p:stCondLst>
                                        </p:cTn>
                                        <p:tgtEl>
                                          <p:spTgt spid="5"/>
                                        </p:tgtEl>
                                        <p:attrNameLst>
                                          <p:attrName>fillcolor</p:attrName>
                                        </p:attrNameLst>
                                      </p:cBhvr>
                                      <p:to>
                                        <a:schemeClr val="accent2"/>
                                      </p:to>
                                    </p:animClr>
                                    <p:set>
                                      <p:cBhvr>
                                        <p:cTn id="27" dur="1900" fill="hold">
                                          <p:stCondLst>
                                            <p:cond delay="100"/>
                                          </p:stCondLst>
                                        </p:cTn>
                                        <p:tgtEl>
                                          <p:spTgt spid="5"/>
                                        </p:tgtEl>
                                        <p:attrNameLst>
                                          <p:attrName>fill.type</p:attrName>
                                        </p:attrNameLst>
                                      </p:cBhvr>
                                      <p:to>
                                        <p:strVal val="solid"/>
                                      </p:to>
                                    </p:set>
                                    <p:set>
                                      <p:cBhvr>
                                        <p:cTn id="28" dur="1900" fill="hold">
                                          <p:stCondLst>
                                            <p:cond delay="100"/>
                                          </p:stCondLst>
                                        </p:cTn>
                                        <p:tgtEl>
                                          <p:spTgt spid="5"/>
                                        </p:tgtEl>
                                        <p:attrNameLst>
                                          <p:attrName>fill.on</p:attrName>
                                        </p:attrNameLst>
                                      </p:cBhvr>
                                      <p:to>
                                        <p:strVal val="true"/>
                                      </p:to>
                                    </p:set>
                                    <p:animScale>
                                      <p:cBhvr>
                                        <p:cTn id="29" dur="200" fill="hold">
                                          <p:stCondLst>
                                            <p:cond delay="0"/>
                                          </p:stCondLst>
                                        </p:cTn>
                                        <p:tgtEl>
                                          <p:spTgt spid="5"/>
                                        </p:tgtEl>
                                      </p:cBhvr>
                                      <p:from x="100000" y="100000"/>
                                      <p:to x="100000" y="5000"/>
                                    </p:animScale>
                                    <p:animScale>
                                      <p:cBhvr>
                                        <p:cTn id="30" dur="200" fill="hold">
                                          <p:stCondLst>
                                            <p:cond delay="200"/>
                                          </p:stCondLst>
                                        </p:cTn>
                                        <p:tgtEl>
                                          <p:spTgt spid="5"/>
                                        </p:tgtEl>
                                      </p:cBhvr>
                                      <p:from x="100000" y="5000"/>
                                      <p:to x="120000" y="150000"/>
                                    </p:animScale>
                                    <p:animScale>
                                      <p:cBhvr>
                                        <p:cTn id="31" dur="600" fill="hold">
                                          <p:stCondLst>
                                            <p:cond delay="1400"/>
                                          </p:stCondLst>
                                        </p:cTn>
                                        <p:tgtEl>
                                          <p:spTgt spid="5"/>
                                        </p:tgtEl>
                                      </p:cBhvr>
                                      <p:to x="120000" y="150000"/>
                                    </p:animScale>
                                  </p:childTnLst>
                                </p:cTn>
                              </p:par>
                            </p:childTnLst>
                          </p:cTn>
                        </p:par>
                      </p:childTnLst>
                    </p:cTn>
                  </p:par>
                </p:childTnLst>
              </p:cTn>
              <p:nextCondLst>
                <p:cond evt="onClick" delay="0">
                  <p:tgtEl>
                    <p:spTgt spid="5"/>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30"/>
                                        </p:tgtEl>
                                      </p:cBhvr>
                                    </p:animEffect>
                                    <p:set>
                                      <p:cBhvr>
                                        <p:cTn id="3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31"/>
                    </p:tgtEl>
                  </p:cond>
                </p:stCondLst>
                <p:endSync evt="end" delay="0">
                  <p:rtn val="all"/>
                </p:endSync>
                <p:childTnLst>
                  <p:par>
                    <p:cTn id="39" fill="hold">
                      <p:stCondLst>
                        <p:cond delay="0"/>
                      </p:stCondLst>
                      <p:childTnLst>
                        <p:par>
                          <p:cTn id="40" fill="hold">
                            <p:stCondLst>
                              <p:cond delay="0"/>
                            </p:stCondLst>
                            <p:childTnLst>
                              <p:par>
                                <p:cTn id="41" presetID="9" presetClass="exit" presetSubtype="0" fill="hold" nodeType="clickEffect">
                                  <p:stCondLst>
                                    <p:cond delay="0"/>
                                  </p:stCondLst>
                                  <p:childTnLst>
                                    <p:animEffect transition="out" filter="dissolve">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294" y="5001619"/>
            <a:ext cx="11291694" cy="1040285"/>
          </a:xfrm>
          <a:prstGeom prst="rect">
            <a:avLst/>
          </a:prstGeom>
        </p:spPr>
        <p:txBody>
          <a:bodyPr wrap="square">
            <a:spAutoFit/>
          </a:bodyPr>
          <a:lstStyle/>
          <a:p>
            <a:pPr>
              <a:lnSpc>
                <a:spcPct val="110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Chỗ lõm trên enzyme liên kết với cơ chất được gọi là gì? Đặc điểm cấu trúc của phần này?</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C60B56B-0B89-87D0-19FB-4983A9B0B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691" y="1179741"/>
            <a:ext cx="9344297" cy="331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E7CA5B1-579C-A13B-08E6-1CEF688A0114}"/>
              </a:ext>
            </a:extLst>
          </p:cNvPr>
          <p:cNvSpPr txBox="1"/>
          <p:nvPr/>
        </p:nvSpPr>
        <p:spPr>
          <a:xfrm>
            <a:off x="247163" y="1293130"/>
            <a:ext cx="1398376" cy="3539430"/>
          </a:xfrm>
          <a:prstGeom prst="rect">
            <a:avLst/>
          </a:prstGeom>
          <a:noFill/>
        </p:spPr>
        <p:txBody>
          <a:bodyPr wrap="square" rtlCol="0">
            <a:spAutoFit/>
          </a:bodyPr>
          <a:lstStyle/>
          <a:p>
            <a:r>
              <a:rPr lang="vi-VN" sz="3200" b="1" i="1" dirty="0">
                <a:latin typeface="+mj-lt"/>
              </a:rPr>
              <a:t>Quan sát hình bên và trả lời câu hỏi</a:t>
            </a:r>
            <a:endParaRPr lang="en-US" sz="3200" b="1" i="1" dirty="0">
              <a:latin typeface="+mj-lt"/>
            </a:endParaRPr>
          </a:p>
        </p:txBody>
      </p:sp>
      <p:sp>
        <p:nvSpPr>
          <p:cNvPr id="5" name="Rectangle: Rounded Corners 6">
            <a:extLst>
              <a:ext uri="{FF2B5EF4-FFF2-40B4-BE49-F238E27FC236}">
                <a16:creationId xmlns:a16="http://schemas.microsoft.com/office/drawing/2014/main" id="{7137F7B0-753E-08C6-E732-4741B66D4A0B}"/>
              </a:ext>
            </a:extLst>
          </p:cNvPr>
          <p:cNvSpPr/>
          <p:nvPr/>
        </p:nvSpPr>
        <p:spPr>
          <a:xfrm>
            <a:off x="0" y="0"/>
            <a:ext cx="6515594"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II. Enzyme</a:t>
            </a:r>
          </a:p>
        </p:txBody>
      </p:sp>
      <p:sp>
        <p:nvSpPr>
          <p:cNvPr id="6" name="Rectangle: Rounded Corners 7">
            <a:extLst>
              <a:ext uri="{FF2B5EF4-FFF2-40B4-BE49-F238E27FC236}">
                <a16:creationId xmlns:a16="http://schemas.microsoft.com/office/drawing/2014/main" id="{006DD897-5825-5079-1CBB-561663E8D904}"/>
              </a:ext>
            </a:extLst>
          </p:cNvPr>
          <p:cNvSpPr/>
          <p:nvPr/>
        </p:nvSpPr>
        <p:spPr>
          <a:xfrm>
            <a:off x="26412" y="493458"/>
            <a:ext cx="8639667" cy="427512"/>
          </a:xfrm>
          <a:prstGeom prst="roundRect">
            <a:avLst>
              <a:gd name="adj" fmla="val 50000"/>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2.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Cấu</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trúc</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cơ</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chế</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tác</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động</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của</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enzyme</a:t>
            </a:r>
          </a:p>
        </p:txBody>
      </p:sp>
      <p:sp>
        <p:nvSpPr>
          <p:cNvPr id="7" name="Rectangle 6"/>
          <p:cNvSpPr/>
          <p:nvPr/>
        </p:nvSpPr>
        <p:spPr>
          <a:xfrm>
            <a:off x="482294" y="4695588"/>
            <a:ext cx="11127972" cy="1384995"/>
          </a:xfrm>
          <a:prstGeom prst="rect">
            <a:avLst/>
          </a:prstGeom>
        </p:spPr>
        <p:txBody>
          <a:bodyPr wrap="square">
            <a:spAutoFit/>
          </a:bodyPr>
          <a:lstStyle/>
          <a:p>
            <a:pPr algn="just"/>
            <a:r>
              <a:rPr lang="en-US" sz="2800" spc="-50" dirty="0">
                <a:solidFill>
                  <a:srgbClr val="FF0000"/>
                </a:solidFill>
                <a:latin typeface="Times New Roman" panose="02020603050405020304" pitchFamily="18" charset="0"/>
                <a:ea typeface="#9Slide02 Tieu de rat dai 01" panose="020B0604020202020204" charset="0"/>
                <a:cs typeface="Times New Roman" panose="02020603050405020304" pitchFamily="18" charset="0"/>
              </a:rPr>
              <a:t>- Chỗ lõm trên bề mặt enzyme chuyên liên kết với cơ chất được gọi là trung tâm hoạt động..</a:t>
            </a:r>
            <a:r>
              <a:rPr lang="en-US" altLang="en-US" sz="2800" dirty="0">
                <a:solidFill>
                  <a:srgbClr val="FF0000"/>
                </a:solidFill>
                <a:latin typeface="Times New Roman" panose="02020603050405020304" pitchFamily="18" charset="0"/>
                <a:cs typeface="Times New Roman" panose="02020603050405020304" pitchFamily="18" charset="0"/>
              </a:rPr>
              <a:t>Cấu hình không gian của trung tâm hoạt động tương thích với cấu hình không gian của cơ chất. </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“khớp cảm ứng”  kiểu chìa khóa - ổ khóa</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692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16200000">
            <a:off x="2520618" y="3041825"/>
            <a:ext cx="1423572" cy="1447800"/>
            <a:chOff x="972645" y="2494860"/>
            <a:chExt cx="1190139" cy="1073227"/>
          </a:xfrm>
          <a:solidFill>
            <a:srgbClr val="7030A0"/>
          </a:solidFill>
        </p:grpSpPr>
        <p:sp>
          <p:nvSpPr>
            <p:cNvPr id="3" name="Oval 2"/>
            <p:cNvSpPr/>
            <p:nvPr/>
          </p:nvSpPr>
          <p:spPr>
            <a:xfrm>
              <a:off x="972645" y="2494860"/>
              <a:ext cx="1084755" cy="1073227"/>
            </a:xfrm>
            <a:prstGeom prst="ellipse">
              <a:avLst/>
            </a:prstGeom>
            <a:grp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p:cNvSpPr/>
            <p:nvPr/>
          </p:nvSpPr>
          <p:spPr>
            <a:xfrm>
              <a:off x="1705584" y="2538689"/>
              <a:ext cx="457200" cy="381000"/>
            </a:xfrm>
            <a:prstGeom prst="hexagon">
              <a:avLst/>
            </a:prstGeom>
            <a:solidFill>
              <a:srgbClr val="293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p:cNvSpPr/>
            <p:nvPr/>
          </p:nvSpPr>
          <p:spPr>
            <a:xfrm>
              <a:off x="1705584" y="3008512"/>
              <a:ext cx="457200" cy="381000"/>
            </a:xfrm>
            <a:prstGeom prst="hexagon">
              <a:avLst/>
            </a:prstGeom>
            <a:solidFill>
              <a:srgbClr val="293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ounded Rectangle 13"/>
          <p:cNvSpPr/>
          <p:nvPr/>
        </p:nvSpPr>
        <p:spPr>
          <a:xfrm>
            <a:off x="2928354" y="3179993"/>
            <a:ext cx="393614" cy="273437"/>
          </a:xfrm>
          <a:prstGeom prst="roundRect">
            <a:avLst/>
          </a:prstGeom>
          <a:solidFill>
            <a:srgbClr val="293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5332941" y="3125259"/>
            <a:ext cx="1297518" cy="1447800"/>
          </a:xfrm>
          <a:prstGeom prst="ellipse">
            <a:avLst/>
          </a:prstGeom>
          <a:solidFill>
            <a:srgbClr val="00B05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rot="15192981">
            <a:off x="5877506" y="3038333"/>
            <a:ext cx="497244" cy="499485"/>
          </a:xfrm>
          <a:prstGeom prst="hexagon">
            <a:avLst/>
          </a:prstGeom>
          <a:solidFill>
            <a:srgbClr val="293038"/>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580843" y="3056585"/>
            <a:ext cx="293516" cy="589953"/>
          </a:xfrm>
          <a:prstGeom prst="roundRect">
            <a:avLst/>
          </a:prstGeom>
          <a:solidFill>
            <a:srgbClr val="293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98970A2-3E96-498C-AF33-71A39F09C81E}"/>
              </a:ext>
            </a:extLst>
          </p:cNvPr>
          <p:cNvSpPr txBox="1"/>
          <p:nvPr/>
        </p:nvSpPr>
        <p:spPr>
          <a:xfrm>
            <a:off x="2701649" y="3737646"/>
            <a:ext cx="1127232" cy="430887"/>
          </a:xfrm>
          <a:prstGeom prst="rect">
            <a:avLst/>
          </a:prstGeom>
          <a:noFill/>
        </p:spPr>
        <p:txBody>
          <a:bodyPr wrap="none" rtlCol="0">
            <a:spAutoFit/>
          </a:bodyPr>
          <a:lstStyle/>
          <a:p>
            <a:r>
              <a:rPr lang="en-US" sz="2200" b="1" dirty="0">
                <a:latin typeface="#9Slide02 Tieu de rat dai 01" panose="020B0604020202020204" charset="0"/>
                <a:ea typeface="#9Slide02 Tieu de rat dai 01" panose="020B0604020202020204" charset="0"/>
              </a:rPr>
              <a:t>Enzyme </a:t>
            </a:r>
          </a:p>
        </p:txBody>
      </p:sp>
      <p:sp>
        <p:nvSpPr>
          <p:cNvPr id="28" name="TextBox 27">
            <a:extLst>
              <a:ext uri="{FF2B5EF4-FFF2-40B4-BE49-F238E27FC236}">
                <a16:creationId xmlns:a16="http://schemas.microsoft.com/office/drawing/2014/main" id="{D98970A2-3E96-498C-AF33-71A39F09C81E}"/>
              </a:ext>
            </a:extLst>
          </p:cNvPr>
          <p:cNvSpPr txBox="1"/>
          <p:nvPr/>
        </p:nvSpPr>
        <p:spPr>
          <a:xfrm>
            <a:off x="5450946" y="3737646"/>
            <a:ext cx="1061509" cy="430887"/>
          </a:xfrm>
          <a:prstGeom prst="rect">
            <a:avLst/>
          </a:prstGeom>
          <a:noFill/>
        </p:spPr>
        <p:txBody>
          <a:bodyPr wrap="none" rtlCol="0">
            <a:spAutoFit/>
          </a:bodyPr>
          <a:lstStyle/>
          <a:p>
            <a:r>
              <a:rPr lang="en-US" sz="2200" b="1" dirty="0">
                <a:latin typeface="#9Slide02 Tieu de rat dai 01" panose="020B0604020202020204" charset="0"/>
                <a:ea typeface="#9Slide02 Tieu de rat dai 01" panose="020B0604020202020204" charset="0"/>
              </a:rPr>
              <a:t>Enzyme</a:t>
            </a:r>
          </a:p>
        </p:txBody>
      </p:sp>
      <p:grpSp>
        <p:nvGrpSpPr>
          <p:cNvPr id="40" name="Group 39"/>
          <p:cNvGrpSpPr/>
          <p:nvPr/>
        </p:nvGrpSpPr>
        <p:grpSpPr>
          <a:xfrm>
            <a:off x="2584705" y="1767293"/>
            <a:ext cx="1169107" cy="549423"/>
            <a:chOff x="946571" y="1633180"/>
            <a:chExt cx="1169107" cy="549423"/>
          </a:xfrm>
        </p:grpSpPr>
        <p:grpSp>
          <p:nvGrpSpPr>
            <p:cNvPr id="12" name="Group 11"/>
            <p:cNvGrpSpPr/>
            <p:nvPr/>
          </p:nvGrpSpPr>
          <p:grpSpPr>
            <a:xfrm>
              <a:off x="946571" y="1633180"/>
              <a:ext cx="1169107" cy="549423"/>
              <a:chOff x="1169051" y="1862576"/>
              <a:chExt cx="866637" cy="459330"/>
            </a:xfrm>
          </p:grpSpPr>
          <p:grpSp>
            <p:nvGrpSpPr>
              <p:cNvPr id="6" name="Group 5"/>
              <p:cNvGrpSpPr/>
              <p:nvPr/>
            </p:nvGrpSpPr>
            <p:grpSpPr>
              <a:xfrm rot="16200000">
                <a:off x="1372705" y="1658922"/>
                <a:ext cx="459330" cy="866637"/>
                <a:chOff x="5930912" y="1205472"/>
                <a:chExt cx="459330" cy="866637"/>
              </a:xfrm>
              <a:solidFill>
                <a:srgbClr val="FFFF00"/>
              </a:solidFill>
              <a:scene3d>
                <a:camera prst="orthographicFront">
                  <a:rot lat="0" lon="0" rev="0"/>
                </a:camera>
                <a:lightRig rig="glow" dir="t">
                  <a:rot lat="0" lon="0" rev="4800000"/>
                </a:lightRig>
              </a:scene3d>
            </p:grpSpPr>
            <p:cxnSp>
              <p:nvCxnSpPr>
                <p:cNvPr id="7" name="Straight Connector 6"/>
                <p:cNvCxnSpPr/>
                <p:nvPr/>
              </p:nvCxnSpPr>
              <p:spPr>
                <a:xfrm>
                  <a:off x="6161642" y="1510220"/>
                  <a:ext cx="0" cy="279323"/>
                </a:xfrm>
                <a:prstGeom prst="line">
                  <a:avLst/>
                </a:prstGeom>
                <a:grpFill/>
                <a:ln w="19050">
                  <a:solidFill>
                    <a:schemeClr val="bg1"/>
                  </a:solidFill>
                </a:ln>
                <a:effectLst>
                  <a:outerShdw blurRad="190500" dist="228600" dir="2700000" algn="ctr">
                    <a:srgbClr val="000000">
                      <a:alpha val="30000"/>
                    </a:srgbClr>
                  </a:outerShdw>
                </a:effectLst>
                <a:sp3d prstMaterial="matte">
                  <a:bevelT w="127000" h="63500"/>
                </a:sp3d>
              </p:spPr>
              <p:style>
                <a:lnRef idx="1">
                  <a:schemeClr val="accent1"/>
                </a:lnRef>
                <a:fillRef idx="0">
                  <a:schemeClr val="accent1"/>
                </a:fillRef>
                <a:effectRef idx="0">
                  <a:schemeClr val="accent1"/>
                </a:effectRef>
                <a:fontRef idx="minor">
                  <a:schemeClr val="tx1"/>
                </a:fontRef>
              </p:style>
            </p:cxnSp>
            <p:sp>
              <p:nvSpPr>
                <p:cNvPr id="8" name="Hexagon 7"/>
                <p:cNvSpPr/>
                <p:nvPr/>
              </p:nvSpPr>
              <p:spPr>
                <a:xfrm>
                  <a:off x="5930912" y="1205472"/>
                  <a:ext cx="457200" cy="381000"/>
                </a:xfrm>
                <a:prstGeom prst="hexagon">
                  <a:avLst/>
                </a:prstGeom>
                <a:grpFill/>
                <a:ln w="28575">
                  <a:solidFill>
                    <a:schemeClr val="bg1"/>
                  </a:solid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p:cNvSpPr/>
                <p:nvPr/>
              </p:nvSpPr>
              <p:spPr>
                <a:xfrm>
                  <a:off x="5933042" y="1699800"/>
                  <a:ext cx="457200" cy="372309"/>
                </a:xfrm>
                <a:prstGeom prst="hexagon">
                  <a:avLst/>
                </a:prstGeom>
                <a:grpFill/>
                <a:ln>
                  <a:solidFill>
                    <a:schemeClr val="bg1"/>
                  </a:solid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p:cNvCxnSpPr/>
              <p:nvPr/>
            </p:nvCxnSpPr>
            <p:spPr>
              <a:xfrm>
                <a:off x="1550053" y="2091175"/>
                <a:ext cx="1133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D98970A2-3E96-498C-AF33-71A39F09C81E}"/>
                </a:ext>
              </a:extLst>
            </p:cNvPr>
            <p:cNvSpPr txBox="1"/>
            <p:nvPr/>
          </p:nvSpPr>
          <p:spPr>
            <a:xfrm>
              <a:off x="1097068" y="1691172"/>
              <a:ext cx="336952" cy="430887"/>
            </a:xfrm>
            <a:prstGeom prst="rect">
              <a:avLst/>
            </a:prstGeom>
            <a:noFill/>
          </p:spPr>
          <p:txBody>
            <a:bodyPr wrap="none" rtlCol="0">
              <a:spAutoFit/>
            </a:bodyPr>
            <a:lstStyle/>
            <a:p>
              <a:r>
                <a:rPr lang="en-US" sz="2200" b="1" dirty="0">
                  <a:latin typeface="#9Slide02 Tieu de rat dai 01" panose="020B0604020202020204" charset="0"/>
                  <a:ea typeface="#9Slide02 Tieu de rat dai 01" panose="020B0604020202020204" charset="0"/>
                </a:rPr>
                <a:t>S</a:t>
              </a:r>
            </a:p>
          </p:txBody>
        </p:sp>
      </p:grpSp>
      <p:grpSp>
        <p:nvGrpSpPr>
          <p:cNvPr id="36" name="Group 35"/>
          <p:cNvGrpSpPr/>
          <p:nvPr/>
        </p:nvGrpSpPr>
        <p:grpSpPr>
          <a:xfrm>
            <a:off x="5529933" y="1657593"/>
            <a:ext cx="793002" cy="590769"/>
            <a:chOff x="3969357" y="1657592"/>
            <a:chExt cx="793002" cy="590769"/>
          </a:xfrm>
        </p:grpSpPr>
        <p:grpSp>
          <p:nvGrpSpPr>
            <p:cNvPr id="26" name="Group 25"/>
            <p:cNvGrpSpPr/>
            <p:nvPr/>
          </p:nvGrpSpPr>
          <p:grpSpPr>
            <a:xfrm>
              <a:off x="3969357" y="1657592"/>
              <a:ext cx="793002" cy="590769"/>
              <a:chOff x="6285254" y="1365858"/>
              <a:chExt cx="793002" cy="590769"/>
            </a:xfrm>
          </p:grpSpPr>
          <p:sp>
            <p:nvSpPr>
              <p:cNvPr id="24" name="Rounded Rectangle 23"/>
              <p:cNvSpPr/>
              <p:nvPr/>
            </p:nvSpPr>
            <p:spPr>
              <a:xfrm>
                <a:off x="6285254" y="1366674"/>
                <a:ext cx="293516" cy="589953"/>
              </a:xfrm>
              <a:prstGeom prst="roundRect">
                <a:avLst/>
              </a:prstGeom>
              <a:solidFill>
                <a:srgbClr val="00FF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p:nvSpPr>
            <p:spPr>
              <a:xfrm rot="16200000">
                <a:off x="6558943" y="1385686"/>
                <a:ext cx="539141" cy="499485"/>
              </a:xfrm>
              <a:prstGeom prst="hexagon">
                <a:avLst/>
              </a:prstGeom>
              <a:solidFill>
                <a:srgbClr val="FF0000"/>
              </a:solidFill>
              <a:ln>
                <a:solidFill>
                  <a:schemeClr val="bg1">
                    <a:lumMod val="9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D98970A2-3E96-498C-AF33-71A39F09C81E}"/>
                </a:ext>
              </a:extLst>
            </p:cNvPr>
            <p:cNvSpPr txBox="1"/>
            <p:nvPr/>
          </p:nvSpPr>
          <p:spPr>
            <a:xfrm>
              <a:off x="4357959" y="1711718"/>
              <a:ext cx="336952" cy="430887"/>
            </a:xfrm>
            <a:prstGeom prst="rect">
              <a:avLst/>
            </a:prstGeom>
            <a:noFill/>
          </p:spPr>
          <p:txBody>
            <a:bodyPr wrap="none" rtlCol="0">
              <a:spAutoFit/>
            </a:bodyPr>
            <a:lstStyle/>
            <a:p>
              <a:r>
                <a:rPr lang="en-US" sz="2200" b="1" dirty="0">
                  <a:latin typeface="#9Slide02 Tieu de rat dai 01" panose="020B0604020202020204" charset="0"/>
                  <a:ea typeface="#9Slide02 Tieu de rat dai 01" panose="020B0604020202020204" charset="0"/>
                </a:rPr>
                <a:t>S</a:t>
              </a:r>
            </a:p>
          </p:txBody>
        </p:sp>
      </p:grpSp>
      <p:sp>
        <p:nvSpPr>
          <p:cNvPr id="31" name="Rectangle 30"/>
          <p:cNvSpPr/>
          <p:nvPr/>
        </p:nvSpPr>
        <p:spPr>
          <a:xfrm>
            <a:off x="8001000" y="3319319"/>
            <a:ext cx="1447800" cy="1024081"/>
          </a:xfrm>
          <a:prstGeom prst="rect">
            <a:avLst/>
          </a:prstGeom>
          <a:solidFill>
            <a:srgbClr val="FFFF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433554" y="2971801"/>
            <a:ext cx="710446" cy="729021"/>
          </a:xfrm>
          <a:prstGeom prst="ellipse">
            <a:avLst/>
          </a:prstGeom>
          <a:solidFill>
            <a:srgbClr val="293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98970A2-3E96-498C-AF33-71A39F09C81E}"/>
              </a:ext>
            </a:extLst>
          </p:cNvPr>
          <p:cNvSpPr txBox="1"/>
          <p:nvPr/>
        </p:nvSpPr>
        <p:spPr>
          <a:xfrm>
            <a:off x="8194146" y="3737646"/>
            <a:ext cx="1061509" cy="430887"/>
          </a:xfrm>
          <a:prstGeom prst="rect">
            <a:avLst/>
          </a:prstGeom>
          <a:noFill/>
        </p:spPr>
        <p:txBody>
          <a:bodyPr wrap="none" rtlCol="0">
            <a:spAutoFit/>
          </a:bodyPr>
          <a:lstStyle/>
          <a:p>
            <a:r>
              <a:rPr lang="en-US" sz="2200" b="1" dirty="0">
                <a:latin typeface="#9Slide02 Tieu de rat dai 01" panose="020B0604020202020204" charset="0"/>
                <a:ea typeface="#9Slide02 Tieu de rat dai 01" panose="020B0604020202020204" charset="0"/>
              </a:rPr>
              <a:t>Enzyme</a:t>
            </a:r>
          </a:p>
        </p:txBody>
      </p:sp>
      <p:grpSp>
        <p:nvGrpSpPr>
          <p:cNvPr id="39" name="Group 38"/>
          <p:cNvGrpSpPr/>
          <p:nvPr/>
        </p:nvGrpSpPr>
        <p:grpSpPr>
          <a:xfrm>
            <a:off x="8421362" y="1633180"/>
            <a:ext cx="710446" cy="729021"/>
            <a:chOff x="6909554" y="1633179"/>
            <a:chExt cx="710446" cy="729021"/>
          </a:xfrm>
        </p:grpSpPr>
        <p:sp>
          <p:nvSpPr>
            <p:cNvPr id="37" name="Oval 36"/>
            <p:cNvSpPr/>
            <p:nvPr/>
          </p:nvSpPr>
          <p:spPr>
            <a:xfrm>
              <a:off x="6909554" y="1633179"/>
              <a:ext cx="710446" cy="729021"/>
            </a:xfrm>
            <a:prstGeom prst="ellipse">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98970A2-3E96-498C-AF33-71A39F09C81E}"/>
                </a:ext>
              </a:extLst>
            </p:cNvPr>
            <p:cNvSpPr txBox="1"/>
            <p:nvPr/>
          </p:nvSpPr>
          <p:spPr>
            <a:xfrm>
              <a:off x="7056620" y="1782245"/>
              <a:ext cx="336952" cy="430887"/>
            </a:xfrm>
            <a:prstGeom prst="rect">
              <a:avLst/>
            </a:prstGeom>
            <a:noFill/>
          </p:spPr>
          <p:txBody>
            <a:bodyPr wrap="none" rtlCol="0">
              <a:spAutoFit/>
            </a:bodyPr>
            <a:lstStyle/>
            <a:p>
              <a:r>
                <a:rPr lang="en-US" sz="2200" b="1" dirty="0">
                  <a:latin typeface="#9Slide02 Tieu de rat dai 01" panose="020B0604020202020204" charset="0"/>
                  <a:ea typeface="#9Slide02 Tieu de rat dai 01" panose="020B0604020202020204" charset="0"/>
                </a:rPr>
                <a:t>S</a:t>
              </a:r>
            </a:p>
          </p:txBody>
        </p:sp>
      </p:grpSp>
      <p:sp>
        <p:nvSpPr>
          <p:cNvPr id="41" name="TextBox 40"/>
          <p:cNvSpPr txBox="1"/>
          <p:nvPr/>
        </p:nvSpPr>
        <p:spPr>
          <a:xfrm>
            <a:off x="2403115" y="678943"/>
            <a:ext cx="1544013" cy="523220"/>
          </a:xfrm>
          <a:prstGeom prst="rect">
            <a:avLst/>
          </a:prstGeom>
          <a:noFill/>
        </p:spPr>
        <p:txBody>
          <a:bodyPr wrap="none" rtlCol="0">
            <a:spAutoFit/>
          </a:bodyPr>
          <a:lstStyle/>
          <a:p>
            <a:pPr algn="ctr"/>
            <a:r>
              <a:rPr lang="en-US" sz="2800" dirty="0">
                <a:solidFill>
                  <a:srgbClr val="FF0000"/>
                </a:solidFill>
                <a:latin typeface="#9Slide02 Tieu de rat dai 01" panose="020B0604020202020204" charset="0"/>
                <a:ea typeface="#9Slide02 Tieu de rat dai 01" panose="020B0604020202020204" charset="0"/>
              </a:rPr>
              <a:t>Lactose </a:t>
            </a:r>
          </a:p>
        </p:txBody>
      </p:sp>
      <p:sp>
        <p:nvSpPr>
          <p:cNvPr id="42" name="TextBox 41"/>
          <p:cNvSpPr txBox="1"/>
          <p:nvPr/>
        </p:nvSpPr>
        <p:spPr>
          <a:xfrm>
            <a:off x="5405903" y="678943"/>
            <a:ext cx="1240554" cy="523220"/>
          </a:xfrm>
          <a:prstGeom prst="rect">
            <a:avLst/>
          </a:prstGeom>
          <a:noFill/>
        </p:spPr>
        <p:txBody>
          <a:bodyPr wrap="square" rtlCol="0">
            <a:spAutoFit/>
          </a:bodyPr>
          <a:lstStyle/>
          <a:p>
            <a:r>
              <a:rPr lang="en-US" sz="2800" dirty="0">
                <a:solidFill>
                  <a:srgbClr val="FF0000"/>
                </a:solidFill>
                <a:latin typeface="#9Slide02 Tieu de rat dai 01" panose="020B0604020202020204" charset="0"/>
                <a:ea typeface="#9Slide02 Tieu de rat dai 01" panose="020B0604020202020204" charset="0"/>
              </a:rPr>
              <a:t>Lipid</a:t>
            </a:r>
          </a:p>
        </p:txBody>
      </p:sp>
      <p:sp>
        <p:nvSpPr>
          <p:cNvPr id="43" name="TextBox 42"/>
          <p:cNvSpPr txBox="1"/>
          <p:nvPr/>
        </p:nvSpPr>
        <p:spPr>
          <a:xfrm>
            <a:off x="8194146" y="678943"/>
            <a:ext cx="1665841" cy="523220"/>
          </a:xfrm>
          <a:prstGeom prst="rect">
            <a:avLst/>
          </a:prstGeom>
          <a:noFill/>
        </p:spPr>
        <p:txBody>
          <a:bodyPr wrap="none" rtlCol="0">
            <a:spAutoFit/>
          </a:bodyPr>
          <a:lstStyle/>
          <a:p>
            <a:r>
              <a:rPr lang="en-US" sz="2800" dirty="0">
                <a:solidFill>
                  <a:srgbClr val="FF0000"/>
                </a:solidFill>
                <a:latin typeface="#9Slide02 Tieu de rat dai 01" panose="020B0604020202020204" charset="0"/>
                <a:ea typeface="#9Slide02 Tieu de rat dai 01" panose="020B0604020202020204" charset="0"/>
              </a:rPr>
              <a:t>Cellulose</a:t>
            </a:r>
          </a:p>
        </p:txBody>
      </p:sp>
      <p:sp>
        <p:nvSpPr>
          <p:cNvPr id="44" name="TextBox 43"/>
          <p:cNvSpPr txBox="1"/>
          <p:nvPr/>
        </p:nvSpPr>
        <p:spPr>
          <a:xfrm>
            <a:off x="2370732" y="5216434"/>
            <a:ext cx="8132584" cy="523220"/>
          </a:xfrm>
          <a:prstGeom prst="rect">
            <a:avLst/>
          </a:prstGeom>
          <a:noFill/>
        </p:spPr>
        <p:txBody>
          <a:bodyPr wrap="square" rtlCol="0">
            <a:spAutoFit/>
          </a:bodyPr>
          <a:lstStyle/>
          <a:p>
            <a:r>
              <a:rPr lang="en-US" sz="2800" dirty="0">
                <a:solidFill>
                  <a:srgbClr val="FF0000"/>
                </a:solidFill>
                <a:latin typeface="#9Slide02 Tieu de rat dai 01" panose="020B0604020202020204" charset="0"/>
                <a:ea typeface="#9Slide02 Tieu de rat dai 01" panose="020B0604020202020204" charset="0"/>
              </a:rPr>
              <a:t>Liên kết đặc thù giữa Enzyme (E) và cơ chất (S)</a:t>
            </a:r>
          </a:p>
        </p:txBody>
      </p:sp>
    </p:spTree>
    <p:extLst>
      <p:ext uri="{BB962C8B-B14F-4D97-AF65-F5344CB8AC3E}">
        <p14:creationId xmlns:p14="http://schemas.microsoft.com/office/powerpoint/2010/main" val="181396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0638 0.01525 L 0.00677 0.20309 " pathEditMode="relative" rAng="0" ptsTypes="AA">
                                      <p:cBhvr>
                                        <p:cTn id="11" dur="2000" fill="hold"/>
                                        <p:tgtEl>
                                          <p:spTgt spid="36"/>
                                        </p:tgtEl>
                                        <p:attrNameLst>
                                          <p:attrName>ppt_x</p:attrName>
                                          <p:attrName>ppt_y</p:attrName>
                                        </p:attrNameLst>
                                      </p:cBhvr>
                                      <p:rCtr x="13" y="9381"/>
                                    </p:animMotion>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4.44444E-6 -3.7037E-6 L 0.00312 0.19283 " pathEditMode="relative" rAng="0" ptsTypes="AA">
                                      <p:cBhvr>
                                        <p:cTn id="20" dur="2000" fill="hold"/>
                                        <p:tgtEl>
                                          <p:spTgt spid="39"/>
                                        </p:tgtEl>
                                        <p:attrNameLst>
                                          <p:attrName>ppt_x</p:attrName>
                                          <p:attrName>ppt_y</p:attrName>
                                        </p:attrNameLst>
                                      </p:cBhvr>
                                      <p:rCtr x="156" y="9630"/>
                                    </p:animMotion>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1.11111E-6 4.81481E-6 L -0.00312 0.18842 " pathEditMode="relative" rAng="0" ptsTypes="AA">
                                      <p:cBhvr>
                                        <p:cTn id="29" dur="2000" fill="hold"/>
                                        <p:tgtEl>
                                          <p:spTgt spid="40"/>
                                        </p:tgtEl>
                                        <p:attrNameLst>
                                          <p:attrName>ppt_x</p:attrName>
                                          <p:attrName>ppt_y</p:attrName>
                                        </p:attrNameLst>
                                      </p:cBhvr>
                                      <p:rCtr x="-156" y="9421"/>
                                    </p:animMotion>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barn(inVertical)">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94941"/>
            <a:ext cx="10589623" cy="2062103"/>
          </a:xfrm>
          <a:prstGeom prst="rect">
            <a:avLst/>
          </a:prstGeom>
        </p:spPr>
        <p:txBody>
          <a:bodyPr wrap="square">
            <a:spAutoFit/>
          </a:bodyPr>
          <a:lstStyle/>
          <a:p>
            <a:pPr algn="just"/>
            <a:r>
              <a:rPr lang="en-US" sz="3200" dirty="0">
                <a:solidFill>
                  <a:srgbClr val="FF0000"/>
                </a:solidFill>
                <a:ea typeface="#9Slide02 Tieu de rat dai 01" panose="020B0604020202020204" charset="0"/>
              </a:rPr>
              <a:t>- Enzyme có bản chất là protein hoặc protein + chất khác (cofactor) (VD: Fe</a:t>
            </a:r>
            <a:r>
              <a:rPr lang="en-US" sz="3200" baseline="30000" dirty="0">
                <a:solidFill>
                  <a:srgbClr val="FF0000"/>
                </a:solidFill>
                <a:ea typeface="#9Slide02 Tieu de rat dai 01" panose="020B0604020202020204" charset="0"/>
              </a:rPr>
              <a:t>+</a:t>
            </a:r>
            <a:r>
              <a:rPr lang="en-US" sz="3200" dirty="0">
                <a:solidFill>
                  <a:srgbClr val="FF0000"/>
                </a:solidFill>
                <a:ea typeface="#9Slide02 Tieu de rat dai 01" panose="020B0604020202020204" charset="0"/>
              </a:rPr>
              <a:t>, Cu</a:t>
            </a:r>
            <a:r>
              <a:rPr lang="en-US" sz="3200" baseline="30000" dirty="0">
                <a:solidFill>
                  <a:srgbClr val="FF0000"/>
                </a:solidFill>
                <a:ea typeface="#9Slide02 Tieu de rat dai 01" panose="020B0604020202020204" charset="0"/>
              </a:rPr>
              <a:t>+</a:t>
            </a:r>
            <a:r>
              <a:rPr lang="en-US" sz="3200" dirty="0">
                <a:solidFill>
                  <a:srgbClr val="FF0000"/>
                </a:solidFill>
                <a:ea typeface="#9Slide02 Tieu de rat dai 01" panose="020B0604020202020204" charset="0"/>
              </a:rPr>
              <a:t>…hoặc hợp chất hữu cơ).</a:t>
            </a:r>
          </a:p>
          <a:p>
            <a:pPr algn="just"/>
            <a:r>
              <a:rPr lang="en-US" sz="3200" dirty="0">
                <a:solidFill>
                  <a:srgbClr val="FF0000"/>
                </a:solidFill>
                <a:ea typeface="#9Slide02 Tieu de rat dai 01" panose="020B0604020202020204" charset="0"/>
              </a:rPr>
              <a:t>- Trên bề mặt enzyme có vùng (lõm) liên kết </a:t>
            </a:r>
            <a:r>
              <a:rPr lang="en-US" sz="3200" b="1" u="sng" dirty="0">
                <a:solidFill>
                  <a:srgbClr val="FF0000"/>
                </a:solidFill>
                <a:ea typeface="#9Slide02 Tieu de rat dai 01" panose="020B0604020202020204" charset="0"/>
              </a:rPr>
              <a:t>đặc hiệu </a:t>
            </a:r>
            <a:r>
              <a:rPr lang="en-US" sz="3200" dirty="0">
                <a:solidFill>
                  <a:srgbClr val="FF0000"/>
                </a:solidFill>
                <a:ea typeface="#9Slide02 Tieu de rat dai 01" panose="020B0604020202020204" charset="0"/>
              </a:rPr>
              <a:t>với cơ chất, làm biến đổi cơ chất </a:t>
            </a:r>
            <a:r>
              <a:rPr lang="en-US" sz="3200" dirty="0">
                <a:solidFill>
                  <a:srgbClr val="FF0000"/>
                </a:solidFill>
                <a:ea typeface="#9Slide02 Tieu de rat dai 01" panose="020B0604020202020204" charset="0"/>
                <a:sym typeface="Wingdings" pitchFamily="2" charset="2"/>
              </a:rPr>
              <a:t></a:t>
            </a:r>
            <a:r>
              <a:rPr lang="en-US" sz="3200" dirty="0">
                <a:solidFill>
                  <a:srgbClr val="FF0000"/>
                </a:solidFill>
                <a:ea typeface="#9Slide02 Tieu de rat dai 01" panose="020B0604020202020204" charset="0"/>
              </a:rPr>
              <a:t> được gọi là trung tâm hoạt động.</a:t>
            </a:r>
          </a:p>
        </p:txBody>
      </p:sp>
      <p:sp>
        <p:nvSpPr>
          <p:cNvPr id="3" name="Rectangle: Rounded Corners 6">
            <a:extLst>
              <a:ext uri="{FF2B5EF4-FFF2-40B4-BE49-F238E27FC236}">
                <a16:creationId xmlns:a16="http://schemas.microsoft.com/office/drawing/2014/main" id="{7137F7B0-753E-08C6-E732-4741B66D4A0B}"/>
              </a:ext>
            </a:extLst>
          </p:cNvPr>
          <p:cNvSpPr/>
          <p:nvPr/>
        </p:nvSpPr>
        <p:spPr>
          <a:xfrm>
            <a:off x="26412" y="194200"/>
            <a:ext cx="6515594" cy="427512"/>
          </a:xfrm>
          <a:prstGeom prst="round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II. Enzyme</a:t>
            </a:r>
          </a:p>
        </p:txBody>
      </p:sp>
      <p:sp>
        <p:nvSpPr>
          <p:cNvPr id="4" name="Rectangle: Rounded Corners 7">
            <a:extLst>
              <a:ext uri="{FF2B5EF4-FFF2-40B4-BE49-F238E27FC236}">
                <a16:creationId xmlns:a16="http://schemas.microsoft.com/office/drawing/2014/main" id="{006DD897-5825-5079-1CBB-561663E8D904}"/>
              </a:ext>
            </a:extLst>
          </p:cNvPr>
          <p:cNvSpPr/>
          <p:nvPr/>
        </p:nvSpPr>
        <p:spPr>
          <a:xfrm>
            <a:off x="52824" y="687658"/>
            <a:ext cx="8639667"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2.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Cấu</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trúc</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cơ</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chế</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tác</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động</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của</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enzyme</a:t>
            </a:r>
          </a:p>
        </p:txBody>
      </p:sp>
      <p:sp>
        <p:nvSpPr>
          <p:cNvPr id="5" name="Rectangle: Rounded Corners 7">
            <a:extLst>
              <a:ext uri="{FF2B5EF4-FFF2-40B4-BE49-F238E27FC236}">
                <a16:creationId xmlns:a16="http://schemas.microsoft.com/office/drawing/2014/main" id="{006DD897-5825-5079-1CBB-561663E8D904}"/>
              </a:ext>
            </a:extLst>
          </p:cNvPr>
          <p:cNvSpPr/>
          <p:nvPr/>
        </p:nvSpPr>
        <p:spPr>
          <a:xfrm>
            <a:off x="0" y="1254980"/>
            <a:ext cx="8639667"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a. Cấu trúc  enzyme</a:t>
            </a:r>
          </a:p>
        </p:txBody>
      </p:sp>
    </p:spTree>
    <p:extLst>
      <p:ext uri="{BB962C8B-B14F-4D97-AF65-F5344CB8AC3E}">
        <p14:creationId xmlns:p14="http://schemas.microsoft.com/office/powerpoint/2010/main" val="137801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F63556-D95D-BA8B-0840-CF06D2602254}"/>
              </a:ext>
            </a:extLst>
          </p:cNvPr>
          <p:cNvPicPr>
            <a:picLocks noChangeAspect="1"/>
          </p:cNvPicPr>
          <p:nvPr/>
        </p:nvPicPr>
        <p:blipFill rotWithShape="1">
          <a:blip r:embed="rId2">
            <a:extLst>
              <a:ext uri="{28A0092B-C50C-407E-A947-70E740481C1C}">
                <a14:useLocalDpi xmlns:a14="http://schemas.microsoft.com/office/drawing/2010/main" val="0"/>
              </a:ext>
            </a:extLst>
          </a:blip>
          <a:srcRect l="22146" t="50556" r="17303"/>
          <a:stretch/>
        </p:blipFill>
        <p:spPr>
          <a:xfrm>
            <a:off x="-2" y="1895993"/>
            <a:ext cx="5649019" cy="4933882"/>
          </a:xfrm>
          <a:prstGeom prst="rect">
            <a:avLst/>
          </a:prstGeom>
        </p:spPr>
      </p:pic>
      <p:sp>
        <p:nvSpPr>
          <p:cNvPr id="3" name="Rectangle: Rounded Corners 6">
            <a:extLst>
              <a:ext uri="{FF2B5EF4-FFF2-40B4-BE49-F238E27FC236}">
                <a16:creationId xmlns:a16="http://schemas.microsoft.com/office/drawing/2014/main" id="{7137F7B0-753E-08C6-E732-4741B66D4A0B}"/>
              </a:ext>
            </a:extLst>
          </p:cNvPr>
          <p:cNvSpPr/>
          <p:nvPr/>
        </p:nvSpPr>
        <p:spPr>
          <a:xfrm>
            <a:off x="-1" y="12208"/>
            <a:ext cx="6515594"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II. Enzyme</a:t>
            </a:r>
          </a:p>
        </p:txBody>
      </p:sp>
      <p:sp>
        <p:nvSpPr>
          <p:cNvPr id="4" name="Rectangle: Rounded Corners 7">
            <a:extLst>
              <a:ext uri="{FF2B5EF4-FFF2-40B4-BE49-F238E27FC236}">
                <a16:creationId xmlns:a16="http://schemas.microsoft.com/office/drawing/2014/main" id="{006DD897-5825-5079-1CBB-561663E8D904}"/>
              </a:ext>
            </a:extLst>
          </p:cNvPr>
          <p:cNvSpPr/>
          <p:nvPr/>
        </p:nvSpPr>
        <p:spPr>
          <a:xfrm>
            <a:off x="26411" y="505666"/>
            <a:ext cx="8639667" cy="427512"/>
          </a:xfrm>
          <a:prstGeom prst="roundRect">
            <a:avLst>
              <a:gd name="adj" fmla="val 50000"/>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2.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Cấu</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trúc</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cơ</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chế</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tác</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động</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6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của</a:t>
            </a: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enzyme</a:t>
            </a:r>
          </a:p>
        </p:txBody>
      </p:sp>
      <p:sp>
        <p:nvSpPr>
          <p:cNvPr id="5" name="Rectangle: Rounded Corners 7">
            <a:extLst>
              <a:ext uri="{FF2B5EF4-FFF2-40B4-BE49-F238E27FC236}">
                <a16:creationId xmlns:a16="http://schemas.microsoft.com/office/drawing/2014/main" id="{006DD897-5825-5079-1CBB-561663E8D904}"/>
              </a:ext>
            </a:extLst>
          </p:cNvPr>
          <p:cNvSpPr/>
          <p:nvPr/>
        </p:nvSpPr>
        <p:spPr>
          <a:xfrm>
            <a:off x="-124956" y="990509"/>
            <a:ext cx="6431714" cy="605025"/>
          </a:xfrm>
          <a:prstGeom prst="roundRect">
            <a:avLst>
              <a:gd name="adj" fmla="val 50000"/>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b. Cơ chế tác động của enzyme</a:t>
            </a:r>
          </a:p>
        </p:txBody>
      </p:sp>
      <p:sp>
        <p:nvSpPr>
          <p:cNvPr id="6" name="Rectangle 5"/>
          <p:cNvSpPr/>
          <p:nvPr/>
        </p:nvSpPr>
        <p:spPr>
          <a:xfrm>
            <a:off x="5369883" y="1595534"/>
            <a:ext cx="6592389" cy="1569660"/>
          </a:xfrm>
          <a:prstGeom prst="rect">
            <a:avLst/>
          </a:prstGeom>
        </p:spPr>
        <p:txBody>
          <a:bodyPr wrap="square">
            <a:spAutoFit/>
          </a:bodyPr>
          <a:lstStyle/>
          <a:p>
            <a:pPr algn="just"/>
            <a:r>
              <a:rPr lang="en-US" sz="3200" dirty="0">
                <a:solidFill>
                  <a:srgbClr val="FF0000"/>
                </a:solidFill>
                <a:ea typeface="#9Slide02 Tieu de rat dai 01" panose="020B0604020202020204" charset="0"/>
              </a:rPr>
              <a:t>Mô tả 3 bước cơ bản trong cơ chế tác động của E đến phản ứng mà nó xúc tác?</a:t>
            </a:r>
          </a:p>
        </p:txBody>
      </p:sp>
      <p:sp>
        <p:nvSpPr>
          <p:cNvPr id="7" name="TextBox 6">
            <a:extLst>
              <a:ext uri="{FF2B5EF4-FFF2-40B4-BE49-F238E27FC236}">
                <a16:creationId xmlns:a16="http://schemas.microsoft.com/office/drawing/2014/main" id="{251D9FE1-A5C3-1FB4-D95A-FF913509F5A7}"/>
              </a:ext>
            </a:extLst>
          </p:cNvPr>
          <p:cNvSpPr txBox="1"/>
          <p:nvPr/>
        </p:nvSpPr>
        <p:spPr>
          <a:xfrm>
            <a:off x="5369883" y="1941773"/>
            <a:ext cx="6904913" cy="3711785"/>
          </a:xfrm>
          <a:prstGeom prst="rect">
            <a:avLst/>
          </a:prstGeom>
          <a:noFill/>
        </p:spPr>
        <p:txBody>
          <a:bodyPr wrap="square" rtlCol="0">
            <a:spAutoFit/>
          </a:bodyPr>
          <a:lstStyle/>
          <a:p>
            <a:pPr>
              <a:lnSpc>
                <a:spcPct val="120000"/>
              </a:lnSpc>
            </a:pPr>
            <a:r>
              <a:rPr lang="en-US" sz="2800" dirty="0">
                <a:cs typeface="Times New Roman" panose="02020603050405020304" pitchFamily="18" charset="0"/>
              </a:rPr>
              <a:t>Gồm 3 bước : </a:t>
            </a:r>
          </a:p>
          <a:p>
            <a:pPr>
              <a:lnSpc>
                <a:spcPct val="120000"/>
              </a:lnSpc>
            </a:pPr>
            <a:r>
              <a:rPr lang="en-US" sz="2800" dirty="0">
                <a:cs typeface="Times New Roman" panose="02020603050405020304" pitchFamily="18" charset="0"/>
              </a:rPr>
              <a:t>B1</a:t>
            </a:r>
            <a:r>
              <a:rPr lang="en-US" sz="2800" dirty="0">
                <a:solidFill>
                  <a:srgbClr val="FF0000"/>
                </a:solidFill>
                <a:cs typeface="Times New Roman" panose="02020603050405020304" pitchFamily="18" charset="0"/>
              </a:rPr>
              <a:t>: E liên kết với cơ chất  tại TTHD  tạo thành phức  hợp E-S.</a:t>
            </a:r>
          </a:p>
          <a:p>
            <a:pPr algn="just">
              <a:lnSpc>
                <a:spcPct val="120000"/>
              </a:lnSpc>
            </a:pPr>
            <a:r>
              <a:rPr lang="en-US" sz="2800" dirty="0">
                <a:cs typeface="Times New Roman" panose="02020603050405020304" pitchFamily="18" charset="0"/>
              </a:rPr>
              <a:t>B2: </a:t>
            </a:r>
            <a:r>
              <a:rPr lang="vi-VN" sz="2800" b="0" i="0" dirty="0">
                <a:solidFill>
                  <a:srgbClr val="FF0000"/>
                </a:solidFill>
                <a:effectLst/>
              </a:rPr>
              <a:t>Enzyme xúc tác phản ứng biến đổi cơ chất </a:t>
            </a:r>
            <a:r>
              <a:rPr lang="en-US" sz="2800" dirty="0">
                <a:solidFill>
                  <a:srgbClr val="FF0000"/>
                </a:solidFill>
              </a:rPr>
              <a:t>để tạo </a:t>
            </a:r>
            <a:r>
              <a:rPr lang="vi-VN" sz="2800" b="0" i="0" dirty="0">
                <a:solidFill>
                  <a:srgbClr val="FF0000"/>
                </a:solidFill>
                <a:effectLst/>
              </a:rPr>
              <a:t>sản phẩm.</a:t>
            </a:r>
            <a:endParaRPr lang="en-US" sz="2800" dirty="0">
              <a:solidFill>
                <a:srgbClr val="FF0000"/>
              </a:solidFill>
              <a:cs typeface="Times New Roman" panose="02020603050405020304" pitchFamily="18" charset="0"/>
            </a:endParaRPr>
          </a:p>
          <a:p>
            <a:pPr algn="just">
              <a:lnSpc>
                <a:spcPct val="120000"/>
              </a:lnSpc>
            </a:pPr>
            <a:r>
              <a:rPr lang="en-US" sz="2800" dirty="0">
                <a:cs typeface="Times New Roman" panose="02020603050405020304" pitchFamily="18" charset="0"/>
              </a:rPr>
              <a:t>B3: </a:t>
            </a:r>
            <a:r>
              <a:rPr lang="vi-VN" sz="2800" b="0" i="0" dirty="0">
                <a:solidFill>
                  <a:srgbClr val="FF0000"/>
                </a:solidFill>
                <a:effectLst/>
              </a:rPr>
              <a:t>Sản phẩm được tạo thành </a:t>
            </a:r>
            <a:r>
              <a:rPr lang="en-US" sz="2800" b="0" i="0" dirty="0">
                <a:solidFill>
                  <a:srgbClr val="FF0000"/>
                </a:solidFill>
                <a:effectLst/>
              </a:rPr>
              <a:t>và giải phóng E nguyên vẹn.</a:t>
            </a:r>
            <a:endParaRPr lang="en-US" sz="28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27822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137F7B0-753E-08C6-E732-4741B66D4A0B}"/>
              </a:ext>
            </a:extLst>
          </p:cNvPr>
          <p:cNvSpPr/>
          <p:nvPr/>
        </p:nvSpPr>
        <p:spPr>
          <a:xfrm>
            <a:off x="-3228" y="0"/>
            <a:ext cx="6515594" cy="427512"/>
          </a:xfrm>
          <a:prstGeom prst="round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II. Enzyme</a:t>
            </a:r>
          </a:p>
        </p:txBody>
      </p:sp>
      <p:sp>
        <p:nvSpPr>
          <p:cNvPr id="8" name="Rectangle: Rounded Corners 7">
            <a:extLst>
              <a:ext uri="{FF2B5EF4-FFF2-40B4-BE49-F238E27FC236}">
                <a16:creationId xmlns:a16="http://schemas.microsoft.com/office/drawing/2014/main" id="{006DD897-5825-5079-1CBB-561663E8D904}"/>
              </a:ext>
            </a:extLst>
          </p:cNvPr>
          <p:cNvSpPr/>
          <p:nvPr/>
        </p:nvSpPr>
        <p:spPr>
          <a:xfrm>
            <a:off x="0" y="474408"/>
            <a:ext cx="8677767"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3.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Các</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yếu</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tố</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ảnh</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hưởng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đến</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hoạt</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động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của</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enzyme</a:t>
            </a:r>
            <a:endPar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18" name="Freeform: Shape 17">
            <a:extLst>
              <a:ext uri="{FF2B5EF4-FFF2-40B4-BE49-F238E27FC236}">
                <a16:creationId xmlns:a16="http://schemas.microsoft.com/office/drawing/2014/main" id="{899D60AD-2702-C1DE-8ED1-23ACB538B95F}"/>
              </a:ext>
            </a:extLst>
          </p:cNvPr>
          <p:cNvSpPr/>
          <p:nvPr/>
        </p:nvSpPr>
        <p:spPr>
          <a:xfrm>
            <a:off x="3681855" y="2902857"/>
            <a:ext cx="4364865" cy="1625600"/>
          </a:xfrm>
          <a:custGeom>
            <a:avLst/>
            <a:gdLst>
              <a:gd name="connsiteX0" fmla="*/ 0 w 4793667"/>
              <a:gd name="connsiteY0" fmla="*/ 270939 h 1625600"/>
              <a:gd name="connsiteX1" fmla="*/ 270939 w 4793667"/>
              <a:gd name="connsiteY1" fmla="*/ 0 h 1625600"/>
              <a:gd name="connsiteX2" fmla="*/ 4522728 w 4793667"/>
              <a:gd name="connsiteY2" fmla="*/ 0 h 1625600"/>
              <a:gd name="connsiteX3" fmla="*/ 4793667 w 4793667"/>
              <a:gd name="connsiteY3" fmla="*/ 270939 h 1625600"/>
              <a:gd name="connsiteX4" fmla="*/ 4793667 w 4793667"/>
              <a:gd name="connsiteY4" fmla="*/ 1354661 h 1625600"/>
              <a:gd name="connsiteX5" fmla="*/ 4522728 w 4793667"/>
              <a:gd name="connsiteY5" fmla="*/ 1625600 h 1625600"/>
              <a:gd name="connsiteX6" fmla="*/ 270939 w 4793667"/>
              <a:gd name="connsiteY6" fmla="*/ 1625600 h 1625600"/>
              <a:gd name="connsiteX7" fmla="*/ 0 w 4793667"/>
              <a:gd name="connsiteY7" fmla="*/ 1354661 h 1625600"/>
              <a:gd name="connsiteX8" fmla="*/ 0 w 4793667"/>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3667" h="1625600">
                <a:moveTo>
                  <a:pt x="0" y="270939"/>
                </a:moveTo>
                <a:cubicBezTo>
                  <a:pt x="0" y="121304"/>
                  <a:pt x="121304" y="0"/>
                  <a:pt x="270939" y="0"/>
                </a:cubicBezTo>
                <a:lnTo>
                  <a:pt x="4522728" y="0"/>
                </a:lnTo>
                <a:cubicBezTo>
                  <a:pt x="4672363" y="0"/>
                  <a:pt x="4793667" y="121304"/>
                  <a:pt x="4793667" y="270939"/>
                </a:cubicBezTo>
                <a:lnTo>
                  <a:pt x="4793667" y="1354661"/>
                </a:lnTo>
                <a:cubicBezTo>
                  <a:pt x="4793667" y="1504296"/>
                  <a:pt x="4672363" y="1625600"/>
                  <a:pt x="4522728" y="1625600"/>
                </a:cubicBezTo>
                <a:lnTo>
                  <a:pt x="270939" y="1625600"/>
                </a:lnTo>
                <a:cubicBezTo>
                  <a:pt x="121304" y="1625600"/>
                  <a:pt x="0" y="1504296"/>
                  <a:pt x="0" y="1354661"/>
                </a:cubicBezTo>
                <a:lnTo>
                  <a:pt x="0" y="27093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0635" tIns="160635" rIns="160635" bIns="160635" numCol="1" spcCol="1270" anchor="ctr" anchorCtr="0">
            <a:noAutofit/>
          </a:bodyPr>
          <a:lstStyle/>
          <a:p>
            <a:pPr marL="0" lvl="0" indent="0" algn="ctr" defTabSz="1422400">
              <a:lnSpc>
                <a:spcPct val="90000"/>
              </a:lnSpc>
              <a:spcBef>
                <a:spcPct val="0"/>
              </a:spcBef>
              <a:spcAft>
                <a:spcPct val="35000"/>
              </a:spcAft>
              <a:buNone/>
            </a:pPr>
            <a:r>
              <a:rPr lang="en-US" sz="3200" b="1" kern="1200" dirty="0" err="1"/>
              <a:t>Hoạt</a:t>
            </a:r>
            <a:r>
              <a:rPr lang="en-US" sz="3200" b="1" kern="1200" dirty="0"/>
              <a:t> </a:t>
            </a:r>
            <a:r>
              <a:rPr lang="en-US" sz="3200" b="1" kern="1200" dirty="0" err="1"/>
              <a:t>động</a:t>
            </a:r>
            <a:r>
              <a:rPr lang="en-US" sz="3200" b="1" kern="1200" dirty="0"/>
              <a:t> </a:t>
            </a:r>
            <a:r>
              <a:rPr lang="en-US" sz="3200" b="1" kern="1200" dirty="0" err="1"/>
              <a:t>xúc</a:t>
            </a:r>
            <a:r>
              <a:rPr lang="en-US" sz="3200" b="1" kern="1200" dirty="0"/>
              <a:t> </a:t>
            </a:r>
            <a:r>
              <a:rPr lang="en-US" sz="3200" b="1" kern="1200" dirty="0" err="1"/>
              <a:t>tác</a:t>
            </a:r>
            <a:r>
              <a:rPr lang="en-US" sz="3200" b="1" kern="1200" dirty="0"/>
              <a:t> </a:t>
            </a:r>
            <a:r>
              <a:rPr lang="en-US" sz="3200" b="1" kern="1200" dirty="0" err="1"/>
              <a:t>của</a:t>
            </a:r>
            <a:r>
              <a:rPr lang="en-US" sz="3200" b="1" kern="1200" dirty="0"/>
              <a:t> enzyme </a:t>
            </a:r>
            <a:r>
              <a:rPr lang="en-US" sz="3200" b="1" kern="1200" dirty="0" err="1"/>
              <a:t>chịu</a:t>
            </a:r>
            <a:r>
              <a:rPr lang="en-US" sz="3200" b="1" kern="1200" dirty="0"/>
              <a:t> </a:t>
            </a:r>
            <a:r>
              <a:rPr lang="en-US" sz="3200" b="1" kern="1200" dirty="0" err="1"/>
              <a:t>tác</a:t>
            </a:r>
            <a:r>
              <a:rPr lang="en-US" sz="3200" b="1" kern="1200" dirty="0"/>
              <a:t> </a:t>
            </a:r>
            <a:r>
              <a:rPr lang="en-US" sz="3200" b="1" kern="1200" dirty="0" err="1"/>
              <a:t>động</a:t>
            </a:r>
            <a:r>
              <a:rPr lang="en-US" sz="3200" b="1" kern="1200" dirty="0"/>
              <a:t> </a:t>
            </a:r>
            <a:r>
              <a:rPr lang="en-US" sz="3200" b="1" kern="1200" dirty="0" err="1"/>
              <a:t>bởi</a:t>
            </a:r>
            <a:r>
              <a:rPr lang="en-US" sz="3200" b="1" kern="1200" dirty="0"/>
              <a:t>:</a:t>
            </a:r>
          </a:p>
        </p:txBody>
      </p:sp>
      <p:sp>
        <p:nvSpPr>
          <p:cNvPr id="19" name="Freeform: Shape 18">
            <a:extLst>
              <a:ext uri="{FF2B5EF4-FFF2-40B4-BE49-F238E27FC236}">
                <a16:creationId xmlns:a16="http://schemas.microsoft.com/office/drawing/2014/main" id="{1E72D9C5-E071-A1E8-F119-9DA8033B8EA9}"/>
              </a:ext>
            </a:extLst>
          </p:cNvPr>
          <p:cNvSpPr/>
          <p:nvPr/>
        </p:nvSpPr>
        <p:spPr>
          <a:xfrm rot="16328060">
            <a:off x="5842117" y="2625863"/>
            <a:ext cx="554373" cy="0"/>
          </a:xfrm>
          <a:custGeom>
            <a:avLst/>
            <a:gdLst/>
            <a:ahLst/>
            <a:cxnLst/>
            <a:rect l="0" t="0" r="0" b="0"/>
            <a:pathLst>
              <a:path>
                <a:moveTo>
                  <a:pt x="0" y="0"/>
                </a:moveTo>
                <a:lnTo>
                  <a:pt x="554373" y="0"/>
                </a:lnTo>
              </a:path>
            </a:pathLst>
          </a:custGeom>
          <a:noFill/>
          <a:ln w="28575">
            <a:solidFill>
              <a:srgbClr val="B98A82"/>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0" name="Freeform: Shape 19">
            <a:extLst>
              <a:ext uri="{FF2B5EF4-FFF2-40B4-BE49-F238E27FC236}">
                <a16:creationId xmlns:a16="http://schemas.microsoft.com/office/drawing/2014/main" id="{481ACE51-E079-DB14-ED3E-07B5278B23C0}"/>
              </a:ext>
            </a:extLst>
          </p:cNvPr>
          <p:cNvSpPr/>
          <p:nvPr/>
        </p:nvSpPr>
        <p:spPr>
          <a:xfrm>
            <a:off x="4513591" y="1259717"/>
            <a:ext cx="3272662" cy="1089152"/>
          </a:xfrm>
          <a:custGeom>
            <a:avLst/>
            <a:gdLst>
              <a:gd name="connsiteX0" fmla="*/ 0 w 3272662"/>
              <a:gd name="connsiteY0" fmla="*/ 181529 h 1089152"/>
              <a:gd name="connsiteX1" fmla="*/ 181529 w 3272662"/>
              <a:gd name="connsiteY1" fmla="*/ 0 h 1089152"/>
              <a:gd name="connsiteX2" fmla="*/ 3091133 w 3272662"/>
              <a:gd name="connsiteY2" fmla="*/ 0 h 1089152"/>
              <a:gd name="connsiteX3" fmla="*/ 3272662 w 3272662"/>
              <a:gd name="connsiteY3" fmla="*/ 181529 h 1089152"/>
              <a:gd name="connsiteX4" fmla="*/ 3272662 w 3272662"/>
              <a:gd name="connsiteY4" fmla="*/ 907623 h 1089152"/>
              <a:gd name="connsiteX5" fmla="*/ 3091133 w 3272662"/>
              <a:gd name="connsiteY5" fmla="*/ 1089152 h 1089152"/>
              <a:gd name="connsiteX6" fmla="*/ 181529 w 3272662"/>
              <a:gd name="connsiteY6" fmla="*/ 1089152 h 1089152"/>
              <a:gd name="connsiteX7" fmla="*/ 0 w 3272662"/>
              <a:gd name="connsiteY7" fmla="*/ 907623 h 1089152"/>
              <a:gd name="connsiteX8" fmla="*/ 0 w 327266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2662" h="1089152">
                <a:moveTo>
                  <a:pt x="0" y="181529"/>
                </a:moveTo>
                <a:cubicBezTo>
                  <a:pt x="0" y="81273"/>
                  <a:pt x="81273" y="0"/>
                  <a:pt x="181529" y="0"/>
                </a:cubicBezTo>
                <a:lnTo>
                  <a:pt x="3091133" y="0"/>
                </a:lnTo>
                <a:cubicBezTo>
                  <a:pt x="3191389" y="0"/>
                  <a:pt x="3272662" y="81273"/>
                  <a:pt x="3272662" y="181529"/>
                </a:cubicBezTo>
                <a:lnTo>
                  <a:pt x="3272662" y="907623"/>
                </a:lnTo>
                <a:cubicBezTo>
                  <a:pt x="3272662" y="1007879"/>
                  <a:pt x="3191389" y="1089152"/>
                  <a:pt x="3091133" y="1089152"/>
                </a:cubicBezTo>
                <a:lnTo>
                  <a:pt x="181529" y="1089152"/>
                </a:lnTo>
                <a:cubicBezTo>
                  <a:pt x="81273" y="1089152"/>
                  <a:pt x="0" y="1007879"/>
                  <a:pt x="0" y="907623"/>
                </a:cubicBezTo>
                <a:lnTo>
                  <a:pt x="0" y="181529"/>
                </a:lnTo>
                <a:close/>
              </a:path>
            </a:pathLst>
          </a:custGeom>
          <a:solidFill>
            <a:srgbClr val="B98A82"/>
          </a:solidFill>
        </p:spPr>
        <p:style>
          <a:lnRef idx="2">
            <a:schemeClr val="lt1">
              <a:hueOff val="0"/>
              <a:satOff val="0"/>
              <a:lumOff val="0"/>
              <a:alphaOff val="0"/>
            </a:schemeClr>
          </a:lnRef>
          <a:fillRef idx="1">
            <a:scrgbClr r="0" g="0" b="0"/>
          </a:fillRef>
          <a:effectRef idx="0">
            <a:schemeClr val="accent2">
              <a:hueOff val="-485121"/>
              <a:satOff val="-27976"/>
              <a:lumOff val="2876"/>
              <a:alphaOff val="0"/>
            </a:schemeClr>
          </a:effectRef>
          <a:fontRef idx="minor">
            <a:schemeClr val="lt1"/>
          </a:fontRef>
        </p:style>
        <p:txBody>
          <a:bodyPr spcFirstLastPara="0" vert="horz" wrap="square" lIns="142068" tIns="142068" rIns="142068" bIns="142068" numCol="1" spcCol="1270" anchor="ctr" anchorCtr="0">
            <a:noAutofit/>
          </a:bodyPr>
          <a:lstStyle/>
          <a:p>
            <a:pPr marL="0" lvl="0" indent="0" algn="ctr" defTabSz="1555750">
              <a:lnSpc>
                <a:spcPct val="90000"/>
              </a:lnSpc>
              <a:spcBef>
                <a:spcPct val="0"/>
              </a:spcBef>
              <a:spcAft>
                <a:spcPct val="35000"/>
              </a:spcAft>
              <a:buNone/>
            </a:pPr>
            <a:r>
              <a:rPr lang="en-US" sz="3500" kern="1200" dirty="0" err="1"/>
              <a:t>Nồng</a:t>
            </a:r>
            <a:r>
              <a:rPr lang="en-US" sz="3500" kern="1200" dirty="0"/>
              <a:t> </a:t>
            </a:r>
            <a:r>
              <a:rPr lang="en-US" sz="3500" kern="1200" dirty="0" err="1"/>
              <a:t>độ</a:t>
            </a:r>
            <a:r>
              <a:rPr lang="en-US" sz="3500" kern="1200" dirty="0"/>
              <a:t> </a:t>
            </a:r>
            <a:r>
              <a:rPr lang="en-US" sz="3500" kern="1200" dirty="0" err="1"/>
              <a:t>cơ</a:t>
            </a:r>
            <a:r>
              <a:rPr lang="en-US" sz="3500" kern="1200" dirty="0"/>
              <a:t> </a:t>
            </a:r>
            <a:r>
              <a:rPr lang="en-US" sz="3500" kern="1200" dirty="0" err="1"/>
              <a:t>chất</a:t>
            </a:r>
            <a:endParaRPr lang="en-US" sz="3500" kern="1200" dirty="0"/>
          </a:p>
        </p:txBody>
      </p:sp>
      <p:sp>
        <p:nvSpPr>
          <p:cNvPr id="21" name="Freeform: Shape 20">
            <a:extLst>
              <a:ext uri="{FF2B5EF4-FFF2-40B4-BE49-F238E27FC236}">
                <a16:creationId xmlns:a16="http://schemas.microsoft.com/office/drawing/2014/main" id="{4CFEFA8A-EFCD-D6F3-6D15-137AB48D1FA6}"/>
              </a:ext>
            </a:extLst>
          </p:cNvPr>
          <p:cNvSpPr/>
          <p:nvPr/>
        </p:nvSpPr>
        <p:spPr>
          <a:xfrm rot="2363890">
            <a:off x="6982745" y="4767337"/>
            <a:ext cx="752726" cy="0"/>
          </a:xfrm>
          <a:custGeom>
            <a:avLst/>
            <a:gdLst/>
            <a:ahLst/>
            <a:cxnLst/>
            <a:rect l="0" t="0" r="0" b="0"/>
            <a:pathLst>
              <a:path>
                <a:moveTo>
                  <a:pt x="0" y="0"/>
                </a:moveTo>
                <a:lnTo>
                  <a:pt x="752726" y="0"/>
                </a:lnTo>
              </a:path>
            </a:pathLst>
          </a:custGeom>
          <a:noFill/>
          <a:ln w="28575">
            <a:solidFill>
              <a:srgbClr val="B98A82"/>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2" name="Freeform: Shape 21">
            <a:extLst>
              <a:ext uri="{FF2B5EF4-FFF2-40B4-BE49-F238E27FC236}">
                <a16:creationId xmlns:a16="http://schemas.microsoft.com/office/drawing/2014/main" id="{0FBB7E14-5C55-FF69-07BD-FA5A9E9C4A64}"/>
              </a:ext>
            </a:extLst>
          </p:cNvPr>
          <p:cNvSpPr/>
          <p:nvPr/>
        </p:nvSpPr>
        <p:spPr>
          <a:xfrm>
            <a:off x="6773851" y="5006217"/>
            <a:ext cx="3078226" cy="1089152"/>
          </a:xfrm>
          <a:custGeom>
            <a:avLst/>
            <a:gdLst>
              <a:gd name="connsiteX0" fmla="*/ 0 w 3078226"/>
              <a:gd name="connsiteY0" fmla="*/ 181529 h 1089152"/>
              <a:gd name="connsiteX1" fmla="*/ 181529 w 3078226"/>
              <a:gd name="connsiteY1" fmla="*/ 0 h 1089152"/>
              <a:gd name="connsiteX2" fmla="*/ 2896697 w 3078226"/>
              <a:gd name="connsiteY2" fmla="*/ 0 h 1089152"/>
              <a:gd name="connsiteX3" fmla="*/ 3078226 w 3078226"/>
              <a:gd name="connsiteY3" fmla="*/ 181529 h 1089152"/>
              <a:gd name="connsiteX4" fmla="*/ 3078226 w 3078226"/>
              <a:gd name="connsiteY4" fmla="*/ 907623 h 1089152"/>
              <a:gd name="connsiteX5" fmla="*/ 2896697 w 3078226"/>
              <a:gd name="connsiteY5" fmla="*/ 1089152 h 1089152"/>
              <a:gd name="connsiteX6" fmla="*/ 181529 w 3078226"/>
              <a:gd name="connsiteY6" fmla="*/ 1089152 h 1089152"/>
              <a:gd name="connsiteX7" fmla="*/ 0 w 3078226"/>
              <a:gd name="connsiteY7" fmla="*/ 907623 h 1089152"/>
              <a:gd name="connsiteX8" fmla="*/ 0 w 3078226"/>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8226" h="1089152">
                <a:moveTo>
                  <a:pt x="0" y="181529"/>
                </a:moveTo>
                <a:cubicBezTo>
                  <a:pt x="0" y="81273"/>
                  <a:pt x="81273" y="0"/>
                  <a:pt x="181529" y="0"/>
                </a:cubicBezTo>
                <a:lnTo>
                  <a:pt x="2896697" y="0"/>
                </a:lnTo>
                <a:cubicBezTo>
                  <a:pt x="2996953" y="0"/>
                  <a:pt x="3078226" y="81273"/>
                  <a:pt x="3078226" y="181529"/>
                </a:cubicBezTo>
                <a:lnTo>
                  <a:pt x="3078226" y="907623"/>
                </a:lnTo>
                <a:cubicBezTo>
                  <a:pt x="3078226" y="1007879"/>
                  <a:pt x="2996953" y="1089152"/>
                  <a:pt x="2896697" y="1089152"/>
                </a:cubicBezTo>
                <a:lnTo>
                  <a:pt x="181529" y="1089152"/>
                </a:lnTo>
                <a:cubicBezTo>
                  <a:pt x="81273" y="1089152"/>
                  <a:pt x="0" y="1007879"/>
                  <a:pt x="0" y="907623"/>
                </a:cubicBezTo>
                <a:lnTo>
                  <a:pt x="0" y="181529"/>
                </a:lnTo>
                <a:close/>
              </a:path>
            </a:pathLst>
          </a:custGeom>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txBody>
          <a:bodyPr spcFirstLastPara="0" vert="horz" wrap="square" lIns="126828" tIns="126828" rIns="126828" bIns="126828" numCol="1" spcCol="1270" anchor="ctr" anchorCtr="0">
            <a:noAutofit/>
          </a:bodyPr>
          <a:lstStyle/>
          <a:p>
            <a:pPr marL="0" lvl="0" indent="0" algn="ctr" defTabSz="1289050">
              <a:lnSpc>
                <a:spcPct val="90000"/>
              </a:lnSpc>
              <a:spcBef>
                <a:spcPct val="0"/>
              </a:spcBef>
              <a:spcAft>
                <a:spcPct val="35000"/>
              </a:spcAft>
              <a:buNone/>
            </a:pPr>
            <a:r>
              <a:rPr lang="en-US" sz="2900" kern="1200" dirty="0" err="1"/>
              <a:t>Các</a:t>
            </a:r>
            <a:r>
              <a:rPr lang="en-US" sz="2900" kern="1200" dirty="0"/>
              <a:t> </a:t>
            </a:r>
            <a:r>
              <a:rPr lang="en-US" sz="2900" kern="1200" dirty="0" err="1"/>
              <a:t>yếu</a:t>
            </a:r>
            <a:r>
              <a:rPr lang="en-US" sz="2900" kern="1200" dirty="0"/>
              <a:t> </a:t>
            </a:r>
            <a:r>
              <a:rPr lang="en-US" sz="2900" kern="1200" dirty="0" err="1"/>
              <a:t>tố</a:t>
            </a:r>
            <a:r>
              <a:rPr lang="en-US" sz="2900" kern="1200" dirty="0"/>
              <a:t> </a:t>
            </a:r>
            <a:r>
              <a:rPr lang="en-US" sz="2900" kern="1200" dirty="0" err="1"/>
              <a:t>môi</a:t>
            </a:r>
            <a:r>
              <a:rPr lang="en-US" sz="2900" kern="1200" dirty="0"/>
              <a:t> </a:t>
            </a:r>
            <a:r>
              <a:rPr lang="en-US" sz="2900" kern="1200" dirty="0" err="1"/>
              <a:t>trường</a:t>
            </a:r>
            <a:endParaRPr lang="en-US" sz="2900" kern="1200" dirty="0"/>
          </a:p>
        </p:txBody>
      </p:sp>
      <p:sp>
        <p:nvSpPr>
          <p:cNvPr id="23" name="Freeform: Shape 22">
            <a:extLst>
              <a:ext uri="{FF2B5EF4-FFF2-40B4-BE49-F238E27FC236}">
                <a16:creationId xmlns:a16="http://schemas.microsoft.com/office/drawing/2014/main" id="{BBEEB1C8-5E2D-C8E5-1314-CE146BC57EB7}"/>
              </a:ext>
            </a:extLst>
          </p:cNvPr>
          <p:cNvSpPr/>
          <p:nvPr/>
        </p:nvSpPr>
        <p:spPr>
          <a:xfrm rot="8324379">
            <a:off x="4517690" y="4767337"/>
            <a:ext cx="724447" cy="0"/>
          </a:xfrm>
          <a:custGeom>
            <a:avLst/>
            <a:gdLst/>
            <a:ahLst/>
            <a:cxnLst/>
            <a:rect l="0" t="0" r="0" b="0"/>
            <a:pathLst>
              <a:path>
                <a:moveTo>
                  <a:pt x="0" y="0"/>
                </a:moveTo>
                <a:lnTo>
                  <a:pt x="724447" y="0"/>
                </a:lnTo>
              </a:path>
            </a:pathLst>
          </a:custGeom>
          <a:noFill/>
          <a:ln w="28575">
            <a:solidFill>
              <a:srgbClr val="B98A82"/>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4" name="Freeform: Shape 23">
            <a:extLst>
              <a:ext uri="{FF2B5EF4-FFF2-40B4-BE49-F238E27FC236}">
                <a16:creationId xmlns:a16="http://schemas.microsoft.com/office/drawing/2014/main" id="{E70D8BA7-4F05-3D7B-7A98-7241D67C8FF9}"/>
              </a:ext>
            </a:extLst>
          </p:cNvPr>
          <p:cNvSpPr/>
          <p:nvPr/>
        </p:nvSpPr>
        <p:spPr>
          <a:xfrm>
            <a:off x="2533885" y="5006217"/>
            <a:ext cx="2905988" cy="1089152"/>
          </a:xfrm>
          <a:custGeom>
            <a:avLst/>
            <a:gdLst>
              <a:gd name="connsiteX0" fmla="*/ 0 w 2905988"/>
              <a:gd name="connsiteY0" fmla="*/ 181529 h 1089152"/>
              <a:gd name="connsiteX1" fmla="*/ 181529 w 2905988"/>
              <a:gd name="connsiteY1" fmla="*/ 0 h 1089152"/>
              <a:gd name="connsiteX2" fmla="*/ 2724459 w 2905988"/>
              <a:gd name="connsiteY2" fmla="*/ 0 h 1089152"/>
              <a:gd name="connsiteX3" fmla="*/ 2905988 w 2905988"/>
              <a:gd name="connsiteY3" fmla="*/ 181529 h 1089152"/>
              <a:gd name="connsiteX4" fmla="*/ 2905988 w 2905988"/>
              <a:gd name="connsiteY4" fmla="*/ 907623 h 1089152"/>
              <a:gd name="connsiteX5" fmla="*/ 2724459 w 2905988"/>
              <a:gd name="connsiteY5" fmla="*/ 1089152 h 1089152"/>
              <a:gd name="connsiteX6" fmla="*/ 181529 w 2905988"/>
              <a:gd name="connsiteY6" fmla="*/ 1089152 h 1089152"/>
              <a:gd name="connsiteX7" fmla="*/ 0 w 2905988"/>
              <a:gd name="connsiteY7" fmla="*/ 907623 h 1089152"/>
              <a:gd name="connsiteX8" fmla="*/ 0 w 2905988"/>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988" h="1089152">
                <a:moveTo>
                  <a:pt x="0" y="181529"/>
                </a:moveTo>
                <a:cubicBezTo>
                  <a:pt x="0" y="81273"/>
                  <a:pt x="81273" y="0"/>
                  <a:pt x="181529" y="0"/>
                </a:cubicBezTo>
                <a:lnTo>
                  <a:pt x="2724459" y="0"/>
                </a:lnTo>
                <a:cubicBezTo>
                  <a:pt x="2824715" y="0"/>
                  <a:pt x="2905988" y="81273"/>
                  <a:pt x="2905988" y="181529"/>
                </a:cubicBezTo>
                <a:lnTo>
                  <a:pt x="2905988" y="907623"/>
                </a:lnTo>
                <a:cubicBezTo>
                  <a:pt x="2905988" y="1007879"/>
                  <a:pt x="2824715" y="1089152"/>
                  <a:pt x="2724459" y="1089152"/>
                </a:cubicBezTo>
                <a:lnTo>
                  <a:pt x="181529" y="1089152"/>
                </a:lnTo>
                <a:cubicBezTo>
                  <a:pt x="81273" y="1089152"/>
                  <a:pt x="0" y="1007879"/>
                  <a:pt x="0" y="907623"/>
                </a:cubicBezTo>
                <a:lnTo>
                  <a:pt x="0" y="181529"/>
                </a:lnTo>
                <a:close/>
              </a:path>
            </a:pathLst>
          </a:custGeom>
          <a:solidFill>
            <a:srgbClr val="B98A82"/>
          </a:solidFill>
        </p:spPr>
        <p:style>
          <a:lnRef idx="2">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txBody>
          <a:bodyPr spcFirstLastPara="0" vert="horz" wrap="square" lIns="129368" tIns="129368" rIns="129368" bIns="129368" numCol="1" spcCol="1270" anchor="ctr" anchorCtr="0">
            <a:noAutofit/>
          </a:bodyPr>
          <a:lstStyle/>
          <a:p>
            <a:pPr marL="0" lvl="0" indent="0" algn="ctr" defTabSz="1333500">
              <a:lnSpc>
                <a:spcPct val="90000"/>
              </a:lnSpc>
              <a:spcBef>
                <a:spcPct val="0"/>
              </a:spcBef>
              <a:spcAft>
                <a:spcPct val="35000"/>
              </a:spcAft>
              <a:buNone/>
            </a:pPr>
            <a:r>
              <a:rPr lang="en-US" sz="3000" kern="1200" dirty="0" err="1"/>
              <a:t>Nồng</a:t>
            </a:r>
            <a:r>
              <a:rPr lang="en-US" sz="3000" kern="1200" dirty="0"/>
              <a:t> </a:t>
            </a:r>
            <a:r>
              <a:rPr lang="en-US" sz="3000" kern="1200" dirty="0" err="1"/>
              <a:t>độ</a:t>
            </a:r>
            <a:r>
              <a:rPr lang="en-US" sz="3000" kern="1200" dirty="0"/>
              <a:t> enzyme</a:t>
            </a:r>
          </a:p>
        </p:txBody>
      </p:sp>
      <p:pic>
        <p:nvPicPr>
          <p:cNvPr id="10" name="Picture 9">
            <a:extLst>
              <a:ext uri="{FF2B5EF4-FFF2-40B4-BE49-F238E27FC236}">
                <a16:creationId xmlns:a16="http://schemas.microsoft.com/office/drawing/2014/main" id="{1BB16521-5D5A-5744-FE26-9D5653A4B0E7}"/>
              </a:ext>
            </a:extLst>
          </p:cNvPr>
          <p:cNvPicPr>
            <a:picLocks noChangeAspect="1"/>
          </p:cNvPicPr>
          <p:nvPr/>
        </p:nvPicPr>
        <p:blipFill rotWithShape="1">
          <a:blip r:embed="rId4"/>
          <a:srcRect l="32726" r="35642"/>
          <a:stretch/>
        </p:blipFill>
        <p:spPr>
          <a:xfrm>
            <a:off x="10210799" y="5291192"/>
            <a:ext cx="1953491" cy="1566808"/>
          </a:xfrm>
          <a:prstGeom prst="rect">
            <a:avLst/>
          </a:prstGeom>
        </p:spPr>
      </p:pic>
      <p:pic>
        <p:nvPicPr>
          <p:cNvPr id="11" name="Picture 10">
            <a:extLst>
              <a:ext uri="{FF2B5EF4-FFF2-40B4-BE49-F238E27FC236}">
                <a16:creationId xmlns:a16="http://schemas.microsoft.com/office/drawing/2014/main" id="{790695A9-CDF9-66DE-B1E0-EA8E9FDF8685}"/>
              </a:ext>
            </a:extLst>
          </p:cNvPr>
          <p:cNvPicPr>
            <a:picLocks noChangeAspect="1"/>
          </p:cNvPicPr>
          <p:nvPr/>
        </p:nvPicPr>
        <p:blipFill rotWithShape="1">
          <a:blip r:embed="rId4"/>
          <a:srcRect r="69069"/>
          <a:stretch/>
        </p:blipFill>
        <p:spPr>
          <a:xfrm>
            <a:off x="7649944" y="1085687"/>
            <a:ext cx="1910256" cy="1566808"/>
          </a:xfrm>
          <a:prstGeom prst="rect">
            <a:avLst/>
          </a:prstGeom>
        </p:spPr>
      </p:pic>
      <p:pic>
        <p:nvPicPr>
          <p:cNvPr id="1026" name="Picture 2" descr="S GDT TI NH I N BIN Cuc">
            <a:extLst>
              <a:ext uri="{FF2B5EF4-FFF2-40B4-BE49-F238E27FC236}">
                <a16:creationId xmlns:a16="http://schemas.microsoft.com/office/drawing/2014/main" id="{5A77C14A-3401-F9EB-6267-38CF897632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283" t="7575" r="41515" b="50000"/>
          <a:stretch/>
        </p:blipFill>
        <p:spPr bwMode="auto">
          <a:xfrm>
            <a:off x="350982" y="4591538"/>
            <a:ext cx="2047834" cy="162077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A607DAFC-8108-DCD5-20BF-20AF05DF0634}"/>
              </a:ext>
            </a:extLst>
          </p:cNvPr>
          <p:cNvPicPr>
            <a:picLocks noChangeAspect="1"/>
          </p:cNvPicPr>
          <p:nvPr/>
        </p:nvPicPr>
        <p:blipFill rotWithShape="1">
          <a:blip r:embed="rId4"/>
          <a:srcRect l="68618" r="450"/>
          <a:stretch/>
        </p:blipFill>
        <p:spPr>
          <a:xfrm>
            <a:off x="10174672" y="3835117"/>
            <a:ext cx="1910256" cy="1566808"/>
          </a:xfrm>
          <a:prstGeom prst="rect">
            <a:avLst/>
          </a:prstGeom>
        </p:spPr>
      </p:pic>
      <p:sp>
        <p:nvSpPr>
          <p:cNvPr id="2" name="Rectangle 1"/>
          <p:cNvSpPr/>
          <p:nvPr/>
        </p:nvSpPr>
        <p:spPr>
          <a:xfrm>
            <a:off x="9885405" y="163256"/>
            <a:ext cx="2199523" cy="2677656"/>
          </a:xfrm>
          <a:prstGeom prst="rect">
            <a:avLst/>
          </a:prstGeom>
        </p:spPr>
        <p:txBody>
          <a:bodyPr wrap="square">
            <a:spAutoFit/>
          </a:bodyPr>
          <a:lstStyle/>
          <a:p>
            <a:pPr lvl="0" algn="just" defTabSz="685800">
              <a:spcBef>
                <a:spcPts val="600"/>
              </a:spcBef>
              <a:spcAft>
                <a:spcPts val="600"/>
              </a:spcAft>
              <a:defRPr/>
            </a:pPr>
            <a:r>
              <a:rPr lang="en-US" altLang="en-US" sz="2400" dirty="0">
                <a:solidFill>
                  <a:srgbClr val="FF0000"/>
                </a:solidFill>
                <a:latin typeface="Times New Roman" panose="02020603050405020304" pitchFamily="18" charset="0"/>
                <a:cs typeface="Times New Roman" panose="02020603050405020304" pitchFamily="18" charset="0"/>
              </a:rPr>
              <a:t>Với một lượng enzim xác định, khi tăng lượng cơ chất thì hoạt tính enzim tăng đến một giới hạn xác định</a:t>
            </a:r>
          </a:p>
        </p:txBody>
      </p:sp>
      <p:sp>
        <p:nvSpPr>
          <p:cNvPr id="3" name="Rectangle 2"/>
          <p:cNvSpPr/>
          <p:nvPr/>
        </p:nvSpPr>
        <p:spPr>
          <a:xfrm>
            <a:off x="3411" y="2240747"/>
            <a:ext cx="2742976" cy="1938992"/>
          </a:xfrm>
          <a:prstGeom prst="rect">
            <a:avLst/>
          </a:prstGeom>
        </p:spPr>
        <p:txBody>
          <a:bodyPr wrap="square">
            <a:spAutoFit/>
          </a:bodyPr>
          <a:lstStyle/>
          <a:p>
            <a:pPr lvl="0" algn="just" defTabSz="685800">
              <a:spcBef>
                <a:spcPts val="600"/>
              </a:spcBef>
              <a:spcAft>
                <a:spcPts val="600"/>
              </a:spcAft>
              <a:defRPr/>
            </a:pPr>
            <a:r>
              <a:rPr lang="nl-NL" altLang="en-US" sz="2400" dirty="0">
                <a:solidFill>
                  <a:srgbClr val="FF0000"/>
                </a:solidFill>
                <a:latin typeface="Times New Roman" panose="02020603050405020304" pitchFamily="18" charset="0"/>
                <a:cs typeface="Times New Roman" panose="02020603050405020304" pitchFamily="18" charset="0"/>
              </a:rPr>
              <a:t>Với một lượng cơ chất xác định, nồng độ enzim càng cao thì hoạt tính của enzim càng tăng</a:t>
            </a:r>
            <a:endParaRPr lang="en-US" altLang="en-US" sz="24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50983" y="6382129"/>
            <a:ext cx="9623380" cy="461665"/>
          </a:xfrm>
          <a:prstGeom prst="rect">
            <a:avLst/>
          </a:prstGeom>
        </p:spPr>
        <p:txBody>
          <a:bodyPr wrap="square">
            <a:spAutoFit/>
          </a:bodyPr>
          <a:lstStyle/>
          <a:p>
            <a:pPr lvl="0" algn="just" defTabSz="685800">
              <a:spcBef>
                <a:spcPts val="600"/>
              </a:spcBef>
              <a:spcAft>
                <a:spcPts val="600"/>
              </a:spcAft>
              <a:defRPr/>
            </a:pPr>
            <a:r>
              <a:rPr lang="en-US" altLang="en-US" sz="2400" dirty="0">
                <a:solidFill>
                  <a:srgbClr val="FF0000"/>
                </a:solidFill>
                <a:latin typeface="Times New Roman" panose="02020603050405020304" pitchFamily="18" charset="0"/>
                <a:cs typeface="Times New Roman" panose="02020603050405020304" pitchFamily="18" charset="0"/>
              </a:rPr>
              <a:t>Mỗi enzim có một nhiệt độ tối ưu. Qua nhiệt độ tối ưu enzim bị mất hoạt tính</a:t>
            </a:r>
          </a:p>
        </p:txBody>
      </p:sp>
      <p:sp>
        <p:nvSpPr>
          <p:cNvPr id="5" name="Rectangle 4"/>
          <p:cNvSpPr/>
          <p:nvPr/>
        </p:nvSpPr>
        <p:spPr>
          <a:xfrm>
            <a:off x="8046720" y="3835117"/>
            <a:ext cx="2164079" cy="1200329"/>
          </a:xfrm>
          <a:prstGeom prst="rect">
            <a:avLst/>
          </a:prstGeom>
        </p:spPr>
        <p:txBody>
          <a:bodyPr wrap="square">
            <a:spAutoFit/>
          </a:bodyPr>
          <a:lstStyle/>
          <a:p>
            <a:pPr lvl="0" algn="just" defTabSz="685800">
              <a:spcBef>
                <a:spcPts val="600"/>
              </a:spcBef>
              <a:spcAft>
                <a:spcPts val="600"/>
              </a:spcAft>
              <a:defRPr/>
            </a:pPr>
            <a:r>
              <a:rPr lang="en-US" altLang="en-US" sz="2400" dirty="0">
                <a:solidFill>
                  <a:srgbClr val="FF0000"/>
                </a:solidFill>
                <a:latin typeface="Times New Roman" panose="02020603050405020304" pitchFamily="18" charset="0"/>
                <a:cs typeface="Times New Roman" panose="02020603050405020304" pitchFamily="18" charset="0"/>
              </a:rPr>
              <a:t>Mỗi enzim có một độ pH thích hợp</a:t>
            </a:r>
          </a:p>
        </p:txBody>
      </p:sp>
    </p:spTree>
    <p:extLst>
      <p:ext uri="{BB962C8B-B14F-4D97-AF65-F5344CB8AC3E}">
        <p14:creationId xmlns:p14="http://schemas.microsoft.com/office/powerpoint/2010/main" val="258020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25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1000"/>
                                  </p:stCondLst>
                                  <p:childTnLst>
                                    <p:set>
                                      <p:cBhvr>
                                        <p:cTn id="32" dur="1" fill="hold">
                                          <p:stCondLst>
                                            <p:cond delay="0"/>
                                          </p:stCondLst>
                                        </p:cTn>
                                        <p:tgtEl>
                                          <p:spTgt spid="10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100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200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down)">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down)">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0" grpId="0" animBg="1"/>
      <p:bldP spid="22" grpId="0" animBg="1"/>
      <p:bldP spid="24" grpId="0" animBg="1"/>
      <p:bldP spid="2" grpId="0"/>
      <p:bldP spid="3"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0EAFF55-6FD1-D896-7FC2-9CF951C4EEB4}"/>
              </a:ext>
            </a:extLst>
          </p:cNvPr>
          <p:cNvGraphicFramePr>
            <a:graphicFrameLocks noGrp="1"/>
          </p:cNvGraphicFramePr>
          <p:nvPr>
            <p:extLst>
              <p:ext uri="{D42A27DB-BD31-4B8C-83A1-F6EECF244321}">
                <p14:modId xmlns:p14="http://schemas.microsoft.com/office/powerpoint/2010/main" val="844750199"/>
              </p:ext>
            </p:extLst>
          </p:nvPr>
        </p:nvGraphicFramePr>
        <p:xfrm>
          <a:off x="678454" y="1189304"/>
          <a:ext cx="10555604" cy="5402365"/>
        </p:xfrm>
        <a:graphic>
          <a:graphicData uri="http://schemas.openxmlformats.org/drawingml/2006/table">
            <a:tbl>
              <a:tblPr firstRow="1" firstCol="1" bandRow="1">
                <a:tableStyleId>{5940675A-B579-460E-94D1-54222C63F5DA}</a:tableStyleId>
              </a:tblPr>
              <a:tblGrid>
                <a:gridCol w="2243703">
                  <a:extLst>
                    <a:ext uri="{9D8B030D-6E8A-4147-A177-3AD203B41FA5}">
                      <a16:colId xmlns:a16="http://schemas.microsoft.com/office/drawing/2014/main" val="928171149"/>
                    </a:ext>
                  </a:extLst>
                </a:gridCol>
                <a:gridCol w="8311901">
                  <a:extLst>
                    <a:ext uri="{9D8B030D-6E8A-4147-A177-3AD203B41FA5}">
                      <a16:colId xmlns:a16="http://schemas.microsoft.com/office/drawing/2014/main" val="2290722836"/>
                    </a:ext>
                  </a:extLst>
                </a:gridCol>
              </a:tblGrid>
              <a:tr h="287107">
                <a:tc>
                  <a:txBody>
                    <a:bodyPr/>
                    <a:lstStyle/>
                    <a:p>
                      <a:pPr algn="l">
                        <a:spcBef>
                          <a:spcPts val="600"/>
                        </a:spcBef>
                        <a:spcAft>
                          <a:spcPts val="600"/>
                        </a:spcAft>
                      </a:pPr>
                      <a:r>
                        <a:rPr lang="nl-NL" sz="2400" dirty="0">
                          <a:effectLst/>
                          <a:latin typeface="Times New Roman" panose="02020603050405020304" pitchFamily="18" charset="0"/>
                          <a:cs typeface="Times New Roman" panose="02020603050405020304" pitchFamily="18" charset="0"/>
                        </a:rPr>
                        <a:t>Các yếu tố</a:t>
                      </a:r>
                      <a:endParaRPr lang="en-US" sz="2400" dirty="0">
                        <a:solidFill>
                          <a:srgbClr val="000000"/>
                        </a:solidFill>
                        <a:effectLst/>
                        <a:latin typeface="Times New Roman" panose="02020603050405020304" pitchFamily="18" charset="0"/>
                        <a:ea typeface="Calibri Light" panose="020F0302020204030204" pitchFamily="34" charset="0"/>
                        <a:cs typeface="Times New Roman" panose="02020603050405020304" pitchFamily="18" charset="0"/>
                      </a:endParaRPr>
                    </a:p>
                  </a:txBody>
                  <a:tcPr marL="62100" marR="62100" marT="0" marB="0"/>
                </a:tc>
                <a:tc>
                  <a:txBody>
                    <a:bodyPr/>
                    <a:lstStyle/>
                    <a:p>
                      <a:pPr algn="ctr">
                        <a:spcBef>
                          <a:spcPts val="600"/>
                        </a:spcBef>
                        <a:spcAft>
                          <a:spcPts val="600"/>
                        </a:spcAft>
                      </a:pPr>
                      <a:r>
                        <a:rPr lang="nl-NL" sz="2400">
                          <a:solidFill>
                            <a:srgbClr val="000000"/>
                          </a:solidFill>
                          <a:effectLst/>
                          <a:latin typeface="Times New Roman" panose="02020603050405020304" pitchFamily="18" charset="0"/>
                          <a:ea typeface="Calibri Light" panose="020F0302020204030204" pitchFamily="34" charset="0"/>
                          <a:cs typeface="Times New Roman" panose="02020603050405020304" pitchFamily="18" charset="0"/>
                        </a:rPr>
                        <a:t>Ảnh hưởng</a:t>
                      </a:r>
                      <a:endParaRPr lang="en-US" sz="2400">
                        <a:solidFill>
                          <a:srgbClr val="000000"/>
                        </a:solidFill>
                        <a:effectLst/>
                        <a:latin typeface="Times New Roman" panose="02020603050405020304" pitchFamily="18" charset="0"/>
                        <a:ea typeface="Calibri Light" panose="020F0302020204030204" pitchFamily="34" charset="0"/>
                        <a:cs typeface="Times New Roman" panose="02020603050405020304" pitchFamily="18" charset="0"/>
                      </a:endParaRPr>
                    </a:p>
                  </a:txBody>
                  <a:tcPr marL="62100" marR="62100" marT="0" marB="0"/>
                </a:tc>
                <a:extLst>
                  <a:ext uri="{0D108BD9-81ED-4DB2-BD59-A6C34878D82A}">
                    <a16:rowId xmlns:a16="http://schemas.microsoft.com/office/drawing/2014/main" val="4166419183"/>
                  </a:ext>
                </a:extLst>
              </a:tr>
              <a:tr h="1431037">
                <a:tc>
                  <a:txBody>
                    <a:bodyPr/>
                    <a:lstStyle/>
                    <a:p>
                      <a:pPr algn="l">
                        <a:spcBef>
                          <a:spcPts val="600"/>
                        </a:spcBef>
                        <a:spcAft>
                          <a:spcPts val="600"/>
                        </a:spcAft>
                      </a:pPr>
                      <a:r>
                        <a:rPr lang="nl-NL" sz="2400" dirty="0">
                          <a:effectLst/>
                          <a:latin typeface="Times New Roman" panose="02020603050405020304" pitchFamily="18" charset="0"/>
                          <a:cs typeface="Times New Roman" panose="02020603050405020304" pitchFamily="18" charset="0"/>
                        </a:rPr>
                        <a:t>1. Nồng độ enzyme và cơ chất. </a:t>
                      </a:r>
                      <a:endParaRPr lang="en-US" sz="2400" dirty="0">
                        <a:solidFill>
                          <a:srgbClr val="000000"/>
                        </a:solidFill>
                        <a:effectLst/>
                        <a:latin typeface="Times New Roman" panose="02020603050405020304" pitchFamily="18" charset="0"/>
                        <a:ea typeface="Calibri Light" panose="020F0302020204030204" pitchFamily="34" charset="0"/>
                        <a:cs typeface="Times New Roman" panose="02020603050405020304" pitchFamily="18" charset="0"/>
                      </a:endParaRPr>
                    </a:p>
                  </a:txBody>
                  <a:tcPr marL="62100" marR="62100" marT="0" marB="0"/>
                </a:tc>
                <a:tc>
                  <a:txBody>
                    <a:bodyPr/>
                    <a:lstStyle/>
                    <a:p>
                      <a:pPr marL="0" marR="0" lvl="0" indent="0" algn="just" defTabSz="685800" rtl="0" eaLnBrk="1" fontAlgn="auto" latinLnBrk="0" hangingPunct="1">
                        <a:lnSpc>
                          <a:spcPct val="100000"/>
                        </a:lnSpc>
                        <a:spcBef>
                          <a:spcPts val="600"/>
                        </a:spcBef>
                        <a:spcAft>
                          <a:spcPts val="600"/>
                        </a:spcAft>
                        <a:buClrTx/>
                        <a:buSzTx/>
                        <a:buFontTx/>
                        <a:buNone/>
                        <a:tabLst/>
                        <a:defRPr/>
                      </a:pPr>
                      <a:r>
                        <a:rPr lang="nl-NL" sz="2400" dirty="0">
                          <a:solidFill>
                            <a:srgbClr val="FF0000"/>
                          </a:solidFill>
                          <a:effectLst/>
                          <a:latin typeface="Times New Roman" panose="02020603050405020304" pitchFamily="18" charset="0"/>
                          <a:cs typeface="Times New Roman" panose="02020603050405020304" pitchFamily="18" charset="0"/>
                        </a:rPr>
                        <a:t> </a:t>
                      </a:r>
                      <a:r>
                        <a:rPr kumimoji="0" lang="nl-NL" altLang="en-US" sz="2800" b="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Với một lượng cơ chất xác định, nồng độ enzim càng cao thì hoạt tính của enzim càng tăng</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685800" rtl="0" eaLnBrk="1" fontAlgn="auto" latinLnBrk="0" hangingPunct="1">
                        <a:lnSpc>
                          <a:spcPct val="100000"/>
                        </a:lnSpc>
                        <a:spcBef>
                          <a:spcPts val="600"/>
                        </a:spcBef>
                        <a:spcAft>
                          <a:spcPts val="600"/>
                        </a:spcAft>
                        <a:buClrTx/>
                        <a:buSzTx/>
                        <a:buFontTx/>
                        <a:buNone/>
                        <a:tabLst/>
                        <a:defRPr/>
                      </a:pPr>
                      <a:r>
                        <a:rPr kumimoji="0" lang="en-US" altLang="en-US" sz="2800" b="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Với một lượng enzim xác định, khi tăng lượng cơ chất thì hoạt tính enzim tăng đến một giới hạn xác định</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2100" marR="62100" marT="0" marB="0"/>
                </a:tc>
                <a:extLst>
                  <a:ext uri="{0D108BD9-81ED-4DB2-BD59-A6C34878D82A}">
                    <a16:rowId xmlns:a16="http://schemas.microsoft.com/office/drawing/2014/main" val="2885969028"/>
                  </a:ext>
                </a:extLst>
              </a:tr>
              <a:tr h="635142">
                <a:tc>
                  <a:txBody>
                    <a:bodyPr/>
                    <a:lstStyle/>
                    <a:p>
                      <a:pPr algn="l">
                        <a:spcBef>
                          <a:spcPts val="600"/>
                        </a:spcBef>
                        <a:spcAft>
                          <a:spcPts val="600"/>
                        </a:spcAft>
                      </a:pPr>
                      <a:r>
                        <a:rPr lang="nl-NL" sz="2400" dirty="0">
                          <a:effectLst/>
                          <a:latin typeface="Times New Roman" panose="02020603050405020304" pitchFamily="18" charset="0"/>
                          <a:cs typeface="Times New Roman" panose="02020603050405020304" pitchFamily="18" charset="0"/>
                        </a:rPr>
                        <a:t>2. Độ pH.</a:t>
                      </a:r>
                    </a:p>
                  </a:txBody>
                  <a:tcPr marL="62100" marR="62100" marT="0" marB="0"/>
                </a:tc>
                <a:tc>
                  <a:txBody>
                    <a:bodyPr/>
                    <a:lstStyle/>
                    <a:p>
                      <a:pPr marL="0" marR="0" lvl="0" indent="0" algn="just" defTabSz="685800" rtl="0" eaLnBrk="1" fontAlgn="auto" latinLnBrk="0" hangingPunct="1">
                        <a:lnSpc>
                          <a:spcPct val="100000"/>
                        </a:lnSpc>
                        <a:spcBef>
                          <a:spcPts val="600"/>
                        </a:spcBef>
                        <a:spcAft>
                          <a:spcPts val="600"/>
                        </a:spcAft>
                        <a:buClrTx/>
                        <a:buSzTx/>
                        <a:buFontTx/>
                        <a:buNone/>
                        <a:tabLst/>
                        <a:defRPr/>
                      </a:pPr>
                      <a:r>
                        <a:rPr lang="nl-NL" sz="2400" dirty="0">
                          <a:solidFill>
                            <a:srgbClr val="FF0000"/>
                          </a:solidFill>
                          <a:effectLst/>
                          <a:latin typeface="Times New Roman" panose="02020603050405020304" pitchFamily="18" charset="0"/>
                          <a:cs typeface="Times New Roman" panose="02020603050405020304" pitchFamily="18" charset="0"/>
                        </a:rPr>
                        <a:t> </a:t>
                      </a:r>
                      <a:r>
                        <a:rPr kumimoji="0" lang="en-US" altLang="en-US" sz="2800" b="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Mỗi enzim có một độ pH thích hợp</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2100" marR="62100" marT="0" marB="0"/>
                </a:tc>
                <a:extLst>
                  <a:ext uri="{0D108BD9-81ED-4DB2-BD59-A6C34878D82A}">
                    <a16:rowId xmlns:a16="http://schemas.microsoft.com/office/drawing/2014/main" val="286466642"/>
                  </a:ext>
                </a:extLst>
              </a:tr>
              <a:tr h="1079143">
                <a:tc>
                  <a:txBody>
                    <a:bodyPr/>
                    <a:lstStyle/>
                    <a:p>
                      <a:pPr algn="l">
                        <a:spcBef>
                          <a:spcPts val="600"/>
                        </a:spcBef>
                        <a:spcAft>
                          <a:spcPts val="600"/>
                        </a:spcAft>
                      </a:pPr>
                      <a:r>
                        <a:rPr lang="nl-NL" sz="2400" dirty="0">
                          <a:effectLst/>
                          <a:latin typeface="Times New Roman" panose="02020603050405020304" pitchFamily="18" charset="0"/>
                          <a:cs typeface="Times New Roman" panose="02020603050405020304" pitchFamily="18" charset="0"/>
                        </a:rPr>
                        <a:t>3. Nhiệt độ.</a:t>
                      </a:r>
                    </a:p>
                    <a:p>
                      <a:pPr algn="l">
                        <a:spcBef>
                          <a:spcPts val="600"/>
                        </a:spcBef>
                        <a:spcAft>
                          <a:spcPts val="600"/>
                        </a:spcAft>
                      </a:pPr>
                      <a:endParaRPr lang="nl-NL" sz="2400" dirty="0">
                        <a:solidFill>
                          <a:srgbClr val="000000"/>
                        </a:solidFill>
                        <a:effectLst/>
                        <a:latin typeface="Times New Roman" panose="02020603050405020304" pitchFamily="18" charset="0"/>
                        <a:ea typeface="Calibri Light" panose="020F0302020204030204" pitchFamily="34" charset="0"/>
                        <a:cs typeface="Times New Roman" panose="02020603050405020304" pitchFamily="18" charset="0"/>
                      </a:endParaRPr>
                    </a:p>
                  </a:txBody>
                  <a:tcPr marL="62100" marR="62100" marT="0" marB="0"/>
                </a:tc>
                <a:tc>
                  <a:txBody>
                    <a:bodyPr/>
                    <a:lstStyle/>
                    <a:p>
                      <a:pPr marL="0" marR="0" lvl="0" indent="0" algn="just" defTabSz="685800" rtl="0" eaLnBrk="1" fontAlgn="auto" latinLnBrk="0" hangingPunct="1">
                        <a:lnSpc>
                          <a:spcPct val="100000"/>
                        </a:lnSpc>
                        <a:spcBef>
                          <a:spcPts val="600"/>
                        </a:spcBef>
                        <a:spcAft>
                          <a:spcPts val="600"/>
                        </a:spcAft>
                        <a:buClrTx/>
                        <a:buSzTx/>
                        <a:buFontTx/>
                        <a:buNone/>
                        <a:tabLst/>
                        <a:defRPr/>
                      </a:pPr>
                      <a:r>
                        <a:rPr lang="nl-NL" sz="2400" dirty="0">
                          <a:solidFill>
                            <a:srgbClr val="FF0000"/>
                          </a:solidFill>
                          <a:effectLst/>
                          <a:latin typeface="Times New Roman" panose="02020603050405020304" pitchFamily="18" charset="0"/>
                          <a:cs typeface="Times New Roman" panose="02020603050405020304" pitchFamily="18" charset="0"/>
                        </a:rPr>
                        <a:t> </a:t>
                      </a:r>
                      <a:r>
                        <a:rPr kumimoji="0" lang="en-US" altLang="en-US" sz="2800" b="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Mỗi enzim có một nhiệt độ tối ưu. Qua nhiệt độ tối ưu enzim bị mất hoạt tính</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2100" marR="62100" marT="0" marB="0"/>
                </a:tc>
                <a:extLst>
                  <a:ext uri="{0D108BD9-81ED-4DB2-BD59-A6C34878D82A}">
                    <a16:rowId xmlns:a16="http://schemas.microsoft.com/office/drawing/2014/main" val="1715470959"/>
                  </a:ext>
                </a:extLst>
              </a:tr>
              <a:tr h="1126062">
                <a:tc>
                  <a:txBody>
                    <a:bodyPr/>
                    <a:lstStyle/>
                    <a:p>
                      <a:pPr algn="l">
                        <a:spcBef>
                          <a:spcPts val="600"/>
                        </a:spcBef>
                        <a:spcAft>
                          <a:spcPts val="600"/>
                        </a:spcAft>
                      </a:pPr>
                      <a:r>
                        <a:rPr lang="nl-NL" sz="2400" dirty="0">
                          <a:effectLst/>
                          <a:latin typeface="Times New Roman" panose="02020603050405020304" pitchFamily="18" charset="0"/>
                          <a:cs typeface="Times New Roman" panose="02020603050405020304" pitchFamily="18" charset="0"/>
                        </a:rPr>
                        <a:t>4. Chất điều hoà enzyme(chất ức chế, chất hoạt hóa)</a:t>
                      </a:r>
                      <a:endParaRPr lang="en-US" sz="2400" dirty="0">
                        <a:solidFill>
                          <a:srgbClr val="000000"/>
                        </a:solidFill>
                        <a:effectLst/>
                        <a:latin typeface="Times New Roman" panose="02020603050405020304" pitchFamily="18" charset="0"/>
                        <a:ea typeface="Calibri Light" panose="020F0302020204030204" pitchFamily="34" charset="0"/>
                        <a:cs typeface="Times New Roman" panose="02020603050405020304" pitchFamily="18" charset="0"/>
                      </a:endParaRPr>
                    </a:p>
                  </a:txBody>
                  <a:tcPr marL="62100" marR="62100" marT="0" marB="0"/>
                </a:tc>
                <a:tc>
                  <a:txBody>
                    <a:bodyPr/>
                    <a:lstStyle/>
                    <a:p>
                      <a:pPr marL="0" marR="0" lvl="0" indent="0" algn="just" defTabSz="685800" rtl="0" eaLnBrk="1" fontAlgn="auto" latinLnBrk="0" hangingPunct="1">
                        <a:lnSpc>
                          <a:spcPct val="100000"/>
                        </a:lnSpc>
                        <a:spcBef>
                          <a:spcPts val="600"/>
                        </a:spcBef>
                        <a:spcAft>
                          <a:spcPts val="600"/>
                        </a:spcAft>
                        <a:buClrTx/>
                        <a:buSzTx/>
                        <a:buFontTx/>
                        <a:buNone/>
                        <a:tabLst/>
                        <a:defRPr/>
                      </a:pPr>
                      <a:r>
                        <a:rPr lang="nl-NL" sz="2400" dirty="0">
                          <a:solidFill>
                            <a:srgbClr val="FF0000"/>
                          </a:solidFill>
                          <a:effectLst/>
                          <a:latin typeface="Times New Roman" panose="02020603050405020304" pitchFamily="18" charset="0"/>
                          <a:cs typeface="Times New Roman" panose="02020603050405020304" pitchFamily="18" charset="0"/>
                        </a:rPr>
                        <a:t> </a:t>
                      </a:r>
                      <a:r>
                        <a:rPr kumimoji="0" lang="nl-NL" altLang="en-US" sz="2800" b="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Một số chất hóa học có thể làm giảm hoặc tăng hoạt tính của enzim.</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algn="just">
                        <a:spcBef>
                          <a:spcPts val="600"/>
                        </a:spcBef>
                        <a:spcAft>
                          <a:spcPts val="600"/>
                        </a:spcAft>
                      </a:pPr>
                      <a:endParaRPr lang="en-US" sz="2400" dirty="0">
                        <a:solidFill>
                          <a:srgbClr val="FF0000"/>
                        </a:solidFill>
                        <a:effectLst/>
                        <a:latin typeface="Times New Roman" panose="02020603050405020304" pitchFamily="18" charset="0"/>
                        <a:ea typeface="Calibri Light" panose="020F0302020204030204" pitchFamily="34" charset="0"/>
                        <a:cs typeface="Times New Roman" panose="02020603050405020304" pitchFamily="18" charset="0"/>
                      </a:endParaRPr>
                    </a:p>
                  </a:txBody>
                  <a:tcPr marL="62100" marR="62100" marT="0" marB="0"/>
                </a:tc>
                <a:extLst>
                  <a:ext uri="{0D108BD9-81ED-4DB2-BD59-A6C34878D82A}">
                    <a16:rowId xmlns:a16="http://schemas.microsoft.com/office/drawing/2014/main" val="1042792666"/>
                  </a:ext>
                </a:extLst>
              </a:tr>
            </a:tbl>
          </a:graphicData>
        </a:graphic>
      </p:graphicFrame>
      <p:sp>
        <p:nvSpPr>
          <p:cNvPr id="3" name="Rectangle: Rounded Corners 6">
            <a:extLst>
              <a:ext uri="{FF2B5EF4-FFF2-40B4-BE49-F238E27FC236}">
                <a16:creationId xmlns:a16="http://schemas.microsoft.com/office/drawing/2014/main" id="{7137F7B0-753E-08C6-E732-4741B66D4A0B}"/>
              </a:ext>
            </a:extLst>
          </p:cNvPr>
          <p:cNvSpPr/>
          <p:nvPr/>
        </p:nvSpPr>
        <p:spPr>
          <a:xfrm>
            <a:off x="-3228" y="0"/>
            <a:ext cx="6515594" cy="427512"/>
          </a:xfrm>
          <a:prstGeom prst="round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II. Enzyme</a:t>
            </a:r>
          </a:p>
        </p:txBody>
      </p:sp>
      <p:sp>
        <p:nvSpPr>
          <p:cNvPr id="4" name="Rectangle: Rounded Corners 7">
            <a:extLst>
              <a:ext uri="{FF2B5EF4-FFF2-40B4-BE49-F238E27FC236}">
                <a16:creationId xmlns:a16="http://schemas.microsoft.com/office/drawing/2014/main" id="{006DD897-5825-5079-1CBB-561663E8D904}"/>
              </a:ext>
            </a:extLst>
          </p:cNvPr>
          <p:cNvSpPr/>
          <p:nvPr/>
        </p:nvSpPr>
        <p:spPr>
          <a:xfrm>
            <a:off x="0" y="474408"/>
            <a:ext cx="8677767"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3.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Các</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yếu</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tố</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ảnh</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hưởng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đến</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hoạt</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động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của</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enzyme</a:t>
            </a:r>
            <a:endPar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Tree>
    <p:extLst>
      <p:ext uri="{BB962C8B-B14F-4D97-AF65-F5344CB8AC3E}">
        <p14:creationId xmlns:p14="http://schemas.microsoft.com/office/powerpoint/2010/main" val="191748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1C20F0-685D-0D31-905F-EB0F7541A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83" y="213268"/>
            <a:ext cx="6923117" cy="2970044"/>
          </a:xfrm>
          <a:prstGeom prst="rect">
            <a:avLst/>
          </a:prstGeom>
        </p:spPr>
      </p:pic>
      <p:sp>
        <p:nvSpPr>
          <p:cNvPr id="4" name="Rectangle 3"/>
          <p:cNvSpPr/>
          <p:nvPr/>
        </p:nvSpPr>
        <p:spPr>
          <a:xfrm>
            <a:off x="0" y="3469062"/>
            <a:ext cx="11620500" cy="1754326"/>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Ức chế ngược là gì?:</a:t>
            </a:r>
          </a:p>
          <a:p>
            <a:pPr algn="just">
              <a:spcBef>
                <a:spcPct val="0"/>
              </a:spcBef>
            </a:pPr>
            <a:r>
              <a:rPr lang="en-US" altLang="en-US" sz="2800" dirty="0">
                <a:solidFill>
                  <a:srgbClr val="FF0000"/>
                </a:solidFill>
                <a:latin typeface="Times New Roman" panose="02020603050405020304" pitchFamily="18" charset="0"/>
                <a:cs typeface="Times New Roman" panose="02020603050405020304" pitchFamily="18" charset="0"/>
              </a:rPr>
              <a:t>- Ức chế ngược là kiểu điều hòa trong đó sản phẩm của con đường chuyển hóa quay lại tác động như một chất ức chế làm bất hoạt enzim cho phản ứng đầu của con đường chuyển hóa. </a:t>
            </a:r>
          </a:p>
        </p:txBody>
      </p:sp>
    </p:spTree>
    <p:extLst>
      <p:ext uri="{BB962C8B-B14F-4D97-AF65-F5344CB8AC3E}">
        <p14:creationId xmlns:p14="http://schemas.microsoft.com/office/powerpoint/2010/main" val="3241059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A31DCC-40ED-CB17-EC11-3362DA61F74B}"/>
              </a:ext>
            </a:extLst>
          </p:cNvPr>
          <p:cNvSpPr txBox="1"/>
          <p:nvPr/>
        </p:nvSpPr>
        <p:spPr>
          <a:xfrm>
            <a:off x="426862" y="572478"/>
            <a:ext cx="11486464" cy="1384995"/>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rPr>
              <a:t>Nếu không có enzyme, các phản ứng hoá học và quá trình chuyển hoá năng lượng trong tế bào có diễn ra được không? Điều gì sẽ xảy ra nếu trong một chuỗi phản ứng do nhiều enzyme xúc tác, có một enzyme không hoạt động?</a:t>
            </a:r>
          </a:p>
        </p:txBody>
      </p:sp>
      <p:sp>
        <p:nvSpPr>
          <p:cNvPr id="3" name="Rectangle 2"/>
          <p:cNvSpPr/>
          <p:nvPr/>
        </p:nvSpPr>
        <p:spPr>
          <a:xfrm>
            <a:off x="426862" y="2316633"/>
            <a:ext cx="11486464" cy="1815882"/>
          </a:xfrm>
          <a:prstGeom prst="rect">
            <a:avLst/>
          </a:prstGeom>
        </p:spPr>
        <p:txBody>
          <a:bodyPr wrap="square">
            <a:spAutoFit/>
          </a:bodyPr>
          <a:lstStyle/>
          <a:p>
            <a:pPr algn="just"/>
            <a:r>
              <a:rPr lang="en-US" sz="2800" dirty="0">
                <a:solidFill>
                  <a:srgbClr val="FF0000"/>
                </a:solidFill>
                <a:latin typeface="Times New Roman" panose="02020603050405020304" pitchFamily="18" charset="0"/>
              </a:rPr>
              <a:t>Phản ứng hóa học và quá trình chuyển hóa năng lượng trong tế bào không diễn ra. </a:t>
            </a:r>
          </a:p>
          <a:p>
            <a:pPr algn="just"/>
            <a:r>
              <a:rPr lang="en-US" sz="2800" dirty="0">
                <a:solidFill>
                  <a:srgbClr val="FF0000"/>
                </a:solidFill>
                <a:latin typeface="Times New Roman" panose="02020603050405020304" pitchFamily="18" charset="0"/>
              </a:rPr>
              <a:t>Nếu trong 1 chuỗi phản ứng có 1 enzyme không hoạt động </a:t>
            </a:r>
            <a:r>
              <a:rPr lang="en-US" sz="2800" dirty="0">
                <a:solidFill>
                  <a:srgbClr val="FF0000"/>
                </a:solidFill>
                <a:latin typeface="Times New Roman" panose="02020603050405020304" pitchFamily="18" charset="0"/>
                <a:sym typeface="Wingdings" panose="05000000000000000000" pitchFamily="2" charset="2"/>
              </a:rPr>
              <a:t> chất đó ko được chuyển hóa tích lũy lại gây bệnh cho tế bào, cơ thể</a:t>
            </a:r>
            <a:endParaRPr lang="en-US" sz="2800" dirty="0">
              <a:solidFill>
                <a:srgbClr val="FF0000"/>
              </a:solidFill>
            </a:endParaRPr>
          </a:p>
        </p:txBody>
      </p:sp>
    </p:spTree>
    <p:extLst>
      <p:ext uri="{BB962C8B-B14F-4D97-AF65-F5344CB8AC3E}">
        <p14:creationId xmlns:p14="http://schemas.microsoft.com/office/powerpoint/2010/main" val="506868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219201" y="2895601"/>
            <a:ext cx="9998957" cy="3108325"/>
            <a:chOff x="1330" y="1632"/>
            <a:chExt cx="3358" cy="1343"/>
          </a:xfrm>
        </p:grpSpPr>
        <p:sp>
          <p:nvSpPr>
            <p:cNvPr id="23557" name="Text Box 8"/>
            <p:cNvSpPr txBox="1">
              <a:spLocks noChangeArrowheads="1"/>
            </p:cNvSpPr>
            <p:nvPr/>
          </p:nvSpPr>
          <p:spPr bwMode="auto">
            <a:xfrm>
              <a:off x="1364" y="1928"/>
              <a:ext cx="19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800" b="1">
                  <a:solidFill>
                    <a:srgbClr val="FF00FF"/>
                  </a:solidFill>
                </a:rPr>
                <a:t>A</a:t>
              </a:r>
            </a:p>
          </p:txBody>
        </p:sp>
        <p:sp>
          <p:nvSpPr>
            <p:cNvPr id="23558" name="Line 9"/>
            <p:cNvSpPr>
              <a:spLocks noChangeShapeType="1"/>
            </p:cNvSpPr>
            <p:nvPr/>
          </p:nvSpPr>
          <p:spPr bwMode="auto">
            <a:xfrm>
              <a:off x="1608" y="2056"/>
              <a:ext cx="336" cy="0"/>
            </a:xfrm>
            <a:prstGeom prst="line">
              <a:avLst/>
            </a:prstGeom>
            <a:noFill/>
            <a:ln w="5715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9" name="Text Box 10"/>
            <p:cNvSpPr txBox="1">
              <a:spLocks noChangeArrowheads="1"/>
            </p:cNvSpPr>
            <p:nvPr/>
          </p:nvSpPr>
          <p:spPr bwMode="auto">
            <a:xfrm>
              <a:off x="2081" y="1928"/>
              <a:ext cx="19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800" b="1">
                  <a:solidFill>
                    <a:srgbClr val="FF00FF"/>
                  </a:solidFill>
                </a:rPr>
                <a:t>B</a:t>
              </a:r>
            </a:p>
          </p:txBody>
        </p:sp>
        <p:sp>
          <p:nvSpPr>
            <p:cNvPr id="23560" name="Line 11"/>
            <p:cNvSpPr>
              <a:spLocks noChangeShapeType="1"/>
            </p:cNvSpPr>
            <p:nvPr/>
          </p:nvSpPr>
          <p:spPr bwMode="auto">
            <a:xfrm>
              <a:off x="2424" y="2056"/>
              <a:ext cx="336" cy="0"/>
            </a:xfrm>
            <a:prstGeom prst="line">
              <a:avLst/>
            </a:prstGeom>
            <a:noFill/>
            <a:ln w="5715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1" name="Text Box 12"/>
            <p:cNvSpPr txBox="1">
              <a:spLocks noChangeArrowheads="1"/>
            </p:cNvSpPr>
            <p:nvPr/>
          </p:nvSpPr>
          <p:spPr bwMode="auto">
            <a:xfrm>
              <a:off x="2928" y="1928"/>
              <a:ext cx="17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800" b="1">
                  <a:solidFill>
                    <a:srgbClr val="FF00FF"/>
                  </a:solidFill>
                </a:rPr>
                <a:t>C</a:t>
              </a:r>
            </a:p>
          </p:txBody>
        </p:sp>
        <p:sp>
          <p:nvSpPr>
            <p:cNvPr id="23562" name="Line 13"/>
            <p:cNvSpPr>
              <a:spLocks noChangeShapeType="1"/>
            </p:cNvSpPr>
            <p:nvPr/>
          </p:nvSpPr>
          <p:spPr bwMode="auto">
            <a:xfrm>
              <a:off x="3336" y="2072"/>
              <a:ext cx="336" cy="0"/>
            </a:xfrm>
            <a:prstGeom prst="line">
              <a:avLst/>
            </a:prstGeom>
            <a:noFill/>
            <a:ln w="5715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3" name="Line 14"/>
            <p:cNvSpPr>
              <a:spLocks noChangeShapeType="1"/>
            </p:cNvSpPr>
            <p:nvPr/>
          </p:nvSpPr>
          <p:spPr bwMode="auto">
            <a:xfrm>
              <a:off x="4200" y="2088"/>
              <a:ext cx="336" cy="0"/>
            </a:xfrm>
            <a:prstGeom prst="line">
              <a:avLst/>
            </a:prstGeom>
            <a:noFill/>
            <a:ln w="5715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4" name="Rectangle 15"/>
            <p:cNvSpPr>
              <a:spLocks noChangeArrowheads="1"/>
            </p:cNvSpPr>
            <p:nvPr/>
          </p:nvSpPr>
          <p:spPr bwMode="auto">
            <a:xfrm>
              <a:off x="4571" y="1928"/>
              <a:ext cx="117"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eaLnBrk="0" hangingPunct="0"/>
              <a:r>
                <a:rPr lang="en-US" sz="2800" b="1">
                  <a:solidFill>
                    <a:srgbClr val="FF00FF"/>
                  </a:solidFill>
                </a:rPr>
                <a:t>F</a:t>
              </a:r>
            </a:p>
          </p:txBody>
        </p:sp>
        <p:sp>
          <p:nvSpPr>
            <p:cNvPr id="23565" name="Line 16"/>
            <p:cNvSpPr>
              <a:spLocks noChangeShapeType="1"/>
            </p:cNvSpPr>
            <p:nvPr/>
          </p:nvSpPr>
          <p:spPr bwMode="auto">
            <a:xfrm>
              <a:off x="3048" y="2208"/>
              <a:ext cx="0" cy="432"/>
            </a:xfrm>
            <a:prstGeom prst="line">
              <a:avLst/>
            </a:prstGeom>
            <a:noFill/>
            <a:ln w="5715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6" name="Text Box 17"/>
            <p:cNvSpPr txBox="1">
              <a:spLocks noChangeArrowheads="1"/>
            </p:cNvSpPr>
            <p:nvPr/>
          </p:nvSpPr>
          <p:spPr bwMode="auto">
            <a:xfrm>
              <a:off x="3855" y="1928"/>
              <a:ext cx="19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800" b="1">
                  <a:solidFill>
                    <a:srgbClr val="FF00FF"/>
                  </a:solidFill>
                </a:rPr>
                <a:t>E</a:t>
              </a:r>
            </a:p>
          </p:txBody>
        </p:sp>
        <p:sp>
          <p:nvSpPr>
            <p:cNvPr id="23567" name="Text Box 18"/>
            <p:cNvSpPr txBox="1">
              <a:spLocks noChangeArrowheads="1"/>
            </p:cNvSpPr>
            <p:nvPr/>
          </p:nvSpPr>
          <p:spPr bwMode="auto">
            <a:xfrm>
              <a:off x="2934" y="2719"/>
              <a:ext cx="28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800" b="1">
                  <a:solidFill>
                    <a:srgbClr val="FF00FF"/>
                  </a:solidFill>
                </a:rPr>
                <a:t>D</a:t>
              </a:r>
            </a:p>
          </p:txBody>
        </p:sp>
        <p:sp>
          <p:nvSpPr>
            <p:cNvPr id="23568" name="Text Box 19"/>
            <p:cNvSpPr txBox="1">
              <a:spLocks noChangeArrowheads="1"/>
            </p:cNvSpPr>
            <p:nvPr/>
          </p:nvSpPr>
          <p:spPr bwMode="auto">
            <a:xfrm>
              <a:off x="3787" y="2751"/>
              <a:ext cx="28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800" b="1">
                  <a:solidFill>
                    <a:srgbClr val="FF00FF"/>
                  </a:solidFill>
                </a:rPr>
                <a:t>G</a:t>
              </a:r>
            </a:p>
          </p:txBody>
        </p:sp>
        <p:sp>
          <p:nvSpPr>
            <p:cNvPr id="23569" name="Freeform 20"/>
            <p:cNvSpPr>
              <a:spLocks/>
            </p:cNvSpPr>
            <p:nvPr/>
          </p:nvSpPr>
          <p:spPr bwMode="auto">
            <a:xfrm>
              <a:off x="3096" y="2352"/>
              <a:ext cx="816" cy="384"/>
            </a:xfrm>
            <a:custGeom>
              <a:avLst/>
              <a:gdLst>
                <a:gd name="T0" fmla="*/ 816 w 816"/>
                <a:gd name="T1" fmla="*/ 384 h 384"/>
                <a:gd name="T2" fmla="*/ 816 w 816"/>
                <a:gd name="T3" fmla="*/ 0 h 384"/>
                <a:gd name="T4" fmla="*/ 0 w 816"/>
                <a:gd name="T5" fmla="*/ 0 h 384"/>
                <a:gd name="T6" fmla="*/ 0 60000 65536"/>
                <a:gd name="T7" fmla="*/ 0 60000 65536"/>
                <a:gd name="T8" fmla="*/ 0 60000 65536"/>
                <a:gd name="T9" fmla="*/ 0 w 816"/>
                <a:gd name="T10" fmla="*/ 0 h 384"/>
                <a:gd name="T11" fmla="*/ 816 w 816"/>
                <a:gd name="T12" fmla="*/ 384 h 384"/>
              </a:gdLst>
              <a:ahLst/>
              <a:cxnLst>
                <a:cxn ang="T6">
                  <a:pos x="T0" y="T1"/>
                </a:cxn>
                <a:cxn ang="T7">
                  <a:pos x="T2" y="T3"/>
                </a:cxn>
                <a:cxn ang="T8">
                  <a:pos x="T4" y="T5"/>
                </a:cxn>
              </a:cxnLst>
              <a:rect l="T9" t="T10" r="T11" b="T12"/>
              <a:pathLst>
                <a:path w="816" h="384">
                  <a:moveTo>
                    <a:pt x="816" y="384"/>
                  </a:moveTo>
                  <a:lnTo>
                    <a:pt x="816" y="0"/>
                  </a:lnTo>
                  <a:lnTo>
                    <a:pt x="0" y="0"/>
                  </a:lnTo>
                </a:path>
              </a:pathLst>
            </a:custGeom>
            <a:noFill/>
            <a:ln w="28575">
              <a:solidFill>
                <a:srgbClr val="3333FF"/>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0" name="Line 21"/>
            <p:cNvSpPr>
              <a:spLocks noChangeShapeType="1"/>
            </p:cNvSpPr>
            <p:nvPr/>
          </p:nvSpPr>
          <p:spPr bwMode="auto">
            <a:xfrm>
              <a:off x="3168" y="2868"/>
              <a:ext cx="600" cy="12"/>
            </a:xfrm>
            <a:prstGeom prst="line">
              <a:avLst/>
            </a:prstGeom>
            <a:noFill/>
            <a:ln w="5715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1" name="Freeform 22"/>
            <p:cNvSpPr>
              <a:spLocks/>
            </p:cNvSpPr>
            <p:nvPr/>
          </p:nvSpPr>
          <p:spPr bwMode="auto">
            <a:xfrm>
              <a:off x="3480" y="1680"/>
              <a:ext cx="1200" cy="336"/>
            </a:xfrm>
            <a:custGeom>
              <a:avLst/>
              <a:gdLst>
                <a:gd name="T0" fmla="*/ 1200 w 1200"/>
                <a:gd name="T1" fmla="*/ 240 h 336"/>
                <a:gd name="T2" fmla="*/ 1200 w 1200"/>
                <a:gd name="T3" fmla="*/ 0 h 336"/>
                <a:gd name="T4" fmla="*/ 0 w 1200"/>
                <a:gd name="T5" fmla="*/ 0 h 336"/>
                <a:gd name="T6" fmla="*/ 0 w 1200"/>
                <a:gd name="T7" fmla="*/ 336 h 336"/>
                <a:gd name="T8" fmla="*/ 0 60000 65536"/>
                <a:gd name="T9" fmla="*/ 0 60000 65536"/>
                <a:gd name="T10" fmla="*/ 0 60000 65536"/>
                <a:gd name="T11" fmla="*/ 0 60000 65536"/>
                <a:gd name="T12" fmla="*/ 0 w 1200"/>
                <a:gd name="T13" fmla="*/ 0 h 336"/>
                <a:gd name="T14" fmla="*/ 1200 w 1200"/>
                <a:gd name="T15" fmla="*/ 336 h 336"/>
              </a:gdLst>
              <a:ahLst/>
              <a:cxnLst>
                <a:cxn ang="T8">
                  <a:pos x="T0" y="T1"/>
                </a:cxn>
                <a:cxn ang="T9">
                  <a:pos x="T2" y="T3"/>
                </a:cxn>
                <a:cxn ang="T10">
                  <a:pos x="T4" y="T5"/>
                </a:cxn>
                <a:cxn ang="T11">
                  <a:pos x="T6" y="T7"/>
                </a:cxn>
              </a:cxnLst>
              <a:rect l="T12" t="T13" r="T14" b="T15"/>
              <a:pathLst>
                <a:path w="1200" h="336">
                  <a:moveTo>
                    <a:pt x="1200" y="240"/>
                  </a:moveTo>
                  <a:lnTo>
                    <a:pt x="1200" y="0"/>
                  </a:lnTo>
                  <a:lnTo>
                    <a:pt x="0" y="0"/>
                  </a:lnTo>
                  <a:lnTo>
                    <a:pt x="0" y="336"/>
                  </a:lnTo>
                </a:path>
              </a:pathLst>
            </a:custGeom>
            <a:noFill/>
            <a:ln w="38100">
              <a:solidFill>
                <a:srgbClr val="3333FF"/>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2" name="Freeform 23"/>
            <p:cNvSpPr>
              <a:spLocks/>
            </p:cNvSpPr>
            <p:nvPr/>
          </p:nvSpPr>
          <p:spPr bwMode="auto">
            <a:xfrm>
              <a:off x="1848" y="1632"/>
              <a:ext cx="1200" cy="336"/>
            </a:xfrm>
            <a:custGeom>
              <a:avLst/>
              <a:gdLst>
                <a:gd name="T0" fmla="*/ 1200 w 1200"/>
                <a:gd name="T1" fmla="*/ 240 h 336"/>
                <a:gd name="T2" fmla="*/ 1200 w 1200"/>
                <a:gd name="T3" fmla="*/ 0 h 336"/>
                <a:gd name="T4" fmla="*/ 0 w 1200"/>
                <a:gd name="T5" fmla="*/ 0 h 336"/>
                <a:gd name="T6" fmla="*/ 0 w 1200"/>
                <a:gd name="T7" fmla="*/ 336 h 336"/>
                <a:gd name="T8" fmla="*/ 0 60000 65536"/>
                <a:gd name="T9" fmla="*/ 0 60000 65536"/>
                <a:gd name="T10" fmla="*/ 0 60000 65536"/>
                <a:gd name="T11" fmla="*/ 0 60000 65536"/>
                <a:gd name="T12" fmla="*/ 0 w 1200"/>
                <a:gd name="T13" fmla="*/ 0 h 336"/>
                <a:gd name="T14" fmla="*/ 1200 w 1200"/>
                <a:gd name="T15" fmla="*/ 336 h 336"/>
              </a:gdLst>
              <a:ahLst/>
              <a:cxnLst>
                <a:cxn ang="T8">
                  <a:pos x="T0" y="T1"/>
                </a:cxn>
                <a:cxn ang="T9">
                  <a:pos x="T2" y="T3"/>
                </a:cxn>
                <a:cxn ang="T10">
                  <a:pos x="T4" y="T5"/>
                </a:cxn>
                <a:cxn ang="T11">
                  <a:pos x="T6" y="T7"/>
                </a:cxn>
              </a:cxnLst>
              <a:rect l="T12" t="T13" r="T14" b="T15"/>
              <a:pathLst>
                <a:path w="1200" h="336">
                  <a:moveTo>
                    <a:pt x="1200" y="240"/>
                  </a:moveTo>
                  <a:lnTo>
                    <a:pt x="1200" y="0"/>
                  </a:lnTo>
                  <a:lnTo>
                    <a:pt x="0" y="0"/>
                  </a:lnTo>
                  <a:lnTo>
                    <a:pt x="0" y="336"/>
                  </a:lnTo>
                </a:path>
              </a:pathLst>
            </a:custGeom>
            <a:noFill/>
            <a:ln w="38100">
              <a:solidFill>
                <a:srgbClr val="3333FF"/>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3" name="Line 24"/>
            <p:cNvSpPr>
              <a:spLocks noChangeShapeType="1"/>
            </p:cNvSpPr>
            <p:nvPr/>
          </p:nvSpPr>
          <p:spPr bwMode="auto">
            <a:xfrm>
              <a:off x="1464" y="2208"/>
              <a:ext cx="0" cy="432"/>
            </a:xfrm>
            <a:prstGeom prst="line">
              <a:avLst/>
            </a:prstGeom>
            <a:noFill/>
            <a:ln w="5715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4" name="Text Box 25"/>
            <p:cNvSpPr txBox="1">
              <a:spLocks noChangeArrowheads="1"/>
            </p:cNvSpPr>
            <p:nvPr/>
          </p:nvSpPr>
          <p:spPr bwMode="auto">
            <a:xfrm>
              <a:off x="1330" y="2686"/>
              <a:ext cx="24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800" b="1">
                  <a:solidFill>
                    <a:srgbClr val="FF00FF"/>
                  </a:solidFill>
                </a:rPr>
                <a:t>H</a:t>
              </a:r>
            </a:p>
          </p:txBody>
        </p:sp>
      </p:grpSp>
      <p:sp>
        <p:nvSpPr>
          <p:cNvPr id="72730" name="Text Box 26"/>
          <p:cNvSpPr txBox="1">
            <a:spLocks noChangeArrowheads="1"/>
          </p:cNvSpPr>
          <p:nvPr/>
        </p:nvSpPr>
        <p:spPr bwMode="auto">
          <a:xfrm>
            <a:off x="812800" y="609600"/>
            <a:ext cx="11074400" cy="1077218"/>
          </a:xfrm>
          <a:prstGeom prst="rect">
            <a:avLst/>
          </a:prstGeom>
          <a:noFill/>
          <a:ln w="9525" algn="ctr">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spcBef>
                <a:spcPct val="50000"/>
              </a:spcBef>
            </a:pPr>
            <a:r>
              <a:rPr lang="en-US" sz="3200" b="1" i="1"/>
              <a:t>Quan sát sơ đồ và nhật xét nếu chất G và F dư thừa trong tế bào thì nồng độ chất nào sẽ tăng một cách bất thường? Vì sao?</a:t>
            </a:r>
          </a:p>
        </p:txBody>
      </p:sp>
      <p:sp>
        <p:nvSpPr>
          <p:cNvPr id="72731" name="Oval 27"/>
          <p:cNvSpPr>
            <a:spLocks noChangeArrowheads="1"/>
          </p:cNvSpPr>
          <p:nvPr/>
        </p:nvSpPr>
        <p:spPr bwMode="auto">
          <a:xfrm>
            <a:off x="1117600" y="5257800"/>
            <a:ext cx="914400" cy="6096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Tree>
    <p:extLst>
      <p:ext uri="{BB962C8B-B14F-4D97-AF65-F5344CB8AC3E}">
        <p14:creationId xmlns:p14="http://schemas.microsoft.com/office/powerpoint/2010/main" val="2298587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730"/>
                                        </p:tgtEl>
                                        <p:attrNameLst>
                                          <p:attrName>style.visibility</p:attrName>
                                        </p:attrNameLst>
                                      </p:cBhvr>
                                      <p:to>
                                        <p:strVal val="visible"/>
                                      </p:to>
                                    </p:set>
                                    <p:anim calcmode="lin" valueType="num">
                                      <p:cBhvr additive="base">
                                        <p:cTn id="13" dur="1000" fill="hold"/>
                                        <p:tgtEl>
                                          <p:spTgt spid="72730"/>
                                        </p:tgtEl>
                                        <p:attrNameLst>
                                          <p:attrName>ppt_x</p:attrName>
                                        </p:attrNameLst>
                                      </p:cBhvr>
                                      <p:tavLst>
                                        <p:tav tm="0">
                                          <p:val>
                                            <p:strVal val="#ppt_x"/>
                                          </p:val>
                                        </p:tav>
                                        <p:tav tm="100000">
                                          <p:val>
                                            <p:strVal val="#ppt_x"/>
                                          </p:val>
                                        </p:tav>
                                      </p:tavLst>
                                    </p:anim>
                                    <p:anim calcmode="lin" valueType="num">
                                      <p:cBhvr additive="base">
                                        <p:cTn id="14" dur="1000" fill="hold"/>
                                        <p:tgtEl>
                                          <p:spTgt spid="7273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2731"/>
                                        </p:tgtEl>
                                        <p:attrNameLst>
                                          <p:attrName>style.visibility</p:attrName>
                                        </p:attrNameLst>
                                      </p:cBhvr>
                                      <p:to>
                                        <p:strVal val="visible"/>
                                      </p:to>
                                    </p:set>
                                    <p:anim calcmode="lin" valueType="num">
                                      <p:cBhvr additive="base">
                                        <p:cTn id="19" dur="1000" fill="hold"/>
                                        <p:tgtEl>
                                          <p:spTgt spid="72731"/>
                                        </p:tgtEl>
                                        <p:attrNameLst>
                                          <p:attrName>ppt_x</p:attrName>
                                        </p:attrNameLst>
                                      </p:cBhvr>
                                      <p:tavLst>
                                        <p:tav tm="0">
                                          <p:val>
                                            <p:strVal val="#ppt_x"/>
                                          </p:val>
                                        </p:tav>
                                        <p:tav tm="100000">
                                          <p:val>
                                            <p:strVal val="#ppt_x"/>
                                          </p:val>
                                        </p:tav>
                                      </p:tavLst>
                                    </p:anim>
                                    <p:anim calcmode="lin" valueType="num">
                                      <p:cBhvr additive="base">
                                        <p:cTn id="20" dur="1000" fill="hold"/>
                                        <p:tgtEl>
                                          <p:spTgt spid="727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30" grpId="0" animBg="1"/>
      <p:bldP spid="727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DAB65E4A-D558-CB94-38FA-121759B14C95}"/>
              </a:ext>
            </a:extLst>
          </p:cNvPr>
          <p:cNvSpPr/>
          <p:nvPr/>
        </p:nvSpPr>
        <p:spPr>
          <a:xfrm>
            <a:off x="399802" y="43611"/>
            <a:ext cx="11540884" cy="427512"/>
          </a:xfrm>
          <a:prstGeom prst="round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chuyển</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hóa</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trong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tế</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bào</a:t>
            </a:r>
            <a:endPar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3" name="Rectangle: Rounded Corners 5">
            <a:extLst>
              <a:ext uri="{FF2B5EF4-FFF2-40B4-BE49-F238E27FC236}">
                <a16:creationId xmlns:a16="http://schemas.microsoft.com/office/drawing/2014/main" id="{A3AD807F-272A-8D70-A9E6-E008EEA4DDE0}"/>
              </a:ext>
            </a:extLst>
          </p:cNvPr>
          <p:cNvSpPr/>
          <p:nvPr/>
        </p:nvSpPr>
        <p:spPr>
          <a:xfrm>
            <a:off x="5425092" y="505910"/>
            <a:ext cx="6515594"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1.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Các</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dạng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trong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tế</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bào</a:t>
            </a:r>
            <a:endPar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4" name="Cloud 3">
            <a:extLst>
              <a:ext uri="{FF2B5EF4-FFF2-40B4-BE49-F238E27FC236}">
                <a16:creationId xmlns:a16="http://schemas.microsoft.com/office/drawing/2014/main" id="{B83C9EDC-EC40-31BF-E41C-F333927F59FC}"/>
              </a:ext>
            </a:extLst>
          </p:cNvPr>
          <p:cNvSpPr/>
          <p:nvPr/>
        </p:nvSpPr>
        <p:spPr>
          <a:xfrm>
            <a:off x="251310" y="933422"/>
            <a:ext cx="7220643" cy="5733385"/>
          </a:xfrm>
          <a:prstGeom prst="clou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Quan sát các hình ảnh sau:  Kể tên các dạng năng lượng mà tế bào và cơ thể sinh vật sử dụng,  chuyển hóa trong các hoạt động sống của chúng? Chỉ ra ý nghiã của sự chuyển hóa NL đó  trong đời sống của SV.</a:t>
            </a:r>
          </a:p>
        </p:txBody>
      </p:sp>
    </p:spTree>
    <p:extLst>
      <p:ext uri="{BB962C8B-B14F-4D97-AF65-F5344CB8AC3E}">
        <p14:creationId xmlns:p14="http://schemas.microsoft.com/office/powerpoint/2010/main" val="103642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500"/>
                                        <p:tgtEl>
                                          <p:spTgt spid="4"/>
                                        </p:tgtEl>
                                        <p:attrNameLst>
                                          <p:attrName>ppt_w</p:attrName>
                                        </p:attrNameLst>
                                      </p:cBhvr>
                                      <p:tavLst>
                                        <p:tav tm="0">
                                          <p:val>
                                            <p:strVal val="ppt_w"/>
                                          </p:val>
                                        </p:tav>
                                        <p:tav tm="100000">
                                          <p:val>
                                            <p:fltVal val="0"/>
                                          </p:val>
                                        </p:tav>
                                      </p:tavLst>
                                    </p:anim>
                                    <p:anim calcmode="lin" valueType="num">
                                      <p:cBhvr>
                                        <p:cTn id="23" dur="500"/>
                                        <p:tgtEl>
                                          <p:spTgt spid="4"/>
                                        </p:tgtEl>
                                        <p:attrNameLst>
                                          <p:attrName>ppt_h</p:attrName>
                                        </p:attrNameLst>
                                      </p:cBhvr>
                                      <p:tavLst>
                                        <p:tav tm="0">
                                          <p:val>
                                            <p:strVal val="ppt_h"/>
                                          </p:val>
                                        </p:tav>
                                        <p:tav tm="100000">
                                          <p:val>
                                            <p:fltVal val="0"/>
                                          </p:val>
                                        </p:tav>
                                      </p:tavLst>
                                    </p:anim>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7379" y="286226"/>
            <a:ext cx="3043171" cy="2652926"/>
          </a:xfrm>
          <a:prstGeom prst="rect">
            <a:avLst/>
          </a:prstGeom>
          <a:noFill/>
          <a:ln w="9525">
            <a:noFill/>
          </a:ln>
        </p:spPr>
      </p:pic>
      <p:sp>
        <p:nvSpPr>
          <p:cNvPr id="5" name="Rectangle 4"/>
          <p:cNvSpPr/>
          <p:nvPr/>
        </p:nvSpPr>
        <p:spPr>
          <a:xfrm>
            <a:off x="3920644" y="658582"/>
            <a:ext cx="7182784" cy="1964512"/>
          </a:xfrm>
          <a:prstGeom prst="rect">
            <a:avLst/>
          </a:prstGeom>
        </p:spPr>
        <p:txBody>
          <a:bodyPr wrap="square">
            <a:spAutoFit/>
          </a:bodyPr>
          <a:lstStyle/>
          <a:p>
            <a:pPr>
              <a:lnSpc>
                <a:spcPct val="150000"/>
              </a:lnSpc>
            </a:pPr>
            <a:r>
              <a:rPr lang="en-US" sz="2800" dirty="0"/>
              <a:t>Đom đóm phải </a:t>
            </a:r>
            <a:r>
              <a:rPr lang="vi-VN" sz="2800" dirty="0"/>
              <a:t>chuyển hóa năng lượng hóa học thành năng lượng </a:t>
            </a:r>
            <a:r>
              <a:rPr lang="en-US" sz="2800" dirty="0"/>
              <a:t>………………….</a:t>
            </a:r>
          </a:p>
          <a:p>
            <a:pPr>
              <a:lnSpc>
                <a:spcPct val="150000"/>
              </a:lnSpc>
            </a:pPr>
            <a:r>
              <a:rPr lang="en-US" sz="2800" dirty="0"/>
              <a:t>để………………………………………………………….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06" y="3370214"/>
            <a:ext cx="4650377" cy="34877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7"/>
          <p:cNvSpPr/>
          <p:nvPr/>
        </p:nvSpPr>
        <p:spPr>
          <a:xfrm>
            <a:off x="5084710" y="3696789"/>
            <a:ext cx="6227723" cy="2031325"/>
          </a:xfrm>
          <a:prstGeom prst="rect">
            <a:avLst/>
          </a:prstGeom>
        </p:spPr>
        <p:txBody>
          <a:bodyPr wrap="square">
            <a:spAutoFit/>
          </a:bodyPr>
          <a:lstStyle/>
          <a:p>
            <a:pPr>
              <a:lnSpc>
                <a:spcPct val="150000"/>
              </a:lnSpc>
            </a:pPr>
            <a:r>
              <a:rPr lang="en-US" sz="2800" dirty="0"/>
              <a:t>Cá đuối điện phải  c</a:t>
            </a:r>
            <a:r>
              <a:rPr lang="vi-VN" sz="2800" dirty="0"/>
              <a:t>huyển hóa năng lượng hóa học thành năng lượng </a:t>
            </a:r>
            <a:r>
              <a:rPr lang="en-US" sz="2800" dirty="0"/>
              <a:t>……</a:t>
            </a:r>
          </a:p>
          <a:p>
            <a:pPr>
              <a:lnSpc>
                <a:spcPct val="150000"/>
              </a:lnSpc>
            </a:pPr>
            <a:r>
              <a:rPr lang="en-US" sz="2800" dirty="0"/>
              <a:t>để   ……………………………………</a:t>
            </a:r>
          </a:p>
        </p:txBody>
      </p:sp>
      <p:sp>
        <p:nvSpPr>
          <p:cNvPr id="9" name="Rectangle 8"/>
          <p:cNvSpPr/>
          <p:nvPr/>
        </p:nvSpPr>
        <p:spPr>
          <a:xfrm>
            <a:off x="4764583" y="2061264"/>
            <a:ext cx="6247159" cy="523220"/>
          </a:xfrm>
          <a:prstGeom prst="rect">
            <a:avLst/>
          </a:prstGeom>
        </p:spPr>
        <p:txBody>
          <a:bodyPr wrap="none">
            <a:spAutoFit/>
          </a:bodyPr>
          <a:lstStyle/>
          <a:p>
            <a:r>
              <a:rPr lang="en-US" sz="2800" dirty="0">
                <a:solidFill>
                  <a:srgbClr val="FF0000"/>
                </a:solidFill>
              </a:rPr>
              <a:t>thu hút bạn tình hoặc cảnh báo kẻ thù ,… </a:t>
            </a:r>
          </a:p>
        </p:txBody>
      </p:sp>
      <p:sp>
        <p:nvSpPr>
          <p:cNvPr id="10" name="Rectangle 9"/>
          <p:cNvSpPr/>
          <p:nvPr/>
        </p:nvSpPr>
        <p:spPr>
          <a:xfrm>
            <a:off x="5773227" y="5107570"/>
            <a:ext cx="2425344" cy="523220"/>
          </a:xfrm>
          <a:prstGeom prst="rect">
            <a:avLst/>
          </a:prstGeom>
        </p:spPr>
        <p:txBody>
          <a:bodyPr wrap="none">
            <a:spAutoFit/>
          </a:bodyPr>
          <a:lstStyle/>
          <a:p>
            <a:r>
              <a:rPr lang="en-US" sz="2800" dirty="0">
                <a:solidFill>
                  <a:srgbClr val="FF0000"/>
                </a:solidFill>
              </a:rPr>
              <a:t>săn mồi, tự vệ .</a:t>
            </a:r>
          </a:p>
        </p:txBody>
      </p:sp>
      <p:sp>
        <p:nvSpPr>
          <p:cNvPr id="11" name="Rectangle 10"/>
          <p:cNvSpPr/>
          <p:nvPr/>
        </p:nvSpPr>
        <p:spPr>
          <a:xfrm>
            <a:off x="7888162" y="1428023"/>
            <a:ext cx="1747594" cy="523220"/>
          </a:xfrm>
          <a:prstGeom prst="rect">
            <a:avLst/>
          </a:prstGeom>
        </p:spPr>
        <p:txBody>
          <a:bodyPr wrap="none">
            <a:spAutoFit/>
          </a:bodyPr>
          <a:lstStyle/>
          <a:p>
            <a:r>
              <a:rPr lang="vi-VN" sz="2800" dirty="0">
                <a:solidFill>
                  <a:srgbClr val="FF0000"/>
                </a:solidFill>
              </a:rPr>
              <a:t>ánh sáng</a:t>
            </a:r>
            <a:r>
              <a:rPr lang="en-US" sz="2800" dirty="0">
                <a:solidFill>
                  <a:srgbClr val="FF0000"/>
                </a:solidFill>
              </a:rPr>
              <a:t> </a:t>
            </a:r>
          </a:p>
        </p:txBody>
      </p:sp>
      <p:sp>
        <p:nvSpPr>
          <p:cNvPr id="12" name="Rectangle 11"/>
          <p:cNvSpPr/>
          <p:nvPr/>
        </p:nvSpPr>
        <p:spPr>
          <a:xfrm>
            <a:off x="10629580" y="4450841"/>
            <a:ext cx="947695" cy="523220"/>
          </a:xfrm>
          <a:prstGeom prst="rect">
            <a:avLst/>
          </a:prstGeom>
        </p:spPr>
        <p:txBody>
          <a:bodyPr wrap="none">
            <a:spAutoFit/>
          </a:bodyPr>
          <a:lstStyle/>
          <a:p>
            <a:r>
              <a:rPr lang="vi-VN" sz="2800" dirty="0">
                <a:solidFill>
                  <a:srgbClr val="FF0000"/>
                </a:solidFill>
              </a:rPr>
              <a:t>điện</a:t>
            </a:r>
            <a:r>
              <a:rPr lang="en-US" sz="2800" dirty="0">
                <a:solidFill>
                  <a:srgbClr val="FF0000"/>
                </a:solidFill>
              </a:rPr>
              <a:t> </a:t>
            </a:r>
          </a:p>
        </p:txBody>
      </p:sp>
    </p:spTree>
    <p:extLst>
      <p:ext uri="{BB962C8B-B14F-4D97-AF65-F5344CB8AC3E}">
        <p14:creationId xmlns:p14="http://schemas.microsoft.com/office/powerpoint/2010/main" val="8435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3" y="-2415"/>
            <a:ext cx="4477347" cy="44304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5009216" y="899152"/>
            <a:ext cx="7182784" cy="2677656"/>
          </a:xfrm>
          <a:prstGeom prst="rect">
            <a:avLst/>
          </a:prstGeom>
        </p:spPr>
        <p:txBody>
          <a:bodyPr wrap="square">
            <a:spAutoFit/>
          </a:bodyPr>
          <a:lstStyle/>
          <a:p>
            <a:pPr>
              <a:lnSpc>
                <a:spcPct val="150000"/>
              </a:lnSpc>
            </a:pPr>
            <a:r>
              <a:rPr lang="en-US" sz="2800" dirty="0"/>
              <a:t>Trong hoạt đông chạy của vận động viên có sự chuyển hóa NL hóa học thành NL </a:t>
            </a:r>
          </a:p>
          <a:p>
            <a:pPr>
              <a:lnSpc>
                <a:spcPct val="150000"/>
              </a:lnSpc>
            </a:pPr>
            <a:r>
              <a:rPr lang="en-US" sz="2800" dirty="0"/>
              <a:t>………………………………………</a:t>
            </a:r>
          </a:p>
          <a:p>
            <a:pPr>
              <a:lnSpc>
                <a:spcPct val="150000"/>
              </a:lnSpc>
            </a:pPr>
            <a:r>
              <a:rPr lang="en-US" sz="2800" dirty="0"/>
              <a:t> và  NL  …………………………………………………………. </a:t>
            </a:r>
          </a:p>
        </p:txBody>
      </p:sp>
      <p:sp>
        <p:nvSpPr>
          <p:cNvPr id="4" name="Rectangle 3"/>
          <p:cNvSpPr/>
          <p:nvPr/>
        </p:nvSpPr>
        <p:spPr>
          <a:xfrm>
            <a:off x="5009216" y="2134519"/>
            <a:ext cx="4343790" cy="523220"/>
          </a:xfrm>
          <a:prstGeom prst="rect">
            <a:avLst/>
          </a:prstGeom>
        </p:spPr>
        <p:txBody>
          <a:bodyPr wrap="square">
            <a:spAutoFit/>
          </a:bodyPr>
          <a:lstStyle/>
          <a:p>
            <a:r>
              <a:rPr lang="en-US" sz="2800" dirty="0">
                <a:solidFill>
                  <a:srgbClr val="FF0000"/>
                </a:solidFill>
              </a:rPr>
              <a:t> cơ  học (co, giãn cơ )  </a:t>
            </a:r>
          </a:p>
        </p:txBody>
      </p:sp>
      <p:sp>
        <p:nvSpPr>
          <p:cNvPr id="5" name="Rectangle 4"/>
          <p:cNvSpPr/>
          <p:nvPr/>
        </p:nvSpPr>
        <p:spPr>
          <a:xfrm>
            <a:off x="6287191" y="2860935"/>
            <a:ext cx="4917949" cy="523220"/>
          </a:xfrm>
          <a:prstGeom prst="rect">
            <a:avLst/>
          </a:prstGeom>
        </p:spPr>
        <p:txBody>
          <a:bodyPr wrap="none">
            <a:spAutoFit/>
          </a:bodyPr>
          <a:lstStyle/>
          <a:p>
            <a:r>
              <a:rPr lang="en-US" sz="2800" dirty="0">
                <a:solidFill>
                  <a:srgbClr val="FF0000"/>
                </a:solidFill>
              </a:rPr>
              <a:t>nhiệt  (điều hòa nhiệt độ cơ thể)</a:t>
            </a:r>
          </a:p>
        </p:txBody>
      </p:sp>
      <p:sp>
        <p:nvSpPr>
          <p:cNvPr id="7" name="Rectangle 6"/>
          <p:cNvSpPr/>
          <p:nvPr/>
        </p:nvSpPr>
        <p:spPr>
          <a:xfrm>
            <a:off x="3413758" y="4505842"/>
            <a:ext cx="8577943" cy="2246769"/>
          </a:xfrm>
          <a:prstGeom prst="rect">
            <a:avLst/>
          </a:prstGeom>
        </p:spPr>
        <p:txBody>
          <a:bodyPr wrap="square">
            <a:spAutoFit/>
          </a:bodyPr>
          <a:lstStyle/>
          <a:p>
            <a:r>
              <a:rPr lang="vi-VN" sz="2800" dirty="0">
                <a:solidFill>
                  <a:srgbClr val="FF0000"/>
                </a:solidFill>
              </a:rPr>
              <a:t>Dạng năng lượng chủ yếu trong tế bào là</a:t>
            </a:r>
          </a:p>
          <a:p>
            <a:r>
              <a:rPr lang="vi-VN" sz="2800" b="1" dirty="0"/>
              <a:t>A.</a:t>
            </a:r>
            <a:r>
              <a:rPr lang="vi-VN" sz="2800" dirty="0"/>
              <a:t> năng lượng cơ học.</a:t>
            </a:r>
          </a:p>
          <a:p>
            <a:r>
              <a:rPr lang="vi-VN" sz="2800" b="1" dirty="0"/>
              <a:t>B.</a:t>
            </a:r>
            <a:r>
              <a:rPr lang="vi-VN" sz="2800" dirty="0"/>
              <a:t> năng lượng hoá học.</a:t>
            </a:r>
          </a:p>
          <a:p>
            <a:r>
              <a:rPr lang="vi-VN" sz="2800" b="1" dirty="0"/>
              <a:t>C.</a:t>
            </a:r>
            <a:r>
              <a:rPr lang="vi-VN" sz="2800" dirty="0"/>
              <a:t> năng lượng điện.</a:t>
            </a:r>
          </a:p>
          <a:p>
            <a:r>
              <a:rPr lang="vi-VN" sz="2800" b="1" dirty="0"/>
              <a:t>D.</a:t>
            </a:r>
            <a:r>
              <a:rPr lang="vi-VN" sz="2800" dirty="0"/>
              <a:t> năng lượng nhiệt.</a:t>
            </a:r>
          </a:p>
        </p:txBody>
      </p:sp>
      <p:sp>
        <p:nvSpPr>
          <p:cNvPr id="8" name="TextBox 7"/>
          <p:cNvSpPr txBox="1"/>
          <p:nvPr/>
        </p:nvSpPr>
        <p:spPr>
          <a:xfrm>
            <a:off x="7219403" y="5379461"/>
            <a:ext cx="966651" cy="523220"/>
          </a:xfrm>
          <a:prstGeom prst="rect">
            <a:avLst/>
          </a:prstGeom>
          <a:noFill/>
        </p:spPr>
        <p:txBody>
          <a:bodyPr wrap="square" rtlCol="0">
            <a:spAutoFit/>
          </a:bodyPr>
          <a:lstStyle/>
          <a:p>
            <a:r>
              <a:rPr lang="en-US" sz="2800" dirty="0">
                <a:solidFill>
                  <a:srgbClr val="C00000"/>
                </a:solidFill>
                <a:sym typeface="Wingdings"/>
              </a:rPr>
              <a:t></a:t>
            </a:r>
            <a:endParaRPr lang="en-US" sz="2800" dirty="0">
              <a:solidFill>
                <a:srgbClr val="C00000"/>
              </a:solidFill>
            </a:endParaRPr>
          </a:p>
        </p:txBody>
      </p:sp>
    </p:spTree>
    <p:extLst>
      <p:ext uri="{BB962C8B-B14F-4D97-AF65-F5344CB8AC3E}">
        <p14:creationId xmlns:p14="http://schemas.microsoft.com/office/powerpoint/2010/main" val="55105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AB65E4A-D558-CB94-38FA-121759B14C95}"/>
              </a:ext>
            </a:extLst>
          </p:cNvPr>
          <p:cNvSpPr/>
          <p:nvPr/>
        </p:nvSpPr>
        <p:spPr>
          <a:xfrm>
            <a:off x="399802" y="43611"/>
            <a:ext cx="11540884" cy="427512"/>
          </a:xfrm>
          <a:prstGeom prst="round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chuyển</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hóa</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trong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tế</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bào</a:t>
            </a:r>
            <a:endPar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6" name="Rectangle: Rounded Corners 5">
            <a:extLst>
              <a:ext uri="{FF2B5EF4-FFF2-40B4-BE49-F238E27FC236}">
                <a16:creationId xmlns:a16="http://schemas.microsoft.com/office/drawing/2014/main" id="{A3AD807F-272A-8D70-A9E6-E008EEA4DDE0}"/>
              </a:ext>
            </a:extLst>
          </p:cNvPr>
          <p:cNvSpPr/>
          <p:nvPr/>
        </p:nvSpPr>
        <p:spPr>
          <a:xfrm>
            <a:off x="399802" y="623424"/>
            <a:ext cx="6515594"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1.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Các</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dạng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trong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tế</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bào</a:t>
            </a:r>
            <a:endPar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32" name="Freeform: Shape 31">
            <a:extLst>
              <a:ext uri="{FF2B5EF4-FFF2-40B4-BE49-F238E27FC236}">
                <a16:creationId xmlns:a16="http://schemas.microsoft.com/office/drawing/2014/main" id="{D13DC8DA-EDCB-8CFE-E286-1B37293A313D}"/>
              </a:ext>
            </a:extLst>
          </p:cNvPr>
          <p:cNvSpPr/>
          <p:nvPr/>
        </p:nvSpPr>
        <p:spPr>
          <a:xfrm>
            <a:off x="3265715" y="1171856"/>
            <a:ext cx="3914018" cy="963083"/>
          </a:xfrm>
          <a:custGeom>
            <a:avLst/>
            <a:gdLst>
              <a:gd name="connsiteX0" fmla="*/ 0 w 3522133"/>
              <a:gd name="connsiteY0" fmla="*/ 160517 h 963083"/>
              <a:gd name="connsiteX1" fmla="*/ 160517 w 3522133"/>
              <a:gd name="connsiteY1" fmla="*/ 0 h 963083"/>
              <a:gd name="connsiteX2" fmla="*/ 3361616 w 3522133"/>
              <a:gd name="connsiteY2" fmla="*/ 0 h 963083"/>
              <a:gd name="connsiteX3" fmla="*/ 3522133 w 3522133"/>
              <a:gd name="connsiteY3" fmla="*/ 160517 h 963083"/>
              <a:gd name="connsiteX4" fmla="*/ 3522133 w 3522133"/>
              <a:gd name="connsiteY4" fmla="*/ 802566 h 963083"/>
              <a:gd name="connsiteX5" fmla="*/ 3361616 w 3522133"/>
              <a:gd name="connsiteY5" fmla="*/ 963083 h 963083"/>
              <a:gd name="connsiteX6" fmla="*/ 160517 w 3522133"/>
              <a:gd name="connsiteY6" fmla="*/ 963083 h 963083"/>
              <a:gd name="connsiteX7" fmla="*/ 0 w 3522133"/>
              <a:gd name="connsiteY7" fmla="*/ 802566 h 963083"/>
              <a:gd name="connsiteX8" fmla="*/ 0 w 3522133"/>
              <a:gd name="connsiteY8" fmla="*/ 160517 h 96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963083">
                <a:moveTo>
                  <a:pt x="0" y="160517"/>
                </a:moveTo>
                <a:cubicBezTo>
                  <a:pt x="0" y="71866"/>
                  <a:pt x="71866" y="0"/>
                  <a:pt x="160517" y="0"/>
                </a:cubicBezTo>
                <a:lnTo>
                  <a:pt x="3361616" y="0"/>
                </a:lnTo>
                <a:cubicBezTo>
                  <a:pt x="3450267" y="0"/>
                  <a:pt x="3522133" y="71866"/>
                  <a:pt x="3522133" y="160517"/>
                </a:cubicBezTo>
                <a:lnTo>
                  <a:pt x="3522133" y="802566"/>
                </a:lnTo>
                <a:cubicBezTo>
                  <a:pt x="3522133" y="891217"/>
                  <a:pt x="3450267" y="963083"/>
                  <a:pt x="3361616" y="963083"/>
                </a:cubicBezTo>
                <a:lnTo>
                  <a:pt x="160517" y="963083"/>
                </a:lnTo>
                <a:cubicBezTo>
                  <a:pt x="71866" y="963083"/>
                  <a:pt x="0" y="891217"/>
                  <a:pt x="0" y="802566"/>
                </a:cubicBezTo>
                <a:lnTo>
                  <a:pt x="0" y="16051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314" tIns="161314" rIns="161314" bIns="161314"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rgbClr val="C00000"/>
                </a:solidFill>
              </a:rPr>
              <a:t>- Năng lượng hóa học</a:t>
            </a:r>
          </a:p>
        </p:txBody>
      </p:sp>
      <p:sp>
        <p:nvSpPr>
          <p:cNvPr id="33" name="Freeform: Shape 32">
            <a:extLst>
              <a:ext uri="{FF2B5EF4-FFF2-40B4-BE49-F238E27FC236}">
                <a16:creationId xmlns:a16="http://schemas.microsoft.com/office/drawing/2014/main" id="{15F001D1-29D9-FA4C-0868-6F50661D63E7}"/>
              </a:ext>
            </a:extLst>
          </p:cNvPr>
          <p:cNvSpPr/>
          <p:nvPr/>
        </p:nvSpPr>
        <p:spPr>
          <a:xfrm>
            <a:off x="3265715" y="2736866"/>
            <a:ext cx="3914018" cy="963083"/>
          </a:xfrm>
          <a:custGeom>
            <a:avLst/>
            <a:gdLst>
              <a:gd name="connsiteX0" fmla="*/ 0 w 3522133"/>
              <a:gd name="connsiteY0" fmla="*/ 160517 h 963083"/>
              <a:gd name="connsiteX1" fmla="*/ 160517 w 3522133"/>
              <a:gd name="connsiteY1" fmla="*/ 0 h 963083"/>
              <a:gd name="connsiteX2" fmla="*/ 3361616 w 3522133"/>
              <a:gd name="connsiteY2" fmla="*/ 0 h 963083"/>
              <a:gd name="connsiteX3" fmla="*/ 3522133 w 3522133"/>
              <a:gd name="connsiteY3" fmla="*/ 160517 h 963083"/>
              <a:gd name="connsiteX4" fmla="*/ 3522133 w 3522133"/>
              <a:gd name="connsiteY4" fmla="*/ 802566 h 963083"/>
              <a:gd name="connsiteX5" fmla="*/ 3361616 w 3522133"/>
              <a:gd name="connsiteY5" fmla="*/ 963083 h 963083"/>
              <a:gd name="connsiteX6" fmla="*/ 160517 w 3522133"/>
              <a:gd name="connsiteY6" fmla="*/ 963083 h 963083"/>
              <a:gd name="connsiteX7" fmla="*/ 0 w 3522133"/>
              <a:gd name="connsiteY7" fmla="*/ 802566 h 963083"/>
              <a:gd name="connsiteX8" fmla="*/ 0 w 3522133"/>
              <a:gd name="connsiteY8" fmla="*/ 160517 h 96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963083">
                <a:moveTo>
                  <a:pt x="0" y="160517"/>
                </a:moveTo>
                <a:cubicBezTo>
                  <a:pt x="0" y="71866"/>
                  <a:pt x="71866" y="0"/>
                  <a:pt x="160517" y="0"/>
                </a:cubicBezTo>
                <a:lnTo>
                  <a:pt x="3361616" y="0"/>
                </a:lnTo>
                <a:cubicBezTo>
                  <a:pt x="3450267" y="0"/>
                  <a:pt x="3522133" y="71866"/>
                  <a:pt x="3522133" y="160517"/>
                </a:cubicBezTo>
                <a:lnTo>
                  <a:pt x="3522133" y="802566"/>
                </a:lnTo>
                <a:cubicBezTo>
                  <a:pt x="3522133" y="891217"/>
                  <a:pt x="3450267" y="963083"/>
                  <a:pt x="3361616" y="963083"/>
                </a:cubicBezTo>
                <a:lnTo>
                  <a:pt x="160517" y="963083"/>
                </a:lnTo>
                <a:cubicBezTo>
                  <a:pt x="71866" y="963083"/>
                  <a:pt x="0" y="891217"/>
                  <a:pt x="0" y="802566"/>
                </a:cubicBezTo>
                <a:lnTo>
                  <a:pt x="0" y="16051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314" tIns="161314" rIns="161314" bIns="161314"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rgbClr val="7030A0"/>
                </a:solidFill>
              </a:rPr>
              <a:t>- Năng lượng cơ học</a:t>
            </a:r>
          </a:p>
        </p:txBody>
      </p:sp>
      <p:sp>
        <p:nvSpPr>
          <p:cNvPr id="34" name="Freeform: Shape 33">
            <a:extLst>
              <a:ext uri="{FF2B5EF4-FFF2-40B4-BE49-F238E27FC236}">
                <a16:creationId xmlns:a16="http://schemas.microsoft.com/office/drawing/2014/main" id="{4FEE9362-163D-BE7D-1E7F-D3896CA78119}"/>
              </a:ext>
            </a:extLst>
          </p:cNvPr>
          <p:cNvSpPr/>
          <p:nvPr/>
        </p:nvSpPr>
        <p:spPr>
          <a:xfrm>
            <a:off x="3265715" y="3820335"/>
            <a:ext cx="3914017" cy="963083"/>
          </a:xfrm>
          <a:custGeom>
            <a:avLst/>
            <a:gdLst>
              <a:gd name="connsiteX0" fmla="*/ 0 w 3522133"/>
              <a:gd name="connsiteY0" fmla="*/ 160517 h 963083"/>
              <a:gd name="connsiteX1" fmla="*/ 160517 w 3522133"/>
              <a:gd name="connsiteY1" fmla="*/ 0 h 963083"/>
              <a:gd name="connsiteX2" fmla="*/ 3361616 w 3522133"/>
              <a:gd name="connsiteY2" fmla="*/ 0 h 963083"/>
              <a:gd name="connsiteX3" fmla="*/ 3522133 w 3522133"/>
              <a:gd name="connsiteY3" fmla="*/ 160517 h 963083"/>
              <a:gd name="connsiteX4" fmla="*/ 3522133 w 3522133"/>
              <a:gd name="connsiteY4" fmla="*/ 802566 h 963083"/>
              <a:gd name="connsiteX5" fmla="*/ 3361616 w 3522133"/>
              <a:gd name="connsiteY5" fmla="*/ 963083 h 963083"/>
              <a:gd name="connsiteX6" fmla="*/ 160517 w 3522133"/>
              <a:gd name="connsiteY6" fmla="*/ 963083 h 963083"/>
              <a:gd name="connsiteX7" fmla="*/ 0 w 3522133"/>
              <a:gd name="connsiteY7" fmla="*/ 802566 h 963083"/>
              <a:gd name="connsiteX8" fmla="*/ 0 w 3522133"/>
              <a:gd name="connsiteY8" fmla="*/ 160517 h 96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963083">
                <a:moveTo>
                  <a:pt x="0" y="160517"/>
                </a:moveTo>
                <a:cubicBezTo>
                  <a:pt x="0" y="71866"/>
                  <a:pt x="71866" y="0"/>
                  <a:pt x="160517" y="0"/>
                </a:cubicBezTo>
                <a:lnTo>
                  <a:pt x="3361616" y="0"/>
                </a:lnTo>
                <a:cubicBezTo>
                  <a:pt x="3450267" y="0"/>
                  <a:pt x="3522133" y="71866"/>
                  <a:pt x="3522133" y="160517"/>
                </a:cubicBezTo>
                <a:lnTo>
                  <a:pt x="3522133" y="802566"/>
                </a:lnTo>
                <a:cubicBezTo>
                  <a:pt x="3522133" y="891217"/>
                  <a:pt x="3450267" y="963083"/>
                  <a:pt x="3361616" y="963083"/>
                </a:cubicBezTo>
                <a:lnTo>
                  <a:pt x="160517" y="963083"/>
                </a:lnTo>
                <a:cubicBezTo>
                  <a:pt x="71866" y="963083"/>
                  <a:pt x="0" y="891217"/>
                  <a:pt x="0" y="802566"/>
                </a:cubicBezTo>
                <a:lnTo>
                  <a:pt x="0" y="16051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314" tIns="161314" rIns="161314" bIns="161314"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rgbClr val="7030A0"/>
                </a:solidFill>
              </a:rPr>
              <a:t>- Năng lượng điện</a:t>
            </a:r>
          </a:p>
        </p:txBody>
      </p:sp>
      <p:sp>
        <p:nvSpPr>
          <p:cNvPr id="35" name="Freeform: Shape 34">
            <a:extLst>
              <a:ext uri="{FF2B5EF4-FFF2-40B4-BE49-F238E27FC236}">
                <a16:creationId xmlns:a16="http://schemas.microsoft.com/office/drawing/2014/main" id="{8FBF1A7C-0E2D-E575-9800-EA4C49ECFEE2}"/>
              </a:ext>
            </a:extLst>
          </p:cNvPr>
          <p:cNvSpPr/>
          <p:nvPr/>
        </p:nvSpPr>
        <p:spPr>
          <a:xfrm>
            <a:off x="3265715" y="4903804"/>
            <a:ext cx="3914017" cy="963083"/>
          </a:xfrm>
          <a:custGeom>
            <a:avLst/>
            <a:gdLst>
              <a:gd name="connsiteX0" fmla="*/ 0 w 3522133"/>
              <a:gd name="connsiteY0" fmla="*/ 160517 h 963083"/>
              <a:gd name="connsiteX1" fmla="*/ 160517 w 3522133"/>
              <a:gd name="connsiteY1" fmla="*/ 0 h 963083"/>
              <a:gd name="connsiteX2" fmla="*/ 3361616 w 3522133"/>
              <a:gd name="connsiteY2" fmla="*/ 0 h 963083"/>
              <a:gd name="connsiteX3" fmla="*/ 3522133 w 3522133"/>
              <a:gd name="connsiteY3" fmla="*/ 160517 h 963083"/>
              <a:gd name="connsiteX4" fmla="*/ 3522133 w 3522133"/>
              <a:gd name="connsiteY4" fmla="*/ 802566 h 963083"/>
              <a:gd name="connsiteX5" fmla="*/ 3361616 w 3522133"/>
              <a:gd name="connsiteY5" fmla="*/ 963083 h 963083"/>
              <a:gd name="connsiteX6" fmla="*/ 160517 w 3522133"/>
              <a:gd name="connsiteY6" fmla="*/ 963083 h 963083"/>
              <a:gd name="connsiteX7" fmla="*/ 0 w 3522133"/>
              <a:gd name="connsiteY7" fmla="*/ 802566 h 963083"/>
              <a:gd name="connsiteX8" fmla="*/ 0 w 3522133"/>
              <a:gd name="connsiteY8" fmla="*/ 160517 h 96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963083">
                <a:moveTo>
                  <a:pt x="0" y="160517"/>
                </a:moveTo>
                <a:cubicBezTo>
                  <a:pt x="0" y="71866"/>
                  <a:pt x="71866" y="0"/>
                  <a:pt x="160517" y="0"/>
                </a:cubicBezTo>
                <a:lnTo>
                  <a:pt x="3361616" y="0"/>
                </a:lnTo>
                <a:cubicBezTo>
                  <a:pt x="3450267" y="0"/>
                  <a:pt x="3522133" y="71866"/>
                  <a:pt x="3522133" y="160517"/>
                </a:cubicBezTo>
                <a:lnTo>
                  <a:pt x="3522133" y="802566"/>
                </a:lnTo>
                <a:cubicBezTo>
                  <a:pt x="3522133" y="891217"/>
                  <a:pt x="3450267" y="963083"/>
                  <a:pt x="3361616" y="963083"/>
                </a:cubicBezTo>
                <a:lnTo>
                  <a:pt x="160517" y="963083"/>
                </a:lnTo>
                <a:cubicBezTo>
                  <a:pt x="71866" y="963083"/>
                  <a:pt x="0" y="891217"/>
                  <a:pt x="0" y="802566"/>
                </a:cubicBezTo>
                <a:lnTo>
                  <a:pt x="0" y="16051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314" tIns="161314" rIns="161314" bIns="161314"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rgbClr val="7030A0"/>
                </a:solidFill>
              </a:rPr>
              <a:t>- Năng lượng nhiệt</a:t>
            </a:r>
          </a:p>
        </p:txBody>
      </p:sp>
      <p:grpSp>
        <p:nvGrpSpPr>
          <p:cNvPr id="20" name="Group 19">
            <a:extLst>
              <a:ext uri="{FF2B5EF4-FFF2-40B4-BE49-F238E27FC236}">
                <a16:creationId xmlns:a16="http://schemas.microsoft.com/office/drawing/2014/main" id="{0F8DC898-5754-5D7D-8DC3-EFDB7C43C36A}"/>
              </a:ext>
            </a:extLst>
          </p:cNvPr>
          <p:cNvGrpSpPr/>
          <p:nvPr/>
        </p:nvGrpSpPr>
        <p:grpSpPr>
          <a:xfrm>
            <a:off x="7850417" y="1031914"/>
            <a:ext cx="4559296" cy="1766186"/>
            <a:chOff x="3657599" y="499765"/>
            <a:chExt cx="3709479" cy="869055"/>
          </a:xfrm>
        </p:grpSpPr>
        <p:sp>
          <p:nvSpPr>
            <p:cNvPr id="21" name="Rectangle: Rounded Corners 20">
              <a:extLst>
                <a:ext uri="{FF2B5EF4-FFF2-40B4-BE49-F238E27FC236}">
                  <a16:creationId xmlns:a16="http://schemas.microsoft.com/office/drawing/2014/main" id="{BDADB699-8AAB-F3CE-CBD5-05B0C3398957}"/>
                </a:ext>
              </a:extLst>
            </p:cNvPr>
            <p:cNvSpPr/>
            <p:nvPr/>
          </p:nvSpPr>
          <p:spPr>
            <a:xfrm>
              <a:off x="3657599" y="542395"/>
              <a:ext cx="3522133" cy="796295"/>
            </a:xfrm>
            <a:prstGeom prst="roundRect">
              <a:avLst/>
            </a:prstGeom>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ectangle: Rounded Corners 4">
              <a:extLst>
                <a:ext uri="{FF2B5EF4-FFF2-40B4-BE49-F238E27FC236}">
                  <a16:creationId xmlns:a16="http://schemas.microsoft.com/office/drawing/2014/main" id="{63543537-84D9-F995-A0FA-C7272BB77121}"/>
                </a:ext>
              </a:extLst>
            </p:cNvPr>
            <p:cNvSpPr txBox="1"/>
            <p:nvPr/>
          </p:nvSpPr>
          <p:spPr>
            <a:xfrm>
              <a:off x="3704613" y="499765"/>
              <a:ext cx="3662465" cy="86905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2800" kern="1200" dirty="0">
                  <a:solidFill>
                    <a:srgbClr val="C00000"/>
                  </a:solidFill>
                </a:rPr>
                <a:t>Năng lượng dự trữ trong các liên kết hóa học </a:t>
              </a:r>
            </a:p>
            <a:p>
              <a:pPr marL="0" lvl="0" indent="0" algn="ctr" defTabSz="1333500">
                <a:lnSpc>
                  <a:spcPct val="90000"/>
                </a:lnSpc>
                <a:spcBef>
                  <a:spcPct val="0"/>
                </a:spcBef>
                <a:spcAft>
                  <a:spcPct val="35000"/>
                </a:spcAft>
                <a:buNone/>
              </a:pPr>
              <a:r>
                <a:rPr lang="en-US" sz="2800" kern="1200" dirty="0">
                  <a:solidFill>
                    <a:srgbClr val="C00000"/>
                  </a:solidFill>
                </a:rPr>
                <a:t>(là dạng NL chủ yếu )</a:t>
              </a:r>
            </a:p>
          </p:txBody>
        </p:sp>
      </p:grpSp>
      <p:grpSp>
        <p:nvGrpSpPr>
          <p:cNvPr id="23" name="Group 22">
            <a:extLst>
              <a:ext uri="{FF2B5EF4-FFF2-40B4-BE49-F238E27FC236}">
                <a16:creationId xmlns:a16="http://schemas.microsoft.com/office/drawing/2014/main" id="{AD4FDA24-A0E0-FA67-6513-3DDAA33F4DC8}"/>
              </a:ext>
            </a:extLst>
          </p:cNvPr>
          <p:cNvGrpSpPr/>
          <p:nvPr/>
        </p:nvGrpSpPr>
        <p:grpSpPr>
          <a:xfrm>
            <a:off x="7780279" y="3609622"/>
            <a:ext cx="4411721" cy="2100224"/>
            <a:chOff x="3590321" y="-410903"/>
            <a:chExt cx="3589411" cy="2917402"/>
          </a:xfrm>
        </p:grpSpPr>
        <p:sp>
          <p:nvSpPr>
            <p:cNvPr id="24" name="Rectangle: Rounded Corners 23">
              <a:extLst>
                <a:ext uri="{FF2B5EF4-FFF2-40B4-BE49-F238E27FC236}">
                  <a16:creationId xmlns:a16="http://schemas.microsoft.com/office/drawing/2014/main" id="{C6E24501-CA23-A8FD-62D8-C780B1D0DF2B}"/>
                </a:ext>
              </a:extLst>
            </p:cNvPr>
            <p:cNvSpPr/>
            <p:nvPr/>
          </p:nvSpPr>
          <p:spPr>
            <a:xfrm>
              <a:off x="3657599" y="-410903"/>
              <a:ext cx="3522133" cy="2917402"/>
            </a:xfrm>
            <a:prstGeom prst="roundRect">
              <a:avLst/>
            </a:prstGeom>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Rounded Corners 4">
              <a:extLst>
                <a:ext uri="{FF2B5EF4-FFF2-40B4-BE49-F238E27FC236}">
                  <a16:creationId xmlns:a16="http://schemas.microsoft.com/office/drawing/2014/main" id="{D7B67D6A-053B-9C07-15E4-C2F633936004}"/>
                </a:ext>
              </a:extLst>
            </p:cNvPr>
            <p:cNvSpPr txBox="1"/>
            <p:nvPr/>
          </p:nvSpPr>
          <p:spPr>
            <a:xfrm>
              <a:off x="3590321" y="-37315"/>
              <a:ext cx="3428105" cy="217022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rgbClr val="7030A0"/>
                  </a:solidFill>
                </a:rPr>
                <a:t>Các dạng năng lượng liên quan đến sự chuyển động của các phần tử vật chất</a:t>
              </a:r>
            </a:p>
          </p:txBody>
        </p:sp>
      </p:grpSp>
      <p:sp>
        <p:nvSpPr>
          <p:cNvPr id="2" name="Right Brace 1"/>
          <p:cNvSpPr/>
          <p:nvPr/>
        </p:nvSpPr>
        <p:spPr>
          <a:xfrm>
            <a:off x="7346049" y="3007694"/>
            <a:ext cx="457050" cy="27021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7184666" y="1391787"/>
            <a:ext cx="555336" cy="523220"/>
          </a:xfrm>
          <a:prstGeom prst="rect">
            <a:avLst/>
          </a:prstGeom>
          <a:noFill/>
        </p:spPr>
        <p:txBody>
          <a:bodyPr wrap="square" rtlCol="0">
            <a:spAutoFit/>
          </a:bodyPr>
          <a:lstStyle/>
          <a:p>
            <a:r>
              <a:rPr lang="en-US" sz="2800" dirty="0">
                <a:sym typeface="Wingdings"/>
              </a:rPr>
              <a:t></a:t>
            </a:r>
            <a:endParaRPr lang="en-US" sz="2800" dirty="0"/>
          </a:p>
        </p:txBody>
      </p:sp>
      <p:sp>
        <p:nvSpPr>
          <p:cNvPr id="4" name="TextBox 3"/>
          <p:cNvSpPr txBox="1"/>
          <p:nvPr/>
        </p:nvSpPr>
        <p:spPr>
          <a:xfrm>
            <a:off x="-1" y="1738854"/>
            <a:ext cx="3265715" cy="954107"/>
          </a:xfrm>
          <a:prstGeom prst="rect">
            <a:avLst/>
          </a:prstGeom>
          <a:noFill/>
        </p:spPr>
        <p:txBody>
          <a:bodyPr wrap="square" rtlCol="0">
            <a:spAutoFit/>
          </a:bodyPr>
          <a:lstStyle/>
          <a:p>
            <a:r>
              <a:rPr lang="en-US" sz="2800" dirty="0">
                <a:solidFill>
                  <a:srgbClr val="0070C0"/>
                </a:solidFill>
              </a:rPr>
              <a:t>Gồm nhiều dạng NL trong TB  : </a:t>
            </a:r>
          </a:p>
        </p:txBody>
      </p:sp>
    </p:spTree>
    <p:extLst>
      <p:ext uri="{BB962C8B-B14F-4D97-AF65-F5344CB8AC3E}">
        <p14:creationId xmlns:p14="http://schemas.microsoft.com/office/powerpoint/2010/main" val="38630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par>
                                <p:cTn id="30" presetID="22" presetClass="entr" presetSubtype="4"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2" grpId="0" animBg="1"/>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6">
            <a:extLst>
              <a:ext uri="{FF2B5EF4-FFF2-40B4-BE49-F238E27FC236}">
                <a16:creationId xmlns:a16="http://schemas.microsoft.com/office/drawing/2014/main" id="{7137F7B0-753E-08C6-E732-4741B66D4A0B}"/>
              </a:ext>
            </a:extLst>
          </p:cNvPr>
          <p:cNvSpPr/>
          <p:nvPr/>
        </p:nvSpPr>
        <p:spPr>
          <a:xfrm>
            <a:off x="168143" y="215233"/>
            <a:ext cx="11797434" cy="418011"/>
          </a:xfrm>
          <a:prstGeom prst="round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I.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và</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chuyển</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hóa</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trong</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tế</a:t>
            </a:r>
            <a:r>
              <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28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bào</a:t>
            </a:r>
            <a:endParaRPr lang="en-US" sz="28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
        <p:nvSpPr>
          <p:cNvPr id="6" name="Rectangle: Rounded Corners 7">
            <a:extLst>
              <a:ext uri="{FF2B5EF4-FFF2-40B4-BE49-F238E27FC236}">
                <a16:creationId xmlns:a16="http://schemas.microsoft.com/office/drawing/2014/main" id="{006DD897-5825-5079-1CBB-561663E8D904}"/>
              </a:ext>
            </a:extLst>
          </p:cNvPr>
          <p:cNvSpPr/>
          <p:nvPr/>
        </p:nvSpPr>
        <p:spPr>
          <a:xfrm>
            <a:off x="633046" y="804660"/>
            <a:ext cx="7413674" cy="427512"/>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2.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Sự</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chuyển</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hóa</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năng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lượng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trong</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tế</a:t>
            </a:r>
            <a:r>
              <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SVN-Apple" panose="02040603050506020204" pitchFamily="18" charset="0"/>
              </a:rPr>
              <a:t>bào</a:t>
            </a:r>
            <a:endParaRPr lang="en-US" sz="3200" dirty="0">
              <a:ln w="0"/>
              <a:solidFill>
                <a:schemeClr val="bg1"/>
              </a:solidFill>
              <a:effectLst>
                <a:outerShdw blurRad="38100" dist="19050" dir="2700000" algn="tl" rotWithShape="0">
                  <a:schemeClr val="dk1">
                    <a:alpha val="40000"/>
                  </a:schemeClr>
                </a:outerShdw>
              </a:effectLst>
              <a:latin typeface="SVN-Apple" panose="02040603050506020204" pitchFamily="18" charset="0"/>
            </a:endParaRPr>
          </a:p>
        </p:txBody>
      </p:sp>
    </p:spTree>
    <p:extLst>
      <p:ext uri="{BB962C8B-B14F-4D97-AF65-F5344CB8AC3E}">
        <p14:creationId xmlns:p14="http://schemas.microsoft.com/office/powerpoint/2010/main" val="4193243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533B2E-F6C8-354A-F4C8-5D5E825CA7E4}"/>
              </a:ext>
            </a:extLst>
          </p:cNvPr>
          <p:cNvPicPr>
            <a:picLocks noChangeAspect="1"/>
          </p:cNvPicPr>
          <p:nvPr/>
        </p:nvPicPr>
        <p:blipFill rotWithShape="1">
          <a:blip r:embed="rId2">
            <a:extLst>
              <a:ext uri="{28A0092B-C50C-407E-A947-70E740481C1C}">
                <a14:useLocalDpi xmlns:a14="http://schemas.microsoft.com/office/drawing/2010/main" val="0"/>
              </a:ext>
            </a:extLst>
          </a:blip>
          <a:srcRect l="21377" t="47274" r="19073" b="3634"/>
          <a:stretch/>
        </p:blipFill>
        <p:spPr>
          <a:xfrm>
            <a:off x="0" y="3491345"/>
            <a:ext cx="5581007" cy="3366655"/>
          </a:xfrm>
          <a:prstGeom prst="rect">
            <a:avLst/>
          </a:prstGeom>
        </p:spPr>
      </p:pic>
      <p:sp>
        <p:nvSpPr>
          <p:cNvPr id="2" name="Rectangle 1"/>
          <p:cNvSpPr/>
          <p:nvPr/>
        </p:nvSpPr>
        <p:spPr>
          <a:xfrm>
            <a:off x="118357" y="841090"/>
            <a:ext cx="6096000" cy="1938992"/>
          </a:xfrm>
          <a:prstGeom prst="rect">
            <a:avLst/>
          </a:prstGeom>
        </p:spPr>
        <p:txBody>
          <a:bodyPr>
            <a:spAutoFit/>
          </a:bodyPr>
          <a:lstStyle/>
          <a:p>
            <a:r>
              <a:rPr lang="vi-VN" sz="2400" b="1" dirty="0"/>
              <a:t>Cơ quan nào trong tế bào chịu trách nhiệm chính cho quá trình chuyển hóa năng lượng?</a:t>
            </a:r>
          </a:p>
          <a:p>
            <a:r>
              <a:rPr lang="vi-VN" sz="2400" dirty="0"/>
              <a:t>A. Nhân</a:t>
            </a:r>
            <a:r>
              <a:rPr lang="en-US" sz="2400" dirty="0"/>
              <a:t>		</a:t>
            </a:r>
            <a:r>
              <a:rPr lang="vi-VN" sz="2400" dirty="0"/>
              <a:t>B. Ribosome</a:t>
            </a:r>
            <a:br>
              <a:rPr lang="vi-VN" sz="2400" dirty="0"/>
            </a:br>
            <a:r>
              <a:rPr lang="vi-VN" sz="2400" dirty="0"/>
              <a:t>C. Ti thể</a:t>
            </a:r>
            <a:r>
              <a:rPr lang="en-US" sz="2400" dirty="0"/>
              <a:t>		</a:t>
            </a:r>
            <a:r>
              <a:rPr lang="vi-VN" sz="2400" dirty="0"/>
              <a:t>D. Lưới nội chất</a:t>
            </a:r>
          </a:p>
        </p:txBody>
      </p:sp>
      <p:sp>
        <p:nvSpPr>
          <p:cNvPr id="3" name="Rectangle 2"/>
          <p:cNvSpPr/>
          <p:nvPr/>
        </p:nvSpPr>
        <p:spPr>
          <a:xfrm>
            <a:off x="6301444" y="806834"/>
            <a:ext cx="6096000" cy="2677656"/>
          </a:xfrm>
          <a:prstGeom prst="rect">
            <a:avLst/>
          </a:prstGeom>
        </p:spPr>
        <p:txBody>
          <a:bodyPr>
            <a:spAutoFit/>
          </a:bodyPr>
          <a:lstStyle/>
          <a:p>
            <a:r>
              <a:rPr lang="en-US" sz="2400" b="1" dirty="0"/>
              <a:t>Tại ti thể, </a:t>
            </a:r>
            <a:r>
              <a:rPr lang="vi-VN" sz="2400" b="1" dirty="0"/>
              <a:t> năng lượng hóa học từ glucose được chuyển hóa thành dạng nào chủ yếu?</a:t>
            </a:r>
          </a:p>
          <a:p>
            <a:r>
              <a:rPr lang="vi-VN" sz="2400" dirty="0"/>
              <a:t>A. Năng lượng cơ học</a:t>
            </a:r>
            <a:br>
              <a:rPr lang="vi-VN" sz="2400" dirty="0"/>
            </a:br>
            <a:r>
              <a:rPr lang="vi-VN" sz="2400" dirty="0"/>
              <a:t>B. Năng lượng điện</a:t>
            </a:r>
            <a:br>
              <a:rPr lang="vi-VN" sz="2400" dirty="0"/>
            </a:br>
            <a:r>
              <a:rPr lang="vi-VN" sz="2400" dirty="0"/>
              <a:t>C. Năng lượng ánh sáng</a:t>
            </a:r>
            <a:br>
              <a:rPr lang="vi-VN" sz="2400" dirty="0"/>
            </a:br>
            <a:r>
              <a:rPr lang="vi-VN" sz="2400" dirty="0"/>
              <a:t>D. Năng lượng hóa học trong ATP</a:t>
            </a:r>
            <a:r>
              <a:rPr lang="en-US" sz="2400" dirty="0"/>
              <a:t> </a:t>
            </a:r>
            <a:endParaRPr lang="vi-VN" sz="2400" dirty="0"/>
          </a:p>
        </p:txBody>
      </p:sp>
      <p:sp>
        <p:nvSpPr>
          <p:cNvPr id="4" name="TextBox 3"/>
          <p:cNvSpPr txBox="1"/>
          <p:nvPr/>
        </p:nvSpPr>
        <p:spPr>
          <a:xfrm>
            <a:off x="1332412" y="2265261"/>
            <a:ext cx="966651" cy="523220"/>
          </a:xfrm>
          <a:prstGeom prst="rect">
            <a:avLst/>
          </a:prstGeom>
          <a:noFill/>
        </p:spPr>
        <p:txBody>
          <a:bodyPr wrap="square" rtlCol="0">
            <a:spAutoFit/>
          </a:bodyPr>
          <a:lstStyle/>
          <a:p>
            <a:r>
              <a:rPr lang="en-US" sz="2800" dirty="0">
                <a:solidFill>
                  <a:srgbClr val="C00000"/>
                </a:solidFill>
                <a:sym typeface="Wingdings"/>
              </a:rPr>
              <a:t></a:t>
            </a:r>
            <a:endParaRPr lang="en-US" sz="2800" dirty="0">
              <a:solidFill>
                <a:srgbClr val="C00000"/>
              </a:solidFill>
            </a:endParaRPr>
          </a:p>
        </p:txBody>
      </p:sp>
      <p:sp>
        <p:nvSpPr>
          <p:cNvPr id="10" name="TextBox 9"/>
          <p:cNvSpPr txBox="1"/>
          <p:nvPr/>
        </p:nvSpPr>
        <p:spPr>
          <a:xfrm>
            <a:off x="11138263" y="2997895"/>
            <a:ext cx="966651" cy="523220"/>
          </a:xfrm>
          <a:prstGeom prst="rect">
            <a:avLst/>
          </a:prstGeom>
          <a:noFill/>
        </p:spPr>
        <p:txBody>
          <a:bodyPr wrap="square" rtlCol="0">
            <a:spAutoFit/>
          </a:bodyPr>
          <a:lstStyle/>
          <a:p>
            <a:r>
              <a:rPr lang="en-US" sz="2800" dirty="0">
                <a:solidFill>
                  <a:srgbClr val="C00000"/>
                </a:solidFill>
                <a:sym typeface="Wingdings"/>
              </a:rPr>
              <a:t></a:t>
            </a:r>
            <a:endParaRPr lang="en-US" sz="2800" dirty="0">
              <a:solidFill>
                <a:srgbClr val="C00000"/>
              </a:solidFill>
            </a:endParaRPr>
          </a:p>
        </p:txBody>
      </p:sp>
      <p:sp>
        <p:nvSpPr>
          <p:cNvPr id="11" name="Rectangle 10"/>
          <p:cNvSpPr/>
          <p:nvPr/>
        </p:nvSpPr>
        <p:spPr>
          <a:xfrm>
            <a:off x="6515594" y="3944985"/>
            <a:ext cx="4206473" cy="830997"/>
          </a:xfrm>
          <a:prstGeom prst="rect">
            <a:avLst/>
          </a:prstGeom>
        </p:spPr>
        <p:txBody>
          <a:bodyPr wrap="none">
            <a:spAutoFit/>
          </a:bodyPr>
          <a:lstStyle/>
          <a:p>
            <a:r>
              <a:rPr lang="en-US" sz="2400" dirty="0"/>
              <a:t>Trong hình 10.2, tế bào sử dụng </a:t>
            </a:r>
          </a:p>
          <a:p>
            <a:r>
              <a:rPr lang="en-US" sz="2400" dirty="0"/>
              <a:t>năng lượng ATP đó để làm gì? </a:t>
            </a:r>
          </a:p>
        </p:txBody>
      </p:sp>
      <p:cxnSp>
        <p:nvCxnSpPr>
          <p:cNvPr id="13" name="Straight Arrow Connector 12"/>
          <p:cNvCxnSpPr>
            <a:stCxn id="11" idx="1"/>
          </p:cNvCxnSpPr>
          <p:nvPr/>
        </p:nvCxnSpPr>
        <p:spPr>
          <a:xfrm flipH="1">
            <a:off x="5303520" y="4360484"/>
            <a:ext cx="1212074" cy="415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83208" y="171165"/>
            <a:ext cx="9418437" cy="461665"/>
          </a:xfrm>
          <a:prstGeom prst="rect">
            <a:avLst/>
          </a:prstGeom>
        </p:spPr>
        <p:txBody>
          <a:bodyPr wrap="square">
            <a:spAutoFit/>
          </a:bodyPr>
          <a:lstStyle/>
          <a:p>
            <a:r>
              <a:rPr lang="en-US" sz="2400" dirty="0">
                <a:solidFill>
                  <a:srgbClr val="FF0000"/>
                </a:solidFill>
              </a:rPr>
              <a:t>Quan sát  hình 10.2, trả lời các câu hỏi sau : </a:t>
            </a:r>
          </a:p>
        </p:txBody>
      </p:sp>
      <p:sp>
        <p:nvSpPr>
          <p:cNvPr id="15" name="Rectangle 14"/>
          <p:cNvSpPr/>
          <p:nvPr/>
        </p:nvSpPr>
        <p:spPr>
          <a:xfrm>
            <a:off x="6214357" y="4777763"/>
            <a:ext cx="5552226" cy="461665"/>
          </a:xfrm>
          <a:prstGeom prst="rect">
            <a:avLst/>
          </a:prstGeom>
        </p:spPr>
        <p:txBody>
          <a:bodyPr wrap="none">
            <a:spAutoFit/>
          </a:bodyPr>
          <a:lstStyle/>
          <a:p>
            <a:r>
              <a:rPr lang="en-US" sz="2400" dirty="0">
                <a:solidFill>
                  <a:srgbClr val="FF0000"/>
                </a:solidFill>
              </a:rPr>
              <a:t>Để vận chuyển chủ động vật chất qua MSC </a:t>
            </a:r>
          </a:p>
        </p:txBody>
      </p:sp>
    </p:spTree>
    <p:extLst>
      <p:ext uri="{BB962C8B-B14F-4D97-AF65-F5344CB8AC3E}">
        <p14:creationId xmlns:p14="http://schemas.microsoft.com/office/powerpoint/2010/main" val="385216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P spid="11"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2468</TotalTime>
  <Words>2427</Words>
  <Application>Microsoft Office PowerPoint</Application>
  <PresentationFormat>Widescreen</PresentationFormat>
  <Paragraphs>257</Paragraphs>
  <Slides>38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#9Slide02 Tieu de rat dai 01</vt:lpstr>
      <vt:lpstr>.VnTime</vt:lpstr>
      <vt:lpstr>Arial</vt:lpstr>
      <vt:lpstr>Calibri</vt:lpstr>
      <vt:lpstr>Calibri Light</vt:lpstr>
      <vt:lpstr>SVN-Apple</vt:lpstr>
      <vt:lpstr>SVN-Ziclets</vt:lpstr>
      <vt:lpstr>Times New Roman</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205</cp:revision>
  <dcterms:created xsi:type="dcterms:W3CDTF">2022-03-17T02:09:00Z</dcterms:created>
  <dcterms:modified xsi:type="dcterms:W3CDTF">2025-09-26T01:38:50Z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E5266CBA287045A3B49A4781233D1B61</vt:lpwstr>
  </property>
  <property fmtid="{D5CDD505-2E9C-101B-9397-08002B2CF9AE}" pid="3" name="KSOProductBuildVer">
    <vt:lpwstr>1033-11.2.0.11156</vt:lpwstr>
  </property>
</Properties>
</file>