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371" r:id="rId2"/>
    <p:sldId id="274" r:id="rId3"/>
    <p:sldId id="324" r:id="rId4"/>
    <p:sldId id="336" r:id="rId5"/>
    <p:sldId id="338" r:id="rId6"/>
    <p:sldId id="362" r:id="rId7"/>
    <p:sldId id="363" r:id="rId8"/>
    <p:sldId id="364" r:id="rId9"/>
    <p:sldId id="366" r:id="rId10"/>
    <p:sldId id="367" r:id="rId11"/>
    <p:sldId id="332" r:id="rId12"/>
    <p:sldId id="344" r:id="rId13"/>
    <p:sldId id="345" r:id="rId14"/>
    <p:sldId id="346" r:id="rId15"/>
    <p:sldId id="376" r:id="rId16"/>
    <p:sldId id="377" r:id="rId17"/>
    <p:sldId id="378" r:id="rId18"/>
    <p:sldId id="379" r:id="rId19"/>
    <p:sldId id="380" r:id="rId20"/>
    <p:sldId id="381" r:id="rId21"/>
    <p:sldId id="382" r:id="rId22"/>
    <p:sldId id="375" r:id="rId23"/>
    <p:sldId id="387" r:id="rId24"/>
    <p:sldId id="372" r:id="rId25"/>
    <p:sldId id="373" r:id="rId26"/>
    <p:sldId id="374" r:id="rId27"/>
    <p:sldId id="385" r:id="rId28"/>
    <p:sldId id="386" r:id="rId29"/>
    <p:sldId id="334" r:id="rId30"/>
    <p:sldId id="361" r:id="rId31"/>
    <p:sldId id="369" r:id="rId32"/>
    <p:sldId id="370" r:id="rId33"/>
    <p:sldId id="384" r:id="rId34"/>
    <p:sldId id="358" r:id="rId35"/>
    <p:sldId id="325" r:id="rId36"/>
    <p:sldId id="317" r:id="rId37"/>
    <p:sldId id="272" r:id="rId3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983"/>
    <a:srgbClr val="EE8640"/>
    <a:srgbClr val="FF9801"/>
    <a:srgbClr val="FFCCFF"/>
    <a:srgbClr val="A493C6"/>
    <a:srgbClr val="D0DEEC"/>
    <a:srgbClr val="6593C3"/>
    <a:srgbClr val="F7DADE"/>
    <a:srgbClr val="0FB7BD"/>
    <a:srgbClr val="048D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3385" autoAdjust="0"/>
  </p:normalViewPr>
  <p:slideViewPr>
    <p:cSldViewPr snapToGrid="0" showGuides="1">
      <p:cViewPr varScale="1">
        <p:scale>
          <a:sx n="135" d="100"/>
          <a:sy n="135" d="100"/>
        </p:scale>
        <p:origin x="846" y="114"/>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280420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344237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2713479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3616847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3702984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extLst>
      <p:ext uri="{BB962C8B-B14F-4D97-AF65-F5344CB8AC3E}">
        <p14:creationId xmlns:p14="http://schemas.microsoft.com/office/powerpoint/2010/main" val="2548966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82911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25847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4031591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3946137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73952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65021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690577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2584650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555980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9/25/2025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9/25/2025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9/25/2025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9/25/2025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9/25/2025</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media" Target="../media/media17.mp3"/><Relationship Id="rId7" Type="http://schemas.openxmlformats.org/officeDocument/2006/relationships/image" Target="../media/image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17.mp3"/></Relationships>
</file>

<file path=ppt/slides/_rels/slide21.xml.rels><?xml version="1.0" encoding="UTF-8" standalone="yes"?>
<Relationships xmlns="http://schemas.openxmlformats.org/package/2006/relationships"><Relationship Id="rId3" Type="http://schemas.microsoft.com/office/2007/relationships/media" Target="../media/media19.mp3"/><Relationship Id="rId7" Type="http://schemas.openxmlformats.org/officeDocument/2006/relationships/image" Target="../media/image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19.mp3"/></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5.xml"/><Relationship Id="rId7"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6.xml"/><Relationship Id="rId9" Type="http://schemas.openxmlformats.org/officeDocument/2006/relationships/slide" Target="slide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6328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3B48D6F8-1D30-2520-0206-CBD02EA00E98}"/>
              </a:ext>
            </a:extLst>
          </p:cNvPr>
          <p:cNvPicPr>
            <a:picLocks noChangeAspect="1"/>
          </p:cNvPicPr>
          <p:nvPr/>
        </p:nvPicPr>
        <p:blipFill>
          <a:blip r:embed="rId5"/>
          <a:stretch>
            <a:fillRect/>
          </a:stretch>
        </p:blipFill>
        <p:spPr>
          <a:xfrm>
            <a:off x="2998027" y="1214048"/>
            <a:ext cx="4096737" cy="3341192"/>
          </a:xfrm>
          <a:prstGeom prst="rect">
            <a:avLst/>
          </a:prstGeom>
        </p:spPr>
      </p:pic>
      <p:pic>
        <p:nvPicPr>
          <p:cNvPr id="11" name="Nhạc trao bằng khen, Trao giải thưởng cho buổi lễ">
            <a:hlinkClick r:id="" action="ppaction://media"/>
            <a:extLst>
              <a:ext uri="{FF2B5EF4-FFF2-40B4-BE49-F238E27FC236}">
                <a16:creationId xmlns:a16="http://schemas.microsoft.com/office/drawing/2014/main" id="{EDE020F7-5328-E93A-F948-A368EAD823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75" y="3470729"/>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id="{DFA54B4F-80ED-6E36-0038-9FD9EC1D12AA}"/>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898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3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09278" y="1181000"/>
            <a:ext cx="434458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E8640"/>
                </a:solidFill>
              </a:rPr>
              <a:t>profitable (adj)</a:t>
            </a:r>
            <a:endParaRPr lang="en-US" sz="4800" b="1" dirty="0">
              <a:solidFill>
                <a:srgbClr val="EE8640"/>
              </a:solidFill>
              <a:cs typeface="Calibri" panose="020F0502020204030204" pitchFamily="34" charset="0"/>
            </a:endParaRPr>
          </a:p>
        </p:txBody>
      </p:sp>
      <p:sp>
        <p:nvSpPr>
          <p:cNvPr id="12" name="Rectangle 11"/>
          <p:cNvSpPr/>
          <p:nvPr/>
        </p:nvSpPr>
        <p:spPr>
          <a:xfrm>
            <a:off x="665612" y="3273242"/>
            <a:ext cx="4344587" cy="1077218"/>
          </a:xfrm>
          <a:prstGeom prst="rect">
            <a:avLst/>
          </a:prstGeom>
        </p:spPr>
        <p:txBody>
          <a:bodyPr wrap="square">
            <a:spAutoFit/>
          </a:bodyPr>
          <a:lstStyle/>
          <a:p>
            <a:pPr algn="just"/>
            <a:r>
              <a:rPr lang="en-US" sz="3200" dirty="0"/>
              <a:t>that makes or is likely to make money</a:t>
            </a:r>
          </a:p>
        </p:txBody>
      </p:sp>
      <p:sp>
        <p:nvSpPr>
          <p:cNvPr id="2" name="Rectangle 1"/>
          <p:cNvSpPr/>
          <p:nvPr/>
        </p:nvSpPr>
        <p:spPr>
          <a:xfrm>
            <a:off x="1267565" y="1942113"/>
            <a:ext cx="2327881"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rPr>
              <a:t>/ˈ</a:t>
            </a:r>
            <a:r>
              <a:rPr lang="en-US" sz="3600" kern="0" dirty="0" err="1">
                <a:solidFill>
                  <a:schemeClr val="accent2">
                    <a:lumMod val="50000"/>
                  </a:schemeClr>
                </a:solidFill>
                <a:effectLst/>
                <a:ea typeface="Times New Roman" panose="02020603050405020304" pitchFamily="18" charset="0"/>
              </a:rPr>
              <a:t>prɒfɪtəbl</a:t>
            </a:r>
            <a:r>
              <a:rPr lang="en-US" sz="3600" kern="0" dirty="0">
                <a:solidFill>
                  <a:schemeClr val="accent2">
                    <a:lumMod val="50000"/>
                  </a:schemeClr>
                </a:solidFill>
                <a:effectLst/>
                <a:ea typeface="Times New Roman" panose="02020603050405020304" pitchFamily="18" charset="0"/>
              </a:rPr>
              <a:t>/</a:t>
            </a:r>
            <a:endParaRPr lang="en-US" sz="3600" dirty="0">
              <a:solidFill>
                <a:schemeClr val="accent2">
                  <a:lumMod val="50000"/>
                </a:schemeClr>
              </a:solidFill>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BE7732-0B4E-4684-2D5D-17D0055E4304}"/>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10" name="Picture 9">
            <a:extLst>
              <a:ext uri="{FF2B5EF4-FFF2-40B4-BE49-F238E27FC236}">
                <a16:creationId xmlns:a16="http://schemas.microsoft.com/office/drawing/2014/main" id="{BABB0BF9-EC91-3FE5-55CE-06DC8CFB516C}"/>
              </a:ext>
            </a:extLst>
          </p:cNvPr>
          <p:cNvPicPr>
            <a:picLocks noChangeAspect="1"/>
          </p:cNvPicPr>
          <p:nvPr/>
        </p:nvPicPr>
        <p:blipFill>
          <a:blip r:embed="rId5"/>
          <a:stretch>
            <a:fillRect/>
          </a:stretch>
        </p:blipFill>
        <p:spPr>
          <a:xfrm>
            <a:off x="5427354" y="1436094"/>
            <a:ext cx="3187864" cy="2533780"/>
          </a:xfrm>
          <a:prstGeom prst="rect">
            <a:avLst/>
          </a:prstGeom>
        </p:spPr>
      </p:pic>
      <p:pic>
        <p:nvPicPr>
          <p:cNvPr id="5" name="profitable">
            <a:hlinkClick r:id="" action="ppaction://media"/>
            <a:extLst>
              <a:ext uri="{FF2B5EF4-FFF2-40B4-BE49-F238E27FC236}">
                <a16:creationId xmlns:a16="http://schemas.microsoft.com/office/drawing/2014/main" id="{29FAE19D-2C1A-F586-71A7-3A5B563696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1506" y="2649114"/>
            <a:ext cx="406400" cy="406400"/>
          </a:xfrm>
          <a:prstGeom prst="rect">
            <a:avLst/>
          </a:prstGeom>
        </p:spPr>
      </p:pic>
      <p:sp>
        <p:nvSpPr>
          <p:cNvPr id="6" name="TextBox 5"/>
          <p:cNvSpPr txBox="1"/>
          <p:nvPr/>
        </p:nvSpPr>
        <p:spPr>
          <a:xfrm>
            <a:off x="380138" y="573726"/>
            <a:ext cx="3298840" cy="553998"/>
          </a:xfrm>
          <a:prstGeom prst="rect">
            <a:avLst/>
          </a:prstGeom>
          <a:noFill/>
        </p:spPr>
        <p:txBody>
          <a:bodyPr wrap="square" rtlCol="0">
            <a:spAutoFit/>
          </a:bodyPr>
          <a:lstStyle/>
          <a:p>
            <a:r>
              <a:rPr lang="en-US" sz="3000" b="1" dirty="0">
                <a:latin typeface="Times New Roman" panose="02020603050405020304" pitchFamily="18" charset="0"/>
                <a:cs typeface="Times New Roman" panose="02020603050405020304" pitchFamily="18" charset="0"/>
              </a:rPr>
              <a:t>I. </a:t>
            </a:r>
            <a:r>
              <a:rPr lang="en-US" sz="3000" b="1" u="sng" dirty="0">
                <a:latin typeface="Times New Roman" panose="02020603050405020304" pitchFamily="18" charset="0"/>
                <a:cs typeface="Times New Roman" panose="02020603050405020304" pitchFamily="18" charset="0"/>
              </a:rPr>
              <a:t>New words</a:t>
            </a:r>
            <a:r>
              <a:rPr lang="en-US" sz="3000" b="1" dirty="0">
                <a:latin typeface="Times New Roman" panose="02020603050405020304" pitchFamily="18" charset="0"/>
                <a:cs typeface="Times New Roman" panose="02020603050405020304" pitchFamily="18" charset="0"/>
              </a:rPr>
              <a:t>:</a:t>
            </a:r>
            <a:endParaRPr lang="vi-VN" sz="30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718281" y="4252616"/>
            <a:ext cx="2979457" cy="523220"/>
          </a:xfrm>
          <a:prstGeom prst="rect">
            <a:avLst/>
          </a:prstGeom>
          <a:noFill/>
        </p:spPr>
        <p:txBody>
          <a:bodyPr wrap="square" rtlCol="0">
            <a:spAutoFit/>
          </a:bodyPr>
          <a:lstStyle/>
          <a:p>
            <a:r>
              <a:rPr lang="en-US" sz="2800" b="1" kern="100" dirty="0" err="1">
                <a:ea typeface="Times New Roman" panose="02020603050405020304" pitchFamily="18" charset="0"/>
                <a:cs typeface="Times New Roman" panose="02020603050405020304" pitchFamily="18" charset="0"/>
              </a:rPr>
              <a:t>có</a:t>
            </a:r>
            <a:r>
              <a:rPr lang="en-US" sz="2800" b="1" kern="100" dirty="0">
                <a:ea typeface="Times New Roman" panose="02020603050405020304" pitchFamily="18" charset="0"/>
                <a:cs typeface="Times New Roman" panose="02020603050405020304" pitchFamily="18" charset="0"/>
              </a:rPr>
              <a:t> </a:t>
            </a:r>
            <a:r>
              <a:rPr lang="en-US" sz="2800" b="1" kern="100" dirty="0" err="1">
                <a:ea typeface="Times New Roman" panose="02020603050405020304" pitchFamily="18" charset="0"/>
                <a:cs typeface="Times New Roman" panose="02020603050405020304" pitchFamily="18" charset="0"/>
              </a:rPr>
              <a:t>lợi</a:t>
            </a:r>
            <a:r>
              <a:rPr lang="en-US" sz="2800" b="1" kern="100" dirty="0">
                <a:ea typeface="Times New Roman" panose="02020603050405020304" pitchFamily="18" charset="0"/>
                <a:cs typeface="Times New Roman" panose="02020603050405020304" pitchFamily="18" charset="0"/>
              </a:rPr>
              <a:t> </a:t>
            </a:r>
            <a:r>
              <a:rPr lang="en-US" sz="2800" b="1" kern="100" dirty="0" err="1">
                <a:ea typeface="Times New Roman" panose="02020603050405020304" pitchFamily="18" charset="0"/>
                <a:cs typeface="Times New Roman" panose="02020603050405020304" pitchFamily="18" charset="0"/>
              </a:rPr>
              <a:t>nhuận</a:t>
            </a:r>
            <a:endParaRPr lang="en-US" sz="2800" b="1" kern="1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69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88"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7" grpId="0"/>
      <p:bldP spid="1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E8640"/>
                </a:solidFill>
              </a:rPr>
              <a:t>theme park (np)</a:t>
            </a:r>
            <a:endParaRPr lang="en-US" sz="4800" b="1" dirty="0">
              <a:solidFill>
                <a:srgbClr val="EE8640"/>
              </a:solidFill>
              <a:cs typeface="Calibri" panose="020F0502020204030204" pitchFamily="34" charset="0"/>
            </a:endParaRPr>
          </a:p>
        </p:txBody>
      </p:sp>
      <p:sp>
        <p:nvSpPr>
          <p:cNvPr id="12" name="Rectangle 11"/>
          <p:cNvSpPr/>
          <p:nvPr/>
        </p:nvSpPr>
        <p:spPr>
          <a:xfrm>
            <a:off x="359273" y="3045796"/>
            <a:ext cx="5106262" cy="1938992"/>
          </a:xfrm>
          <a:prstGeom prst="rect">
            <a:avLst/>
          </a:prstGeom>
        </p:spPr>
        <p:txBody>
          <a:bodyPr wrap="square">
            <a:spAutoFit/>
          </a:bodyPr>
          <a:lstStyle/>
          <a:p>
            <a:pPr algn="just"/>
            <a:r>
              <a:rPr lang="en-US" sz="2400" dirty="0"/>
              <a:t>a large park where people go to enjoy themselves, for example by riding on large machines such as roller coasters, and where much of the entertainment is connected with one subject or idea</a:t>
            </a:r>
            <a:endParaRPr lang="en-US" sz="4000" dirty="0"/>
          </a:p>
        </p:txBody>
      </p:sp>
      <p:sp>
        <p:nvSpPr>
          <p:cNvPr id="2" name="Rectangle 1"/>
          <p:cNvSpPr/>
          <p:nvPr/>
        </p:nvSpPr>
        <p:spPr>
          <a:xfrm>
            <a:off x="1688351" y="1780680"/>
            <a:ext cx="2448107"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rPr>
              <a:t>/ˈ</a:t>
            </a:r>
            <a:r>
              <a:rPr lang="en-US" sz="3600" kern="0" dirty="0" err="1">
                <a:solidFill>
                  <a:schemeClr val="accent2">
                    <a:lumMod val="50000"/>
                  </a:schemeClr>
                </a:solidFill>
                <a:effectLst/>
                <a:ea typeface="Times New Roman" panose="02020603050405020304" pitchFamily="18" charset="0"/>
              </a:rPr>
              <a:t>θiːm</a:t>
            </a:r>
            <a:r>
              <a:rPr lang="en-US" sz="3600" kern="0" dirty="0">
                <a:solidFill>
                  <a:schemeClr val="accent2">
                    <a:lumMod val="50000"/>
                  </a:schemeClr>
                </a:solidFill>
                <a:effectLst/>
                <a:ea typeface="Times New Roman" panose="02020603050405020304" pitchFamily="18" charset="0"/>
              </a:rPr>
              <a:t> </a:t>
            </a:r>
            <a:r>
              <a:rPr lang="en-US" sz="3600" kern="0" dirty="0" err="1">
                <a:solidFill>
                  <a:schemeClr val="accent2">
                    <a:lumMod val="50000"/>
                  </a:schemeClr>
                </a:solidFill>
                <a:effectLst/>
                <a:ea typeface="Times New Roman" panose="02020603050405020304" pitchFamily="18" charset="0"/>
              </a:rPr>
              <a:t>pɑːk</a:t>
            </a:r>
            <a:r>
              <a:rPr lang="en-US" sz="3600" kern="0" dirty="0">
                <a:solidFill>
                  <a:schemeClr val="accent2">
                    <a:lumMod val="50000"/>
                  </a:schemeClr>
                </a:solidFill>
                <a:effectLst/>
                <a:ea typeface="Times New Roman" panose="02020603050405020304" pitchFamily="18" charset="0"/>
              </a:rPr>
              <a:t>/</a:t>
            </a:r>
            <a:endParaRPr lang="en-US" sz="3600" dirty="0">
              <a:solidFill>
                <a:schemeClr val="accent2">
                  <a:lumMod val="50000"/>
                </a:schemeClr>
              </a:solidFill>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3C9C72-3DE1-EDF0-1DAF-AFF9CC36095B}"/>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8" name="Picture 7">
            <a:extLst>
              <a:ext uri="{FF2B5EF4-FFF2-40B4-BE49-F238E27FC236}">
                <a16:creationId xmlns:a16="http://schemas.microsoft.com/office/drawing/2014/main" id="{BC829F3C-701A-2E53-9475-6B0AB5B01572}"/>
              </a:ext>
            </a:extLst>
          </p:cNvPr>
          <p:cNvPicPr>
            <a:picLocks noChangeAspect="1"/>
          </p:cNvPicPr>
          <p:nvPr/>
        </p:nvPicPr>
        <p:blipFill>
          <a:blip r:embed="rId5"/>
          <a:stretch>
            <a:fillRect/>
          </a:stretch>
        </p:blipFill>
        <p:spPr>
          <a:xfrm>
            <a:off x="5576208" y="1547323"/>
            <a:ext cx="3385360" cy="2365451"/>
          </a:xfrm>
          <a:prstGeom prst="rect">
            <a:avLst/>
          </a:prstGeom>
        </p:spPr>
      </p:pic>
      <p:pic>
        <p:nvPicPr>
          <p:cNvPr id="3" name="theme park">
            <a:hlinkClick r:id="" action="ppaction://media"/>
            <a:extLst>
              <a:ext uri="{FF2B5EF4-FFF2-40B4-BE49-F238E27FC236}">
                <a16:creationId xmlns:a16="http://schemas.microsoft.com/office/drawing/2014/main" id="{81DD7057-6668-F1EE-8E9E-F26A997FB3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64327" y="2526848"/>
            <a:ext cx="406400" cy="406400"/>
          </a:xfrm>
          <a:prstGeom prst="rect">
            <a:avLst/>
          </a:prstGeom>
        </p:spPr>
      </p:pic>
      <p:sp>
        <p:nvSpPr>
          <p:cNvPr id="9" name="TextBox 8"/>
          <p:cNvSpPr txBox="1"/>
          <p:nvPr/>
        </p:nvSpPr>
        <p:spPr>
          <a:xfrm>
            <a:off x="5718281" y="4252616"/>
            <a:ext cx="3425719" cy="523220"/>
          </a:xfrm>
          <a:prstGeom prst="rect">
            <a:avLst/>
          </a:prstGeom>
          <a:noFill/>
        </p:spPr>
        <p:txBody>
          <a:bodyPr wrap="square" rtlCol="0">
            <a:spAutoFit/>
          </a:bodyPr>
          <a:lstStyle/>
          <a:p>
            <a:r>
              <a:rPr lang="vi-VN" sz="2800" b="1" kern="100" dirty="0">
                <a:ea typeface="Times New Roman" panose="02020603050405020304" pitchFamily="18" charset="0"/>
                <a:cs typeface="Times New Roman" panose="02020603050405020304" pitchFamily="18" charset="0"/>
              </a:rPr>
              <a:t>Công viên giải trí</a:t>
            </a:r>
            <a:endParaRPr lang="en-US" sz="2800" b="1" kern="1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649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64"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3" y="930076"/>
            <a:ext cx="4168275"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dwarf (n)</a:t>
            </a:r>
            <a:endParaRPr lang="en-US" sz="4800" b="1" dirty="0">
              <a:solidFill>
                <a:schemeClr val="accent2"/>
              </a:solidFill>
              <a:cs typeface="Calibri" panose="020F0502020204030204" pitchFamily="34" charset="0"/>
            </a:endParaRPr>
          </a:p>
        </p:txBody>
      </p:sp>
      <p:sp>
        <p:nvSpPr>
          <p:cNvPr id="12" name="Rectangle 11"/>
          <p:cNvSpPr/>
          <p:nvPr/>
        </p:nvSpPr>
        <p:spPr>
          <a:xfrm>
            <a:off x="380138" y="2931409"/>
            <a:ext cx="5341839" cy="2246769"/>
          </a:xfrm>
          <a:prstGeom prst="rect">
            <a:avLst/>
          </a:prstGeom>
        </p:spPr>
        <p:txBody>
          <a:bodyPr wrap="square">
            <a:spAutoFit/>
          </a:bodyPr>
          <a:lstStyle/>
          <a:p>
            <a:pPr algn="just"/>
            <a:r>
              <a:rPr lang="en-US" sz="2800" dirty="0"/>
              <a:t>(in stories) a creature like a small man, who has magic powers and who is usually described as living and working under the ground, especially working with metal</a:t>
            </a:r>
            <a:endParaRPr lang="en-US" sz="4400" dirty="0"/>
          </a:p>
        </p:txBody>
      </p:sp>
      <p:sp>
        <p:nvSpPr>
          <p:cNvPr id="2" name="Rectangle 1"/>
          <p:cNvSpPr/>
          <p:nvPr/>
        </p:nvSpPr>
        <p:spPr>
          <a:xfrm>
            <a:off x="1821488" y="1780681"/>
            <a:ext cx="1577676"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rPr>
              <a:t>/</a:t>
            </a:r>
            <a:r>
              <a:rPr lang="en-US" sz="3600" kern="0" dirty="0" err="1">
                <a:solidFill>
                  <a:schemeClr val="accent2">
                    <a:lumMod val="50000"/>
                  </a:schemeClr>
                </a:solidFill>
                <a:effectLst/>
                <a:ea typeface="Times New Roman" panose="02020603050405020304" pitchFamily="18" charset="0"/>
              </a:rPr>
              <a:t>dwɔːf</a:t>
            </a:r>
            <a:r>
              <a:rPr lang="en-US" sz="3600" kern="0" dirty="0">
                <a:solidFill>
                  <a:schemeClr val="accent2">
                    <a:lumMod val="50000"/>
                  </a:schemeClr>
                </a:solidFill>
                <a:effectLst/>
                <a:ea typeface="Times New Roman" panose="02020603050405020304" pitchFamily="18" charset="0"/>
              </a:rPr>
              <a:t>/</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D9ACE63-DFEB-2124-7600-8B437DB1023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8" name="Picture 7">
            <a:extLst>
              <a:ext uri="{FF2B5EF4-FFF2-40B4-BE49-F238E27FC236}">
                <a16:creationId xmlns:a16="http://schemas.microsoft.com/office/drawing/2014/main" id="{00A3825B-CEAB-434E-3020-3BDDC6E1D66B}"/>
              </a:ext>
            </a:extLst>
          </p:cNvPr>
          <p:cNvPicPr>
            <a:picLocks noChangeAspect="1"/>
          </p:cNvPicPr>
          <p:nvPr/>
        </p:nvPicPr>
        <p:blipFill>
          <a:blip r:embed="rId5"/>
          <a:stretch>
            <a:fillRect/>
          </a:stretch>
        </p:blipFill>
        <p:spPr>
          <a:xfrm>
            <a:off x="6335779" y="1217468"/>
            <a:ext cx="2468252" cy="2894061"/>
          </a:xfrm>
          <a:prstGeom prst="rect">
            <a:avLst/>
          </a:prstGeom>
        </p:spPr>
      </p:pic>
      <p:pic>
        <p:nvPicPr>
          <p:cNvPr id="3" name="dwarf">
            <a:hlinkClick r:id="" action="ppaction://media"/>
            <a:extLst>
              <a:ext uri="{FF2B5EF4-FFF2-40B4-BE49-F238E27FC236}">
                <a16:creationId xmlns:a16="http://schemas.microsoft.com/office/drawing/2014/main" id="{2880666C-172E-FE6D-0A42-0DDE988880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77669" y="2525009"/>
            <a:ext cx="406400" cy="406400"/>
          </a:xfrm>
          <a:prstGeom prst="rect">
            <a:avLst/>
          </a:prstGeom>
        </p:spPr>
      </p:pic>
      <p:sp>
        <p:nvSpPr>
          <p:cNvPr id="9" name="TextBox 8"/>
          <p:cNvSpPr txBox="1"/>
          <p:nvPr/>
        </p:nvSpPr>
        <p:spPr>
          <a:xfrm>
            <a:off x="6693934" y="4204489"/>
            <a:ext cx="1610044" cy="523220"/>
          </a:xfrm>
          <a:prstGeom prst="rect">
            <a:avLst/>
          </a:prstGeom>
          <a:noFill/>
        </p:spPr>
        <p:txBody>
          <a:bodyPr wrap="square" rtlCol="0">
            <a:spAutoFit/>
          </a:bodyPr>
          <a:lstStyle/>
          <a:p>
            <a:r>
              <a:rPr lang="vi-VN" sz="2800" b="1" kern="100">
                <a:ea typeface="Times New Roman" panose="02020603050405020304" pitchFamily="18" charset="0"/>
                <a:cs typeface="Times New Roman" panose="02020603050405020304" pitchFamily="18" charset="0"/>
              </a:rPr>
              <a:t>Chú lùn</a:t>
            </a:r>
            <a:endParaRPr lang="en-US" sz="2800" b="1" kern="1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37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8"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inspire (v)</a:t>
            </a:r>
            <a:endParaRPr lang="en-US" sz="4800" b="1" dirty="0">
              <a:solidFill>
                <a:schemeClr val="accent2"/>
              </a:solidFill>
              <a:cs typeface="Calibri" panose="020F0502020204030204" pitchFamily="34" charset="0"/>
            </a:endParaRPr>
          </a:p>
        </p:txBody>
      </p:sp>
      <p:sp>
        <p:nvSpPr>
          <p:cNvPr id="12" name="Rectangle 11"/>
          <p:cNvSpPr/>
          <p:nvPr/>
        </p:nvSpPr>
        <p:spPr>
          <a:xfrm>
            <a:off x="665613" y="3277617"/>
            <a:ext cx="4592187" cy="1384995"/>
          </a:xfrm>
          <a:prstGeom prst="rect">
            <a:avLst/>
          </a:prstGeom>
        </p:spPr>
        <p:txBody>
          <a:bodyPr wrap="square">
            <a:spAutoFit/>
          </a:bodyPr>
          <a:lstStyle/>
          <a:p>
            <a:pPr algn="just"/>
            <a:r>
              <a:rPr lang="en-US" sz="2800" dirty="0"/>
              <a:t>to give somebody the desire, confidence or enthusiasm to do something well</a:t>
            </a:r>
          </a:p>
        </p:txBody>
      </p:sp>
      <p:sp>
        <p:nvSpPr>
          <p:cNvPr id="2" name="Rectangle 1"/>
          <p:cNvSpPr/>
          <p:nvPr/>
        </p:nvSpPr>
        <p:spPr>
          <a:xfrm>
            <a:off x="1815421" y="1813705"/>
            <a:ext cx="2504212"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cs typeface="Times New Roman" panose="02020603050405020304" pitchFamily="18" charset="0"/>
              </a:rPr>
              <a:t>/</a:t>
            </a:r>
            <a:r>
              <a:rPr lang="en-US" sz="3600" kern="0" dirty="0" err="1">
                <a:solidFill>
                  <a:schemeClr val="accent2">
                    <a:lumMod val="50000"/>
                  </a:schemeClr>
                </a:solidFill>
                <a:effectLst/>
                <a:ea typeface="Times New Roman" panose="02020603050405020304" pitchFamily="18" charset="0"/>
                <a:cs typeface="Times New Roman" panose="02020603050405020304" pitchFamily="18" charset="0"/>
              </a:rPr>
              <a:t>ɪnˈspaɪə</a:t>
            </a:r>
            <a:r>
              <a:rPr lang="en-US" sz="3600" kern="0" dirty="0">
                <a:solidFill>
                  <a:schemeClr val="accent2">
                    <a:lumMod val="50000"/>
                  </a:schemeClr>
                </a:solidFill>
                <a:effectLst/>
                <a:ea typeface="Times New Roman" panose="02020603050405020304" pitchFamily="18" charset="0"/>
                <a:cs typeface="Times New Roman" panose="02020603050405020304" pitchFamily="18" charset="0"/>
              </a:rPr>
              <a:t>(r)/</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588D1D-68DE-5863-21D2-EDEB315BA0B8}"/>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8" name="Picture 7">
            <a:extLst>
              <a:ext uri="{FF2B5EF4-FFF2-40B4-BE49-F238E27FC236}">
                <a16:creationId xmlns:a16="http://schemas.microsoft.com/office/drawing/2014/main" id="{85C7FC0C-F27C-68AE-FFBA-49B94A568117}"/>
              </a:ext>
            </a:extLst>
          </p:cNvPr>
          <p:cNvPicPr>
            <a:picLocks noChangeAspect="1"/>
          </p:cNvPicPr>
          <p:nvPr/>
        </p:nvPicPr>
        <p:blipFill>
          <a:blip r:embed="rId5"/>
          <a:stretch>
            <a:fillRect/>
          </a:stretch>
        </p:blipFill>
        <p:spPr>
          <a:xfrm>
            <a:off x="5642823" y="1172618"/>
            <a:ext cx="2658100" cy="3004808"/>
          </a:xfrm>
          <a:prstGeom prst="rect">
            <a:avLst/>
          </a:prstGeom>
        </p:spPr>
      </p:pic>
      <p:pic>
        <p:nvPicPr>
          <p:cNvPr id="10" name="ttsmaker-file-2023-11-14-15-28-17">
            <a:hlinkClick r:id="" action="ppaction://media"/>
            <a:extLst>
              <a:ext uri="{FF2B5EF4-FFF2-40B4-BE49-F238E27FC236}">
                <a16:creationId xmlns:a16="http://schemas.microsoft.com/office/drawing/2014/main" id="{77271E7D-3B97-3D4F-EEDD-5ED219FB4B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58506" y="2635555"/>
            <a:ext cx="406400" cy="406400"/>
          </a:xfrm>
          <a:prstGeom prst="rect">
            <a:avLst/>
          </a:prstGeom>
        </p:spPr>
      </p:pic>
      <p:sp>
        <p:nvSpPr>
          <p:cNvPr id="9" name="TextBox 8"/>
          <p:cNvSpPr txBox="1"/>
          <p:nvPr/>
        </p:nvSpPr>
        <p:spPr>
          <a:xfrm>
            <a:off x="5718281" y="4252616"/>
            <a:ext cx="3425719" cy="523220"/>
          </a:xfrm>
          <a:prstGeom prst="rect">
            <a:avLst/>
          </a:prstGeom>
          <a:noFill/>
        </p:spPr>
        <p:txBody>
          <a:bodyPr wrap="square" rtlCol="0">
            <a:spAutoFit/>
          </a:bodyPr>
          <a:lstStyle/>
          <a:p>
            <a:r>
              <a:rPr lang="vi-VN" sz="2800" b="1" kern="100" dirty="0">
                <a:ea typeface="Times New Roman" panose="02020603050405020304" pitchFamily="18" charset="0"/>
                <a:cs typeface="Times New Roman" panose="02020603050405020304" pitchFamily="18" charset="0"/>
              </a:rPr>
              <a:t>Truyền cảm hứng</a:t>
            </a:r>
            <a:endParaRPr lang="en-US" sz="2800" b="1" kern="1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359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36" fill="hold"/>
                                        <p:tgtEl>
                                          <p:spTgt spid="10"/>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0"/>
                </p:tgtEl>
              </p:cMediaNode>
            </p:audio>
          </p:childTnLst>
        </p:cTn>
      </p:par>
    </p:tnLst>
    <p:bldLst>
      <p:bldP spid="7" grpId="0"/>
      <p:bldP spid="12"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mermaid (n)</a:t>
            </a:r>
            <a:endParaRPr lang="en-US" sz="4800" b="1" dirty="0">
              <a:solidFill>
                <a:schemeClr val="accent2"/>
              </a:solidFill>
              <a:cs typeface="Calibri" panose="020F0502020204030204" pitchFamily="34" charset="0"/>
            </a:endParaRPr>
          </a:p>
        </p:txBody>
      </p:sp>
      <p:sp>
        <p:nvSpPr>
          <p:cNvPr id="12" name="Rectangle 11"/>
          <p:cNvSpPr/>
          <p:nvPr/>
        </p:nvSpPr>
        <p:spPr>
          <a:xfrm>
            <a:off x="740771" y="3129231"/>
            <a:ext cx="4592187" cy="1384995"/>
          </a:xfrm>
          <a:prstGeom prst="rect">
            <a:avLst/>
          </a:prstGeom>
        </p:spPr>
        <p:txBody>
          <a:bodyPr wrap="square">
            <a:spAutoFit/>
          </a:bodyPr>
          <a:lstStyle/>
          <a:p>
            <a:pPr algn="just"/>
            <a:r>
              <a:rPr lang="en-US" sz="2800" dirty="0"/>
              <a:t>(in stories) a creature with a woman’s head and body, and a fish’s tail instead of legs</a:t>
            </a:r>
          </a:p>
        </p:txBody>
      </p:sp>
      <p:sp>
        <p:nvSpPr>
          <p:cNvPr id="2" name="Rectangle 1"/>
          <p:cNvSpPr/>
          <p:nvPr/>
        </p:nvSpPr>
        <p:spPr>
          <a:xfrm>
            <a:off x="1826641" y="1813705"/>
            <a:ext cx="2481770"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cs typeface="Times New Roman" panose="02020603050405020304" pitchFamily="18" charset="0"/>
              </a:rPr>
              <a:t>/</a:t>
            </a:r>
            <a:r>
              <a:rPr lang="vi-VN" sz="3600" dirty="0">
                <a:solidFill>
                  <a:schemeClr val="accent2">
                    <a:lumMod val="50000"/>
                  </a:schemeClr>
                </a:solidFill>
              </a:rPr>
              <a:t>ˈmɜːmeɪd</a:t>
            </a:r>
            <a:r>
              <a:rPr lang="en-US" sz="3600" dirty="0">
                <a:solidFill>
                  <a:schemeClr val="accent2">
                    <a:lumMod val="50000"/>
                  </a:schemeClr>
                </a:solidFill>
              </a:rPr>
              <a:t>/</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588D1D-68DE-5863-21D2-EDEB315BA0B8}"/>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9" name="TextBox 8"/>
          <p:cNvSpPr txBox="1"/>
          <p:nvPr/>
        </p:nvSpPr>
        <p:spPr>
          <a:xfrm>
            <a:off x="5718281" y="4252616"/>
            <a:ext cx="3425719" cy="523220"/>
          </a:xfrm>
          <a:prstGeom prst="rect">
            <a:avLst/>
          </a:prstGeom>
          <a:noFill/>
        </p:spPr>
        <p:txBody>
          <a:bodyPr wrap="square" rtlCol="0">
            <a:spAutoFit/>
          </a:bodyPr>
          <a:lstStyle/>
          <a:p>
            <a:r>
              <a:rPr lang="vi-VN" sz="2800" b="1" kern="100" dirty="0">
                <a:ea typeface="Times New Roman" panose="02020603050405020304" pitchFamily="18" charset="0"/>
                <a:cs typeface="Times New Roman" panose="02020603050405020304" pitchFamily="18" charset="0"/>
              </a:rPr>
              <a:t>Nàng tiên cá</a:t>
            </a:r>
            <a:endParaRPr lang="en-US" sz="2800" b="1" kern="100" dirty="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5425075" y="1055679"/>
            <a:ext cx="3391976" cy="2943180"/>
          </a:xfrm>
          <a:prstGeom prst="rect">
            <a:avLst/>
          </a:prstGeom>
        </p:spPr>
      </p:pic>
      <p:pic>
        <p:nvPicPr>
          <p:cNvPr id="6" name="merma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79665" y="2526449"/>
            <a:ext cx="304800" cy="304800"/>
          </a:xfrm>
          <a:prstGeom prst="rect">
            <a:avLst/>
          </a:prstGeom>
        </p:spPr>
      </p:pic>
    </p:spTree>
    <p:extLst>
      <p:ext uri="{BB962C8B-B14F-4D97-AF65-F5344CB8AC3E}">
        <p14:creationId xmlns:p14="http://schemas.microsoft.com/office/powerpoint/2010/main" val="113536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24" fill="hold"/>
                                        <p:tgtEl>
                                          <p:spTgt spid="6"/>
                                        </p:tgtEl>
                                      </p:cBhvr>
                                    </p:cmd>
                                  </p:childTnLst>
                                </p:cTn>
                              </p:par>
                            </p:childTnLst>
                          </p:cTn>
                        </p:par>
                      </p:childTnLst>
                    </p:cTn>
                  </p:par>
                </p:childTnLst>
              </p:cTn>
              <p:nextCondLst>
                <p:cond evt="onClick" delay="0">
                  <p:tgtEl>
                    <p:spTgt spid="6"/>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bldLst>
      <p:bldP spid="7" grpId="0"/>
      <p:bldP spid="12"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creator (n)</a:t>
            </a:r>
            <a:endParaRPr lang="en-US" sz="4800" b="1" dirty="0">
              <a:solidFill>
                <a:schemeClr val="accent2"/>
              </a:solidFill>
              <a:cs typeface="Calibri" panose="020F0502020204030204" pitchFamily="34" charset="0"/>
            </a:endParaRPr>
          </a:p>
        </p:txBody>
      </p:sp>
      <p:sp>
        <p:nvSpPr>
          <p:cNvPr id="12" name="Rectangle 11"/>
          <p:cNvSpPr/>
          <p:nvPr/>
        </p:nvSpPr>
        <p:spPr>
          <a:xfrm>
            <a:off x="740771" y="3129231"/>
            <a:ext cx="4592187" cy="954107"/>
          </a:xfrm>
          <a:prstGeom prst="rect">
            <a:avLst/>
          </a:prstGeom>
        </p:spPr>
        <p:txBody>
          <a:bodyPr wrap="square">
            <a:spAutoFit/>
          </a:bodyPr>
          <a:lstStyle/>
          <a:p>
            <a:pPr algn="just"/>
            <a:r>
              <a:rPr lang="en-US" sz="2800" dirty="0"/>
              <a:t>a person who has made or invented a particular thing</a:t>
            </a:r>
          </a:p>
        </p:txBody>
      </p:sp>
      <p:sp>
        <p:nvSpPr>
          <p:cNvPr id="2" name="Rectangle 1"/>
          <p:cNvSpPr/>
          <p:nvPr/>
        </p:nvSpPr>
        <p:spPr>
          <a:xfrm>
            <a:off x="1897975" y="1813705"/>
            <a:ext cx="2339102" cy="646331"/>
          </a:xfrm>
          <a:prstGeom prst="rect">
            <a:avLst/>
          </a:prstGeom>
        </p:spPr>
        <p:txBody>
          <a:bodyPr wrap="none">
            <a:spAutoFit/>
          </a:bodyPr>
          <a:lstStyle/>
          <a:p>
            <a:pPr algn="ctr"/>
            <a:r>
              <a:rPr lang="en-US" sz="3600" kern="0" dirty="0">
                <a:solidFill>
                  <a:schemeClr val="accent2">
                    <a:lumMod val="50000"/>
                  </a:schemeClr>
                </a:solidFill>
                <a:ea typeface="Times New Roman" panose="02020603050405020304" pitchFamily="18" charset="0"/>
                <a:cs typeface="Times New Roman" panose="02020603050405020304" pitchFamily="18" charset="0"/>
              </a:rPr>
              <a:t>/</a:t>
            </a:r>
            <a:r>
              <a:rPr lang="en-US" sz="3600" kern="0" dirty="0" err="1">
                <a:solidFill>
                  <a:schemeClr val="accent2">
                    <a:lumMod val="50000"/>
                  </a:schemeClr>
                </a:solidFill>
                <a:ea typeface="Times New Roman" panose="02020603050405020304" pitchFamily="18" charset="0"/>
                <a:cs typeface="Times New Roman" panose="02020603050405020304" pitchFamily="18" charset="0"/>
              </a:rPr>
              <a:t>kriˈeɪtə</a:t>
            </a:r>
            <a:r>
              <a:rPr lang="en-US" sz="3600" kern="0" dirty="0">
                <a:solidFill>
                  <a:schemeClr val="accent2">
                    <a:lumMod val="50000"/>
                  </a:schemeClr>
                </a:solidFill>
                <a:ea typeface="Times New Roman" panose="02020603050405020304" pitchFamily="18" charset="0"/>
                <a:cs typeface="Times New Roman" panose="02020603050405020304" pitchFamily="18" charset="0"/>
              </a:rPr>
              <a:t>(r)/</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588D1D-68DE-5863-21D2-EDEB315BA0B8}"/>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9" name="TextBox 8"/>
          <p:cNvSpPr txBox="1"/>
          <p:nvPr/>
        </p:nvSpPr>
        <p:spPr>
          <a:xfrm>
            <a:off x="5718281" y="4252616"/>
            <a:ext cx="3425719" cy="523220"/>
          </a:xfrm>
          <a:prstGeom prst="rect">
            <a:avLst/>
          </a:prstGeom>
          <a:noFill/>
        </p:spPr>
        <p:txBody>
          <a:bodyPr wrap="square" rtlCol="0">
            <a:spAutoFit/>
          </a:bodyPr>
          <a:lstStyle/>
          <a:p>
            <a:r>
              <a:rPr lang="vi-VN" sz="2800" b="1" kern="100" dirty="0">
                <a:ea typeface="Times New Roman" panose="02020603050405020304" pitchFamily="18" charset="0"/>
                <a:cs typeface="Times New Roman" panose="02020603050405020304" pitchFamily="18" charset="0"/>
              </a:rPr>
              <a:t>Người sáng tạo</a:t>
            </a:r>
            <a:endParaRPr lang="en-US" sz="2800" b="1" kern="100" dirty="0">
              <a:ea typeface="Times New Roman" panose="02020603050405020304" pitchFamily="18" charset="0"/>
              <a:cs typeface="Times New Roman" panose="02020603050405020304" pitchFamily="18" charset="0"/>
            </a:endParaRPr>
          </a:p>
        </p:txBody>
      </p:sp>
      <p:pic>
        <p:nvPicPr>
          <p:cNvPr id="8" name="creat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32064" y="2428100"/>
            <a:ext cx="304800" cy="304800"/>
          </a:xfrm>
          <a:prstGeom prst="rect">
            <a:avLst/>
          </a:prstGeom>
        </p:spPr>
      </p:pic>
      <p:pic>
        <p:nvPicPr>
          <p:cNvPr id="11" name="Picture 10"/>
          <p:cNvPicPr>
            <a:picLocks noChangeAspect="1"/>
          </p:cNvPicPr>
          <p:nvPr/>
        </p:nvPicPr>
        <p:blipFill>
          <a:blip r:embed="rId6"/>
          <a:stretch>
            <a:fillRect/>
          </a:stretch>
        </p:blipFill>
        <p:spPr>
          <a:xfrm>
            <a:off x="5646752" y="1124407"/>
            <a:ext cx="3107862" cy="2958932"/>
          </a:xfrm>
          <a:prstGeom prst="rect">
            <a:avLst/>
          </a:prstGeom>
        </p:spPr>
      </p:pic>
    </p:spTree>
    <p:extLst>
      <p:ext uri="{BB962C8B-B14F-4D97-AF65-F5344CB8AC3E}">
        <p14:creationId xmlns:p14="http://schemas.microsoft.com/office/powerpoint/2010/main" val="201859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697" fill="hold"/>
                                        <p:tgtEl>
                                          <p:spTgt spid="8"/>
                                        </p:tgtEl>
                                      </p:cBhvr>
                                    </p:cmd>
                                  </p:childTnLst>
                                </p:cTn>
                              </p:par>
                            </p:childTnLst>
                          </p:cTn>
                        </p:par>
                      </p:childTnLst>
                    </p:cTn>
                  </p:par>
                </p:childTnLst>
              </p:cTn>
              <p:nextCondLst>
                <p:cond evt="onClick" delay="0">
                  <p:tgtEl>
                    <p:spTgt spid="8"/>
                  </p:tgtEl>
                </p:cond>
              </p:nextCondLst>
            </p:seq>
            <p:audio>
              <p:cMediaNode vol="80000">
                <p:cTn id="23" fill="hold" display="0">
                  <p:stCondLst>
                    <p:cond delay="indefinite"/>
                  </p:stCondLst>
                  <p:endCondLst>
                    <p:cond evt="onStopAudio" delay="0">
                      <p:tgtEl>
                        <p:sldTgt/>
                      </p:tgtEl>
                    </p:cond>
                  </p:endCondLst>
                </p:cTn>
                <p:tgtEl>
                  <p:spTgt spid="8"/>
                </p:tgtEl>
              </p:cMediaNode>
            </p:audio>
          </p:childTnLst>
        </p:cTn>
      </p:par>
    </p:tnLst>
    <p:bldLst>
      <p:bldP spid="7" grpId="0"/>
      <p:bldP spid="12"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release (v)</a:t>
            </a:r>
            <a:endParaRPr lang="en-US" sz="4800" b="1" dirty="0">
              <a:solidFill>
                <a:schemeClr val="accent2"/>
              </a:solidFill>
              <a:cs typeface="Calibri" panose="020F0502020204030204" pitchFamily="34" charset="0"/>
            </a:endParaRPr>
          </a:p>
        </p:txBody>
      </p:sp>
      <p:sp>
        <p:nvSpPr>
          <p:cNvPr id="12" name="Rectangle 11"/>
          <p:cNvSpPr/>
          <p:nvPr/>
        </p:nvSpPr>
        <p:spPr>
          <a:xfrm>
            <a:off x="740771" y="3129231"/>
            <a:ext cx="4592187" cy="1384995"/>
          </a:xfrm>
          <a:prstGeom prst="rect">
            <a:avLst/>
          </a:prstGeom>
        </p:spPr>
        <p:txBody>
          <a:bodyPr wrap="square">
            <a:spAutoFit/>
          </a:bodyPr>
          <a:lstStyle/>
          <a:p>
            <a:pPr algn="just"/>
            <a:r>
              <a:rPr lang="en-US" sz="2800" dirty="0"/>
              <a:t>to make a film, recording or other product available to the public</a:t>
            </a:r>
          </a:p>
        </p:txBody>
      </p:sp>
      <p:sp>
        <p:nvSpPr>
          <p:cNvPr id="2" name="Rectangle 1"/>
          <p:cNvSpPr/>
          <p:nvPr/>
        </p:nvSpPr>
        <p:spPr>
          <a:xfrm>
            <a:off x="2321168" y="1813705"/>
            <a:ext cx="1492716" cy="646331"/>
          </a:xfrm>
          <a:prstGeom prst="rect">
            <a:avLst/>
          </a:prstGeom>
        </p:spPr>
        <p:txBody>
          <a:bodyPr wrap="none">
            <a:spAutoFit/>
          </a:bodyPr>
          <a:lstStyle/>
          <a:p>
            <a:pPr algn="ctr"/>
            <a:r>
              <a:rPr lang="en-US" sz="3600" kern="0" dirty="0">
                <a:solidFill>
                  <a:schemeClr val="accent2">
                    <a:lumMod val="50000"/>
                  </a:schemeClr>
                </a:solidFill>
                <a:ea typeface="Times New Roman" panose="02020603050405020304" pitchFamily="18" charset="0"/>
                <a:cs typeface="Times New Roman" panose="02020603050405020304" pitchFamily="18" charset="0"/>
              </a:rPr>
              <a:t>/</a:t>
            </a:r>
            <a:r>
              <a:rPr lang="en-US" sz="3600" kern="0" dirty="0" err="1">
                <a:solidFill>
                  <a:schemeClr val="accent2">
                    <a:lumMod val="50000"/>
                  </a:schemeClr>
                </a:solidFill>
                <a:ea typeface="Times New Roman" panose="02020603050405020304" pitchFamily="18" charset="0"/>
                <a:cs typeface="Times New Roman" panose="02020603050405020304" pitchFamily="18" charset="0"/>
              </a:rPr>
              <a:t>rɪˈliːs</a:t>
            </a:r>
            <a:r>
              <a:rPr lang="en-US" sz="3600" kern="0" dirty="0">
                <a:solidFill>
                  <a:schemeClr val="accent2">
                    <a:lumMod val="50000"/>
                  </a:schemeClr>
                </a:solidFill>
                <a:ea typeface="Times New Roman" panose="02020603050405020304" pitchFamily="18" charset="0"/>
                <a:cs typeface="Times New Roman" panose="02020603050405020304" pitchFamily="18" charset="0"/>
              </a:rPr>
              <a:t>/</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588D1D-68DE-5863-21D2-EDEB315BA0B8}"/>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9" name="TextBox 8"/>
          <p:cNvSpPr txBox="1"/>
          <p:nvPr/>
        </p:nvSpPr>
        <p:spPr>
          <a:xfrm>
            <a:off x="5718281" y="4252616"/>
            <a:ext cx="3425719" cy="523220"/>
          </a:xfrm>
          <a:prstGeom prst="rect">
            <a:avLst/>
          </a:prstGeom>
          <a:noFill/>
        </p:spPr>
        <p:txBody>
          <a:bodyPr wrap="square" rtlCol="0">
            <a:spAutoFit/>
          </a:bodyPr>
          <a:lstStyle/>
          <a:p>
            <a:r>
              <a:rPr lang="vi-VN" sz="2800" b="1" kern="100" dirty="0">
                <a:ea typeface="Times New Roman" panose="02020603050405020304" pitchFamily="18" charset="0"/>
                <a:cs typeface="Times New Roman" panose="02020603050405020304" pitchFamily="18" charset="0"/>
              </a:rPr>
              <a:t>Phát hành</a:t>
            </a:r>
            <a:endParaRPr lang="en-US" sz="2800" b="1" kern="100" dirty="0">
              <a:ea typeface="Times New Roman" panose="02020603050405020304" pitchFamily="18" charset="0"/>
              <a:cs typeface="Times New Roman" panose="02020603050405020304" pitchFamily="18" charset="0"/>
            </a:endParaRPr>
          </a:p>
        </p:txBody>
      </p:sp>
      <p:pic>
        <p:nvPicPr>
          <p:cNvPr id="3" name="relea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32064" y="2520942"/>
            <a:ext cx="304800" cy="304800"/>
          </a:xfrm>
          <a:prstGeom prst="rect">
            <a:avLst/>
          </a:prstGeom>
        </p:spPr>
      </p:pic>
      <p:pic>
        <p:nvPicPr>
          <p:cNvPr id="6" name="Picture 5"/>
          <p:cNvPicPr>
            <a:picLocks noChangeAspect="1"/>
          </p:cNvPicPr>
          <p:nvPr/>
        </p:nvPicPr>
        <p:blipFill>
          <a:blip r:embed="rId6"/>
          <a:stretch>
            <a:fillRect/>
          </a:stretch>
        </p:blipFill>
        <p:spPr>
          <a:xfrm>
            <a:off x="5407556" y="987417"/>
            <a:ext cx="3180803" cy="2814562"/>
          </a:xfrm>
          <a:prstGeom prst="rect">
            <a:avLst/>
          </a:prstGeom>
        </p:spPr>
      </p:pic>
    </p:spTree>
    <p:extLst>
      <p:ext uri="{BB962C8B-B14F-4D97-AF65-F5344CB8AC3E}">
        <p14:creationId xmlns:p14="http://schemas.microsoft.com/office/powerpoint/2010/main" val="246536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50"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character (n)</a:t>
            </a:r>
            <a:endParaRPr lang="en-US" sz="4800" b="1" dirty="0">
              <a:solidFill>
                <a:schemeClr val="accent2"/>
              </a:solidFill>
              <a:cs typeface="Calibri" panose="020F0502020204030204" pitchFamily="34" charset="0"/>
            </a:endParaRPr>
          </a:p>
        </p:txBody>
      </p:sp>
      <p:sp>
        <p:nvSpPr>
          <p:cNvPr id="12" name="Rectangle 11"/>
          <p:cNvSpPr/>
          <p:nvPr/>
        </p:nvSpPr>
        <p:spPr>
          <a:xfrm>
            <a:off x="740771" y="3129231"/>
            <a:ext cx="4592187" cy="954107"/>
          </a:xfrm>
          <a:prstGeom prst="rect">
            <a:avLst/>
          </a:prstGeom>
        </p:spPr>
        <p:txBody>
          <a:bodyPr wrap="square">
            <a:spAutoFit/>
          </a:bodyPr>
          <a:lstStyle/>
          <a:p>
            <a:pPr algn="just"/>
            <a:r>
              <a:rPr lang="en-US" sz="2800" dirty="0"/>
              <a:t>a person or an animal in a book, play or film</a:t>
            </a:r>
          </a:p>
        </p:txBody>
      </p:sp>
      <p:sp>
        <p:nvSpPr>
          <p:cNvPr id="2" name="Rectangle 1"/>
          <p:cNvSpPr/>
          <p:nvPr/>
        </p:nvSpPr>
        <p:spPr>
          <a:xfrm>
            <a:off x="1736072" y="1813705"/>
            <a:ext cx="2662908" cy="646331"/>
          </a:xfrm>
          <a:prstGeom prst="rect">
            <a:avLst/>
          </a:prstGeom>
        </p:spPr>
        <p:txBody>
          <a:bodyPr wrap="none">
            <a:spAutoFit/>
          </a:bodyPr>
          <a:lstStyle/>
          <a:p>
            <a:pPr algn="ctr"/>
            <a:r>
              <a:rPr lang="en-US" sz="3600" kern="0" dirty="0">
                <a:solidFill>
                  <a:schemeClr val="accent2">
                    <a:lumMod val="50000"/>
                  </a:schemeClr>
                </a:solidFill>
                <a:ea typeface="Times New Roman" panose="02020603050405020304" pitchFamily="18" charset="0"/>
                <a:cs typeface="Times New Roman" panose="02020603050405020304" pitchFamily="18" charset="0"/>
              </a:rPr>
              <a:t>/ˈ</a:t>
            </a:r>
            <a:r>
              <a:rPr lang="en-US" sz="3600" kern="0" dirty="0" err="1">
                <a:solidFill>
                  <a:schemeClr val="accent2">
                    <a:lumMod val="50000"/>
                  </a:schemeClr>
                </a:solidFill>
                <a:ea typeface="Times New Roman" panose="02020603050405020304" pitchFamily="18" charset="0"/>
                <a:cs typeface="Times New Roman" panose="02020603050405020304" pitchFamily="18" charset="0"/>
              </a:rPr>
              <a:t>kærəktə</a:t>
            </a:r>
            <a:r>
              <a:rPr lang="en-US" sz="3600" kern="0" dirty="0">
                <a:solidFill>
                  <a:schemeClr val="accent2">
                    <a:lumMod val="50000"/>
                  </a:schemeClr>
                </a:solidFill>
                <a:ea typeface="Times New Roman" panose="02020603050405020304" pitchFamily="18" charset="0"/>
                <a:cs typeface="Times New Roman" panose="02020603050405020304" pitchFamily="18" charset="0"/>
              </a:rPr>
              <a:t>(r)/</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588D1D-68DE-5863-21D2-EDEB315BA0B8}"/>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9" name="TextBox 8"/>
          <p:cNvSpPr txBox="1"/>
          <p:nvPr/>
        </p:nvSpPr>
        <p:spPr>
          <a:xfrm>
            <a:off x="5595777" y="4134488"/>
            <a:ext cx="3425719" cy="523220"/>
          </a:xfrm>
          <a:prstGeom prst="rect">
            <a:avLst/>
          </a:prstGeom>
          <a:noFill/>
        </p:spPr>
        <p:txBody>
          <a:bodyPr wrap="square" rtlCol="0">
            <a:spAutoFit/>
          </a:bodyPr>
          <a:lstStyle/>
          <a:p>
            <a:r>
              <a:rPr lang="vi-VN" sz="2800" b="1" kern="100" dirty="0">
                <a:ea typeface="Times New Roman" panose="02020603050405020304" pitchFamily="18" charset="0"/>
                <a:cs typeface="Times New Roman" panose="02020603050405020304" pitchFamily="18" charset="0"/>
              </a:rPr>
              <a:t>Nhân vật</a:t>
            </a:r>
            <a:endParaRPr lang="en-US" sz="2800" b="1" kern="100" dirty="0">
              <a:ea typeface="Times New Roman" panose="02020603050405020304" pitchFamily="18" charset="0"/>
              <a:cs typeface="Times New Roman" panose="02020603050405020304" pitchFamily="18" charset="0"/>
            </a:endParaRPr>
          </a:p>
        </p:txBody>
      </p:sp>
      <p:pic>
        <p:nvPicPr>
          <p:cNvPr id="6" name="charac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00178" y="2572479"/>
            <a:ext cx="304800" cy="304800"/>
          </a:xfrm>
          <a:prstGeom prst="rect">
            <a:avLst/>
          </a:prstGeom>
        </p:spPr>
      </p:pic>
      <p:pic>
        <p:nvPicPr>
          <p:cNvPr id="8" name="Picture 7"/>
          <p:cNvPicPr>
            <a:picLocks noChangeAspect="1"/>
          </p:cNvPicPr>
          <p:nvPr/>
        </p:nvPicPr>
        <p:blipFill>
          <a:blip r:embed="rId6"/>
          <a:stretch>
            <a:fillRect/>
          </a:stretch>
        </p:blipFill>
        <p:spPr>
          <a:xfrm>
            <a:off x="5451695" y="953169"/>
            <a:ext cx="3337920" cy="3019439"/>
          </a:xfrm>
          <a:prstGeom prst="rect">
            <a:avLst/>
          </a:prstGeom>
        </p:spPr>
      </p:pic>
    </p:spTree>
    <p:extLst>
      <p:ext uri="{BB962C8B-B14F-4D97-AF65-F5344CB8AC3E}">
        <p14:creationId xmlns:p14="http://schemas.microsoft.com/office/powerpoint/2010/main" val="84842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24" fill="hold"/>
                                        <p:tgtEl>
                                          <p:spTgt spid="6"/>
                                        </p:tgtEl>
                                      </p:cBhvr>
                                    </p:cmd>
                                  </p:childTnLst>
                                </p:cTn>
                              </p:par>
                            </p:childTnLst>
                          </p:cTn>
                        </p:par>
                      </p:childTnLst>
                    </p:cTn>
                  </p:par>
                </p:childTnLst>
              </p:cTn>
              <p:nextCondLst>
                <p:cond evt="onClick" delay="0">
                  <p:tgtEl>
                    <p:spTgt spid="6"/>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bldLst>
      <p:bldP spid="7" grpId="0"/>
      <p:bldP spid="12"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record (n)</a:t>
            </a:r>
            <a:endParaRPr lang="en-US" sz="4800" b="1" dirty="0">
              <a:solidFill>
                <a:schemeClr val="accent2"/>
              </a:solidFill>
              <a:cs typeface="Calibri" panose="020F0502020204030204" pitchFamily="34" charset="0"/>
            </a:endParaRPr>
          </a:p>
        </p:txBody>
      </p:sp>
      <p:sp>
        <p:nvSpPr>
          <p:cNvPr id="12" name="Rectangle 11"/>
          <p:cNvSpPr/>
          <p:nvPr/>
        </p:nvSpPr>
        <p:spPr>
          <a:xfrm>
            <a:off x="740771" y="3129231"/>
            <a:ext cx="4592187" cy="1815882"/>
          </a:xfrm>
          <a:prstGeom prst="rect">
            <a:avLst/>
          </a:prstGeom>
        </p:spPr>
        <p:txBody>
          <a:bodyPr wrap="square">
            <a:spAutoFit/>
          </a:bodyPr>
          <a:lstStyle/>
          <a:p>
            <a:pPr algn="just"/>
            <a:r>
              <a:rPr lang="en-US" sz="2800" dirty="0"/>
              <a:t>the best result or the highest or lowest level that has ever been reached, especially in sport.</a:t>
            </a:r>
          </a:p>
        </p:txBody>
      </p:sp>
      <p:sp>
        <p:nvSpPr>
          <p:cNvPr id="2" name="Rectangle 1"/>
          <p:cNvSpPr/>
          <p:nvPr/>
        </p:nvSpPr>
        <p:spPr>
          <a:xfrm>
            <a:off x="2148043" y="1813705"/>
            <a:ext cx="1838965" cy="646331"/>
          </a:xfrm>
          <a:prstGeom prst="rect">
            <a:avLst/>
          </a:prstGeom>
        </p:spPr>
        <p:txBody>
          <a:bodyPr wrap="none">
            <a:spAutoFit/>
          </a:bodyPr>
          <a:lstStyle/>
          <a:p>
            <a:pPr algn="ctr"/>
            <a:r>
              <a:rPr lang="en-US" sz="3600" kern="0" dirty="0">
                <a:solidFill>
                  <a:schemeClr val="accent2">
                    <a:lumMod val="50000"/>
                  </a:schemeClr>
                </a:solidFill>
                <a:ea typeface="Times New Roman" panose="02020603050405020304" pitchFamily="18" charset="0"/>
                <a:cs typeface="Times New Roman" panose="02020603050405020304" pitchFamily="18" charset="0"/>
              </a:rPr>
              <a:t>/ˈ</a:t>
            </a:r>
            <a:r>
              <a:rPr lang="en-US" sz="3600" kern="0" dirty="0" err="1">
                <a:solidFill>
                  <a:schemeClr val="accent2">
                    <a:lumMod val="50000"/>
                  </a:schemeClr>
                </a:solidFill>
                <a:ea typeface="Times New Roman" panose="02020603050405020304" pitchFamily="18" charset="0"/>
                <a:cs typeface="Times New Roman" panose="02020603050405020304" pitchFamily="18" charset="0"/>
              </a:rPr>
              <a:t>rekɔːd</a:t>
            </a:r>
            <a:r>
              <a:rPr lang="en-US" sz="3600" kern="0" dirty="0">
                <a:solidFill>
                  <a:schemeClr val="accent2">
                    <a:lumMod val="50000"/>
                  </a:schemeClr>
                </a:solidFill>
                <a:ea typeface="Times New Roman" panose="02020603050405020304" pitchFamily="18" charset="0"/>
                <a:cs typeface="Times New Roman" panose="02020603050405020304" pitchFamily="18" charset="0"/>
              </a:rPr>
              <a:t>/</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588D1D-68DE-5863-21D2-EDEB315BA0B8}"/>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9" name="TextBox 8"/>
          <p:cNvSpPr txBox="1"/>
          <p:nvPr/>
        </p:nvSpPr>
        <p:spPr>
          <a:xfrm>
            <a:off x="5595777" y="4134488"/>
            <a:ext cx="3425719" cy="523220"/>
          </a:xfrm>
          <a:prstGeom prst="rect">
            <a:avLst/>
          </a:prstGeom>
          <a:noFill/>
        </p:spPr>
        <p:txBody>
          <a:bodyPr wrap="square" rtlCol="0">
            <a:spAutoFit/>
          </a:bodyPr>
          <a:lstStyle/>
          <a:p>
            <a:r>
              <a:rPr lang="vi-VN" sz="2800" b="1" kern="100" dirty="0">
                <a:ea typeface="Times New Roman" panose="02020603050405020304" pitchFamily="18" charset="0"/>
                <a:cs typeface="Times New Roman" panose="02020603050405020304" pitchFamily="18" charset="0"/>
              </a:rPr>
              <a:t>Thành tích, kỉ lục</a:t>
            </a:r>
            <a:endParaRPr lang="en-US" sz="2800" b="1" kern="100" dirty="0">
              <a:ea typeface="Times New Roman" panose="02020603050405020304" pitchFamily="18" charset="0"/>
              <a:cs typeface="Times New Roman" panose="02020603050405020304" pitchFamily="18" charset="0"/>
            </a:endParaRPr>
          </a:p>
        </p:txBody>
      </p:sp>
      <p:pic>
        <p:nvPicPr>
          <p:cNvPr id="3" name="recor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84464" y="2500160"/>
            <a:ext cx="304800" cy="304800"/>
          </a:xfrm>
          <a:prstGeom prst="rect">
            <a:avLst/>
          </a:prstGeom>
        </p:spPr>
      </p:pic>
      <p:pic>
        <p:nvPicPr>
          <p:cNvPr id="10" name="Picture 9"/>
          <p:cNvPicPr>
            <a:picLocks noChangeAspect="1"/>
          </p:cNvPicPr>
          <p:nvPr/>
        </p:nvPicPr>
        <p:blipFill>
          <a:blip r:embed="rId6"/>
          <a:stretch>
            <a:fillRect/>
          </a:stretch>
        </p:blipFill>
        <p:spPr>
          <a:xfrm>
            <a:off x="5486397" y="889779"/>
            <a:ext cx="3202591" cy="2912199"/>
          </a:xfrm>
          <a:prstGeom prst="rect">
            <a:avLst/>
          </a:prstGeom>
        </p:spPr>
      </p:pic>
    </p:spTree>
    <p:extLst>
      <p:ext uri="{BB962C8B-B14F-4D97-AF65-F5344CB8AC3E}">
        <p14:creationId xmlns:p14="http://schemas.microsoft.com/office/powerpoint/2010/main" val="316968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593"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0"/>
            <a:ext cx="9144000" cy="1706851"/>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a:latin typeface="UTMFacebookK&amp;TBold"/>
                  <a:cs typeface="Times New Roman" panose="02020603050405020304" pitchFamily="18" charset="0"/>
                </a:rPr>
                <a:t>Unit 1</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2438400" y="418267"/>
            <a:ext cx="6193711" cy="769441"/>
          </a:xfrm>
          <a:prstGeom prst="rect">
            <a:avLst/>
          </a:prstGeom>
          <a:noFill/>
        </p:spPr>
        <p:txBody>
          <a:bodyPr wrap="square" rtlCol="0">
            <a:spAutoFit/>
          </a:bodyPr>
          <a:lstStyle/>
          <a:p>
            <a:r>
              <a:rPr lang="en-US" sz="4400" b="1" dirty="0">
                <a:solidFill>
                  <a:srgbClr val="FFFFFF"/>
                </a:solidFill>
                <a:latin typeface="UTMFacebookK&amp;TBold"/>
              </a:rPr>
              <a:t>L</a:t>
            </a:r>
            <a:r>
              <a:rPr lang="en-US" sz="4400" b="1" i="0" dirty="0">
                <a:solidFill>
                  <a:srgbClr val="FFFFFF"/>
                </a:solidFill>
                <a:effectLst/>
                <a:latin typeface="UTMFacebookK&amp;TBold"/>
              </a:rPr>
              <a:t>ife stories we admire</a:t>
            </a:r>
          </a:p>
        </p:txBody>
      </p:sp>
      <p:sp>
        <p:nvSpPr>
          <p:cNvPr id="10" name="Rectangle 9">
            <a:extLst>
              <a:ext uri="{FF2B5EF4-FFF2-40B4-BE49-F238E27FC236}">
                <a16:creationId xmlns:a16="http://schemas.microsoft.com/office/drawing/2014/main" id="{F92A0F45-146A-8BFF-6553-20D992E76B42}"/>
              </a:ext>
            </a:extLst>
          </p:cNvPr>
          <p:cNvSpPr/>
          <p:nvPr/>
        </p:nvSpPr>
        <p:spPr>
          <a:xfrm>
            <a:off x="3625335" y="2163614"/>
            <a:ext cx="4506662" cy="627454"/>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atin typeface="UTMFacebookK&amp;TBold"/>
              </a:rPr>
              <a:t>LISTENING</a:t>
            </a:r>
          </a:p>
        </p:txBody>
      </p:sp>
      <p:sp>
        <p:nvSpPr>
          <p:cNvPr id="11" name="Rectangle 10">
            <a:extLst>
              <a:ext uri="{FF2B5EF4-FFF2-40B4-BE49-F238E27FC236}">
                <a16:creationId xmlns:a16="http://schemas.microsoft.com/office/drawing/2014/main" id="{2CE5C951-EDAC-510B-E774-D91A675B9038}"/>
              </a:ext>
            </a:extLst>
          </p:cNvPr>
          <p:cNvSpPr/>
          <p:nvPr/>
        </p:nvSpPr>
        <p:spPr>
          <a:xfrm>
            <a:off x="1399718" y="2184953"/>
            <a:ext cx="2082254" cy="606115"/>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45983"/>
                </a:solidFill>
                <a:latin typeface="Bookman Old Style" pitchFamily="18" charset="0"/>
              </a:rPr>
              <a:t>LESSON 5</a:t>
            </a:r>
          </a:p>
        </p:txBody>
      </p:sp>
      <p:sp>
        <p:nvSpPr>
          <p:cNvPr id="14" name="TextBox 13">
            <a:extLst>
              <a:ext uri="{FF2B5EF4-FFF2-40B4-BE49-F238E27FC236}">
                <a16:creationId xmlns:a16="http://schemas.microsoft.com/office/drawing/2014/main" id="{409399F7-44CB-F8D5-78C2-4555DA974D89}"/>
              </a:ext>
            </a:extLst>
          </p:cNvPr>
          <p:cNvSpPr txBox="1"/>
          <p:nvPr/>
        </p:nvSpPr>
        <p:spPr>
          <a:xfrm>
            <a:off x="491218" y="3322584"/>
            <a:ext cx="8496801" cy="769441"/>
          </a:xfrm>
          <a:prstGeom prst="rect">
            <a:avLst/>
          </a:prstGeom>
          <a:noFill/>
        </p:spPr>
        <p:txBody>
          <a:bodyPr wrap="square" rtlCol="0">
            <a:spAutoFit/>
          </a:bodyPr>
          <a:lstStyle/>
          <a:p>
            <a:pPr algn="ctr"/>
            <a:r>
              <a:rPr lang="en-US" sz="4400" b="1" dirty="0">
                <a:solidFill>
                  <a:srgbClr val="0070C0"/>
                </a:solidFill>
              </a:rPr>
              <a:t>The father of Mickey Mouse</a:t>
            </a:r>
          </a:p>
        </p:txBody>
      </p:sp>
    </p:spTree>
    <p:extLst>
      <p:ext uri="{BB962C8B-B14F-4D97-AF65-F5344CB8AC3E}">
        <p14:creationId xmlns:p14="http://schemas.microsoft.com/office/powerpoint/2010/main" val="1671446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51113" y="708710"/>
            <a:ext cx="4321482"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magic (n)</a:t>
            </a:r>
            <a:endParaRPr lang="en-US" sz="4800" b="1" dirty="0">
              <a:solidFill>
                <a:schemeClr val="accent2"/>
              </a:solidFill>
              <a:cs typeface="Calibri" panose="020F0502020204030204" pitchFamily="34" charset="0"/>
            </a:endParaRPr>
          </a:p>
        </p:txBody>
      </p:sp>
      <p:sp>
        <p:nvSpPr>
          <p:cNvPr id="12" name="Rectangle 11"/>
          <p:cNvSpPr/>
          <p:nvPr/>
        </p:nvSpPr>
        <p:spPr>
          <a:xfrm>
            <a:off x="222363" y="1512796"/>
            <a:ext cx="4592187" cy="1631216"/>
          </a:xfrm>
          <a:prstGeom prst="rect">
            <a:avLst/>
          </a:prstGeom>
        </p:spPr>
        <p:txBody>
          <a:bodyPr wrap="square">
            <a:spAutoFit/>
          </a:bodyPr>
          <a:lstStyle/>
          <a:p>
            <a:pPr algn="just"/>
            <a:r>
              <a:rPr lang="en-US" sz="2500" dirty="0"/>
              <a:t>the secret power of appearing to make impossible things happen by saying special words or doing special things.</a:t>
            </a:r>
          </a:p>
        </p:txBody>
      </p:sp>
      <p:sp>
        <p:nvSpPr>
          <p:cNvPr id="2" name="Rectangle 1"/>
          <p:cNvSpPr/>
          <p:nvPr/>
        </p:nvSpPr>
        <p:spPr>
          <a:xfrm>
            <a:off x="3087527" y="941811"/>
            <a:ext cx="2204450" cy="646331"/>
          </a:xfrm>
          <a:prstGeom prst="rect">
            <a:avLst/>
          </a:prstGeom>
        </p:spPr>
        <p:txBody>
          <a:bodyPr wrap="none">
            <a:spAutoFit/>
          </a:bodyPr>
          <a:lstStyle/>
          <a:p>
            <a:pPr algn="ctr"/>
            <a:r>
              <a:rPr lang="en-US" sz="3600" kern="0" dirty="0">
                <a:solidFill>
                  <a:schemeClr val="accent2">
                    <a:lumMod val="50000"/>
                  </a:schemeClr>
                </a:solidFill>
                <a:ea typeface="Times New Roman" panose="02020603050405020304" pitchFamily="18" charset="0"/>
                <a:cs typeface="Times New Roman" panose="02020603050405020304" pitchFamily="18" charset="0"/>
              </a:rPr>
              <a:t>/ˈ</a:t>
            </a:r>
            <a:r>
              <a:rPr lang="en-US" sz="3600" kern="0" dirty="0" err="1">
                <a:solidFill>
                  <a:schemeClr val="accent2">
                    <a:lumMod val="50000"/>
                  </a:schemeClr>
                </a:solidFill>
                <a:ea typeface="Times New Roman" panose="02020603050405020304" pitchFamily="18" charset="0"/>
                <a:cs typeface="Times New Roman" panose="02020603050405020304" pitchFamily="18" charset="0"/>
              </a:rPr>
              <a:t>mædʒɪk</a:t>
            </a:r>
            <a:r>
              <a:rPr lang="en-US" sz="3600" kern="0" dirty="0">
                <a:solidFill>
                  <a:schemeClr val="accent2">
                    <a:lumMod val="50000"/>
                  </a:schemeClr>
                </a:solidFill>
                <a:ea typeface="Times New Roman" panose="02020603050405020304" pitchFamily="18" charset="0"/>
                <a:cs typeface="Times New Roman" panose="02020603050405020304" pitchFamily="18" charset="0"/>
              </a:rPr>
              <a:t>/</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588D1D-68DE-5863-21D2-EDEB315BA0B8}"/>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9" name="TextBox 8"/>
          <p:cNvSpPr txBox="1"/>
          <p:nvPr/>
        </p:nvSpPr>
        <p:spPr>
          <a:xfrm>
            <a:off x="5482024" y="888150"/>
            <a:ext cx="3425719" cy="954107"/>
          </a:xfrm>
          <a:prstGeom prst="rect">
            <a:avLst/>
          </a:prstGeom>
          <a:noFill/>
        </p:spPr>
        <p:txBody>
          <a:bodyPr wrap="square" rtlCol="0">
            <a:spAutoFit/>
          </a:bodyPr>
          <a:lstStyle/>
          <a:p>
            <a:r>
              <a:rPr lang="vi-VN" sz="2800" b="1" kern="100" dirty="0">
                <a:ea typeface="Times New Roman" panose="02020603050405020304" pitchFamily="18" charset="0"/>
                <a:cs typeface="Times New Roman" panose="02020603050405020304" pitchFamily="18" charset="0"/>
              </a:rPr>
              <a:t>Ma thuật, phép màu, điều thần kì</a:t>
            </a:r>
            <a:endParaRPr lang="en-US" sz="2800" b="1" kern="100" dirty="0">
              <a:ea typeface="Times New Roman" panose="02020603050405020304" pitchFamily="18" charset="0"/>
              <a:cs typeface="Times New Roman" panose="02020603050405020304" pitchFamily="18" charset="0"/>
            </a:endParaRPr>
          </a:p>
        </p:txBody>
      </p:sp>
      <p:sp>
        <p:nvSpPr>
          <p:cNvPr id="11" name="Google Shape;1881;p31"/>
          <p:cNvSpPr txBox="1">
            <a:spLocks/>
          </p:cNvSpPr>
          <p:nvPr/>
        </p:nvSpPr>
        <p:spPr>
          <a:xfrm>
            <a:off x="-578415" y="3169254"/>
            <a:ext cx="5530152"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=&gt; magical (</a:t>
            </a:r>
            <a:r>
              <a:rPr lang="en-US" sz="4800" b="1" dirty="0" err="1">
                <a:solidFill>
                  <a:schemeClr val="accent2"/>
                </a:solidFill>
              </a:rPr>
              <a:t>adj</a:t>
            </a:r>
            <a:r>
              <a:rPr lang="en-US" sz="4800" b="1" dirty="0">
                <a:solidFill>
                  <a:schemeClr val="accent2"/>
                </a:solidFill>
              </a:rPr>
              <a:t>)</a:t>
            </a:r>
            <a:endParaRPr lang="en-US" sz="4800" b="1" dirty="0">
              <a:solidFill>
                <a:schemeClr val="accent2"/>
              </a:solidFill>
              <a:cs typeface="Calibri" panose="020F0502020204030204" pitchFamily="34" charset="0"/>
            </a:endParaRPr>
          </a:p>
        </p:txBody>
      </p:sp>
      <p:sp>
        <p:nvSpPr>
          <p:cNvPr id="13" name="Rectangle 12"/>
          <p:cNvSpPr/>
          <p:nvPr/>
        </p:nvSpPr>
        <p:spPr>
          <a:xfrm>
            <a:off x="4136853" y="3435281"/>
            <a:ext cx="2310248" cy="646331"/>
          </a:xfrm>
          <a:prstGeom prst="rect">
            <a:avLst/>
          </a:prstGeom>
        </p:spPr>
        <p:txBody>
          <a:bodyPr wrap="none">
            <a:spAutoFit/>
          </a:bodyPr>
          <a:lstStyle/>
          <a:p>
            <a:pPr algn="ctr"/>
            <a:r>
              <a:rPr lang="en-US" sz="3600" kern="0" dirty="0">
                <a:solidFill>
                  <a:schemeClr val="accent2">
                    <a:lumMod val="50000"/>
                  </a:schemeClr>
                </a:solidFill>
                <a:ea typeface="Times New Roman" panose="02020603050405020304" pitchFamily="18" charset="0"/>
                <a:cs typeface="Times New Roman" panose="02020603050405020304" pitchFamily="18" charset="0"/>
              </a:rPr>
              <a:t>/ˈ</a:t>
            </a:r>
            <a:r>
              <a:rPr lang="en-US" sz="3600" kern="0" dirty="0" err="1">
                <a:solidFill>
                  <a:schemeClr val="accent2">
                    <a:lumMod val="50000"/>
                  </a:schemeClr>
                </a:solidFill>
                <a:ea typeface="Times New Roman" panose="02020603050405020304" pitchFamily="18" charset="0"/>
                <a:cs typeface="Times New Roman" panose="02020603050405020304" pitchFamily="18" charset="0"/>
              </a:rPr>
              <a:t>mædʒɪkl</a:t>
            </a:r>
            <a:r>
              <a:rPr lang="en-US" sz="3600" kern="0" dirty="0">
                <a:solidFill>
                  <a:schemeClr val="accent2">
                    <a:lumMod val="50000"/>
                  </a:schemeClr>
                </a:solidFill>
                <a:ea typeface="Times New Roman" panose="02020603050405020304" pitchFamily="18" charset="0"/>
                <a:cs typeface="Times New Roman" panose="02020603050405020304" pitchFamily="18" charset="0"/>
              </a:rPr>
              <a:t>/</a:t>
            </a:r>
          </a:p>
        </p:txBody>
      </p:sp>
      <p:sp>
        <p:nvSpPr>
          <p:cNvPr id="6" name="TextBox 5"/>
          <p:cNvSpPr txBox="1"/>
          <p:nvPr/>
        </p:nvSpPr>
        <p:spPr>
          <a:xfrm>
            <a:off x="222363" y="4191365"/>
            <a:ext cx="4729374" cy="861774"/>
          </a:xfrm>
          <a:prstGeom prst="rect">
            <a:avLst/>
          </a:prstGeom>
          <a:noFill/>
        </p:spPr>
        <p:txBody>
          <a:bodyPr wrap="square" rtlCol="0">
            <a:spAutoFit/>
          </a:bodyPr>
          <a:lstStyle/>
          <a:p>
            <a:r>
              <a:rPr lang="en-US" sz="2500" dirty="0"/>
              <a:t>containing or used in magic; like magic</a:t>
            </a:r>
            <a:endParaRPr lang="vi-VN" sz="2500" dirty="0"/>
          </a:p>
        </p:txBody>
      </p:sp>
      <p:sp>
        <p:nvSpPr>
          <p:cNvPr id="14" name="TextBox 13"/>
          <p:cNvSpPr txBox="1"/>
          <p:nvPr/>
        </p:nvSpPr>
        <p:spPr>
          <a:xfrm>
            <a:off x="6297198" y="3484263"/>
            <a:ext cx="2644103" cy="861774"/>
          </a:xfrm>
          <a:prstGeom prst="rect">
            <a:avLst/>
          </a:prstGeom>
          <a:noFill/>
        </p:spPr>
        <p:txBody>
          <a:bodyPr wrap="square" rtlCol="0">
            <a:spAutoFit/>
          </a:bodyPr>
          <a:lstStyle/>
          <a:p>
            <a:r>
              <a:rPr lang="vi-VN" sz="2500" b="1" kern="100" dirty="0">
                <a:ea typeface="Times New Roman" panose="02020603050405020304" pitchFamily="18" charset="0"/>
                <a:cs typeface="Times New Roman" panose="02020603050405020304" pitchFamily="18" charset="0"/>
              </a:rPr>
              <a:t>Thuộc ma thuật, </a:t>
            </a:r>
          </a:p>
          <a:p>
            <a:r>
              <a:rPr lang="vi-VN" sz="2500" b="1" kern="100" dirty="0">
                <a:ea typeface="Times New Roman" panose="02020603050405020304" pitchFamily="18" charset="0"/>
                <a:cs typeface="Times New Roman" panose="02020603050405020304" pitchFamily="18" charset="0"/>
              </a:rPr>
              <a:t>có phép màu</a:t>
            </a:r>
            <a:endParaRPr lang="en-US" sz="2500" b="1" kern="100" dirty="0">
              <a:ea typeface="Times New Roman" panose="02020603050405020304" pitchFamily="18" charset="0"/>
              <a:cs typeface="Times New Roman" panose="02020603050405020304" pitchFamily="18" charset="0"/>
            </a:endParaRPr>
          </a:p>
        </p:txBody>
      </p:sp>
      <p:pic>
        <p:nvPicPr>
          <p:cNvPr id="8" name="mag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7200" y="1842257"/>
            <a:ext cx="304800" cy="304800"/>
          </a:xfrm>
          <a:prstGeom prst="rect">
            <a:avLst/>
          </a:prstGeom>
        </p:spPr>
      </p:pic>
      <p:pic>
        <p:nvPicPr>
          <p:cNvPr id="15" name="magica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988104" y="4350742"/>
            <a:ext cx="304800" cy="304800"/>
          </a:xfrm>
          <a:prstGeom prst="rect">
            <a:avLst/>
          </a:prstGeom>
        </p:spPr>
      </p:pic>
    </p:spTree>
    <p:extLst>
      <p:ext uri="{BB962C8B-B14F-4D97-AF65-F5344CB8AC3E}">
        <p14:creationId xmlns:p14="http://schemas.microsoft.com/office/powerpoint/2010/main" val="82718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697" fill="hold"/>
                                        <p:tgtEl>
                                          <p:spTgt spid="8"/>
                                        </p:tgtEl>
                                      </p:cBhvr>
                                    </p:cmd>
                                  </p:childTnLst>
                                </p:cTn>
                              </p:par>
                            </p:childTnLst>
                          </p:cTn>
                        </p:par>
                      </p:childTnLst>
                    </p:cTn>
                  </p:par>
                </p:childTnLst>
              </p:cTn>
              <p:nextCondLst>
                <p:cond evt="onClick" delay="0">
                  <p:tgtEl>
                    <p:spTgt spid="8"/>
                  </p:tgtEl>
                </p:cond>
              </p:nextCondLst>
            </p:seq>
            <p:audio>
              <p:cMediaNode vol="80000">
                <p:cTn id="48" fill="hold" display="0">
                  <p:stCondLst>
                    <p:cond delay="indefinite"/>
                  </p:stCondLst>
                  <p:endCondLst>
                    <p:cond evt="onStopAudio" delay="0">
                      <p:tgtEl>
                        <p:sldTgt/>
                      </p:tgtEl>
                    </p:cond>
                  </p:endCondLst>
                </p:cTn>
                <p:tgtEl>
                  <p:spTgt spid="8"/>
                </p:tgtEl>
              </p:cMediaNode>
            </p:audio>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1776" fill="hold"/>
                                        <p:tgtEl>
                                          <p:spTgt spid="15"/>
                                        </p:tgtEl>
                                      </p:cBhvr>
                                    </p:cmd>
                                  </p:childTnLst>
                                </p:cTn>
                              </p:par>
                            </p:childTnLst>
                          </p:cTn>
                        </p:par>
                      </p:childTnLst>
                    </p:cTn>
                  </p:par>
                </p:childTnLst>
              </p:cTn>
              <p:nextCondLst>
                <p:cond evt="onClick" delay="0">
                  <p:tgtEl>
                    <p:spTgt spid="15"/>
                  </p:tgtEl>
                </p:cond>
              </p:nextCondLst>
            </p:seq>
            <p:audio>
              <p:cMediaNode vol="80000">
                <p:cTn id="54" fill="hold" display="0">
                  <p:stCondLst>
                    <p:cond delay="indefinite"/>
                  </p:stCondLst>
                  <p:endCondLst>
                    <p:cond evt="onStopAudio" delay="0">
                      <p:tgtEl>
                        <p:sldTgt/>
                      </p:tgtEl>
                    </p:cond>
                  </p:endCondLst>
                </p:cTn>
                <p:tgtEl>
                  <p:spTgt spid="15"/>
                </p:tgtEl>
              </p:cMediaNode>
            </p:audio>
          </p:childTnLst>
        </p:cTn>
      </p:par>
    </p:tnLst>
    <p:bldLst>
      <p:bldP spid="7" grpId="0"/>
      <p:bldP spid="12" grpId="0"/>
      <p:bldP spid="2" grpId="0"/>
      <p:bldP spid="9" grpId="0"/>
      <p:bldP spid="11" grpId="0"/>
      <p:bldP spid="13" grpId="0"/>
      <p:bldP spid="6"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32331" y="676024"/>
            <a:ext cx="4321482"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Set up (</a:t>
            </a:r>
            <a:r>
              <a:rPr lang="en-US" sz="4800" b="1" dirty="0" err="1">
                <a:solidFill>
                  <a:schemeClr val="accent2"/>
                </a:solidFill>
              </a:rPr>
              <a:t>phr.v</a:t>
            </a:r>
            <a:r>
              <a:rPr lang="en-US" sz="4800" b="1" dirty="0">
                <a:solidFill>
                  <a:schemeClr val="accent2"/>
                </a:solidFill>
              </a:rPr>
              <a:t>)</a:t>
            </a:r>
            <a:endParaRPr lang="en-US" sz="4800" b="1" dirty="0">
              <a:solidFill>
                <a:schemeClr val="accent2"/>
              </a:solidFill>
              <a:cs typeface="Calibri" panose="020F0502020204030204" pitchFamily="34" charset="0"/>
            </a:endParaRPr>
          </a:p>
        </p:txBody>
      </p:sp>
      <p:sp>
        <p:nvSpPr>
          <p:cNvPr id="12" name="Rectangle 11"/>
          <p:cNvSpPr/>
          <p:nvPr/>
        </p:nvSpPr>
        <p:spPr>
          <a:xfrm>
            <a:off x="222363" y="1512796"/>
            <a:ext cx="4592187" cy="477054"/>
          </a:xfrm>
          <a:prstGeom prst="rect">
            <a:avLst/>
          </a:prstGeom>
        </p:spPr>
        <p:txBody>
          <a:bodyPr wrap="square">
            <a:spAutoFit/>
          </a:bodyPr>
          <a:lstStyle/>
          <a:p>
            <a:pPr algn="just"/>
            <a:r>
              <a:rPr lang="en-US" sz="2500" dirty="0"/>
              <a:t>to create something or start it</a:t>
            </a:r>
          </a:p>
        </p:txBody>
      </p:sp>
      <p:sp>
        <p:nvSpPr>
          <p:cNvPr id="2" name="Rectangle 1"/>
          <p:cNvSpPr/>
          <p:nvPr/>
        </p:nvSpPr>
        <p:spPr>
          <a:xfrm>
            <a:off x="3593984" y="866465"/>
            <a:ext cx="1763624" cy="646331"/>
          </a:xfrm>
          <a:prstGeom prst="rect">
            <a:avLst/>
          </a:prstGeom>
        </p:spPr>
        <p:txBody>
          <a:bodyPr wrap="none">
            <a:spAutoFit/>
          </a:bodyPr>
          <a:lstStyle/>
          <a:p>
            <a:pPr algn="ctr"/>
            <a:r>
              <a:rPr lang="en-US" sz="3600" kern="0" dirty="0">
                <a:solidFill>
                  <a:schemeClr val="accent2">
                    <a:lumMod val="50000"/>
                  </a:schemeClr>
                </a:solidFill>
                <a:ea typeface="Times New Roman" panose="02020603050405020304" pitchFamily="18" charset="0"/>
                <a:cs typeface="Times New Roman" panose="02020603050405020304" pitchFamily="18" charset="0"/>
              </a:rPr>
              <a:t>/set </a:t>
            </a:r>
            <a:r>
              <a:rPr lang="en-US" sz="3600" kern="0" dirty="0" err="1">
                <a:solidFill>
                  <a:schemeClr val="accent2">
                    <a:lumMod val="50000"/>
                  </a:schemeClr>
                </a:solidFill>
                <a:ea typeface="Times New Roman" panose="02020603050405020304" pitchFamily="18" charset="0"/>
                <a:cs typeface="Times New Roman" panose="02020603050405020304" pitchFamily="18" charset="0"/>
              </a:rPr>
              <a:t>ʌp</a:t>
            </a:r>
            <a:r>
              <a:rPr lang="en-US" sz="3600" kern="0" dirty="0">
                <a:solidFill>
                  <a:schemeClr val="accent2">
                    <a:lumMod val="50000"/>
                  </a:schemeClr>
                </a:solidFill>
                <a:ea typeface="Times New Roman" panose="02020603050405020304" pitchFamily="18" charset="0"/>
                <a:cs typeface="Times New Roman" panose="02020603050405020304" pitchFamily="18" charset="0"/>
              </a:rPr>
              <a:t> /</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588D1D-68DE-5863-21D2-EDEB315BA0B8}"/>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9" name="TextBox 8"/>
          <p:cNvSpPr txBox="1"/>
          <p:nvPr/>
        </p:nvSpPr>
        <p:spPr>
          <a:xfrm>
            <a:off x="5317588" y="888150"/>
            <a:ext cx="3590155" cy="523220"/>
          </a:xfrm>
          <a:prstGeom prst="rect">
            <a:avLst/>
          </a:prstGeom>
          <a:noFill/>
        </p:spPr>
        <p:txBody>
          <a:bodyPr wrap="square" rtlCol="0">
            <a:spAutoFit/>
          </a:bodyPr>
          <a:lstStyle/>
          <a:p>
            <a:r>
              <a:rPr lang="vi-VN" sz="2800" b="1" kern="100" dirty="0">
                <a:ea typeface="Times New Roman" panose="02020603050405020304" pitchFamily="18" charset="0"/>
                <a:cs typeface="Times New Roman" panose="02020603050405020304" pitchFamily="18" charset="0"/>
              </a:rPr>
              <a:t>Thành lập, thiết lập</a:t>
            </a:r>
            <a:endParaRPr lang="en-US" sz="2800" b="1" kern="100" dirty="0">
              <a:ea typeface="Times New Roman" panose="02020603050405020304" pitchFamily="18" charset="0"/>
              <a:cs typeface="Times New Roman" panose="02020603050405020304" pitchFamily="18" charset="0"/>
            </a:endParaRPr>
          </a:p>
        </p:txBody>
      </p:sp>
      <p:sp>
        <p:nvSpPr>
          <p:cNvPr id="11" name="Google Shape;1881;p31"/>
          <p:cNvSpPr txBox="1">
            <a:spLocks/>
          </p:cNvSpPr>
          <p:nvPr/>
        </p:nvSpPr>
        <p:spPr>
          <a:xfrm>
            <a:off x="-715602" y="2213845"/>
            <a:ext cx="5530152"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Go on (</a:t>
            </a:r>
            <a:r>
              <a:rPr lang="en-US" sz="4800" b="1" dirty="0" err="1">
                <a:solidFill>
                  <a:schemeClr val="accent2"/>
                </a:solidFill>
              </a:rPr>
              <a:t>phr.v</a:t>
            </a:r>
            <a:r>
              <a:rPr lang="en-US" sz="4800" b="1" dirty="0">
                <a:solidFill>
                  <a:schemeClr val="accent2"/>
                </a:solidFill>
              </a:rPr>
              <a:t>)</a:t>
            </a:r>
            <a:endParaRPr lang="en-US" sz="4800" b="1" dirty="0">
              <a:solidFill>
                <a:schemeClr val="accent2"/>
              </a:solidFill>
              <a:cs typeface="Calibri" panose="020F0502020204030204" pitchFamily="34" charset="0"/>
            </a:endParaRPr>
          </a:p>
        </p:txBody>
      </p:sp>
      <p:sp>
        <p:nvSpPr>
          <p:cNvPr id="13" name="Rectangle 12"/>
          <p:cNvSpPr/>
          <p:nvPr/>
        </p:nvSpPr>
        <p:spPr>
          <a:xfrm>
            <a:off x="3809138" y="2376853"/>
            <a:ext cx="2637963" cy="646331"/>
          </a:xfrm>
          <a:prstGeom prst="rect">
            <a:avLst/>
          </a:prstGeom>
        </p:spPr>
        <p:txBody>
          <a:bodyPr wrap="square">
            <a:spAutoFit/>
          </a:bodyPr>
          <a:lstStyle/>
          <a:p>
            <a:pPr algn="ctr"/>
            <a:r>
              <a:rPr lang="en-US" sz="3600" kern="0" dirty="0">
                <a:solidFill>
                  <a:schemeClr val="accent2">
                    <a:lumMod val="50000"/>
                  </a:schemeClr>
                </a:solidFill>
                <a:ea typeface="Times New Roman" panose="02020603050405020304" pitchFamily="18" charset="0"/>
                <a:cs typeface="Times New Roman" panose="02020603050405020304" pitchFamily="18" charset="0"/>
              </a:rPr>
              <a:t>/</a:t>
            </a:r>
            <a:r>
              <a:rPr lang="en-US" sz="3600" kern="0" dirty="0" err="1">
                <a:solidFill>
                  <a:schemeClr val="accent2">
                    <a:lumMod val="50000"/>
                  </a:schemeClr>
                </a:solidFill>
                <a:ea typeface="Times New Roman" panose="02020603050405020304" pitchFamily="18" charset="0"/>
                <a:cs typeface="Times New Roman" panose="02020603050405020304" pitchFamily="18" charset="0"/>
              </a:rPr>
              <a:t>ɡəʊ</a:t>
            </a:r>
            <a:r>
              <a:rPr lang="en-US" sz="3600" kern="0" dirty="0">
                <a:solidFill>
                  <a:schemeClr val="accent2">
                    <a:lumMod val="50000"/>
                  </a:schemeClr>
                </a:solidFill>
                <a:ea typeface="Times New Roman" panose="02020603050405020304" pitchFamily="18" charset="0"/>
                <a:cs typeface="Times New Roman" panose="02020603050405020304" pitchFamily="18" charset="0"/>
              </a:rPr>
              <a:t> </a:t>
            </a:r>
            <a:r>
              <a:rPr lang="en-US" sz="3600" kern="0" dirty="0" err="1">
                <a:solidFill>
                  <a:schemeClr val="accent2">
                    <a:lumMod val="50000"/>
                  </a:schemeClr>
                </a:solidFill>
                <a:ea typeface="Times New Roman" panose="02020603050405020304" pitchFamily="18" charset="0"/>
                <a:cs typeface="Times New Roman" panose="02020603050405020304" pitchFamily="18" charset="0"/>
              </a:rPr>
              <a:t>ɒn</a:t>
            </a:r>
            <a:r>
              <a:rPr lang="en-US" sz="3600" kern="0" dirty="0">
                <a:solidFill>
                  <a:schemeClr val="accent2">
                    <a:lumMod val="50000"/>
                  </a:schemeClr>
                </a:solidFill>
                <a:ea typeface="Times New Roman" panose="02020603050405020304" pitchFamily="18" charset="0"/>
                <a:cs typeface="Times New Roman" panose="02020603050405020304" pitchFamily="18" charset="0"/>
              </a:rPr>
              <a:t>/  </a:t>
            </a:r>
          </a:p>
        </p:txBody>
      </p:sp>
      <p:sp>
        <p:nvSpPr>
          <p:cNvPr id="14" name="TextBox 13"/>
          <p:cNvSpPr txBox="1"/>
          <p:nvPr/>
        </p:nvSpPr>
        <p:spPr>
          <a:xfrm>
            <a:off x="6263640" y="2461491"/>
            <a:ext cx="2644103" cy="477054"/>
          </a:xfrm>
          <a:prstGeom prst="rect">
            <a:avLst/>
          </a:prstGeom>
          <a:noFill/>
        </p:spPr>
        <p:txBody>
          <a:bodyPr wrap="square" rtlCol="0">
            <a:spAutoFit/>
          </a:bodyPr>
          <a:lstStyle/>
          <a:p>
            <a:r>
              <a:rPr lang="vi-VN" sz="2500" b="1" kern="100" dirty="0">
                <a:ea typeface="Times New Roman" panose="02020603050405020304" pitchFamily="18" charset="0"/>
                <a:cs typeface="Times New Roman" panose="02020603050405020304" pitchFamily="18" charset="0"/>
              </a:rPr>
              <a:t>Tiếp tục</a:t>
            </a:r>
            <a:endParaRPr lang="en-US" sz="2500" b="1" kern="100" dirty="0">
              <a:ea typeface="Times New Roman" panose="02020603050405020304" pitchFamily="18" charset="0"/>
              <a:cs typeface="Times New Roman" panose="02020603050405020304" pitchFamily="18" charset="0"/>
            </a:endParaRPr>
          </a:p>
        </p:txBody>
      </p:sp>
      <p:pic>
        <p:nvPicPr>
          <p:cNvPr id="3" name="set u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04787" y="1534131"/>
            <a:ext cx="304800" cy="304800"/>
          </a:xfrm>
          <a:prstGeom prst="rect">
            <a:avLst/>
          </a:prstGeom>
        </p:spPr>
      </p:pic>
      <p:pic>
        <p:nvPicPr>
          <p:cNvPr id="10" name="go o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142301" y="3077528"/>
            <a:ext cx="304800" cy="304800"/>
          </a:xfrm>
          <a:prstGeom prst="rect">
            <a:avLst/>
          </a:prstGeom>
        </p:spPr>
      </p:pic>
      <p:sp>
        <p:nvSpPr>
          <p:cNvPr id="15" name="Google Shape;1881;p31"/>
          <p:cNvSpPr txBox="1">
            <a:spLocks/>
          </p:cNvSpPr>
          <p:nvPr/>
        </p:nvSpPr>
        <p:spPr>
          <a:xfrm>
            <a:off x="222363" y="3482648"/>
            <a:ext cx="5530152"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Film industry (</a:t>
            </a:r>
            <a:r>
              <a:rPr lang="en-US" sz="4800" b="1" dirty="0" err="1">
                <a:solidFill>
                  <a:schemeClr val="accent2"/>
                </a:solidFill>
              </a:rPr>
              <a:t>n.phr</a:t>
            </a:r>
            <a:r>
              <a:rPr lang="en-US" sz="4800" b="1" dirty="0">
                <a:solidFill>
                  <a:schemeClr val="accent2"/>
                </a:solidFill>
              </a:rPr>
              <a:t>)</a:t>
            </a:r>
            <a:endParaRPr lang="en-US" sz="4800" b="1" dirty="0">
              <a:solidFill>
                <a:schemeClr val="accent2"/>
              </a:solidFill>
              <a:cs typeface="Calibri" panose="020F0502020204030204" pitchFamily="34" charset="0"/>
            </a:endParaRPr>
          </a:p>
        </p:txBody>
      </p:sp>
      <p:sp>
        <p:nvSpPr>
          <p:cNvPr id="16" name="TextBox 15"/>
          <p:cNvSpPr txBox="1"/>
          <p:nvPr/>
        </p:nvSpPr>
        <p:spPr>
          <a:xfrm>
            <a:off x="5602269" y="3750139"/>
            <a:ext cx="2719210" cy="861774"/>
          </a:xfrm>
          <a:prstGeom prst="rect">
            <a:avLst/>
          </a:prstGeom>
          <a:noFill/>
        </p:spPr>
        <p:txBody>
          <a:bodyPr wrap="square" rtlCol="0">
            <a:spAutoFit/>
          </a:bodyPr>
          <a:lstStyle/>
          <a:p>
            <a:r>
              <a:rPr lang="vi-VN" sz="2500" b="1" kern="100" dirty="0">
                <a:ea typeface="Times New Roman" panose="02020603050405020304" pitchFamily="18" charset="0"/>
                <a:cs typeface="Times New Roman" panose="02020603050405020304" pitchFamily="18" charset="0"/>
              </a:rPr>
              <a:t>Công nghiệp điện ảnh</a:t>
            </a:r>
            <a:endParaRPr lang="en-US" sz="2500" b="1" kern="1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57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671" fill="hold"/>
                                        <p:tgtEl>
                                          <p:spTgt spid="3"/>
                                        </p:tgtEl>
                                      </p:cBhvr>
                                    </p:cmd>
                                  </p:childTnLst>
                                </p:cTn>
                              </p:par>
                            </p:childTnLst>
                          </p:cTn>
                        </p:par>
                      </p:childTnLst>
                    </p:cTn>
                  </p:par>
                </p:childTnLst>
              </p:cTn>
              <p:nextCondLst>
                <p:cond evt="onClick" delay="0">
                  <p:tgtEl>
                    <p:spTgt spid="3"/>
                  </p:tgtEl>
                </p:cond>
              </p:nextCondLst>
            </p:seq>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671" fill="hold"/>
                                        <p:tgtEl>
                                          <p:spTgt spid="10"/>
                                        </p:tgtEl>
                                      </p:cBhvr>
                                    </p:cmd>
                                  </p:childTnLst>
                                </p:cTn>
                              </p:par>
                            </p:childTnLst>
                          </p:cTn>
                        </p:par>
                      </p:childTnLst>
                    </p:cTn>
                  </p:par>
                </p:childTnLst>
              </p:cTn>
              <p:nextCondLst>
                <p:cond evt="onClick" delay="0">
                  <p:tgtEl>
                    <p:spTgt spid="10"/>
                  </p:tgtEl>
                </p:cond>
              </p:nextCondLst>
            </p:seq>
            <p:audio>
              <p:cMediaNode vol="80000">
                <p:cTn id="59" fill="hold" display="0">
                  <p:stCondLst>
                    <p:cond delay="indefinite"/>
                  </p:stCondLst>
                  <p:endCondLst>
                    <p:cond evt="onStopAudio" delay="0">
                      <p:tgtEl>
                        <p:sldTgt/>
                      </p:tgtEl>
                    </p:cond>
                  </p:endCondLst>
                </p:cTn>
                <p:tgtEl>
                  <p:spTgt spid="10"/>
                </p:tgtEl>
              </p:cMediaNode>
            </p:audio>
          </p:childTnLst>
        </p:cTn>
      </p:par>
    </p:tnLst>
    <p:bldLst>
      <p:bldP spid="7" grpId="0"/>
      <p:bldP spid="12" grpId="0"/>
      <p:bldP spid="2" grpId="0"/>
      <p:bldP spid="9" grpId="0"/>
      <p:bldP spid="11" grpId="0"/>
      <p:bldP spid="13"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graphicFrame>
        <p:nvGraphicFramePr>
          <p:cNvPr id="6" name="Table 5">
            <a:extLst>
              <a:ext uri="{FF2B5EF4-FFF2-40B4-BE49-F238E27FC236}">
                <a16:creationId xmlns:a16="http://schemas.microsoft.com/office/drawing/2014/main" id="{65C3BE11-7245-A261-E500-85D5C0DFCC7D}"/>
              </a:ext>
            </a:extLst>
          </p:cNvPr>
          <p:cNvGraphicFramePr>
            <a:graphicFrameLocks noGrp="1"/>
          </p:cNvGraphicFramePr>
          <p:nvPr/>
        </p:nvGraphicFramePr>
        <p:xfrm>
          <a:off x="185737" y="692382"/>
          <a:ext cx="8772525" cy="4456717"/>
        </p:xfrm>
        <a:graphic>
          <a:graphicData uri="http://schemas.openxmlformats.org/drawingml/2006/table">
            <a:tbl>
              <a:tblPr firstRow="1" bandRow="1">
                <a:tableStyleId>{5DA37D80-6434-44D0-A028-1B22A696006F}</a:tableStyleId>
              </a:tblPr>
              <a:tblGrid>
                <a:gridCol w="1528763">
                  <a:extLst>
                    <a:ext uri="{9D8B030D-6E8A-4147-A177-3AD203B41FA5}">
                      <a16:colId xmlns:a16="http://schemas.microsoft.com/office/drawing/2014/main" val="20000"/>
                    </a:ext>
                  </a:extLst>
                </a:gridCol>
                <a:gridCol w="1485900">
                  <a:extLst>
                    <a:ext uri="{9D8B030D-6E8A-4147-A177-3AD203B41FA5}">
                      <a16:colId xmlns:a16="http://schemas.microsoft.com/office/drawing/2014/main" val="20003"/>
                    </a:ext>
                  </a:extLst>
                </a:gridCol>
                <a:gridCol w="4443046">
                  <a:extLst>
                    <a:ext uri="{9D8B030D-6E8A-4147-A177-3AD203B41FA5}">
                      <a16:colId xmlns:a16="http://schemas.microsoft.com/office/drawing/2014/main" val="20001"/>
                    </a:ext>
                  </a:extLst>
                </a:gridCol>
                <a:gridCol w="1314816">
                  <a:extLst>
                    <a:ext uri="{9D8B030D-6E8A-4147-A177-3AD203B41FA5}">
                      <a16:colId xmlns:a16="http://schemas.microsoft.com/office/drawing/2014/main" val="20002"/>
                    </a:ext>
                  </a:extLst>
                </a:gridCol>
              </a:tblGrid>
              <a:tr h="664427">
                <a:tc>
                  <a:txBody>
                    <a:bodyPr/>
                    <a:lstStyle/>
                    <a:p>
                      <a:pPr marL="0" marR="0" algn="ctr">
                        <a:lnSpc>
                          <a:spcPct val="100000"/>
                        </a:lnSpc>
                        <a:spcBef>
                          <a:spcPts val="0"/>
                        </a:spcBef>
                        <a:spcAft>
                          <a:spcPts val="0"/>
                        </a:spcAft>
                      </a:pPr>
                      <a:r>
                        <a:rPr lang="en-US" sz="1750" b="1" dirty="0">
                          <a:solidFill>
                            <a:schemeClr val="accent2">
                              <a:lumMod val="50000"/>
                            </a:schemeClr>
                          </a:solidFill>
                          <a:effectLst/>
                          <a:latin typeface="+mn-lt"/>
                          <a:ea typeface="Calibri" panose="020F0502020204030204" pitchFamily="34" charset="0"/>
                          <a:cs typeface="Times New Roman" panose="02020603050405020304" pitchFamily="18" charset="0"/>
                        </a:rPr>
                        <a:t>Form</a:t>
                      </a:r>
                      <a:endParaRPr lang="en-US" sz="175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1750" b="1" dirty="0">
                          <a:solidFill>
                            <a:schemeClr val="accent2">
                              <a:lumMod val="50000"/>
                            </a:schemeClr>
                          </a:solidFill>
                          <a:effectLst/>
                          <a:latin typeface="+mn-lt"/>
                          <a:ea typeface="Calibri" panose="020F0502020204030204" pitchFamily="34" charset="0"/>
                          <a:cs typeface="Times New Roman" panose="02020603050405020304" pitchFamily="18" charset="0"/>
                        </a:rPr>
                        <a:t>Pronunciation</a:t>
                      </a:r>
                      <a:endParaRPr lang="en-US" sz="175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1750" b="1" dirty="0">
                          <a:solidFill>
                            <a:schemeClr val="accent2">
                              <a:lumMod val="50000"/>
                            </a:schemeClr>
                          </a:solidFill>
                          <a:effectLst/>
                          <a:latin typeface="+mn-lt"/>
                          <a:ea typeface="Calibri" panose="020F0502020204030204" pitchFamily="34" charset="0"/>
                          <a:cs typeface="Times New Roman" panose="02020603050405020304" pitchFamily="18" charset="0"/>
                        </a:rPr>
                        <a:t>Meaning</a:t>
                      </a:r>
                      <a:endParaRPr lang="en-US" sz="175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1750" b="1" dirty="0">
                          <a:solidFill>
                            <a:schemeClr val="accent2">
                              <a:lumMod val="50000"/>
                            </a:schemeClr>
                          </a:solidFill>
                          <a:effectLst/>
                          <a:latin typeface="+mn-lt"/>
                          <a:ea typeface="Calibri" panose="020F0502020204030204" pitchFamily="34" charset="0"/>
                          <a:cs typeface="Times New Roman" panose="02020603050405020304" pitchFamily="18" charset="0"/>
                        </a:rPr>
                        <a:t>Vietnamese</a:t>
                      </a:r>
                      <a:r>
                        <a:rPr lang="vi-VN" sz="1750" b="1" dirty="0">
                          <a:solidFill>
                            <a:schemeClr val="accent2">
                              <a:lumMod val="50000"/>
                            </a:schemeClr>
                          </a:solidFill>
                          <a:effectLst/>
                          <a:latin typeface="+mn-lt"/>
                          <a:ea typeface="Calibri" panose="020F0502020204030204" pitchFamily="34" charset="0"/>
                          <a:cs typeface="Times New Roman" panose="02020603050405020304" pitchFamily="18" charset="0"/>
                        </a:rPr>
                        <a:t> </a:t>
                      </a:r>
                      <a:r>
                        <a:rPr lang="vi-VN" sz="1750" b="1" dirty="0">
                          <a:solidFill>
                            <a:schemeClr val="accent2">
                              <a:lumMod val="50000"/>
                            </a:schemeClr>
                          </a:solidFill>
                          <a:effectLst/>
                          <a:latin typeface="+mn-lt"/>
                          <a:ea typeface="Calibri" panose="020F0502020204030204" pitchFamily="34" charset="0"/>
                          <a:cs typeface="Calibri" panose="020F0502020204030204" pitchFamily="34" charset="0"/>
                        </a:rPr>
                        <a:t>equivalent</a:t>
                      </a:r>
                      <a:r>
                        <a:rPr lang="vi-VN" sz="1750" b="1" dirty="0">
                          <a:solidFill>
                            <a:schemeClr val="accent2">
                              <a:lumMod val="50000"/>
                            </a:schemeClr>
                          </a:solidFill>
                          <a:effectLst/>
                          <a:latin typeface="+mn-lt"/>
                          <a:ea typeface="Calibri" panose="020F0502020204030204" pitchFamily="34" charset="0"/>
                          <a:cs typeface="Times New Roman" panose="02020603050405020304" pitchFamily="18" charset="0"/>
                        </a:rPr>
                        <a:t>  </a:t>
                      </a:r>
                      <a:endParaRPr lang="en-US" sz="175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0"/>
                  </a:ext>
                </a:extLst>
              </a:tr>
              <a:tr h="472820">
                <a:tc>
                  <a:txBody>
                    <a:bodyPr/>
                    <a:lstStyle/>
                    <a:p>
                      <a:pPr marL="0" marR="0" indent="-1270" algn="just">
                        <a:lnSpc>
                          <a:spcPct val="107000"/>
                        </a:lnSpc>
                        <a:spcBef>
                          <a:spcPts val="0"/>
                        </a:spcBef>
                        <a:spcAft>
                          <a:spcPts val="0"/>
                        </a:spcAft>
                      </a:pPr>
                      <a:r>
                        <a:rPr lang="en-US" sz="1600" kern="100" dirty="0">
                          <a:solidFill>
                            <a:srgbClr val="000000"/>
                          </a:solidFill>
                          <a:effectLst/>
                          <a:latin typeface="+mn-lt"/>
                          <a:ea typeface="Times New Roman" panose="02020603050405020304" pitchFamily="18" charset="0"/>
                          <a:cs typeface="Times New Roman" panose="02020603050405020304" pitchFamily="18" charset="0"/>
                        </a:rPr>
                        <a:t>1.profitable (adj)</a:t>
                      </a:r>
                      <a:endParaRPr lang="en-US"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/ˈprɒfɪtəbl/</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dirty="0">
                          <a:solidFill>
                            <a:srgbClr val="000000"/>
                          </a:solidFill>
                          <a:effectLst/>
                          <a:latin typeface="+mn-lt"/>
                          <a:ea typeface="Times New Roman" panose="02020603050405020304" pitchFamily="18" charset="0"/>
                          <a:cs typeface="Times New Roman" panose="02020603050405020304" pitchFamily="18" charset="0"/>
                        </a:rPr>
                        <a:t>that makes or is likely to make money</a:t>
                      </a:r>
                      <a:endParaRPr lang="en-US"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0">
                        <a:lnSpc>
                          <a:spcPct val="107000"/>
                        </a:lnSpc>
                        <a:spcBef>
                          <a:spcPts val="0"/>
                        </a:spcBef>
                        <a:spcAft>
                          <a:spcPts val="0"/>
                        </a:spcAft>
                      </a:pPr>
                      <a:r>
                        <a:rPr lang="en-US" sz="1600" kern="100" dirty="0" err="1">
                          <a:effectLst/>
                          <a:latin typeface="+mn-lt"/>
                          <a:ea typeface="Times New Roman" panose="02020603050405020304" pitchFamily="18" charset="0"/>
                          <a:cs typeface="Times New Roman" panose="02020603050405020304" pitchFamily="18" charset="0"/>
                        </a:rPr>
                        <a:t>có</a:t>
                      </a:r>
                      <a:r>
                        <a:rPr lang="en-US" sz="1600" kern="100" dirty="0">
                          <a:effectLst/>
                          <a:latin typeface="+mn-lt"/>
                          <a:ea typeface="Times New Roman" panose="02020603050405020304" pitchFamily="18" charset="0"/>
                          <a:cs typeface="Times New Roman" panose="02020603050405020304" pitchFamily="18" charset="0"/>
                        </a:rPr>
                        <a:t> </a:t>
                      </a:r>
                      <a:r>
                        <a:rPr lang="en-US" sz="1600" kern="100" dirty="0" err="1">
                          <a:effectLst/>
                          <a:latin typeface="+mn-lt"/>
                          <a:ea typeface="Times New Roman" panose="02020603050405020304" pitchFamily="18" charset="0"/>
                          <a:cs typeface="Times New Roman" panose="02020603050405020304" pitchFamily="18" charset="0"/>
                        </a:rPr>
                        <a:t>lợi</a:t>
                      </a:r>
                      <a:r>
                        <a:rPr lang="en-US" sz="1600" kern="100" dirty="0">
                          <a:effectLst/>
                          <a:latin typeface="+mn-lt"/>
                          <a:ea typeface="Times New Roman" panose="02020603050405020304" pitchFamily="18" charset="0"/>
                          <a:cs typeface="Times New Roman" panose="02020603050405020304" pitchFamily="18" charset="0"/>
                        </a:rPr>
                        <a:t> </a:t>
                      </a:r>
                      <a:r>
                        <a:rPr lang="en-US" sz="1600" kern="100" dirty="0" err="1">
                          <a:effectLst/>
                          <a:latin typeface="+mn-lt"/>
                          <a:ea typeface="Times New Roman" panose="02020603050405020304" pitchFamily="18" charset="0"/>
                          <a:cs typeface="Times New Roman" panose="02020603050405020304" pitchFamily="18" charset="0"/>
                        </a:rPr>
                        <a:t>nhuận</a:t>
                      </a:r>
                      <a:endParaRPr lang="en-US" sz="16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1410006">
                <a:tc>
                  <a:txBody>
                    <a:bodyPr/>
                    <a:lstStyle/>
                    <a:p>
                      <a:pPr marL="0" marR="0" indent="-1270" algn="just">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2. theme park</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/ˈθiːm pɑːk/</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dirty="0">
                          <a:solidFill>
                            <a:srgbClr val="000000"/>
                          </a:solidFill>
                          <a:effectLst/>
                          <a:latin typeface="+mn-lt"/>
                          <a:ea typeface="Times New Roman" panose="02020603050405020304" pitchFamily="18" charset="0"/>
                          <a:cs typeface="Times New Roman" panose="02020603050405020304" pitchFamily="18" charset="0"/>
                        </a:rPr>
                        <a:t>a large park where people go to enjoy themselves, for example by riding on large machines such as </a:t>
                      </a:r>
                      <a:r>
                        <a:rPr lang="en-US" sz="1600" u="none" strike="noStrike" kern="100" dirty="0">
                          <a:solidFill>
                            <a:srgbClr val="000000"/>
                          </a:solidFill>
                          <a:effectLst/>
                          <a:latin typeface="+mn-lt"/>
                          <a:ea typeface="Times New Roman" panose="02020603050405020304" pitchFamily="18" charset="0"/>
                          <a:cs typeface="Times New Roman" panose="02020603050405020304" pitchFamily="18" charset="0"/>
                        </a:rPr>
                        <a:t>roller coasters</a:t>
                      </a:r>
                      <a:r>
                        <a:rPr lang="en-US" sz="1600" kern="100" dirty="0">
                          <a:solidFill>
                            <a:srgbClr val="000000"/>
                          </a:solidFill>
                          <a:effectLst/>
                          <a:latin typeface="+mn-lt"/>
                          <a:ea typeface="Times New Roman" panose="02020603050405020304" pitchFamily="18" charset="0"/>
                          <a:cs typeface="Times New Roman" panose="02020603050405020304" pitchFamily="18" charset="0"/>
                        </a:rPr>
                        <a:t>, and where much of the entertainment is connected with one subject or idea</a:t>
                      </a:r>
                      <a:endParaRPr lang="en-US"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07000"/>
                        </a:lnSpc>
                        <a:spcBef>
                          <a:spcPts val="0"/>
                        </a:spcBef>
                        <a:spcAft>
                          <a:spcPts val="0"/>
                        </a:spcAft>
                      </a:pPr>
                      <a:r>
                        <a:rPr lang="en-US" sz="1600" kern="100" dirty="0" err="1">
                          <a:effectLst/>
                          <a:latin typeface="+mn-lt"/>
                          <a:ea typeface="Times New Roman" panose="02020603050405020304" pitchFamily="18" charset="0"/>
                          <a:cs typeface="Times New Roman" panose="02020603050405020304" pitchFamily="18" charset="0"/>
                        </a:rPr>
                        <a:t>công</a:t>
                      </a:r>
                      <a:r>
                        <a:rPr lang="en-US" sz="1600" kern="100" dirty="0">
                          <a:effectLst/>
                          <a:latin typeface="+mn-lt"/>
                          <a:ea typeface="Times New Roman" panose="02020603050405020304" pitchFamily="18" charset="0"/>
                          <a:cs typeface="Times New Roman" panose="02020603050405020304" pitchFamily="18" charset="0"/>
                        </a:rPr>
                        <a:t> </a:t>
                      </a:r>
                      <a:r>
                        <a:rPr lang="en-US" sz="1600" kern="100" dirty="0" err="1">
                          <a:effectLst/>
                          <a:latin typeface="+mn-lt"/>
                          <a:ea typeface="Times New Roman" panose="02020603050405020304" pitchFamily="18" charset="0"/>
                          <a:cs typeface="Times New Roman" panose="02020603050405020304" pitchFamily="18" charset="0"/>
                        </a:rPr>
                        <a:t>viên</a:t>
                      </a:r>
                      <a:r>
                        <a:rPr lang="en-US" sz="1600" kern="100" dirty="0">
                          <a:effectLst/>
                          <a:latin typeface="+mn-lt"/>
                          <a:ea typeface="Times New Roman" panose="02020603050405020304" pitchFamily="18" charset="0"/>
                          <a:cs typeface="Times New Roman" panose="02020603050405020304" pitchFamily="18" charset="0"/>
                        </a:rPr>
                        <a:t> </a:t>
                      </a:r>
                      <a:r>
                        <a:rPr lang="en-US" sz="1600" kern="100" dirty="0" err="1">
                          <a:effectLst/>
                          <a:latin typeface="+mn-lt"/>
                          <a:ea typeface="Times New Roman" panose="02020603050405020304" pitchFamily="18" charset="0"/>
                          <a:cs typeface="Times New Roman" panose="02020603050405020304" pitchFamily="18" charset="0"/>
                        </a:rPr>
                        <a:t>giải</a:t>
                      </a:r>
                      <a:r>
                        <a:rPr lang="en-US" sz="1600" kern="100" dirty="0">
                          <a:effectLst/>
                          <a:latin typeface="+mn-lt"/>
                          <a:ea typeface="Times New Roman" panose="02020603050405020304" pitchFamily="18" charset="0"/>
                          <a:cs typeface="Times New Roman" panose="02020603050405020304" pitchFamily="18" charset="0"/>
                        </a:rPr>
                        <a:t> </a:t>
                      </a:r>
                      <a:r>
                        <a:rPr lang="en-US" sz="1600" kern="100" dirty="0" err="1">
                          <a:effectLst/>
                          <a:latin typeface="+mn-lt"/>
                          <a:ea typeface="Times New Roman" panose="02020603050405020304" pitchFamily="18" charset="0"/>
                          <a:cs typeface="Times New Roman" panose="02020603050405020304" pitchFamily="18" charset="0"/>
                        </a:rPr>
                        <a:t>trí</a:t>
                      </a:r>
                      <a:endParaRPr lang="en-US" sz="16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153897">
                <a:tc>
                  <a:txBody>
                    <a:bodyPr/>
                    <a:lstStyle/>
                    <a:p>
                      <a:pPr marL="0" marR="0" indent="-1270" algn="just">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3. dwarf (n)</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/dwɔːf/</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dirty="0">
                          <a:solidFill>
                            <a:srgbClr val="000000"/>
                          </a:solidFill>
                          <a:effectLst/>
                          <a:latin typeface="+mn-lt"/>
                          <a:ea typeface="Times New Roman" panose="02020603050405020304" pitchFamily="18" charset="0"/>
                          <a:cs typeface="Times New Roman" panose="02020603050405020304" pitchFamily="18" charset="0"/>
                        </a:rPr>
                        <a:t>(in stories) a creature like a small man, who has magic powers and who is usually described as living and working under the ground, especially working with metal</a:t>
                      </a:r>
                      <a:endParaRPr lang="en-US"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07000"/>
                        </a:lnSpc>
                        <a:spcBef>
                          <a:spcPts val="0"/>
                        </a:spcBef>
                        <a:spcAft>
                          <a:spcPts val="0"/>
                        </a:spcAft>
                      </a:pPr>
                      <a:r>
                        <a:rPr lang="en-US" sz="1600" kern="100" dirty="0" err="1">
                          <a:effectLst/>
                          <a:latin typeface="+mn-lt"/>
                          <a:ea typeface="Times New Roman" panose="02020603050405020304" pitchFamily="18" charset="0"/>
                          <a:cs typeface="Times New Roman" panose="02020603050405020304" pitchFamily="18" charset="0"/>
                        </a:rPr>
                        <a:t>chú</a:t>
                      </a:r>
                      <a:r>
                        <a:rPr lang="en-US" sz="1600" kern="100" dirty="0">
                          <a:effectLst/>
                          <a:latin typeface="+mn-lt"/>
                          <a:ea typeface="Times New Roman" panose="02020603050405020304" pitchFamily="18" charset="0"/>
                          <a:cs typeface="Times New Roman" panose="02020603050405020304" pitchFamily="18" charset="0"/>
                        </a:rPr>
                        <a:t> </a:t>
                      </a:r>
                      <a:r>
                        <a:rPr lang="en-US" sz="1600" kern="100" dirty="0" err="1">
                          <a:effectLst/>
                          <a:latin typeface="+mn-lt"/>
                          <a:ea typeface="Times New Roman" panose="02020603050405020304" pitchFamily="18" charset="0"/>
                          <a:cs typeface="Times New Roman" panose="02020603050405020304" pitchFamily="18" charset="0"/>
                        </a:rPr>
                        <a:t>lùn</a:t>
                      </a:r>
                      <a:endParaRPr lang="en-US" sz="16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71673">
                <a:tc>
                  <a:txBody>
                    <a:bodyPr/>
                    <a:lstStyle/>
                    <a:p>
                      <a:pPr marL="0" marR="0" indent="-1270" algn="just">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4. inspire (v)</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/ɪnˈspaɪə(r)/</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to give somebody the desire, confidence or enthusiasm to do something well</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07000"/>
                        </a:lnSpc>
                        <a:spcBef>
                          <a:spcPts val="0"/>
                        </a:spcBef>
                        <a:spcAft>
                          <a:spcPts val="0"/>
                        </a:spcAft>
                      </a:pPr>
                      <a:r>
                        <a:rPr lang="en-US" sz="1600" kern="100" dirty="0" err="1">
                          <a:effectLst/>
                          <a:latin typeface="+mn-lt"/>
                          <a:ea typeface="Times New Roman" panose="02020603050405020304" pitchFamily="18" charset="0"/>
                          <a:cs typeface="Times New Roman" panose="02020603050405020304" pitchFamily="18" charset="0"/>
                        </a:rPr>
                        <a:t>truyền</a:t>
                      </a:r>
                      <a:r>
                        <a:rPr lang="en-US" sz="1600" kern="100" dirty="0">
                          <a:effectLst/>
                          <a:latin typeface="+mn-lt"/>
                          <a:ea typeface="Times New Roman" panose="02020603050405020304" pitchFamily="18" charset="0"/>
                          <a:cs typeface="Times New Roman" panose="02020603050405020304" pitchFamily="18" charset="0"/>
                        </a:rPr>
                        <a:t> </a:t>
                      </a:r>
                      <a:r>
                        <a:rPr lang="en-US" sz="1600" kern="100" dirty="0" err="1">
                          <a:effectLst/>
                          <a:latin typeface="+mn-lt"/>
                          <a:ea typeface="Times New Roman" panose="02020603050405020304" pitchFamily="18" charset="0"/>
                          <a:cs typeface="Times New Roman" panose="02020603050405020304" pitchFamily="18" charset="0"/>
                        </a:rPr>
                        <a:t>cảm</a:t>
                      </a:r>
                      <a:r>
                        <a:rPr lang="en-US" sz="1600" kern="100" dirty="0">
                          <a:effectLst/>
                          <a:latin typeface="+mn-lt"/>
                          <a:ea typeface="Times New Roman" panose="02020603050405020304" pitchFamily="18" charset="0"/>
                          <a:cs typeface="Times New Roman" panose="02020603050405020304" pitchFamily="18" charset="0"/>
                        </a:rPr>
                        <a:t> </a:t>
                      </a:r>
                      <a:r>
                        <a:rPr lang="en-US" sz="1600" kern="100" dirty="0" err="1">
                          <a:effectLst/>
                          <a:latin typeface="+mn-lt"/>
                          <a:ea typeface="Times New Roman" panose="02020603050405020304" pitchFamily="18" charset="0"/>
                          <a:cs typeface="Times New Roman" panose="02020603050405020304" pitchFamily="18" charset="0"/>
                        </a:rPr>
                        <a:t>hứng</a:t>
                      </a:r>
                      <a:endParaRPr lang="en-US" sz="16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179742"/>
                  </a:ext>
                </a:extLst>
              </a:tr>
            </a:tbl>
          </a:graphicData>
        </a:graphic>
      </p:graphicFrame>
    </p:spTree>
    <p:extLst>
      <p:ext uri="{BB962C8B-B14F-4D97-AF65-F5344CB8AC3E}">
        <p14:creationId xmlns:p14="http://schemas.microsoft.com/office/powerpoint/2010/main" val="2121123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52363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461665"/>
          </a:xfrm>
          <a:prstGeom prst="rect">
            <a:avLst/>
          </a:prstGeom>
          <a:no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I. </a:t>
            </a:r>
            <a:r>
              <a:rPr lang="en-US" sz="2400" b="1" u="sng" dirty="0">
                <a:solidFill>
                  <a:schemeClr val="bg1"/>
                </a:solidFill>
                <a:latin typeface="Times New Roman" panose="02020603050405020304" pitchFamily="18" charset="0"/>
                <a:cs typeface="Times New Roman" panose="02020603050405020304" pitchFamily="18" charset="0"/>
              </a:rPr>
              <a:t>New words</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406885" y="468142"/>
            <a:ext cx="8212099" cy="5016758"/>
          </a:xfrm>
          <a:prstGeom prst="rect">
            <a:avLst/>
          </a:prstGeom>
          <a:noFill/>
        </p:spPr>
        <p:txBody>
          <a:bodyPr wrap="square" rtlCol="0">
            <a:spAutoFit/>
          </a:bodyPr>
          <a:lstStyle/>
          <a:p>
            <a:pPr algn="just" fontAlgn="t"/>
            <a:r>
              <a:rPr lang="en-US" sz="2000" dirty="0">
                <a:latin typeface="Times New Roman" panose="02020603050405020304" pitchFamily="18" charset="0"/>
                <a:cs typeface="Times New Roman" panose="02020603050405020304" pitchFamily="18" charset="0"/>
              </a:rPr>
              <a:t>1. profitable (</a:t>
            </a:r>
            <a:r>
              <a:rPr lang="en-US" sz="2000" dirty="0" err="1">
                <a:latin typeface="Times New Roman" panose="02020603050405020304" pitchFamily="18" charset="0"/>
                <a:cs typeface="Times New Roman" panose="02020603050405020304" pitchFamily="18" charset="0"/>
              </a:rPr>
              <a:t>adj</a:t>
            </a:r>
            <a:r>
              <a:rPr lang="en-US" sz="2000" dirty="0">
                <a:latin typeface="Times New Roman" panose="02020603050405020304" pitchFamily="18" charset="0"/>
                <a:cs typeface="Times New Roman" panose="02020603050405020304" pitchFamily="18" charset="0"/>
              </a:rPr>
              <a:t>) /ˈ</a:t>
            </a:r>
            <a:r>
              <a:rPr lang="en-US" sz="2000" dirty="0" err="1">
                <a:latin typeface="Times New Roman" panose="02020603050405020304" pitchFamily="18" charset="0"/>
                <a:cs typeface="Times New Roman" panose="02020603050405020304" pitchFamily="18" charset="0"/>
              </a:rPr>
              <a:t>prɒfɪtəbl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nhuận</a:t>
            </a:r>
            <a:endParaRPr lang="vi-VN" sz="2000" dirty="0">
              <a:latin typeface="Times New Roman" panose="02020603050405020304" pitchFamily="18" charset="0"/>
              <a:cs typeface="Times New Roman" panose="02020603050405020304" pitchFamily="18" charset="0"/>
            </a:endParaRPr>
          </a:p>
          <a:p>
            <a:pPr algn="just" fontAlgn="t"/>
            <a:r>
              <a:rPr lang="en-US" sz="2000" dirty="0">
                <a:latin typeface="Times New Roman" panose="02020603050405020304" pitchFamily="18" charset="0"/>
                <a:cs typeface="Times New Roman" panose="02020603050405020304" pitchFamily="18" charset="0"/>
              </a:rPr>
              <a:t>2. theme park /ˈ</a:t>
            </a:r>
            <a:r>
              <a:rPr lang="en-US" sz="2000" dirty="0" err="1">
                <a:latin typeface="Times New Roman" panose="02020603050405020304" pitchFamily="18" charset="0"/>
                <a:cs typeface="Times New Roman" panose="02020603050405020304" pitchFamily="18" charset="0"/>
              </a:rPr>
              <a:t>θiːm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pɑːk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a:t>
            </a:r>
            <a:endParaRPr lang="vi-VN" sz="2000" dirty="0">
              <a:latin typeface="Times New Roman" panose="02020603050405020304" pitchFamily="18" charset="0"/>
              <a:cs typeface="Times New Roman" panose="02020603050405020304" pitchFamily="18" charset="0"/>
            </a:endParaRPr>
          </a:p>
          <a:p>
            <a:pPr algn="just" fontAlgn="t"/>
            <a:r>
              <a:rPr lang="en-US" sz="2000" dirty="0">
                <a:latin typeface="Times New Roman" panose="02020603050405020304" pitchFamily="18" charset="0"/>
                <a:cs typeface="Times New Roman" panose="02020603050405020304" pitchFamily="18" charset="0"/>
              </a:rPr>
              <a:t>3. dwarf (n) /</a:t>
            </a:r>
            <a:r>
              <a:rPr lang="en-US" sz="2000" dirty="0" err="1">
                <a:latin typeface="Times New Roman" panose="02020603050405020304" pitchFamily="18" charset="0"/>
                <a:cs typeface="Times New Roman" panose="02020603050405020304" pitchFamily="18" charset="0"/>
              </a:rPr>
              <a:t>dwɔːf</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lùn</a:t>
            </a:r>
            <a:endParaRPr lang="vi-VN" sz="2000" dirty="0">
              <a:latin typeface="Times New Roman" panose="02020603050405020304" pitchFamily="18" charset="0"/>
              <a:cs typeface="Times New Roman" panose="02020603050405020304" pitchFamily="18" charset="0"/>
            </a:endParaRPr>
          </a:p>
          <a:p>
            <a:pPr algn="just" fontAlgn="t"/>
            <a:r>
              <a:rPr lang="en-US" sz="2000" dirty="0">
                <a:latin typeface="Times New Roman" panose="02020603050405020304" pitchFamily="18" charset="0"/>
                <a:cs typeface="Times New Roman" panose="02020603050405020304" pitchFamily="18" charset="0"/>
              </a:rPr>
              <a:t>4. inspire (v) /</a:t>
            </a:r>
            <a:r>
              <a:rPr lang="en-US" sz="2000" dirty="0" err="1">
                <a:latin typeface="Times New Roman" panose="02020603050405020304" pitchFamily="18" charset="0"/>
                <a:cs typeface="Times New Roman" panose="02020603050405020304" pitchFamily="18" charset="0"/>
              </a:rPr>
              <a:t>ɪnˈspaɪə</a:t>
            </a:r>
            <a:r>
              <a:rPr lang="en-US" sz="2000" dirty="0">
                <a:latin typeface="Times New Roman" panose="02020603050405020304" pitchFamily="18" charset="0"/>
                <a:cs typeface="Times New Roman" panose="02020603050405020304" pitchFamily="18" charset="0"/>
              </a:rPr>
              <a:t>(r)/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hứng</a:t>
            </a:r>
            <a:endParaRPr lang="en-US" sz="2000" dirty="0">
              <a:latin typeface="Times New Roman" panose="02020603050405020304" pitchFamily="18" charset="0"/>
              <a:cs typeface="Times New Roman" panose="02020603050405020304" pitchFamily="18" charset="0"/>
            </a:endParaRPr>
          </a:p>
          <a:p>
            <a:pPr algn="just" fontAlgn="t"/>
            <a:r>
              <a:rPr lang="en-US" sz="2000" dirty="0">
                <a:latin typeface="Times New Roman" panose="02020603050405020304" pitchFamily="18" charset="0"/>
                <a:cs typeface="Times New Roman" panose="02020603050405020304" pitchFamily="18" charset="0"/>
              </a:rPr>
              <a:t>5. mermaid (n) /ˈ</a:t>
            </a:r>
            <a:r>
              <a:rPr lang="en-US" sz="2000" dirty="0" err="1">
                <a:latin typeface="Times New Roman" panose="02020603050405020304" pitchFamily="18" charset="0"/>
                <a:cs typeface="Times New Roman" panose="02020603050405020304" pitchFamily="18" charset="0"/>
              </a:rPr>
              <a:t>mɜːmeɪd</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a:t>
            </a:r>
            <a:endParaRPr lang="en-US" sz="2000" dirty="0">
              <a:latin typeface="Times New Roman" panose="02020603050405020304" pitchFamily="18" charset="0"/>
              <a:cs typeface="Times New Roman" panose="02020603050405020304" pitchFamily="18" charset="0"/>
            </a:endParaRPr>
          </a:p>
          <a:p>
            <a:pPr algn="just" fontAlgn="t"/>
            <a:r>
              <a:rPr lang="en-US" sz="2000" dirty="0">
                <a:latin typeface="Times New Roman" panose="02020603050405020304" pitchFamily="18" charset="0"/>
                <a:cs typeface="Times New Roman" panose="02020603050405020304" pitchFamily="18" charset="0"/>
              </a:rPr>
              <a:t>6. creator (n) /</a:t>
            </a:r>
            <a:r>
              <a:rPr lang="en-US" sz="2000" dirty="0" err="1">
                <a:latin typeface="Times New Roman" panose="02020603050405020304" pitchFamily="18" charset="0"/>
                <a:cs typeface="Times New Roman" panose="02020603050405020304" pitchFamily="18" charset="0"/>
              </a:rPr>
              <a:t>kriˈeɪtə</a:t>
            </a:r>
            <a:r>
              <a:rPr lang="en-US" sz="2000" dirty="0">
                <a:latin typeface="Times New Roman" panose="02020603050405020304" pitchFamily="18" charset="0"/>
                <a:cs typeface="Times New Roman" panose="02020603050405020304" pitchFamily="18" charset="0"/>
              </a:rPr>
              <a:t>(r)/ </a:t>
            </a:r>
            <a:r>
              <a:rPr lang="vi-VN" sz="2000" dirty="0">
                <a:latin typeface="Times New Roman" panose="02020603050405020304" pitchFamily="18" charset="0"/>
                <a:cs typeface="Times New Roman" panose="02020603050405020304" pitchFamily="18" charset="0"/>
              </a:rPr>
              <a:t>người </a:t>
            </a:r>
            <a:r>
              <a:rPr lang="vi-VN" sz="2000">
                <a:latin typeface="Times New Roman" panose="02020603050405020304" pitchFamily="18" charset="0"/>
                <a:cs typeface="Times New Roman" panose="02020603050405020304" pitchFamily="18" charset="0"/>
              </a:rPr>
              <a:t>sáng tạo, nhà sáng tạo</a:t>
            </a:r>
            <a:endParaRPr lang="vi-VN" sz="2000" dirty="0">
              <a:latin typeface="Times New Roman" panose="02020603050405020304" pitchFamily="18" charset="0"/>
              <a:cs typeface="Times New Roman" panose="02020603050405020304" pitchFamily="18" charset="0"/>
            </a:endParaRPr>
          </a:p>
          <a:p>
            <a:pPr algn="just" fontAlgn="t"/>
            <a:r>
              <a:rPr lang="vi-VN" sz="2000" dirty="0">
                <a:latin typeface="Times New Roman" panose="02020603050405020304" pitchFamily="18" charset="0"/>
                <a:cs typeface="Times New Roman" panose="02020603050405020304" pitchFamily="18" charset="0"/>
              </a:rPr>
              <a:t>7. release (v) /rɪˈliːs/ </a:t>
            </a:r>
            <a:r>
              <a:rPr lang="vi-VN" sz="2000" kern="100" dirty="0">
                <a:latin typeface="Times New Roman" panose="02020603050405020304" pitchFamily="18" charset="0"/>
                <a:cs typeface="Times New Roman" panose="02020603050405020304" pitchFamily="18" charset="0"/>
              </a:rPr>
              <a:t>p</a:t>
            </a:r>
            <a:r>
              <a:rPr lang="vi-VN" sz="2000" kern="100" dirty="0">
                <a:latin typeface="Times New Roman" panose="02020603050405020304" pitchFamily="18" charset="0"/>
                <a:ea typeface="Times New Roman" panose="02020603050405020304" pitchFamily="18" charset="0"/>
                <a:cs typeface="Times New Roman" panose="02020603050405020304" pitchFamily="18" charset="0"/>
              </a:rPr>
              <a:t>hát hành</a:t>
            </a:r>
            <a:endParaRPr lang="en-US" sz="2000" kern="100" dirty="0">
              <a:latin typeface="Times New Roman" panose="02020603050405020304" pitchFamily="18" charset="0"/>
              <a:ea typeface="Times New Roman" panose="02020603050405020304" pitchFamily="18" charset="0"/>
              <a:cs typeface="Times New Roman" panose="02020603050405020304" pitchFamily="18" charset="0"/>
            </a:endParaRPr>
          </a:p>
          <a:p>
            <a:pPr algn="just" fontAlgn="t"/>
            <a:r>
              <a:rPr lang="vi-VN" sz="2000" dirty="0">
                <a:latin typeface="Times New Roman" panose="02020603050405020304" pitchFamily="18" charset="0"/>
                <a:cs typeface="Times New Roman" panose="02020603050405020304" pitchFamily="18" charset="0"/>
              </a:rPr>
              <a:t>8. character (n) /ˈkærəktə(r)/ nhân vật</a:t>
            </a:r>
          </a:p>
          <a:p>
            <a:pPr algn="just" fontAlgn="t"/>
            <a:r>
              <a:rPr lang="vi-VN" sz="2000" dirty="0">
                <a:latin typeface="Times New Roman" panose="02020603050405020304" pitchFamily="18" charset="0"/>
                <a:cs typeface="Times New Roman" panose="02020603050405020304" pitchFamily="18" charset="0"/>
              </a:rPr>
              <a:t>9. record (n) /ˈrekɔːd/ thành tích, kỉ lục</a:t>
            </a:r>
          </a:p>
          <a:p>
            <a:pPr algn="just" fontAlgn="t"/>
            <a:r>
              <a:rPr lang="vi-VN" sz="2000" dirty="0">
                <a:latin typeface="Times New Roman" panose="02020603050405020304" pitchFamily="18" charset="0"/>
                <a:cs typeface="Times New Roman" panose="02020603050405020304" pitchFamily="18" charset="0"/>
              </a:rPr>
              <a:t>10. magic (n) /ˈmædʒɪk/ ma thuật, phép màu, điều thần kì</a:t>
            </a:r>
          </a:p>
          <a:p>
            <a:pPr algn="just" fontAlgn="t"/>
            <a:r>
              <a:rPr lang="vi-VN" sz="2000" dirty="0">
                <a:latin typeface="Times New Roman" panose="02020603050405020304" pitchFamily="18" charset="0"/>
                <a:cs typeface="Times New Roman" panose="02020603050405020304" pitchFamily="18" charset="0"/>
              </a:rPr>
              <a:t>-&gt; magical (adj) /ˈmædʒɪkl/ thuộc ma thuật, có phép màu</a:t>
            </a:r>
          </a:p>
          <a:p>
            <a:pPr algn="just" fontAlgn="t"/>
            <a:r>
              <a:rPr lang="vi-VN" sz="2000" dirty="0">
                <a:latin typeface="Times New Roman" panose="02020603050405020304" pitchFamily="18" charset="0"/>
                <a:cs typeface="Times New Roman" panose="02020603050405020304" pitchFamily="18" charset="0"/>
              </a:rPr>
              <a:t>11. set up (phr.v) /set ʌp / thành lập, thiết lập</a:t>
            </a:r>
          </a:p>
          <a:p>
            <a:pPr algn="just" fontAlgn="t"/>
            <a:r>
              <a:rPr lang="vi-VN" sz="2000" dirty="0">
                <a:latin typeface="Times New Roman" panose="02020603050405020304" pitchFamily="18" charset="0"/>
                <a:cs typeface="Times New Roman" panose="02020603050405020304" pitchFamily="18" charset="0"/>
              </a:rPr>
              <a:t>12. go on (phr.v) /ɡəʊ ɒn/ tiếp tục</a:t>
            </a:r>
          </a:p>
          <a:p>
            <a:pPr algn="just" fontAlgn="t"/>
            <a:r>
              <a:rPr lang="vi-VN" sz="2000" dirty="0">
                <a:latin typeface="Times New Roman" panose="02020603050405020304" pitchFamily="18" charset="0"/>
                <a:cs typeface="Times New Roman" panose="02020603050405020304" pitchFamily="18" charset="0"/>
              </a:rPr>
              <a:t>13. film industry (n.phr) /fɪlm ˈɪndəstri/ công nghiệp điện ảnh</a:t>
            </a:r>
          </a:p>
          <a:p>
            <a:pPr algn="just" fontAlgn="t"/>
            <a:r>
              <a:rPr lang="en-US" sz="2000" dirty="0">
                <a:latin typeface="Times New Roman" panose="02020603050405020304" pitchFamily="18" charset="0"/>
                <a:cs typeface="Times New Roman" panose="02020603050405020304" pitchFamily="18" charset="0"/>
              </a:rPr>
              <a:t>14. beast /</a:t>
            </a:r>
            <a:r>
              <a:rPr lang="en-US" sz="2000" dirty="0" err="1">
                <a:latin typeface="Times New Roman" panose="02020603050405020304" pitchFamily="18" charset="0"/>
                <a:cs typeface="Times New Roman" panose="02020603050405020304" pitchFamily="18" charset="0"/>
              </a:rPr>
              <a:t>bi:st</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 thú vật</a:t>
            </a:r>
            <a:endParaRPr lang="en-US" sz="2000" dirty="0">
              <a:latin typeface="Times New Roman" panose="02020603050405020304" pitchFamily="18" charset="0"/>
              <a:cs typeface="Times New Roman" panose="02020603050405020304" pitchFamily="18" charset="0"/>
            </a:endParaRPr>
          </a:p>
          <a:p>
            <a:pPr algn="just" fontAlgn="t"/>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5650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828997" y="881563"/>
            <a:ext cx="7911262" cy="461665"/>
          </a:xfrm>
          <a:prstGeom prst="rect">
            <a:avLst/>
          </a:prstGeom>
        </p:spPr>
        <p:txBody>
          <a:bodyPr wrap="square">
            <a:spAutoFit/>
          </a:bodyPr>
          <a:lstStyle/>
          <a:p>
            <a:pPr algn="just"/>
            <a:r>
              <a:rPr lang="en-US" sz="2400" b="1" kern="0" dirty="0">
                <a:solidFill>
                  <a:srgbClr val="000000"/>
                </a:solidFill>
                <a:effectLst/>
                <a:ea typeface="Times New Roman" panose="02020603050405020304" pitchFamily="18" charset="0"/>
                <a:cs typeface="Times New Roman" panose="02020603050405020304" pitchFamily="18" charset="0"/>
              </a:rPr>
              <a:t>Solve the crossword to reveal the secret name. </a:t>
            </a:r>
            <a:endParaRPr lang="en-US" sz="3600" b="1" dirty="0">
              <a:cs typeface="Times New Roman" panose="02020603050405020304" pitchFamily="18" charset="0"/>
            </a:endParaRPr>
          </a:p>
        </p:txBody>
      </p:sp>
      <p:sp>
        <p:nvSpPr>
          <p:cNvPr id="10" name="TextBox 9">
            <a:extLst>
              <a:ext uri="{FF2B5EF4-FFF2-40B4-BE49-F238E27FC236}">
                <a16:creationId xmlns:a16="http://schemas.microsoft.com/office/drawing/2014/main" id="{8C665B95-50BD-FCD8-08E9-55FA722A4124}"/>
              </a:ext>
            </a:extLst>
          </p:cNvPr>
          <p:cNvSpPr txBox="1"/>
          <p:nvPr/>
        </p:nvSpPr>
        <p:spPr>
          <a:xfrm>
            <a:off x="1647730" y="1256928"/>
            <a:ext cx="5848539" cy="461665"/>
          </a:xfrm>
          <a:prstGeom prst="rect">
            <a:avLst/>
          </a:prstGeom>
          <a:noFill/>
        </p:spPr>
        <p:txBody>
          <a:bodyPr wrap="square">
            <a:spAutoFit/>
          </a:bodyPr>
          <a:lstStyle/>
          <a:p>
            <a:r>
              <a:rPr lang="en-US" sz="2400" b="1" i="0" dirty="0">
                <a:solidFill>
                  <a:srgbClr val="3A77B4"/>
                </a:solidFill>
                <a:effectLst/>
                <a:latin typeface="iCielCadena"/>
              </a:rPr>
              <a:t>NAME THE STORY CHARACTERS!</a:t>
            </a:r>
            <a:r>
              <a:rPr lang="en-US" sz="2400" b="1" dirty="0"/>
              <a:t> </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143" y="1689300"/>
            <a:ext cx="7591481" cy="3454200"/>
          </a:xfrm>
          <a:prstGeom prst="rect">
            <a:avLst/>
          </a:prstGeom>
        </p:spPr>
      </p:pic>
    </p:spTree>
    <p:extLst>
      <p:ext uri="{BB962C8B-B14F-4D97-AF65-F5344CB8AC3E}">
        <p14:creationId xmlns:p14="http://schemas.microsoft.com/office/powerpoint/2010/main" val="2338858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378118" y="635782"/>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397913" y="554409"/>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863998" y="616109"/>
            <a:ext cx="7911262" cy="461665"/>
          </a:xfrm>
          <a:prstGeom prst="rect">
            <a:avLst/>
          </a:prstGeom>
        </p:spPr>
        <p:txBody>
          <a:bodyPr wrap="square">
            <a:spAutoFit/>
          </a:bodyPr>
          <a:lstStyle/>
          <a:p>
            <a:pPr algn="just"/>
            <a:r>
              <a:rPr lang="en-US" sz="2400" b="1" kern="0" dirty="0">
                <a:solidFill>
                  <a:srgbClr val="000000"/>
                </a:solidFill>
                <a:effectLst/>
                <a:ea typeface="Times New Roman" panose="02020603050405020304" pitchFamily="18" charset="0"/>
                <a:cs typeface="Times New Roman" panose="02020603050405020304" pitchFamily="18" charset="0"/>
              </a:rPr>
              <a:t>Solve the crossword to reveal the secret name. </a:t>
            </a:r>
            <a:endParaRPr lang="en-US" sz="3600" b="1" dirty="0">
              <a:cs typeface="Times New Roman" panose="02020603050405020304" pitchFamily="18" charset="0"/>
            </a:endParaRPr>
          </a:p>
        </p:txBody>
      </p:sp>
      <p:sp>
        <p:nvSpPr>
          <p:cNvPr id="10" name="TextBox 9">
            <a:extLst>
              <a:ext uri="{FF2B5EF4-FFF2-40B4-BE49-F238E27FC236}">
                <a16:creationId xmlns:a16="http://schemas.microsoft.com/office/drawing/2014/main" id="{8C665B95-50BD-FCD8-08E9-55FA722A4124}"/>
              </a:ext>
            </a:extLst>
          </p:cNvPr>
          <p:cNvSpPr txBox="1"/>
          <p:nvPr/>
        </p:nvSpPr>
        <p:spPr>
          <a:xfrm>
            <a:off x="1472725" y="951834"/>
            <a:ext cx="5848539" cy="461665"/>
          </a:xfrm>
          <a:prstGeom prst="rect">
            <a:avLst/>
          </a:prstGeom>
          <a:noFill/>
        </p:spPr>
        <p:txBody>
          <a:bodyPr wrap="square">
            <a:spAutoFit/>
          </a:bodyPr>
          <a:lstStyle/>
          <a:p>
            <a:r>
              <a:rPr lang="en-US" sz="2400" b="1" i="0" dirty="0">
                <a:solidFill>
                  <a:srgbClr val="3A77B4"/>
                </a:solidFill>
                <a:effectLst/>
                <a:latin typeface="iCielCadena"/>
              </a:rPr>
              <a:t>NAME THE STORY CHARACTERS!</a:t>
            </a:r>
            <a:r>
              <a:rPr lang="en-US" sz="2400" b="1" dirty="0"/>
              <a: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70" y="1365916"/>
            <a:ext cx="8830459" cy="3760634"/>
          </a:xfrm>
          <a:prstGeom prst="rect">
            <a:avLst/>
          </a:prstGeom>
        </p:spPr>
      </p:pic>
      <p:sp>
        <p:nvSpPr>
          <p:cNvPr id="8" name="TextBox 7"/>
          <p:cNvSpPr txBox="1"/>
          <p:nvPr/>
        </p:nvSpPr>
        <p:spPr>
          <a:xfrm>
            <a:off x="1693171" y="2724501"/>
            <a:ext cx="1417539" cy="369332"/>
          </a:xfrm>
          <a:prstGeom prst="rect">
            <a:avLst/>
          </a:prstGeom>
          <a:noFill/>
        </p:spPr>
        <p:txBody>
          <a:bodyPr wrap="square" rtlCol="0">
            <a:spAutoFit/>
          </a:bodyPr>
          <a:lstStyle/>
          <a:p>
            <a:r>
              <a:rPr lang="en-US" dirty="0">
                <a:solidFill>
                  <a:srgbClr val="FF0000"/>
                </a:solidFill>
                <a:latin typeface="Arial Black" panose="020B0A04020102020204" pitchFamily="34" charset="0"/>
              </a:rPr>
              <a:t>Mermaid</a:t>
            </a:r>
            <a:endParaRPr lang="vi-VN" dirty="0">
              <a:solidFill>
                <a:srgbClr val="FF0000"/>
              </a:solidFill>
            </a:endParaRPr>
          </a:p>
        </p:txBody>
      </p:sp>
      <p:sp>
        <p:nvSpPr>
          <p:cNvPr id="11" name="TextBox 10"/>
          <p:cNvSpPr txBox="1"/>
          <p:nvPr/>
        </p:nvSpPr>
        <p:spPr>
          <a:xfrm>
            <a:off x="4177510" y="2724501"/>
            <a:ext cx="1417539" cy="369332"/>
          </a:xfrm>
          <a:prstGeom prst="rect">
            <a:avLst/>
          </a:prstGeom>
          <a:noFill/>
        </p:spPr>
        <p:txBody>
          <a:bodyPr wrap="square" rtlCol="0">
            <a:spAutoFit/>
          </a:bodyPr>
          <a:lstStyle/>
          <a:p>
            <a:r>
              <a:rPr lang="en-US" dirty="0">
                <a:solidFill>
                  <a:srgbClr val="FF0000"/>
                </a:solidFill>
                <a:latin typeface="Arial Black" panose="020B0A04020102020204" pitchFamily="34" charset="0"/>
              </a:rPr>
              <a:t>White</a:t>
            </a:r>
            <a:endParaRPr lang="vi-VN" dirty="0">
              <a:solidFill>
                <a:srgbClr val="FF0000"/>
              </a:solidFill>
            </a:endParaRPr>
          </a:p>
        </p:txBody>
      </p:sp>
      <p:sp>
        <p:nvSpPr>
          <p:cNvPr id="12" name="TextBox 11"/>
          <p:cNvSpPr txBox="1"/>
          <p:nvPr/>
        </p:nvSpPr>
        <p:spPr>
          <a:xfrm>
            <a:off x="7440620" y="2724501"/>
            <a:ext cx="1417539" cy="369332"/>
          </a:xfrm>
          <a:prstGeom prst="rect">
            <a:avLst/>
          </a:prstGeom>
          <a:noFill/>
        </p:spPr>
        <p:txBody>
          <a:bodyPr wrap="square" rtlCol="0">
            <a:spAutoFit/>
          </a:bodyPr>
          <a:lstStyle/>
          <a:p>
            <a:r>
              <a:rPr lang="en-US" dirty="0">
                <a:solidFill>
                  <a:srgbClr val="FF0000"/>
                </a:solidFill>
                <a:latin typeface="Arial Black" panose="020B0A04020102020204" pitchFamily="34" charset="0"/>
              </a:rPr>
              <a:t>Mouse</a:t>
            </a:r>
            <a:endParaRPr lang="vi-VN" dirty="0">
              <a:solidFill>
                <a:srgbClr val="FF0000"/>
              </a:solidFill>
            </a:endParaRPr>
          </a:p>
        </p:txBody>
      </p:sp>
      <p:sp>
        <p:nvSpPr>
          <p:cNvPr id="16" name="TextBox 15"/>
          <p:cNvSpPr txBox="1"/>
          <p:nvPr/>
        </p:nvSpPr>
        <p:spPr>
          <a:xfrm>
            <a:off x="1354099" y="4635699"/>
            <a:ext cx="1417539" cy="369332"/>
          </a:xfrm>
          <a:prstGeom prst="rect">
            <a:avLst/>
          </a:prstGeom>
          <a:noFill/>
        </p:spPr>
        <p:txBody>
          <a:bodyPr wrap="square" rtlCol="0">
            <a:spAutoFit/>
          </a:bodyPr>
          <a:lstStyle/>
          <a:p>
            <a:r>
              <a:rPr lang="en-US" dirty="0">
                <a:solidFill>
                  <a:srgbClr val="FF0000"/>
                </a:solidFill>
                <a:latin typeface="Arial Black" panose="020B0A04020102020204" pitchFamily="34" charset="0"/>
              </a:rPr>
              <a:t>Lion</a:t>
            </a:r>
            <a:endParaRPr lang="vi-VN" dirty="0">
              <a:solidFill>
                <a:srgbClr val="FF0000"/>
              </a:solidFill>
            </a:endParaRPr>
          </a:p>
        </p:txBody>
      </p:sp>
      <p:sp>
        <p:nvSpPr>
          <p:cNvPr id="17" name="TextBox 16"/>
          <p:cNvSpPr txBox="1"/>
          <p:nvPr/>
        </p:nvSpPr>
        <p:spPr>
          <a:xfrm>
            <a:off x="4177509" y="4635699"/>
            <a:ext cx="1580148" cy="369332"/>
          </a:xfrm>
          <a:prstGeom prst="rect">
            <a:avLst/>
          </a:prstGeom>
          <a:noFill/>
        </p:spPr>
        <p:txBody>
          <a:bodyPr wrap="square" rtlCol="0">
            <a:spAutoFit/>
          </a:bodyPr>
          <a:lstStyle/>
          <a:p>
            <a:r>
              <a:rPr lang="en-US" dirty="0">
                <a:solidFill>
                  <a:srgbClr val="FF0000"/>
                </a:solidFill>
                <a:latin typeface="Arial Black" panose="020B0A04020102020204" pitchFamily="34" charset="0"/>
              </a:rPr>
              <a:t>Cinderella</a:t>
            </a:r>
            <a:endParaRPr lang="vi-VN" dirty="0">
              <a:solidFill>
                <a:srgbClr val="FF0000"/>
              </a:solidFill>
            </a:endParaRPr>
          </a:p>
        </p:txBody>
      </p:sp>
      <p:sp>
        <p:nvSpPr>
          <p:cNvPr id="18" name="TextBox 17"/>
          <p:cNvSpPr txBox="1"/>
          <p:nvPr/>
        </p:nvSpPr>
        <p:spPr>
          <a:xfrm>
            <a:off x="6373454" y="4635699"/>
            <a:ext cx="1580148" cy="369332"/>
          </a:xfrm>
          <a:prstGeom prst="rect">
            <a:avLst/>
          </a:prstGeom>
          <a:noFill/>
        </p:spPr>
        <p:txBody>
          <a:bodyPr wrap="square" rtlCol="0">
            <a:spAutoFit/>
          </a:bodyPr>
          <a:lstStyle/>
          <a:p>
            <a:r>
              <a:rPr lang="en-US" dirty="0">
                <a:solidFill>
                  <a:srgbClr val="FF0000"/>
                </a:solidFill>
                <a:latin typeface="Arial Black" panose="020B0A04020102020204" pitchFamily="34" charset="0"/>
              </a:rPr>
              <a:t>Beauty</a:t>
            </a:r>
            <a:endParaRPr lang="vi-VN" dirty="0">
              <a:solidFill>
                <a:srgbClr val="FF0000"/>
              </a:solidFill>
            </a:endParaRPr>
          </a:p>
        </p:txBody>
      </p:sp>
    </p:spTree>
    <p:extLst>
      <p:ext uri="{BB962C8B-B14F-4D97-AF65-F5344CB8AC3E}">
        <p14:creationId xmlns:p14="http://schemas.microsoft.com/office/powerpoint/2010/main" val="288396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828997" y="881563"/>
            <a:ext cx="7911262" cy="461665"/>
          </a:xfrm>
          <a:prstGeom prst="rect">
            <a:avLst/>
          </a:prstGeom>
        </p:spPr>
        <p:txBody>
          <a:bodyPr wrap="square">
            <a:spAutoFit/>
          </a:bodyPr>
          <a:lstStyle/>
          <a:p>
            <a:pPr algn="just"/>
            <a:r>
              <a:rPr lang="en-US" sz="2400" b="1" kern="0" dirty="0">
                <a:solidFill>
                  <a:srgbClr val="000000"/>
                </a:solidFill>
                <a:effectLst/>
                <a:ea typeface="Times New Roman" panose="02020603050405020304" pitchFamily="18" charset="0"/>
                <a:cs typeface="Times New Roman" panose="02020603050405020304" pitchFamily="18" charset="0"/>
              </a:rPr>
              <a:t>Solve the crossword to reveal the secret name. </a:t>
            </a:r>
            <a:endParaRPr lang="en-US" sz="3600" b="1" dirty="0">
              <a:cs typeface="Times New Roman" panose="02020603050405020304" pitchFamily="18" charset="0"/>
            </a:endParaRPr>
          </a:p>
        </p:txBody>
      </p:sp>
      <p:sp>
        <p:nvSpPr>
          <p:cNvPr id="10" name="TextBox 9">
            <a:extLst>
              <a:ext uri="{FF2B5EF4-FFF2-40B4-BE49-F238E27FC236}">
                <a16:creationId xmlns:a16="http://schemas.microsoft.com/office/drawing/2014/main" id="{8C665B95-50BD-FCD8-08E9-55FA722A4124}"/>
              </a:ext>
            </a:extLst>
          </p:cNvPr>
          <p:cNvSpPr txBox="1"/>
          <p:nvPr/>
        </p:nvSpPr>
        <p:spPr>
          <a:xfrm>
            <a:off x="1391101" y="1362236"/>
            <a:ext cx="5679527" cy="461665"/>
          </a:xfrm>
          <a:prstGeom prst="rect">
            <a:avLst/>
          </a:prstGeom>
          <a:noFill/>
        </p:spPr>
        <p:txBody>
          <a:bodyPr wrap="square">
            <a:spAutoFit/>
          </a:bodyPr>
          <a:lstStyle/>
          <a:p>
            <a:r>
              <a:rPr lang="en-US" sz="2400" b="1" i="0" dirty="0">
                <a:solidFill>
                  <a:srgbClr val="3A77B4"/>
                </a:solidFill>
                <a:effectLst/>
                <a:latin typeface="iCielCadena"/>
              </a:rPr>
              <a:t>NAME THE STORY CHARACTERS!</a:t>
            </a:r>
            <a:r>
              <a:rPr lang="en-US" sz="2400" b="1" dirty="0"/>
              <a:t> </a:t>
            </a:r>
          </a:p>
        </p:txBody>
      </p:sp>
      <p:pic>
        <p:nvPicPr>
          <p:cNvPr id="9" name="Picture 8">
            <a:extLst>
              <a:ext uri="{FF2B5EF4-FFF2-40B4-BE49-F238E27FC236}">
                <a16:creationId xmlns:a16="http://schemas.microsoft.com/office/drawing/2014/main" id="{4D3FEBE6-B3B1-ECC5-A929-7AFF5670CA40}"/>
              </a:ext>
            </a:extLst>
          </p:cNvPr>
          <p:cNvPicPr>
            <a:picLocks noChangeAspect="1"/>
          </p:cNvPicPr>
          <p:nvPr/>
        </p:nvPicPr>
        <p:blipFill>
          <a:blip r:embed="rId2"/>
          <a:stretch>
            <a:fillRect/>
          </a:stretch>
        </p:blipFill>
        <p:spPr>
          <a:xfrm>
            <a:off x="1441269" y="1823901"/>
            <a:ext cx="6565594" cy="3205179"/>
          </a:xfrm>
          <a:prstGeom prst="rect">
            <a:avLst/>
          </a:prstGeom>
        </p:spPr>
      </p:pic>
    </p:spTree>
    <p:extLst>
      <p:ext uri="{BB962C8B-B14F-4D97-AF65-F5344CB8AC3E}">
        <p14:creationId xmlns:p14="http://schemas.microsoft.com/office/powerpoint/2010/main" val="101033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828997" y="881563"/>
            <a:ext cx="7911262" cy="461665"/>
          </a:xfrm>
          <a:prstGeom prst="rect">
            <a:avLst/>
          </a:prstGeom>
        </p:spPr>
        <p:txBody>
          <a:bodyPr wrap="square">
            <a:spAutoFit/>
          </a:bodyPr>
          <a:lstStyle/>
          <a:p>
            <a:pPr algn="just"/>
            <a:r>
              <a:rPr lang="en-US" sz="2400" b="1" kern="0" dirty="0">
                <a:solidFill>
                  <a:srgbClr val="000000"/>
                </a:solidFill>
                <a:effectLst/>
                <a:ea typeface="Times New Roman" panose="02020603050405020304" pitchFamily="18" charset="0"/>
                <a:cs typeface="Times New Roman" panose="02020603050405020304" pitchFamily="18" charset="0"/>
              </a:rPr>
              <a:t>Solve the crossword to reveal the secret name. </a:t>
            </a:r>
            <a:endParaRPr lang="en-US" sz="3600" b="1" dirty="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514629" y="1578048"/>
            <a:ext cx="3457136" cy="2081804"/>
          </a:xfrm>
          <a:prstGeom prst="rect">
            <a:avLst/>
          </a:prstGeom>
        </p:spPr>
      </p:pic>
      <p:sp>
        <p:nvSpPr>
          <p:cNvPr id="12" name="TextBox 11"/>
          <p:cNvSpPr txBox="1"/>
          <p:nvPr/>
        </p:nvSpPr>
        <p:spPr>
          <a:xfrm>
            <a:off x="4201549" y="1256928"/>
            <a:ext cx="4538709" cy="3416320"/>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Walter Elias Disney was an American animator, movie producer, and entrepreneur. A number of his films have been enshrined in the National Film Registry by the Library of Congress and several of them have been recognized as among the greatest films ever by the American Film Institute. Renowned for his remarkable cartoons like Snow White and the Seven Dwarfs, Cinderella, and The Lion King,... Walt Disney received multiple Academy Awards in recognition of his contributions to the film industry.</a:t>
            </a:r>
            <a:endParaRPr lang="vi-VN"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405878" y="3796306"/>
            <a:ext cx="1484124" cy="369332"/>
          </a:xfrm>
          <a:prstGeom prst="rect">
            <a:avLst/>
          </a:prstGeom>
          <a:noFill/>
        </p:spPr>
        <p:txBody>
          <a:bodyPr wrap="none" rtlCol="0">
            <a:spAutoFit/>
          </a:bodyPr>
          <a:lstStyle/>
          <a:p>
            <a:r>
              <a:rPr lang="vi-VN" b="1" dirty="0"/>
              <a:t>Walt Disney</a:t>
            </a:r>
          </a:p>
        </p:txBody>
      </p:sp>
    </p:spTree>
    <p:extLst>
      <p:ext uri="{BB962C8B-B14F-4D97-AF65-F5344CB8AC3E}">
        <p14:creationId xmlns:p14="http://schemas.microsoft.com/office/powerpoint/2010/main" val="2334825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70337"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11" name="Picture 10"/>
          <p:cNvPicPr>
            <a:picLocks noChangeAspect="1"/>
          </p:cNvPicPr>
          <p:nvPr/>
        </p:nvPicPr>
        <p:blipFill>
          <a:blip r:embed="rId2"/>
          <a:stretch>
            <a:fillRect/>
          </a:stretch>
        </p:blipFill>
        <p:spPr>
          <a:xfrm>
            <a:off x="116045" y="771500"/>
            <a:ext cx="2688115" cy="2081804"/>
          </a:xfrm>
          <a:prstGeom prst="rect">
            <a:avLst/>
          </a:prstGeom>
        </p:spPr>
      </p:pic>
      <p:sp>
        <p:nvSpPr>
          <p:cNvPr id="13" name="TextBox 12"/>
          <p:cNvSpPr txBox="1"/>
          <p:nvPr/>
        </p:nvSpPr>
        <p:spPr>
          <a:xfrm>
            <a:off x="435178" y="3104670"/>
            <a:ext cx="2368982" cy="369332"/>
          </a:xfrm>
          <a:prstGeom prst="rect">
            <a:avLst/>
          </a:prstGeom>
          <a:noFill/>
        </p:spPr>
        <p:txBody>
          <a:bodyPr wrap="none" rtlCol="0">
            <a:spAutoFit/>
          </a:bodyPr>
          <a:lstStyle/>
          <a:p>
            <a:r>
              <a:rPr lang="vi-VN" b="1" dirty="0"/>
              <a:t>Walter Elias Disney </a:t>
            </a:r>
          </a:p>
        </p:txBody>
      </p:sp>
      <p:sp>
        <p:nvSpPr>
          <p:cNvPr id="7" name="TextBox 6"/>
          <p:cNvSpPr txBox="1"/>
          <p:nvPr/>
        </p:nvSpPr>
        <p:spPr>
          <a:xfrm>
            <a:off x="3076135" y="131128"/>
            <a:ext cx="5894364" cy="5047536"/>
          </a:xfrm>
          <a:prstGeom prst="rect">
            <a:avLst/>
          </a:prstGeom>
          <a:noFill/>
        </p:spPr>
        <p:txBody>
          <a:bodyPr wrap="square" rtlCol="0">
            <a:spAutoFit/>
          </a:bodyPr>
          <a:lstStyle/>
          <a:p>
            <a:pPr algn="just"/>
            <a:r>
              <a:rPr lang="en-US" sz="1400" dirty="0">
                <a:latin typeface="Times New Roman" panose="02020603050405020304" pitchFamily="18" charset="0"/>
                <a:cs typeface="Times New Roman" panose="02020603050405020304" pitchFamily="18" charset="0"/>
              </a:rPr>
              <a:t>Walter Elias Disney (December 5, 1901 – December 15, 1966) was an American animator, film producer, voice actor, and entrepreneur. A pioneer of the American animation industry, he introduced several developments in the production of cartoons. As a film producer, he holds the record for most Academy Awards earned and nominations by an individual. He was presented with two Golden Globe Special Achievement Awards and an Emmy Award, among other honors. Several of his films are included in the National Film Registry by the Library of Congress and have also been named as some of the greatest films ever by the American Film Institute.</a:t>
            </a:r>
          </a:p>
          <a:p>
            <a:pPr algn="just"/>
            <a:r>
              <a:rPr lang="en-US" sz="1400" dirty="0">
                <a:latin typeface="Times New Roman" panose="02020603050405020304" pitchFamily="18" charset="0"/>
                <a:cs typeface="Times New Roman" panose="02020603050405020304" pitchFamily="18" charset="0"/>
              </a:rPr>
              <a:t>Born in Chicago in 1901, Disney developed an early interest in drawing. He took art classes as a boy and took a job as a commercial illustrator at the age of 18. He moved to California in the early 1920s and set up the Disney Brothers Studio (now The Walt Disney Company) with his brother Roy. With </a:t>
            </a:r>
            <a:r>
              <a:rPr lang="en-US" sz="1400" dirty="0" err="1">
                <a:latin typeface="Times New Roman" panose="02020603050405020304" pitchFamily="18" charset="0"/>
                <a:cs typeface="Times New Roman" panose="02020603050405020304" pitchFamily="18" charset="0"/>
              </a:rPr>
              <a:t>Ub</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Iwerks</a:t>
            </a:r>
            <a:r>
              <a:rPr lang="en-US" sz="1400" dirty="0">
                <a:latin typeface="Times New Roman" panose="02020603050405020304" pitchFamily="18" charset="0"/>
                <a:cs typeface="Times New Roman" panose="02020603050405020304" pitchFamily="18" charset="0"/>
              </a:rPr>
              <a:t>, he developed the character Mickey Mouse in 1928, his first highly popular success; he also provided the voice for his creation in the early years. As the studio grew, he became more adventurous, introducing synchronized sound, full-color three-strip Technicolor, feature-length cartoons and technical developments in cameras. The results, seen in features such as Snow White and the Seven Dwarfs (1937), Pinocchio, Fantasia (both 1940), Dumbo (1941), and Bambi (1942), furthered the development of animated film. New animated and live-action films followed after World War II, including the critically successful Cinderella (1950), Sleeping Beauty (1959) and Mary Poppins (1964), the last of which received five Academy Awards.</a:t>
            </a:r>
            <a:endParaRPr lang="vi-VN"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707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61968"/>
            <a:ext cx="4353741"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669738"/>
            <a:ext cx="8120888" cy="830997"/>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rPr>
              <a:t>Listen to a talk about Walt Disney’s life. Number the events in the order they are mentioned. </a:t>
            </a:r>
            <a:endParaRPr lang="en-US" sz="3200" b="1" dirty="0">
              <a:cs typeface="Arial" panose="020B0604020202020204" pitchFamily="34" charset="0"/>
            </a:endParaRPr>
          </a:p>
        </p:txBody>
      </p:sp>
      <p:sp>
        <p:nvSpPr>
          <p:cNvPr id="19" name="TextBox 18">
            <a:extLst>
              <a:ext uri="{FF2B5EF4-FFF2-40B4-BE49-F238E27FC236}">
                <a16:creationId xmlns:a16="http://schemas.microsoft.com/office/drawing/2014/main" id="{C9CB4CB6-CFB0-3CCC-96E9-6DA39679CB26}"/>
              </a:ext>
            </a:extLst>
          </p:cNvPr>
          <p:cNvSpPr txBox="1"/>
          <p:nvPr/>
        </p:nvSpPr>
        <p:spPr>
          <a:xfrm>
            <a:off x="1135774" y="1523730"/>
            <a:ext cx="7666964" cy="3495188"/>
          </a:xfrm>
          <a:prstGeom prst="rect">
            <a:avLst/>
          </a:prstGeom>
          <a:noFill/>
        </p:spPr>
        <p:txBody>
          <a:bodyPr wrap="square">
            <a:spAutoFit/>
          </a:bodyPr>
          <a:lstStyle/>
          <a:p>
            <a:pPr>
              <a:lnSpc>
                <a:spcPct val="150000"/>
              </a:lnSpc>
            </a:pPr>
            <a:r>
              <a:rPr lang="en-US" sz="2500" dirty="0">
                <a:solidFill>
                  <a:srgbClr val="000000"/>
                </a:solidFill>
              </a:rPr>
              <a:t>A</a:t>
            </a:r>
            <a:r>
              <a:rPr lang="en-US" sz="2500" b="0" i="0" dirty="0">
                <a:solidFill>
                  <a:srgbClr val="000000"/>
                </a:solidFill>
                <a:effectLst/>
              </a:rPr>
              <a:t>. A difficult beginning</a:t>
            </a:r>
          </a:p>
          <a:p>
            <a:pPr>
              <a:lnSpc>
                <a:spcPct val="150000"/>
              </a:lnSpc>
            </a:pPr>
            <a:r>
              <a:rPr lang="en-US" sz="2500" b="0" i="0" dirty="0">
                <a:solidFill>
                  <a:srgbClr val="000000"/>
                </a:solidFill>
                <a:effectLst/>
              </a:rPr>
              <a:t>B. An introduction to Walt Disney</a:t>
            </a:r>
          </a:p>
          <a:p>
            <a:pPr>
              <a:lnSpc>
                <a:spcPct val="150000"/>
              </a:lnSpc>
            </a:pPr>
            <a:r>
              <a:rPr lang="en-US" sz="2500" b="0" i="0" dirty="0">
                <a:solidFill>
                  <a:srgbClr val="000000"/>
                </a:solidFill>
                <a:effectLst/>
              </a:rPr>
              <a:t>C. Creating the world’s most popular tourist attraction</a:t>
            </a:r>
          </a:p>
          <a:p>
            <a:pPr>
              <a:lnSpc>
                <a:spcPct val="150000"/>
              </a:lnSpc>
            </a:pPr>
            <a:r>
              <a:rPr lang="en-US" sz="2500" dirty="0">
                <a:solidFill>
                  <a:srgbClr val="000000"/>
                </a:solidFill>
              </a:rPr>
              <a:t>D</a:t>
            </a:r>
            <a:r>
              <a:rPr lang="en-US" sz="2500" b="0" i="0" dirty="0">
                <a:solidFill>
                  <a:srgbClr val="000000"/>
                </a:solidFill>
                <a:effectLst/>
              </a:rPr>
              <a:t>. The birth of Mickey Mouse</a:t>
            </a:r>
          </a:p>
          <a:p>
            <a:pPr>
              <a:lnSpc>
                <a:spcPct val="150000"/>
              </a:lnSpc>
            </a:pPr>
            <a:r>
              <a:rPr lang="en-US" sz="2500" dirty="0">
                <a:solidFill>
                  <a:srgbClr val="000000"/>
                </a:solidFill>
              </a:rPr>
              <a:t>E</a:t>
            </a:r>
            <a:r>
              <a:rPr lang="en-US" sz="2500" b="0" i="0" dirty="0">
                <a:solidFill>
                  <a:srgbClr val="000000"/>
                </a:solidFill>
                <a:effectLst/>
              </a:rPr>
              <a:t>. The success of Snow White and the Seven Dwarfs</a:t>
            </a:r>
          </a:p>
          <a:p>
            <a:pPr>
              <a:lnSpc>
                <a:spcPct val="150000"/>
              </a:lnSpc>
            </a:pPr>
            <a:r>
              <a:rPr lang="en-US" sz="2500" b="0" i="0" dirty="0">
                <a:solidFill>
                  <a:srgbClr val="000000"/>
                </a:solidFill>
                <a:effectLst/>
              </a:rPr>
              <a:t>F. The continued success of The Walt Disney Studios </a:t>
            </a:r>
          </a:p>
        </p:txBody>
      </p:sp>
      <p:sp>
        <p:nvSpPr>
          <p:cNvPr id="9" name="TextBox 8">
            <a:extLst>
              <a:ext uri="{FF2B5EF4-FFF2-40B4-BE49-F238E27FC236}">
                <a16:creationId xmlns:a16="http://schemas.microsoft.com/office/drawing/2014/main" id="{312E982A-3F33-BC5C-D5D9-DDE4A506A6AA}"/>
              </a:ext>
            </a:extLst>
          </p:cNvPr>
          <p:cNvSpPr txBox="1"/>
          <p:nvPr/>
        </p:nvSpPr>
        <p:spPr>
          <a:xfrm>
            <a:off x="679530" y="1523730"/>
            <a:ext cx="458564" cy="3495188"/>
          </a:xfrm>
          <a:prstGeom prst="rect">
            <a:avLst/>
          </a:prstGeom>
          <a:noFill/>
        </p:spPr>
        <p:txBody>
          <a:bodyPr wrap="square">
            <a:spAutoFit/>
          </a:bodyPr>
          <a:lstStyle/>
          <a:p>
            <a:pPr>
              <a:lnSpc>
                <a:spcPct val="150000"/>
              </a:lnSpc>
            </a:pPr>
            <a:r>
              <a:rPr lang="en-US" sz="2500" b="1" dirty="0">
                <a:solidFill>
                  <a:srgbClr val="00B050"/>
                </a:solidFill>
              </a:rPr>
              <a:t>2</a:t>
            </a:r>
          </a:p>
          <a:p>
            <a:pPr>
              <a:lnSpc>
                <a:spcPct val="150000"/>
              </a:lnSpc>
            </a:pPr>
            <a:r>
              <a:rPr lang="en-US" sz="2500" b="1" i="0" dirty="0">
                <a:solidFill>
                  <a:srgbClr val="00B050"/>
                </a:solidFill>
                <a:effectLst/>
              </a:rPr>
              <a:t>1</a:t>
            </a:r>
          </a:p>
          <a:p>
            <a:pPr>
              <a:lnSpc>
                <a:spcPct val="150000"/>
              </a:lnSpc>
            </a:pPr>
            <a:r>
              <a:rPr lang="en-US" sz="2500" b="1" dirty="0">
                <a:solidFill>
                  <a:srgbClr val="00B050"/>
                </a:solidFill>
              </a:rPr>
              <a:t>5</a:t>
            </a:r>
          </a:p>
          <a:p>
            <a:pPr>
              <a:lnSpc>
                <a:spcPct val="150000"/>
              </a:lnSpc>
            </a:pPr>
            <a:r>
              <a:rPr lang="en-US" sz="2500" b="1" i="0" dirty="0">
                <a:solidFill>
                  <a:srgbClr val="00B050"/>
                </a:solidFill>
                <a:effectLst/>
              </a:rPr>
              <a:t>3</a:t>
            </a:r>
          </a:p>
          <a:p>
            <a:pPr>
              <a:lnSpc>
                <a:spcPct val="150000"/>
              </a:lnSpc>
            </a:pPr>
            <a:r>
              <a:rPr lang="en-US" sz="2500" b="1" dirty="0">
                <a:solidFill>
                  <a:srgbClr val="00B050"/>
                </a:solidFill>
              </a:rPr>
              <a:t>4</a:t>
            </a:r>
          </a:p>
          <a:p>
            <a:pPr>
              <a:lnSpc>
                <a:spcPct val="150000"/>
              </a:lnSpc>
            </a:pPr>
            <a:r>
              <a:rPr lang="en-US" sz="2500" b="1" dirty="0">
                <a:solidFill>
                  <a:srgbClr val="00B050"/>
                </a:solidFill>
              </a:rPr>
              <a:t>6</a:t>
            </a:r>
            <a:endParaRPr lang="en-US" sz="2500" b="1" i="0" dirty="0">
              <a:solidFill>
                <a:srgbClr val="00B050"/>
              </a:solidFill>
              <a:effectLst/>
            </a:endParaRPr>
          </a:p>
        </p:txBody>
      </p:sp>
      <p:pic>
        <p:nvPicPr>
          <p:cNvPr id="7" name="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8954" y="35717"/>
            <a:ext cx="304800" cy="304800"/>
          </a:xfrm>
          <a:prstGeom prst="rect">
            <a:avLst/>
          </a:prstGeom>
        </p:spPr>
      </p:pic>
    </p:spTree>
    <p:extLst>
      <p:ext uri="{BB962C8B-B14F-4D97-AF65-F5344CB8AC3E}">
        <p14:creationId xmlns:p14="http://schemas.microsoft.com/office/powerpoint/2010/main" val="428989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1000"/>
                                        <p:tgtEl>
                                          <p:spTgt spid="9">
                                            <p:txEl>
                                              <p:pRg st="2" end="2"/>
                                            </p:txEl>
                                          </p:spTgt>
                                        </p:tgtEl>
                                      </p:cBhvr>
                                    </p:animEffect>
                                    <p:anim calcmode="lin" valueType="num">
                                      <p:cBhvr>
                                        <p:cTn id="3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animEffect transition="in" filter="barn(inVertical)">
                                      <p:cBhvr>
                                        <p:cTn id="38"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085927" y="867955"/>
            <a:ext cx="1412825"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2299725" y="1674214"/>
            <a:ext cx="1463050"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PRE-LISTENING</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791936" y="2567594"/>
            <a:ext cx="1706816" cy="597395"/>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WHILE-LISTENING</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5" name="Rectangle 24"/>
          <p:cNvSpPr/>
          <p:nvPr/>
        </p:nvSpPr>
        <p:spPr>
          <a:xfrm>
            <a:off x="4505771" y="860863"/>
            <a:ext cx="3846291"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Lucky song</a:t>
            </a:r>
            <a:endParaRPr lang="en-GB" dirty="0">
              <a:solidFill>
                <a:schemeClr val="tx1"/>
              </a:solidFill>
            </a:endParaRPr>
          </a:p>
        </p:txBody>
      </p:sp>
      <p:sp>
        <p:nvSpPr>
          <p:cNvPr id="26" name="Rectangle 25"/>
          <p:cNvSpPr/>
          <p:nvPr/>
        </p:nvSpPr>
        <p:spPr>
          <a:xfrm>
            <a:off x="4505771" y="1594891"/>
            <a:ext cx="3846292" cy="647604"/>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4480" marR="0" indent="-285750" algn="just">
              <a:spcBef>
                <a:spcPts val="0"/>
              </a:spcBef>
              <a:spcAft>
                <a:spcPts val="0"/>
              </a:spcAft>
              <a:buFont typeface="Arial" panose="020B0604020202020204" pitchFamily="34" charset="0"/>
              <a:buChar char="•"/>
            </a:pPr>
            <a:r>
              <a:rPr lang="en-US" dirty="0">
                <a:solidFill>
                  <a:schemeClr val="tx1"/>
                </a:solidFill>
                <a:effectLst/>
                <a:ea typeface="Times New Roman" panose="02020603050405020304" pitchFamily="18" charset="0"/>
              </a:rPr>
              <a:t>Task 1: Solve the crossword.</a:t>
            </a:r>
          </a:p>
          <a:p>
            <a:pPr marL="284480" marR="0" indent="-285750" algn="just">
              <a:spcBef>
                <a:spcPts val="0"/>
              </a:spcBef>
              <a:spcAft>
                <a:spcPts val="0"/>
              </a:spcAft>
              <a:buFont typeface="Arial" panose="020B0604020202020204" pitchFamily="34" charset="0"/>
              <a:buChar char="•"/>
            </a:pPr>
            <a:r>
              <a:rPr lang="en-US" dirty="0">
                <a:solidFill>
                  <a:schemeClr val="tx1"/>
                </a:solidFill>
                <a:effectLst/>
                <a:ea typeface="Times New Roman" panose="02020603050405020304" pitchFamily="18" charset="0"/>
              </a:rPr>
              <a:t>Vocabulary</a:t>
            </a:r>
            <a:endParaRPr lang="en-GB" dirty="0">
              <a:solidFill>
                <a:schemeClr val="tx1"/>
              </a:solidFill>
              <a:cs typeface="Times New Roman" panose="02020603050405020304" pitchFamily="18" charset="0"/>
            </a:endParaRPr>
          </a:p>
        </p:txBody>
      </p:sp>
      <p:sp>
        <p:nvSpPr>
          <p:cNvPr id="27" name="Rectangle 26"/>
          <p:cNvSpPr/>
          <p:nvPr/>
        </p:nvSpPr>
        <p:spPr>
          <a:xfrm>
            <a:off x="4505771" y="2452067"/>
            <a:ext cx="3846293" cy="88374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4480" marR="0" indent="-285750">
              <a:spcBef>
                <a:spcPts val="0"/>
              </a:spcBef>
              <a:spcAft>
                <a:spcPts val="0"/>
              </a:spcAft>
              <a:buFont typeface="Arial" panose="020B0604020202020204" pitchFamily="34" charset="0"/>
              <a:buChar char="•"/>
            </a:pPr>
            <a:r>
              <a:rPr lang="en-US" dirty="0">
                <a:solidFill>
                  <a:schemeClr val="tx1"/>
                </a:solidFill>
                <a:effectLst/>
                <a:ea typeface="Times New Roman" panose="02020603050405020304" pitchFamily="18" charset="0"/>
                <a:cs typeface="Times New Roman" panose="02020603050405020304" pitchFamily="18" charset="0"/>
              </a:rPr>
              <a:t>Task 2: Listen and number.</a:t>
            </a:r>
          </a:p>
          <a:p>
            <a:pPr marL="284480" marR="0" indent="-285750">
              <a:spcBef>
                <a:spcPts val="0"/>
              </a:spcBef>
              <a:spcAft>
                <a:spcPts val="0"/>
              </a:spcAft>
              <a:buFont typeface="Arial" panose="020B0604020202020204" pitchFamily="34" charset="0"/>
              <a:buChar char="•"/>
            </a:pPr>
            <a:r>
              <a:rPr lang="en-US" dirty="0">
                <a:solidFill>
                  <a:schemeClr val="tx1"/>
                </a:solidFill>
                <a:effectLst/>
                <a:ea typeface="Times New Roman" panose="02020603050405020304" pitchFamily="18" charset="0"/>
                <a:cs typeface="Times New Roman" panose="02020603050405020304" pitchFamily="18" charset="0"/>
              </a:rPr>
              <a:t>Task 3: Choose the correct answer.</a:t>
            </a:r>
          </a:p>
        </p:txBody>
      </p:sp>
      <p:cxnSp>
        <p:nvCxnSpPr>
          <p:cNvPr id="28" name="Curved Connector 27"/>
          <p:cNvCxnSpPr>
            <a:stCxn id="22" idx="3"/>
            <a:endCxn id="23" idx="0"/>
          </p:cNvCxnSpPr>
          <p:nvPr/>
        </p:nvCxnSpPr>
        <p:spPr>
          <a:xfrm>
            <a:off x="2498752" y="1113732"/>
            <a:ext cx="532499" cy="560482"/>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cxnSpLocks/>
            <a:stCxn id="23" idx="1"/>
            <a:endCxn id="24" idx="0"/>
          </p:cNvCxnSpPr>
          <p:nvPr/>
        </p:nvCxnSpPr>
        <p:spPr>
          <a:xfrm rot="10800000" flipV="1">
            <a:off x="1645345" y="1919990"/>
            <a:ext cx="654381" cy="647604"/>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212625" y="3498048"/>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POST-LISTENING</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2" name="Rectangle 31"/>
          <p:cNvSpPr/>
          <p:nvPr/>
        </p:nvSpPr>
        <p:spPr>
          <a:xfrm>
            <a:off x="4505770" y="4261576"/>
            <a:ext cx="3846291" cy="651410"/>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cxnSp>
        <p:nvCxnSpPr>
          <p:cNvPr id="33" name="Curved Connector 32"/>
          <p:cNvCxnSpPr>
            <a:cxnSpLocks/>
            <a:stCxn id="31" idx="1"/>
            <a:endCxn id="34" idx="0"/>
          </p:cNvCxnSpPr>
          <p:nvPr/>
        </p:nvCxnSpPr>
        <p:spPr>
          <a:xfrm rot="10800000" flipV="1">
            <a:off x="1701451" y="3747854"/>
            <a:ext cx="511175" cy="582864"/>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791936" y="4330718"/>
            <a:ext cx="1819028"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cxnSp>
        <p:nvCxnSpPr>
          <p:cNvPr id="35" name="Curved Connector 34"/>
          <p:cNvCxnSpPr>
            <a:cxnSpLocks/>
            <a:stCxn id="24" idx="3"/>
            <a:endCxn id="31" idx="0"/>
          </p:cNvCxnSpPr>
          <p:nvPr/>
        </p:nvCxnSpPr>
        <p:spPr>
          <a:xfrm>
            <a:off x="2498752" y="2866292"/>
            <a:ext cx="532498" cy="631756"/>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7" name="Rectangle 36"/>
          <p:cNvSpPr/>
          <p:nvPr/>
        </p:nvSpPr>
        <p:spPr>
          <a:xfrm>
            <a:off x="4505770" y="3556206"/>
            <a:ext cx="3846291" cy="49961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270" algn="just">
              <a:spcBef>
                <a:spcPts val="0"/>
              </a:spcBef>
              <a:spcAft>
                <a:spcPts val="0"/>
              </a:spcAft>
            </a:pPr>
            <a:r>
              <a:rPr lang="en-US" dirty="0">
                <a:solidFill>
                  <a:schemeClr val="tx1"/>
                </a:solidFill>
                <a:effectLst/>
                <a:ea typeface="Times New Roman" panose="02020603050405020304" pitchFamily="18" charset="0"/>
              </a:rPr>
              <a:t>Task 4: </a:t>
            </a:r>
            <a:r>
              <a:rPr lang="en-US" dirty="0">
                <a:solidFill>
                  <a:schemeClr val="tx1"/>
                </a:solidFill>
                <a:effectLst/>
                <a:ea typeface="Tahoma" panose="020B0604030504040204" pitchFamily="34" charset="0"/>
              </a:rPr>
              <a:t>﻿</a:t>
            </a:r>
            <a:r>
              <a:rPr lang="en-US" dirty="0">
                <a:solidFill>
                  <a:schemeClr val="tx1"/>
                </a:solidFill>
                <a:effectLst/>
                <a:ea typeface="Times New Roman" panose="02020603050405020304" pitchFamily="18" charset="0"/>
              </a:rPr>
              <a:t>Work in pairs and discuss.</a:t>
            </a:r>
          </a:p>
        </p:txBody>
      </p:sp>
      <p:sp>
        <p:nvSpPr>
          <p:cNvPr id="44" name="Rectangle 43"/>
          <p:cNvSpPr/>
          <p:nvPr/>
        </p:nvSpPr>
        <p:spPr>
          <a:xfrm>
            <a:off x="4233064" y="230514"/>
            <a:ext cx="2256946" cy="338921"/>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UTM Facebook K&amp;T" panose="02040603050506020204" pitchFamily="18" charset="0"/>
              </a:rPr>
              <a:t>LISTENING</a:t>
            </a:r>
          </a:p>
        </p:txBody>
      </p:sp>
      <p:sp>
        <p:nvSpPr>
          <p:cNvPr id="46" name="Rectangle 45"/>
          <p:cNvSpPr/>
          <p:nvPr/>
        </p:nvSpPr>
        <p:spPr>
          <a:xfrm>
            <a:off x="2692057" y="239901"/>
            <a:ext cx="1415556" cy="329534"/>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E45983"/>
                </a:solidFill>
                <a:latin typeface="Bookman Old Style" pitchFamily="18" charset="0"/>
              </a:rPr>
              <a:t>LESSON 5</a:t>
            </a:r>
          </a:p>
        </p:txBody>
      </p: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61968"/>
            <a:ext cx="4686251"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803326" y="823882"/>
            <a:ext cx="8120888" cy="461665"/>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cs typeface="Times New Roman" panose="02020603050405020304" pitchFamily="18" charset="0"/>
              </a:rPr>
              <a:t>Listen to the talk again. Choose the correct answer A, B, or C</a:t>
            </a:r>
            <a:endParaRPr lang="en-US" sz="3600" b="1" dirty="0">
              <a:cs typeface="Times New Roman" panose="02020603050405020304" pitchFamily="18" charset="0"/>
            </a:endParaRPr>
          </a:p>
        </p:txBody>
      </p:sp>
      <p:sp>
        <p:nvSpPr>
          <p:cNvPr id="10" name="TextBox 9">
            <a:extLst>
              <a:ext uri="{FF2B5EF4-FFF2-40B4-BE49-F238E27FC236}">
                <a16:creationId xmlns:a16="http://schemas.microsoft.com/office/drawing/2014/main" id="{458930F2-0798-34A2-4901-E4404447A3BC}"/>
              </a:ext>
            </a:extLst>
          </p:cNvPr>
          <p:cNvSpPr txBox="1"/>
          <p:nvPr/>
        </p:nvSpPr>
        <p:spPr>
          <a:xfrm>
            <a:off x="592218" y="1433971"/>
            <a:ext cx="8120888" cy="3539430"/>
          </a:xfrm>
          <a:prstGeom prst="rect">
            <a:avLst/>
          </a:prstGeom>
          <a:noFill/>
        </p:spPr>
        <p:txBody>
          <a:bodyPr wrap="square">
            <a:spAutoFit/>
          </a:bodyPr>
          <a:lstStyle/>
          <a:p>
            <a:r>
              <a:rPr lang="en-US" sz="2800" dirty="0"/>
              <a:t>1. Walt Disney moved to Hollywood because _______.</a:t>
            </a:r>
          </a:p>
          <a:p>
            <a:r>
              <a:rPr lang="en-US" sz="2800" dirty="0"/>
              <a:t>A. his parents moved to work there</a:t>
            </a:r>
          </a:p>
          <a:p>
            <a:r>
              <a:rPr lang="en-US" sz="2800" dirty="0"/>
              <a:t>B. he wanted to start his career again</a:t>
            </a:r>
          </a:p>
          <a:p>
            <a:r>
              <a:rPr lang="en-US" sz="2800" dirty="0"/>
              <a:t>C. his company became very successful</a:t>
            </a:r>
          </a:p>
          <a:p>
            <a:r>
              <a:rPr lang="en-US" sz="2800" dirty="0"/>
              <a:t>2. Which is true about Mickey Mouse?</a:t>
            </a:r>
          </a:p>
          <a:p>
            <a:r>
              <a:rPr lang="en-US" sz="2800" dirty="0"/>
              <a:t>A. It was based on a real pet.</a:t>
            </a:r>
          </a:p>
          <a:p>
            <a:r>
              <a:rPr lang="en-US" sz="2800" dirty="0"/>
              <a:t>B. It was first voiced by a famous actor.</a:t>
            </a:r>
          </a:p>
          <a:p>
            <a:r>
              <a:rPr lang="en-US" sz="2800" dirty="0"/>
              <a:t>C. It was not very popular.</a:t>
            </a:r>
          </a:p>
        </p:txBody>
      </p:sp>
      <p:sp>
        <p:nvSpPr>
          <p:cNvPr id="11" name="Oval 10">
            <a:extLst>
              <a:ext uri="{FF2B5EF4-FFF2-40B4-BE49-F238E27FC236}">
                <a16:creationId xmlns:a16="http://schemas.microsoft.com/office/drawing/2014/main" id="{AB27BFD2-90E1-D56D-70F0-F547558CFFDD}"/>
              </a:ext>
            </a:extLst>
          </p:cNvPr>
          <p:cNvSpPr/>
          <p:nvPr/>
        </p:nvSpPr>
        <p:spPr>
          <a:xfrm>
            <a:off x="526359" y="2316985"/>
            <a:ext cx="573597" cy="528222"/>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80BD265-691F-8C99-4628-BD569DDBE1AC}"/>
              </a:ext>
            </a:extLst>
          </p:cNvPr>
          <p:cNvSpPr/>
          <p:nvPr/>
        </p:nvSpPr>
        <p:spPr>
          <a:xfrm>
            <a:off x="526358" y="3608989"/>
            <a:ext cx="573597" cy="528222"/>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8954" y="35717"/>
            <a:ext cx="304800" cy="304800"/>
          </a:xfrm>
          <a:prstGeom prst="rect">
            <a:avLst/>
          </a:prstGeom>
        </p:spPr>
      </p:pic>
    </p:spTree>
    <p:extLst>
      <p:ext uri="{BB962C8B-B14F-4D97-AF65-F5344CB8AC3E}">
        <p14:creationId xmlns:p14="http://schemas.microsoft.com/office/powerpoint/2010/main" val="35067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3"/>
                </p:tgtEl>
              </p:cMediaNode>
            </p:audio>
          </p:childTnLst>
        </p:cTn>
      </p:par>
    </p:tnLst>
    <p:bldLst>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94248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775870"/>
            <a:ext cx="8120888" cy="461665"/>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cs typeface="Times New Roman" panose="02020603050405020304" pitchFamily="18" charset="0"/>
              </a:rPr>
              <a:t>Listen to the talk again. Choose the correct answer A, B, or C</a:t>
            </a:r>
            <a:endParaRPr lang="en-US" sz="3600" b="1" dirty="0">
              <a:cs typeface="Times New Roman" panose="02020603050405020304" pitchFamily="18" charset="0"/>
            </a:endParaRPr>
          </a:p>
        </p:txBody>
      </p:sp>
      <p:sp>
        <p:nvSpPr>
          <p:cNvPr id="8" name="TextBox 7">
            <a:extLst>
              <a:ext uri="{FF2B5EF4-FFF2-40B4-BE49-F238E27FC236}">
                <a16:creationId xmlns:a16="http://schemas.microsoft.com/office/drawing/2014/main" id="{998C3C43-9766-BFCB-2317-BAF94F433EC2}"/>
              </a:ext>
            </a:extLst>
          </p:cNvPr>
          <p:cNvSpPr txBox="1"/>
          <p:nvPr/>
        </p:nvSpPr>
        <p:spPr>
          <a:xfrm>
            <a:off x="763737" y="1152294"/>
            <a:ext cx="8120888" cy="3970318"/>
          </a:xfrm>
          <a:prstGeom prst="rect">
            <a:avLst/>
          </a:prstGeom>
          <a:noFill/>
        </p:spPr>
        <p:txBody>
          <a:bodyPr wrap="square">
            <a:spAutoFit/>
          </a:bodyPr>
          <a:lstStyle/>
          <a:p>
            <a:r>
              <a:rPr lang="en-US" sz="2800" dirty="0"/>
              <a:t>3. What is NOT mentioned as an achievement of </a:t>
            </a:r>
            <a:r>
              <a:rPr lang="en-US" sz="2800" i="1" dirty="0"/>
              <a:t>Snow White and the Seven Dwarfs</a:t>
            </a:r>
            <a:r>
              <a:rPr lang="en-US" sz="2800" dirty="0"/>
              <a:t>?</a:t>
            </a:r>
          </a:p>
          <a:p>
            <a:r>
              <a:rPr lang="en-US" sz="2800" dirty="0"/>
              <a:t>A. It earned more than 400 million dollars.</a:t>
            </a:r>
          </a:p>
          <a:p>
            <a:r>
              <a:rPr lang="en-US" sz="2800" dirty="0"/>
              <a:t>B. It won several Oscars.</a:t>
            </a:r>
          </a:p>
          <a:p>
            <a:r>
              <a:rPr lang="en-US" sz="2800" dirty="0"/>
              <a:t>C. It was the best movie in the film industry.</a:t>
            </a:r>
          </a:p>
          <a:p>
            <a:r>
              <a:rPr lang="en-US" sz="2800" dirty="0"/>
              <a:t>4. What is true about Disney’s achievements?</a:t>
            </a:r>
          </a:p>
          <a:p>
            <a:r>
              <a:rPr lang="en-US" sz="2800" dirty="0"/>
              <a:t>A. He created the first animated cartoon.</a:t>
            </a:r>
          </a:p>
          <a:p>
            <a:r>
              <a:rPr lang="en-US" sz="2800" dirty="0"/>
              <a:t>B. He holds the record for the most Oscars in history.</a:t>
            </a:r>
          </a:p>
          <a:p>
            <a:r>
              <a:rPr lang="en-US" sz="2800" dirty="0"/>
              <a:t>C. He designed all the Disneyland theme parks.</a:t>
            </a:r>
          </a:p>
        </p:txBody>
      </p:sp>
      <p:sp>
        <p:nvSpPr>
          <p:cNvPr id="9" name="Oval 8">
            <a:extLst>
              <a:ext uri="{FF2B5EF4-FFF2-40B4-BE49-F238E27FC236}">
                <a16:creationId xmlns:a16="http://schemas.microsoft.com/office/drawing/2014/main" id="{CC0184D7-E56F-B589-6B71-84E786B5C61E}"/>
              </a:ext>
            </a:extLst>
          </p:cNvPr>
          <p:cNvSpPr/>
          <p:nvPr/>
        </p:nvSpPr>
        <p:spPr>
          <a:xfrm>
            <a:off x="740289" y="2906620"/>
            <a:ext cx="510093" cy="461665"/>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CAFBE2-1DFE-8092-1E45-00B66FFD4145}"/>
              </a:ext>
            </a:extLst>
          </p:cNvPr>
          <p:cNvSpPr/>
          <p:nvPr/>
        </p:nvSpPr>
        <p:spPr>
          <a:xfrm>
            <a:off x="740290" y="4160243"/>
            <a:ext cx="510093" cy="461665"/>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8954" y="35717"/>
            <a:ext cx="304800" cy="304800"/>
          </a:xfrm>
          <a:prstGeom prst="rect">
            <a:avLst/>
          </a:prstGeom>
        </p:spPr>
      </p:pic>
    </p:spTree>
    <p:extLst>
      <p:ext uri="{BB962C8B-B14F-4D97-AF65-F5344CB8AC3E}">
        <p14:creationId xmlns:p14="http://schemas.microsoft.com/office/powerpoint/2010/main" val="64288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0"/>
                </p:tgtEl>
              </p:cMediaNode>
            </p:audio>
          </p:childTnLst>
        </p:cTn>
      </p:par>
    </p:tnLst>
    <p:bldLst>
      <p:bldP spid="9"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4A8E95-B1E1-24B7-1D7D-8C5CAF0ED2A2}"/>
              </a:ext>
            </a:extLst>
          </p:cNvPr>
          <p:cNvSpPr txBox="1"/>
          <p:nvPr/>
        </p:nvSpPr>
        <p:spPr>
          <a:xfrm>
            <a:off x="780697" y="1698230"/>
            <a:ext cx="7811410" cy="2677656"/>
          </a:xfrm>
          <a:prstGeom prst="rect">
            <a:avLst/>
          </a:prstGeom>
          <a:noFill/>
        </p:spPr>
        <p:txBody>
          <a:bodyPr wrap="square">
            <a:spAutoFit/>
          </a:bodyPr>
          <a:lstStyle/>
          <a:p>
            <a:r>
              <a:rPr lang="en-US" sz="2800" dirty="0"/>
              <a:t>5. Why did he create Disneyland theme parks?</a:t>
            </a:r>
          </a:p>
          <a:p>
            <a:r>
              <a:rPr lang="en-US" sz="2800" dirty="0"/>
              <a:t>A. So that visitors can share their magical stories with Disney characters.</a:t>
            </a:r>
          </a:p>
          <a:p>
            <a:r>
              <a:rPr lang="en-US" sz="2800" dirty="0"/>
              <a:t>B. So that fans can see Disney characters live on stage and interact with them.</a:t>
            </a:r>
          </a:p>
          <a:p>
            <a:r>
              <a:rPr lang="en-US" sz="2800" dirty="0"/>
              <a:t>C. So that visitors can learn to make animated films.</a:t>
            </a:r>
          </a:p>
        </p:txBody>
      </p:sp>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127618"/>
            <a:ext cx="4295025"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775870"/>
            <a:ext cx="8120888" cy="461665"/>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cs typeface="Times New Roman" panose="02020603050405020304" pitchFamily="18" charset="0"/>
              </a:rPr>
              <a:t>Listen to the talk again. Choose the correct answer A, B, or C</a:t>
            </a:r>
            <a:endParaRPr lang="en-US" sz="3600" b="1" dirty="0">
              <a:cs typeface="Times New Roman" panose="02020603050405020304" pitchFamily="18" charset="0"/>
            </a:endParaRPr>
          </a:p>
        </p:txBody>
      </p:sp>
      <p:sp>
        <p:nvSpPr>
          <p:cNvPr id="10" name="Oval 9">
            <a:extLst>
              <a:ext uri="{FF2B5EF4-FFF2-40B4-BE49-F238E27FC236}">
                <a16:creationId xmlns:a16="http://schemas.microsoft.com/office/drawing/2014/main" id="{EAD99676-BB9A-7C36-991F-12A44EDA959A}"/>
              </a:ext>
            </a:extLst>
          </p:cNvPr>
          <p:cNvSpPr/>
          <p:nvPr/>
        </p:nvSpPr>
        <p:spPr>
          <a:xfrm>
            <a:off x="763737" y="3037058"/>
            <a:ext cx="462511" cy="473616"/>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46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4A8E95-B1E1-24B7-1D7D-8C5CAF0ED2A2}"/>
              </a:ext>
            </a:extLst>
          </p:cNvPr>
          <p:cNvSpPr txBox="1"/>
          <p:nvPr/>
        </p:nvSpPr>
        <p:spPr>
          <a:xfrm>
            <a:off x="780697" y="1698230"/>
            <a:ext cx="7811410" cy="523220"/>
          </a:xfrm>
          <a:prstGeom prst="rect">
            <a:avLst/>
          </a:prstGeom>
          <a:noFill/>
        </p:spPr>
        <p:txBody>
          <a:bodyPr wrap="square">
            <a:spAutoFit/>
          </a:bodyPr>
          <a:lstStyle/>
          <a:p>
            <a:endParaRPr lang="en-US" sz="2800" dirty="0"/>
          </a:p>
        </p:txBody>
      </p:sp>
      <p:sp>
        <p:nvSpPr>
          <p:cNvPr id="5" name="Rectangle 4">
            <a:extLst>
              <a:ext uri="{FF2B5EF4-FFF2-40B4-BE49-F238E27FC236}">
                <a16:creationId xmlns:a16="http://schemas.microsoft.com/office/drawing/2014/main" id="{96D909A0-75C9-2667-AD15-19385FD17AA0}"/>
              </a:ext>
            </a:extLst>
          </p:cNvPr>
          <p:cNvSpPr/>
          <p:nvPr/>
        </p:nvSpPr>
        <p:spPr>
          <a:xfrm>
            <a:off x="0" y="-206325"/>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09490" y="-130661"/>
            <a:ext cx="4735813"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7" name="TextBox 6"/>
          <p:cNvSpPr txBox="1"/>
          <p:nvPr/>
        </p:nvSpPr>
        <p:spPr>
          <a:xfrm>
            <a:off x="309490" y="578466"/>
            <a:ext cx="8709762" cy="4278094"/>
          </a:xfrm>
          <a:prstGeom prst="rect">
            <a:avLst/>
          </a:prstGeom>
          <a:noFill/>
        </p:spPr>
        <p:txBody>
          <a:bodyPr wrap="square" rtlCol="0">
            <a:spAutoFit/>
          </a:bodyPr>
          <a:lstStyle/>
          <a:p>
            <a:pPr algn="just"/>
            <a:r>
              <a:rPr lang="en-US" sz="1600" dirty="0">
                <a:latin typeface="Times New Roman" panose="02020603050405020304" pitchFamily="18" charset="0"/>
                <a:cs typeface="Times New Roman" panose="02020603050405020304" pitchFamily="18" charset="0"/>
              </a:rPr>
              <a:t>Walt Disney was one of the most admired people in the film industry. Many of the films created by his company are very popular with both children and adults.</a:t>
            </a:r>
          </a:p>
          <a:p>
            <a:pPr algn="just"/>
            <a:r>
              <a:rPr lang="en-US" sz="1600" dirty="0">
                <a:latin typeface="Times New Roman" panose="02020603050405020304" pitchFamily="18" charset="0"/>
                <a:cs typeface="Times New Roman" panose="02020603050405020304" pitchFamily="18" charset="0"/>
              </a:rPr>
              <a:t>However, success did not come early for Disney. When he set up his own film company, it was not very profitable. So, Disney chose to move to Hollywood to start a new career.</a:t>
            </a:r>
          </a:p>
          <a:p>
            <a:pPr algn="just"/>
            <a:r>
              <a:rPr lang="en-US" sz="1600" dirty="0">
                <a:latin typeface="Times New Roman" panose="02020603050405020304" pitchFamily="18" charset="0"/>
                <a:cs typeface="Times New Roman" panose="02020603050405020304" pitchFamily="18" charset="0"/>
              </a:rPr>
              <a:t>There, he developed a character based on a pet mouse he once had, under the name of Mickey Mouse. He even gave the mouse his own voice. Soon, Mickey Mouse became the world's most popular cartoon character and Disney was very popular worldwide.</a:t>
            </a:r>
          </a:p>
          <a:p>
            <a:pPr algn="just"/>
            <a:r>
              <a:rPr lang="en-US" sz="1600" dirty="0">
                <a:latin typeface="Times New Roman" panose="02020603050405020304" pitchFamily="18" charset="0"/>
                <a:cs typeface="Times New Roman" panose="02020603050405020304" pitchFamily="18" charset="0"/>
              </a:rPr>
              <a:t>But Disney did not stop there. He went on to produce his first feature-length animated film Snow White and the Seven Dwarfs. The film became a huge success, earning more than 400 million dollars since its release and eight Oscars, the top award in the film industry. Throughout his career, Disney won or received 26 Oscars - a record in history.</a:t>
            </a:r>
          </a:p>
          <a:p>
            <a:pPr algn="just"/>
            <a:r>
              <a:rPr lang="en-US" sz="1600" dirty="0">
                <a:latin typeface="Times New Roman" panose="02020603050405020304" pitchFamily="18" charset="0"/>
                <a:cs typeface="Times New Roman" panose="02020603050405020304" pitchFamily="18" charset="0"/>
              </a:rPr>
              <a:t>Besides making films, Disney was also the creator of the first Disneyland theme park which opened in 1955. Nowadays, there are 12 Disney parks around the world where people can meet Disney cartoon characters and see live shows of their magical stories.</a:t>
            </a:r>
          </a:p>
          <a:p>
            <a:pPr algn="just"/>
            <a:r>
              <a:rPr lang="en-US" sz="1600" dirty="0">
                <a:latin typeface="Times New Roman" panose="02020603050405020304" pitchFamily="18" charset="0"/>
                <a:cs typeface="Times New Roman" panose="02020603050405020304" pitchFamily="18" charset="0"/>
              </a:rPr>
              <a:t>After his death, The Walt Disney Studios continued to make high-quality live-action and animated films, such as The Little Mermaid, Beauty and the Beast, and The Lion King. His films continue to inspire both adults and children to follow their dreams.</a:t>
            </a:r>
            <a:endParaRPr lang="vi-VN" sz="1600" dirty="0">
              <a:latin typeface="Times New Roman" panose="02020603050405020304" pitchFamily="18" charset="0"/>
              <a:cs typeface="Times New Roman" panose="02020603050405020304" pitchFamily="18" charset="0"/>
            </a:endParaRPr>
          </a:p>
        </p:txBody>
      </p:sp>
      <p:pic>
        <p:nvPicPr>
          <p:cNvPr id="9" name="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57137" y="-133816"/>
            <a:ext cx="304800" cy="304800"/>
          </a:xfrm>
          <a:prstGeom prst="rect">
            <a:avLst/>
          </a:prstGeom>
        </p:spPr>
      </p:pic>
    </p:spTree>
    <p:extLst>
      <p:ext uri="{BB962C8B-B14F-4D97-AF65-F5344CB8AC3E}">
        <p14:creationId xmlns:p14="http://schemas.microsoft.com/office/powerpoint/2010/main" val="1111008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9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POST-LISTENING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849350"/>
            <a:ext cx="8120888" cy="461665"/>
          </a:xfrm>
          <a:prstGeom prst="rect">
            <a:avLst/>
          </a:prstGeom>
        </p:spPr>
        <p:txBody>
          <a:bodyPr wrap="square">
            <a:spAutoFit/>
          </a:bodyPr>
          <a:lstStyle/>
          <a:p>
            <a:pPr marL="0" marR="0" indent="0" algn="just" fontAlgn="auto">
              <a:spcBef>
                <a:spcPts val="0"/>
              </a:spcBef>
              <a:spcAft>
                <a:spcPts val="0"/>
              </a:spcAft>
            </a:pPr>
            <a:r>
              <a:rPr lang="en-US" sz="2400" b="1" dirty="0">
                <a:solidFill>
                  <a:srgbClr val="000000"/>
                </a:solidFill>
                <a:effectLst/>
                <a:ea typeface="Times New Roman" panose="02020603050405020304" pitchFamily="18" charset="0"/>
                <a:cs typeface="Times New Roman" panose="02020603050405020304" pitchFamily="18" charset="0"/>
              </a:rPr>
              <a:t>Work in pairs. Discuss the question.</a:t>
            </a:r>
            <a:endParaRPr lang="en-US" sz="2400" b="1" dirty="0">
              <a:effectLst/>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66A786A-D077-70DA-9242-0C977FBB15DC}"/>
              </a:ext>
            </a:extLst>
          </p:cNvPr>
          <p:cNvSpPr txBox="1"/>
          <p:nvPr/>
        </p:nvSpPr>
        <p:spPr>
          <a:xfrm>
            <a:off x="896243" y="1335806"/>
            <a:ext cx="7821386" cy="954107"/>
          </a:xfrm>
          <a:prstGeom prst="rect">
            <a:avLst/>
          </a:prstGeom>
          <a:noFill/>
        </p:spPr>
        <p:txBody>
          <a:bodyPr wrap="square">
            <a:spAutoFit/>
          </a:bodyPr>
          <a:lstStyle/>
          <a:p>
            <a:pPr algn="ctr"/>
            <a:r>
              <a:rPr lang="en-US" sz="2800" i="1" kern="0" dirty="0">
                <a:solidFill>
                  <a:srgbClr val="C00000"/>
                </a:solidFill>
                <a:ea typeface="Times New Roman" panose="02020603050405020304" pitchFamily="18" charset="0"/>
              </a:rPr>
              <a:t>What do you think is most impressive about Walt Disney’s life and achievements?</a:t>
            </a:r>
            <a:endParaRPr lang="en-US" sz="4000" b="1" dirty="0">
              <a:solidFill>
                <a:srgbClr val="C00000"/>
              </a:solidFill>
              <a:cs typeface="Arial" panose="020B0604020202020204" pitchFamily="34" charset="0"/>
            </a:endParaRPr>
          </a:p>
        </p:txBody>
      </p:sp>
      <p:pic>
        <p:nvPicPr>
          <p:cNvPr id="9" name="Picture 8">
            <a:extLst>
              <a:ext uri="{FF2B5EF4-FFF2-40B4-BE49-F238E27FC236}">
                <a16:creationId xmlns:a16="http://schemas.microsoft.com/office/drawing/2014/main" id="{F544347A-D622-B241-8511-A7AF2D1FE93B}"/>
              </a:ext>
            </a:extLst>
          </p:cNvPr>
          <p:cNvPicPr>
            <a:picLocks noChangeAspect="1"/>
          </p:cNvPicPr>
          <p:nvPr/>
        </p:nvPicPr>
        <p:blipFill>
          <a:blip r:embed="rId2"/>
          <a:stretch>
            <a:fillRect/>
          </a:stretch>
        </p:blipFill>
        <p:spPr>
          <a:xfrm>
            <a:off x="3080590" y="2314704"/>
            <a:ext cx="3452692" cy="2544088"/>
          </a:xfrm>
          <a:prstGeom prst="rect">
            <a:avLst/>
          </a:prstGeom>
        </p:spPr>
      </p:pic>
    </p:spTree>
    <p:extLst>
      <p:ext uri="{BB962C8B-B14F-4D97-AF65-F5344CB8AC3E}">
        <p14:creationId xmlns:p14="http://schemas.microsoft.com/office/powerpoint/2010/main" val="86173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2" name="Rectangle 1"/>
          <p:cNvSpPr/>
          <p:nvPr/>
        </p:nvSpPr>
        <p:spPr>
          <a:xfrm>
            <a:off x="819688" y="809054"/>
            <a:ext cx="5960281" cy="523220"/>
          </a:xfrm>
          <a:prstGeom prst="rect">
            <a:avLst/>
          </a:prstGeom>
        </p:spPr>
        <p:txBody>
          <a:bodyPr wrap="square">
            <a:spAutoFit/>
          </a:bodyPr>
          <a:lstStyle/>
          <a:p>
            <a:pPr algn="just"/>
            <a:r>
              <a:rPr lang="en-US" sz="28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819688" y="1512795"/>
            <a:ext cx="7593030" cy="2610843"/>
          </a:xfrm>
          <a:prstGeom prst="rect">
            <a:avLst/>
          </a:prstGeom>
          <a:noFill/>
        </p:spPr>
        <p:txBody>
          <a:bodyPr wrap="square" rtlCol="0">
            <a:spAutoFit/>
          </a:bodyPr>
          <a:lstStyle/>
          <a:p>
            <a:pPr>
              <a:lnSpc>
                <a:spcPct val="150000"/>
              </a:lnSpc>
            </a:pPr>
            <a:r>
              <a:rPr lang="vi-VN" sz="2800" dirty="0">
                <a:latin typeface="Calibri" panose="020F0502020204030204" pitchFamily="34" charset="0"/>
                <a:cs typeface="Calibri" panose="020F0502020204030204" pitchFamily="34" charset="0"/>
              </a:rPr>
              <a:t>What have you learnt today?</a:t>
            </a:r>
            <a:endParaRPr lang="en-US" sz="28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An overview about Walt Disney’s life;</a:t>
            </a:r>
          </a:p>
          <a:p>
            <a:pPr marL="342900" indent="-342900">
              <a:lnSpc>
                <a:spcPct val="150000"/>
              </a:lnSpc>
              <a:buFont typeface="Arial" panose="020B0604020202020204" pitchFamily="34" charset="0"/>
              <a:buChar char="•"/>
            </a:pPr>
            <a:r>
              <a:rPr lang="en-US" sz="2800" dirty="0"/>
              <a:t>Listening skills for general ideas and for specific information </a:t>
            </a:r>
            <a:endParaRPr lang="en-US" sz="28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2B0EAB4-78BD-F7BA-E394-C2C18E24C89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37C64C-20A2-6617-FE38-50A2FD8817E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964461" y="1722849"/>
            <a:ext cx="7512789" cy="2153228"/>
          </a:xfrm>
          <a:noFill/>
        </p:spPr>
        <p:txBody>
          <a:bodyPr anchor="t"/>
          <a:lstStyle/>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Do exercises in the workbook.</a:t>
            </a:r>
          </a:p>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Prepare for Lesson 6 - Writing.</a:t>
            </a:r>
          </a:p>
        </p:txBody>
      </p:sp>
      <p:sp>
        <p:nvSpPr>
          <p:cNvPr id="6" name="Rounded Rectangle 5"/>
          <p:cNvSpPr/>
          <p:nvPr/>
        </p:nvSpPr>
        <p:spPr>
          <a:xfrm>
            <a:off x="604465" y="89670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7" name="TextBox 6"/>
          <p:cNvSpPr txBox="1"/>
          <p:nvPr/>
        </p:nvSpPr>
        <p:spPr>
          <a:xfrm>
            <a:off x="627095" y="824965"/>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8" name="Rectangle 7"/>
          <p:cNvSpPr/>
          <p:nvPr/>
        </p:nvSpPr>
        <p:spPr>
          <a:xfrm>
            <a:off x="1004050" y="824965"/>
            <a:ext cx="3429000" cy="523220"/>
          </a:xfrm>
          <a:prstGeom prst="rect">
            <a:avLst/>
          </a:prstGeom>
        </p:spPr>
        <p:txBody>
          <a:bodyPr>
            <a:spAutoFit/>
          </a:bodyPr>
          <a:lstStyle/>
          <a:p>
            <a:pPr algn="just"/>
            <a:r>
              <a:rPr lang="en-US" sz="2800" b="1" dirty="0">
                <a:latin typeface="Arial" panose="020B0604020202020204" pitchFamily="34" charset="0"/>
                <a:cs typeface="Arial" panose="020B0604020202020204" pitchFamily="34" charset="0"/>
              </a:rPr>
              <a:t>Homework</a:t>
            </a:r>
          </a:p>
        </p:txBody>
      </p:sp>
      <p:sp>
        <p:nvSpPr>
          <p:cNvPr id="2" name="Rectangle 1">
            <a:extLst>
              <a:ext uri="{FF2B5EF4-FFF2-40B4-BE49-F238E27FC236}">
                <a16:creationId xmlns:a16="http://schemas.microsoft.com/office/drawing/2014/main" id="{CD0F36ED-74DE-0CFE-97FD-C71AA2DD16C3}"/>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51D2DB-E75B-D37D-4EDA-252D5D470B1A}"/>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234536" y="45592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facebook.com/www.tienganhglobalsuccess.vn</a:t>
            </a:r>
            <a:endParaRPr lang="en-US" sz="1200" dirty="0"/>
          </a:p>
        </p:txBody>
      </p:sp>
    </p:spTree>
    <p:extLst>
      <p:ext uri="{BB962C8B-B14F-4D97-AF65-F5344CB8AC3E}">
        <p14:creationId xmlns:p14="http://schemas.microsoft.com/office/powerpoint/2010/main" val="346792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196193" y="646743"/>
            <a:ext cx="5135336" cy="769441"/>
          </a:xfrm>
          <a:prstGeom prst="rect">
            <a:avLst/>
          </a:prstGeom>
          <a:noFill/>
        </p:spPr>
        <p:txBody>
          <a:bodyPr wrap="square">
            <a:spAutoFit/>
          </a:bodyPr>
          <a:lstStyle/>
          <a:p>
            <a:pPr algn="ctr"/>
            <a:r>
              <a:rPr lang="en-US" sz="4400" b="1" kern="0" dirty="0">
                <a:cs typeface="Times New Roman" panose="02020603050405020304" pitchFamily="18" charset="0"/>
              </a:rPr>
              <a:t>Lucky song</a:t>
            </a:r>
            <a:endParaRPr lang="en-US" sz="4400" dirty="0">
              <a:cs typeface="Times New Roman" panose="02020603050405020304" pitchFamily="18" charset="0"/>
            </a:endParaRPr>
          </a:p>
        </p:txBody>
      </p:sp>
      <p:pic>
        <p:nvPicPr>
          <p:cNvPr id="7" name="Picture 6">
            <a:extLst>
              <a:ext uri="{FF2B5EF4-FFF2-40B4-BE49-F238E27FC236}">
                <a16:creationId xmlns:a16="http://schemas.microsoft.com/office/drawing/2014/main" id="{E876FF32-E611-318A-05C7-B38E3FE31398}"/>
              </a:ext>
            </a:extLst>
          </p:cNvPr>
          <p:cNvPicPr>
            <a:picLocks noChangeAspect="1"/>
          </p:cNvPicPr>
          <p:nvPr/>
        </p:nvPicPr>
        <p:blipFill>
          <a:blip r:embed="rId2"/>
          <a:stretch>
            <a:fillRect/>
          </a:stretch>
        </p:blipFill>
        <p:spPr>
          <a:xfrm>
            <a:off x="100752" y="1777516"/>
            <a:ext cx="1235770" cy="2018425"/>
          </a:xfrm>
          <a:prstGeom prst="rect">
            <a:avLst/>
          </a:prstGeom>
        </p:spPr>
      </p:pic>
      <p:pic>
        <p:nvPicPr>
          <p:cNvPr id="8" name="Picture 7">
            <a:extLst>
              <a:ext uri="{FF2B5EF4-FFF2-40B4-BE49-F238E27FC236}">
                <a16:creationId xmlns:a16="http://schemas.microsoft.com/office/drawing/2014/main" id="{4AC3FAA4-2598-E6BA-E8E4-CD2CC58D7905}"/>
              </a:ext>
            </a:extLst>
          </p:cNvPr>
          <p:cNvPicPr>
            <a:picLocks noChangeAspect="1"/>
          </p:cNvPicPr>
          <p:nvPr/>
        </p:nvPicPr>
        <p:blipFill>
          <a:blip r:embed="rId2"/>
          <a:stretch>
            <a:fillRect/>
          </a:stretch>
        </p:blipFill>
        <p:spPr>
          <a:xfrm>
            <a:off x="7863874" y="1777515"/>
            <a:ext cx="1235770" cy="2018425"/>
          </a:xfrm>
          <a:prstGeom prst="rect">
            <a:avLst/>
          </a:prstGeom>
        </p:spPr>
      </p:pic>
      <p:pic>
        <p:nvPicPr>
          <p:cNvPr id="9" name="Picture 8">
            <a:extLst>
              <a:ext uri="{FF2B5EF4-FFF2-40B4-BE49-F238E27FC236}">
                <a16:creationId xmlns:a16="http://schemas.microsoft.com/office/drawing/2014/main" id="{5621B17F-2A31-38D9-047F-199EC72F1B25}"/>
              </a:ext>
            </a:extLst>
          </p:cNvPr>
          <p:cNvPicPr>
            <a:picLocks noChangeAspect="1"/>
          </p:cNvPicPr>
          <p:nvPr/>
        </p:nvPicPr>
        <p:blipFill>
          <a:blip r:embed="rId2"/>
          <a:stretch>
            <a:fillRect/>
          </a:stretch>
        </p:blipFill>
        <p:spPr>
          <a:xfrm>
            <a:off x="1277992" y="1777516"/>
            <a:ext cx="1235770" cy="2018425"/>
          </a:xfrm>
          <a:prstGeom prst="rect">
            <a:avLst/>
          </a:prstGeom>
        </p:spPr>
      </p:pic>
      <p:pic>
        <p:nvPicPr>
          <p:cNvPr id="10" name="Picture 9">
            <a:extLst>
              <a:ext uri="{FF2B5EF4-FFF2-40B4-BE49-F238E27FC236}">
                <a16:creationId xmlns:a16="http://schemas.microsoft.com/office/drawing/2014/main" id="{B1B6C50D-77FB-8D6F-7680-9C06B1CCA7AA}"/>
              </a:ext>
            </a:extLst>
          </p:cNvPr>
          <p:cNvPicPr>
            <a:picLocks noChangeAspect="1"/>
          </p:cNvPicPr>
          <p:nvPr/>
        </p:nvPicPr>
        <p:blipFill>
          <a:blip r:embed="rId2"/>
          <a:stretch>
            <a:fillRect/>
          </a:stretch>
        </p:blipFill>
        <p:spPr>
          <a:xfrm>
            <a:off x="2458603" y="1777516"/>
            <a:ext cx="1235770" cy="2018425"/>
          </a:xfrm>
          <a:prstGeom prst="rect">
            <a:avLst/>
          </a:prstGeom>
        </p:spPr>
      </p:pic>
      <p:pic>
        <p:nvPicPr>
          <p:cNvPr id="11" name="Picture 10">
            <a:extLst>
              <a:ext uri="{FF2B5EF4-FFF2-40B4-BE49-F238E27FC236}">
                <a16:creationId xmlns:a16="http://schemas.microsoft.com/office/drawing/2014/main" id="{06AE2924-43A3-DCD9-AD7C-138947179B48}"/>
              </a:ext>
            </a:extLst>
          </p:cNvPr>
          <p:cNvPicPr>
            <a:picLocks noChangeAspect="1"/>
          </p:cNvPicPr>
          <p:nvPr/>
        </p:nvPicPr>
        <p:blipFill>
          <a:blip r:embed="rId2"/>
          <a:stretch>
            <a:fillRect/>
          </a:stretch>
        </p:blipFill>
        <p:spPr>
          <a:xfrm>
            <a:off x="3564210" y="1736542"/>
            <a:ext cx="1235770" cy="2018425"/>
          </a:xfrm>
          <a:prstGeom prst="rect">
            <a:avLst/>
          </a:prstGeom>
        </p:spPr>
      </p:pic>
      <p:pic>
        <p:nvPicPr>
          <p:cNvPr id="12" name="Picture 11">
            <a:extLst>
              <a:ext uri="{FF2B5EF4-FFF2-40B4-BE49-F238E27FC236}">
                <a16:creationId xmlns:a16="http://schemas.microsoft.com/office/drawing/2014/main" id="{C9F60E8C-E2AD-0ACF-01F5-FA51CC4A53FE}"/>
              </a:ext>
            </a:extLst>
          </p:cNvPr>
          <p:cNvPicPr>
            <a:picLocks noChangeAspect="1"/>
          </p:cNvPicPr>
          <p:nvPr/>
        </p:nvPicPr>
        <p:blipFill>
          <a:blip r:embed="rId2"/>
          <a:stretch>
            <a:fillRect/>
          </a:stretch>
        </p:blipFill>
        <p:spPr>
          <a:xfrm>
            <a:off x="4614658" y="1736542"/>
            <a:ext cx="1235770" cy="2018425"/>
          </a:xfrm>
          <a:prstGeom prst="rect">
            <a:avLst/>
          </a:prstGeom>
        </p:spPr>
      </p:pic>
      <p:pic>
        <p:nvPicPr>
          <p:cNvPr id="13" name="Picture 12">
            <a:extLst>
              <a:ext uri="{FF2B5EF4-FFF2-40B4-BE49-F238E27FC236}">
                <a16:creationId xmlns:a16="http://schemas.microsoft.com/office/drawing/2014/main" id="{FC40254A-1FCF-2BE0-A5D9-2914043DC791}"/>
              </a:ext>
            </a:extLst>
          </p:cNvPr>
          <p:cNvPicPr>
            <a:picLocks noChangeAspect="1"/>
          </p:cNvPicPr>
          <p:nvPr/>
        </p:nvPicPr>
        <p:blipFill>
          <a:blip r:embed="rId2"/>
          <a:stretch>
            <a:fillRect/>
          </a:stretch>
        </p:blipFill>
        <p:spPr>
          <a:xfrm>
            <a:off x="5720265" y="1777515"/>
            <a:ext cx="1235770" cy="2018425"/>
          </a:xfrm>
          <a:prstGeom prst="rect">
            <a:avLst/>
          </a:prstGeom>
        </p:spPr>
      </p:pic>
      <p:pic>
        <p:nvPicPr>
          <p:cNvPr id="14" name="Picture 13">
            <a:extLst>
              <a:ext uri="{FF2B5EF4-FFF2-40B4-BE49-F238E27FC236}">
                <a16:creationId xmlns:a16="http://schemas.microsoft.com/office/drawing/2014/main" id="{EF52093B-C5D8-478D-D675-B2BF2A2ED9CC}"/>
              </a:ext>
            </a:extLst>
          </p:cNvPr>
          <p:cNvPicPr>
            <a:picLocks noChangeAspect="1"/>
          </p:cNvPicPr>
          <p:nvPr/>
        </p:nvPicPr>
        <p:blipFill>
          <a:blip r:embed="rId2"/>
          <a:stretch>
            <a:fillRect/>
          </a:stretch>
        </p:blipFill>
        <p:spPr>
          <a:xfrm>
            <a:off x="6758267" y="1777515"/>
            <a:ext cx="1235770" cy="2018425"/>
          </a:xfrm>
          <a:prstGeom prst="rect">
            <a:avLst/>
          </a:prstGeom>
        </p:spPr>
      </p:pic>
      <p:sp>
        <p:nvSpPr>
          <p:cNvPr id="15" name="Rectangle: Rounded Corners 14">
            <a:hlinkClick r:id="rId3" action="ppaction://hlinksldjump"/>
            <a:extLst>
              <a:ext uri="{FF2B5EF4-FFF2-40B4-BE49-F238E27FC236}">
                <a16:creationId xmlns:a16="http://schemas.microsoft.com/office/drawing/2014/main" id="{7E28B4BD-1C19-CD07-1C67-E1C59B5565D0}"/>
              </a:ext>
            </a:extLst>
          </p:cNvPr>
          <p:cNvSpPr/>
          <p:nvPr/>
        </p:nvSpPr>
        <p:spPr>
          <a:xfrm>
            <a:off x="380138"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6" name="Rectangle: Rounded Corners 15">
            <a:hlinkClick r:id="rId4" action="ppaction://hlinksldjump"/>
            <a:extLst>
              <a:ext uri="{FF2B5EF4-FFF2-40B4-BE49-F238E27FC236}">
                <a16:creationId xmlns:a16="http://schemas.microsoft.com/office/drawing/2014/main" id="{0AA20327-A67E-565E-878F-4284FBDE780A}"/>
              </a:ext>
            </a:extLst>
          </p:cNvPr>
          <p:cNvSpPr/>
          <p:nvPr/>
        </p:nvSpPr>
        <p:spPr>
          <a:xfrm>
            <a:off x="1487759"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21" name="Rectangle: Rounded Corners 20">
            <a:hlinkClick r:id="rId5" action="ppaction://hlinksldjump"/>
            <a:extLst>
              <a:ext uri="{FF2B5EF4-FFF2-40B4-BE49-F238E27FC236}">
                <a16:creationId xmlns:a16="http://schemas.microsoft.com/office/drawing/2014/main" id="{73EFE7FE-53F6-6ED3-7799-63D0837A1202}"/>
              </a:ext>
            </a:extLst>
          </p:cNvPr>
          <p:cNvSpPr/>
          <p:nvPr/>
        </p:nvSpPr>
        <p:spPr>
          <a:xfrm>
            <a:off x="2685188"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22" name="Rectangle: Rounded Corners 21">
            <a:hlinkClick r:id="rId6" action="ppaction://hlinksldjump"/>
            <a:extLst>
              <a:ext uri="{FF2B5EF4-FFF2-40B4-BE49-F238E27FC236}">
                <a16:creationId xmlns:a16="http://schemas.microsoft.com/office/drawing/2014/main" id="{C51ACD07-68D4-4B15-A8B8-61F7E0AA9007}"/>
              </a:ext>
            </a:extLst>
          </p:cNvPr>
          <p:cNvSpPr/>
          <p:nvPr/>
        </p:nvSpPr>
        <p:spPr>
          <a:xfrm>
            <a:off x="3809138"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
        <p:nvSpPr>
          <p:cNvPr id="23" name="Rectangle: Rounded Corners 22">
            <a:hlinkClick r:id="rId7" action="ppaction://hlinksldjump"/>
            <a:extLst>
              <a:ext uri="{FF2B5EF4-FFF2-40B4-BE49-F238E27FC236}">
                <a16:creationId xmlns:a16="http://schemas.microsoft.com/office/drawing/2014/main" id="{377EEA5C-BBBA-9492-4722-3FA48E8113D3}"/>
              </a:ext>
            </a:extLst>
          </p:cNvPr>
          <p:cNvSpPr/>
          <p:nvPr/>
        </p:nvSpPr>
        <p:spPr>
          <a:xfrm>
            <a:off x="4933088"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5</a:t>
            </a:r>
          </a:p>
        </p:txBody>
      </p:sp>
      <p:sp>
        <p:nvSpPr>
          <p:cNvPr id="24" name="Rectangle: Rounded Corners 23">
            <a:hlinkClick r:id="rId8" action="ppaction://hlinksldjump"/>
            <a:extLst>
              <a:ext uri="{FF2B5EF4-FFF2-40B4-BE49-F238E27FC236}">
                <a16:creationId xmlns:a16="http://schemas.microsoft.com/office/drawing/2014/main" id="{3099CDE8-B05D-AEA9-DC21-EDC72C53A4F2}"/>
              </a:ext>
            </a:extLst>
          </p:cNvPr>
          <p:cNvSpPr/>
          <p:nvPr/>
        </p:nvSpPr>
        <p:spPr>
          <a:xfrm>
            <a:off x="5975395"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6</a:t>
            </a:r>
          </a:p>
        </p:txBody>
      </p:sp>
      <p:sp>
        <p:nvSpPr>
          <p:cNvPr id="25" name="Rectangle: Rounded Corners 24">
            <a:hlinkClick r:id="rId8" action="ppaction://hlinksldjump"/>
            <a:extLst>
              <a:ext uri="{FF2B5EF4-FFF2-40B4-BE49-F238E27FC236}">
                <a16:creationId xmlns:a16="http://schemas.microsoft.com/office/drawing/2014/main" id="{4377284D-0814-5231-A74B-CEC89FADA8EA}"/>
              </a:ext>
            </a:extLst>
          </p:cNvPr>
          <p:cNvSpPr/>
          <p:nvPr/>
        </p:nvSpPr>
        <p:spPr>
          <a:xfrm>
            <a:off x="6983254"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7</a:t>
            </a:r>
          </a:p>
        </p:txBody>
      </p:sp>
      <p:sp>
        <p:nvSpPr>
          <p:cNvPr id="26" name="Rectangle: Rounded Corners 25">
            <a:hlinkClick r:id="rId8" action="ppaction://hlinksldjump"/>
            <a:extLst>
              <a:ext uri="{FF2B5EF4-FFF2-40B4-BE49-F238E27FC236}">
                <a16:creationId xmlns:a16="http://schemas.microsoft.com/office/drawing/2014/main" id="{59A65FB5-CCF7-6CA6-6B78-76E7213B045C}"/>
              </a:ext>
            </a:extLst>
          </p:cNvPr>
          <p:cNvSpPr/>
          <p:nvPr/>
        </p:nvSpPr>
        <p:spPr>
          <a:xfrm>
            <a:off x="8210546"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8</a:t>
            </a:r>
          </a:p>
        </p:txBody>
      </p:sp>
      <p:sp>
        <p:nvSpPr>
          <p:cNvPr id="27" name="Arrow: Right 26">
            <a:hlinkClick r:id="rId9" action="ppaction://hlinksldjump"/>
            <a:extLst>
              <a:ext uri="{FF2B5EF4-FFF2-40B4-BE49-F238E27FC236}">
                <a16:creationId xmlns:a16="http://schemas.microsoft.com/office/drawing/2014/main" id="{28DB23E1-D4B1-7453-FF75-C43C1E59E1E0}"/>
              </a:ext>
            </a:extLst>
          </p:cNvPr>
          <p:cNvSpPr/>
          <p:nvPr/>
        </p:nvSpPr>
        <p:spPr>
          <a:xfrm>
            <a:off x="8605157" y="4727121"/>
            <a:ext cx="285750" cy="1995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055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1:</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3575957" y="3766114"/>
            <a:ext cx="4572000" cy="584775"/>
          </a:xfrm>
          <a:prstGeom prst="rect">
            <a:avLst/>
          </a:prstGeom>
          <a:noFill/>
        </p:spPr>
        <p:txBody>
          <a:bodyPr wrap="square">
            <a:spAutoFit/>
          </a:bodyPr>
          <a:lstStyle/>
          <a:p>
            <a:r>
              <a:rPr lang="en-US" sz="3200" dirty="0">
                <a:solidFill>
                  <a:srgbClr val="C00000"/>
                </a:solidFill>
              </a:rPr>
              <a:t>I see the light </a:t>
            </a:r>
            <a:endParaRPr lang="en-US" sz="48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2494417" y="4223989"/>
            <a:ext cx="4572000" cy="584775"/>
          </a:xfrm>
          <a:prstGeom prst="rect">
            <a:avLst/>
          </a:prstGeom>
          <a:noFill/>
        </p:spPr>
        <p:txBody>
          <a:bodyPr wrap="square">
            <a:spAutoFit/>
          </a:bodyPr>
          <a:lstStyle/>
          <a:p>
            <a:pPr algn="ctr"/>
            <a:r>
              <a:rPr lang="en-US" sz="3200" dirty="0"/>
              <a:t>Tangled OST</a:t>
            </a:r>
            <a:endParaRPr lang="en-US" sz="3200" dirty="0">
              <a:solidFill>
                <a:srgbClr val="7030A0"/>
              </a:solidFill>
            </a:endParaRPr>
          </a:p>
        </p:txBody>
      </p:sp>
      <p:pic>
        <p:nvPicPr>
          <p:cNvPr id="4" name="Picture 3">
            <a:extLst>
              <a:ext uri="{FF2B5EF4-FFF2-40B4-BE49-F238E27FC236}">
                <a16:creationId xmlns:a16="http://schemas.microsoft.com/office/drawing/2014/main" id="{6E87943A-636C-A0B2-B5A7-EBC3E830FE4A}"/>
              </a:ext>
            </a:extLst>
          </p:cNvPr>
          <p:cNvPicPr>
            <a:picLocks noChangeAspect="1"/>
          </p:cNvPicPr>
          <p:nvPr/>
        </p:nvPicPr>
        <p:blipFill>
          <a:blip r:embed="rId4"/>
          <a:stretch>
            <a:fillRect/>
          </a:stretch>
        </p:blipFill>
        <p:spPr>
          <a:xfrm>
            <a:off x="2775207" y="1377386"/>
            <a:ext cx="3692556" cy="2365971"/>
          </a:xfrm>
          <a:prstGeom prst="rect">
            <a:avLst/>
          </a:prstGeom>
        </p:spPr>
      </p:pic>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5"/>
          <a:stretch>
            <a:fillRect/>
          </a:stretch>
        </p:blipFill>
        <p:spPr>
          <a:xfrm>
            <a:off x="974330" y="1840595"/>
            <a:ext cx="895291" cy="1462309"/>
          </a:xfrm>
          <a:prstGeom prst="rect">
            <a:avLst/>
          </a:prstGeom>
        </p:spPr>
      </p:pic>
      <p:pic>
        <p:nvPicPr>
          <p:cNvPr id="10" name="Mandy Moore, Zachary Levi - I See the Light (From -Tangled--Sing-Along)">
            <a:hlinkClick r:id="" action="ppaction://media"/>
            <a:extLst>
              <a:ext uri="{FF2B5EF4-FFF2-40B4-BE49-F238E27FC236}">
                <a16:creationId xmlns:a16="http://schemas.microsoft.com/office/drawing/2014/main" id="{367CC131-4BB1-08C2-F470-C05F8FB248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908" y="3380926"/>
            <a:ext cx="406400" cy="406400"/>
          </a:xfrm>
          <a:prstGeom prst="rect">
            <a:avLst/>
          </a:prstGeom>
        </p:spPr>
      </p:pic>
      <p:sp>
        <p:nvSpPr>
          <p:cNvPr id="11" name="Arrow: Left 10">
            <a:hlinkClick r:id="rId7" action="ppaction://hlinksldjump"/>
            <a:extLst>
              <a:ext uri="{FF2B5EF4-FFF2-40B4-BE49-F238E27FC236}">
                <a16:creationId xmlns:a16="http://schemas.microsoft.com/office/drawing/2014/main" id="{9E85B38F-7C1D-B772-FE5B-0B06A952048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85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4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2:</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2576332" y="3827670"/>
            <a:ext cx="4572000" cy="646331"/>
          </a:xfrm>
          <a:prstGeom prst="rect">
            <a:avLst/>
          </a:prstGeom>
          <a:noFill/>
        </p:spPr>
        <p:txBody>
          <a:bodyPr wrap="square">
            <a:spAutoFit/>
          </a:bodyPr>
          <a:lstStyle/>
          <a:p>
            <a:r>
              <a:rPr lang="en-US" sz="3600" dirty="0">
                <a:solidFill>
                  <a:srgbClr val="C00000"/>
                </a:solidFill>
              </a:rPr>
              <a:t>Beauty and the beast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1995668" y="4434115"/>
            <a:ext cx="5359353" cy="646331"/>
          </a:xfrm>
          <a:prstGeom prst="rect">
            <a:avLst/>
          </a:prstGeom>
          <a:noFill/>
        </p:spPr>
        <p:txBody>
          <a:bodyPr wrap="square">
            <a:spAutoFit/>
          </a:bodyPr>
          <a:lstStyle/>
          <a:p>
            <a:pPr algn="ctr"/>
            <a:r>
              <a:rPr lang="en-US" sz="3600" dirty="0"/>
              <a:t>Beauty and the beast OST</a:t>
            </a: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F93DCE61-735C-D71C-F0A2-C1568AA22EE9}"/>
              </a:ext>
            </a:extLst>
          </p:cNvPr>
          <p:cNvPicPr>
            <a:picLocks noChangeAspect="1"/>
          </p:cNvPicPr>
          <p:nvPr/>
        </p:nvPicPr>
        <p:blipFill>
          <a:blip r:embed="rId5"/>
          <a:stretch>
            <a:fillRect/>
          </a:stretch>
        </p:blipFill>
        <p:spPr>
          <a:xfrm>
            <a:off x="3767366" y="1304861"/>
            <a:ext cx="1708238" cy="2533780"/>
          </a:xfrm>
          <a:prstGeom prst="rect">
            <a:avLst/>
          </a:prstGeom>
        </p:spPr>
      </p:pic>
      <p:pic>
        <p:nvPicPr>
          <p:cNvPr id="11" name="Beauty and the Beast (From -Beauty and the Beast--Official Video)">
            <a:hlinkClick r:id="" action="ppaction://media"/>
            <a:extLst>
              <a:ext uri="{FF2B5EF4-FFF2-40B4-BE49-F238E27FC236}">
                <a16:creationId xmlns:a16="http://schemas.microsoft.com/office/drawing/2014/main" id="{EBA80AD6-E73B-B771-37D1-DDE2E9B923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354" y="3432241"/>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id="{FC813DC8-FDA2-F725-99F7-3090DD0863E8}"/>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80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8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3:</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5232824" y="1702232"/>
            <a:ext cx="4572000" cy="646331"/>
          </a:xfrm>
          <a:prstGeom prst="rect">
            <a:avLst/>
          </a:prstGeom>
          <a:noFill/>
        </p:spPr>
        <p:txBody>
          <a:bodyPr wrap="square">
            <a:spAutoFit/>
          </a:bodyPr>
          <a:lstStyle/>
          <a:p>
            <a:r>
              <a:rPr lang="en-US" sz="3600" dirty="0">
                <a:solidFill>
                  <a:srgbClr val="C00000"/>
                </a:solidFill>
              </a:rPr>
              <a:t>A whole new world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4853686" y="2248341"/>
            <a:ext cx="4572000" cy="646331"/>
          </a:xfrm>
          <a:prstGeom prst="rect">
            <a:avLst/>
          </a:prstGeom>
          <a:noFill/>
        </p:spPr>
        <p:txBody>
          <a:bodyPr wrap="square">
            <a:spAutoFit/>
          </a:bodyPr>
          <a:lstStyle/>
          <a:p>
            <a:pPr algn="ctr"/>
            <a:r>
              <a:rPr lang="en-US" sz="3600" dirty="0"/>
              <a:t>Aladdin OST</a:t>
            </a:r>
            <a:endParaRPr lang="en-US" sz="3600" dirty="0">
              <a:solidFill>
                <a:srgbClr val="7030A0"/>
              </a:solidFill>
            </a:endParaRP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72898AD5-8885-73F8-1A5E-4293EC6BF456}"/>
              </a:ext>
            </a:extLst>
          </p:cNvPr>
          <p:cNvPicPr>
            <a:picLocks noChangeAspect="1"/>
          </p:cNvPicPr>
          <p:nvPr/>
        </p:nvPicPr>
        <p:blipFill>
          <a:blip r:embed="rId5"/>
          <a:stretch>
            <a:fillRect/>
          </a:stretch>
        </p:blipFill>
        <p:spPr>
          <a:xfrm>
            <a:off x="2517060" y="1315831"/>
            <a:ext cx="2471318" cy="3679104"/>
          </a:xfrm>
          <a:prstGeom prst="rect">
            <a:avLst/>
          </a:prstGeom>
        </p:spPr>
      </p:pic>
      <p:pic>
        <p:nvPicPr>
          <p:cNvPr id="11" name="Mena Massoud, Naomi Scott - A Whole New World (from Aladdin) (Official Video) (mp3cut.net)">
            <a:hlinkClick r:id="" action="ppaction://media"/>
            <a:extLst>
              <a:ext uri="{FF2B5EF4-FFF2-40B4-BE49-F238E27FC236}">
                <a16:creationId xmlns:a16="http://schemas.microsoft.com/office/drawing/2014/main" id="{AAB59039-8443-5357-C09B-2FF5296F20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75" y="3422714"/>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id="{53F58A3E-5BEA-4856-44CA-B4476E7B679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73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24"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4:</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5943598" y="1925419"/>
            <a:ext cx="2147207" cy="646331"/>
          </a:xfrm>
          <a:prstGeom prst="rect">
            <a:avLst/>
          </a:prstGeom>
          <a:noFill/>
        </p:spPr>
        <p:txBody>
          <a:bodyPr wrap="square">
            <a:spAutoFit/>
          </a:bodyPr>
          <a:lstStyle/>
          <a:p>
            <a:r>
              <a:rPr lang="en-US" sz="3600" dirty="0">
                <a:solidFill>
                  <a:srgbClr val="C00000"/>
                </a:solidFill>
              </a:rPr>
              <a:t>Let it go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5399524" y="2510195"/>
            <a:ext cx="3083169" cy="584775"/>
          </a:xfrm>
          <a:prstGeom prst="rect">
            <a:avLst/>
          </a:prstGeom>
          <a:noFill/>
        </p:spPr>
        <p:txBody>
          <a:bodyPr wrap="square">
            <a:spAutoFit/>
          </a:bodyPr>
          <a:lstStyle/>
          <a:p>
            <a:pPr algn="ctr"/>
            <a:r>
              <a:rPr lang="en-US" sz="3200" dirty="0"/>
              <a:t>Frozen OST</a:t>
            </a:r>
            <a:endParaRPr lang="en-US" sz="3200" dirty="0">
              <a:solidFill>
                <a:srgbClr val="7030A0"/>
              </a:solidFill>
            </a:endParaRP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E7F15384-C7EB-9FF3-DA10-D98118F429CB}"/>
              </a:ext>
            </a:extLst>
          </p:cNvPr>
          <p:cNvPicPr>
            <a:picLocks noChangeAspect="1"/>
          </p:cNvPicPr>
          <p:nvPr/>
        </p:nvPicPr>
        <p:blipFill>
          <a:blip r:embed="rId5"/>
          <a:stretch>
            <a:fillRect/>
          </a:stretch>
        </p:blipFill>
        <p:spPr>
          <a:xfrm>
            <a:off x="3222987" y="1315831"/>
            <a:ext cx="2377736" cy="3620643"/>
          </a:xfrm>
          <a:prstGeom prst="rect">
            <a:avLst/>
          </a:prstGeom>
        </p:spPr>
      </p:pic>
      <p:pic>
        <p:nvPicPr>
          <p:cNvPr id="11" name="FROZEN - Let It Go Sing-along - Official Disney UK">
            <a:hlinkClick r:id="" action="ppaction://media"/>
            <a:extLst>
              <a:ext uri="{FF2B5EF4-FFF2-40B4-BE49-F238E27FC236}">
                <a16:creationId xmlns:a16="http://schemas.microsoft.com/office/drawing/2014/main" id="{E5643C24-BC4D-8A31-C8CB-D2302A22C1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171" y="3441765"/>
            <a:ext cx="521607" cy="406400"/>
          </a:xfrm>
          <a:prstGeom prst="rect">
            <a:avLst/>
          </a:prstGeom>
        </p:spPr>
      </p:pic>
      <p:sp>
        <p:nvSpPr>
          <p:cNvPr id="12" name="Arrow: Left 11">
            <a:hlinkClick r:id="rId7" action="ppaction://hlinksldjump"/>
            <a:extLst>
              <a:ext uri="{FF2B5EF4-FFF2-40B4-BE49-F238E27FC236}">
                <a16:creationId xmlns:a16="http://schemas.microsoft.com/office/drawing/2014/main" id="{0844CE48-9BC2-8123-F7A3-8EF2D9E0B612}"/>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4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688"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5:</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1869621" y="3850425"/>
            <a:ext cx="6768193" cy="646331"/>
          </a:xfrm>
          <a:prstGeom prst="rect">
            <a:avLst/>
          </a:prstGeom>
          <a:noFill/>
        </p:spPr>
        <p:txBody>
          <a:bodyPr wrap="square">
            <a:spAutoFit/>
          </a:bodyPr>
          <a:lstStyle/>
          <a:p>
            <a:r>
              <a:rPr lang="en-US" sz="3600" dirty="0">
                <a:solidFill>
                  <a:srgbClr val="C00000"/>
                </a:solidFill>
              </a:rPr>
              <a:t>Can you feel the love tonight?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2437540" y="4350889"/>
            <a:ext cx="4572000" cy="646331"/>
          </a:xfrm>
          <a:prstGeom prst="rect">
            <a:avLst/>
          </a:prstGeom>
          <a:noFill/>
        </p:spPr>
        <p:txBody>
          <a:bodyPr wrap="square">
            <a:spAutoFit/>
          </a:bodyPr>
          <a:lstStyle/>
          <a:p>
            <a:pPr algn="ctr"/>
            <a:r>
              <a:rPr lang="en-US" sz="3600" dirty="0"/>
              <a:t>Lion King OST</a:t>
            </a:r>
            <a:endParaRPr lang="en-US" sz="3600" dirty="0">
              <a:solidFill>
                <a:srgbClr val="7030A0"/>
              </a:solidFill>
            </a:endParaRP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9F2C2C3A-4C11-B874-6861-8424FF479E96}"/>
              </a:ext>
            </a:extLst>
          </p:cNvPr>
          <p:cNvPicPr>
            <a:picLocks noChangeAspect="1"/>
          </p:cNvPicPr>
          <p:nvPr/>
        </p:nvPicPr>
        <p:blipFill>
          <a:blip r:embed="rId5"/>
          <a:stretch>
            <a:fillRect/>
          </a:stretch>
        </p:blipFill>
        <p:spPr>
          <a:xfrm>
            <a:off x="3646710" y="1278955"/>
            <a:ext cx="1949550" cy="2540131"/>
          </a:xfrm>
          <a:prstGeom prst="rect">
            <a:avLst/>
          </a:prstGeom>
        </p:spPr>
      </p:pic>
      <p:pic>
        <p:nvPicPr>
          <p:cNvPr id="11" name="Elton John - Can You Feel the Love Tonight (From -The Lion King--Official Video)">
            <a:hlinkClick r:id="" action="ppaction://media"/>
            <a:extLst>
              <a:ext uri="{FF2B5EF4-FFF2-40B4-BE49-F238E27FC236}">
                <a16:creationId xmlns:a16="http://schemas.microsoft.com/office/drawing/2014/main" id="{4D4FBCFD-250E-B0A4-399C-4F53495591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75" y="3412686"/>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id="{2608CD4E-35C2-8547-C07C-711A2969E30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48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79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2978</TotalTime>
  <Words>2092</Words>
  <Application>Microsoft Office PowerPoint</Application>
  <PresentationFormat>On-screen Show (16:9)</PresentationFormat>
  <Paragraphs>264</Paragraphs>
  <Slides>37</Slides>
  <Notes>14</Notes>
  <HiddenSlides>0</HiddenSlides>
  <MMClips>23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Adobe Gothic Std B</vt:lpstr>
      <vt:lpstr>Arial</vt:lpstr>
      <vt:lpstr>Arial Black</vt:lpstr>
      <vt:lpstr>Bookman Old Style</vt:lpstr>
      <vt:lpstr>Calibri</vt:lpstr>
      <vt:lpstr>Calibri Light</vt:lpstr>
      <vt:lpstr>iCielCadena</vt:lpstr>
      <vt:lpstr>Montserrat Medium</vt:lpstr>
      <vt:lpstr>Myriad Pro</vt:lpstr>
      <vt:lpstr>Tahoma</vt:lpstr>
      <vt:lpstr>Times New Roman</vt:lpstr>
      <vt:lpstr>UTM Facebook K&amp;T</vt:lpstr>
      <vt:lpstr>UTMFacebookK&amp;TBold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User</cp:lastModifiedBy>
  <cp:revision>113</cp:revision>
  <dcterms:created xsi:type="dcterms:W3CDTF">2020-12-09T02:04:09Z</dcterms:created>
  <dcterms:modified xsi:type="dcterms:W3CDTF">2025-09-25T08:17:56Z</dcterms:modified>
</cp:coreProperties>
</file>