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62" r:id="rId3"/>
    <p:sldId id="258" r:id="rId4"/>
    <p:sldId id="320" r:id="rId5"/>
    <p:sldId id="321" r:id="rId6"/>
    <p:sldId id="353" r:id="rId7"/>
    <p:sldId id="354" r:id="rId8"/>
    <p:sldId id="355" r:id="rId9"/>
    <p:sldId id="264" r:id="rId10"/>
    <p:sldId id="356" r:id="rId11"/>
    <p:sldId id="319" r:id="rId12"/>
    <p:sldId id="266" r:id="rId13"/>
    <p:sldId id="267" r:id="rId14"/>
    <p:sldId id="275" r:id="rId15"/>
    <p:sldId id="273" r:id="rId16"/>
    <p:sldId id="315" r:id="rId17"/>
    <p:sldId id="274" r:id="rId18"/>
    <p:sldId id="268" r:id="rId19"/>
    <p:sldId id="322" r:id="rId20"/>
    <p:sldId id="316" r:id="rId21"/>
    <p:sldId id="314" r:id="rId22"/>
    <p:sldId id="358" r:id="rId23"/>
    <p:sldId id="317" r:id="rId24"/>
    <p:sldId id="318" r:id="rId25"/>
    <p:sldId id="359" r:id="rId26"/>
    <p:sldId id="269" r:id="rId27"/>
    <p:sldId id="323" r:id="rId28"/>
    <p:sldId id="324" r:id="rId29"/>
    <p:sldId id="325" r:id="rId30"/>
    <p:sldId id="351" r:id="rId31"/>
    <p:sldId id="352" r:id="rId32"/>
    <p:sldId id="293" r:id="rId33"/>
    <p:sldId id="341" r:id="rId34"/>
    <p:sldId id="295" r:id="rId35"/>
    <p:sldId id="270" r:id="rId36"/>
    <p:sldId id="357" r:id="rId37"/>
    <p:sldId id="335" r:id="rId38"/>
    <p:sldId id="336" r:id="rId39"/>
    <p:sldId id="337" r:id="rId40"/>
    <p:sldId id="338" r:id="rId41"/>
    <p:sldId id="33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B610E-C1C4-46AC-B908-585607763E2C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CF775-5D08-4541-9183-74160F1BD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603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2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41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6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4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35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98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76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91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29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04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6AB05-48C2-4714-B910-0F4FDEB8B7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F307-D9CF-0614-E88B-34FBD424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A8A8D-72F9-D6CE-8360-7E1CD79BE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AD6E4-3FBD-F9D9-32E2-440A3AFA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0D3D-041C-F69D-0E0F-1CA313CA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320B-E94D-2DF8-BED6-2BE93A18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3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B525-7C35-1DBC-4F39-D59D155B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CB758-EE84-9542-B5F0-6F7E002B1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63DB-C0DF-18D7-85BF-9AAC45FA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65A84-B29C-9892-221C-618D3890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F07A-B360-7283-8BC9-BD20BB15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39FB45-1DA1-9D61-1E5D-4D7992BF7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0055E-E461-3663-9A48-4BB927D0B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B908B-03FD-AF8E-8A1F-DE6D6107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8062-D35B-C893-B49E-AFE85FF5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48778-4A29-5358-27EE-C110A704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4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A0B1-C024-336E-C936-7CD59678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BAB23-4360-835C-018B-235588140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DE455-956C-094A-3A51-ABBAC04B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E51FA-1545-FD61-5B09-F106E81A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F3E9-C44D-8E2F-3461-D5C8C6B7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BC8C-438B-7501-3F8C-96531FED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CC2C1-3E79-6373-B189-36DE689F0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D2435-B29D-4BAF-3745-DBA81D3C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04D8-DD8B-CEFD-81AF-80E56A4A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C5B53-042D-A4C8-8822-125A24E6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9B3A-4202-607D-BA45-F4074EE3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8A44-9860-AF46-5507-C4E458D9E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681C0-B54C-6C99-B348-6F4CE16AC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3EBEA-41F5-873F-A670-250C026C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5BD58-2278-58EA-6A38-9B5416BE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69C3F-DBA0-4182-7D2A-FE1D92F1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D56C-6092-B4FE-271C-E3EB93E0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7574D-0546-503F-C9BE-54875B8A5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5D8CB-0D51-1984-6394-3CE74436F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08BFC-669F-3748-C913-81F4C95E6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235ED-65C3-AA76-C2CA-F262B2C7E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F2FFF3-69AF-2668-C51B-463D4ED5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19FFB-86E6-220C-9E4D-84D0D617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6FB7-F51F-4A86-999B-FF089087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7878-D11E-39B5-BF4D-5CB55C08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749CD-5867-3425-8B1E-068D780F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33195-8205-36C3-6EE6-D2212B23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D5EDA-81D5-EE24-FE48-579169BC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6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1225A-6458-945F-451D-063F175F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A4C37-FA3A-188E-56AF-079D7C5C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03464-902A-E38D-9BCD-14A61B2A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6162-5016-C919-DD1F-AF915EC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D95BB-3C18-9B90-4855-DED2E8E7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344BA-12A9-7FF9-7316-930CBA316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661DF-B184-7C48-42BC-4A2F65AD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4C70E-4FCB-B5FF-C7B3-6CD7201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C8B1C-6B4B-8B72-BA2D-0E4EFAAE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FDB5-6152-2F09-B53F-26A22D37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F764-66A3-0E74-04B5-1F6D3A80B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94206-0496-6AA6-EA92-BB4A7820D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36248-BA73-6DD3-31CB-955633FC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9C7C0-8344-2989-D544-B8663202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C7487-4D3E-81F3-E2F7-DB2DA97D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9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E323C-0428-C2ED-54C4-84371C1C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1283-C07E-D273-423B-359F11FB4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E63A5-A621-D8F8-C1ED-4EB7F11EF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4735-AD9A-447C-9617-23DDA9D74A5D}" type="datetimeFigureOut">
              <a:rPr lang="en-US" smtClean="0"/>
              <a:t>29/8/2025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C8DF2-75EE-1492-3AEA-2BEC13CF8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84A1F-5DB9-9EAA-91AB-5B777412E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00E12-D7C2-4FDC-954C-5B7ACC26E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4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56.png"/><Relationship Id="rId4" Type="http://schemas.openxmlformats.org/officeDocument/2006/relationships/audio" Target="../media/media2.mp3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09BE1-938C-A6B1-10EC-1C1521CC1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LỚP, PHÂN LỚP VÀ CẤU HÌNH ELECTRON</a:t>
            </a:r>
          </a:p>
        </p:txBody>
      </p:sp>
      <p:pic>
        <p:nvPicPr>
          <p:cNvPr id="4" name="Picture 4" descr="Diagram representation of the element nitrogen Vector Image">
            <a:extLst>
              <a:ext uri="{FF2B5EF4-FFF2-40B4-BE49-F238E27FC236}">
                <a16:creationId xmlns:a16="http://schemas.microsoft.com/office/drawing/2014/main" id="{DACE496D-94CD-4431-D22D-D2133D503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3832318-A772-1CBF-7155-846B15366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62" y="744718"/>
            <a:ext cx="4673633" cy="407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7C7BC-0776-B85A-9D33-4D954E369A05}"/>
              </a:ext>
            </a:extLst>
          </p:cNvPr>
          <p:cNvSpPr txBox="1"/>
          <p:nvPr/>
        </p:nvSpPr>
        <p:spPr>
          <a:xfrm>
            <a:off x="4942002" y="164125"/>
            <a:ext cx="2806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1B64B-187E-7703-88E3-1BB11E5FCEE4}"/>
              </a:ext>
            </a:extLst>
          </p:cNvPr>
          <p:cNvSpPr txBox="1"/>
          <p:nvPr/>
        </p:nvSpPr>
        <p:spPr>
          <a:xfrm>
            <a:off x="575035" y="744718"/>
            <a:ext cx="228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1DCC5-1BF6-BA9D-3169-EFE69E89BFA5}"/>
              </a:ext>
            </a:extLst>
          </p:cNvPr>
          <p:cNvSpPr txBox="1"/>
          <p:nvPr/>
        </p:nvSpPr>
        <p:spPr>
          <a:xfrm>
            <a:off x="1715678" y="5469887"/>
            <a:ext cx="829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nitrogen có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lectron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có 4 AO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484E06-9654-9FC5-0AD1-6752CAEA2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565" y="666313"/>
            <a:ext cx="47720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ight">
            <a:extLst>
              <a:ext uri="{FF2B5EF4-FFF2-40B4-BE49-F238E27FC236}">
                <a16:creationId xmlns:a16="http://schemas.microsoft.com/office/drawing/2014/main" id="{986096A0-2B3D-704B-3F10-1B52D2AE3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FD983-8BD3-50A3-9996-304A5BA1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PHÂN LỚP ELECTRON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E7C49-B2B2-5C99-1A85-EC176730FC1C}"/>
              </a:ext>
            </a:extLst>
          </p:cNvPr>
          <p:cNvSpPr txBox="1"/>
          <p:nvPr/>
        </p:nvSpPr>
        <p:spPr>
          <a:xfrm>
            <a:off x="3473565" y="191438"/>
            <a:ext cx="46470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pic>
        <p:nvPicPr>
          <p:cNvPr id="5" name="Picture 4" descr="lope">
            <a:extLst>
              <a:ext uri="{FF2B5EF4-FFF2-40B4-BE49-F238E27FC236}">
                <a16:creationId xmlns:a16="http://schemas.microsoft.com/office/drawing/2014/main" id="{A96DE186-A40C-F725-9EA2-911E8D60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16" y="898915"/>
            <a:ext cx="7536973" cy="42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68CA89-E95F-806B-3000-D655ED6BF623}"/>
              </a:ext>
            </a:extLst>
          </p:cNvPr>
          <p:cNvSpPr txBox="1"/>
          <p:nvPr/>
        </p:nvSpPr>
        <p:spPr>
          <a:xfrm>
            <a:off x="1673157" y="5298549"/>
            <a:ext cx="102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lượng của các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EB994-27E0-30A8-414D-F8158F70CD0F}"/>
              </a:ext>
            </a:extLst>
          </p:cNvPr>
          <p:cNvSpPr txBox="1"/>
          <p:nvPr/>
        </p:nvSpPr>
        <p:spPr>
          <a:xfrm>
            <a:off x="1319753" y="5986046"/>
            <a:ext cx="997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electron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phân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lượng bằng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20AB9D-B55A-846B-5AEC-C5B887B1B880}"/>
              </a:ext>
            </a:extLst>
          </p:cNvPr>
          <p:cNvSpPr txBox="1"/>
          <p:nvPr/>
        </p:nvSpPr>
        <p:spPr>
          <a:xfrm>
            <a:off x="3473565" y="191438"/>
            <a:ext cx="46470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BC2B7-E833-A495-5309-801F09F2E3AE}"/>
              </a:ext>
            </a:extLst>
          </p:cNvPr>
          <p:cNvSpPr txBox="1"/>
          <p:nvPr/>
        </p:nvSpPr>
        <p:spPr>
          <a:xfrm>
            <a:off x="0" y="837769"/>
            <a:ext cx="12110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Số lượng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FA4804-4C6E-BF12-92A0-52333B097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93301"/>
              </p:ext>
            </p:extLst>
          </p:nvPr>
        </p:nvGraphicFramePr>
        <p:xfrm>
          <a:off x="781050" y="1745427"/>
          <a:ext cx="9323759" cy="475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085">
                  <a:extLst>
                    <a:ext uri="{9D8B030D-6E8A-4147-A177-3AD203B41FA5}">
                      <a16:colId xmlns:a16="http://schemas.microsoft.com/office/drawing/2014/main" val="901890262"/>
                    </a:ext>
                  </a:extLst>
                </a:gridCol>
                <a:gridCol w="2229874">
                  <a:extLst>
                    <a:ext uri="{9D8B030D-6E8A-4147-A177-3AD203B41FA5}">
                      <a16:colId xmlns:a16="http://schemas.microsoft.com/office/drawing/2014/main" val="2776353574"/>
                    </a:ext>
                  </a:extLst>
                </a:gridCol>
                <a:gridCol w="1940990">
                  <a:extLst>
                    <a:ext uri="{9D8B030D-6E8A-4147-A177-3AD203B41FA5}">
                      <a16:colId xmlns:a16="http://schemas.microsoft.com/office/drawing/2014/main" val="3632282778"/>
                    </a:ext>
                  </a:extLst>
                </a:gridCol>
                <a:gridCol w="1851405">
                  <a:extLst>
                    <a:ext uri="{9D8B030D-6E8A-4147-A177-3AD203B41FA5}">
                      <a16:colId xmlns:a16="http://schemas.microsoft.com/office/drawing/2014/main" val="3157345695"/>
                    </a:ext>
                  </a:extLst>
                </a:gridCol>
                <a:gridCol w="1851405">
                  <a:extLst>
                    <a:ext uri="{9D8B030D-6E8A-4147-A177-3AD203B41FA5}">
                      <a16:colId xmlns:a16="http://schemas.microsoft.com/office/drawing/2014/main" val="89823014"/>
                    </a:ext>
                  </a:extLst>
                </a:gridCol>
              </a:tblGrid>
              <a:tr h="12688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Lớp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Số </a:t>
                      </a:r>
                      <a:r>
                        <a:rPr lang="en-US" sz="2800" dirty="0" err="1"/>
                        <a:t>thứ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tự</a:t>
                      </a:r>
                      <a:r>
                        <a:rPr lang="en-US" sz="2800" dirty="0"/>
                        <a:t> của </a:t>
                      </a:r>
                      <a:r>
                        <a:rPr lang="en-US" sz="2800" dirty="0" err="1"/>
                        <a:t>lớp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Số lượng phân </a:t>
                      </a:r>
                      <a:r>
                        <a:rPr lang="en-US" sz="2800" dirty="0" err="1"/>
                        <a:t>lớp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Kí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hiệu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Số AO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mỗi</a:t>
                      </a:r>
                      <a:r>
                        <a:rPr lang="en-US" sz="2800" dirty="0"/>
                        <a:t> phân </a:t>
                      </a:r>
                      <a:r>
                        <a:rPr lang="en-US" sz="2800" dirty="0" err="1"/>
                        <a:t>lớp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05326"/>
                  </a:ext>
                </a:extLst>
              </a:tr>
              <a:tr h="677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04881"/>
                  </a:ext>
                </a:extLst>
              </a:tr>
              <a:tr h="677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484335"/>
                  </a:ext>
                </a:extLst>
              </a:tr>
              <a:tr h="677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880057"/>
                  </a:ext>
                </a:extLst>
              </a:tr>
              <a:tr h="677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11716"/>
                  </a:ext>
                </a:extLst>
              </a:tr>
              <a:tr h="677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77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7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20AB9D-B55A-846B-5AEC-C5B887B1B880}"/>
              </a:ext>
            </a:extLst>
          </p:cNvPr>
          <p:cNvSpPr txBox="1"/>
          <p:nvPr/>
        </p:nvSpPr>
        <p:spPr>
          <a:xfrm>
            <a:off x="3454110" y="16340"/>
            <a:ext cx="46470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FA4804-4C6E-BF12-92A0-52333B097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95796"/>
              </p:ext>
            </p:extLst>
          </p:nvPr>
        </p:nvGraphicFramePr>
        <p:xfrm>
          <a:off x="165370" y="698189"/>
          <a:ext cx="11896927" cy="622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266">
                  <a:extLst>
                    <a:ext uri="{9D8B030D-6E8A-4147-A177-3AD203B41FA5}">
                      <a16:colId xmlns:a16="http://schemas.microsoft.com/office/drawing/2014/main" val="901890262"/>
                    </a:ext>
                  </a:extLst>
                </a:gridCol>
                <a:gridCol w="2134631">
                  <a:extLst>
                    <a:ext uri="{9D8B030D-6E8A-4147-A177-3AD203B41FA5}">
                      <a16:colId xmlns:a16="http://schemas.microsoft.com/office/drawing/2014/main" val="2776353574"/>
                    </a:ext>
                  </a:extLst>
                </a:gridCol>
                <a:gridCol w="1831230">
                  <a:extLst>
                    <a:ext uri="{9D8B030D-6E8A-4147-A177-3AD203B41FA5}">
                      <a16:colId xmlns:a16="http://schemas.microsoft.com/office/drawing/2014/main" val="3632282778"/>
                    </a:ext>
                  </a:extLst>
                </a:gridCol>
                <a:gridCol w="2377897">
                  <a:extLst>
                    <a:ext uri="{9D8B030D-6E8A-4147-A177-3AD203B41FA5}">
                      <a16:colId xmlns:a16="http://schemas.microsoft.com/office/drawing/2014/main" val="3157345695"/>
                    </a:ext>
                  </a:extLst>
                </a:gridCol>
                <a:gridCol w="4361903">
                  <a:extLst>
                    <a:ext uri="{9D8B030D-6E8A-4147-A177-3AD203B41FA5}">
                      <a16:colId xmlns:a16="http://schemas.microsoft.com/office/drawing/2014/main" val="445563152"/>
                    </a:ext>
                  </a:extLst>
                </a:gridCol>
              </a:tblGrid>
              <a:tr h="7965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 phân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Số AO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mỗi</a:t>
                      </a:r>
                      <a:r>
                        <a:rPr lang="en-US" sz="2800" dirty="0"/>
                        <a:t> phân </a:t>
                      </a:r>
                      <a:r>
                        <a:rPr lang="en-US" sz="2800" dirty="0" err="1"/>
                        <a:t>lớp</a:t>
                      </a:r>
                      <a:endParaRPr lang="en-US" sz="2800" dirty="0"/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05326"/>
                  </a:ext>
                </a:extLst>
              </a:tr>
              <a:tr h="7965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04881"/>
                  </a:ext>
                </a:extLst>
              </a:tr>
              <a:tr h="7965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2s, 2p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1AOs</a:t>
                      </a:r>
                    </a:p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484335"/>
                  </a:ext>
                </a:extLst>
              </a:tr>
              <a:tr h="7965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3s, 3p, 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3AOp</a:t>
                      </a:r>
                    </a:p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880057"/>
                  </a:ext>
                </a:extLst>
              </a:tr>
              <a:tr h="7965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4s, 4p, 4d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1AOs        , 3AOp</a:t>
                      </a:r>
                    </a:p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5AOd </a:t>
                      </a:r>
                    </a:p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11716"/>
                  </a:ext>
                </a:extLst>
              </a:tr>
              <a:tr h="7965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ns, np,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7713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7034B40-4C72-2846-6686-C26ADAE9CDFC}"/>
              </a:ext>
            </a:extLst>
          </p:cNvPr>
          <p:cNvSpPr/>
          <p:nvPr/>
        </p:nvSpPr>
        <p:spPr>
          <a:xfrm>
            <a:off x="8929998" y="1809341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1DC99-1909-9450-0E3A-F5A55216D266}"/>
              </a:ext>
            </a:extLst>
          </p:cNvPr>
          <p:cNvSpPr/>
          <p:nvPr/>
        </p:nvSpPr>
        <p:spPr>
          <a:xfrm>
            <a:off x="8929998" y="2558371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22DDF-C5A7-2E76-DE9A-7541D07A6E42}"/>
              </a:ext>
            </a:extLst>
          </p:cNvPr>
          <p:cNvSpPr/>
          <p:nvPr/>
        </p:nvSpPr>
        <p:spPr>
          <a:xfrm>
            <a:off x="8929998" y="2975327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212D4-FA5A-6C3E-673C-DC519B0FE1F1}"/>
              </a:ext>
            </a:extLst>
          </p:cNvPr>
          <p:cNvSpPr/>
          <p:nvPr/>
        </p:nvSpPr>
        <p:spPr>
          <a:xfrm>
            <a:off x="9338560" y="2975327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00F7D7-6860-FB8A-766B-CABADAD358B5}"/>
              </a:ext>
            </a:extLst>
          </p:cNvPr>
          <p:cNvSpPr/>
          <p:nvPr/>
        </p:nvSpPr>
        <p:spPr>
          <a:xfrm>
            <a:off x="9747122" y="2975327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C46C1-128B-A02A-CC4E-59500499DE7E}"/>
              </a:ext>
            </a:extLst>
          </p:cNvPr>
          <p:cNvSpPr/>
          <p:nvPr/>
        </p:nvSpPr>
        <p:spPr>
          <a:xfrm>
            <a:off x="8929998" y="3496710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7852A1-80D8-9648-4D9B-2DAF331796A6}"/>
              </a:ext>
            </a:extLst>
          </p:cNvPr>
          <p:cNvSpPr/>
          <p:nvPr/>
        </p:nvSpPr>
        <p:spPr>
          <a:xfrm>
            <a:off x="10515610" y="487404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3C4480-FA44-9C18-14DF-5BD43FEC6AB6}"/>
              </a:ext>
            </a:extLst>
          </p:cNvPr>
          <p:cNvSpPr/>
          <p:nvPr/>
        </p:nvSpPr>
        <p:spPr>
          <a:xfrm>
            <a:off x="10924172" y="487404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02FE60-31D6-9945-F59F-8E154DCB9273}"/>
              </a:ext>
            </a:extLst>
          </p:cNvPr>
          <p:cNvSpPr/>
          <p:nvPr/>
        </p:nvSpPr>
        <p:spPr>
          <a:xfrm>
            <a:off x="11332734" y="487404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54C4C5-D629-C75F-919E-E3DE754429B5}"/>
              </a:ext>
            </a:extLst>
          </p:cNvPr>
          <p:cNvSpPr/>
          <p:nvPr/>
        </p:nvSpPr>
        <p:spPr>
          <a:xfrm>
            <a:off x="8910544" y="4403963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51775-A895-A63B-9845-7B94C410BFFE}"/>
              </a:ext>
            </a:extLst>
          </p:cNvPr>
          <p:cNvSpPr/>
          <p:nvPr/>
        </p:nvSpPr>
        <p:spPr>
          <a:xfrm>
            <a:off x="9319106" y="4403963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503142-8346-DD6D-E230-AE0677EBD648}"/>
              </a:ext>
            </a:extLst>
          </p:cNvPr>
          <p:cNvSpPr/>
          <p:nvPr/>
        </p:nvSpPr>
        <p:spPr>
          <a:xfrm>
            <a:off x="9727668" y="4403963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B38D67-C50D-C57E-D8B4-29B763B32E03}"/>
              </a:ext>
            </a:extLst>
          </p:cNvPr>
          <p:cNvSpPr/>
          <p:nvPr/>
        </p:nvSpPr>
        <p:spPr>
          <a:xfrm>
            <a:off x="10139324" y="4403963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7E5DA-6000-ADA0-ACE9-F9AD36BB014F}"/>
              </a:ext>
            </a:extLst>
          </p:cNvPr>
          <p:cNvSpPr/>
          <p:nvPr/>
        </p:nvSpPr>
        <p:spPr>
          <a:xfrm>
            <a:off x="10544792" y="4403963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005E4A-B9C0-347D-B815-FF6398AC46E9}"/>
              </a:ext>
            </a:extLst>
          </p:cNvPr>
          <p:cNvSpPr/>
          <p:nvPr/>
        </p:nvSpPr>
        <p:spPr>
          <a:xfrm>
            <a:off x="8745173" y="487404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973A18-5B93-949A-66AC-1E1B3A4EB84F}"/>
              </a:ext>
            </a:extLst>
          </p:cNvPr>
          <p:cNvSpPr/>
          <p:nvPr/>
        </p:nvSpPr>
        <p:spPr>
          <a:xfrm>
            <a:off x="8748723" y="532284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D0D097-F8E7-3646-D5B9-119FD6BEDD19}"/>
              </a:ext>
            </a:extLst>
          </p:cNvPr>
          <p:cNvSpPr/>
          <p:nvPr/>
        </p:nvSpPr>
        <p:spPr>
          <a:xfrm>
            <a:off x="9157285" y="532284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7D3C3-5536-B90B-3425-44132ACBCB02}"/>
              </a:ext>
            </a:extLst>
          </p:cNvPr>
          <p:cNvSpPr/>
          <p:nvPr/>
        </p:nvSpPr>
        <p:spPr>
          <a:xfrm>
            <a:off x="9565847" y="532284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BC7D60-E92F-9512-E1DD-4B47C58A823E}"/>
              </a:ext>
            </a:extLst>
          </p:cNvPr>
          <p:cNvSpPr/>
          <p:nvPr/>
        </p:nvSpPr>
        <p:spPr>
          <a:xfrm>
            <a:off x="9977503" y="532284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4B2722-3F1B-7986-347D-C122597C1F8C}"/>
              </a:ext>
            </a:extLst>
          </p:cNvPr>
          <p:cNvSpPr/>
          <p:nvPr/>
        </p:nvSpPr>
        <p:spPr>
          <a:xfrm>
            <a:off x="10382971" y="532284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22EDFF-1505-CAC6-812D-AD17B12B1686}"/>
              </a:ext>
            </a:extLst>
          </p:cNvPr>
          <p:cNvSpPr/>
          <p:nvPr/>
        </p:nvSpPr>
        <p:spPr>
          <a:xfrm>
            <a:off x="8725717" y="5728960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B428E3-8FA1-D08E-6AC8-D036796BB5D2}"/>
              </a:ext>
            </a:extLst>
          </p:cNvPr>
          <p:cNvSpPr/>
          <p:nvPr/>
        </p:nvSpPr>
        <p:spPr>
          <a:xfrm>
            <a:off x="9134279" y="5728960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CA221C-5A47-6973-B9E7-8576E134BECE}"/>
              </a:ext>
            </a:extLst>
          </p:cNvPr>
          <p:cNvSpPr/>
          <p:nvPr/>
        </p:nvSpPr>
        <p:spPr>
          <a:xfrm>
            <a:off x="9542841" y="5728960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4351B0-04B3-CB60-4644-5B87EC32A699}"/>
              </a:ext>
            </a:extLst>
          </p:cNvPr>
          <p:cNvSpPr/>
          <p:nvPr/>
        </p:nvSpPr>
        <p:spPr>
          <a:xfrm>
            <a:off x="9954497" y="5728960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5305EF-D559-EA02-FCE7-FE42DC4A5499}"/>
              </a:ext>
            </a:extLst>
          </p:cNvPr>
          <p:cNvSpPr/>
          <p:nvPr/>
        </p:nvSpPr>
        <p:spPr>
          <a:xfrm>
            <a:off x="10359965" y="5728960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645239-69AE-2736-DE9D-6FB894A1408B}"/>
              </a:ext>
            </a:extLst>
          </p:cNvPr>
          <p:cNvSpPr/>
          <p:nvPr/>
        </p:nvSpPr>
        <p:spPr>
          <a:xfrm>
            <a:off x="10749083" y="5726512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740961-9C38-66B3-78B5-9A03A7E6BE4B}"/>
              </a:ext>
            </a:extLst>
          </p:cNvPr>
          <p:cNvSpPr/>
          <p:nvPr/>
        </p:nvSpPr>
        <p:spPr>
          <a:xfrm>
            <a:off x="11167354" y="5724666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ED0EA7-AACE-B4C2-8B8E-378FBCB23D5F}"/>
              </a:ext>
            </a:extLst>
          </p:cNvPr>
          <p:cNvSpPr/>
          <p:nvPr/>
        </p:nvSpPr>
        <p:spPr>
          <a:xfrm>
            <a:off x="8953004" y="3935193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B01B5A-9E04-D74A-4EE3-0FE9C9910B93}"/>
              </a:ext>
            </a:extLst>
          </p:cNvPr>
          <p:cNvSpPr/>
          <p:nvPr/>
        </p:nvSpPr>
        <p:spPr>
          <a:xfrm>
            <a:off x="9361566" y="3935193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0EF838-FE7E-3BC9-83D2-790969858240}"/>
              </a:ext>
            </a:extLst>
          </p:cNvPr>
          <p:cNvSpPr/>
          <p:nvPr/>
        </p:nvSpPr>
        <p:spPr>
          <a:xfrm>
            <a:off x="9770128" y="3935193"/>
            <a:ext cx="408562" cy="3793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6CBD62-B07B-0013-BD8A-71D1C913E76A}"/>
              </a:ext>
            </a:extLst>
          </p:cNvPr>
          <p:cNvSpPr txBox="1"/>
          <p:nvPr/>
        </p:nvSpPr>
        <p:spPr>
          <a:xfrm>
            <a:off x="390399" y="62393"/>
            <a:ext cx="901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3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A9206F-69E8-B16F-160A-CFB50BF3C5BC}"/>
              </a:ext>
            </a:extLst>
          </p:cNvPr>
          <p:cNvSpPr txBox="1"/>
          <p:nvPr/>
        </p:nvSpPr>
        <p:spPr>
          <a:xfrm>
            <a:off x="7770115" y="6268205"/>
            <a:ext cx="400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1AOs, 3AOp, 5AOd, 7AOf</a:t>
            </a:r>
          </a:p>
        </p:txBody>
      </p:sp>
    </p:spTree>
    <p:extLst>
      <p:ext uri="{BB962C8B-B14F-4D97-AF65-F5344CB8AC3E}">
        <p14:creationId xmlns:p14="http://schemas.microsoft.com/office/powerpoint/2010/main" val="21487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20AB9D-B55A-846B-5AEC-C5B887B1B880}"/>
              </a:ext>
            </a:extLst>
          </p:cNvPr>
          <p:cNvSpPr txBox="1"/>
          <p:nvPr/>
        </p:nvSpPr>
        <p:spPr>
          <a:xfrm>
            <a:off x="3473565" y="191438"/>
            <a:ext cx="46470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A890D-BFB3-3CFD-E472-92B62B6E8C6E}"/>
              </a:ext>
            </a:extLst>
          </p:cNvPr>
          <p:cNvSpPr txBox="1"/>
          <p:nvPr/>
        </p:nvSpPr>
        <p:spPr>
          <a:xfrm>
            <a:off x="959796" y="1230099"/>
            <a:ext cx="102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Số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15D7E-C19E-5592-924E-D18EB5C174A3}"/>
              </a:ext>
            </a:extLst>
          </p:cNvPr>
          <p:cNvSpPr txBox="1"/>
          <p:nvPr/>
        </p:nvSpPr>
        <p:spPr>
          <a:xfrm>
            <a:off x="593890" y="1989057"/>
            <a:ext cx="11019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8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1">
            <a:extLst>
              <a:ext uri="{FF2B5EF4-FFF2-40B4-BE49-F238E27FC236}">
                <a16:creationId xmlns:a16="http://schemas.microsoft.com/office/drawing/2014/main" id="{A3AEB43E-8DEC-4C33-B745-1BDBE420728F}"/>
              </a:ext>
            </a:extLst>
          </p:cNvPr>
          <p:cNvSpPr txBox="1"/>
          <p:nvPr/>
        </p:nvSpPr>
        <p:spPr>
          <a:xfrm>
            <a:off x="1278939" y="1307643"/>
            <a:ext cx="2519033" cy="1308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Ví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dụ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</a:p>
          <a:p>
            <a:pPr algn="ctr">
              <a:lnSpc>
                <a:spcPct val="130000"/>
              </a:lnSpc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1s</a:t>
            </a:r>
            <a:r>
              <a:rPr lang="en-US" altLang="zh-CN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</p:txBody>
      </p:sp>
      <p:sp>
        <p:nvSpPr>
          <p:cNvPr id="17" name="文本框 21">
            <a:extLst>
              <a:ext uri="{FF2B5EF4-FFF2-40B4-BE49-F238E27FC236}">
                <a16:creationId xmlns:a16="http://schemas.microsoft.com/office/drawing/2014/main" id="{DCA4F461-4588-4816-8839-D8C7181DAF86}"/>
              </a:ext>
            </a:extLst>
          </p:cNvPr>
          <p:cNvSpPr txBox="1"/>
          <p:nvPr/>
        </p:nvSpPr>
        <p:spPr>
          <a:xfrm>
            <a:off x="5883282" y="1052765"/>
            <a:ext cx="2728512" cy="6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 electron</a:t>
            </a: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A6337A6D-59DF-493D-802D-CE45F14F706C}"/>
              </a:ext>
            </a:extLst>
          </p:cNvPr>
          <p:cNvSpPr txBox="1"/>
          <p:nvPr/>
        </p:nvSpPr>
        <p:spPr>
          <a:xfrm>
            <a:off x="5883282" y="5257522"/>
            <a:ext cx="4409047" cy="6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chưa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bão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hòa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11" name="Picture 10" descr="High Five Bee">
            <a:extLst>
              <a:ext uri="{FF2B5EF4-FFF2-40B4-BE49-F238E27FC236}">
                <a16:creationId xmlns:a16="http://schemas.microsoft.com/office/drawing/2014/main" id="{D5265A59-92CD-479C-9B59-A242962A6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9" y="1421754"/>
            <a:ext cx="1156727" cy="115672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906A95-BD87-42E5-A065-0CF3B21FB9FC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950488" y="4971374"/>
            <a:ext cx="1932794" cy="602453"/>
          </a:xfrm>
          <a:prstGeom prst="straightConnector1">
            <a:avLst/>
          </a:prstGeom>
          <a:ln w="28575" cap="flat" cmpd="sng" algn="ctr">
            <a:solidFill>
              <a:srgbClr val="038C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15D165-4EE5-46C3-BD6E-4625031E7E03}"/>
              </a:ext>
            </a:extLst>
          </p:cNvPr>
          <p:cNvCxnSpPr>
            <a:cxnSpLocks/>
          </p:cNvCxnSpPr>
          <p:nvPr/>
        </p:nvCxnSpPr>
        <p:spPr>
          <a:xfrm flipV="1">
            <a:off x="3741009" y="1421754"/>
            <a:ext cx="2142273" cy="622898"/>
          </a:xfrm>
          <a:prstGeom prst="straightConnector1">
            <a:avLst/>
          </a:prstGeom>
          <a:ln w="28575" cap="flat" cmpd="sng" algn="ctr">
            <a:solidFill>
              <a:srgbClr val="038C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 descr="High Five Bee">
            <a:extLst>
              <a:ext uri="{FF2B5EF4-FFF2-40B4-BE49-F238E27FC236}">
                <a16:creationId xmlns:a16="http://schemas.microsoft.com/office/drawing/2014/main" id="{EA256522-BE11-47E3-9964-F602E797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" y="4249434"/>
            <a:ext cx="1156727" cy="1156727"/>
          </a:xfrm>
          <a:prstGeom prst="rect">
            <a:avLst/>
          </a:prstGeom>
        </p:spPr>
      </p:pic>
      <p:sp>
        <p:nvSpPr>
          <p:cNvPr id="26" name="文本框 21">
            <a:extLst>
              <a:ext uri="{FF2B5EF4-FFF2-40B4-BE49-F238E27FC236}">
                <a16:creationId xmlns:a16="http://schemas.microsoft.com/office/drawing/2014/main" id="{4BEF185F-C873-4F77-9D69-ABFF38BF48B7}"/>
              </a:ext>
            </a:extLst>
          </p:cNvPr>
          <p:cNvSpPr txBox="1"/>
          <p:nvPr/>
        </p:nvSpPr>
        <p:spPr>
          <a:xfrm>
            <a:off x="1278939" y="4173388"/>
            <a:ext cx="2519033" cy="1308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Ví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dụ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</a:p>
          <a:p>
            <a:pPr algn="ctr">
              <a:lnSpc>
                <a:spcPct val="130000"/>
              </a:lnSpc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2p</a:t>
            </a:r>
            <a:r>
              <a:rPr lang="en-US" altLang="zh-CN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6C7998-55EB-4AB7-9FFD-3AA05C49B545}"/>
              </a:ext>
            </a:extLst>
          </p:cNvPr>
          <p:cNvCxnSpPr>
            <a:cxnSpLocks/>
          </p:cNvCxnSpPr>
          <p:nvPr/>
        </p:nvCxnSpPr>
        <p:spPr>
          <a:xfrm flipV="1">
            <a:off x="3950488" y="3964459"/>
            <a:ext cx="1932794" cy="920709"/>
          </a:xfrm>
          <a:prstGeom prst="straightConnector1">
            <a:avLst/>
          </a:prstGeom>
          <a:ln w="28575" cap="flat" cmpd="sng" algn="ctr">
            <a:solidFill>
              <a:srgbClr val="038C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文本框 21">
            <a:extLst>
              <a:ext uri="{FF2B5EF4-FFF2-40B4-BE49-F238E27FC236}">
                <a16:creationId xmlns:a16="http://schemas.microsoft.com/office/drawing/2014/main" id="{9C739814-31B5-4FDD-B192-294758F52ADF}"/>
              </a:ext>
            </a:extLst>
          </p:cNvPr>
          <p:cNvSpPr txBox="1"/>
          <p:nvPr/>
        </p:nvSpPr>
        <p:spPr>
          <a:xfrm>
            <a:off x="5883282" y="3636349"/>
            <a:ext cx="2728512" cy="6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4 electron</a:t>
            </a:r>
          </a:p>
        </p:txBody>
      </p:sp>
      <p:sp>
        <p:nvSpPr>
          <p:cNvPr id="29" name="文本框 21">
            <a:extLst>
              <a:ext uri="{FF2B5EF4-FFF2-40B4-BE49-F238E27FC236}">
                <a16:creationId xmlns:a16="http://schemas.microsoft.com/office/drawing/2014/main" id="{F9C07E54-2927-4019-A33A-BF1A344FBB99}"/>
              </a:ext>
            </a:extLst>
          </p:cNvPr>
          <p:cNvSpPr txBox="1"/>
          <p:nvPr/>
        </p:nvSpPr>
        <p:spPr>
          <a:xfrm>
            <a:off x="5768186" y="2301325"/>
            <a:ext cx="4409047" cy="6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bão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hòa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2" descr="Thầy Dũng hóa">
            <a:extLst>
              <a:ext uri="{FF2B5EF4-FFF2-40B4-BE49-F238E27FC236}">
                <a16:creationId xmlns:a16="http://schemas.microsoft.com/office/drawing/2014/main" id="{A202F39C-686E-404C-98BD-FF8D15F06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5" t="5688" r="15257" b="74228"/>
          <a:stretch/>
        </p:blipFill>
        <p:spPr bwMode="auto">
          <a:xfrm>
            <a:off x="8891232" y="3922498"/>
            <a:ext cx="2802194" cy="11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56FB47-DA46-41C0-8316-BE77B6629C05}"/>
              </a:ext>
            </a:extLst>
          </p:cNvPr>
          <p:cNvCxnSpPr>
            <a:cxnSpLocks/>
          </p:cNvCxnSpPr>
          <p:nvPr/>
        </p:nvCxnSpPr>
        <p:spPr>
          <a:xfrm>
            <a:off x="3741009" y="2081616"/>
            <a:ext cx="2027177" cy="673777"/>
          </a:xfrm>
          <a:prstGeom prst="straightConnector1">
            <a:avLst/>
          </a:prstGeom>
          <a:ln w="28575" cap="flat" cmpd="sng" algn="ctr">
            <a:solidFill>
              <a:srgbClr val="038C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2" descr="Thầy Dũng hóa">
            <a:extLst>
              <a:ext uri="{FF2B5EF4-FFF2-40B4-BE49-F238E27FC236}">
                <a16:creationId xmlns:a16="http://schemas.microsoft.com/office/drawing/2014/main" id="{FEB0C6F4-0B2C-BF53-E843-88EAC1B2B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5" r="28709" b="73494"/>
          <a:stretch/>
        </p:blipFill>
        <p:spPr bwMode="auto">
          <a:xfrm>
            <a:off x="9528514" y="796696"/>
            <a:ext cx="1184475" cy="14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1AB2C0-B0C7-E2ED-32E4-75ED3447ED10}"/>
              </a:ext>
            </a:extLst>
          </p:cNvPr>
          <p:cNvSpPr txBox="1"/>
          <p:nvPr/>
        </p:nvSpPr>
        <p:spPr>
          <a:xfrm>
            <a:off x="1121158" y="270461"/>
            <a:ext cx="46470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</p:spTree>
    <p:extLst>
      <p:ext uri="{BB962C8B-B14F-4D97-AF65-F5344CB8AC3E}">
        <p14:creationId xmlns:p14="http://schemas.microsoft.com/office/powerpoint/2010/main" val="11441505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6" grpId="0" animBg="1"/>
      <p:bldP spid="28" grpId="0"/>
      <p:bldP spid="2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20AB9D-B55A-846B-5AEC-C5B887B1B880}"/>
              </a:ext>
            </a:extLst>
          </p:cNvPr>
          <p:cNvSpPr txBox="1"/>
          <p:nvPr/>
        </p:nvSpPr>
        <p:spPr>
          <a:xfrm>
            <a:off x="3473565" y="191438"/>
            <a:ext cx="46470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36856-6C9A-58C8-6E2B-E5FD5DEFA49A}"/>
              </a:ext>
            </a:extLst>
          </p:cNvPr>
          <p:cNvSpPr txBox="1"/>
          <p:nvPr/>
        </p:nvSpPr>
        <p:spPr>
          <a:xfrm>
            <a:off x="377686" y="958983"/>
            <a:ext cx="11370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số electron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tối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đa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bão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hòa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trên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mỗi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phân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ns, np,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nd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nf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B201C-E51B-F7B9-DAC7-13BA9A9A5758}"/>
              </a:ext>
            </a:extLst>
          </p:cNvPr>
          <p:cNvSpPr txBox="1"/>
          <p:nvPr/>
        </p:nvSpPr>
        <p:spPr>
          <a:xfrm>
            <a:off x="494260" y="1799349"/>
            <a:ext cx="2107713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ns</a:t>
            </a:r>
          </a:p>
        </p:txBody>
      </p:sp>
      <p:pic>
        <p:nvPicPr>
          <p:cNvPr id="6" name="Picture 2" descr="Thầy Dũng hóa">
            <a:extLst>
              <a:ext uri="{FF2B5EF4-FFF2-40B4-BE49-F238E27FC236}">
                <a16:creationId xmlns:a16="http://schemas.microsoft.com/office/drawing/2014/main" id="{B7F3B91E-15A4-1EF6-80D6-15F9B4EC7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r="71780" b="71881"/>
          <a:stretch/>
        </p:blipFill>
        <p:spPr bwMode="auto">
          <a:xfrm>
            <a:off x="2601973" y="1664972"/>
            <a:ext cx="1296967" cy="11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08052-DE25-BCC6-496C-8547F0F50F80}"/>
              </a:ext>
            </a:extLst>
          </p:cNvPr>
          <p:cNvSpPr txBox="1"/>
          <p:nvPr/>
        </p:nvSpPr>
        <p:spPr>
          <a:xfrm>
            <a:off x="5441120" y="1971940"/>
            <a:ext cx="2107713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np</a:t>
            </a:r>
          </a:p>
        </p:txBody>
      </p:sp>
      <p:pic>
        <p:nvPicPr>
          <p:cNvPr id="8" name="Picture 2" descr="Thầy Dũng hóa">
            <a:extLst>
              <a:ext uri="{FF2B5EF4-FFF2-40B4-BE49-F238E27FC236}">
                <a16:creationId xmlns:a16="http://schemas.microsoft.com/office/drawing/2014/main" id="{BC8A91B7-489F-4190-E003-990EBE2F0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13952" b="72554"/>
          <a:stretch/>
        </p:blipFill>
        <p:spPr bwMode="auto">
          <a:xfrm>
            <a:off x="7830189" y="1664972"/>
            <a:ext cx="2519048" cy="11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D9C540-7B77-01DD-7320-4260C4448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25" y="4189254"/>
            <a:ext cx="3000375" cy="71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71521A-F176-7165-2738-C094398CF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622" y="4160679"/>
            <a:ext cx="4238625" cy="742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DFE570-404A-4C2B-32C6-106FF687E48C}"/>
              </a:ext>
            </a:extLst>
          </p:cNvPr>
          <p:cNvSpPr txBox="1"/>
          <p:nvPr/>
        </p:nvSpPr>
        <p:spPr>
          <a:xfrm>
            <a:off x="1156354" y="3420344"/>
            <a:ext cx="274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508F0C-7C4C-36FD-5B30-CC1CA9F606FB}"/>
              </a:ext>
            </a:extLst>
          </p:cNvPr>
          <p:cNvSpPr txBox="1"/>
          <p:nvPr/>
        </p:nvSpPr>
        <p:spPr>
          <a:xfrm>
            <a:off x="7699663" y="3402778"/>
            <a:ext cx="29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BC96D-2160-82BC-3868-8743CAB44978}"/>
              </a:ext>
            </a:extLst>
          </p:cNvPr>
          <p:cNvSpPr txBox="1"/>
          <p:nvPr/>
        </p:nvSpPr>
        <p:spPr>
          <a:xfrm>
            <a:off x="2858334" y="2934783"/>
            <a:ext cx="86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B96FE-BD5A-771E-16B8-3E4E59785C63}"/>
              </a:ext>
            </a:extLst>
          </p:cNvPr>
          <p:cNvSpPr txBox="1"/>
          <p:nvPr/>
        </p:nvSpPr>
        <p:spPr>
          <a:xfrm>
            <a:off x="8656080" y="2867951"/>
            <a:ext cx="86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BC3477-3095-7B5D-0C1F-13CD3DA2371D}"/>
              </a:ext>
            </a:extLst>
          </p:cNvPr>
          <p:cNvSpPr txBox="1"/>
          <p:nvPr/>
        </p:nvSpPr>
        <p:spPr>
          <a:xfrm>
            <a:off x="1734707" y="4967985"/>
            <a:ext cx="86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79F52-F0D5-3BDB-A772-AFA6AB2B6EA0}"/>
              </a:ext>
            </a:extLst>
          </p:cNvPr>
          <p:cNvSpPr txBox="1"/>
          <p:nvPr/>
        </p:nvSpPr>
        <p:spPr>
          <a:xfrm>
            <a:off x="8413668" y="4994943"/>
            <a:ext cx="86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164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9" grpId="0"/>
      <p:bldP spid="11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Atom">
            <a:extLst>
              <a:ext uri="{FF2B5EF4-FFF2-40B4-BE49-F238E27FC236}">
                <a16:creationId xmlns:a16="http://schemas.microsoft.com/office/drawing/2014/main" id="{226646B3-AEBC-492D-D14F-A99087B8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47B85-35C6-3B30-D3B6-D4C5C56602AC}"/>
              </a:ext>
            </a:extLst>
          </p:cNvPr>
          <p:cNvSpPr txBox="1"/>
          <p:nvPr/>
        </p:nvSpPr>
        <p:spPr>
          <a:xfrm>
            <a:off x="5622061" y="762538"/>
            <a:ext cx="5649349" cy="3199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II. CẤU HÌNH ELECTRON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CE97-93BA-5044-27CA-A95ECF0C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</a:t>
            </a:r>
            <a:r>
              <a:rPr lang="en-US" sz="6000" b="1" kern="1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6000" b="1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6000" kern="12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39361" y="635849"/>
            <a:ext cx="1305813" cy="830997"/>
            <a:chOff x="4303742" y="836444"/>
            <a:chExt cx="1305813" cy="830997"/>
          </a:xfrm>
        </p:grpSpPr>
        <p:sp>
          <p:nvSpPr>
            <p:cNvPr id="14" name="矩形: 圆角 1"/>
            <p:cNvSpPr/>
            <p:nvPr/>
          </p:nvSpPr>
          <p:spPr>
            <a:xfrm>
              <a:off x="4303742" y="885921"/>
              <a:ext cx="1228162" cy="771890"/>
            </a:xfrm>
            <a:prstGeom prst="roundRect">
              <a:avLst/>
            </a:prstGeom>
            <a:solidFill>
              <a:srgbClr val="038C8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533153" y="836444"/>
              <a:ext cx="1076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I</a:t>
              </a:r>
              <a:endParaRPr lang="zh-CN" altLang="en-US" sz="4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9" name="矩形: 圆角 1">
            <a:extLst>
              <a:ext uri="{FF2B5EF4-FFF2-40B4-BE49-F238E27FC236}">
                <a16:creationId xmlns:a16="http://schemas.microsoft.com/office/drawing/2014/main" id="{F296B7F0-AB43-AE3A-01A6-4EEF2A77D938}"/>
              </a:ext>
            </a:extLst>
          </p:cNvPr>
          <p:cNvSpPr/>
          <p:nvPr/>
        </p:nvSpPr>
        <p:spPr>
          <a:xfrm>
            <a:off x="939361" y="2242433"/>
            <a:ext cx="1228162" cy="771890"/>
          </a:xfrm>
          <a:prstGeom prst="roundRect">
            <a:avLst/>
          </a:prstGeom>
          <a:solidFill>
            <a:srgbClr val="038C8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文本框 14">
            <a:extLst>
              <a:ext uri="{FF2B5EF4-FFF2-40B4-BE49-F238E27FC236}">
                <a16:creationId xmlns:a16="http://schemas.microsoft.com/office/drawing/2014/main" id="{6C39C9EC-4A53-1D6F-E4D0-2F1C89591A62}"/>
              </a:ext>
            </a:extLst>
          </p:cNvPr>
          <p:cNvSpPr txBox="1"/>
          <p:nvPr/>
        </p:nvSpPr>
        <p:spPr>
          <a:xfrm>
            <a:off x="1100211" y="2200128"/>
            <a:ext cx="10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II</a:t>
            </a:r>
            <a:endParaRPr lang="zh-CN" altLang="en-US" sz="4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矩形: 圆角 1">
            <a:extLst>
              <a:ext uri="{FF2B5EF4-FFF2-40B4-BE49-F238E27FC236}">
                <a16:creationId xmlns:a16="http://schemas.microsoft.com/office/drawing/2014/main" id="{B0CFF2CF-7A40-1012-1064-258D1DBF9594}"/>
              </a:ext>
            </a:extLst>
          </p:cNvPr>
          <p:cNvSpPr/>
          <p:nvPr/>
        </p:nvSpPr>
        <p:spPr>
          <a:xfrm>
            <a:off x="939361" y="3806712"/>
            <a:ext cx="1228162" cy="771890"/>
          </a:xfrm>
          <a:prstGeom prst="roundRect">
            <a:avLst/>
          </a:prstGeom>
          <a:solidFill>
            <a:srgbClr val="038C8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文本框 14">
            <a:extLst>
              <a:ext uri="{FF2B5EF4-FFF2-40B4-BE49-F238E27FC236}">
                <a16:creationId xmlns:a16="http://schemas.microsoft.com/office/drawing/2014/main" id="{29149D2D-F160-F1C5-7D5C-10E1075B5DD8}"/>
              </a:ext>
            </a:extLst>
          </p:cNvPr>
          <p:cNvSpPr txBox="1"/>
          <p:nvPr/>
        </p:nvSpPr>
        <p:spPr>
          <a:xfrm>
            <a:off x="1081488" y="3767528"/>
            <a:ext cx="107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III</a:t>
            </a:r>
            <a:endParaRPr lang="zh-CN" altLang="en-US" sz="4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61423A-4796-C675-DE92-7859C30A0CDC}"/>
              </a:ext>
            </a:extLst>
          </p:cNvPr>
          <p:cNvSpPr txBox="1"/>
          <p:nvPr/>
        </p:nvSpPr>
        <p:spPr>
          <a:xfrm>
            <a:off x="2886570" y="635849"/>
            <a:ext cx="8787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6C327C-B900-D341-9929-F1489C9D1434}"/>
              </a:ext>
            </a:extLst>
          </p:cNvPr>
          <p:cNvSpPr txBox="1"/>
          <p:nvPr/>
        </p:nvSpPr>
        <p:spPr>
          <a:xfrm>
            <a:off x="2744341" y="2112569"/>
            <a:ext cx="82052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741EC1-2F69-1CE8-0F39-B959B01C4155}"/>
              </a:ext>
            </a:extLst>
          </p:cNvPr>
          <p:cNvSpPr txBox="1"/>
          <p:nvPr/>
        </p:nvSpPr>
        <p:spPr>
          <a:xfrm>
            <a:off x="2744341" y="3306554"/>
            <a:ext cx="91604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dirty="0" err="1">
                <a:latin typeface="+mj-lt"/>
              </a:rPr>
              <a:t>Dự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đoán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tính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chất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hóa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học</a:t>
            </a:r>
            <a:r>
              <a:rPr lang="vi-VN" sz="4800" dirty="0">
                <a:latin typeface="+mj-lt"/>
              </a:rPr>
              <a:t> cơ </a:t>
            </a:r>
            <a:r>
              <a:rPr lang="vi-VN" sz="4800" dirty="0" err="1">
                <a:latin typeface="+mj-lt"/>
              </a:rPr>
              <a:t>bản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của</a:t>
            </a:r>
            <a:r>
              <a:rPr lang="vi-VN" sz="4800" dirty="0">
                <a:latin typeface="+mj-lt"/>
              </a:rPr>
              <a:t> nguyên </a:t>
            </a:r>
            <a:r>
              <a:rPr lang="vi-VN" sz="4800" dirty="0" err="1">
                <a:latin typeface="+mj-lt"/>
              </a:rPr>
              <a:t>tố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dựa</a:t>
            </a:r>
            <a:r>
              <a:rPr lang="vi-VN" sz="4800" dirty="0">
                <a:latin typeface="+mj-lt"/>
              </a:rPr>
              <a:t> theo </a:t>
            </a:r>
            <a:r>
              <a:rPr lang="vi-VN" sz="4800" dirty="0" err="1">
                <a:latin typeface="+mj-lt"/>
              </a:rPr>
              <a:t>cấu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hình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electron</a:t>
            </a:r>
            <a:r>
              <a:rPr lang="vi-VN" sz="4800" dirty="0">
                <a:latin typeface="+mj-lt"/>
              </a:rPr>
              <a:t> nguyên </a:t>
            </a:r>
            <a:r>
              <a:rPr lang="vi-VN" sz="4800" dirty="0" err="1">
                <a:latin typeface="+mj-lt"/>
              </a:rPr>
              <a:t>tử</a:t>
            </a:r>
            <a:r>
              <a:rPr lang="vi-VN" sz="48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33970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4" grpId="0"/>
      <p:bldP spid="27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2">
            <a:extLst>
              <a:ext uri="{FF2B5EF4-FFF2-40B4-BE49-F238E27FC236}">
                <a16:creationId xmlns:a16="http://schemas.microsoft.com/office/drawing/2014/main" id="{117F31DD-16A9-F3C0-CC2D-167783FBD3D8}"/>
              </a:ext>
            </a:extLst>
          </p:cNvPr>
          <p:cNvSpPr/>
          <p:nvPr/>
        </p:nvSpPr>
        <p:spPr>
          <a:xfrm>
            <a:off x="555829" y="2090925"/>
            <a:ext cx="7134957" cy="161434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1s, 2s, 2p, 3s, 3p,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4s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, 3d, 4p, 5s, 4d, 5p, 6s……</a:t>
            </a:r>
          </a:p>
        </p:txBody>
      </p:sp>
      <p:sp>
        <p:nvSpPr>
          <p:cNvPr id="6" name="Rectangle 94">
            <a:extLst>
              <a:ext uri="{FF2B5EF4-FFF2-40B4-BE49-F238E27FC236}">
                <a16:creationId xmlns:a16="http://schemas.microsoft.com/office/drawing/2014/main" id="{AFD17AA6-AF19-7D46-A2C0-DCEEC35ED09A}"/>
              </a:ext>
            </a:extLst>
          </p:cNvPr>
          <p:cNvSpPr/>
          <p:nvPr/>
        </p:nvSpPr>
        <p:spPr>
          <a:xfrm>
            <a:off x="302850" y="4271537"/>
            <a:ext cx="7662799" cy="1647242"/>
          </a:xfrm>
          <a:prstGeom prst="rect">
            <a:avLst/>
          </a:prstGeom>
          <a:solidFill>
            <a:srgbClr val="038C8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(n)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s, p, d, f. </a:t>
            </a:r>
          </a:p>
        </p:txBody>
      </p:sp>
      <p:pic>
        <p:nvPicPr>
          <p:cNvPr id="7" name="Picture 2" descr="Cấu hình electron nguyên tử: Quy ước cách viết và những lưu ý">
            <a:extLst>
              <a:ext uri="{FF2B5EF4-FFF2-40B4-BE49-F238E27FC236}">
                <a16:creationId xmlns:a16="http://schemas.microsoft.com/office/drawing/2014/main" id="{1D42A8AC-88F5-D443-AB4A-B86C7DA42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0"/>
          <a:stretch/>
        </p:blipFill>
        <p:spPr bwMode="auto">
          <a:xfrm>
            <a:off x="8845185" y="1431663"/>
            <a:ext cx="2496952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1">
            <a:extLst>
              <a:ext uri="{FF2B5EF4-FFF2-40B4-BE49-F238E27FC236}">
                <a16:creationId xmlns:a16="http://schemas.microsoft.com/office/drawing/2014/main" id="{BA3C95C4-0B99-2039-83C8-E583870542E9}"/>
              </a:ext>
            </a:extLst>
          </p:cNvPr>
          <p:cNvSpPr txBox="1"/>
          <p:nvPr/>
        </p:nvSpPr>
        <p:spPr>
          <a:xfrm>
            <a:off x="641748" y="939221"/>
            <a:ext cx="1106296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Cấu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hình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biểu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diễn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bố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vào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vỏ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tử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theo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và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F9650-0803-F6BC-F04F-C04757DB9845}"/>
              </a:ext>
            </a:extLst>
          </p:cNvPr>
          <p:cNvSpPr txBox="1"/>
          <p:nvPr/>
        </p:nvSpPr>
        <p:spPr>
          <a:xfrm>
            <a:off x="3015032" y="25659"/>
            <a:ext cx="631639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pic>
        <p:nvPicPr>
          <p:cNvPr id="2" name="Picture 2" descr="Lớp Nào Có Mức Năng Lượng Cao Nhất Của Nguyên Tử">
            <a:extLst>
              <a:ext uri="{FF2B5EF4-FFF2-40B4-BE49-F238E27FC236}">
                <a16:creationId xmlns:a16="http://schemas.microsoft.com/office/drawing/2014/main" id="{99228582-BEA5-1D16-5CA1-B8D25308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62" y="4241073"/>
            <a:ext cx="3543047" cy="23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F6D858-F602-9B19-776C-FA9B4D3FDEF9}"/>
              </a:ext>
            </a:extLst>
          </p:cNvPr>
          <p:cNvSpPr txBox="1"/>
          <p:nvPr/>
        </p:nvSpPr>
        <p:spPr>
          <a:xfrm>
            <a:off x="291907" y="6001344"/>
            <a:ext cx="766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nguyên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BTH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359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69402" y="1211835"/>
            <a:ext cx="10303214" cy="1776693"/>
            <a:chOff x="1323592" y="1499532"/>
            <a:chExt cx="10303214" cy="1776693"/>
          </a:xfrm>
        </p:grpSpPr>
        <p:sp>
          <p:nvSpPr>
            <p:cNvPr id="5" name="对角圆角矩形 4"/>
            <p:cNvSpPr/>
            <p:nvPr/>
          </p:nvSpPr>
          <p:spPr>
            <a:xfrm>
              <a:off x="1323592" y="1644192"/>
              <a:ext cx="1632033" cy="1632033"/>
            </a:xfrm>
            <a:prstGeom prst="round2DiagRect">
              <a:avLst>
                <a:gd name="adj1" fmla="val 6162"/>
                <a:gd name="adj2" fmla="val 0"/>
              </a:avLst>
            </a:prstGeom>
            <a:solidFill>
              <a:srgbClr val="038C8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328316" y="1499532"/>
              <a:ext cx="8298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cấu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hình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electron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của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nguyên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tử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Carbon (Z= 6)  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64525" y="2224411"/>
              <a:ext cx="2549313" cy="30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altLang="zh-CN" sz="1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arbon trong thép không gỉ - So sánh thép không gỉ và thép carbon - SACOVINA">
            <a:extLst>
              <a:ext uri="{FF2B5EF4-FFF2-40B4-BE49-F238E27FC236}">
                <a16:creationId xmlns:a16="http://schemas.microsoft.com/office/drawing/2014/main" id="{C49735FD-EC4E-4523-B80E-9434F9F9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1" y="1151795"/>
            <a:ext cx="2004724" cy="2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B17378-76DD-41B9-8C05-3206AE41B071}"/>
              </a:ext>
            </a:extLst>
          </p:cNvPr>
          <p:cNvSpPr txBox="1"/>
          <p:nvPr/>
        </p:nvSpPr>
        <p:spPr>
          <a:xfrm>
            <a:off x="3138024" y="2060032"/>
            <a:ext cx="3046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ước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1s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2F37E0-45F3-416C-BB5B-D209956B4EBC}"/>
              </a:ext>
            </a:extLst>
          </p:cNvPr>
          <p:cNvSpPr txBox="1"/>
          <p:nvPr/>
        </p:nvSpPr>
        <p:spPr>
          <a:xfrm>
            <a:off x="4750391" y="2005975"/>
            <a:ext cx="270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2338C8-8D82-4B00-9F6B-E337A5834AA3}"/>
              </a:ext>
            </a:extLst>
          </p:cNvPr>
          <p:cNvSpPr txBox="1"/>
          <p:nvPr/>
        </p:nvSpPr>
        <p:spPr>
          <a:xfrm>
            <a:off x="5783780" y="2035265"/>
            <a:ext cx="55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C7C6AF-9058-4356-A1C7-9DB4371221C0}"/>
              </a:ext>
            </a:extLst>
          </p:cNvPr>
          <p:cNvSpPr txBox="1"/>
          <p:nvPr/>
        </p:nvSpPr>
        <p:spPr>
          <a:xfrm>
            <a:off x="5387983" y="1934438"/>
            <a:ext cx="270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6871BB-FC72-431C-B98F-53665AC4676F}"/>
              </a:ext>
            </a:extLst>
          </p:cNvPr>
          <p:cNvSpPr txBox="1"/>
          <p:nvPr/>
        </p:nvSpPr>
        <p:spPr>
          <a:xfrm>
            <a:off x="5106629" y="2055143"/>
            <a:ext cx="55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4396BA-3364-4F0B-8B7E-1A8BCB29F84C}"/>
              </a:ext>
            </a:extLst>
          </p:cNvPr>
          <p:cNvSpPr txBox="1"/>
          <p:nvPr/>
        </p:nvSpPr>
        <p:spPr>
          <a:xfrm>
            <a:off x="6184852" y="1963290"/>
            <a:ext cx="552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07817FD7-1CAA-476B-AFA5-477CC8419381}"/>
              </a:ext>
            </a:extLst>
          </p:cNvPr>
          <p:cNvSpPr txBox="1"/>
          <p:nvPr/>
        </p:nvSpPr>
        <p:spPr>
          <a:xfrm>
            <a:off x="2974126" y="3797200"/>
            <a:ext cx="8459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Viết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Sodium (Z= 11)  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32D3977-E9CD-4967-AFB8-4C17334C41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746524" y="3622776"/>
            <a:ext cx="2027498" cy="208342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8B9CC60-CEF8-4413-A6FA-8C6534A8338A}"/>
              </a:ext>
            </a:extLst>
          </p:cNvPr>
          <p:cNvSpPr txBox="1"/>
          <p:nvPr/>
        </p:nvSpPr>
        <p:spPr>
          <a:xfrm>
            <a:off x="3250365" y="4762400"/>
            <a:ext cx="3046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ước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1s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CE8B90-BD0D-4232-A64D-EEE545FEC449}"/>
              </a:ext>
            </a:extLst>
          </p:cNvPr>
          <p:cNvSpPr txBox="1"/>
          <p:nvPr/>
        </p:nvSpPr>
        <p:spPr>
          <a:xfrm>
            <a:off x="5083568" y="4762400"/>
            <a:ext cx="55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AB359C-E5FD-43F5-8786-BFCBE3301D9C}"/>
              </a:ext>
            </a:extLst>
          </p:cNvPr>
          <p:cNvSpPr txBox="1"/>
          <p:nvPr/>
        </p:nvSpPr>
        <p:spPr>
          <a:xfrm>
            <a:off x="5678070" y="4760124"/>
            <a:ext cx="55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3E17B9-5128-4C32-BECE-F77F70378AD1}"/>
              </a:ext>
            </a:extLst>
          </p:cNvPr>
          <p:cNvSpPr txBox="1"/>
          <p:nvPr/>
        </p:nvSpPr>
        <p:spPr>
          <a:xfrm>
            <a:off x="6367568" y="4760124"/>
            <a:ext cx="55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0EE11-1FF5-CDFB-42EF-8974B1E4B07B}"/>
              </a:ext>
            </a:extLst>
          </p:cNvPr>
          <p:cNvSpPr txBox="1"/>
          <p:nvPr/>
        </p:nvSpPr>
        <p:spPr>
          <a:xfrm>
            <a:off x="6056301" y="4620630"/>
            <a:ext cx="552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27E08-BA58-7F53-54E4-593858AD353E}"/>
              </a:ext>
            </a:extLst>
          </p:cNvPr>
          <p:cNvSpPr txBox="1"/>
          <p:nvPr/>
        </p:nvSpPr>
        <p:spPr>
          <a:xfrm>
            <a:off x="5359646" y="4631406"/>
            <a:ext cx="552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40614-3626-A8EF-9D5A-49DFFFD4E688}"/>
              </a:ext>
            </a:extLst>
          </p:cNvPr>
          <p:cNvSpPr txBox="1"/>
          <p:nvPr/>
        </p:nvSpPr>
        <p:spPr>
          <a:xfrm>
            <a:off x="4772302" y="4626950"/>
            <a:ext cx="552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B726A8-327B-3106-04C5-5E8EC233D7D9}"/>
              </a:ext>
            </a:extLst>
          </p:cNvPr>
          <p:cNvSpPr txBox="1"/>
          <p:nvPr/>
        </p:nvSpPr>
        <p:spPr>
          <a:xfrm>
            <a:off x="6714021" y="4620630"/>
            <a:ext cx="552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7DA9E-F87C-A673-81E3-A5249EB06AB9}"/>
              </a:ext>
            </a:extLst>
          </p:cNvPr>
          <p:cNvSpPr txBox="1"/>
          <p:nvPr/>
        </p:nvSpPr>
        <p:spPr>
          <a:xfrm>
            <a:off x="1051030" y="191542"/>
            <a:ext cx="63163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9B54C-5DAB-2712-61FE-5361B91AA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629" y="17012"/>
            <a:ext cx="703533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89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4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í Argon là gì? Khí Argon có vai trò gì với đời sống con người">
            <a:extLst>
              <a:ext uri="{FF2B5EF4-FFF2-40B4-BE49-F238E27FC236}">
                <a16:creationId xmlns:a16="http://schemas.microsoft.com/office/drawing/2014/main" id="{84D655F3-FD58-25CA-7F3C-ECE68A06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7" y="446793"/>
            <a:ext cx="3129191" cy="31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on (Ne) - Uses of Neon, Chemical Properties, Videos with FAQs of Neon.">
            <a:extLst>
              <a:ext uri="{FF2B5EF4-FFF2-40B4-BE49-F238E27FC236}">
                <a16:creationId xmlns:a16="http://schemas.microsoft.com/office/drawing/2014/main" id="{F2C55545-6B7D-5E80-AB67-AC461210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3" y="37819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D5ED5-6601-C0DB-E070-8F65CE8C3245}"/>
              </a:ext>
            </a:extLst>
          </p:cNvPr>
          <p:cNvSpPr txBox="1"/>
          <p:nvPr/>
        </p:nvSpPr>
        <p:spPr>
          <a:xfrm>
            <a:off x="4062953" y="446793"/>
            <a:ext cx="688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elctron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2 nguyên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</a:t>
            </a:r>
          </a:p>
        </p:txBody>
      </p:sp>
    </p:spTree>
    <p:extLst>
      <p:ext uri="{BB962C8B-B14F-4D97-AF65-F5344CB8AC3E}">
        <p14:creationId xmlns:p14="http://schemas.microsoft.com/office/powerpoint/2010/main" val="209133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1621" y="2062936"/>
            <a:ext cx="7742532" cy="1033297"/>
            <a:chOff x="3164525" y="1499532"/>
            <a:chExt cx="7742532" cy="1033297"/>
          </a:xfrm>
        </p:grpSpPr>
        <p:sp>
          <p:nvSpPr>
            <p:cNvPr id="7" name="文本框 6"/>
            <p:cNvSpPr txBox="1"/>
            <p:nvPr/>
          </p:nvSpPr>
          <p:spPr>
            <a:xfrm>
              <a:off x="3328316" y="1499532"/>
              <a:ext cx="7578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cấu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hình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electron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của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nguyên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tử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K (Z= 19)  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64525" y="2224411"/>
              <a:ext cx="2549313" cy="30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altLang="zh-CN" sz="1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B17378-76DD-41B9-8C05-3206AE41B071}"/>
              </a:ext>
            </a:extLst>
          </p:cNvPr>
          <p:cNvSpPr txBox="1"/>
          <p:nvPr/>
        </p:nvSpPr>
        <p:spPr>
          <a:xfrm>
            <a:off x="3035411" y="2718454"/>
            <a:ext cx="4939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ước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1s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endParaRPr lang="en-US" sz="3200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2338C8-8D82-4B00-9F6B-E337A5834AA3}"/>
              </a:ext>
            </a:extLst>
          </p:cNvPr>
          <p:cNvSpPr txBox="1"/>
          <p:nvPr/>
        </p:nvSpPr>
        <p:spPr>
          <a:xfrm>
            <a:off x="7129388" y="2787815"/>
            <a:ext cx="55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4s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4396BA-3364-4F0B-8B7E-1A8BCB29F84C}"/>
              </a:ext>
            </a:extLst>
          </p:cNvPr>
          <p:cNvSpPr txBox="1"/>
          <p:nvPr/>
        </p:nvSpPr>
        <p:spPr>
          <a:xfrm>
            <a:off x="7429354" y="2707963"/>
            <a:ext cx="552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07817FD7-1CAA-476B-AFA5-477CC8419381}"/>
              </a:ext>
            </a:extLst>
          </p:cNvPr>
          <p:cNvSpPr txBox="1"/>
          <p:nvPr/>
        </p:nvSpPr>
        <p:spPr>
          <a:xfrm>
            <a:off x="2936025" y="4455326"/>
            <a:ext cx="7678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Viết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Fe (Z= 26)  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B745C-A8C0-4FF5-ABE1-4C54B8526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40" t="4427"/>
          <a:stretch/>
        </p:blipFill>
        <p:spPr>
          <a:xfrm>
            <a:off x="690892" y="2008681"/>
            <a:ext cx="1841273" cy="1902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BCB098-DC60-409F-9BD4-EE6382F95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41" t="4254" r="4255" b="4254"/>
          <a:stretch/>
        </p:blipFill>
        <p:spPr>
          <a:xfrm>
            <a:off x="762805" y="4290511"/>
            <a:ext cx="1848773" cy="19022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D65BBD-AACE-E192-2169-ECF2700FF268}"/>
              </a:ext>
            </a:extLst>
          </p:cNvPr>
          <p:cNvSpPr txBox="1"/>
          <p:nvPr/>
        </p:nvSpPr>
        <p:spPr>
          <a:xfrm>
            <a:off x="3040615" y="5115832"/>
            <a:ext cx="4939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ước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1s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sz="3200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45F34A-5C28-24ED-71BE-3D8FC79E5164}"/>
              </a:ext>
            </a:extLst>
          </p:cNvPr>
          <p:cNvSpPr txBox="1"/>
          <p:nvPr/>
        </p:nvSpPr>
        <p:spPr>
          <a:xfrm>
            <a:off x="7681545" y="5146609"/>
            <a:ext cx="728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3d</a:t>
            </a:r>
            <a:endParaRPr lang="en-US" sz="36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4196D-AD68-BF56-E389-2B526EEEAC65}"/>
              </a:ext>
            </a:extLst>
          </p:cNvPr>
          <p:cNvSpPr txBox="1"/>
          <p:nvPr/>
        </p:nvSpPr>
        <p:spPr>
          <a:xfrm>
            <a:off x="8133481" y="5057411"/>
            <a:ext cx="552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DF619E-EE3A-7933-0523-A5DD7F96FBC7}"/>
              </a:ext>
            </a:extLst>
          </p:cNvPr>
          <p:cNvSpPr txBox="1"/>
          <p:nvPr/>
        </p:nvSpPr>
        <p:spPr>
          <a:xfrm>
            <a:off x="3040615" y="5776117"/>
            <a:ext cx="8611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ước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Wingdings" panose="05000000000000000000" pitchFamily="2" charset="2"/>
              </a:rPr>
              <a:t>: (</a:t>
            </a:r>
            <a:r>
              <a:rPr lang="en-US" altLang="zh-CN" sz="32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Wingdings" panose="05000000000000000000" pitchFamily="2" charset="2"/>
              </a:rPr>
              <a:t>sắp</a:t>
            </a:r>
            <a:r>
              <a:rPr lang="en-US" altLang="zh-CN" sz="32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en-US" altLang="zh-CN" sz="32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Wingdings" panose="05000000000000000000" pitchFamily="2" charset="2"/>
              </a:rPr>
              <a:t>xếp</a:t>
            </a:r>
            <a:r>
              <a:rPr lang="en-US" altLang="zh-CN" sz="32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en-US" altLang="zh-CN" sz="32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Wingdings" panose="05000000000000000000" pitchFamily="2" charset="2"/>
              </a:rPr>
              <a:t>lại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Wingdings" panose="05000000000000000000" pitchFamily="2" charset="2"/>
              </a:rPr>
              <a:t>)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3d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4s</a:t>
            </a:r>
            <a:r>
              <a:rPr lang="en-US" altLang="zh-CN" sz="32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sz="3200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72C65E-E9F1-1E37-102F-A4C7F4872072}"/>
              </a:ext>
            </a:extLst>
          </p:cNvPr>
          <p:cNvSpPr txBox="1"/>
          <p:nvPr/>
        </p:nvSpPr>
        <p:spPr>
          <a:xfrm>
            <a:off x="3064752" y="3422029"/>
            <a:ext cx="3808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Ar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1s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endParaRPr lang="en-US" sz="2800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C63A1C-005E-53A5-F7B7-C3A83375A2D2}"/>
              </a:ext>
            </a:extLst>
          </p:cNvPr>
          <p:cNvSpPr txBox="1"/>
          <p:nvPr/>
        </p:nvSpPr>
        <p:spPr>
          <a:xfrm>
            <a:off x="8209565" y="2767395"/>
            <a:ext cx="1977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 [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Ar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] 4s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C3DEA9-5F7B-CB38-F901-0CC6AB1A868B}"/>
              </a:ext>
            </a:extLst>
          </p:cNvPr>
          <p:cNvSpPr txBox="1"/>
          <p:nvPr/>
        </p:nvSpPr>
        <p:spPr>
          <a:xfrm>
            <a:off x="9466602" y="2420361"/>
            <a:ext cx="552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9F624F-C30D-2AAF-EA43-4A46E01AD477}"/>
              </a:ext>
            </a:extLst>
          </p:cNvPr>
          <p:cNvSpPr txBox="1"/>
          <p:nvPr/>
        </p:nvSpPr>
        <p:spPr>
          <a:xfrm>
            <a:off x="9466602" y="6218966"/>
            <a:ext cx="285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 [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Ar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] 3d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4s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sz="3200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77EF21-740D-318D-ACE0-50FC13FD1893}"/>
              </a:ext>
            </a:extLst>
          </p:cNvPr>
          <p:cNvSpPr txBox="1"/>
          <p:nvPr/>
        </p:nvSpPr>
        <p:spPr>
          <a:xfrm>
            <a:off x="1051030" y="191542"/>
            <a:ext cx="63163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sp>
        <p:nvSpPr>
          <p:cNvPr id="30" name="文本框 21">
            <a:extLst>
              <a:ext uri="{FF2B5EF4-FFF2-40B4-BE49-F238E27FC236}">
                <a16:creationId xmlns:a16="http://schemas.microsoft.com/office/drawing/2014/main" id="{AA6A9EBE-AA84-C178-95AF-371AEE230EC7}"/>
              </a:ext>
            </a:extLst>
          </p:cNvPr>
          <p:cNvSpPr txBox="1"/>
          <p:nvPr/>
        </p:nvSpPr>
        <p:spPr>
          <a:xfrm>
            <a:off x="1199779" y="901235"/>
            <a:ext cx="10647730" cy="560603"/>
          </a:xfrm>
          <a:custGeom>
            <a:avLst/>
            <a:gdLst>
              <a:gd name="connsiteX0" fmla="*/ 0 w 10647730"/>
              <a:gd name="connsiteY0" fmla="*/ 0 h 560603"/>
              <a:gd name="connsiteX1" fmla="*/ 346051 w 10647730"/>
              <a:gd name="connsiteY1" fmla="*/ 0 h 560603"/>
              <a:gd name="connsiteX2" fmla="*/ 1011534 w 10647730"/>
              <a:gd name="connsiteY2" fmla="*/ 0 h 560603"/>
              <a:gd name="connsiteX3" fmla="*/ 1889972 w 10647730"/>
              <a:gd name="connsiteY3" fmla="*/ 0 h 560603"/>
              <a:gd name="connsiteX4" fmla="*/ 2768410 w 10647730"/>
              <a:gd name="connsiteY4" fmla="*/ 0 h 560603"/>
              <a:gd name="connsiteX5" fmla="*/ 3646848 w 10647730"/>
              <a:gd name="connsiteY5" fmla="*/ 0 h 560603"/>
              <a:gd name="connsiteX6" fmla="*/ 4418808 w 10647730"/>
              <a:gd name="connsiteY6" fmla="*/ 0 h 560603"/>
              <a:gd name="connsiteX7" fmla="*/ 4871336 w 10647730"/>
              <a:gd name="connsiteY7" fmla="*/ 0 h 560603"/>
              <a:gd name="connsiteX8" fmla="*/ 5430342 w 10647730"/>
              <a:gd name="connsiteY8" fmla="*/ 0 h 560603"/>
              <a:gd name="connsiteX9" fmla="*/ 6202303 w 10647730"/>
              <a:gd name="connsiteY9" fmla="*/ 0 h 560603"/>
              <a:gd name="connsiteX10" fmla="*/ 6548354 w 10647730"/>
              <a:gd name="connsiteY10" fmla="*/ 0 h 560603"/>
              <a:gd name="connsiteX11" fmla="*/ 7107360 w 10647730"/>
              <a:gd name="connsiteY11" fmla="*/ 0 h 560603"/>
              <a:gd name="connsiteX12" fmla="*/ 7772843 w 10647730"/>
              <a:gd name="connsiteY12" fmla="*/ 0 h 560603"/>
              <a:gd name="connsiteX13" fmla="*/ 8651281 w 10647730"/>
              <a:gd name="connsiteY13" fmla="*/ 0 h 560603"/>
              <a:gd name="connsiteX14" fmla="*/ 9316764 w 10647730"/>
              <a:gd name="connsiteY14" fmla="*/ 0 h 560603"/>
              <a:gd name="connsiteX15" fmla="*/ 9662815 w 10647730"/>
              <a:gd name="connsiteY15" fmla="*/ 0 h 560603"/>
              <a:gd name="connsiteX16" fmla="*/ 10647730 w 10647730"/>
              <a:gd name="connsiteY16" fmla="*/ 0 h 560603"/>
              <a:gd name="connsiteX17" fmla="*/ 10647730 w 10647730"/>
              <a:gd name="connsiteY17" fmla="*/ 560603 h 560603"/>
              <a:gd name="connsiteX18" fmla="*/ 10088724 w 10647730"/>
              <a:gd name="connsiteY18" fmla="*/ 560603 h 560603"/>
              <a:gd name="connsiteX19" fmla="*/ 9742673 w 10647730"/>
              <a:gd name="connsiteY19" fmla="*/ 560603 h 560603"/>
              <a:gd name="connsiteX20" fmla="*/ 9290144 w 10647730"/>
              <a:gd name="connsiteY20" fmla="*/ 560603 h 560603"/>
              <a:gd name="connsiteX21" fmla="*/ 8518184 w 10647730"/>
              <a:gd name="connsiteY21" fmla="*/ 560603 h 560603"/>
              <a:gd name="connsiteX22" fmla="*/ 8065655 w 10647730"/>
              <a:gd name="connsiteY22" fmla="*/ 560603 h 560603"/>
              <a:gd name="connsiteX23" fmla="*/ 7613127 w 10647730"/>
              <a:gd name="connsiteY23" fmla="*/ 560603 h 560603"/>
              <a:gd name="connsiteX24" fmla="*/ 6734689 w 10647730"/>
              <a:gd name="connsiteY24" fmla="*/ 560603 h 560603"/>
              <a:gd name="connsiteX25" fmla="*/ 6282161 w 10647730"/>
              <a:gd name="connsiteY25" fmla="*/ 560603 h 560603"/>
              <a:gd name="connsiteX26" fmla="*/ 5403723 w 10647730"/>
              <a:gd name="connsiteY26" fmla="*/ 560603 h 560603"/>
              <a:gd name="connsiteX27" fmla="*/ 4525285 w 10647730"/>
              <a:gd name="connsiteY27" fmla="*/ 560603 h 560603"/>
              <a:gd name="connsiteX28" fmla="*/ 3966279 w 10647730"/>
              <a:gd name="connsiteY28" fmla="*/ 560603 h 560603"/>
              <a:gd name="connsiteX29" fmla="*/ 3194319 w 10647730"/>
              <a:gd name="connsiteY29" fmla="*/ 560603 h 560603"/>
              <a:gd name="connsiteX30" fmla="*/ 2315881 w 10647730"/>
              <a:gd name="connsiteY30" fmla="*/ 560603 h 560603"/>
              <a:gd name="connsiteX31" fmla="*/ 1863353 w 10647730"/>
              <a:gd name="connsiteY31" fmla="*/ 560603 h 560603"/>
              <a:gd name="connsiteX32" fmla="*/ 1517302 w 10647730"/>
              <a:gd name="connsiteY32" fmla="*/ 560603 h 560603"/>
              <a:gd name="connsiteX33" fmla="*/ 638864 w 10647730"/>
              <a:gd name="connsiteY33" fmla="*/ 560603 h 560603"/>
              <a:gd name="connsiteX34" fmla="*/ 0 w 10647730"/>
              <a:gd name="connsiteY34" fmla="*/ 560603 h 560603"/>
              <a:gd name="connsiteX35" fmla="*/ 0 w 10647730"/>
              <a:gd name="connsiteY35" fmla="*/ 0 h 5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647730" h="560603" extrusionOk="0">
                <a:moveTo>
                  <a:pt x="0" y="0"/>
                </a:moveTo>
                <a:cubicBezTo>
                  <a:pt x="95996" y="-3182"/>
                  <a:pt x="198509" y="-7453"/>
                  <a:pt x="346051" y="0"/>
                </a:cubicBezTo>
                <a:cubicBezTo>
                  <a:pt x="493593" y="7453"/>
                  <a:pt x="867746" y="-25579"/>
                  <a:pt x="1011534" y="0"/>
                </a:cubicBezTo>
                <a:cubicBezTo>
                  <a:pt x="1155322" y="25579"/>
                  <a:pt x="1658247" y="-40350"/>
                  <a:pt x="1889972" y="0"/>
                </a:cubicBezTo>
                <a:cubicBezTo>
                  <a:pt x="2121697" y="40350"/>
                  <a:pt x="2339152" y="-3854"/>
                  <a:pt x="2768410" y="0"/>
                </a:cubicBezTo>
                <a:cubicBezTo>
                  <a:pt x="3197668" y="3854"/>
                  <a:pt x="3468758" y="-29834"/>
                  <a:pt x="3646848" y="0"/>
                </a:cubicBezTo>
                <a:cubicBezTo>
                  <a:pt x="3824938" y="29834"/>
                  <a:pt x="4142242" y="-5958"/>
                  <a:pt x="4418808" y="0"/>
                </a:cubicBezTo>
                <a:cubicBezTo>
                  <a:pt x="4695374" y="5958"/>
                  <a:pt x="4650069" y="16105"/>
                  <a:pt x="4871336" y="0"/>
                </a:cubicBezTo>
                <a:cubicBezTo>
                  <a:pt x="5092603" y="-16105"/>
                  <a:pt x="5260204" y="651"/>
                  <a:pt x="5430342" y="0"/>
                </a:cubicBezTo>
                <a:cubicBezTo>
                  <a:pt x="5600480" y="-651"/>
                  <a:pt x="6023241" y="-29135"/>
                  <a:pt x="6202303" y="0"/>
                </a:cubicBezTo>
                <a:cubicBezTo>
                  <a:pt x="6381365" y="29135"/>
                  <a:pt x="6445738" y="-8056"/>
                  <a:pt x="6548354" y="0"/>
                </a:cubicBezTo>
                <a:cubicBezTo>
                  <a:pt x="6650970" y="8056"/>
                  <a:pt x="6955050" y="-11959"/>
                  <a:pt x="7107360" y="0"/>
                </a:cubicBezTo>
                <a:cubicBezTo>
                  <a:pt x="7259670" y="11959"/>
                  <a:pt x="7542644" y="-30339"/>
                  <a:pt x="7772843" y="0"/>
                </a:cubicBezTo>
                <a:cubicBezTo>
                  <a:pt x="8003042" y="30339"/>
                  <a:pt x="8246596" y="-25413"/>
                  <a:pt x="8651281" y="0"/>
                </a:cubicBezTo>
                <a:cubicBezTo>
                  <a:pt x="9055966" y="25413"/>
                  <a:pt x="9041925" y="-19684"/>
                  <a:pt x="9316764" y="0"/>
                </a:cubicBezTo>
                <a:cubicBezTo>
                  <a:pt x="9591603" y="19684"/>
                  <a:pt x="9509089" y="12316"/>
                  <a:pt x="9662815" y="0"/>
                </a:cubicBezTo>
                <a:cubicBezTo>
                  <a:pt x="9816541" y="-12316"/>
                  <a:pt x="10432405" y="-1973"/>
                  <a:pt x="10647730" y="0"/>
                </a:cubicBezTo>
                <a:cubicBezTo>
                  <a:pt x="10675401" y="258509"/>
                  <a:pt x="10629017" y="332385"/>
                  <a:pt x="10647730" y="560603"/>
                </a:cubicBezTo>
                <a:cubicBezTo>
                  <a:pt x="10379810" y="556514"/>
                  <a:pt x="10310501" y="571159"/>
                  <a:pt x="10088724" y="560603"/>
                </a:cubicBezTo>
                <a:cubicBezTo>
                  <a:pt x="9866947" y="550047"/>
                  <a:pt x="9844179" y="565639"/>
                  <a:pt x="9742673" y="560603"/>
                </a:cubicBezTo>
                <a:cubicBezTo>
                  <a:pt x="9641167" y="555567"/>
                  <a:pt x="9472815" y="544343"/>
                  <a:pt x="9290144" y="560603"/>
                </a:cubicBezTo>
                <a:cubicBezTo>
                  <a:pt x="9107473" y="576863"/>
                  <a:pt x="8784148" y="587836"/>
                  <a:pt x="8518184" y="560603"/>
                </a:cubicBezTo>
                <a:cubicBezTo>
                  <a:pt x="8252220" y="533370"/>
                  <a:pt x="8275094" y="541750"/>
                  <a:pt x="8065655" y="560603"/>
                </a:cubicBezTo>
                <a:cubicBezTo>
                  <a:pt x="7856216" y="579456"/>
                  <a:pt x="7791474" y="575598"/>
                  <a:pt x="7613127" y="560603"/>
                </a:cubicBezTo>
                <a:cubicBezTo>
                  <a:pt x="7434780" y="545608"/>
                  <a:pt x="7130710" y="600162"/>
                  <a:pt x="6734689" y="560603"/>
                </a:cubicBezTo>
                <a:cubicBezTo>
                  <a:pt x="6338668" y="521044"/>
                  <a:pt x="6419433" y="555275"/>
                  <a:pt x="6282161" y="560603"/>
                </a:cubicBezTo>
                <a:cubicBezTo>
                  <a:pt x="6144889" y="565931"/>
                  <a:pt x="5657688" y="543858"/>
                  <a:pt x="5403723" y="560603"/>
                </a:cubicBezTo>
                <a:cubicBezTo>
                  <a:pt x="5149758" y="577348"/>
                  <a:pt x="4777881" y="590316"/>
                  <a:pt x="4525285" y="560603"/>
                </a:cubicBezTo>
                <a:cubicBezTo>
                  <a:pt x="4272689" y="530890"/>
                  <a:pt x="4220288" y="547730"/>
                  <a:pt x="3966279" y="560603"/>
                </a:cubicBezTo>
                <a:cubicBezTo>
                  <a:pt x="3712270" y="573476"/>
                  <a:pt x="3484234" y="557383"/>
                  <a:pt x="3194319" y="560603"/>
                </a:cubicBezTo>
                <a:cubicBezTo>
                  <a:pt x="2904404" y="563823"/>
                  <a:pt x="2681437" y="532166"/>
                  <a:pt x="2315881" y="560603"/>
                </a:cubicBezTo>
                <a:cubicBezTo>
                  <a:pt x="1950325" y="589040"/>
                  <a:pt x="2034063" y="545232"/>
                  <a:pt x="1863353" y="560603"/>
                </a:cubicBezTo>
                <a:cubicBezTo>
                  <a:pt x="1692643" y="575974"/>
                  <a:pt x="1654057" y="575006"/>
                  <a:pt x="1517302" y="560603"/>
                </a:cubicBezTo>
                <a:cubicBezTo>
                  <a:pt x="1380547" y="546200"/>
                  <a:pt x="848951" y="571321"/>
                  <a:pt x="638864" y="560603"/>
                </a:cubicBezTo>
                <a:cubicBezTo>
                  <a:pt x="428777" y="549885"/>
                  <a:pt x="168349" y="559940"/>
                  <a:pt x="0" y="560603"/>
                </a:cubicBezTo>
                <a:cubicBezTo>
                  <a:pt x="6127" y="366554"/>
                  <a:pt x="951" y="21576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3930512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Viết</a:t>
            </a:r>
            <a:r>
              <a:rPr lang="en-US" altLang="zh-CN" sz="26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</a:t>
            </a:r>
            <a:r>
              <a:rPr lang="en-US" altLang="zh-CN" sz="26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hình</a:t>
            </a:r>
            <a:r>
              <a:rPr lang="en-US" altLang="zh-CN" sz="26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của nguyên tử K (Z = 19), Fe ( Z = 26)</a:t>
            </a:r>
          </a:p>
        </p:txBody>
      </p:sp>
    </p:spTree>
    <p:extLst>
      <p:ext uri="{BB962C8B-B14F-4D97-AF65-F5344CB8AC3E}">
        <p14:creationId xmlns:p14="http://schemas.microsoft.com/office/powerpoint/2010/main" val="1853695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9" grpId="0"/>
      <p:bldP spid="40" grpId="0"/>
      <p:bldP spid="22" grpId="0"/>
      <p:bldP spid="23" grpId="0"/>
      <p:bldP spid="25" grpId="0"/>
      <p:bldP spid="26" grpId="0"/>
      <p:bldP spid="19" grpId="0"/>
      <p:bldP spid="20" grpId="0"/>
      <p:bldP spid="24" grpId="0"/>
      <p:bldP spid="27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2"/>
          <p:cNvSpPr/>
          <p:nvPr/>
        </p:nvSpPr>
        <p:spPr>
          <a:xfrm>
            <a:off x="345873" y="1235169"/>
            <a:ext cx="11500253" cy="1196752"/>
          </a:xfrm>
          <a:prstGeom prst="rect">
            <a:avLst/>
          </a:prstGeom>
          <a:solidFill>
            <a:srgbClr val="038C8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Cấu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hình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cho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biết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thứ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mức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năng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lượng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giữa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Năng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lượng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trên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mỗi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tăng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theo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chiều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trái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sang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phải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01">
            <a:extLst>
              <a:ext uri="{FF2B5EF4-FFF2-40B4-BE49-F238E27FC236}">
                <a16:creationId xmlns:a16="http://schemas.microsoft.com/office/drawing/2014/main" id="{419BBBB9-4782-457F-9698-5AC152A4232B}"/>
              </a:ext>
            </a:extLst>
          </p:cNvPr>
          <p:cNvSpPr txBox="1"/>
          <p:nvPr/>
        </p:nvSpPr>
        <p:spPr>
          <a:xfrm>
            <a:off x="2634486" y="3930708"/>
            <a:ext cx="9465871" cy="2540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C: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     +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Năng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lượng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thuộc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2s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cao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hơn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thuộc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1s.  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     +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Năng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lượng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thuộc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2p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cao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hơn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thuộc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phân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1s, 2s</a:t>
            </a:r>
          </a:p>
        </p:txBody>
      </p:sp>
      <p:grpSp>
        <p:nvGrpSpPr>
          <p:cNvPr id="9" name="组合 3">
            <a:extLst>
              <a:ext uri="{FF2B5EF4-FFF2-40B4-BE49-F238E27FC236}">
                <a16:creationId xmlns:a16="http://schemas.microsoft.com/office/drawing/2014/main" id="{EA27239A-7C65-4778-BB34-9B7820F056DD}"/>
              </a:ext>
            </a:extLst>
          </p:cNvPr>
          <p:cNvGrpSpPr/>
          <p:nvPr/>
        </p:nvGrpSpPr>
        <p:grpSpPr>
          <a:xfrm>
            <a:off x="2726129" y="2749920"/>
            <a:ext cx="7685053" cy="1822439"/>
            <a:chOff x="2986627" y="710390"/>
            <a:chExt cx="7685053" cy="1822439"/>
          </a:xfrm>
        </p:grpSpPr>
        <p:sp>
          <p:nvSpPr>
            <p:cNvPr id="11" name="文本框 6">
              <a:extLst>
                <a:ext uri="{FF2B5EF4-FFF2-40B4-BE49-F238E27FC236}">
                  <a16:creationId xmlns:a16="http://schemas.microsoft.com/office/drawing/2014/main" id="{6E425A92-50A9-472B-BB98-CF81D086C798}"/>
                </a:ext>
              </a:extLst>
            </p:cNvPr>
            <p:cNvSpPr txBox="1"/>
            <p:nvPr/>
          </p:nvSpPr>
          <p:spPr>
            <a:xfrm>
              <a:off x="2986627" y="710390"/>
              <a:ext cx="7685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Cấu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hình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electron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của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nguyên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tử</a:t>
              </a:r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Carbon (Z= 6)  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11798F03-4773-489E-9072-4C0F00BFDBFF}"/>
                </a:ext>
              </a:extLst>
            </p:cNvPr>
            <p:cNvSpPr txBox="1"/>
            <p:nvPr/>
          </p:nvSpPr>
          <p:spPr>
            <a:xfrm>
              <a:off x="3164525" y="2224411"/>
              <a:ext cx="2549313" cy="30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1B7995A-F450-4D17-8713-A0D169267124}"/>
              </a:ext>
            </a:extLst>
          </p:cNvPr>
          <p:cNvSpPr txBox="1"/>
          <p:nvPr/>
        </p:nvSpPr>
        <p:spPr>
          <a:xfrm>
            <a:off x="2904027" y="3323251"/>
            <a:ext cx="3046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C: 1s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sz="2800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9" name="Picture 2" descr="Carbon trong thép không gỉ - So sánh thép không gỉ và thép carbon - SACOVINA">
            <a:extLst>
              <a:ext uri="{FF2B5EF4-FFF2-40B4-BE49-F238E27FC236}">
                <a16:creationId xmlns:a16="http://schemas.microsoft.com/office/drawing/2014/main" id="{61C7F4F6-5AE9-478C-8DFD-99D431C39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3" y="3622108"/>
            <a:ext cx="2004724" cy="20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2E5362-B57D-5792-F8AA-9F5632226470}"/>
              </a:ext>
            </a:extLst>
          </p:cNvPr>
          <p:cNvSpPr txBox="1"/>
          <p:nvPr/>
        </p:nvSpPr>
        <p:spPr>
          <a:xfrm>
            <a:off x="1051030" y="191542"/>
            <a:ext cx="63163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A0865-7005-6F70-939E-1ADDE9C301FF}"/>
              </a:ext>
            </a:extLst>
          </p:cNvPr>
          <p:cNvSpPr txBox="1"/>
          <p:nvPr/>
        </p:nvSpPr>
        <p:spPr>
          <a:xfrm>
            <a:off x="443060" y="2630078"/>
            <a:ext cx="122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</p:spTree>
    <p:extLst>
      <p:ext uri="{BB962C8B-B14F-4D97-AF65-F5344CB8AC3E}">
        <p14:creationId xmlns:p14="http://schemas.microsoft.com/office/powerpoint/2010/main" val="13192019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1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916FF-6883-D6EE-6A36-2015A4922128}"/>
              </a:ext>
            </a:extLst>
          </p:cNvPr>
          <p:cNvSpPr txBox="1"/>
          <p:nvPr/>
        </p:nvSpPr>
        <p:spPr>
          <a:xfrm>
            <a:off x="1253765" y="329938"/>
            <a:ext cx="484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O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42181-AD2A-5F42-AC3D-2A81DA7520FE}"/>
              </a:ext>
            </a:extLst>
          </p:cNvPr>
          <p:cNvSpPr txBox="1"/>
          <p:nvPr/>
        </p:nvSpPr>
        <p:spPr>
          <a:xfrm>
            <a:off x="5865830" y="268383"/>
            <a:ext cx="4277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Fe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3717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1004-125A-748C-C1E3-22911285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2.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Biểu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diễn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cấu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hình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electron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theo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 orbital</a:t>
            </a:r>
          </a:p>
        </p:txBody>
      </p:sp>
    </p:spTree>
    <p:extLst>
      <p:ext uri="{BB962C8B-B14F-4D97-AF65-F5344CB8AC3E}">
        <p14:creationId xmlns:p14="http://schemas.microsoft.com/office/powerpoint/2010/main" val="298817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6609B0CB-FDAB-4188-A484-F4515464AF32}"/>
              </a:ext>
            </a:extLst>
          </p:cNvPr>
          <p:cNvGraphicFramePr>
            <a:graphicFrameLocks noGrp="1"/>
          </p:cNvGraphicFramePr>
          <p:nvPr/>
        </p:nvGraphicFramePr>
        <p:xfrm>
          <a:off x="4668789" y="3866499"/>
          <a:ext cx="1956339" cy="71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113">
                  <a:extLst>
                    <a:ext uri="{9D8B030D-6E8A-4147-A177-3AD203B41FA5}">
                      <a16:colId xmlns:a16="http://schemas.microsoft.com/office/drawing/2014/main" val="3340649752"/>
                    </a:ext>
                  </a:extLst>
                </a:gridCol>
                <a:gridCol w="652113">
                  <a:extLst>
                    <a:ext uri="{9D8B030D-6E8A-4147-A177-3AD203B41FA5}">
                      <a16:colId xmlns:a16="http://schemas.microsoft.com/office/drawing/2014/main" val="2277662555"/>
                    </a:ext>
                  </a:extLst>
                </a:gridCol>
                <a:gridCol w="652113">
                  <a:extLst>
                    <a:ext uri="{9D8B030D-6E8A-4147-A177-3AD203B41FA5}">
                      <a16:colId xmlns:a16="http://schemas.microsoft.com/office/drawing/2014/main" val="564275487"/>
                    </a:ext>
                  </a:extLst>
                </a:gridCol>
              </a:tblGrid>
              <a:tr h="713311"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34741"/>
                  </a:ext>
                </a:extLst>
              </a:tr>
            </a:tbl>
          </a:graphicData>
        </a:graphic>
      </p:graphicFrame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406353BC-AEF0-4ED1-9AAC-115012F0882A}"/>
              </a:ext>
            </a:extLst>
          </p:cNvPr>
          <p:cNvGraphicFramePr>
            <a:graphicFrameLocks noGrp="1"/>
          </p:cNvGraphicFramePr>
          <p:nvPr/>
        </p:nvGraphicFramePr>
        <p:xfrm>
          <a:off x="7082124" y="3862982"/>
          <a:ext cx="753581" cy="71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581">
                  <a:extLst>
                    <a:ext uri="{9D8B030D-6E8A-4147-A177-3AD203B41FA5}">
                      <a16:colId xmlns:a16="http://schemas.microsoft.com/office/drawing/2014/main" val="4107592691"/>
                    </a:ext>
                  </a:extLst>
                </a:gridCol>
              </a:tblGrid>
              <a:tr h="71331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570039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59E9437A-0650-4E33-8B08-7D3E0E3DC10E}"/>
              </a:ext>
            </a:extLst>
          </p:cNvPr>
          <p:cNvGraphicFramePr>
            <a:graphicFrameLocks noGrp="1"/>
          </p:cNvGraphicFramePr>
          <p:nvPr/>
        </p:nvGraphicFramePr>
        <p:xfrm>
          <a:off x="3458212" y="3867072"/>
          <a:ext cx="753581" cy="71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581">
                  <a:extLst>
                    <a:ext uri="{9D8B030D-6E8A-4147-A177-3AD203B41FA5}">
                      <a16:colId xmlns:a16="http://schemas.microsoft.com/office/drawing/2014/main" val="4107592691"/>
                    </a:ext>
                  </a:extLst>
                </a:gridCol>
              </a:tblGrid>
              <a:tr h="71331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570039"/>
                  </a:ext>
                </a:extLst>
              </a:tr>
            </a:tbl>
          </a:graphicData>
        </a:graphic>
      </p:graphicFrame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776F2FB8-4C97-4048-B198-6AFCEF522DAD}"/>
              </a:ext>
            </a:extLst>
          </p:cNvPr>
          <p:cNvGraphicFramePr>
            <a:graphicFrameLocks noGrp="1"/>
          </p:cNvGraphicFramePr>
          <p:nvPr/>
        </p:nvGraphicFramePr>
        <p:xfrm>
          <a:off x="2343254" y="3866499"/>
          <a:ext cx="753581" cy="71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581">
                  <a:extLst>
                    <a:ext uri="{9D8B030D-6E8A-4147-A177-3AD203B41FA5}">
                      <a16:colId xmlns:a16="http://schemas.microsoft.com/office/drawing/2014/main" val="4107592691"/>
                    </a:ext>
                  </a:extLst>
                </a:gridCol>
              </a:tblGrid>
              <a:tr h="71331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570039"/>
                  </a:ext>
                </a:extLst>
              </a:tr>
            </a:tbl>
          </a:graphicData>
        </a:graphic>
      </p:graphicFrame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00AEF1BA-03F7-4316-A06E-2AFE3B9C630B}"/>
              </a:ext>
            </a:extLst>
          </p:cNvPr>
          <p:cNvGraphicFramePr>
            <a:graphicFrameLocks noGrp="1"/>
          </p:cNvGraphicFramePr>
          <p:nvPr/>
        </p:nvGraphicFramePr>
        <p:xfrm>
          <a:off x="8287302" y="3854378"/>
          <a:ext cx="1956339" cy="71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113">
                  <a:extLst>
                    <a:ext uri="{9D8B030D-6E8A-4147-A177-3AD203B41FA5}">
                      <a16:colId xmlns:a16="http://schemas.microsoft.com/office/drawing/2014/main" val="3340649752"/>
                    </a:ext>
                  </a:extLst>
                </a:gridCol>
                <a:gridCol w="652113">
                  <a:extLst>
                    <a:ext uri="{9D8B030D-6E8A-4147-A177-3AD203B41FA5}">
                      <a16:colId xmlns:a16="http://schemas.microsoft.com/office/drawing/2014/main" val="2277662555"/>
                    </a:ext>
                  </a:extLst>
                </a:gridCol>
                <a:gridCol w="652113">
                  <a:extLst>
                    <a:ext uri="{9D8B030D-6E8A-4147-A177-3AD203B41FA5}">
                      <a16:colId xmlns:a16="http://schemas.microsoft.com/office/drawing/2014/main" val="564275487"/>
                    </a:ext>
                  </a:extLst>
                </a:gridCol>
              </a:tblGrid>
              <a:tr h="713311"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3474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9A2FDA7-5CA6-455E-8814-ABF0AEAC9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9" t="-5348" r="50000" b="63050"/>
          <a:stretch/>
        </p:blipFill>
        <p:spPr>
          <a:xfrm>
            <a:off x="9745011" y="4687932"/>
            <a:ext cx="2103127" cy="15516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3028A7-19DF-9E4B-1067-91DD49CD18D9}"/>
              </a:ext>
            </a:extLst>
          </p:cNvPr>
          <p:cNvSpPr txBox="1"/>
          <p:nvPr/>
        </p:nvSpPr>
        <p:spPr>
          <a:xfrm>
            <a:off x="2365693" y="4620316"/>
            <a:ext cx="55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1s</a:t>
            </a:r>
            <a:endParaRPr lang="en-US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926BD-AB79-7E3E-996A-1340B5A8B6E8}"/>
              </a:ext>
            </a:extLst>
          </p:cNvPr>
          <p:cNvSpPr txBox="1"/>
          <p:nvPr/>
        </p:nvSpPr>
        <p:spPr>
          <a:xfrm>
            <a:off x="3651406" y="4620316"/>
            <a:ext cx="55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endParaRPr lang="en-US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5EB07-5622-4DC5-BE8B-2DAB4610E7EF}"/>
              </a:ext>
            </a:extLst>
          </p:cNvPr>
          <p:cNvSpPr txBox="1"/>
          <p:nvPr/>
        </p:nvSpPr>
        <p:spPr>
          <a:xfrm>
            <a:off x="5357245" y="4598304"/>
            <a:ext cx="812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endParaRPr lang="en-US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253D84-C80F-4341-D4C7-FC43196718B5}"/>
              </a:ext>
            </a:extLst>
          </p:cNvPr>
          <p:cNvSpPr txBox="1"/>
          <p:nvPr/>
        </p:nvSpPr>
        <p:spPr>
          <a:xfrm>
            <a:off x="7205274" y="4576292"/>
            <a:ext cx="552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endParaRPr lang="en-US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6E3175-DADA-5292-B163-A97365EB502E}"/>
              </a:ext>
            </a:extLst>
          </p:cNvPr>
          <p:cNvSpPr txBox="1"/>
          <p:nvPr/>
        </p:nvSpPr>
        <p:spPr>
          <a:xfrm>
            <a:off x="9009979" y="4576292"/>
            <a:ext cx="812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endParaRPr lang="en-US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C0DC4F-2B39-4D25-1191-455AB93ACD53}"/>
              </a:ext>
            </a:extLst>
          </p:cNvPr>
          <p:cNvSpPr txBox="1"/>
          <p:nvPr/>
        </p:nvSpPr>
        <p:spPr>
          <a:xfrm>
            <a:off x="1327045" y="844430"/>
            <a:ext cx="89165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orbital: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BF2E01-D9ED-3A8A-DCF0-223365A6C2D6}"/>
              </a:ext>
            </a:extLst>
          </p:cNvPr>
          <p:cNvSpPr/>
          <p:nvPr/>
        </p:nvSpPr>
        <p:spPr>
          <a:xfrm>
            <a:off x="331134" y="1407994"/>
            <a:ext cx="942535" cy="851166"/>
          </a:xfrm>
          <a:prstGeom prst="ellipse">
            <a:avLst/>
          </a:prstGeom>
          <a:solidFill>
            <a:srgbClr val="038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C41E0A-CA51-1974-698A-380528DE1067}"/>
              </a:ext>
            </a:extLst>
          </p:cNvPr>
          <p:cNvSpPr txBox="1"/>
          <p:nvPr/>
        </p:nvSpPr>
        <p:spPr>
          <a:xfrm>
            <a:off x="1394228" y="1556390"/>
            <a:ext cx="5583347" cy="523220"/>
          </a:xfrm>
          <a:prstGeom prst="rect">
            <a:avLst/>
          </a:prstGeom>
          <a:noFill/>
          <a:ln>
            <a:solidFill>
              <a:srgbClr val="038C8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Viết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cấu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electron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nguyên </a:t>
            </a:r>
            <a:r>
              <a:rPr lang="vi-VN" sz="2800" dirty="0" err="1">
                <a:latin typeface="+mj-lt"/>
              </a:rPr>
              <a:t>tử</a:t>
            </a:r>
            <a:r>
              <a:rPr lang="vi-VN" sz="2800" dirty="0">
                <a:latin typeface="+mj-lt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2ED8F0-0602-2E75-9331-AA60E0484F31}"/>
              </a:ext>
            </a:extLst>
          </p:cNvPr>
          <p:cNvSpPr txBox="1"/>
          <p:nvPr/>
        </p:nvSpPr>
        <p:spPr>
          <a:xfrm>
            <a:off x="1394228" y="2260316"/>
            <a:ext cx="10326293" cy="1384995"/>
          </a:xfrm>
          <a:prstGeom prst="rect">
            <a:avLst/>
          </a:prstGeom>
          <a:noFill/>
          <a:ln>
            <a:solidFill>
              <a:srgbClr val="038C8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Biểu diễn mỗi AO bằng một ô vuông,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AO cùng phân lớp thì viết liền, khác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lớp thì tách nhau. </a:t>
            </a:r>
            <a:r>
              <a:rPr lang="vi-VN" sz="2800" dirty="0" err="1">
                <a:latin typeface="+mj-lt"/>
              </a:rPr>
              <a:t>Thứ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ô </a:t>
            </a:r>
            <a:r>
              <a:rPr lang="vi-VN" sz="2800" dirty="0" err="1">
                <a:latin typeface="+mj-lt"/>
              </a:rPr>
              <a:t>orbital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từ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trái</a:t>
            </a:r>
            <a:r>
              <a:rPr lang="vi-VN" sz="2800" dirty="0">
                <a:latin typeface="+mj-lt"/>
              </a:rPr>
              <a:t> sang </a:t>
            </a:r>
            <a:r>
              <a:rPr lang="vi-VN" sz="2800" dirty="0" err="1">
                <a:latin typeface="+mj-lt"/>
              </a:rPr>
              <a:t>phải</a:t>
            </a:r>
            <a:r>
              <a:rPr lang="vi-VN" sz="2800" dirty="0">
                <a:latin typeface="+mj-lt"/>
              </a:rPr>
              <a:t> như </a:t>
            </a:r>
            <a:r>
              <a:rPr lang="vi-VN" sz="2800" dirty="0" err="1">
                <a:latin typeface="+mj-lt"/>
              </a:rPr>
              <a:t>cấu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electron</a:t>
            </a:r>
            <a:r>
              <a:rPr lang="vi-VN" sz="2800" dirty="0">
                <a:latin typeface="+mj-lt"/>
              </a:rPr>
              <a:t>. </a:t>
            </a:r>
            <a:endParaRPr lang="en-US" sz="2800" dirty="0">
              <a:latin typeface="+mj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AD2ACA-D5EF-970E-9F1A-7500AFEB2A71}"/>
              </a:ext>
            </a:extLst>
          </p:cNvPr>
          <p:cNvSpPr/>
          <p:nvPr/>
        </p:nvSpPr>
        <p:spPr>
          <a:xfrm>
            <a:off x="331133" y="2477291"/>
            <a:ext cx="942535" cy="851166"/>
          </a:xfrm>
          <a:prstGeom prst="ellipse">
            <a:avLst/>
          </a:prstGeom>
          <a:solidFill>
            <a:srgbClr val="038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1BE476-0595-4551-24A8-CC06E2E7FE40}"/>
              </a:ext>
            </a:extLst>
          </p:cNvPr>
          <p:cNvSpPr txBox="1"/>
          <p:nvPr/>
        </p:nvSpPr>
        <p:spPr>
          <a:xfrm>
            <a:off x="1085533" y="5233357"/>
            <a:ext cx="880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orbital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=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CDE045-39CC-9E6C-E3F3-5E7856CFA8B3}"/>
              </a:ext>
            </a:extLst>
          </p:cNvPr>
          <p:cNvSpPr txBox="1"/>
          <p:nvPr/>
        </p:nvSpPr>
        <p:spPr>
          <a:xfrm>
            <a:off x="10495424" y="6187464"/>
            <a:ext cx="92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1s</a:t>
            </a:r>
            <a:r>
              <a:rPr lang="en-US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endParaRPr lang="en-US" sz="2800" b="1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D05D3B-6C65-6599-B582-07BEF55665CB}"/>
              </a:ext>
            </a:extLst>
          </p:cNvPr>
          <p:cNvSpPr/>
          <p:nvPr/>
        </p:nvSpPr>
        <p:spPr>
          <a:xfrm>
            <a:off x="142998" y="5289105"/>
            <a:ext cx="942535" cy="851166"/>
          </a:xfrm>
          <a:prstGeom prst="ellipse">
            <a:avLst/>
          </a:prstGeom>
          <a:solidFill>
            <a:srgbClr val="038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2757C-4D50-0599-27CF-7E96D4383AD4}"/>
              </a:ext>
            </a:extLst>
          </p:cNvPr>
          <p:cNvSpPr txBox="1"/>
          <p:nvPr/>
        </p:nvSpPr>
        <p:spPr>
          <a:xfrm>
            <a:off x="1085533" y="217739"/>
            <a:ext cx="877591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orbital</a:t>
            </a:r>
          </a:p>
        </p:txBody>
      </p:sp>
    </p:spTree>
    <p:extLst>
      <p:ext uri="{BB962C8B-B14F-4D97-AF65-F5344CB8AC3E}">
        <p14:creationId xmlns:p14="http://schemas.microsoft.com/office/powerpoint/2010/main" val="29498432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4" grpId="0"/>
      <p:bldP spid="25" grpId="0"/>
      <p:bldP spid="27" grpId="0" animBg="1"/>
      <p:bldP spid="6" grpId="0" animBg="1"/>
      <p:bldP spid="28" grpId="0" animBg="1"/>
      <p:bldP spid="29" grpId="0" animBg="1"/>
      <p:bldP spid="30" grpId="0" animBg="1"/>
      <p:bldP spid="31" grpId="0"/>
      <p:bldP spid="33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Bài 3: Cấu trúc lớp vỏ electron nguyên tử, trắc nghiệm - Hoc24">
            <a:extLst>
              <a:ext uri="{FF2B5EF4-FFF2-40B4-BE49-F238E27FC236}">
                <a16:creationId xmlns:a16="http://schemas.microsoft.com/office/drawing/2014/main" id="{84ECD9C1-C25D-4F60-947B-740CDADAC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B555B-34BD-412D-9282-792D401B3789}"/>
              </a:ext>
            </a:extLst>
          </p:cNvPr>
          <p:cNvSpPr txBox="1"/>
          <p:nvPr/>
        </p:nvSpPr>
        <p:spPr>
          <a:xfrm>
            <a:off x="259548" y="2588176"/>
            <a:ext cx="7586594" cy="523220"/>
          </a:xfrm>
          <a:custGeom>
            <a:avLst/>
            <a:gdLst>
              <a:gd name="connsiteX0" fmla="*/ 0 w 7586594"/>
              <a:gd name="connsiteY0" fmla="*/ 0 h 523220"/>
              <a:gd name="connsiteX1" fmla="*/ 659450 w 7586594"/>
              <a:gd name="connsiteY1" fmla="*/ 0 h 523220"/>
              <a:gd name="connsiteX2" fmla="*/ 1091302 w 7586594"/>
              <a:gd name="connsiteY2" fmla="*/ 0 h 523220"/>
              <a:gd name="connsiteX3" fmla="*/ 1599021 w 7586594"/>
              <a:gd name="connsiteY3" fmla="*/ 0 h 523220"/>
              <a:gd name="connsiteX4" fmla="*/ 2258471 w 7586594"/>
              <a:gd name="connsiteY4" fmla="*/ 0 h 523220"/>
              <a:gd name="connsiteX5" fmla="*/ 2614457 w 7586594"/>
              <a:gd name="connsiteY5" fmla="*/ 0 h 523220"/>
              <a:gd name="connsiteX6" fmla="*/ 3122175 w 7586594"/>
              <a:gd name="connsiteY6" fmla="*/ 0 h 523220"/>
              <a:gd name="connsiteX7" fmla="*/ 3629893 w 7586594"/>
              <a:gd name="connsiteY7" fmla="*/ 0 h 523220"/>
              <a:gd name="connsiteX8" fmla="*/ 4289344 w 7586594"/>
              <a:gd name="connsiteY8" fmla="*/ 0 h 523220"/>
              <a:gd name="connsiteX9" fmla="*/ 5024660 w 7586594"/>
              <a:gd name="connsiteY9" fmla="*/ 0 h 523220"/>
              <a:gd name="connsiteX10" fmla="*/ 5456512 w 7586594"/>
              <a:gd name="connsiteY10" fmla="*/ 0 h 523220"/>
              <a:gd name="connsiteX11" fmla="*/ 6040096 w 7586594"/>
              <a:gd name="connsiteY11" fmla="*/ 0 h 523220"/>
              <a:gd name="connsiteX12" fmla="*/ 6471948 w 7586594"/>
              <a:gd name="connsiteY12" fmla="*/ 0 h 523220"/>
              <a:gd name="connsiteX13" fmla="*/ 6827935 w 7586594"/>
              <a:gd name="connsiteY13" fmla="*/ 0 h 523220"/>
              <a:gd name="connsiteX14" fmla="*/ 7586594 w 7586594"/>
              <a:gd name="connsiteY14" fmla="*/ 0 h 523220"/>
              <a:gd name="connsiteX15" fmla="*/ 7586594 w 7586594"/>
              <a:gd name="connsiteY15" fmla="*/ 523220 h 523220"/>
              <a:gd name="connsiteX16" fmla="*/ 7003010 w 7586594"/>
              <a:gd name="connsiteY16" fmla="*/ 523220 h 523220"/>
              <a:gd name="connsiteX17" fmla="*/ 6343560 w 7586594"/>
              <a:gd name="connsiteY17" fmla="*/ 523220 h 523220"/>
              <a:gd name="connsiteX18" fmla="*/ 5608244 w 7586594"/>
              <a:gd name="connsiteY18" fmla="*/ 523220 h 523220"/>
              <a:gd name="connsiteX19" fmla="*/ 5252257 w 7586594"/>
              <a:gd name="connsiteY19" fmla="*/ 523220 h 523220"/>
              <a:gd name="connsiteX20" fmla="*/ 4896271 w 7586594"/>
              <a:gd name="connsiteY20" fmla="*/ 523220 h 523220"/>
              <a:gd name="connsiteX21" fmla="*/ 4540285 w 7586594"/>
              <a:gd name="connsiteY21" fmla="*/ 523220 h 523220"/>
              <a:gd name="connsiteX22" fmla="*/ 4032567 w 7586594"/>
              <a:gd name="connsiteY22" fmla="*/ 523220 h 523220"/>
              <a:gd name="connsiteX23" fmla="*/ 3373116 w 7586594"/>
              <a:gd name="connsiteY23" fmla="*/ 523220 h 523220"/>
              <a:gd name="connsiteX24" fmla="*/ 2865398 w 7586594"/>
              <a:gd name="connsiteY24" fmla="*/ 523220 h 523220"/>
              <a:gd name="connsiteX25" fmla="*/ 2130082 w 7586594"/>
              <a:gd name="connsiteY25" fmla="*/ 523220 h 523220"/>
              <a:gd name="connsiteX26" fmla="*/ 1774096 w 7586594"/>
              <a:gd name="connsiteY26" fmla="*/ 523220 h 523220"/>
              <a:gd name="connsiteX27" fmla="*/ 1266378 w 7586594"/>
              <a:gd name="connsiteY27" fmla="*/ 523220 h 523220"/>
              <a:gd name="connsiteX28" fmla="*/ 606928 w 7586594"/>
              <a:gd name="connsiteY28" fmla="*/ 523220 h 523220"/>
              <a:gd name="connsiteX29" fmla="*/ 0 w 7586594"/>
              <a:gd name="connsiteY29" fmla="*/ 523220 h 523220"/>
              <a:gd name="connsiteX30" fmla="*/ 0 w 7586594"/>
              <a:gd name="connsiteY3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86594" h="523220" fill="none" extrusionOk="0">
                <a:moveTo>
                  <a:pt x="0" y="0"/>
                </a:moveTo>
                <a:cubicBezTo>
                  <a:pt x="187477" y="-7943"/>
                  <a:pt x="422182" y="36425"/>
                  <a:pt x="659450" y="0"/>
                </a:cubicBezTo>
                <a:cubicBezTo>
                  <a:pt x="896718" y="-36425"/>
                  <a:pt x="981584" y="19672"/>
                  <a:pt x="1091302" y="0"/>
                </a:cubicBezTo>
                <a:cubicBezTo>
                  <a:pt x="1201020" y="-19672"/>
                  <a:pt x="1497014" y="21938"/>
                  <a:pt x="1599021" y="0"/>
                </a:cubicBezTo>
                <a:cubicBezTo>
                  <a:pt x="1701028" y="-21938"/>
                  <a:pt x="2011426" y="13298"/>
                  <a:pt x="2258471" y="0"/>
                </a:cubicBezTo>
                <a:cubicBezTo>
                  <a:pt x="2505516" y="-13298"/>
                  <a:pt x="2500252" y="23523"/>
                  <a:pt x="2614457" y="0"/>
                </a:cubicBezTo>
                <a:cubicBezTo>
                  <a:pt x="2728662" y="-23523"/>
                  <a:pt x="2907078" y="44687"/>
                  <a:pt x="3122175" y="0"/>
                </a:cubicBezTo>
                <a:cubicBezTo>
                  <a:pt x="3337272" y="-44687"/>
                  <a:pt x="3513921" y="48926"/>
                  <a:pt x="3629893" y="0"/>
                </a:cubicBezTo>
                <a:cubicBezTo>
                  <a:pt x="3745865" y="-48926"/>
                  <a:pt x="4129528" y="18718"/>
                  <a:pt x="4289344" y="0"/>
                </a:cubicBezTo>
                <a:cubicBezTo>
                  <a:pt x="4449160" y="-18718"/>
                  <a:pt x="4675532" y="29541"/>
                  <a:pt x="5024660" y="0"/>
                </a:cubicBezTo>
                <a:cubicBezTo>
                  <a:pt x="5373788" y="-29541"/>
                  <a:pt x="5310487" y="45000"/>
                  <a:pt x="5456512" y="0"/>
                </a:cubicBezTo>
                <a:cubicBezTo>
                  <a:pt x="5602537" y="-45000"/>
                  <a:pt x="5834263" y="19882"/>
                  <a:pt x="6040096" y="0"/>
                </a:cubicBezTo>
                <a:cubicBezTo>
                  <a:pt x="6245929" y="-19882"/>
                  <a:pt x="6341962" y="49604"/>
                  <a:pt x="6471948" y="0"/>
                </a:cubicBezTo>
                <a:cubicBezTo>
                  <a:pt x="6601934" y="-49604"/>
                  <a:pt x="6711766" y="28564"/>
                  <a:pt x="6827935" y="0"/>
                </a:cubicBezTo>
                <a:cubicBezTo>
                  <a:pt x="6944104" y="-28564"/>
                  <a:pt x="7311432" y="71591"/>
                  <a:pt x="7586594" y="0"/>
                </a:cubicBezTo>
                <a:cubicBezTo>
                  <a:pt x="7624603" y="115047"/>
                  <a:pt x="7584133" y="416919"/>
                  <a:pt x="7586594" y="523220"/>
                </a:cubicBezTo>
                <a:cubicBezTo>
                  <a:pt x="7294915" y="530395"/>
                  <a:pt x="7221213" y="523096"/>
                  <a:pt x="7003010" y="523220"/>
                </a:cubicBezTo>
                <a:cubicBezTo>
                  <a:pt x="6784807" y="523344"/>
                  <a:pt x="6519482" y="445098"/>
                  <a:pt x="6343560" y="523220"/>
                </a:cubicBezTo>
                <a:cubicBezTo>
                  <a:pt x="6167638" y="601342"/>
                  <a:pt x="5854217" y="521041"/>
                  <a:pt x="5608244" y="523220"/>
                </a:cubicBezTo>
                <a:cubicBezTo>
                  <a:pt x="5362271" y="525399"/>
                  <a:pt x="5410180" y="489765"/>
                  <a:pt x="5252257" y="523220"/>
                </a:cubicBezTo>
                <a:cubicBezTo>
                  <a:pt x="5094334" y="556675"/>
                  <a:pt x="5011930" y="506097"/>
                  <a:pt x="4896271" y="523220"/>
                </a:cubicBezTo>
                <a:cubicBezTo>
                  <a:pt x="4780612" y="540343"/>
                  <a:pt x="4618235" y="500449"/>
                  <a:pt x="4540285" y="523220"/>
                </a:cubicBezTo>
                <a:cubicBezTo>
                  <a:pt x="4462335" y="545991"/>
                  <a:pt x="4232369" y="502983"/>
                  <a:pt x="4032567" y="523220"/>
                </a:cubicBezTo>
                <a:cubicBezTo>
                  <a:pt x="3832765" y="543457"/>
                  <a:pt x="3556542" y="498897"/>
                  <a:pt x="3373116" y="523220"/>
                </a:cubicBezTo>
                <a:cubicBezTo>
                  <a:pt x="3189690" y="547543"/>
                  <a:pt x="3048578" y="522875"/>
                  <a:pt x="2865398" y="523220"/>
                </a:cubicBezTo>
                <a:cubicBezTo>
                  <a:pt x="2682218" y="523565"/>
                  <a:pt x="2443680" y="475442"/>
                  <a:pt x="2130082" y="523220"/>
                </a:cubicBezTo>
                <a:cubicBezTo>
                  <a:pt x="1816484" y="570998"/>
                  <a:pt x="1870896" y="489832"/>
                  <a:pt x="1774096" y="523220"/>
                </a:cubicBezTo>
                <a:cubicBezTo>
                  <a:pt x="1677296" y="556608"/>
                  <a:pt x="1464778" y="494443"/>
                  <a:pt x="1266378" y="523220"/>
                </a:cubicBezTo>
                <a:cubicBezTo>
                  <a:pt x="1067978" y="551997"/>
                  <a:pt x="790672" y="481382"/>
                  <a:pt x="606928" y="523220"/>
                </a:cubicBezTo>
                <a:cubicBezTo>
                  <a:pt x="423184" y="565058"/>
                  <a:pt x="153448" y="496193"/>
                  <a:pt x="0" y="523220"/>
                </a:cubicBezTo>
                <a:cubicBezTo>
                  <a:pt x="-10584" y="409269"/>
                  <a:pt x="46285" y="150382"/>
                  <a:pt x="0" y="0"/>
                </a:cubicBezTo>
                <a:close/>
              </a:path>
              <a:path w="7586594" h="523220" stroke="0" extrusionOk="0">
                <a:moveTo>
                  <a:pt x="0" y="0"/>
                </a:moveTo>
                <a:cubicBezTo>
                  <a:pt x="225510" y="-47241"/>
                  <a:pt x="402983" y="51511"/>
                  <a:pt x="583584" y="0"/>
                </a:cubicBezTo>
                <a:cubicBezTo>
                  <a:pt x="764185" y="-51511"/>
                  <a:pt x="927576" y="6247"/>
                  <a:pt x="1091302" y="0"/>
                </a:cubicBezTo>
                <a:cubicBezTo>
                  <a:pt x="1255028" y="-6247"/>
                  <a:pt x="1525255" y="58460"/>
                  <a:pt x="1826618" y="0"/>
                </a:cubicBezTo>
                <a:cubicBezTo>
                  <a:pt x="2127981" y="-58460"/>
                  <a:pt x="2165474" y="65671"/>
                  <a:pt x="2486068" y="0"/>
                </a:cubicBezTo>
                <a:cubicBezTo>
                  <a:pt x="2806662" y="-65671"/>
                  <a:pt x="2710392" y="28285"/>
                  <a:pt x="2917921" y="0"/>
                </a:cubicBezTo>
                <a:cubicBezTo>
                  <a:pt x="3125450" y="-28285"/>
                  <a:pt x="3333267" y="38607"/>
                  <a:pt x="3501505" y="0"/>
                </a:cubicBezTo>
                <a:cubicBezTo>
                  <a:pt x="3669743" y="-38607"/>
                  <a:pt x="3754114" y="18407"/>
                  <a:pt x="3933357" y="0"/>
                </a:cubicBezTo>
                <a:cubicBezTo>
                  <a:pt x="4112600" y="-18407"/>
                  <a:pt x="4482193" y="38376"/>
                  <a:pt x="4668673" y="0"/>
                </a:cubicBezTo>
                <a:cubicBezTo>
                  <a:pt x="4855153" y="-38376"/>
                  <a:pt x="4921898" y="31080"/>
                  <a:pt x="5100526" y="0"/>
                </a:cubicBezTo>
                <a:cubicBezTo>
                  <a:pt x="5279154" y="-31080"/>
                  <a:pt x="5466074" y="18139"/>
                  <a:pt x="5608244" y="0"/>
                </a:cubicBezTo>
                <a:cubicBezTo>
                  <a:pt x="5750414" y="-18139"/>
                  <a:pt x="5922789" y="5979"/>
                  <a:pt x="6115962" y="0"/>
                </a:cubicBezTo>
                <a:cubicBezTo>
                  <a:pt x="6309135" y="-5979"/>
                  <a:pt x="6390088" y="14947"/>
                  <a:pt x="6623680" y="0"/>
                </a:cubicBezTo>
                <a:cubicBezTo>
                  <a:pt x="6857272" y="-14947"/>
                  <a:pt x="7364190" y="62557"/>
                  <a:pt x="7586594" y="0"/>
                </a:cubicBezTo>
                <a:cubicBezTo>
                  <a:pt x="7647819" y="190872"/>
                  <a:pt x="7574636" y="343538"/>
                  <a:pt x="7586594" y="523220"/>
                </a:cubicBezTo>
                <a:cubicBezTo>
                  <a:pt x="7496736" y="559265"/>
                  <a:pt x="7347096" y="495792"/>
                  <a:pt x="7230608" y="523220"/>
                </a:cubicBezTo>
                <a:cubicBezTo>
                  <a:pt x="7114120" y="550648"/>
                  <a:pt x="6799291" y="445966"/>
                  <a:pt x="6571158" y="523220"/>
                </a:cubicBezTo>
                <a:cubicBezTo>
                  <a:pt x="6343025" y="600474"/>
                  <a:pt x="6125990" y="470122"/>
                  <a:pt x="5835842" y="523220"/>
                </a:cubicBezTo>
                <a:cubicBezTo>
                  <a:pt x="5545694" y="576318"/>
                  <a:pt x="5628156" y="511302"/>
                  <a:pt x="5479855" y="523220"/>
                </a:cubicBezTo>
                <a:cubicBezTo>
                  <a:pt x="5331554" y="535138"/>
                  <a:pt x="5183212" y="466744"/>
                  <a:pt x="4972137" y="523220"/>
                </a:cubicBezTo>
                <a:cubicBezTo>
                  <a:pt x="4761062" y="579696"/>
                  <a:pt x="4595627" y="477846"/>
                  <a:pt x="4388553" y="523220"/>
                </a:cubicBezTo>
                <a:cubicBezTo>
                  <a:pt x="4181479" y="568594"/>
                  <a:pt x="3990912" y="439596"/>
                  <a:pt x="3653237" y="523220"/>
                </a:cubicBezTo>
                <a:cubicBezTo>
                  <a:pt x="3315562" y="606844"/>
                  <a:pt x="3332984" y="518303"/>
                  <a:pt x="3221385" y="523220"/>
                </a:cubicBezTo>
                <a:cubicBezTo>
                  <a:pt x="3109786" y="528137"/>
                  <a:pt x="2779322" y="511967"/>
                  <a:pt x="2637800" y="523220"/>
                </a:cubicBezTo>
                <a:cubicBezTo>
                  <a:pt x="2496279" y="534473"/>
                  <a:pt x="2316301" y="518775"/>
                  <a:pt x="2205948" y="523220"/>
                </a:cubicBezTo>
                <a:cubicBezTo>
                  <a:pt x="2095595" y="527665"/>
                  <a:pt x="1850113" y="456696"/>
                  <a:pt x="1546498" y="523220"/>
                </a:cubicBezTo>
                <a:cubicBezTo>
                  <a:pt x="1242883" y="589744"/>
                  <a:pt x="1209659" y="518211"/>
                  <a:pt x="887048" y="523220"/>
                </a:cubicBezTo>
                <a:cubicBezTo>
                  <a:pt x="564437" y="528229"/>
                  <a:pt x="188206" y="476414"/>
                  <a:pt x="0" y="523220"/>
                </a:cubicBezTo>
                <a:cubicBezTo>
                  <a:pt x="-36469" y="267402"/>
                  <a:pt x="553" y="245004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711991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VD: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ô orbital của nguyên tử N (Z=7)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C0E74816-D8A0-40E5-BF0F-FCBB995E8708}"/>
              </a:ext>
            </a:extLst>
          </p:cNvPr>
          <p:cNvGraphicFramePr>
            <a:graphicFrameLocks noGrp="1"/>
          </p:cNvGraphicFramePr>
          <p:nvPr/>
        </p:nvGraphicFramePr>
        <p:xfrm>
          <a:off x="1116401" y="4013040"/>
          <a:ext cx="679981" cy="713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81">
                  <a:extLst>
                    <a:ext uri="{9D8B030D-6E8A-4147-A177-3AD203B41FA5}">
                      <a16:colId xmlns:a16="http://schemas.microsoft.com/office/drawing/2014/main" val="4107592691"/>
                    </a:ext>
                  </a:extLst>
                </a:gridCol>
              </a:tblGrid>
              <a:tr h="71331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57003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A7F69A-812E-40F3-BED6-D05A6797DC25}"/>
              </a:ext>
            </a:extLst>
          </p:cNvPr>
          <p:cNvSpPr txBox="1"/>
          <p:nvPr/>
        </p:nvSpPr>
        <p:spPr>
          <a:xfrm>
            <a:off x="540299" y="3411944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1s</a:t>
            </a:r>
            <a:r>
              <a:rPr lang="en-US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2s</a:t>
            </a:r>
            <a:r>
              <a:rPr lang="en-US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2p</a:t>
            </a:r>
            <a:r>
              <a:rPr lang="en-US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3</a:t>
            </a:r>
            <a:endParaRPr lang="en-US" sz="2800" b="1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93627-1C98-44EA-85B1-F808700FCE27}"/>
              </a:ext>
            </a:extLst>
          </p:cNvPr>
          <p:cNvSpPr txBox="1"/>
          <p:nvPr/>
        </p:nvSpPr>
        <p:spPr>
          <a:xfrm>
            <a:off x="1134362" y="4871479"/>
            <a:ext cx="7669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C8A72-A675-427E-90B4-B9D0E15D3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29" y="4025155"/>
            <a:ext cx="766961" cy="730103"/>
          </a:xfrm>
          <a:prstGeom prst="rect">
            <a:avLst/>
          </a:prstGeom>
        </p:spPr>
      </p:pic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A12478FC-6098-4FA9-84ED-1C43684074C9}"/>
              </a:ext>
            </a:extLst>
          </p:cNvPr>
          <p:cNvGraphicFramePr>
            <a:graphicFrameLocks noGrp="1"/>
          </p:cNvGraphicFramePr>
          <p:nvPr/>
        </p:nvGraphicFramePr>
        <p:xfrm>
          <a:off x="2787788" y="3952979"/>
          <a:ext cx="679981" cy="713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81">
                  <a:extLst>
                    <a:ext uri="{9D8B030D-6E8A-4147-A177-3AD203B41FA5}">
                      <a16:colId xmlns:a16="http://schemas.microsoft.com/office/drawing/2014/main" val="4107592691"/>
                    </a:ext>
                  </a:extLst>
                </a:gridCol>
              </a:tblGrid>
              <a:tr h="71331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57003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1E8137D-7288-45ED-9380-C1B5C5B96EA5}"/>
              </a:ext>
            </a:extLst>
          </p:cNvPr>
          <p:cNvSpPr txBox="1"/>
          <p:nvPr/>
        </p:nvSpPr>
        <p:spPr>
          <a:xfrm>
            <a:off x="2787788" y="4871366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EEC82D18-F973-4E78-98BE-1D600E79F3DC}"/>
              </a:ext>
            </a:extLst>
          </p:cNvPr>
          <p:cNvGraphicFramePr>
            <a:graphicFrameLocks noGrp="1"/>
          </p:cNvGraphicFramePr>
          <p:nvPr/>
        </p:nvGraphicFramePr>
        <p:xfrm>
          <a:off x="4332281" y="3975988"/>
          <a:ext cx="1956339" cy="713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113">
                  <a:extLst>
                    <a:ext uri="{9D8B030D-6E8A-4147-A177-3AD203B41FA5}">
                      <a16:colId xmlns:a16="http://schemas.microsoft.com/office/drawing/2014/main" val="3340649752"/>
                    </a:ext>
                  </a:extLst>
                </a:gridCol>
                <a:gridCol w="656751">
                  <a:extLst>
                    <a:ext uri="{9D8B030D-6E8A-4147-A177-3AD203B41FA5}">
                      <a16:colId xmlns:a16="http://schemas.microsoft.com/office/drawing/2014/main" val="2277662555"/>
                    </a:ext>
                  </a:extLst>
                </a:gridCol>
                <a:gridCol w="647475">
                  <a:extLst>
                    <a:ext uri="{9D8B030D-6E8A-4147-A177-3AD203B41FA5}">
                      <a16:colId xmlns:a16="http://schemas.microsoft.com/office/drawing/2014/main" val="564275487"/>
                    </a:ext>
                  </a:extLst>
                </a:gridCol>
              </a:tblGrid>
              <a:tr h="713311"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3474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C427520-696F-4196-8273-EF3295F7C62B}"/>
              </a:ext>
            </a:extLst>
          </p:cNvPr>
          <p:cNvSpPr txBox="1"/>
          <p:nvPr/>
        </p:nvSpPr>
        <p:spPr>
          <a:xfrm>
            <a:off x="5126005" y="4923770"/>
            <a:ext cx="817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622C3-E102-4B35-96BC-F7427BA5634A}"/>
              </a:ext>
            </a:extLst>
          </p:cNvPr>
          <p:cNvCxnSpPr/>
          <p:nvPr/>
        </p:nvCxnSpPr>
        <p:spPr>
          <a:xfrm>
            <a:off x="7846142" y="2977504"/>
            <a:ext cx="0" cy="367792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47FB8627-9AFF-443F-AB47-4CCE9BE94AC4}"/>
              </a:ext>
            </a:extLst>
          </p:cNvPr>
          <p:cNvGraphicFramePr>
            <a:graphicFrameLocks noGrp="1"/>
          </p:cNvGraphicFramePr>
          <p:nvPr/>
        </p:nvGraphicFramePr>
        <p:xfrm>
          <a:off x="9404212" y="3224744"/>
          <a:ext cx="1956339" cy="713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113">
                  <a:extLst>
                    <a:ext uri="{9D8B030D-6E8A-4147-A177-3AD203B41FA5}">
                      <a16:colId xmlns:a16="http://schemas.microsoft.com/office/drawing/2014/main" val="3340649752"/>
                    </a:ext>
                  </a:extLst>
                </a:gridCol>
                <a:gridCol w="652113">
                  <a:extLst>
                    <a:ext uri="{9D8B030D-6E8A-4147-A177-3AD203B41FA5}">
                      <a16:colId xmlns:a16="http://schemas.microsoft.com/office/drawing/2014/main" val="2277662555"/>
                    </a:ext>
                  </a:extLst>
                </a:gridCol>
                <a:gridCol w="652113">
                  <a:extLst>
                    <a:ext uri="{9D8B030D-6E8A-4147-A177-3AD203B41FA5}">
                      <a16:colId xmlns:a16="http://schemas.microsoft.com/office/drawing/2014/main" val="564275487"/>
                    </a:ext>
                  </a:extLst>
                </a:gridCol>
              </a:tblGrid>
              <a:tr h="713311"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3474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021B8814-68FF-4FEB-BA32-B8FBAFE0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579" y="3189461"/>
            <a:ext cx="825123" cy="8462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46635A-9EC3-4404-820E-F03BA0739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706" y="3210404"/>
            <a:ext cx="759151" cy="765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FFDE23-F3F6-46BF-B5A1-85A9E5B62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110" y="4733249"/>
            <a:ext cx="2361075" cy="9586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18E12C-1763-4501-888E-9C5C1F563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218" y="3910972"/>
            <a:ext cx="811068" cy="7959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B1D603-AD5B-48EA-8A3C-EF08A1E82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05" y="3889463"/>
            <a:ext cx="2049090" cy="83196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27ED5EB-F46F-4A9A-A3A7-A329B8D5C9A4}"/>
              </a:ext>
            </a:extLst>
          </p:cNvPr>
          <p:cNvSpPr txBox="1"/>
          <p:nvPr/>
        </p:nvSpPr>
        <p:spPr>
          <a:xfrm>
            <a:off x="707619" y="5486740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3 e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AO 2p. 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833160-F93D-A965-1C26-547FEAC947B0}"/>
              </a:ext>
            </a:extLst>
          </p:cNvPr>
          <p:cNvSpPr txBox="1"/>
          <p:nvPr/>
        </p:nvSpPr>
        <p:spPr>
          <a:xfrm>
            <a:off x="1085533" y="217739"/>
            <a:ext cx="877591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orbital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DD91AA-0825-E066-D9E7-CC4A7ECD396F}"/>
              </a:ext>
            </a:extLst>
          </p:cNvPr>
          <p:cNvSpPr txBox="1"/>
          <p:nvPr/>
        </p:nvSpPr>
        <p:spPr>
          <a:xfrm>
            <a:off x="1278508" y="1046250"/>
            <a:ext cx="10594624" cy="1384995"/>
          </a:xfrm>
          <a:prstGeom prst="rect">
            <a:avLst/>
          </a:prstGeom>
          <a:noFill/>
          <a:ln>
            <a:solidFill>
              <a:srgbClr val="038C8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Trong </a:t>
            </a:r>
            <a:r>
              <a:rPr lang="vi-VN" sz="2800" dirty="0" err="1">
                <a:latin typeface="+mj-lt"/>
              </a:rPr>
              <a:t>mỗi</a:t>
            </a:r>
            <a:r>
              <a:rPr lang="vi-VN" sz="2800" dirty="0">
                <a:latin typeface="+mj-lt"/>
              </a:rPr>
              <a:t> phân </a:t>
            </a:r>
            <a:r>
              <a:rPr lang="vi-VN" sz="2800" dirty="0" err="1">
                <a:latin typeface="+mj-lt"/>
              </a:rPr>
              <a:t>lớp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electron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phân </a:t>
            </a:r>
            <a:r>
              <a:rPr lang="vi-VN" sz="2800" dirty="0" err="1">
                <a:latin typeface="+mj-lt"/>
              </a:rPr>
              <a:t>bố</a:t>
            </a:r>
            <a:r>
              <a:rPr lang="vi-VN" sz="2800" dirty="0">
                <a:latin typeface="+mj-lt"/>
              </a:rPr>
              <a:t> sao cho </a:t>
            </a:r>
            <a:r>
              <a:rPr lang="vi-VN" sz="2800" b="1" dirty="0">
                <a:solidFill>
                  <a:srgbClr val="038C87"/>
                </a:solidFill>
                <a:latin typeface="+mj-lt"/>
              </a:rPr>
              <a:t>e </a:t>
            </a:r>
            <a:r>
              <a:rPr lang="vi-VN" sz="2800" b="1" dirty="0" err="1">
                <a:solidFill>
                  <a:srgbClr val="038C87"/>
                </a:solidFill>
                <a:latin typeface="+mj-lt"/>
              </a:rPr>
              <a:t>độc</a:t>
            </a:r>
            <a:r>
              <a:rPr lang="vi-VN" sz="2800" b="1" dirty="0">
                <a:solidFill>
                  <a:srgbClr val="038C87"/>
                </a:solidFill>
                <a:latin typeface="+mj-lt"/>
              </a:rPr>
              <a:t> thân </a:t>
            </a:r>
            <a:r>
              <a:rPr lang="vi-VN" sz="2800" b="1" dirty="0" err="1">
                <a:solidFill>
                  <a:srgbClr val="038C87"/>
                </a:solidFill>
                <a:latin typeface="+mj-lt"/>
              </a:rPr>
              <a:t>là</a:t>
            </a:r>
            <a:r>
              <a:rPr lang="vi-VN" sz="2800" b="1" dirty="0">
                <a:solidFill>
                  <a:srgbClr val="038C87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38C87"/>
                </a:solidFill>
                <a:latin typeface="+mj-lt"/>
              </a:rPr>
              <a:t>lớn</a:t>
            </a:r>
            <a:r>
              <a:rPr lang="vi-VN" sz="2800" b="1" dirty="0">
                <a:solidFill>
                  <a:srgbClr val="038C87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38C87"/>
                </a:solidFill>
                <a:latin typeface="+mj-lt"/>
              </a:rPr>
              <a:t>nhất</a:t>
            </a:r>
            <a:r>
              <a:rPr lang="vi-VN" sz="2800" dirty="0">
                <a:latin typeface="+mj-lt"/>
              </a:rPr>
              <a:t>.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Trong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orbital</a:t>
            </a:r>
            <a:r>
              <a:rPr lang="vi-VN" sz="2800" dirty="0">
                <a:latin typeface="+mj-lt"/>
              </a:rPr>
              <a:t>, e </a:t>
            </a:r>
            <a:r>
              <a:rPr lang="vi-VN" sz="2800" dirty="0" err="1">
                <a:latin typeface="+mj-lt"/>
              </a:rPr>
              <a:t>đầu</a:t>
            </a:r>
            <a:r>
              <a:rPr lang="vi-VN" sz="2800" dirty="0">
                <a:latin typeface="+mj-lt"/>
              </a:rPr>
              <a:t> tiên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biểu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diễn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mũi</a:t>
            </a:r>
            <a:r>
              <a:rPr lang="vi-VN" sz="2800" dirty="0">
                <a:latin typeface="+mj-lt"/>
              </a:rPr>
              <a:t> tên quay lên, e </a:t>
            </a:r>
            <a:r>
              <a:rPr lang="vi-VN" sz="2800" dirty="0" err="1">
                <a:latin typeface="+mj-lt"/>
              </a:rPr>
              <a:t>thứ</a:t>
            </a:r>
            <a:r>
              <a:rPr lang="vi-VN" sz="2800" dirty="0">
                <a:latin typeface="+mj-lt"/>
              </a:rPr>
              <a:t> hai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biểu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diễn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mũi</a:t>
            </a:r>
            <a:r>
              <a:rPr lang="vi-VN" sz="2800" dirty="0">
                <a:latin typeface="+mj-lt"/>
              </a:rPr>
              <a:t> tên quay </a:t>
            </a:r>
            <a:r>
              <a:rPr lang="vi-VN" sz="2800" dirty="0" err="1">
                <a:latin typeface="+mj-lt"/>
              </a:rPr>
              <a:t>xuống</a:t>
            </a:r>
            <a:r>
              <a:rPr lang="vi-VN" sz="2800" dirty="0">
                <a:latin typeface="+mj-lt"/>
              </a:rPr>
              <a:t>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622E46-568A-618E-CCBF-06E17DEF3255}"/>
              </a:ext>
            </a:extLst>
          </p:cNvPr>
          <p:cNvCxnSpPr>
            <a:cxnSpLocks/>
          </p:cNvCxnSpPr>
          <p:nvPr/>
        </p:nvCxnSpPr>
        <p:spPr>
          <a:xfrm>
            <a:off x="6520550" y="4259577"/>
            <a:ext cx="1100516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3F3E04BF-199E-6DE7-0AF7-8BF413BBEB3F}"/>
              </a:ext>
            </a:extLst>
          </p:cNvPr>
          <p:cNvSpPr/>
          <p:nvPr/>
        </p:nvSpPr>
        <p:spPr>
          <a:xfrm>
            <a:off x="318868" y="1191468"/>
            <a:ext cx="942535" cy="851166"/>
          </a:xfrm>
          <a:prstGeom prst="ellipse">
            <a:avLst/>
          </a:prstGeom>
          <a:solidFill>
            <a:srgbClr val="038C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519721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8" grpId="0"/>
      <p:bldP spid="20" grpId="0"/>
      <p:bldP spid="3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Bài 3: Cấu trúc lớp vỏ electron nguyên tử, trắc nghiệm - Hoc24">
            <a:extLst>
              <a:ext uri="{FF2B5EF4-FFF2-40B4-BE49-F238E27FC236}">
                <a16:creationId xmlns:a16="http://schemas.microsoft.com/office/drawing/2014/main" id="{84ECD9C1-C25D-4F60-947B-740CDADAC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5115" y="33651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137D69-D679-4ACB-9378-E598DF278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397"/>
          <a:stretch/>
        </p:blipFill>
        <p:spPr>
          <a:xfrm>
            <a:off x="2354826" y="3807646"/>
            <a:ext cx="6896537" cy="457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C8CF8F-7174-492E-8ADC-A66D3D9573D3}"/>
              </a:ext>
            </a:extLst>
          </p:cNvPr>
          <p:cNvSpPr txBox="1"/>
          <p:nvPr/>
        </p:nvSpPr>
        <p:spPr>
          <a:xfrm>
            <a:off x="1038238" y="2169851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1s</a:t>
            </a:r>
            <a:r>
              <a:rPr lang="en-US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2s</a:t>
            </a:r>
            <a:r>
              <a:rPr lang="en-US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2p</a:t>
            </a:r>
            <a:r>
              <a:rPr lang="en-US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5</a:t>
            </a:r>
            <a:endParaRPr lang="en-US" sz="2800" b="1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A2AEB3BA-2870-4DD4-B07A-28B4F2F4AD8A}"/>
              </a:ext>
            </a:extLst>
          </p:cNvPr>
          <p:cNvGraphicFramePr>
            <a:graphicFrameLocks noGrp="1"/>
          </p:cNvGraphicFramePr>
          <p:nvPr/>
        </p:nvGraphicFramePr>
        <p:xfrm>
          <a:off x="5998393" y="2925805"/>
          <a:ext cx="1956339" cy="713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113">
                  <a:extLst>
                    <a:ext uri="{9D8B030D-6E8A-4147-A177-3AD203B41FA5}">
                      <a16:colId xmlns:a16="http://schemas.microsoft.com/office/drawing/2014/main" val="3340649752"/>
                    </a:ext>
                  </a:extLst>
                </a:gridCol>
                <a:gridCol w="652113">
                  <a:extLst>
                    <a:ext uri="{9D8B030D-6E8A-4147-A177-3AD203B41FA5}">
                      <a16:colId xmlns:a16="http://schemas.microsoft.com/office/drawing/2014/main" val="2277662555"/>
                    </a:ext>
                  </a:extLst>
                </a:gridCol>
                <a:gridCol w="652113">
                  <a:extLst>
                    <a:ext uri="{9D8B030D-6E8A-4147-A177-3AD203B41FA5}">
                      <a16:colId xmlns:a16="http://schemas.microsoft.com/office/drawing/2014/main" val="564275487"/>
                    </a:ext>
                  </a:extLst>
                </a:gridCol>
              </a:tblGrid>
              <a:tr h="713311"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34741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FFCC60EA-B6D7-4DB4-892D-296A52DB1DF0}"/>
              </a:ext>
            </a:extLst>
          </p:cNvPr>
          <p:cNvGraphicFramePr>
            <a:graphicFrameLocks noGrp="1"/>
          </p:cNvGraphicFramePr>
          <p:nvPr/>
        </p:nvGraphicFramePr>
        <p:xfrm>
          <a:off x="3278356" y="2937457"/>
          <a:ext cx="679981" cy="713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81">
                  <a:extLst>
                    <a:ext uri="{9D8B030D-6E8A-4147-A177-3AD203B41FA5}">
                      <a16:colId xmlns:a16="http://schemas.microsoft.com/office/drawing/2014/main" val="4107592691"/>
                    </a:ext>
                  </a:extLst>
                </a:gridCol>
              </a:tblGrid>
              <a:tr h="71331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570039"/>
                  </a:ext>
                </a:extLst>
              </a:tr>
            </a:tbl>
          </a:graphicData>
        </a:graphic>
      </p:graphicFrame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43D55FDF-9A3A-4757-A27C-FB328D574E97}"/>
              </a:ext>
            </a:extLst>
          </p:cNvPr>
          <p:cNvGraphicFramePr>
            <a:graphicFrameLocks noGrp="1"/>
          </p:cNvGraphicFramePr>
          <p:nvPr/>
        </p:nvGraphicFramePr>
        <p:xfrm>
          <a:off x="4501600" y="2925806"/>
          <a:ext cx="679981" cy="713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981">
                  <a:extLst>
                    <a:ext uri="{9D8B030D-6E8A-4147-A177-3AD203B41FA5}">
                      <a16:colId xmlns:a16="http://schemas.microsoft.com/office/drawing/2014/main" val="4107592691"/>
                    </a:ext>
                  </a:extLst>
                </a:gridCol>
              </a:tblGrid>
              <a:tr h="71331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57003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9E72784-520A-44B5-BE4D-3F46AFCAD0CA}"/>
              </a:ext>
            </a:extLst>
          </p:cNvPr>
          <p:cNvSpPr txBox="1"/>
          <p:nvPr/>
        </p:nvSpPr>
        <p:spPr>
          <a:xfrm>
            <a:off x="1085533" y="4753691"/>
            <a:ext cx="7203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1 e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độc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AO 2p. </a:t>
            </a:r>
            <a:endParaRPr 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3E93F6-1CD6-4623-9508-4B433F64A717}"/>
              </a:ext>
            </a:extLst>
          </p:cNvPr>
          <p:cNvCxnSpPr/>
          <p:nvPr/>
        </p:nvCxnSpPr>
        <p:spPr>
          <a:xfrm flipV="1">
            <a:off x="6201370" y="3052524"/>
            <a:ext cx="0" cy="442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975A22-5578-4BC5-9219-9C27B6C930D6}"/>
              </a:ext>
            </a:extLst>
          </p:cNvPr>
          <p:cNvCxnSpPr/>
          <p:nvPr/>
        </p:nvCxnSpPr>
        <p:spPr>
          <a:xfrm flipV="1">
            <a:off x="6962495" y="3075142"/>
            <a:ext cx="0" cy="442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E93DF4-80EA-4A3F-9342-544B9D471C5F}"/>
              </a:ext>
            </a:extLst>
          </p:cNvPr>
          <p:cNvCxnSpPr/>
          <p:nvPr/>
        </p:nvCxnSpPr>
        <p:spPr>
          <a:xfrm flipV="1">
            <a:off x="7548389" y="3052524"/>
            <a:ext cx="0" cy="442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6E7B61-7A65-42E8-81E2-363FEA63A8FC}"/>
              </a:ext>
            </a:extLst>
          </p:cNvPr>
          <p:cNvCxnSpPr>
            <a:cxnSpLocks/>
          </p:cNvCxnSpPr>
          <p:nvPr/>
        </p:nvCxnSpPr>
        <p:spPr>
          <a:xfrm>
            <a:off x="7105937" y="3064176"/>
            <a:ext cx="0" cy="470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A72368-7BD1-4E42-8380-A8453914E3E9}"/>
              </a:ext>
            </a:extLst>
          </p:cNvPr>
          <p:cNvCxnSpPr>
            <a:cxnSpLocks/>
          </p:cNvCxnSpPr>
          <p:nvPr/>
        </p:nvCxnSpPr>
        <p:spPr>
          <a:xfrm>
            <a:off x="6389278" y="2997665"/>
            <a:ext cx="0" cy="497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214CC7-D7EA-4F22-AF9A-7C0958EE34EC}"/>
              </a:ext>
            </a:extLst>
          </p:cNvPr>
          <p:cNvCxnSpPr/>
          <p:nvPr/>
        </p:nvCxnSpPr>
        <p:spPr>
          <a:xfrm flipV="1">
            <a:off x="4782306" y="3052525"/>
            <a:ext cx="0" cy="442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61526C-D490-44B8-BEC3-AFA9CFCB6E82}"/>
              </a:ext>
            </a:extLst>
          </p:cNvPr>
          <p:cNvCxnSpPr/>
          <p:nvPr/>
        </p:nvCxnSpPr>
        <p:spPr>
          <a:xfrm flipV="1">
            <a:off x="3524047" y="3064176"/>
            <a:ext cx="0" cy="442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187A3A7-6337-45EB-B470-5A6DED369B81}"/>
              </a:ext>
            </a:extLst>
          </p:cNvPr>
          <p:cNvCxnSpPr>
            <a:cxnSpLocks/>
          </p:cNvCxnSpPr>
          <p:nvPr/>
        </p:nvCxnSpPr>
        <p:spPr>
          <a:xfrm>
            <a:off x="4955149" y="2997971"/>
            <a:ext cx="0" cy="497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6C845DC-E109-4B29-B136-73E5CDE00FA6}"/>
              </a:ext>
            </a:extLst>
          </p:cNvPr>
          <p:cNvCxnSpPr>
            <a:cxnSpLocks/>
          </p:cNvCxnSpPr>
          <p:nvPr/>
        </p:nvCxnSpPr>
        <p:spPr>
          <a:xfrm>
            <a:off x="3704754" y="3064176"/>
            <a:ext cx="0" cy="497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1F40FD5-2682-6F17-76F6-8367D8CC4CBA}"/>
              </a:ext>
            </a:extLst>
          </p:cNvPr>
          <p:cNvSpPr txBox="1"/>
          <p:nvPr/>
        </p:nvSpPr>
        <p:spPr>
          <a:xfrm>
            <a:off x="1063094" y="1069012"/>
            <a:ext cx="10894444" cy="954107"/>
          </a:xfrm>
          <a:custGeom>
            <a:avLst/>
            <a:gdLst>
              <a:gd name="connsiteX0" fmla="*/ 0 w 10894444"/>
              <a:gd name="connsiteY0" fmla="*/ 0 h 954107"/>
              <a:gd name="connsiteX1" fmla="*/ 355503 w 10894444"/>
              <a:gd name="connsiteY1" fmla="*/ 0 h 954107"/>
              <a:gd name="connsiteX2" fmla="*/ 819950 w 10894444"/>
              <a:gd name="connsiteY2" fmla="*/ 0 h 954107"/>
              <a:gd name="connsiteX3" fmla="*/ 1066509 w 10894444"/>
              <a:gd name="connsiteY3" fmla="*/ 0 h 954107"/>
              <a:gd name="connsiteX4" fmla="*/ 1313067 w 10894444"/>
              <a:gd name="connsiteY4" fmla="*/ 0 h 954107"/>
              <a:gd name="connsiteX5" fmla="*/ 1559626 w 10894444"/>
              <a:gd name="connsiteY5" fmla="*/ 0 h 954107"/>
              <a:gd name="connsiteX6" fmla="*/ 2241962 w 10894444"/>
              <a:gd name="connsiteY6" fmla="*/ 0 h 954107"/>
              <a:gd name="connsiteX7" fmla="*/ 2706409 w 10894444"/>
              <a:gd name="connsiteY7" fmla="*/ 0 h 954107"/>
              <a:gd name="connsiteX8" fmla="*/ 3497690 w 10894444"/>
              <a:gd name="connsiteY8" fmla="*/ 0 h 954107"/>
              <a:gd name="connsiteX9" fmla="*/ 4288971 w 10894444"/>
              <a:gd name="connsiteY9" fmla="*/ 0 h 954107"/>
              <a:gd name="connsiteX10" fmla="*/ 5080251 w 10894444"/>
              <a:gd name="connsiteY10" fmla="*/ 0 h 954107"/>
              <a:gd name="connsiteX11" fmla="*/ 5544699 w 10894444"/>
              <a:gd name="connsiteY11" fmla="*/ 0 h 954107"/>
              <a:gd name="connsiteX12" fmla="*/ 5900202 w 10894444"/>
              <a:gd name="connsiteY12" fmla="*/ 0 h 954107"/>
              <a:gd name="connsiteX13" fmla="*/ 6146760 w 10894444"/>
              <a:gd name="connsiteY13" fmla="*/ 0 h 954107"/>
              <a:gd name="connsiteX14" fmla="*/ 6720152 w 10894444"/>
              <a:gd name="connsiteY14" fmla="*/ 0 h 954107"/>
              <a:gd name="connsiteX15" fmla="*/ 7511432 w 10894444"/>
              <a:gd name="connsiteY15" fmla="*/ 0 h 954107"/>
              <a:gd name="connsiteX16" fmla="*/ 8193769 w 10894444"/>
              <a:gd name="connsiteY16" fmla="*/ 0 h 954107"/>
              <a:gd name="connsiteX17" fmla="*/ 8876105 w 10894444"/>
              <a:gd name="connsiteY17" fmla="*/ 0 h 954107"/>
              <a:gd name="connsiteX18" fmla="*/ 9122663 w 10894444"/>
              <a:gd name="connsiteY18" fmla="*/ 0 h 954107"/>
              <a:gd name="connsiteX19" fmla="*/ 9369222 w 10894444"/>
              <a:gd name="connsiteY19" fmla="*/ 0 h 954107"/>
              <a:gd name="connsiteX20" fmla="*/ 9724725 w 10894444"/>
              <a:gd name="connsiteY20" fmla="*/ 0 h 954107"/>
              <a:gd name="connsiteX21" fmla="*/ 10080228 w 10894444"/>
              <a:gd name="connsiteY21" fmla="*/ 0 h 954107"/>
              <a:gd name="connsiteX22" fmla="*/ 10894444 w 10894444"/>
              <a:gd name="connsiteY22" fmla="*/ 0 h 954107"/>
              <a:gd name="connsiteX23" fmla="*/ 10894444 w 10894444"/>
              <a:gd name="connsiteY23" fmla="*/ 457971 h 954107"/>
              <a:gd name="connsiteX24" fmla="*/ 10894444 w 10894444"/>
              <a:gd name="connsiteY24" fmla="*/ 954107 h 954107"/>
              <a:gd name="connsiteX25" fmla="*/ 10212108 w 10894444"/>
              <a:gd name="connsiteY25" fmla="*/ 954107 h 954107"/>
              <a:gd name="connsiteX26" fmla="*/ 9529772 w 10894444"/>
              <a:gd name="connsiteY26" fmla="*/ 954107 h 954107"/>
              <a:gd name="connsiteX27" fmla="*/ 9174269 w 10894444"/>
              <a:gd name="connsiteY27" fmla="*/ 954107 h 954107"/>
              <a:gd name="connsiteX28" fmla="*/ 8600877 w 10894444"/>
              <a:gd name="connsiteY28" fmla="*/ 954107 h 954107"/>
              <a:gd name="connsiteX29" fmla="*/ 8027485 w 10894444"/>
              <a:gd name="connsiteY29" fmla="*/ 954107 h 954107"/>
              <a:gd name="connsiteX30" fmla="*/ 7236204 w 10894444"/>
              <a:gd name="connsiteY30" fmla="*/ 954107 h 954107"/>
              <a:gd name="connsiteX31" fmla="*/ 6662813 w 10894444"/>
              <a:gd name="connsiteY31" fmla="*/ 954107 h 954107"/>
              <a:gd name="connsiteX32" fmla="*/ 5980476 w 10894444"/>
              <a:gd name="connsiteY32" fmla="*/ 954107 h 954107"/>
              <a:gd name="connsiteX33" fmla="*/ 5298140 w 10894444"/>
              <a:gd name="connsiteY33" fmla="*/ 954107 h 954107"/>
              <a:gd name="connsiteX34" fmla="*/ 4615804 w 10894444"/>
              <a:gd name="connsiteY34" fmla="*/ 954107 h 954107"/>
              <a:gd name="connsiteX35" fmla="*/ 4369245 w 10894444"/>
              <a:gd name="connsiteY35" fmla="*/ 954107 h 954107"/>
              <a:gd name="connsiteX36" fmla="*/ 3904798 w 10894444"/>
              <a:gd name="connsiteY36" fmla="*/ 954107 h 954107"/>
              <a:gd name="connsiteX37" fmla="*/ 3658240 w 10894444"/>
              <a:gd name="connsiteY37" fmla="*/ 954107 h 954107"/>
              <a:gd name="connsiteX38" fmla="*/ 3084848 w 10894444"/>
              <a:gd name="connsiteY38" fmla="*/ 954107 h 954107"/>
              <a:gd name="connsiteX39" fmla="*/ 2620400 w 10894444"/>
              <a:gd name="connsiteY39" fmla="*/ 954107 h 954107"/>
              <a:gd name="connsiteX40" fmla="*/ 2047009 w 10894444"/>
              <a:gd name="connsiteY40" fmla="*/ 954107 h 954107"/>
              <a:gd name="connsiteX41" fmla="*/ 1582561 w 10894444"/>
              <a:gd name="connsiteY41" fmla="*/ 954107 h 954107"/>
              <a:gd name="connsiteX42" fmla="*/ 791281 w 10894444"/>
              <a:gd name="connsiteY42" fmla="*/ 954107 h 954107"/>
              <a:gd name="connsiteX43" fmla="*/ 544722 w 10894444"/>
              <a:gd name="connsiteY43" fmla="*/ 954107 h 954107"/>
              <a:gd name="connsiteX44" fmla="*/ 0 w 10894444"/>
              <a:gd name="connsiteY44" fmla="*/ 954107 h 954107"/>
              <a:gd name="connsiteX45" fmla="*/ 0 w 10894444"/>
              <a:gd name="connsiteY45" fmla="*/ 457971 h 954107"/>
              <a:gd name="connsiteX46" fmla="*/ 0 w 10894444"/>
              <a:gd name="connsiteY46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94444" h="954107" fill="none" extrusionOk="0">
                <a:moveTo>
                  <a:pt x="0" y="0"/>
                </a:moveTo>
                <a:cubicBezTo>
                  <a:pt x="81542" y="-15689"/>
                  <a:pt x="272183" y="15317"/>
                  <a:pt x="355503" y="0"/>
                </a:cubicBezTo>
                <a:cubicBezTo>
                  <a:pt x="438823" y="-15317"/>
                  <a:pt x="661416" y="8176"/>
                  <a:pt x="819950" y="0"/>
                </a:cubicBezTo>
                <a:cubicBezTo>
                  <a:pt x="978484" y="-8176"/>
                  <a:pt x="983886" y="8779"/>
                  <a:pt x="1066509" y="0"/>
                </a:cubicBezTo>
                <a:cubicBezTo>
                  <a:pt x="1149132" y="-8779"/>
                  <a:pt x="1231492" y="2107"/>
                  <a:pt x="1313067" y="0"/>
                </a:cubicBezTo>
                <a:cubicBezTo>
                  <a:pt x="1394642" y="-2107"/>
                  <a:pt x="1451843" y="17318"/>
                  <a:pt x="1559626" y="0"/>
                </a:cubicBezTo>
                <a:cubicBezTo>
                  <a:pt x="1667409" y="-17318"/>
                  <a:pt x="2073978" y="47533"/>
                  <a:pt x="2241962" y="0"/>
                </a:cubicBezTo>
                <a:cubicBezTo>
                  <a:pt x="2409946" y="-47533"/>
                  <a:pt x="2484061" y="42644"/>
                  <a:pt x="2706409" y="0"/>
                </a:cubicBezTo>
                <a:cubicBezTo>
                  <a:pt x="2928757" y="-42644"/>
                  <a:pt x="3233426" y="62698"/>
                  <a:pt x="3497690" y="0"/>
                </a:cubicBezTo>
                <a:cubicBezTo>
                  <a:pt x="3761954" y="-62698"/>
                  <a:pt x="4121035" y="16824"/>
                  <a:pt x="4288971" y="0"/>
                </a:cubicBezTo>
                <a:cubicBezTo>
                  <a:pt x="4456907" y="-16824"/>
                  <a:pt x="4892646" y="49109"/>
                  <a:pt x="5080251" y="0"/>
                </a:cubicBezTo>
                <a:cubicBezTo>
                  <a:pt x="5267856" y="-49109"/>
                  <a:pt x="5372091" y="34780"/>
                  <a:pt x="5544699" y="0"/>
                </a:cubicBezTo>
                <a:cubicBezTo>
                  <a:pt x="5717307" y="-34780"/>
                  <a:pt x="5730385" y="13315"/>
                  <a:pt x="5900202" y="0"/>
                </a:cubicBezTo>
                <a:cubicBezTo>
                  <a:pt x="6070019" y="-13315"/>
                  <a:pt x="6084880" y="11298"/>
                  <a:pt x="6146760" y="0"/>
                </a:cubicBezTo>
                <a:cubicBezTo>
                  <a:pt x="6208640" y="-11298"/>
                  <a:pt x="6538014" y="33876"/>
                  <a:pt x="6720152" y="0"/>
                </a:cubicBezTo>
                <a:cubicBezTo>
                  <a:pt x="6902290" y="-33876"/>
                  <a:pt x="7150255" y="24412"/>
                  <a:pt x="7511432" y="0"/>
                </a:cubicBezTo>
                <a:cubicBezTo>
                  <a:pt x="7872609" y="-24412"/>
                  <a:pt x="7971651" y="5658"/>
                  <a:pt x="8193769" y="0"/>
                </a:cubicBezTo>
                <a:cubicBezTo>
                  <a:pt x="8415887" y="-5658"/>
                  <a:pt x="8578332" y="28277"/>
                  <a:pt x="8876105" y="0"/>
                </a:cubicBezTo>
                <a:cubicBezTo>
                  <a:pt x="9173878" y="-28277"/>
                  <a:pt x="9048902" y="809"/>
                  <a:pt x="9122663" y="0"/>
                </a:cubicBezTo>
                <a:cubicBezTo>
                  <a:pt x="9196424" y="-809"/>
                  <a:pt x="9276382" y="18632"/>
                  <a:pt x="9369222" y="0"/>
                </a:cubicBezTo>
                <a:cubicBezTo>
                  <a:pt x="9462062" y="-18632"/>
                  <a:pt x="9565614" y="36351"/>
                  <a:pt x="9724725" y="0"/>
                </a:cubicBezTo>
                <a:cubicBezTo>
                  <a:pt x="9883836" y="-36351"/>
                  <a:pt x="9995178" y="3670"/>
                  <a:pt x="10080228" y="0"/>
                </a:cubicBezTo>
                <a:cubicBezTo>
                  <a:pt x="10165278" y="-3670"/>
                  <a:pt x="10626948" y="34028"/>
                  <a:pt x="10894444" y="0"/>
                </a:cubicBezTo>
                <a:cubicBezTo>
                  <a:pt x="10918687" y="125762"/>
                  <a:pt x="10867663" y="310434"/>
                  <a:pt x="10894444" y="457971"/>
                </a:cubicBezTo>
                <a:cubicBezTo>
                  <a:pt x="10921225" y="605508"/>
                  <a:pt x="10893957" y="846517"/>
                  <a:pt x="10894444" y="954107"/>
                </a:cubicBezTo>
                <a:cubicBezTo>
                  <a:pt x="10662406" y="992755"/>
                  <a:pt x="10437597" y="919744"/>
                  <a:pt x="10212108" y="954107"/>
                </a:cubicBezTo>
                <a:cubicBezTo>
                  <a:pt x="9986619" y="988470"/>
                  <a:pt x="9669244" y="917003"/>
                  <a:pt x="9529772" y="954107"/>
                </a:cubicBezTo>
                <a:cubicBezTo>
                  <a:pt x="9390300" y="991211"/>
                  <a:pt x="9295263" y="929404"/>
                  <a:pt x="9174269" y="954107"/>
                </a:cubicBezTo>
                <a:cubicBezTo>
                  <a:pt x="9053275" y="978810"/>
                  <a:pt x="8812486" y="924252"/>
                  <a:pt x="8600877" y="954107"/>
                </a:cubicBezTo>
                <a:cubicBezTo>
                  <a:pt x="8389268" y="983962"/>
                  <a:pt x="8217156" y="898485"/>
                  <a:pt x="8027485" y="954107"/>
                </a:cubicBezTo>
                <a:cubicBezTo>
                  <a:pt x="7837814" y="1009729"/>
                  <a:pt x="7424991" y="929559"/>
                  <a:pt x="7236204" y="954107"/>
                </a:cubicBezTo>
                <a:cubicBezTo>
                  <a:pt x="7047417" y="978655"/>
                  <a:pt x="6908056" y="908254"/>
                  <a:pt x="6662813" y="954107"/>
                </a:cubicBezTo>
                <a:cubicBezTo>
                  <a:pt x="6417570" y="999960"/>
                  <a:pt x="6228978" y="873501"/>
                  <a:pt x="5980476" y="954107"/>
                </a:cubicBezTo>
                <a:cubicBezTo>
                  <a:pt x="5731974" y="1034713"/>
                  <a:pt x="5625813" y="904370"/>
                  <a:pt x="5298140" y="954107"/>
                </a:cubicBezTo>
                <a:cubicBezTo>
                  <a:pt x="4970467" y="1003844"/>
                  <a:pt x="4922924" y="939858"/>
                  <a:pt x="4615804" y="954107"/>
                </a:cubicBezTo>
                <a:cubicBezTo>
                  <a:pt x="4308684" y="968356"/>
                  <a:pt x="4444964" y="936582"/>
                  <a:pt x="4369245" y="954107"/>
                </a:cubicBezTo>
                <a:cubicBezTo>
                  <a:pt x="4293526" y="971632"/>
                  <a:pt x="4016276" y="934264"/>
                  <a:pt x="3904798" y="954107"/>
                </a:cubicBezTo>
                <a:cubicBezTo>
                  <a:pt x="3793320" y="973950"/>
                  <a:pt x="3758859" y="937878"/>
                  <a:pt x="3658240" y="954107"/>
                </a:cubicBezTo>
                <a:cubicBezTo>
                  <a:pt x="3557621" y="970336"/>
                  <a:pt x="3201050" y="928815"/>
                  <a:pt x="3084848" y="954107"/>
                </a:cubicBezTo>
                <a:cubicBezTo>
                  <a:pt x="2968646" y="979399"/>
                  <a:pt x="2837721" y="928642"/>
                  <a:pt x="2620400" y="954107"/>
                </a:cubicBezTo>
                <a:cubicBezTo>
                  <a:pt x="2403079" y="979572"/>
                  <a:pt x="2261480" y="915731"/>
                  <a:pt x="2047009" y="954107"/>
                </a:cubicBezTo>
                <a:cubicBezTo>
                  <a:pt x="1832538" y="992483"/>
                  <a:pt x="1775952" y="934620"/>
                  <a:pt x="1582561" y="954107"/>
                </a:cubicBezTo>
                <a:cubicBezTo>
                  <a:pt x="1389170" y="973594"/>
                  <a:pt x="1147739" y="924681"/>
                  <a:pt x="791281" y="954107"/>
                </a:cubicBezTo>
                <a:cubicBezTo>
                  <a:pt x="434823" y="983533"/>
                  <a:pt x="615653" y="925327"/>
                  <a:pt x="544722" y="954107"/>
                </a:cubicBezTo>
                <a:cubicBezTo>
                  <a:pt x="473791" y="982887"/>
                  <a:pt x="261911" y="894928"/>
                  <a:pt x="0" y="954107"/>
                </a:cubicBezTo>
                <a:cubicBezTo>
                  <a:pt x="-48370" y="712534"/>
                  <a:pt x="19898" y="557478"/>
                  <a:pt x="0" y="457971"/>
                </a:cubicBezTo>
                <a:cubicBezTo>
                  <a:pt x="-19898" y="358464"/>
                  <a:pt x="2980" y="98819"/>
                  <a:pt x="0" y="0"/>
                </a:cubicBezTo>
                <a:close/>
              </a:path>
              <a:path w="10894444" h="954107" stroke="0" extrusionOk="0">
                <a:moveTo>
                  <a:pt x="0" y="0"/>
                </a:moveTo>
                <a:cubicBezTo>
                  <a:pt x="239901" y="-59349"/>
                  <a:pt x="286789" y="65575"/>
                  <a:pt x="573392" y="0"/>
                </a:cubicBezTo>
                <a:cubicBezTo>
                  <a:pt x="859995" y="-65575"/>
                  <a:pt x="835566" y="51001"/>
                  <a:pt x="1037839" y="0"/>
                </a:cubicBezTo>
                <a:cubicBezTo>
                  <a:pt x="1240112" y="-51001"/>
                  <a:pt x="1560043" y="34282"/>
                  <a:pt x="1829120" y="0"/>
                </a:cubicBezTo>
                <a:cubicBezTo>
                  <a:pt x="2098197" y="-34282"/>
                  <a:pt x="2230485" y="72648"/>
                  <a:pt x="2511456" y="0"/>
                </a:cubicBezTo>
                <a:cubicBezTo>
                  <a:pt x="2792427" y="-72648"/>
                  <a:pt x="2705791" y="33041"/>
                  <a:pt x="2866959" y="0"/>
                </a:cubicBezTo>
                <a:cubicBezTo>
                  <a:pt x="3028127" y="-33041"/>
                  <a:pt x="3318482" y="11504"/>
                  <a:pt x="3440351" y="0"/>
                </a:cubicBezTo>
                <a:cubicBezTo>
                  <a:pt x="3562220" y="-11504"/>
                  <a:pt x="3662027" y="14758"/>
                  <a:pt x="3795854" y="0"/>
                </a:cubicBezTo>
                <a:cubicBezTo>
                  <a:pt x="3929681" y="-14758"/>
                  <a:pt x="4230635" y="5842"/>
                  <a:pt x="4587134" y="0"/>
                </a:cubicBezTo>
                <a:cubicBezTo>
                  <a:pt x="4943633" y="-5842"/>
                  <a:pt x="4790860" y="2845"/>
                  <a:pt x="4942637" y="0"/>
                </a:cubicBezTo>
                <a:cubicBezTo>
                  <a:pt x="5094414" y="-2845"/>
                  <a:pt x="5222684" y="50408"/>
                  <a:pt x="5407085" y="0"/>
                </a:cubicBezTo>
                <a:cubicBezTo>
                  <a:pt x="5591486" y="-50408"/>
                  <a:pt x="5748758" y="46165"/>
                  <a:pt x="5871532" y="0"/>
                </a:cubicBezTo>
                <a:cubicBezTo>
                  <a:pt x="5994306" y="-46165"/>
                  <a:pt x="6209349" y="20922"/>
                  <a:pt x="6335979" y="0"/>
                </a:cubicBezTo>
                <a:cubicBezTo>
                  <a:pt x="6462609" y="-20922"/>
                  <a:pt x="6783272" y="78590"/>
                  <a:pt x="7018316" y="0"/>
                </a:cubicBezTo>
                <a:cubicBezTo>
                  <a:pt x="7253360" y="-78590"/>
                  <a:pt x="7423052" y="5089"/>
                  <a:pt x="7809596" y="0"/>
                </a:cubicBezTo>
                <a:cubicBezTo>
                  <a:pt x="8196140" y="-5089"/>
                  <a:pt x="8003499" y="37789"/>
                  <a:pt x="8165099" y="0"/>
                </a:cubicBezTo>
                <a:cubicBezTo>
                  <a:pt x="8326699" y="-37789"/>
                  <a:pt x="8393126" y="30481"/>
                  <a:pt x="8520602" y="0"/>
                </a:cubicBezTo>
                <a:cubicBezTo>
                  <a:pt x="8648078" y="-30481"/>
                  <a:pt x="8760804" y="19251"/>
                  <a:pt x="8876105" y="0"/>
                </a:cubicBezTo>
                <a:cubicBezTo>
                  <a:pt x="8991406" y="-19251"/>
                  <a:pt x="9304847" y="56509"/>
                  <a:pt x="9558441" y="0"/>
                </a:cubicBezTo>
                <a:cubicBezTo>
                  <a:pt x="9812035" y="-56509"/>
                  <a:pt x="9830102" y="2799"/>
                  <a:pt x="10022888" y="0"/>
                </a:cubicBezTo>
                <a:cubicBezTo>
                  <a:pt x="10215674" y="-2799"/>
                  <a:pt x="10157729" y="15409"/>
                  <a:pt x="10269447" y="0"/>
                </a:cubicBezTo>
                <a:cubicBezTo>
                  <a:pt x="10381165" y="-15409"/>
                  <a:pt x="10736793" y="29345"/>
                  <a:pt x="10894444" y="0"/>
                </a:cubicBezTo>
                <a:cubicBezTo>
                  <a:pt x="10898965" y="167476"/>
                  <a:pt x="10864195" y="264644"/>
                  <a:pt x="10894444" y="496136"/>
                </a:cubicBezTo>
                <a:cubicBezTo>
                  <a:pt x="10924693" y="727628"/>
                  <a:pt x="10888748" y="788961"/>
                  <a:pt x="10894444" y="954107"/>
                </a:cubicBezTo>
                <a:cubicBezTo>
                  <a:pt x="10763743" y="966184"/>
                  <a:pt x="10641828" y="914369"/>
                  <a:pt x="10429997" y="954107"/>
                </a:cubicBezTo>
                <a:cubicBezTo>
                  <a:pt x="10218166" y="993845"/>
                  <a:pt x="10078445" y="945922"/>
                  <a:pt x="9747660" y="954107"/>
                </a:cubicBezTo>
                <a:cubicBezTo>
                  <a:pt x="9416875" y="962292"/>
                  <a:pt x="9241526" y="926323"/>
                  <a:pt x="9065324" y="954107"/>
                </a:cubicBezTo>
                <a:cubicBezTo>
                  <a:pt x="8889122" y="981891"/>
                  <a:pt x="8757667" y="902321"/>
                  <a:pt x="8491932" y="954107"/>
                </a:cubicBezTo>
                <a:cubicBezTo>
                  <a:pt x="8226197" y="1005893"/>
                  <a:pt x="8229297" y="914310"/>
                  <a:pt x="8136429" y="954107"/>
                </a:cubicBezTo>
                <a:cubicBezTo>
                  <a:pt x="8043561" y="993904"/>
                  <a:pt x="7964405" y="932366"/>
                  <a:pt x="7889871" y="954107"/>
                </a:cubicBezTo>
                <a:cubicBezTo>
                  <a:pt x="7815337" y="975848"/>
                  <a:pt x="7417295" y="859798"/>
                  <a:pt x="7098590" y="954107"/>
                </a:cubicBezTo>
                <a:cubicBezTo>
                  <a:pt x="6779885" y="1048416"/>
                  <a:pt x="6662259" y="932061"/>
                  <a:pt x="6307310" y="954107"/>
                </a:cubicBezTo>
                <a:cubicBezTo>
                  <a:pt x="5952361" y="976153"/>
                  <a:pt x="5980167" y="942745"/>
                  <a:pt x="5842862" y="954107"/>
                </a:cubicBezTo>
                <a:cubicBezTo>
                  <a:pt x="5705557" y="965469"/>
                  <a:pt x="5491300" y="887870"/>
                  <a:pt x="5269471" y="954107"/>
                </a:cubicBezTo>
                <a:cubicBezTo>
                  <a:pt x="5047642" y="1020344"/>
                  <a:pt x="4914352" y="946105"/>
                  <a:pt x="4805023" y="954107"/>
                </a:cubicBezTo>
                <a:cubicBezTo>
                  <a:pt x="4695694" y="962109"/>
                  <a:pt x="4562294" y="909319"/>
                  <a:pt x="4340576" y="954107"/>
                </a:cubicBezTo>
                <a:cubicBezTo>
                  <a:pt x="4118858" y="998895"/>
                  <a:pt x="3918421" y="931360"/>
                  <a:pt x="3767184" y="954107"/>
                </a:cubicBezTo>
                <a:cubicBezTo>
                  <a:pt x="3615947" y="976854"/>
                  <a:pt x="3232685" y="878279"/>
                  <a:pt x="3084848" y="954107"/>
                </a:cubicBezTo>
                <a:cubicBezTo>
                  <a:pt x="2937011" y="1029935"/>
                  <a:pt x="2657733" y="922060"/>
                  <a:pt x="2402512" y="954107"/>
                </a:cubicBezTo>
                <a:cubicBezTo>
                  <a:pt x="2147291" y="986154"/>
                  <a:pt x="2208549" y="949710"/>
                  <a:pt x="2155953" y="954107"/>
                </a:cubicBezTo>
                <a:cubicBezTo>
                  <a:pt x="2103357" y="958504"/>
                  <a:pt x="1863990" y="943908"/>
                  <a:pt x="1582561" y="954107"/>
                </a:cubicBezTo>
                <a:cubicBezTo>
                  <a:pt x="1301132" y="964306"/>
                  <a:pt x="1229835" y="881234"/>
                  <a:pt x="900225" y="954107"/>
                </a:cubicBezTo>
                <a:cubicBezTo>
                  <a:pt x="570615" y="1026980"/>
                  <a:pt x="671841" y="918174"/>
                  <a:pt x="544722" y="954107"/>
                </a:cubicBezTo>
                <a:cubicBezTo>
                  <a:pt x="417603" y="990040"/>
                  <a:pt x="157633" y="928918"/>
                  <a:pt x="0" y="954107"/>
                </a:cubicBezTo>
                <a:cubicBezTo>
                  <a:pt x="-31115" y="803276"/>
                  <a:pt x="1501" y="576543"/>
                  <a:pt x="0" y="467512"/>
                </a:cubicBezTo>
                <a:cubicBezTo>
                  <a:pt x="-1501" y="358482"/>
                  <a:pt x="38305" y="174391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711991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ô orbital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Flourine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(Z=9). Cho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Flourine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82BEB6-F82A-DC62-B5EC-9760C502CFE9}"/>
              </a:ext>
            </a:extLst>
          </p:cNvPr>
          <p:cNvSpPr txBox="1"/>
          <p:nvPr/>
        </p:nvSpPr>
        <p:spPr>
          <a:xfrm>
            <a:off x="1085533" y="217739"/>
            <a:ext cx="877591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orbital</a:t>
            </a:r>
          </a:p>
        </p:txBody>
      </p:sp>
    </p:spTree>
    <p:extLst>
      <p:ext uri="{BB962C8B-B14F-4D97-AF65-F5344CB8AC3E}">
        <p14:creationId xmlns:p14="http://schemas.microsoft.com/office/powerpoint/2010/main" val="30413841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29F96A-4029-C7F6-75B3-193239F2D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39" y="216238"/>
            <a:ext cx="10144125" cy="307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F09C3-7DB3-DE21-E350-1F049ACC4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" y="3565188"/>
            <a:ext cx="10710863" cy="1316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6F22F-A21D-2A8C-679D-E3FA43F09512}"/>
              </a:ext>
            </a:extLst>
          </p:cNvPr>
          <p:cNvSpPr txBox="1"/>
          <p:nvPr/>
        </p:nvSpPr>
        <p:spPr>
          <a:xfrm>
            <a:off x="740568" y="5154396"/>
            <a:ext cx="10621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40D11-16C0-22A8-B27B-C39754EA6E16}"/>
              </a:ext>
            </a:extLst>
          </p:cNvPr>
          <p:cNvSpPr txBox="1"/>
          <p:nvPr/>
        </p:nvSpPr>
        <p:spPr>
          <a:xfrm>
            <a:off x="496111" y="6196519"/>
            <a:ext cx="1114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</p:spTree>
    <p:extLst>
      <p:ext uri="{BB962C8B-B14F-4D97-AF65-F5344CB8AC3E}">
        <p14:creationId xmlns:p14="http://schemas.microsoft.com/office/powerpoint/2010/main" val="27057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421563C4-E0C4-44A0-A458-799925F50E99}"/>
              </a:ext>
            </a:extLst>
          </p:cNvPr>
          <p:cNvSpPr txBox="1"/>
          <p:nvPr/>
        </p:nvSpPr>
        <p:spPr>
          <a:xfrm>
            <a:off x="611449" y="1109003"/>
            <a:ext cx="11326155" cy="1384995"/>
          </a:xfrm>
          <a:prstGeom prst="rect">
            <a:avLst/>
          </a:prstGeom>
          <a:solidFill>
            <a:srgbClr val="FFFFCC"/>
          </a:solidFill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Silicon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công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nghiệp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gốm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men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sứ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thủy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tinh,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thép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dẫn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….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diễn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cấu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electron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nguyên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silicon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(Z = 14) theo ô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orbital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Microsoft YaHei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33B5D-2EF5-6C4B-30F9-FA3F5D970F75}"/>
              </a:ext>
            </a:extLst>
          </p:cNvPr>
          <p:cNvSpPr txBox="1"/>
          <p:nvPr/>
        </p:nvSpPr>
        <p:spPr>
          <a:xfrm>
            <a:off x="531547" y="2807562"/>
            <a:ext cx="10177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electron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silicon (Z = 14)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orbital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1BC7F-9C80-DD47-3788-8EF7ECD3F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48"/>
          <a:stretch/>
        </p:blipFill>
        <p:spPr>
          <a:xfrm>
            <a:off x="1063094" y="3644346"/>
            <a:ext cx="5206519" cy="1252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D0468-93A5-7315-8E40-0EB038100BC8}"/>
              </a:ext>
            </a:extLst>
          </p:cNvPr>
          <p:cNvSpPr txBox="1"/>
          <p:nvPr/>
        </p:nvSpPr>
        <p:spPr>
          <a:xfrm>
            <a:off x="1085533" y="217739"/>
            <a:ext cx="877591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600" b="1" dirty="0" err="1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38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orbital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E0F82-EE81-377B-6AE5-CBAEEFF69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422" y="3631332"/>
            <a:ext cx="3590060" cy="2393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51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-343219">
            <a:off x="3756312" y="740768"/>
            <a:ext cx="4008397" cy="1556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87"/>
              </a:lnSpc>
              <a:spcBef>
                <a:spcPct val="0"/>
              </a:spcBef>
            </a:pPr>
            <a:r>
              <a:rPr lang="en-US" sz="9490" dirty="0">
                <a:solidFill>
                  <a:srgbClr val="FFFFFF"/>
                </a:solidFill>
                <a:latin typeface="Paytone One"/>
              </a:rPr>
              <a:t>III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hqprint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20444" y="3957896"/>
            <a:ext cx="335489" cy="3062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62424" y="3887543"/>
            <a:ext cx="335489" cy="3062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hqprint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760511" y="410747"/>
            <a:ext cx="335489" cy="30621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42000" y="2823238"/>
            <a:ext cx="9573282" cy="3053914"/>
            <a:chOff x="-19237" y="-1796023"/>
            <a:chExt cx="11567207" cy="3578725"/>
          </a:xfrm>
        </p:grpSpPr>
        <p:grpSp>
          <p:nvGrpSpPr>
            <p:cNvPr id="8" name="Group 8"/>
            <p:cNvGrpSpPr/>
            <p:nvPr/>
          </p:nvGrpSpPr>
          <p:grpSpPr>
            <a:xfrm>
              <a:off x="-19237" y="-1796023"/>
              <a:ext cx="11567207" cy="3578725"/>
              <a:chOff x="-31317" y="-2923804"/>
              <a:chExt cx="18830628" cy="582592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31317" y="-2923804"/>
                <a:ext cx="18830628" cy="5825922"/>
              </a:xfrm>
              <a:custGeom>
                <a:avLst/>
                <a:gdLst/>
                <a:ahLst/>
                <a:cxnLst/>
                <a:rect l="l" t="t" r="r" b="b"/>
                <a:pathLst>
                  <a:path w="18830627" h="1913890">
                    <a:moveTo>
                      <a:pt x="18706168" y="59690"/>
                    </a:moveTo>
                    <a:cubicBezTo>
                      <a:pt x="18741727" y="59690"/>
                      <a:pt x="18770938" y="88900"/>
                      <a:pt x="18770938" y="124460"/>
                    </a:cubicBezTo>
                    <a:lnTo>
                      <a:pt x="18770938" y="1789430"/>
                    </a:lnTo>
                    <a:cubicBezTo>
                      <a:pt x="18770938" y="1824990"/>
                      <a:pt x="18741727" y="1854200"/>
                      <a:pt x="18706168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8706168" y="59690"/>
                    </a:lnTo>
                    <a:moveTo>
                      <a:pt x="1870616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8706168" y="1913890"/>
                    </a:lnTo>
                    <a:cubicBezTo>
                      <a:pt x="18774749" y="1913890"/>
                      <a:pt x="18830627" y="1858010"/>
                      <a:pt x="18830627" y="1789430"/>
                    </a:cubicBezTo>
                    <a:lnTo>
                      <a:pt x="18830627" y="124460"/>
                    </a:lnTo>
                    <a:cubicBezTo>
                      <a:pt x="18830627" y="55880"/>
                      <a:pt x="18774749" y="0"/>
                      <a:pt x="1870616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16275" y="-1243360"/>
              <a:ext cx="10663632" cy="2056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 ĐOÁN TÍNH CHẤT HOÁ HỌC CƠ BẢN CỦA NGUYÊN TỐ DỰA THEO CẤU HÌNH ELECTRON CỦA NGUYÊN TỬ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99908">
            <a:off x="11063108" y="372461"/>
            <a:ext cx="590905" cy="9250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40867">
            <a:off x="-109202" y="148033"/>
            <a:ext cx="2011477" cy="154632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139">
            <a:extLst>
              <a:ext uri="{FF2B5EF4-FFF2-40B4-BE49-F238E27FC236}">
                <a16:creationId xmlns:a16="http://schemas.microsoft.com/office/drawing/2014/main" id="{A0670282-75AE-4C51-A2D5-826FA0CD0863}"/>
              </a:ext>
            </a:extLst>
          </p:cNvPr>
          <p:cNvSpPr txBox="1"/>
          <p:nvPr/>
        </p:nvSpPr>
        <p:spPr>
          <a:xfrm flipH="1">
            <a:off x="145137" y="5157684"/>
            <a:ext cx="2867445" cy="1569660"/>
          </a:xfrm>
          <a:prstGeom prst="rect">
            <a:avLst/>
          </a:prstGeom>
          <a:noFill/>
          <a:ln>
            <a:solidFill>
              <a:srgbClr val="038C8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1, 2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hoặc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3e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ngoài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cùng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thường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là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kim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loại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Microsoft YaHei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1563C4-E0C4-44A0-A458-799925F50E99}"/>
              </a:ext>
            </a:extLst>
          </p:cNvPr>
          <p:cNvSpPr txBox="1"/>
          <p:nvPr/>
        </p:nvSpPr>
        <p:spPr>
          <a:xfrm>
            <a:off x="324156" y="90097"/>
            <a:ext cx="113261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Tính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đặc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trưng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của nguyên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tố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do electron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thuộc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ngoài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cùng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quyết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định (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còn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gọi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là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hoá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trị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2" name="文本框 139">
            <a:extLst>
              <a:ext uri="{FF2B5EF4-FFF2-40B4-BE49-F238E27FC236}">
                <a16:creationId xmlns:a16="http://schemas.microsoft.com/office/drawing/2014/main" id="{AF9BF19B-42F5-4F45-B838-08EE55202489}"/>
              </a:ext>
            </a:extLst>
          </p:cNvPr>
          <p:cNvSpPr txBox="1"/>
          <p:nvPr/>
        </p:nvSpPr>
        <p:spPr>
          <a:xfrm flipH="1">
            <a:off x="3218827" y="5157684"/>
            <a:ext cx="2768406" cy="1569660"/>
          </a:xfrm>
          <a:prstGeom prst="rect">
            <a:avLst/>
          </a:prstGeom>
          <a:noFill/>
          <a:ln>
            <a:solidFill>
              <a:srgbClr val="038C8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5, 6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hoặc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7e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ngoài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cùng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thường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là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phi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kim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endParaRPr lang="zh-CN" altLang="en-US" sz="2400" dirty="0">
              <a:latin typeface="Times New Roman" panose="02020603050405020304" pitchFamily="18" charset="0"/>
              <a:ea typeface="Microsoft YaHei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73" name="文本框 139">
            <a:extLst>
              <a:ext uri="{FF2B5EF4-FFF2-40B4-BE49-F238E27FC236}">
                <a16:creationId xmlns:a16="http://schemas.microsoft.com/office/drawing/2014/main" id="{FA1EE349-1D0D-4B08-9FC9-09F27CCC007F}"/>
              </a:ext>
            </a:extLst>
          </p:cNvPr>
          <p:cNvSpPr txBox="1"/>
          <p:nvPr/>
        </p:nvSpPr>
        <p:spPr>
          <a:xfrm flipH="1">
            <a:off x="9286015" y="5157684"/>
            <a:ext cx="2392142" cy="1569660"/>
          </a:xfrm>
          <a:prstGeom prst="rect">
            <a:avLst/>
          </a:prstGeom>
          <a:noFill/>
          <a:ln>
            <a:solidFill>
              <a:srgbClr val="038C8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4e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ngoài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cùng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thể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là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kim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loại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hoặc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phi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kim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endParaRPr lang="zh-CN" altLang="en-US" sz="2400" dirty="0">
              <a:latin typeface="Times New Roman" panose="02020603050405020304" pitchFamily="18" charset="0"/>
              <a:ea typeface="Microsoft YaHei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74" name="文本框 139">
            <a:extLst>
              <a:ext uri="{FF2B5EF4-FFF2-40B4-BE49-F238E27FC236}">
                <a16:creationId xmlns:a16="http://schemas.microsoft.com/office/drawing/2014/main" id="{81154512-6F57-4EB4-9A86-53AC86F26D56}"/>
              </a:ext>
            </a:extLst>
          </p:cNvPr>
          <p:cNvSpPr txBox="1"/>
          <p:nvPr/>
        </p:nvSpPr>
        <p:spPr>
          <a:xfrm flipH="1">
            <a:off x="6586538" y="5157684"/>
            <a:ext cx="2585861" cy="1569660"/>
          </a:xfrm>
          <a:prstGeom prst="rect">
            <a:avLst/>
          </a:prstGeom>
          <a:noFill/>
          <a:ln>
            <a:solidFill>
              <a:srgbClr val="038C8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8e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ngoài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cùng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là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khí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hiếm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 (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Trừ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He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2e). </a:t>
            </a:r>
            <a:endParaRPr lang="zh-CN" altLang="en-US" sz="2400" dirty="0">
              <a:latin typeface="Times New Roman" panose="02020603050405020304" pitchFamily="18" charset="0"/>
              <a:ea typeface="Microsoft YaHei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pic>
        <p:nvPicPr>
          <p:cNvPr id="1026" name="Picture 2" descr="ĐINH SẮT [100g] | Shopee Việt Nam">
            <a:extLst>
              <a:ext uri="{FF2B5EF4-FFF2-40B4-BE49-F238E27FC236}">
                <a16:creationId xmlns:a16="http://schemas.microsoft.com/office/drawing/2014/main" id="{A6F2745C-DBC2-8514-5BC0-4B948FB9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8" y="1398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ULFUR - THÀNH PHẦN TRỊ MỤN KINH ĐIỂN XÓA SẠCH MỤN BỌC, MỤN VIÊM">
            <a:extLst>
              <a:ext uri="{FF2B5EF4-FFF2-40B4-BE49-F238E27FC236}">
                <a16:creationId xmlns:a16="http://schemas.microsoft.com/office/drawing/2014/main" id="{D5441E8A-8704-CD41-EDDC-D55CA821A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59" y="1591959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HÍ NẠP BÓNG ĐÈN">
            <a:extLst>
              <a:ext uri="{FF2B5EF4-FFF2-40B4-BE49-F238E27FC236}">
                <a16:creationId xmlns:a16="http://schemas.microsoft.com/office/drawing/2014/main" id="{FDD79AD2-25EC-2AA7-393D-237DF8D0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74" y="3300064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hí Trơ Là Gì? Những điều Bạn Cần Biết Về Khí Trơ » Alphatech">
            <a:extLst>
              <a:ext uri="{FF2B5EF4-FFF2-40B4-BE49-F238E27FC236}">
                <a16:creationId xmlns:a16="http://schemas.microsoft.com/office/drawing/2014/main" id="{91FC8BEE-5AE0-7918-3EF6-0D9E441D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74" y="1452092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lic và hợp chất của silic - Lý thuyết và tính ứng dụng trong thực tế">
            <a:extLst>
              <a:ext uri="{FF2B5EF4-FFF2-40B4-BE49-F238E27FC236}">
                <a16:creationId xmlns:a16="http://schemas.microsoft.com/office/drawing/2014/main" id="{C60D18D4-D3EC-D720-DAE5-82A5451D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99" y="13985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ầy Dũng hóa">
            <a:extLst>
              <a:ext uri="{FF2B5EF4-FFF2-40B4-BE49-F238E27FC236}">
                <a16:creationId xmlns:a16="http://schemas.microsoft.com/office/drawing/2014/main" id="{E5361D97-BB10-CF43-2634-02DCAA0D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015" y="3300064"/>
            <a:ext cx="2799410" cy="13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ốt pho đỏ (P)">
            <a:extLst>
              <a:ext uri="{FF2B5EF4-FFF2-40B4-BE49-F238E27FC236}">
                <a16:creationId xmlns:a16="http://schemas.microsoft.com/office/drawing/2014/main" id="{818AF3C4-9000-C565-3325-625E0293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54" y="3256843"/>
            <a:ext cx="2425884" cy="17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lock of sodium metal, a chemical element - Stock Image - A150/0233 -  Science Photo Library">
            <a:extLst>
              <a:ext uri="{FF2B5EF4-FFF2-40B4-BE49-F238E27FC236}">
                <a16:creationId xmlns:a16="http://schemas.microsoft.com/office/drawing/2014/main" id="{91D10DDC-7A5A-FC1E-1C2A-0601926B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7" y="3240300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  <p:bldP spid="73" grpId="0" animBg="1"/>
      <p:bldP spid="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823B214-C3AF-4399-A60C-0DBE4F2D93BF}"/>
              </a:ext>
            </a:extLst>
          </p:cNvPr>
          <p:cNvSpPr txBox="1"/>
          <p:nvPr/>
        </p:nvSpPr>
        <p:spPr>
          <a:xfrm>
            <a:off x="6795838" y="807964"/>
            <a:ext cx="5224498" cy="3906911"/>
          </a:xfrm>
          <a:custGeom>
            <a:avLst/>
            <a:gdLst>
              <a:gd name="connsiteX0" fmla="*/ 0 w 10954836"/>
              <a:gd name="connsiteY0" fmla="*/ 0 h 1384995"/>
              <a:gd name="connsiteX1" fmla="*/ 465581 w 10954836"/>
              <a:gd name="connsiteY1" fmla="*/ 0 h 1384995"/>
              <a:gd name="connsiteX2" fmla="*/ 821613 w 10954836"/>
              <a:gd name="connsiteY2" fmla="*/ 0 h 1384995"/>
              <a:gd name="connsiteX3" fmla="*/ 1725387 w 10954836"/>
              <a:gd name="connsiteY3" fmla="*/ 0 h 1384995"/>
              <a:gd name="connsiteX4" fmla="*/ 2410064 w 10954836"/>
              <a:gd name="connsiteY4" fmla="*/ 0 h 1384995"/>
              <a:gd name="connsiteX5" fmla="*/ 2985193 w 10954836"/>
              <a:gd name="connsiteY5" fmla="*/ 0 h 1384995"/>
              <a:gd name="connsiteX6" fmla="*/ 3669870 w 10954836"/>
              <a:gd name="connsiteY6" fmla="*/ 0 h 1384995"/>
              <a:gd name="connsiteX7" fmla="*/ 4135451 w 10954836"/>
              <a:gd name="connsiteY7" fmla="*/ 0 h 1384995"/>
              <a:gd name="connsiteX8" fmla="*/ 4710579 w 10954836"/>
              <a:gd name="connsiteY8" fmla="*/ 0 h 1384995"/>
              <a:gd name="connsiteX9" fmla="*/ 5504805 w 10954836"/>
              <a:gd name="connsiteY9" fmla="*/ 0 h 1384995"/>
              <a:gd name="connsiteX10" fmla="*/ 5860837 w 10954836"/>
              <a:gd name="connsiteY10" fmla="*/ 0 h 1384995"/>
              <a:gd name="connsiteX11" fmla="*/ 6326418 w 10954836"/>
              <a:gd name="connsiteY11" fmla="*/ 0 h 1384995"/>
              <a:gd name="connsiteX12" fmla="*/ 6901547 w 10954836"/>
              <a:gd name="connsiteY12" fmla="*/ 0 h 1384995"/>
              <a:gd name="connsiteX13" fmla="*/ 7586224 w 10954836"/>
              <a:gd name="connsiteY13" fmla="*/ 0 h 1384995"/>
              <a:gd name="connsiteX14" fmla="*/ 8161353 w 10954836"/>
              <a:gd name="connsiteY14" fmla="*/ 0 h 1384995"/>
              <a:gd name="connsiteX15" fmla="*/ 8736482 w 10954836"/>
              <a:gd name="connsiteY15" fmla="*/ 0 h 1384995"/>
              <a:gd name="connsiteX16" fmla="*/ 9311611 w 10954836"/>
              <a:gd name="connsiteY16" fmla="*/ 0 h 1384995"/>
              <a:gd name="connsiteX17" fmla="*/ 9996288 w 10954836"/>
              <a:gd name="connsiteY17" fmla="*/ 0 h 1384995"/>
              <a:gd name="connsiteX18" fmla="*/ 10954836 w 10954836"/>
              <a:gd name="connsiteY18" fmla="*/ 0 h 1384995"/>
              <a:gd name="connsiteX19" fmla="*/ 10954836 w 10954836"/>
              <a:gd name="connsiteY19" fmla="*/ 678648 h 1384995"/>
              <a:gd name="connsiteX20" fmla="*/ 10954836 w 10954836"/>
              <a:gd name="connsiteY20" fmla="*/ 1384995 h 1384995"/>
              <a:gd name="connsiteX21" fmla="*/ 10051062 w 10954836"/>
              <a:gd name="connsiteY21" fmla="*/ 1384995 h 1384995"/>
              <a:gd name="connsiteX22" fmla="*/ 9256836 w 10954836"/>
              <a:gd name="connsiteY22" fmla="*/ 1384995 h 1384995"/>
              <a:gd name="connsiteX23" fmla="*/ 8791256 w 10954836"/>
              <a:gd name="connsiteY23" fmla="*/ 1384995 h 1384995"/>
              <a:gd name="connsiteX24" fmla="*/ 8216127 w 10954836"/>
              <a:gd name="connsiteY24" fmla="*/ 1384995 h 1384995"/>
              <a:gd name="connsiteX25" fmla="*/ 7640998 w 10954836"/>
              <a:gd name="connsiteY25" fmla="*/ 1384995 h 1384995"/>
              <a:gd name="connsiteX26" fmla="*/ 6956321 w 10954836"/>
              <a:gd name="connsiteY26" fmla="*/ 1384995 h 1384995"/>
              <a:gd name="connsiteX27" fmla="*/ 6381192 w 10954836"/>
              <a:gd name="connsiteY27" fmla="*/ 1384995 h 1384995"/>
              <a:gd name="connsiteX28" fmla="*/ 5696515 w 10954836"/>
              <a:gd name="connsiteY28" fmla="*/ 1384995 h 1384995"/>
              <a:gd name="connsiteX29" fmla="*/ 4902289 w 10954836"/>
              <a:gd name="connsiteY29" fmla="*/ 1384995 h 1384995"/>
              <a:gd name="connsiteX30" fmla="*/ 4108064 w 10954836"/>
              <a:gd name="connsiteY30" fmla="*/ 1384995 h 1384995"/>
              <a:gd name="connsiteX31" fmla="*/ 3313838 w 10954836"/>
              <a:gd name="connsiteY31" fmla="*/ 1384995 h 1384995"/>
              <a:gd name="connsiteX32" fmla="*/ 2738709 w 10954836"/>
              <a:gd name="connsiteY32" fmla="*/ 1384995 h 1384995"/>
              <a:gd name="connsiteX33" fmla="*/ 2273128 w 10954836"/>
              <a:gd name="connsiteY33" fmla="*/ 1384995 h 1384995"/>
              <a:gd name="connsiteX34" fmla="*/ 1698000 w 10954836"/>
              <a:gd name="connsiteY34" fmla="*/ 1384995 h 1384995"/>
              <a:gd name="connsiteX35" fmla="*/ 1013322 w 10954836"/>
              <a:gd name="connsiteY35" fmla="*/ 1384995 h 1384995"/>
              <a:gd name="connsiteX36" fmla="*/ 0 w 10954836"/>
              <a:gd name="connsiteY36" fmla="*/ 1384995 h 1384995"/>
              <a:gd name="connsiteX37" fmla="*/ 0 w 10954836"/>
              <a:gd name="connsiteY37" fmla="*/ 678648 h 1384995"/>
              <a:gd name="connsiteX38" fmla="*/ 0 w 10954836"/>
              <a:gd name="connsiteY38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954836" h="1384995" extrusionOk="0">
                <a:moveTo>
                  <a:pt x="0" y="0"/>
                </a:moveTo>
                <a:cubicBezTo>
                  <a:pt x="133305" y="9069"/>
                  <a:pt x="352552" y="360"/>
                  <a:pt x="465581" y="0"/>
                </a:cubicBezTo>
                <a:cubicBezTo>
                  <a:pt x="578610" y="-360"/>
                  <a:pt x="665747" y="-6265"/>
                  <a:pt x="821613" y="0"/>
                </a:cubicBezTo>
                <a:cubicBezTo>
                  <a:pt x="977479" y="6265"/>
                  <a:pt x="1361168" y="-38678"/>
                  <a:pt x="1725387" y="0"/>
                </a:cubicBezTo>
                <a:cubicBezTo>
                  <a:pt x="2089606" y="38678"/>
                  <a:pt x="2114565" y="18484"/>
                  <a:pt x="2410064" y="0"/>
                </a:cubicBezTo>
                <a:cubicBezTo>
                  <a:pt x="2705563" y="-18484"/>
                  <a:pt x="2818707" y="13143"/>
                  <a:pt x="2985193" y="0"/>
                </a:cubicBezTo>
                <a:cubicBezTo>
                  <a:pt x="3151679" y="-13143"/>
                  <a:pt x="3493060" y="-1185"/>
                  <a:pt x="3669870" y="0"/>
                </a:cubicBezTo>
                <a:cubicBezTo>
                  <a:pt x="3846680" y="1185"/>
                  <a:pt x="4002946" y="-18970"/>
                  <a:pt x="4135451" y="0"/>
                </a:cubicBezTo>
                <a:cubicBezTo>
                  <a:pt x="4267956" y="18970"/>
                  <a:pt x="4499237" y="-12216"/>
                  <a:pt x="4710579" y="0"/>
                </a:cubicBezTo>
                <a:cubicBezTo>
                  <a:pt x="4921921" y="12216"/>
                  <a:pt x="5222214" y="-29203"/>
                  <a:pt x="5504805" y="0"/>
                </a:cubicBezTo>
                <a:cubicBezTo>
                  <a:pt x="5787396" y="29203"/>
                  <a:pt x="5740748" y="15102"/>
                  <a:pt x="5860837" y="0"/>
                </a:cubicBezTo>
                <a:cubicBezTo>
                  <a:pt x="5980926" y="-15102"/>
                  <a:pt x="6135816" y="-11013"/>
                  <a:pt x="6326418" y="0"/>
                </a:cubicBezTo>
                <a:cubicBezTo>
                  <a:pt x="6517020" y="11013"/>
                  <a:pt x="6691923" y="19255"/>
                  <a:pt x="6901547" y="0"/>
                </a:cubicBezTo>
                <a:cubicBezTo>
                  <a:pt x="7111171" y="-19255"/>
                  <a:pt x="7334147" y="-19849"/>
                  <a:pt x="7586224" y="0"/>
                </a:cubicBezTo>
                <a:cubicBezTo>
                  <a:pt x="7838301" y="19849"/>
                  <a:pt x="7932538" y="-7240"/>
                  <a:pt x="8161353" y="0"/>
                </a:cubicBezTo>
                <a:cubicBezTo>
                  <a:pt x="8390168" y="7240"/>
                  <a:pt x="8456612" y="28435"/>
                  <a:pt x="8736482" y="0"/>
                </a:cubicBezTo>
                <a:cubicBezTo>
                  <a:pt x="9016352" y="-28435"/>
                  <a:pt x="9105586" y="-13922"/>
                  <a:pt x="9311611" y="0"/>
                </a:cubicBezTo>
                <a:cubicBezTo>
                  <a:pt x="9517636" y="13922"/>
                  <a:pt x="9707319" y="33511"/>
                  <a:pt x="9996288" y="0"/>
                </a:cubicBezTo>
                <a:cubicBezTo>
                  <a:pt x="10285257" y="-33511"/>
                  <a:pt x="10499942" y="16648"/>
                  <a:pt x="10954836" y="0"/>
                </a:cubicBezTo>
                <a:cubicBezTo>
                  <a:pt x="10968235" y="173013"/>
                  <a:pt x="10935153" y="400146"/>
                  <a:pt x="10954836" y="678648"/>
                </a:cubicBezTo>
                <a:cubicBezTo>
                  <a:pt x="10974519" y="957150"/>
                  <a:pt x="10955731" y="1239753"/>
                  <a:pt x="10954836" y="1384995"/>
                </a:cubicBezTo>
                <a:cubicBezTo>
                  <a:pt x="10766968" y="1400075"/>
                  <a:pt x="10277224" y="1397073"/>
                  <a:pt x="10051062" y="1384995"/>
                </a:cubicBezTo>
                <a:cubicBezTo>
                  <a:pt x="9824900" y="1372917"/>
                  <a:pt x="9500856" y="1389870"/>
                  <a:pt x="9256836" y="1384995"/>
                </a:cubicBezTo>
                <a:cubicBezTo>
                  <a:pt x="9012816" y="1380120"/>
                  <a:pt x="8974432" y="1377216"/>
                  <a:pt x="8791256" y="1384995"/>
                </a:cubicBezTo>
                <a:cubicBezTo>
                  <a:pt x="8608080" y="1392774"/>
                  <a:pt x="8429854" y="1398107"/>
                  <a:pt x="8216127" y="1384995"/>
                </a:cubicBezTo>
                <a:cubicBezTo>
                  <a:pt x="8002400" y="1371883"/>
                  <a:pt x="7767466" y="1411529"/>
                  <a:pt x="7640998" y="1384995"/>
                </a:cubicBezTo>
                <a:cubicBezTo>
                  <a:pt x="7514530" y="1358461"/>
                  <a:pt x="7105779" y="1380903"/>
                  <a:pt x="6956321" y="1384995"/>
                </a:cubicBezTo>
                <a:cubicBezTo>
                  <a:pt x="6806863" y="1389087"/>
                  <a:pt x="6644244" y="1387400"/>
                  <a:pt x="6381192" y="1384995"/>
                </a:cubicBezTo>
                <a:cubicBezTo>
                  <a:pt x="6118140" y="1382590"/>
                  <a:pt x="5935291" y="1417367"/>
                  <a:pt x="5696515" y="1384995"/>
                </a:cubicBezTo>
                <a:cubicBezTo>
                  <a:pt x="5457739" y="1352623"/>
                  <a:pt x="5091820" y="1408976"/>
                  <a:pt x="4902289" y="1384995"/>
                </a:cubicBezTo>
                <a:cubicBezTo>
                  <a:pt x="4712758" y="1361014"/>
                  <a:pt x="4497932" y="1415619"/>
                  <a:pt x="4108064" y="1384995"/>
                </a:cubicBezTo>
                <a:cubicBezTo>
                  <a:pt x="3718196" y="1354371"/>
                  <a:pt x="3692893" y="1394583"/>
                  <a:pt x="3313838" y="1384995"/>
                </a:cubicBezTo>
                <a:cubicBezTo>
                  <a:pt x="2934783" y="1375407"/>
                  <a:pt x="2879329" y="1400568"/>
                  <a:pt x="2738709" y="1384995"/>
                </a:cubicBezTo>
                <a:cubicBezTo>
                  <a:pt x="2598089" y="1369422"/>
                  <a:pt x="2464323" y="1388340"/>
                  <a:pt x="2273128" y="1384995"/>
                </a:cubicBezTo>
                <a:cubicBezTo>
                  <a:pt x="2081933" y="1381650"/>
                  <a:pt x="1932904" y="1360569"/>
                  <a:pt x="1698000" y="1384995"/>
                </a:cubicBezTo>
                <a:cubicBezTo>
                  <a:pt x="1463096" y="1409421"/>
                  <a:pt x="1268419" y="1382275"/>
                  <a:pt x="1013322" y="1384995"/>
                </a:cubicBezTo>
                <a:cubicBezTo>
                  <a:pt x="758225" y="1387715"/>
                  <a:pt x="223825" y="1349014"/>
                  <a:pt x="0" y="1384995"/>
                </a:cubicBezTo>
                <a:cubicBezTo>
                  <a:pt x="28384" y="1075225"/>
                  <a:pt x="2072" y="900166"/>
                  <a:pt x="0" y="678648"/>
                </a:cubicBezTo>
                <a:cubicBezTo>
                  <a:pt x="-2072" y="457130"/>
                  <a:pt x="19563" y="182013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cặp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của Na (Z=11), F (Z =9), Ne (Z= 10).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 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các nguyên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khí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 descr="Block of sodium metal, a chemical element - Stock Image - A150/0233 -  Science Photo Library">
            <a:extLst>
              <a:ext uri="{FF2B5EF4-FFF2-40B4-BE49-F238E27FC236}">
                <a16:creationId xmlns:a16="http://schemas.microsoft.com/office/drawing/2014/main" id="{39892EE9-44D7-6758-BD27-48FD7FAD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6" y="442972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uorine Facts - Atomic Number 9 or F">
            <a:extLst>
              <a:ext uri="{FF2B5EF4-FFF2-40B4-BE49-F238E27FC236}">
                <a16:creationId xmlns:a16="http://schemas.microsoft.com/office/drawing/2014/main" id="{6691A03F-F18D-2DC6-95D1-E373C1D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7" y="2423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uorine is a chemical element of the periodic table with the • wall  stickers toothbrush, blue, toxic | myloview.com">
            <a:extLst>
              <a:ext uri="{FF2B5EF4-FFF2-40B4-BE49-F238E27FC236}">
                <a16:creationId xmlns:a16="http://schemas.microsoft.com/office/drawing/2014/main" id="{84D541BC-9283-B2A1-9DC1-0F4BB8AC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23" y="2524125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on – Wikipedia tiếng Việt">
            <a:extLst>
              <a:ext uri="{FF2B5EF4-FFF2-40B4-BE49-F238E27FC236}">
                <a16:creationId xmlns:a16="http://schemas.microsoft.com/office/drawing/2014/main" id="{75CD17A9-B3F7-C3E6-3BC2-938DF0AB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on Facts">
            <a:extLst>
              <a:ext uri="{FF2B5EF4-FFF2-40B4-BE49-F238E27FC236}">
                <a16:creationId xmlns:a16="http://schemas.microsoft.com/office/drawing/2014/main" id="{86BB01B4-AC23-1B87-8083-2029F23D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23" y="47989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Periodic Table Element Sodium Vector Illustration Stock Illustration -  Download Image Now - iStock">
            <a:extLst>
              <a:ext uri="{FF2B5EF4-FFF2-40B4-BE49-F238E27FC236}">
                <a16:creationId xmlns:a16="http://schemas.microsoft.com/office/drawing/2014/main" id="{0CF1390A-46F3-616C-0712-CEA22E9E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23" y="2143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962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823B214-C3AF-4399-A60C-0DBE4F2D93BF}"/>
              </a:ext>
            </a:extLst>
          </p:cNvPr>
          <p:cNvSpPr txBox="1"/>
          <p:nvPr/>
        </p:nvSpPr>
        <p:spPr>
          <a:xfrm>
            <a:off x="2114216" y="769443"/>
            <a:ext cx="7296055" cy="523220"/>
          </a:xfrm>
          <a:custGeom>
            <a:avLst/>
            <a:gdLst>
              <a:gd name="connsiteX0" fmla="*/ 0 w 7296055"/>
              <a:gd name="connsiteY0" fmla="*/ 0 h 523220"/>
              <a:gd name="connsiteX1" fmla="*/ 517357 w 7296055"/>
              <a:gd name="connsiteY1" fmla="*/ 0 h 523220"/>
              <a:gd name="connsiteX2" fmla="*/ 961753 w 7296055"/>
              <a:gd name="connsiteY2" fmla="*/ 0 h 523220"/>
              <a:gd name="connsiteX3" fmla="*/ 1770952 w 7296055"/>
              <a:gd name="connsiteY3" fmla="*/ 0 h 523220"/>
              <a:gd name="connsiteX4" fmla="*/ 2434229 w 7296055"/>
              <a:gd name="connsiteY4" fmla="*/ 0 h 523220"/>
              <a:gd name="connsiteX5" fmla="*/ 3024546 w 7296055"/>
              <a:gd name="connsiteY5" fmla="*/ 0 h 523220"/>
              <a:gd name="connsiteX6" fmla="*/ 3687824 w 7296055"/>
              <a:gd name="connsiteY6" fmla="*/ 0 h 523220"/>
              <a:gd name="connsiteX7" fmla="*/ 4205181 w 7296055"/>
              <a:gd name="connsiteY7" fmla="*/ 0 h 523220"/>
              <a:gd name="connsiteX8" fmla="*/ 4795498 w 7296055"/>
              <a:gd name="connsiteY8" fmla="*/ 0 h 523220"/>
              <a:gd name="connsiteX9" fmla="*/ 5531736 w 7296055"/>
              <a:gd name="connsiteY9" fmla="*/ 0 h 523220"/>
              <a:gd name="connsiteX10" fmla="*/ 5976132 w 7296055"/>
              <a:gd name="connsiteY10" fmla="*/ 0 h 523220"/>
              <a:gd name="connsiteX11" fmla="*/ 6493489 w 7296055"/>
              <a:gd name="connsiteY11" fmla="*/ 0 h 523220"/>
              <a:gd name="connsiteX12" fmla="*/ 7296055 w 7296055"/>
              <a:gd name="connsiteY12" fmla="*/ 0 h 523220"/>
              <a:gd name="connsiteX13" fmla="*/ 7296055 w 7296055"/>
              <a:gd name="connsiteY13" fmla="*/ 523220 h 523220"/>
              <a:gd name="connsiteX14" fmla="*/ 6632777 w 7296055"/>
              <a:gd name="connsiteY14" fmla="*/ 523220 h 523220"/>
              <a:gd name="connsiteX15" fmla="*/ 6042460 w 7296055"/>
              <a:gd name="connsiteY15" fmla="*/ 523220 h 523220"/>
              <a:gd name="connsiteX16" fmla="*/ 5452143 w 7296055"/>
              <a:gd name="connsiteY16" fmla="*/ 523220 h 523220"/>
              <a:gd name="connsiteX17" fmla="*/ 4788865 w 7296055"/>
              <a:gd name="connsiteY17" fmla="*/ 523220 h 523220"/>
              <a:gd name="connsiteX18" fmla="*/ 4198548 w 7296055"/>
              <a:gd name="connsiteY18" fmla="*/ 523220 h 523220"/>
              <a:gd name="connsiteX19" fmla="*/ 3608231 w 7296055"/>
              <a:gd name="connsiteY19" fmla="*/ 523220 h 523220"/>
              <a:gd name="connsiteX20" fmla="*/ 2944953 w 7296055"/>
              <a:gd name="connsiteY20" fmla="*/ 523220 h 523220"/>
              <a:gd name="connsiteX21" fmla="*/ 2281675 w 7296055"/>
              <a:gd name="connsiteY21" fmla="*/ 523220 h 523220"/>
              <a:gd name="connsiteX22" fmla="*/ 1545437 w 7296055"/>
              <a:gd name="connsiteY22" fmla="*/ 523220 h 523220"/>
              <a:gd name="connsiteX23" fmla="*/ 1028080 w 7296055"/>
              <a:gd name="connsiteY23" fmla="*/ 523220 h 523220"/>
              <a:gd name="connsiteX24" fmla="*/ 0 w 7296055"/>
              <a:gd name="connsiteY24" fmla="*/ 523220 h 523220"/>
              <a:gd name="connsiteX25" fmla="*/ 0 w 7296055"/>
              <a:gd name="connsiteY25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96055" h="523220" extrusionOk="0">
                <a:moveTo>
                  <a:pt x="0" y="0"/>
                </a:moveTo>
                <a:cubicBezTo>
                  <a:pt x="244963" y="-4289"/>
                  <a:pt x="375554" y="11894"/>
                  <a:pt x="517357" y="0"/>
                </a:cubicBezTo>
                <a:cubicBezTo>
                  <a:pt x="659160" y="-11894"/>
                  <a:pt x="816326" y="-2794"/>
                  <a:pt x="961753" y="0"/>
                </a:cubicBezTo>
                <a:cubicBezTo>
                  <a:pt x="1107180" y="2794"/>
                  <a:pt x="1453749" y="22561"/>
                  <a:pt x="1770952" y="0"/>
                </a:cubicBezTo>
                <a:cubicBezTo>
                  <a:pt x="2088155" y="-22561"/>
                  <a:pt x="2209699" y="24941"/>
                  <a:pt x="2434229" y="0"/>
                </a:cubicBezTo>
                <a:cubicBezTo>
                  <a:pt x="2658759" y="-24941"/>
                  <a:pt x="2860001" y="-20148"/>
                  <a:pt x="3024546" y="0"/>
                </a:cubicBezTo>
                <a:cubicBezTo>
                  <a:pt x="3189091" y="20148"/>
                  <a:pt x="3384898" y="24072"/>
                  <a:pt x="3687824" y="0"/>
                </a:cubicBezTo>
                <a:cubicBezTo>
                  <a:pt x="3990750" y="-24072"/>
                  <a:pt x="3978734" y="-1418"/>
                  <a:pt x="4205181" y="0"/>
                </a:cubicBezTo>
                <a:cubicBezTo>
                  <a:pt x="4431628" y="1418"/>
                  <a:pt x="4614299" y="-4302"/>
                  <a:pt x="4795498" y="0"/>
                </a:cubicBezTo>
                <a:cubicBezTo>
                  <a:pt x="4976697" y="4302"/>
                  <a:pt x="5318403" y="26068"/>
                  <a:pt x="5531736" y="0"/>
                </a:cubicBezTo>
                <a:cubicBezTo>
                  <a:pt x="5745069" y="-26068"/>
                  <a:pt x="5845339" y="-2518"/>
                  <a:pt x="5976132" y="0"/>
                </a:cubicBezTo>
                <a:cubicBezTo>
                  <a:pt x="6106925" y="2518"/>
                  <a:pt x="6241546" y="1486"/>
                  <a:pt x="6493489" y="0"/>
                </a:cubicBezTo>
                <a:cubicBezTo>
                  <a:pt x="6745432" y="-1486"/>
                  <a:pt x="7042573" y="30506"/>
                  <a:pt x="7296055" y="0"/>
                </a:cubicBezTo>
                <a:cubicBezTo>
                  <a:pt x="7292046" y="121945"/>
                  <a:pt x="7289340" y="268861"/>
                  <a:pt x="7296055" y="523220"/>
                </a:cubicBezTo>
                <a:cubicBezTo>
                  <a:pt x="7157249" y="503612"/>
                  <a:pt x="6815743" y="518283"/>
                  <a:pt x="6632777" y="523220"/>
                </a:cubicBezTo>
                <a:cubicBezTo>
                  <a:pt x="6449811" y="528157"/>
                  <a:pt x="6333767" y="529884"/>
                  <a:pt x="6042460" y="523220"/>
                </a:cubicBezTo>
                <a:cubicBezTo>
                  <a:pt x="5751153" y="516556"/>
                  <a:pt x="5666171" y="543587"/>
                  <a:pt x="5452143" y="523220"/>
                </a:cubicBezTo>
                <a:cubicBezTo>
                  <a:pt x="5238115" y="502853"/>
                  <a:pt x="5059471" y="536707"/>
                  <a:pt x="4788865" y="523220"/>
                </a:cubicBezTo>
                <a:cubicBezTo>
                  <a:pt x="4518259" y="509733"/>
                  <a:pt x="4486084" y="511817"/>
                  <a:pt x="4198548" y="523220"/>
                </a:cubicBezTo>
                <a:cubicBezTo>
                  <a:pt x="3911012" y="534623"/>
                  <a:pt x="3896519" y="505853"/>
                  <a:pt x="3608231" y="523220"/>
                </a:cubicBezTo>
                <a:cubicBezTo>
                  <a:pt x="3319943" y="540587"/>
                  <a:pt x="3256885" y="555721"/>
                  <a:pt x="2944953" y="523220"/>
                </a:cubicBezTo>
                <a:cubicBezTo>
                  <a:pt x="2633021" y="490719"/>
                  <a:pt x="2444855" y="530743"/>
                  <a:pt x="2281675" y="523220"/>
                </a:cubicBezTo>
                <a:cubicBezTo>
                  <a:pt x="2118495" y="515697"/>
                  <a:pt x="1908424" y="511571"/>
                  <a:pt x="1545437" y="523220"/>
                </a:cubicBezTo>
                <a:cubicBezTo>
                  <a:pt x="1182450" y="534869"/>
                  <a:pt x="1279163" y="535033"/>
                  <a:pt x="1028080" y="523220"/>
                </a:cubicBezTo>
                <a:cubicBezTo>
                  <a:pt x="776997" y="511407"/>
                  <a:pt x="284635" y="528918"/>
                  <a:pt x="0" y="523220"/>
                </a:cubicBezTo>
                <a:cubicBezTo>
                  <a:pt x="-3737" y="411504"/>
                  <a:pt x="4899" y="26006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962126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rtl="1"/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Na:  1s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2s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2p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3s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1</a:t>
            </a:r>
            <a:endParaRPr lang="en-US" sz="2800" b="1" baseline="30000" dirty="0">
              <a:solidFill>
                <a:srgbClr val="038C87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F27C6C-6C46-46B2-8639-B6B77C382793}"/>
              </a:ext>
            </a:extLst>
          </p:cNvPr>
          <p:cNvSpPr txBox="1"/>
          <p:nvPr/>
        </p:nvSpPr>
        <p:spPr>
          <a:xfrm>
            <a:off x="2255589" y="1499503"/>
            <a:ext cx="7890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1e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, Na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22ED6-710D-0A38-3B2D-A27AF94C3C4F}"/>
              </a:ext>
            </a:extLst>
          </p:cNvPr>
          <p:cNvSpPr txBox="1"/>
          <p:nvPr/>
        </p:nvSpPr>
        <p:spPr>
          <a:xfrm>
            <a:off x="2019946" y="2474052"/>
            <a:ext cx="7296055" cy="523220"/>
          </a:xfrm>
          <a:custGeom>
            <a:avLst/>
            <a:gdLst>
              <a:gd name="connsiteX0" fmla="*/ 0 w 7296055"/>
              <a:gd name="connsiteY0" fmla="*/ 0 h 523220"/>
              <a:gd name="connsiteX1" fmla="*/ 517357 w 7296055"/>
              <a:gd name="connsiteY1" fmla="*/ 0 h 523220"/>
              <a:gd name="connsiteX2" fmla="*/ 961753 w 7296055"/>
              <a:gd name="connsiteY2" fmla="*/ 0 h 523220"/>
              <a:gd name="connsiteX3" fmla="*/ 1770952 w 7296055"/>
              <a:gd name="connsiteY3" fmla="*/ 0 h 523220"/>
              <a:gd name="connsiteX4" fmla="*/ 2434229 w 7296055"/>
              <a:gd name="connsiteY4" fmla="*/ 0 h 523220"/>
              <a:gd name="connsiteX5" fmla="*/ 3024546 w 7296055"/>
              <a:gd name="connsiteY5" fmla="*/ 0 h 523220"/>
              <a:gd name="connsiteX6" fmla="*/ 3687824 w 7296055"/>
              <a:gd name="connsiteY6" fmla="*/ 0 h 523220"/>
              <a:gd name="connsiteX7" fmla="*/ 4205181 w 7296055"/>
              <a:gd name="connsiteY7" fmla="*/ 0 h 523220"/>
              <a:gd name="connsiteX8" fmla="*/ 4795498 w 7296055"/>
              <a:gd name="connsiteY8" fmla="*/ 0 h 523220"/>
              <a:gd name="connsiteX9" fmla="*/ 5531736 w 7296055"/>
              <a:gd name="connsiteY9" fmla="*/ 0 h 523220"/>
              <a:gd name="connsiteX10" fmla="*/ 5976132 w 7296055"/>
              <a:gd name="connsiteY10" fmla="*/ 0 h 523220"/>
              <a:gd name="connsiteX11" fmla="*/ 6493489 w 7296055"/>
              <a:gd name="connsiteY11" fmla="*/ 0 h 523220"/>
              <a:gd name="connsiteX12" fmla="*/ 7296055 w 7296055"/>
              <a:gd name="connsiteY12" fmla="*/ 0 h 523220"/>
              <a:gd name="connsiteX13" fmla="*/ 7296055 w 7296055"/>
              <a:gd name="connsiteY13" fmla="*/ 523220 h 523220"/>
              <a:gd name="connsiteX14" fmla="*/ 6632777 w 7296055"/>
              <a:gd name="connsiteY14" fmla="*/ 523220 h 523220"/>
              <a:gd name="connsiteX15" fmla="*/ 6042460 w 7296055"/>
              <a:gd name="connsiteY15" fmla="*/ 523220 h 523220"/>
              <a:gd name="connsiteX16" fmla="*/ 5452143 w 7296055"/>
              <a:gd name="connsiteY16" fmla="*/ 523220 h 523220"/>
              <a:gd name="connsiteX17" fmla="*/ 4788865 w 7296055"/>
              <a:gd name="connsiteY17" fmla="*/ 523220 h 523220"/>
              <a:gd name="connsiteX18" fmla="*/ 4198548 w 7296055"/>
              <a:gd name="connsiteY18" fmla="*/ 523220 h 523220"/>
              <a:gd name="connsiteX19" fmla="*/ 3608231 w 7296055"/>
              <a:gd name="connsiteY19" fmla="*/ 523220 h 523220"/>
              <a:gd name="connsiteX20" fmla="*/ 2944953 w 7296055"/>
              <a:gd name="connsiteY20" fmla="*/ 523220 h 523220"/>
              <a:gd name="connsiteX21" fmla="*/ 2281675 w 7296055"/>
              <a:gd name="connsiteY21" fmla="*/ 523220 h 523220"/>
              <a:gd name="connsiteX22" fmla="*/ 1545437 w 7296055"/>
              <a:gd name="connsiteY22" fmla="*/ 523220 h 523220"/>
              <a:gd name="connsiteX23" fmla="*/ 1028080 w 7296055"/>
              <a:gd name="connsiteY23" fmla="*/ 523220 h 523220"/>
              <a:gd name="connsiteX24" fmla="*/ 0 w 7296055"/>
              <a:gd name="connsiteY24" fmla="*/ 523220 h 523220"/>
              <a:gd name="connsiteX25" fmla="*/ 0 w 7296055"/>
              <a:gd name="connsiteY25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96055" h="523220" extrusionOk="0">
                <a:moveTo>
                  <a:pt x="0" y="0"/>
                </a:moveTo>
                <a:cubicBezTo>
                  <a:pt x="244963" y="-4289"/>
                  <a:pt x="375554" y="11894"/>
                  <a:pt x="517357" y="0"/>
                </a:cubicBezTo>
                <a:cubicBezTo>
                  <a:pt x="659160" y="-11894"/>
                  <a:pt x="816326" y="-2794"/>
                  <a:pt x="961753" y="0"/>
                </a:cubicBezTo>
                <a:cubicBezTo>
                  <a:pt x="1107180" y="2794"/>
                  <a:pt x="1453749" y="22561"/>
                  <a:pt x="1770952" y="0"/>
                </a:cubicBezTo>
                <a:cubicBezTo>
                  <a:pt x="2088155" y="-22561"/>
                  <a:pt x="2209699" y="24941"/>
                  <a:pt x="2434229" y="0"/>
                </a:cubicBezTo>
                <a:cubicBezTo>
                  <a:pt x="2658759" y="-24941"/>
                  <a:pt x="2860001" y="-20148"/>
                  <a:pt x="3024546" y="0"/>
                </a:cubicBezTo>
                <a:cubicBezTo>
                  <a:pt x="3189091" y="20148"/>
                  <a:pt x="3384898" y="24072"/>
                  <a:pt x="3687824" y="0"/>
                </a:cubicBezTo>
                <a:cubicBezTo>
                  <a:pt x="3990750" y="-24072"/>
                  <a:pt x="3978734" y="-1418"/>
                  <a:pt x="4205181" y="0"/>
                </a:cubicBezTo>
                <a:cubicBezTo>
                  <a:pt x="4431628" y="1418"/>
                  <a:pt x="4614299" y="-4302"/>
                  <a:pt x="4795498" y="0"/>
                </a:cubicBezTo>
                <a:cubicBezTo>
                  <a:pt x="4976697" y="4302"/>
                  <a:pt x="5318403" y="26068"/>
                  <a:pt x="5531736" y="0"/>
                </a:cubicBezTo>
                <a:cubicBezTo>
                  <a:pt x="5745069" y="-26068"/>
                  <a:pt x="5845339" y="-2518"/>
                  <a:pt x="5976132" y="0"/>
                </a:cubicBezTo>
                <a:cubicBezTo>
                  <a:pt x="6106925" y="2518"/>
                  <a:pt x="6241546" y="1486"/>
                  <a:pt x="6493489" y="0"/>
                </a:cubicBezTo>
                <a:cubicBezTo>
                  <a:pt x="6745432" y="-1486"/>
                  <a:pt x="7042573" y="30506"/>
                  <a:pt x="7296055" y="0"/>
                </a:cubicBezTo>
                <a:cubicBezTo>
                  <a:pt x="7292046" y="121945"/>
                  <a:pt x="7289340" y="268861"/>
                  <a:pt x="7296055" y="523220"/>
                </a:cubicBezTo>
                <a:cubicBezTo>
                  <a:pt x="7157249" y="503612"/>
                  <a:pt x="6815743" y="518283"/>
                  <a:pt x="6632777" y="523220"/>
                </a:cubicBezTo>
                <a:cubicBezTo>
                  <a:pt x="6449811" y="528157"/>
                  <a:pt x="6333767" y="529884"/>
                  <a:pt x="6042460" y="523220"/>
                </a:cubicBezTo>
                <a:cubicBezTo>
                  <a:pt x="5751153" y="516556"/>
                  <a:pt x="5666171" y="543587"/>
                  <a:pt x="5452143" y="523220"/>
                </a:cubicBezTo>
                <a:cubicBezTo>
                  <a:pt x="5238115" y="502853"/>
                  <a:pt x="5059471" y="536707"/>
                  <a:pt x="4788865" y="523220"/>
                </a:cubicBezTo>
                <a:cubicBezTo>
                  <a:pt x="4518259" y="509733"/>
                  <a:pt x="4486084" y="511817"/>
                  <a:pt x="4198548" y="523220"/>
                </a:cubicBezTo>
                <a:cubicBezTo>
                  <a:pt x="3911012" y="534623"/>
                  <a:pt x="3896519" y="505853"/>
                  <a:pt x="3608231" y="523220"/>
                </a:cubicBezTo>
                <a:cubicBezTo>
                  <a:pt x="3319943" y="540587"/>
                  <a:pt x="3256885" y="555721"/>
                  <a:pt x="2944953" y="523220"/>
                </a:cubicBezTo>
                <a:cubicBezTo>
                  <a:pt x="2633021" y="490719"/>
                  <a:pt x="2444855" y="530743"/>
                  <a:pt x="2281675" y="523220"/>
                </a:cubicBezTo>
                <a:cubicBezTo>
                  <a:pt x="2118495" y="515697"/>
                  <a:pt x="1908424" y="511571"/>
                  <a:pt x="1545437" y="523220"/>
                </a:cubicBezTo>
                <a:cubicBezTo>
                  <a:pt x="1182450" y="534869"/>
                  <a:pt x="1279163" y="535033"/>
                  <a:pt x="1028080" y="523220"/>
                </a:cubicBezTo>
                <a:cubicBezTo>
                  <a:pt x="776997" y="511407"/>
                  <a:pt x="284635" y="528918"/>
                  <a:pt x="0" y="523220"/>
                </a:cubicBezTo>
                <a:cubicBezTo>
                  <a:pt x="-3737" y="411504"/>
                  <a:pt x="4899" y="26006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962126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rtl="1"/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F:  1s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2s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2p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5</a:t>
            </a:r>
            <a:endParaRPr lang="en-US" sz="2800" b="1" baseline="30000" dirty="0">
              <a:solidFill>
                <a:srgbClr val="038C87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44895-C4D4-4B82-961E-37F6DFEEEACA}"/>
              </a:ext>
            </a:extLst>
          </p:cNvPr>
          <p:cNvSpPr txBox="1"/>
          <p:nvPr/>
        </p:nvSpPr>
        <p:spPr>
          <a:xfrm>
            <a:off x="2137766" y="3337509"/>
            <a:ext cx="7060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7e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, F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835FB-8579-4FC8-C17D-3B0078652751}"/>
              </a:ext>
            </a:extLst>
          </p:cNvPr>
          <p:cNvSpPr txBox="1"/>
          <p:nvPr/>
        </p:nvSpPr>
        <p:spPr>
          <a:xfrm>
            <a:off x="2019947" y="4240969"/>
            <a:ext cx="7296055" cy="523220"/>
          </a:xfrm>
          <a:custGeom>
            <a:avLst/>
            <a:gdLst>
              <a:gd name="connsiteX0" fmla="*/ 0 w 7296055"/>
              <a:gd name="connsiteY0" fmla="*/ 0 h 523220"/>
              <a:gd name="connsiteX1" fmla="*/ 517357 w 7296055"/>
              <a:gd name="connsiteY1" fmla="*/ 0 h 523220"/>
              <a:gd name="connsiteX2" fmla="*/ 961753 w 7296055"/>
              <a:gd name="connsiteY2" fmla="*/ 0 h 523220"/>
              <a:gd name="connsiteX3" fmla="*/ 1770952 w 7296055"/>
              <a:gd name="connsiteY3" fmla="*/ 0 h 523220"/>
              <a:gd name="connsiteX4" fmla="*/ 2434229 w 7296055"/>
              <a:gd name="connsiteY4" fmla="*/ 0 h 523220"/>
              <a:gd name="connsiteX5" fmla="*/ 3024546 w 7296055"/>
              <a:gd name="connsiteY5" fmla="*/ 0 h 523220"/>
              <a:gd name="connsiteX6" fmla="*/ 3687824 w 7296055"/>
              <a:gd name="connsiteY6" fmla="*/ 0 h 523220"/>
              <a:gd name="connsiteX7" fmla="*/ 4205181 w 7296055"/>
              <a:gd name="connsiteY7" fmla="*/ 0 h 523220"/>
              <a:gd name="connsiteX8" fmla="*/ 4795498 w 7296055"/>
              <a:gd name="connsiteY8" fmla="*/ 0 h 523220"/>
              <a:gd name="connsiteX9" fmla="*/ 5531736 w 7296055"/>
              <a:gd name="connsiteY9" fmla="*/ 0 h 523220"/>
              <a:gd name="connsiteX10" fmla="*/ 5976132 w 7296055"/>
              <a:gd name="connsiteY10" fmla="*/ 0 h 523220"/>
              <a:gd name="connsiteX11" fmla="*/ 6493489 w 7296055"/>
              <a:gd name="connsiteY11" fmla="*/ 0 h 523220"/>
              <a:gd name="connsiteX12" fmla="*/ 7296055 w 7296055"/>
              <a:gd name="connsiteY12" fmla="*/ 0 h 523220"/>
              <a:gd name="connsiteX13" fmla="*/ 7296055 w 7296055"/>
              <a:gd name="connsiteY13" fmla="*/ 523220 h 523220"/>
              <a:gd name="connsiteX14" fmla="*/ 6632777 w 7296055"/>
              <a:gd name="connsiteY14" fmla="*/ 523220 h 523220"/>
              <a:gd name="connsiteX15" fmla="*/ 6042460 w 7296055"/>
              <a:gd name="connsiteY15" fmla="*/ 523220 h 523220"/>
              <a:gd name="connsiteX16" fmla="*/ 5452143 w 7296055"/>
              <a:gd name="connsiteY16" fmla="*/ 523220 h 523220"/>
              <a:gd name="connsiteX17" fmla="*/ 4788865 w 7296055"/>
              <a:gd name="connsiteY17" fmla="*/ 523220 h 523220"/>
              <a:gd name="connsiteX18" fmla="*/ 4198548 w 7296055"/>
              <a:gd name="connsiteY18" fmla="*/ 523220 h 523220"/>
              <a:gd name="connsiteX19" fmla="*/ 3608231 w 7296055"/>
              <a:gd name="connsiteY19" fmla="*/ 523220 h 523220"/>
              <a:gd name="connsiteX20" fmla="*/ 2944953 w 7296055"/>
              <a:gd name="connsiteY20" fmla="*/ 523220 h 523220"/>
              <a:gd name="connsiteX21" fmla="*/ 2281675 w 7296055"/>
              <a:gd name="connsiteY21" fmla="*/ 523220 h 523220"/>
              <a:gd name="connsiteX22" fmla="*/ 1545437 w 7296055"/>
              <a:gd name="connsiteY22" fmla="*/ 523220 h 523220"/>
              <a:gd name="connsiteX23" fmla="*/ 1028080 w 7296055"/>
              <a:gd name="connsiteY23" fmla="*/ 523220 h 523220"/>
              <a:gd name="connsiteX24" fmla="*/ 0 w 7296055"/>
              <a:gd name="connsiteY24" fmla="*/ 523220 h 523220"/>
              <a:gd name="connsiteX25" fmla="*/ 0 w 7296055"/>
              <a:gd name="connsiteY25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96055" h="523220" extrusionOk="0">
                <a:moveTo>
                  <a:pt x="0" y="0"/>
                </a:moveTo>
                <a:cubicBezTo>
                  <a:pt x="244963" y="-4289"/>
                  <a:pt x="375554" y="11894"/>
                  <a:pt x="517357" y="0"/>
                </a:cubicBezTo>
                <a:cubicBezTo>
                  <a:pt x="659160" y="-11894"/>
                  <a:pt x="816326" y="-2794"/>
                  <a:pt x="961753" y="0"/>
                </a:cubicBezTo>
                <a:cubicBezTo>
                  <a:pt x="1107180" y="2794"/>
                  <a:pt x="1453749" y="22561"/>
                  <a:pt x="1770952" y="0"/>
                </a:cubicBezTo>
                <a:cubicBezTo>
                  <a:pt x="2088155" y="-22561"/>
                  <a:pt x="2209699" y="24941"/>
                  <a:pt x="2434229" y="0"/>
                </a:cubicBezTo>
                <a:cubicBezTo>
                  <a:pt x="2658759" y="-24941"/>
                  <a:pt x="2860001" y="-20148"/>
                  <a:pt x="3024546" y="0"/>
                </a:cubicBezTo>
                <a:cubicBezTo>
                  <a:pt x="3189091" y="20148"/>
                  <a:pt x="3384898" y="24072"/>
                  <a:pt x="3687824" y="0"/>
                </a:cubicBezTo>
                <a:cubicBezTo>
                  <a:pt x="3990750" y="-24072"/>
                  <a:pt x="3978734" y="-1418"/>
                  <a:pt x="4205181" y="0"/>
                </a:cubicBezTo>
                <a:cubicBezTo>
                  <a:pt x="4431628" y="1418"/>
                  <a:pt x="4614299" y="-4302"/>
                  <a:pt x="4795498" y="0"/>
                </a:cubicBezTo>
                <a:cubicBezTo>
                  <a:pt x="4976697" y="4302"/>
                  <a:pt x="5318403" y="26068"/>
                  <a:pt x="5531736" y="0"/>
                </a:cubicBezTo>
                <a:cubicBezTo>
                  <a:pt x="5745069" y="-26068"/>
                  <a:pt x="5845339" y="-2518"/>
                  <a:pt x="5976132" y="0"/>
                </a:cubicBezTo>
                <a:cubicBezTo>
                  <a:pt x="6106925" y="2518"/>
                  <a:pt x="6241546" y="1486"/>
                  <a:pt x="6493489" y="0"/>
                </a:cubicBezTo>
                <a:cubicBezTo>
                  <a:pt x="6745432" y="-1486"/>
                  <a:pt x="7042573" y="30506"/>
                  <a:pt x="7296055" y="0"/>
                </a:cubicBezTo>
                <a:cubicBezTo>
                  <a:pt x="7292046" y="121945"/>
                  <a:pt x="7289340" y="268861"/>
                  <a:pt x="7296055" y="523220"/>
                </a:cubicBezTo>
                <a:cubicBezTo>
                  <a:pt x="7157249" y="503612"/>
                  <a:pt x="6815743" y="518283"/>
                  <a:pt x="6632777" y="523220"/>
                </a:cubicBezTo>
                <a:cubicBezTo>
                  <a:pt x="6449811" y="528157"/>
                  <a:pt x="6333767" y="529884"/>
                  <a:pt x="6042460" y="523220"/>
                </a:cubicBezTo>
                <a:cubicBezTo>
                  <a:pt x="5751153" y="516556"/>
                  <a:pt x="5666171" y="543587"/>
                  <a:pt x="5452143" y="523220"/>
                </a:cubicBezTo>
                <a:cubicBezTo>
                  <a:pt x="5238115" y="502853"/>
                  <a:pt x="5059471" y="536707"/>
                  <a:pt x="4788865" y="523220"/>
                </a:cubicBezTo>
                <a:cubicBezTo>
                  <a:pt x="4518259" y="509733"/>
                  <a:pt x="4486084" y="511817"/>
                  <a:pt x="4198548" y="523220"/>
                </a:cubicBezTo>
                <a:cubicBezTo>
                  <a:pt x="3911012" y="534623"/>
                  <a:pt x="3896519" y="505853"/>
                  <a:pt x="3608231" y="523220"/>
                </a:cubicBezTo>
                <a:cubicBezTo>
                  <a:pt x="3319943" y="540587"/>
                  <a:pt x="3256885" y="555721"/>
                  <a:pt x="2944953" y="523220"/>
                </a:cubicBezTo>
                <a:cubicBezTo>
                  <a:pt x="2633021" y="490719"/>
                  <a:pt x="2444855" y="530743"/>
                  <a:pt x="2281675" y="523220"/>
                </a:cubicBezTo>
                <a:cubicBezTo>
                  <a:pt x="2118495" y="515697"/>
                  <a:pt x="1908424" y="511571"/>
                  <a:pt x="1545437" y="523220"/>
                </a:cubicBezTo>
                <a:cubicBezTo>
                  <a:pt x="1182450" y="534869"/>
                  <a:pt x="1279163" y="535033"/>
                  <a:pt x="1028080" y="523220"/>
                </a:cubicBezTo>
                <a:cubicBezTo>
                  <a:pt x="776997" y="511407"/>
                  <a:pt x="284635" y="528918"/>
                  <a:pt x="0" y="523220"/>
                </a:cubicBezTo>
                <a:cubicBezTo>
                  <a:pt x="-3737" y="411504"/>
                  <a:pt x="4899" y="26006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9962126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rtl="1"/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electron </a:t>
            </a:r>
            <a:r>
              <a:rPr lang="en-US" sz="2800" b="1" dirty="0" err="1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Ne:  1s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2s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2p</a:t>
            </a:r>
            <a:r>
              <a:rPr lang="en-US" sz="2800" b="1" baseline="30000" dirty="0">
                <a:solidFill>
                  <a:srgbClr val="038C8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6</a:t>
            </a:r>
            <a:endParaRPr lang="en-US" sz="2800" b="1" baseline="30000" dirty="0">
              <a:solidFill>
                <a:srgbClr val="038C87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F59814-A64F-9F77-30D9-369652A6631F}"/>
              </a:ext>
            </a:extLst>
          </p:cNvPr>
          <p:cNvSpPr txBox="1"/>
          <p:nvPr/>
        </p:nvSpPr>
        <p:spPr>
          <a:xfrm>
            <a:off x="2028936" y="4980882"/>
            <a:ext cx="7585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8e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, Ne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319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  <p:bldP spid="11" grpId="0" animBg="1"/>
      <p:bldP spid="12" grpId="0"/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C93458-C5F9-2372-F6D5-374D108B74B9}"/>
              </a:ext>
            </a:extLst>
          </p:cNvPr>
          <p:cNvSpPr/>
          <p:nvPr/>
        </p:nvSpPr>
        <p:spPr>
          <a:xfrm>
            <a:off x="-18854" y="490193"/>
            <a:ext cx="4374037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1,2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e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5B1881-ECF8-76A6-F290-E1DF377170EF}"/>
              </a:ext>
            </a:extLst>
          </p:cNvPr>
          <p:cNvSpPr/>
          <p:nvPr/>
        </p:nvSpPr>
        <p:spPr>
          <a:xfrm>
            <a:off x="-18854" y="2231796"/>
            <a:ext cx="4374037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5,6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e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F79433-F6E7-E9C8-582B-018287314E78}"/>
              </a:ext>
            </a:extLst>
          </p:cNvPr>
          <p:cNvSpPr/>
          <p:nvPr/>
        </p:nvSpPr>
        <p:spPr>
          <a:xfrm>
            <a:off x="-18854" y="3799395"/>
            <a:ext cx="4374037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8 e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F5A8D8-4A3D-6099-29B0-70A3A2A566F2}"/>
              </a:ext>
            </a:extLst>
          </p:cNvPr>
          <p:cNvSpPr/>
          <p:nvPr/>
        </p:nvSpPr>
        <p:spPr>
          <a:xfrm>
            <a:off x="-18854" y="5366994"/>
            <a:ext cx="4374037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4 e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5DF2C0-B261-F21F-BFF0-50AA18765B4D}"/>
              </a:ext>
            </a:extLst>
          </p:cNvPr>
          <p:cNvCxnSpPr>
            <a:cxnSpLocks/>
          </p:cNvCxnSpPr>
          <p:nvPr/>
        </p:nvCxnSpPr>
        <p:spPr>
          <a:xfrm>
            <a:off x="4345756" y="923826"/>
            <a:ext cx="5231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A48E8D-E6F3-2F68-ECF8-41BC7FF6CCA2}"/>
              </a:ext>
            </a:extLst>
          </p:cNvPr>
          <p:cNvCxnSpPr>
            <a:cxnSpLocks/>
          </p:cNvCxnSpPr>
          <p:nvPr/>
        </p:nvCxnSpPr>
        <p:spPr>
          <a:xfrm>
            <a:off x="4355183" y="5800627"/>
            <a:ext cx="4839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5C0ED9-358A-0E21-A442-7ED36F7DF8F4}"/>
              </a:ext>
            </a:extLst>
          </p:cNvPr>
          <p:cNvCxnSpPr>
            <a:cxnSpLocks/>
          </p:cNvCxnSpPr>
          <p:nvPr/>
        </p:nvCxnSpPr>
        <p:spPr>
          <a:xfrm>
            <a:off x="4334757" y="4226743"/>
            <a:ext cx="5043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53F4C1-DB11-3E2B-6585-AE9874154FAA}"/>
              </a:ext>
            </a:extLst>
          </p:cNvPr>
          <p:cNvCxnSpPr>
            <a:cxnSpLocks/>
          </p:cNvCxnSpPr>
          <p:nvPr/>
        </p:nvCxnSpPr>
        <p:spPr>
          <a:xfrm>
            <a:off x="4374036" y="2665429"/>
            <a:ext cx="4650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DFE32E-D5D8-F832-E5AB-61206D800305}"/>
              </a:ext>
            </a:extLst>
          </p:cNvPr>
          <p:cNvSpPr/>
          <p:nvPr/>
        </p:nvSpPr>
        <p:spPr>
          <a:xfrm>
            <a:off x="4826519" y="527901"/>
            <a:ext cx="4374037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nguyên tử nguyên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17E059-4B01-625F-A8AA-DC62E1126B59}"/>
              </a:ext>
            </a:extLst>
          </p:cNvPr>
          <p:cNvSpPr/>
          <p:nvPr/>
        </p:nvSpPr>
        <p:spPr>
          <a:xfrm>
            <a:off x="4807664" y="2207446"/>
            <a:ext cx="4374037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nguyên tử nguyên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C594EE-6FCE-4632-37F1-F56FE92A572C}"/>
              </a:ext>
            </a:extLst>
          </p:cNvPr>
          <p:cNvSpPr/>
          <p:nvPr/>
        </p:nvSpPr>
        <p:spPr>
          <a:xfrm>
            <a:off x="4845372" y="3830818"/>
            <a:ext cx="4374037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nguyên tử nguyên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4F3A90-4FCB-2095-856B-C607AE1EBE5C}"/>
              </a:ext>
            </a:extLst>
          </p:cNvPr>
          <p:cNvSpPr/>
          <p:nvPr/>
        </p:nvSpPr>
        <p:spPr>
          <a:xfrm>
            <a:off x="4845372" y="5404702"/>
            <a:ext cx="4374037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nguyên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31CDA23-5694-9AAB-053C-F66045928887}"/>
              </a:ext>
            </a:extLst>
          </p:cNvPr>
          <p:cNvSpPr/>
          <p:nvPr/>
        </p:nvSpPr>
        <p:spPr>
          <a:xfrm>
            <a:off x="9280684" y="527901"/>
            <a:ext cx="2796624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08DEF4-AD4D-26E1-9687-847C97D43BE3}"/>
              </a:ext>
            </a:extLst>
          </p:cNvPr>
          <p:cNvSpPr/>
          <p:nvPr/>
        </p:nvSpPr>
        <p:spPr>
          <a:xfrm>
            <a:off x="9280684" y="2207446"/>
            <a:ext cx="2719640" cy="867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9265F2B-FE65-2F90-F139-59BE9AD7A161}"/>
              </a:ext>
            </a:extLst>
          </p:cNvPr>
          <p:cNvSpPr/>
          <p:nvPr/>
        </p:nvSpPr>
        <p:spPr>
          <a:xfrm>
            <a:off x="9357668" y="3799395"/>
            <a:ext cx="2719639" cy="11182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HH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42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1004-125A-748C-C1E3-22911285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6BC8B-F77E-0B67-CA8B-F390C8CA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977861"/>
            <a:ext cx="10734675" cy="3543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E714D9-4C0A-9302-6AD3-70536245729F}"/>
              </a:ext>
            </a:extLst>
          </p:cNvPr>
          <p:cNvSpPr txBox="1"/>
          <p:nvPr/>
        </p:nvSpPr>
        <p:spPr>
          <a:xfrm>
            <a:off x="989028" y="1311055"/>
            <a:ext cx="175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15272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95250"/>
            <a:ext cx="11430000" cy="3771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81666" y="705816"/>
            <a:ext cx="10353366" cy="184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bão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9620" y="5474249"/>
            <a:ext cx="4320538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628650" y="5484740"/>
            <a:ext cx="4655914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628650" y="4160938"/>
            <a:ext cx="4633051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7069620" y="4058617"/>
            <a:ext cx="4343400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49500" y="2752826"/>
            <a:ext cx="609600" cy="609600"/>
          </a:xfrm>
          <a:prstGeom prst="rect">
            <a:avLst/>
          </a:prstGeom>
        </p:spPr>
      </p:pic>
      <p:pic>
        <p:nvPicPr>
          <p:cNvPr id="13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121561" y="4027588"/>
            <a:ext cx="609600" cy="609600"/>
          </a:xfrm>
          <a:prstGeom prst="rect">
            <a:avLst/>
          </a:prstGeom>
        </p:spPr>
      </p:pic>
      <p:pic>
        <p:nvPicPr>
          <p:cNvPr id="14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49500" y="4901695"/>
            <a:ext cx="609600" cy="609600"/>
          </a:xfrm>
          <a:prstGeom prst="rect">
            <a:avLst/>
          </a:prstGeom>
        </p:spPr>
      </p:pic>
      <p:pic>
        <p:nvPicPr>
          <p:cNvPr id="15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129358" y="5775802"/>
            <a:ext cx="609600" cy="609600"/>
          </a:xfrm>
          <a:prstGeom prst="rect">
            <a:avLst/>
          </a:prstGeom>
        </p:spPr>
      </p:pic>
      <p:pic>
        <p:nvPicPr>
          <p:cNvPr id="16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459200" y="2763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235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0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2424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9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95250"/>
            <a:ext cx="10176387" cy="3771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5448" y="701192"/>
            <a:ext cx="8568813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 là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88725" y="4059479"/>
            <a:ext cx="2375719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endParaRPr lang="en-US" sz="3600" dirty="0"/>
          </a:p>
        </p:txBody>
      </p:sp>
      <p:sp>
        <p:nvSpPr>
          <p:cNvPr id="18" name="Rounded Rectangle 17"/>
          <p:cNvSpPr/>
          <p:nvPr/>
        </p:nvSpPr>
        <p:spPr>
          <a:xfrm>
            <a:off x="7698825" y="5174789"/>
            <a:ext cx="2779290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18</a:t>
            </a:r>
            <a:endParaRPr lang="en-US" sz="3600" dirty="0"/>
          </a:p>
        </p:txBody>
      </p:sp>
      <p:sp>
        <p:nvSpPr>
          <p:cNvPr id="19" name="Rounded Rectangle 18"/>
          <p:cNvSpPr/>
          <p:nvPr/>
        </p:nvSpPr>
        <p:spPr>
          <a:xfrm>
            <a:off x="1388725" y="5204308"/>
            <a:ext cx="2375719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3600" dirty="0"/>
          </a:p>
        </p:txBody>
      </p:sp>
      <p:sp>
        <p:nvSpPr>
          <p:cNvPr id="20" name="Rounded Rectangle 19"/>
          <p:cNvSpPr/>
          <p:nvPr/>
        </p:nvSpPr>
        <p:spPr>
          <a:xfrm>
            <a:off x="7698825" y="3995882"/>
            <a:ext cx="2931075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>
              <a:lnSpc>
                <a:spcPct val="11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32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973300" y="2494713"/>
            <a:ext cx="609600" cy="609600"/>
          </a:xfrm>
          <a:prstGeom prst="rect">
            <a:avLst/>
          </a:prstGeom>
        </p:spPr>
      </p:pic>
      <p:pic>
        <p:nvPicPr>
          <p:cNvPr id="22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45361" y="3769475"/>
            <a:ext cx="609600" cy="609600"/>
          </a:xfrm>
          <a:prstGeom prst="rect">
            <a:avLst/>
          </a:prstGeom>
        </p:spPr>
      </p:pic>
      <p:pic>
        <p:nvPicPr>
          <p:cNvPr id="23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973300" y="4643582"/>
            <a:ext cx="609600" cy="609600"/>
          </a:xfrm>
          <a:prstGeom prst="rect">
            <a:avLst/>
          </a:prstGeom>
        </p:spPr>
      </p:pic>
      <p:pic>
        <p:nvPicPr>
          <p:cNvPr id="24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53158" y="5517689"/>
            <a:ext cx="609600" cy="609600"/>
          </a:xfrm>
          <a:prstGeom prst="rect">
            <a:avLst/>
          </a:prstGeom>
        </p:spPr>
      </p:pic>
      <p:pic>
        <p:nvPicPr>
          <p:cNvPr id="25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383000" y="2505649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9BC481-489B-0BFD-E9FB-CB225A0B33D3}"/>
              </a:ext>
            </a:extLst>
          </p:cNvPr>
          <p:cNvSpPr txBox="1"/>
          <p:nvPr/>
        </p:nvSpPr>
        <p:spPr>
          <a:xfrm>
            <a:off x="1758131" y="2276293"/>
            <a:ext cx="8675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(n=3)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chứ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2n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2.3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18 electron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65417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04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0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0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33333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40909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34848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42424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9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5" y="95250"/>
            <a:ext cx="11000073" cy="3771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12606" y="824547"/>
            <a:ext cx="991091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50000"/>
              </a:lnSpc>
              <a:spcAft>
                <a:spcPts val="800"/>
              </a:spcAft>
            </a:pP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 (Z = 16)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endParaRPr lang="fr-FR" sz="5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325" y="3983423"/>
            <a:ext cx="4476958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42994" y="4014932"/>
            <a:ext cx="4513681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sz="3600" baseline="30000" dirty="0"/>
          </a:p>
        </p:txBody>
      </p:sp>
      <p:sp>
        <p:nvSpPr>
          <p:cNvPr id="10" name="Rounded Rectangle 9"/>
          <p:cNvSpPr/>
          <p:nvPr/>
        </p:nvSpPr>
        <p:spPr>
          <a:xfrm>
            <a:off x="654583" y="5272232"/>
            <a:ext cx="4457700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7023736" y="5272232"/>
            <a:ext cx="4513681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3d</a:t>
            </a:r>
            <a:r>
              <a:rPr 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sz="3600" dirty="0"/>
          </a:p>
        </p:txBody>
      </p:sp>
      <p:pic>
        <p:nvPicPr>
          <p:cNvPr id="1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11500" y="2513763"/>
            <a:ext cx="609600" cy="609600"/>
          </a:xfrm>
          <a:prstGeom prst="rect">
            <a:avLst/>
          </a:prstGeom>
        </p:spPr>
      </p:pic>
      <p:pic>
        <p:nvPicPr>
          <p:cNvPr id="13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83561" y="3788525"/>
            <a:ext cx="609600" cy="609600"/>
          </a:xfrm>
          <a:prstGeom prst="rect">
            <a:avLst/>
          </a:prstGeom>
        </p:spPr>
      </p:pic>
      <p:pic>
        <p:nvPicPr>
          <p:cNvPr id="14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11500" y="4662632"/>
            <a:ext cx="609600" cy="609600"/>
          </a:xfrm>
          <a:prstGeom prst="rect">
            <a:avLst/>
          </a:prstGeom>
        </p:spPr>
      </p:pic>
      <p:pic>
        <p:nvPicPr>
          <p:cNvPr id="15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91358" y="5536739"/>
            <a:ext cx="609600" cy="609600"/>
          </a:xfrm>
          <a:prstGeom prst="rect">
            <a:avLst/>
          </a:prstGeom>
        </p:spPr>
      </p:pic>
      <p:pic>
        <p:nvPicPr>
          <p:cNvPr id="16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221200" y="2524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339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0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7273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33333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43939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2424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9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6AE0D24B-A448-2100-D347-22ED3E9C3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AE41A-98D5-442C-778F-84963A4D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LỚP VÀ PHÂN LỚP ELECTRON</a:t>
            </a:r>
            <a:endParaRPr lang="en-US" sz="66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9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5" y="95250"/>
            <a:ext cx="11000073" cy="3771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98521" y="525256"/>
            <a:ext cx="1013214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50000"/>
              </a:lnSpc>
            </a:pP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1s</a:t>
            </a:r>
            <a:r>
              <a:rPr lang="fr-FR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fr-FR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fr-FR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fr-FR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fr-FR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fr-FR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22027" y="5432902"/>
            <a:ext cx="5348746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635325" y="5524423"/>
            <a:ext cx="4655914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Kim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635325" y="3978130"/>
            <a:ext cx="4633051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6622027" y="4096471"/>
            <a:ext cx="5348746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hiếm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49500" y="2752826"/>
            <a:ext cx="609600" cy="609600"/>
          </a:xfrm>
          <a:prstGeom prst="rect">
            <a:avLst/>
          </a:prstGeom>
        </p:spPr>
      </p:pic>
      <p:pic>
        <p:nvPicPr>
          <p:cNvPr id="13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121561" y="4027588"/>
            <a:ext cx="609600" cy="609600"/>
          </a:xfrm>
          <a:prstGeom prst="rect">
            <a:avLst/>
          </a:prstGeom>
        </p:spPr>
      </p:pic>
      <p:pic>
        <p:nvPicPr>
          <p:cNvPr id="14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49500" y="4901695"/>
            <a:ext cx="609600" cy="609600"/>
          </a:xfrm>
          <a:prstGeom prst="rect">
            <a:avLst/>
          </a:prstGeom>
        </p:spPr>
      </p:pic>
      <p:pic>
        <p:nvPicPr>
          <p:cNvPr id="15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129358" y="5775802"/>
            <a:ext cx="609600" cy="609600"/>
          </a:xfrm>
          <a:prstGeom prst="rect">
            <a:avLst/>
          </a:prstGeom>
        </p:spPr>
      </p:pic>
      <p:pic>
        <p:nvPicPr>
          <p:cNvPr id="16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459200" y="2763762"/>
            <a:ext cx="609600" cy="60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ABC7AA-CB2B-2CE7-B1BF-FB532ECF3F0E}"/>
              </a:ext>
            </a:extLst>
          </p:cNvPr>
          <p:cNvSpPr txBox="1"/>
          <p:nvPr/>
        </p:nvSpPr>
        <p:spPr>
          <a:xfrm>
            <a:off x="947933" y="2685825"/>
            <a:ext cx="10296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e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(3s</a:t>
            </a:r>
            <a:r>
              <a:rPr lang="en-US" sz="3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en-US" sz="3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X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842309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0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0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0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2424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9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95250"/>
            <a:ext cx="11487150" cy="39575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3792" y="343839"/>
            <a:ext cx="10660957" cy="355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\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22308" y="5180987"/>
            <a:ext cx="5226741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electron.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602558" y="4140643"/>
            <a:ext cx="5226741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ù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electron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2558" y="5180987"/>
            <a:ext cx="5167591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electron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600" dirty="0"/>
          </a:p>
        </p:txBody>
      </p:sp>
      <p:sp>
        <p:nvSpPr>
          <p:cNvPr id="11" name="Rounded Rectangle 10"/>
          <p:cNvSpPr/>
          <p:nvPr/>
        </p:nvSpPr>
        <p:spPr>
          <a:xfrm>
            <a:off x="6222308" y="4052800"/>
            <a:ext cx="5226741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electron.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11500" y="2570913"/>
            <a:ext cx="609600" cy="609600"/>
          </a:xfrm>
          <a:prstGeom prst="rect">
            <a:avLst/>
          </a:prstGeom>
        </p:spPr>
      </p:pic>
      <p:pic>
        <p:nvPicPr>
          <p:cNvPr id="13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83561" y="3845675"/>
            <a:ext cx="609600" cy="609600"/>
          </a:xfrm>
          <a:prstGeom prst="rect">
            <a:avLst/>
          </a:prstGeom>
        </p:spPr>
      </p:pic>
      <p:pic>
        <p:nvPicPr>
          <p:cNvPr id="14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11500" y="4719782"/>
            <a:ext cx="609600" cy="609600"/>
          </a:xfrm>
          <a:prstGeom prst="rect">
            <a:avLst/>
          </a:prstGeom>
        </p:spPr>
      </p:pic>
      <p:pic>
        <p:nvPicPr>
          <p:cNvPr id="15" name="Sai 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91358" y="5593889"/>
            <a:ext cx="609600" cy="609600"/>
          </a:xfrm>
          <a:prstGeom prst="rect">
            <a:avLst/>
          </a:prstGeom>
        </p:spPr>
      </p:pic>
      <p:pic>
        <p:nvPicPr>
          <p:cNvPr id="16" name="Tieng vo tay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221200" y="2581849"/>
            <a:ext cx="609600" cy="609600"/>
          </a:xfrm>
          <a:prstGeom prst="rect">
            <a:avLst/>
          </a:prstGeom>
        </p:spPr>
      </p:pic>
      <p:pic>
        <p:nvPicPr>
          <p:cNvPr id="17" name="Picture 1145247511" descr="nothing">
            <a:extLst>
              <a:ext uri="{FF2B5EF4-FFF2-40B4-BE49-F238E27FC236}">
                <a16:creationId xmlns:a16="http://schemas.microsoft.com/office/drawing/2014/main" id="{B35E8D6D-1B56-C2C8-6DBD-34C4D1EE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271524"/>
            <a:ext cx="4081587" cy="13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090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0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0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0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39394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36364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33333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2424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9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2913-B071-5187-8AD2-C69937A5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op view of a wooden block with the number one written on it and the block is on a yellow surface">
            <a:extLst>
              <a:ext uri="{FF2B5EF4-FFF2-40B4-BE49-F238E27FC236}">
                <a16:creationId xmlns:a16="http://schemas.microsoft.com/office/drawing/2014/main" id="{8BE527BD-6C4B-D223-1B45-B9FDBC8A6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8" r="1466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834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C518D3-A601-EC71-2D85-42675762DAE3}"/>
              </a:ext>
            </a:extLst>
          </p:cNvPr>
          <p:cNvSpPr txBox="1"/>
          <p:nvPr/>
        </p:nvSpPr>
        <p:spPr>
          <a:xfrm>
            <a:off x="537327" y="304060"/>
            <a:ext cx="10935092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electron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tử được phân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phân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94789-5A1C-3AF5-70AA-9D28C391D920}"/>
              </a:ext>
            </a:extLst>
          </p:cNvPr>
          <p:cNvSpPr txBox="1"/>
          <p:nvPr/>
        </p:nvSpPr>
        <p:spPr>
          <a:xfrm>
            <a:off x="3846135" y="0"/>
            <a:ext cx="416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84D532-8AFF-F009-3A97-3CAA6F6A2611}"/>
              </a:ext>
            </a:extLst>
          </p:cNvPr>
          <p:cNvCxnSpPr>
            <a:cxnSpLocks/>
          </p:cNvCxnSpPr>
          <p:nvPr/>
        </p:nvCxnSpPr>
        <p:spPr>
          <a:xfrm>
            <a:off x="6325386" y="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CED4B8-EB56-F42D-7F49-C906D86515D2}"/>
              </a:ext>
            </a:extLst>
          </p:cNvPr>
          <p:cNvSpPr txBox="1"/>
          <p:nvPr/>
        </p:nvSpPr>
        <p:spPr>
          <a:xfrm>
            <a:off x="5929458" y="941623"/>
            <a:ext cx="468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7EA4C-8760-C90E-87B1-552D25D3A18B}"/>
              </a:ext>
            </a:extLst>
          </p:cNvPr>
          <p:cNvSpPr txBox="1"/>
          <p:nvPr/>
        </p:nvSpPr>
        <p:spPr>
          <a:xfrm>
            <a:off x="556173" y="1727956"/>
            <a:ext cx="1005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lượng của các electron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CBB42-6DB2-8F79-019E-504C279DFE63}"/>
              </a:ext>
            </a:extLst>
          </p:cNvPr>
          <p:cNvSpPr txBox="1"/>
          <p:nvPr/>
        </p:nvSpPr>
        <p:spPr>
          <a:xfrm>
            <a:off x="320509" y="2289117"/>
            <a:ext cx="111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electron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 descr="lope">
            <a:extLst>
              <a:ext uri="{FF2B5EF4-FFF2-40B4-BE49-F238E27FC236}">
                <a16:creationId xmlns:a16="http://schemas.microsoft.com/office/drawing/2014/main" id="{5C0D6E35-8D02-58D0-CB08-045B85EB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9" y="2911833"/>
            <a:ext cx="6292001" cy="355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B65139-89EF-B54A-9AD1-DE6B63CE0971}"/>
              </a:ext>
            </a:extLst>
          </p:cNvPr>
          <p:cNvGrpSpPr/>
          <p:nvPr/>
        </p:nvGrpSpPr>
        <p:grpSpPr>
          <a:xfrm>
            <a:off x="324620" y="270564"/>
            <a:ext cx="10925666" cy="1687963"/>
            <a:chOff x="725864" y="3394730"/>
            <a:chExt cx="10925666" cy="16879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B05991-2A62-E4C1-D79E-06068F6790EB}"/>
                </a:ext>
              </a:extLst>
            </p:cNvPr>
            <p:cNvSpPr txBox="1"/>
            <p:nvPr/>
          </p:nvSpPr>
          <p:spPr>
            <a:xfrm>
              <a:off x="725864" y="3394730"/>
              <a:ext cx="10925666" cy="1687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1.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5.1 SGK,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lượng AO và số electron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định số electron và số AO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846E41C-6193-EAA4-8F96-F085A1ABDF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6765639"/>
                </p:ext>
              </p:extLst>
            </p:nvPr>
          </p:nvGraphicFramePr>
          <p:xfrm>
            <a:off x="7415671" y="4673118"/>
            <a:ext cx="92233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5" imgW="922253" imgH="410267" progId="Equation.DSMT4">
                    <p:embed/>
                  </p:oleObj>
                </mc:Choice>
                <mc:Fallback>
                  <p:oleObj name="Equation" r:id="rId5" imgW="922253" imgH="410267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766BA656-DCB0-B563-B747-6E653D51165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15671" y="4673118"/>
                          <a:ext cx="922337" cy="409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080E0EE1-56A7-7E74-4EB5-DFDB1663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" y="2218440"/>
            <a:ext cx="7957414" cy="24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7B5510-FC47-CDE7-4378-8615A9674C91}"/>
              </a:ext>
            </a:extLst>
          </p:cNvPr>
          <p:cNvSpPr txBox="1"/>
          <p:nvPr/>
        </p:nvSpPr>
        <p:spPr>
          <a:xfrm>
            <a:off x="461913" y="4826524"/>
            <a:ext cx="1078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AO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một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electron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0CA41-B8DF-1292-A667-1C8DF928C7F7}"/>
              </a:ext>
            </a:extLst>
          </p:cNvPr>
          <p:cNvSpPr txBox="1"/>
          <p:nvPr/>
        </p:nvSpPr>
        <p:spPr>
          <a:xfrm>
            <a:off x="3846135" y="0"/>
            <a:ext cx="416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A7B26-0C9E-8E19-5C44-898135E97114}"/>
              </a:ext>
            </a:extLst>
          </p:cNvPr>
          <p:cNvSpPr txBox="1"/>
          <p:nvPr/>
        </p:nvSpPr>
        <p:spPr>
          <a:xfrm>
            <a:off x="373929" y="5558476"/>
            <a:ext cx="11444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tử nitrogen (Z=7) và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nitrogen có bao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electron, bao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AO?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9457F69-02C1-2907-7301-27F134391EE2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99A2493-5160-EEE2-3336-5426A1BBEE20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28C6D65-B75B-38C6-2D83-1181F85C9D9B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EB8495A-70B8-D5CA-F1FD-EA3672686E53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BB93AAE-B401-173E-E5CB-3C7366FF270D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F6E568F-325C-CDCB-105D-E47535B9A703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A4586DE-6187-9244-9E70-8D0790E11457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12407C8-71D1-B4FF-4A4E-AA2CF024FA84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09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1D3EC3-63C0-3081-48B2-219D064304E0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6A367E5-40B3-D4B6-C01A-3F2D8187ADE7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03A3CBF-B6A5-9725-31C2-953D76B595A7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644526-AFFA-0193-74E7-0EF9C3DAE7A1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F5D997C-D3F4-9ED2-5845-44A1A66BB198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4769AB8-6C03-B4C2-5181-4D37EEBF9024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C28DDF-A817-9C48-12CC-C98C17105D3D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2C46116-816B-DDC3-0C88-DA5E0C43641E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07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8EC71A-1DB9-0C3E-F57F-F50709303329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DDDB7D9-C88E-C6CA-BEEE-3BF02EFE4016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E2D2902-5A82-66B3-41DA-0D8AD9167919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860D67B-7F33-CB3D-28D0-7227BEA3021D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06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871C9F-06B7-91F3-421A-564FE6A7C792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BCFE836-ED94-54C6-0E98-DF8670DD7642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FC164EB-372E-AAAE-E5A9-BE46838B84F6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18CB05-89B8-8F9C-FE1C-3273BCEFF93C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C260458-776F-1D39-48E5-61D23AE00639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81FDEC7-FF29-AA09-E3A5-3A2BEE7439C4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B33BE3F-6CD6-E2B0-C7DE-22F71D5938D8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9FF1C07-67DA-1BF9-C484-15CB60CEF4B9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B5A9C4-FB4A-7DA3-DFBE-0DD2028F09B6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0F8F51F-A70D-1624-77DF-E7BEA362AFAF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6508985-B32F-B2AA-7119-4C36A7250472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67D5A86-EED7-CB74-CB9F-6FB1C03CA0E1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FAC3B18-B5C7-7ABB-5D04-097DC7D01EAA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D586093-C7D1-BF83-C2AE-F43A8876E340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4CF15F7-E372-232B-1763-44AB528AFC19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E93D99F-05DB-BB0B-27CF-27240E45236D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7D58334-0026-3C36-B865-9F110297C4E5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B13995C-D022-B2B1-FBA4-DBFFB9729F6B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E709273-0772-2A24-127E-398FF476DB08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0465033-D9CC-F667-61F6-4A23E3FE2C2C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BA5E08E-6634-9FD7-9315-DF30D0876B5D}"/>
              </a:ext>
            </a:extLst>
          </p:cNvPr>
          <p:cNvGrpSpPr/>
          <p:nvPr/>
        </p:nvGrpSpPr>
        <p:grpSpPr>
          <a:xfrm>
            <a:off x="9139384" y="2134546"/>
            <a:ext cx="2110902" cy="2110902"/>
            <a:chOff x="1449421" y="1313234"/>
            <a:chExt cx="2110902" cy="211090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1EF73C2-74C5-89B5-5A08-3811D0E8650A}"/>
                </a:ext>
              </a:extLst>
            </p:cNvPr>
            <p:cNvSpPr/>
            <p:nvPr/>
          </p:nvSpPr>
          <p:spPr>
            <a:xfrm>
              <a:off x="1449421" y="1313234"/>
              <a:ext cx="2110902" cy="21109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6FE9FCE-8195-9843-3E41-B49677C747E9}"/>
                </a:ext>
              </a:extLst>
            </p:cNvPr>
            <p:cNvSpPr/>
            <p:nvPr/>
          </p:nvSpPr>
          <p:spPr>
            <a:xfrm>
              <a:off x="1525621" y="1389434"/>
              <a:ext cx="1958502" cy="195850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AA30268-47F4-767D-72FE-0453E86BC850}"/>
                </a:ext>
              </a:extLst>
            </p:cNvPr>
            <p:cNvSpPr/>
            <p:nvPr/>
          </p:nvSpPr>
          <p:spPr>
            <a:xfrm>
              <a:off x="1652081" y="1515894"/>
              <a:ext cx="1705583" cy="17055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66EBA752-E2EE-4F0C-4E46-508A06D65635}"/>
              </a:ext>
            </a:extLst>
          </p:cNvPr>
          <p:cNvSpPr/>
          <p:nvPr/>
        </p:nvSpPr>
        <p:spPr>
          <a:xfrm>
            <a:off x="9139384" y="6181347"/>
            <a:ext cx="2516221" cy="663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7326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7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2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3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3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4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84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5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AA4FC9-FFCA-7C24-538D-F48198DFD6FD}"/>
              </a:ext>
            </a:extLst>
          </p:cNvPr>
          <p:cNvSpPr txBox="1"/>
          <p:nvPr/>
        </p:nvSpPr>
        <p:spPr>
          <a:xfrm>
            <a:off x="509047" y="494063"/>
            <a:ext cx="110670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elctron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có thể có một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AO. Số lượng AO và số electron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3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8DCF41F-7189-8FB8-74B2-2B3441B0E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87284"/>
              </p:ext>
            </p:extLst>
          </p:nvPr>
        </p:nvGraphicFramePr>
        <p:xfrm>
          <a:off x="509047" y="1571281"/>
          <a:ext cx="11462994" cy="3895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99">
                  <a:extLst>
                    <a:ext uri="{9D8B030D-6E8A-4147-A177-3AD203B41FA5}">
                      <a16:colId xmlns:a16="http://schemas.microsoft.com/office/drawing/2014/main" val="2570850843"/>
                    </a:ext>
                  </a:extLst>
                </a:gridCol>
                <a:gridCol w="1172066">
                  <a:extLst>
                    <a:ext uri="{9D8B030D-6E8A-4147-A177-3AD203B41FA5}">
                      <a16:colId xmlns:a16="http://schemas.microsoft.com/office/drawing/2014/main" val="2329685152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2418166183"/>
                    </a:ext>
                  </a:extLst>
                </a:gridCol>
                <a:gridCol w="3343373">
                  <a:extLst>
                    <a:ext uri="{9D8B030D-6E8A-4147-A177-3AD203B41FA5}">
                      <a16:colId xmlns:a16="http://schemas.microsoft.com/office/drawing/2014/main" val="235315888"/>
                    </a:ext>
                  </a:extLst>
                </a:gridCol>
                <a:gridCol w="1910499">
                  <a:extLst>
                    <a:ext uri="{9D8B030D-6E8A-4147-A177-3AD203B41FA5}">
                      <a16:colId xmlns:a16="http://schemas.microsoft.com/office/drawing/2014/main" val="1457258183"/>
                    </a:ext>
                  </a:extLst>
                </a:gridCol>
                <a:gridCol w="1910499">
                  <a:extLst>
                    <a:ext uri="{9D8B030D-6E8A-4147-A177-3AD203B41FA5}">
                      <a16:colId xmlns:a16="http://schemas.microsoft.com/office/drawing/2014/main" val="2402369313"/>
                    </a:ext>
                  </a:extLst>
                </a:gridCol>
              </a:tblGrid>
              <a:tr h="95065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</a:p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(n=2)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(n =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 n =4)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988641"/>
                  </a:ext>
                </a:extLst>
              </a:tr>
              <a:tr h="12745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711266"/>
                  </a:ext>
                </a:extLst>
              </a:tr>
              <a:tr h="13852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electron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2.n</a:t>
                      </a:r>
                      <a:r>
                        <a:rPr lang="en-US" sz="3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9646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C0A61FD-123E-F6BE-9C52-6208C6D18BFB}"/>
              </a:ext>
            </a:extLst>
          </p:cNvPr>
          <p:cNvSpPr/>
          <p:nvPr/>
        </p:nvSpPr>
        <p:spPr>
          <a:xfrm>
            <a:off x="4003250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3C035-C10E-574F-633D-706CB99570D8}"/>
              </a:ext>
            </a:extLst>
          </p:cNvPr>
          <p:cNvSpPr/>
          <p:nvPr/>
        </p:nvSpPr>
        <p:spPr>
          <a:xfrm>
            <a:off x="3596336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8EF5B6-6F7D-8A9C-30C7-9989AB85045F}"/>
              </a:ext>
            </a:extLst>
          </p:cNvPr>
          <p:cNvSpPr/>
          <p:nvPr/>
        </p:nvSpPr>
        <p:spPr>
          <a:xfrm>
            <a:off x="2672506" y="5485552"/>
            <a:ext cx="312655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96C36-37F2-9CB0-88B3-DADAEBCA6156}"/>
              </a:ext>
            </a:extLst>
          </p:cNvPr>
          <p:cNvSpPr/>
          <p:nvPr/>
        </p:nvSpPr>
        <p:spPr>
          <a:xfrm>
            <a:off x="4314339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6DF3F-69BF-E6B6-F8B3-58F7A980E2F1}"/>
              </a:ext>
            </a:extLst>
          </p:cNvPr>
          <p:cNvSpPr/>
          <p:nvPr/>
        </p:nvSpPr>
        <p:spPr>
          <a:xfrm>
            <a:off x="4626995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9D6E50-87DB-B568-3CC0-7CF7C2ECB795}"/>
              </a:ext>
            </a:extLst>
          </p:cNvPr>
          <p:cNvSpPr/>
          <p:nvPr/>
        </p:nvSpPr>
        <p:spPr>
          <a:xfrm>
            <a:off x="5640363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B00B60-979C-4B41-D549-2427D2DE6287}"/>
              </a:ext>
            </a:extLst>
          </p:cNvPr>
          <p:cNvSpPr/>
          <p:nvPr/>
        </p:nvSpPr>
        <p:spPr>
          <a:xfrm>
            <a:off x="5150169" y="5476549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77CF68-4602-7901-889D-242FA07AEB08}"/>
              </a:ext>
            </a:extLst>
          </p:cNvPr>
          <p:cNvSpPr/>
          <p:nvPr/>
        </p:nvSpPr>
        <p:spPr>
          <a:xfrm>
            <a:off x="5951452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65B71A-1803-7D7F-F266-705A532B5295}"/>
              </a:ext>
            </a:extLst>
          </p:cNvPr>
          <p:cNvSpPr/>
          <p:nvPr/>
        </p:nvSpPr>
        <p:spPr>
          <a:xfrm>
            <a:off x="6264108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47472-5572-61B7-5AFE-7B447065605A}"/>
              </a:ext>
            </a:extLst>
          </p:cNvPr>
          <p:cNvSpPr/>
          <p:nvPr/>
        </p:nvSpPr>
        <p:spPr>
          <a:xfrm>
            <a:off x="6691430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BA5751-E622-3F4B-B7B7-5F8F0D3B6AA7}"/>
              </a:ext>
            </a:extLst>
          </p:cNvPr>
          <p:cNvSpPr/>
          <p:nvPr/>
        </p:nvSpPr>
        <p:spPr>
          <a:xfrm>
            <a:off x="7002519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261C31-7C2B-4C03-4426-FA79535E372C}"/>
              </a:ext>
            </a:extLst>
          </p:cNvPr>
          <p:cNvSpPr/>
          <p:nvPr/>
        </p:nvSpPr>
        <p:spPr>
          <a:xfrm>
            <a:off x="7315175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BFBB8-AA68-CF8A-F3F1-974BD712FEE2}"/>
              </a:ext>
            </a:extLst>
          </p:cNvPr>
          <p:cNvSpPr/>
          <p:nvPr/>
        </p:nvSpPr>
        <p:spPr>
          <a:xfrm>
            <a:off x="7568947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F51601-9684-BB82-44D2-665B8A5657B3}"/>
              </a:ext>
            </a:extLst>
          </p:cNvPr>
          <p:cNvSpPr/>
          <p:nvPr/>
        </p:nvSpPr>
        <p:spPr>
          <a:xfrm>
            <a:off x="7881603" y="5485552"/>
            <a:ext cx="312656" cy="320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63D264-C04B-19EF-83D2-1FDC5F5C0047}"/>
              </a:ext>
            </a:extLst>
          </p:cNvPr>
          <p:cNvSpPr txBox="1"/>
          <p:nvPr/>
        </p:nvSpPr>
        <p:spPr>
          <a:xfrm>
            <a:off x="833478" y="6102327"/>
            <a:ext cx="894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F7C7BC-0776-B85A-9D33-4D954E369A05}"/>
              </a:ext>
            </a:extLst>
          </p:cNvPr>
          <p:cNvSpPr txBox="1"/>
          <p:nvPr/>
        </p:nvSpPr>
        <p:spPr>
          <a:xfrm>
            <a:off x="4942002" y="164125"/>
            <a:ext cx="2806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4F439-A42C-037E-904C-F87E787AB1A6}"/>
              </a:ext>
            </a:extLst>
          </p:cNvPr>
          <p:cNvSpPr txBox="1"/>
          <p:nvPr/>
        </p:nvSpPr>
        <p:spPr>
          <a:xfrm>
            <a:off x="787742" y="1016095"/>
            <a:ext cx="10788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một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electron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AD114-8699-49B0-EAC4-3FFEC34ED3E7}"/>
              </a:ext>
            </a:extLst>
          </p:cNvPr>
          <p:cNvSpPr txBox="1"/>
          <p:nvPr/>
        </p:nvSpPr>
        <p:spPr>
          <a:xfrm>
            <a:off x="701813" y="2512600"/>
            <a:ext cx="10788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electron 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elctron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16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8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2062</Words>
  <Application>Microsoft Office PowerPoint</Application>
  <PresentationFormat>Widescreen</PresentationFormat>
  <Paragraphs>289</Paragraphs>
  <Slides>41</Slides>
  <Notes>12</Notes>
  <HiddenSlides>0</HiddenSlides>
  <MMClips>25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Microsoft YaHei</vt:lpstr>
      <vt:lpstr>宋体</vt:lpstr>
      <vt:lpstr>Arial</vt:lpstr>
      <vt:lpstr>Calibri</vt:lpstr>
      <vt:lpstr>Calibri Light</vt:lpstr>
      <vt:lpstr>等线</vt:lpstr>
      <vt:lpstr>Paytone One</vt:lpstr>
      <vt:lpstr>Times New Roman</vt:lpstr>
      <vt:lpstr>Wingdings</vt:lpstr>
      <vt:lpstr>Office Theme</vt:lpstr>
      <vt:lpstr>Equation</vt:lpstr>
      <vt:lpstr>BÀI 5. LỚP, PHÂN LỚP VÀ CẤU HÌNH ELECTRON</vt:lpstr>
      <vt:lpstr>PowerPoint Presentation</vt:lpstr>
      <vt:lpstr>PowerPoint Presentation</vt:lpstr>
      <vt:lpstr>I. LỚP VÀ PHÂN LỚP ELECTRON</vt:lpstr>
      <vt:lpstr>1. Lớp electron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PHÂN LỚP ELECTRON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Cách viết cấu hình electron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Biểu diễn cấu hình electron theo ô orbital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5. LỚP, PHÂN LỚP VÀ CẤU HÌNH ELECTRON</dc:title>
  <dc:creator>Lánh</dc:creator>
  <cp:lastModifiedBy>Admin</cp:lastModifiedBy>
  <cp:revision>220</cp:revision>
  <dcterms:created xsi:type="dcterms:W3CDTF">2022-09-15T08:04:02Z</dcterms:created>
  <dcterms:modified xsi:type="dcterms:W3CDTF">2025-08-29T04:01:14Z</dcterms:modified>
</cp:coreProperties>
</file>