
<file path=[Content_Types].xml><?xml version="1.0" encoding="utf-8"?>
<Types xmlns="http://schemas.openxmlformats.org/package/2006/content-types">
  <Default Extension="bin" ContentType="audio/unknown"/>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2" r:id="rId1"/>
  </p:sldMasterIdLst>
  <p:notesMasterIdLst>
    <p:notesMasterId r:id="rId38"/>
  </p:notesMasterIdLst>
  <p:sldIdLst>
    <p:sldId id="381" r:id="rId2"/>
    <p:sldId id="344" r:id="rId3"/>
    <p:sldId id="383" r:id="rId4"/>
    <p:sldId id="382" r:id="rId5"/>
    <p:sldId id="275" r:id="rId6"/>
    <p:sldId id="384" r:id="rId7"/>
    <p:sldId id="304" r:id="rId8"/>
    <p:sldId id="385" r:id="rId9"/>
    <p:sldId id="281" r:id="rId10"/>
    <p:sldId id="386" r:id="rId11"/>
    <p:sldId id="323" r:id="rId12"/>
    <p:sldId id="325" r:id="rId13"/>
    <p:sldId id="327" r:id="rId14"/>
    <p:sldId id="351" r:id="rId15"/>
    <p:sldId id="328" r:id="rId16"/>
    <p:sldId id="329" r:id="rId17"/>
    <p:sldId id="354" r:id="rId18"/>
    <p:sldId id="330" r:id="rId19"/>
    <p:sldId id="393" r:id="rId20"/>
    <p:sldId id="390" r:id="rId21"/>
    <p:sldId id="391" r:id="rId22"/>
    <p:sldId id="311" r:id="rId23"/>
    <p:sldId id="396" r:id="rId24"/>
    <p:sldId id="388" r:id="rId25"/>
    <p:sldId id="332" r:id="rId26"/>
    <p:sldId id="398" r:id="rId27"/>
    <p:sldId id="403" r:id="rId28"/>
    <p:sldId id="334" r:id="rId29"/>
    <p:sldId id="389" r:id="rId30"/>
    <p:sldId id="404" r:id="rId31"/>
    <p:sldId id="337" r:id="rId32"/>
    <p:sldId id="399" r:id="rId33"/>
    <p:sldId id="400" r:id="rId34"/>
    <p:sldId id="401" r:id="rId35"/>
    <p:sldId id="402" r:id="rId36"/>
    <p:sldId id="357"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80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41" autoAdjust="0"/>
    <p:restoredTop sz="94660"/>
  </p:normalViewPr>
  <p:slideViewPr>
    <p:cSldViewPr snapToGrid="0">
      <p:cViewPr varScale="1">
        <p:scale>
          <a:sx n="89" d="100"/>
          <a:sy n="89" d="100"/>
        </p:scale>
        <p:origin x="6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49E65E-E271-4605-B522-67E8FF4A4E06}" type="datetimeFigureOut">
              <a:rPr lang="en-US" smtClean="0"/>
              <a:t>29/8/2025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F22B18-9774-4504-9BEE-CE4D79852CD7}" type="slidenum">
              <a:rPr lang="en-US" smtClean="0"/>
              <a:t>‹#›</a:t>
            </a:fld>
            <a:endParaRPr lang="en-US"/>
          </a:p>
        </p:txBody>
      </p:sp>
    </p:spTree>
    <p:extLst>
      <p:ext uri="{BB962C8B-B14F-4D97-AF65-F5344CB8AC3E}">
        <p14:creationId xmlns:p14="http://schemas.microsoft.com/office/powerpoint/2010/main" val="1773806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D32CA-217E-4D26-AE2C-D39A8A559C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912390-C629-4752-B859-2A569A33D0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607DA9-FA36-4223-A9ED-E60729D2AB5B}"/>
              </a:ext>
            </a:extLst>
          </p:cNvPr>
          <p:cNvSpPr>
            <a:spLocks noGrp="1"/>
          </p:cNvSpPr>
          <p:nvPr>
            <p:ph type="dt" sz="half" idx="10"/>
          </p:nvPr>
        </p:nvSpPr>
        <p:spPr/>
        <p:txBody>
          <a:bodyPr/>
          <a:lstStyle/>
          <a:p>
            <a:fld id="{48A87A34-81AB-432B-8DAE-1953F412C126}" type="datetimeFigureOut">
              <a:rPr lang="en-US" smtClean="0"/>
              <a:t>29/8/2025</a:t>
            </a:fld>
            <a:endParaRPr lang="en-US" dirty="0"/>
          </a:p>
        </p:txBody>
      </p:sp>
      <p:sp>
        <p:nvSpPr>
          <p:cNvPr id="5" name="Footer Placeholder 4">
            <a:extLst>
              <a:ext uri="{FF2B5EF4-FFF2-40B4-BE49-F238E27FC236}">
                <a16:creationId xmlns:a16="http://schemas.microsoft.com/office/drawing/2014/main" id="{74402E69-24EA-4873-B4B1-51F0CD94600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702FC4-E239-4FD3-8E6F-B6F251A42D9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03059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A02C4-1271-4578-9DDE-0FD7044B26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FBCB02-1133-4693-B7E8-8B59DAD65C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094B6A-51C6-42F0-94F2-7F52157BCF61}"/>
              </a:ext>
            </a:extLst>
          </p:cNvPr>
          <p:cNvSpPr>
            <a:spLocks noGrp="1"/>
          </p:cNvSpPr>
          <p:nvPr>
            <p:ph type="dt" sz="half" idx="10"/>
          </p:nvPr>
        </p:nvSpPr>
        <p:spPr/>
        <p:txBody>
          <a:bodyPr/>
          <a:lstStyle/>
          <a:p>
            <a:fld id="{48A87A34-81AB-432B-8DAE-1953F412C126}" type="datetimeFigureOut">
              <a:rPr lang="en-US" smtClean="0"/>
              <a:t>29/8/2025</a:t>
            </a:fld>
            <a:endParaRPr lang="en-US" dirty="0"/>
          </a:p>
        </p:txBody>
      </p:sp>
      <p:sp>
        <p:nvSpPr>
          <p:cNvPr id="5" name="Footer Placeholder 4">
            <a:extLst>
              <a:ext uri="{FF2B5EF4-FFF2-40B4-BE49-F238E27FC236}">
                <a16:creationId xmlns:a16="http://schemas.microsoft.com/office/drawing/2014/main" id="{78CAECED-D513-444C-99CF-E17F9E03114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FAFA354-E9B9-424E-9F52-BB3DF0D75AC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1895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72521E-7C14-41C4-A501-C5A3DD4019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1F00D7-7470-481F-89B9-3964D468BF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297C40-FA84-43AB-A2AE-8D55F88B7DE3}"/>
              </a:ext>
            </a:extLst>
          </p:cNvPr>
          <p:cNvSpPr>
            <a:spLocks noGrp="1"/>
          </p:cNvSpPr>
          <p:nvPr>
            <p:ph type="dt" sz="half" idx="10"/>
          </p:nvPr>
        </p:nvSpPr>
        <p:spPr/>
        <p:txBody>
          <a:bodyPr/>
          <a:lstStyle/>
          <a:p>
            <a:fld id="{48A87A34-81AB-432B-8DAE-1953F412C126}" type="datetimeFigureOut">
              <a:rPr lang="en-US" smtClean="0"/>
              <a:pPr/>
              <a:t>29/8/2025</a:t>
            </a:fld>
            <a:endParaRPr lang="en-US" dirty="0"/>
          </a:p>
        </p:txBody>
      </p:sp>
      <p:sp>
        <p:nvSpPr>
          <p:cNvPr id="5" name="Footer Placeholder 4">
            <a:extLst>
              <a:ext uri="{FF2B5EF4-FFF2-40B4-BE49-F238E27FC236}">
                <a16:creationId xmlns:a16="http://schemas.microsoft.com/office/drawing/2014/main" id="{BC0C7EF6-72EC-4A27-B408-EF15296E85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26A039F-5245-454B-9CCA-E684D05E0F75}"/>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0527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accent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1308100" y="-104133"/>
            <a:ext cx="15355125" cy="6962069"/>
            <a:chOff x="-981075" y="-78100"/>
            <a:chExt cx="11516344" cy="5221552"/>
          </a:xfrm>
        </p:grpSpPr>
        <p:sp>
          <p:nvSpPr>
            <p:cNvPr id="11" name="Google Shape;11;p2"/>
            <p:cNvSpPr/>
            <p:nvPr/>
          </p:nvSpPr>
          <p:spPr>
            <a:xfrm rot="10800000">
              <a:off x="4304464" y="-3"/>
              <a:ext cx="2002536" cy="734878"/>
            </a:xfrm>
            <a:custGeom>
              <a:avLst/>
              <a:gdLst/>
              <a:ahLst/>
              <a:cxnLst/>
              <a:rect l="l" t="t" r="r" b="b"/>
              <a:pathLst>
                <a:path w="21600" h="21175" extrusionOk="0">
                  <a:moveTo>
                    <a:pt x="21600" y="21175"/>
                  </a:moveTo>
                  <a:lnTo>
                    <a:pt x="21600" y="20652"/>
                  </a:lnTo>
                  <a:cubicBezTo>
                    <a:pt x="21600" y="17251"/>
                    <a:pt x="20920" y="14109"/>
                    <a:pt x="19815" y="12409"/>
                  </a:cubicBezTo>
                  <a:lnTo>
                    <a:pt x="12585" y="1274"/>
                  </a:lnTo>
                  <a:cubicBezTo>
                    <a:pt x="11480" y="-425"/>
                    <a:pt x="10120" y="-425"/>
                    <a:pt x="9015" y="1274"/>
                  </a:cubicBezTo>
                  <a:lnTo>
                    <a:pt x="1785" y="12409"/>
                  </a:lnTo>
                  <a:cubicBezTo>
                    <a:pt x="680" y="14108"/>
                    <a:pt x="0" y="17251"/>
                    <a:pt x="0" y="20652"/>
                  </a:cubicBezTo>
                  <a:lnTo>
                    <a:pt x="0" y="21175"/>
                  </a:lnTo>
                  <a:close/>
                </a:path>
              </a:pathLst>
            </a:custGeom>
            <a:solidFill>
              <a:srgbClr val="4F0089">
                <a:alpha val="1508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12" name="Google Shape;12;p2"/>
            <p:cNvSpPr/>
            <p:nvPr/>
          </p:nvSpPr>
          <p:spPr>
            <a:xfrm rot="10800000">
              <a:off x="6419277" y="-3"/>
              <a:ext cx="2002536" cy="734878"/>
            </a:xfrm>
            <a:custGeom>
              <a:avLst/>
              <a:gdLst/>
              <a:ahLst/>
              <a:cxnLst/>
              <a:rect l="l" t="t" r="r" b="b"/>
              <a:pathLst>
                <a:path w="21600" h="21175" extrusionOk="0">
                  <a:moveTo>
                    <a:pt x="21600" y="21175"/>
                  </a:moveTo>
                  <a:lnTo>
                    <a:pt x="21600" y="20652"/>
                  </a:lnTo>
                  <a:cubicBezTo>
                    <a:pt x="21600" y="17251"/>
                    <a:pt x="20920" y="14109"/>
                    <a:pt x="19815" y="12409"/>
                  </a:cubicBezTo>
                  <a:lnTo>
                    <a:pt x="12585" y="1274"/>
                  </a:lnTo>
                  <a:cubicBezTo>
                    <a:pt x="11480" y="-425"/>
                    <a:pt x="10120" y="-425"/>
                    <a:pt x="9015" y="1274"/>
                  </a:cubicBezTo>
                  <a:lnTo>
                    <a:pt x="1785" y="12409"/>
                  </a:lnTo>
                  <a:cubicBezTo>
                    <a:pt x="680" y="14108"/>
                    <a:pt x="0" y="17251"/>
                    <a:pt x="0" y="20652"/>
                  </a:cubicBezTo>
                  <a:lnTo>
                    <a:pt x="0" y="21175"/>
                  </a:lnTo>
                  <a:close/>
                </a:path>
              </a:pathLst>
            </a:custGeom>
            <a:solidFill>
              <a:srgbClr val="FFFFFF">
                <a:alpha val="1006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13" name="Google Shape;13;p2"/>
            <p:cNvSpPr/>
            <p:nvPr/>
          </p:nvSpPr>
          <p:spPr>
            <a:xfrm rot="10800000">
              <a:off x="2189989" y="-3"/>
              <a:ext cx="2002536" cy="734878"/>
            </a:xfrm>
            <a:custGeom>
              <a:avLst/>
              <a:gdLst/>
              <a:ahLst/>
              <a:cxnLst/>
              <a:rect l="l" t="t" r="r" b="b"/>
              <a:pathLst>
                <a:path w="21600" h="21175" extrusionOk="0">
                  <a:moveTo>
                    <a:pt x="21600" y="21175"/>
                  </a:moveTo>
                  <a:lnTo>
                    <a:pt x="21600" y="20652"/>
                  </a:lnTo>
                  <a:cubicBezTo>
                    <a:pt x="21600" y="17251"/>
                    <a:pt x="20920" y="14109"/>
                    <a:pt x="19815" y="12409"/>
                  </a:cubicBezTo>
                  <a:lnTo>
                    <a:pt x="12585" y="1274"/>
                  </a:lnTo>
                  <a:cubicBezTo>
                    <a:pt x="11480" y="-425"/>
                    <a:pt x="10120" y="-425"/>
                    <a:pt x="9015" y="1274"/>
                  </a:cubicBezTo>
                  <a:lnTo>
                    <a:pt x="1785" y="12409"/>
                  </a:lnTo>
                  <a:cubicBezTo>
                    <a:pt x="680" y="14108"/>
                    <a:pt x="0" y="17251"/>
                    <a:pt x="0" y="20652"/>
                  </a:cubicBezTo>
                  <a:lnTo>
                    <a:pt x="0" y="21175"/>
                  </a:lnTo>
                  <a:close/>
                </a:path>
              </a:pathLst>
            </a:custGeom>
            <a:solidFill>
              <a:srgbClr val="FFFFFF">
                <a:alpha val="1006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14" name="Google Shape;14;p2"/>
            <p:cNvSpPr/>
            <p:nvPr/>
          </p:nvSpPr>
          <p:spPr>
            <a:xfrm>
              <a:off x="1133400" y="4039228"/>
              <a:ext cx="2001186" cy="1104224"/>
            </a:xfrm>
            <a:custGeom>
              <a:avLst/>
              <a:gdLst/>
              <a:ahLst/>
              <a:cxnLst/>
              <a:rect l="l" t="t" r="r" b="b"/>
              <a:pathLst>
                <a:path w="21600" h="21315" extrusionOk="0">
                  <a:moveTo>
                    <a:pt x="21600" y="21315"/>
                  </a:moveTo>
                  <a:lnTo>
                    <a:pt x="21600" y="13849"/>
                  </a:lnTo>
                  <a:cubicBezTo>
                    <a:pt x="21600" y="11569"/>
                    <a:pt x="20920" y="9461"/>
                    <a:pt x="19816" y="8321"/>
                  </a:cubicBezTo>
                  <a:lnTo>
                    <a:pt x="12585" y="855"/>
                  </a:lnTo>
                  <a:cubicBezTo>
                    <a:pt x="11480" y="-285"/>
                    <a:pt x="10120" y="-285"/>
                    <a:pt x="9015" y="855"/>
                  </a:cubicBezTo>
                  <a:lnTo>
                    <a:pt x="1785" y="8321"/>
                  </a:lnTo>
                  <a:cubicBezTo>
                    <a:pt x="680" y="9461"/>
                    <a:pt x="0" y="11569"/>
                    <a:pt x="0" y="13849"/>
                  </a:cubicBezTo>
                  <a:lnTo>
                    <a:pt x="0" y="21315"/>
                  </a:lnTo>
                  <a:close/>
                </a:path>
              </a:pathLst>
            </a:custGeom>
            <a:solidFill>
              <a:srgbClr val="4F0089">
                <a:alpha val="1508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15" name="Google Shape;15;p2"/>
            <p:cNvSpPr/>
            <p:nvPr/>
          </p:nvSpPr>
          <p:spPr>
            <a:xfrm>
              <a:off x="3247913" y="4039228"/>
              <a:ext cx="2001186" cy="1104224"/>
            </a:xfrm>
            <a:custGeom>
              <a:avLst/>
              <a:gdLst/>
              <a:ahLst/>
              <a:cxnLst/>
              <a:rect l="l" t="t" r="r" b="b"/>
              <a:pathLst>
                <a:path w="21600" h="21315" extrusionOk="0">
                  <a:moveTo>
                    <a:pt x="21600" y="21315"/>
                  </a:moveTo>
                  <a:lnTo>
                    <a:pt x="21600" y="13849"/>
                  </a:lnTo>
                  <a:cubicBezTo>
                    <a:pt x="21600" y="11569"/>
                    <a:pt x="20920" y="9461"/>
                    <a:pt x="19816" y="8321"/>
                  </a:cubicBezTo>
                  <a:lnTo>
                    <a:pt x="12585" y="855"/>
                  </a:lnTo>
                  <a:cubicBezTo>
                    <a:pt x="11480" y="-285"/>
                    <a:pt x="10120" y="-285"/>
                    <a:pt x="9015" y="855"/>
                  </a:cubicBezTo>
                  <a:lnTo>
                    <a:pt x="1785" y="8321"/>
                  </a:lnTo>
                  <a:cubicBezTo>
                    <a:pt x="680" y="9461"/>
                    <a:pt x="0" y="11569"/>
                    <a:pt x="0" y="13849"/>
                  </a:cubicBezTo>
                  <a:lnTo>
                    <a:pt x="0" y="21315"/>
                  </a:lnTo>
                  <a:close/>
                </a:path>
              </a:pathLst>
            </a:custGeom>
            <a:solidFill>
              <a:srgbClr val="FFFFFF">
                <a:alpha val="1006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16" name="Google Shape;16;p2"/>
            <p:cNvSpPr/>
            <p:nvPr/>
          </p:nvSpPr>
          <p:spPr>
            <a:xfrm>
              <a:off x="7476888" y="4039228"/>
              <a:ext cx="2001186" cy="1104224"/>
            </a:xfrm>
            <a:custGeom>
              <a:avLst/>
              <a:gdLst/>
              <a:ahLst/>
              <a:cxnLst/>
              <a:rect l="l" t="t" r="r" b="b"/>
              <a:pathLst>
                <a:path w="21600" h="21315" extrusionOk="0">
                  <a:moveTo>
                    <a:pt x="21600" y="21315"/>
                  </a:moveTo>
                  <a:lnTo>
                    <a:pt x="21600" y="13849"/>
                  </a:lnTo>
                  <a:cubicBezTo>
                    <a:pt x="21600" y="11569"/>
                    <a:pt x="20920" y="9461"/>
                    <a:pt x="19816" y="8321"/>
                  </a:cubicBezTo>
                  <a:lnTo>
                    <a:pt x="12585" y="855"/>
                  </a:lnTo>
                  <a:cubicBezTo>
                    <a:pt x="11480" y="-285"/>
                    <a:pt x="10120" y="-285"/>
                    <a:pt x="9015" y="855"/>
                  </a:cubicBezTo>
                  <a:lnTo>
                    <a:pt x="1785" y="8321"/>
                  </a:lnTo>
                  <a:cubicBezTo>
                    <a:pt x="680" y="9461"/>
                    <a:pt x="0" y="11569"/>
                    <a:pt x="0" y="13849"/>
                  </a:cubicBezTo>
                  <a:lnTo>
                    <a:pt x="0" y="21315"/>
                  </a:lnTo>
                  <a:close/>
                </a:path>
              </a:pathLst>
            </a:custGeom>
            <a:solidFill>
              <a:srgbClr val="FFFFFF">
                <a:alpha val="1006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17" name="Google Shape;17;p2"/>
            <p:cNvSpPr/>
            <p:nvPr/>
          </p:nvSpPr>
          <p:spPr>
            <a:xfrm>
              <a:off x="76200" y="2200888"/>
              <a:ext cx="2001163" cy="2208980"/>
            </a:xfrm>
            <a:custGeom>
              <a:avLst/>
              <a:gdLst/>
              <a:ahLst/>
              <a:cxnLst/>
              <a:rect l="l" t="t" r="r" b="b"/>
              <a:pathLst>
                <a:path w="21598" h="21315" extrusionOk="0">
                  <a:moveTo>
                    <a:pt x="21599" y="14389"/>
                  </a:moveTo>
                  <a:lnTo>
                    <a:pt x="21599" y="6924"/>
                  </a:lnTo>
                  <a:cubicBezTo>
                    <a:pt x="21599" y="5784"/>
                    <a:pt x="20918" y="4730"/>
                    <a:pt x="19814" y="4161"/>
                  </a:cubicBezTo>
                  <a:lnTo>
                    <a:pt x="12583" y="428"/>
                  </a:lnTo>
                  <a:cubicBezTo>
                    <a:pt x="11478" y="-142"/>
                    <a:pt x="10118" y="-142"/>
                    <a:pt x="9013" y="428"/>
                  </a:cubicBezTo>
                  <a:lnTo>
                    <a:pt x="1783" y="4161"/>
                  </a:lnTo>
                  <a:cubicBezTo>
                    <a:pt x="679" y="4731"/>
                    <a:pt x="0" y="5784"/>
                    <a:pt x="0" y="6924"/>
                  </a:cubicBezTo>
                  <a:lnTo>
                    <a:pt x="0" y="14392"/>
                  </a:lnTo>
                  <a:cubicBezTo>
                    <a:pt x="1" y="15532"/>
                    <a:pt x="681" y="16585"/>
                    <a:pt x="1785" y="17155"/>
                  </a:cubicBezTo>
                  <a:lnTo>
                    <a:pt x="9016" y="20888"/>
                  </a:lnTo>
                  <a:cubicBezTo>
                    <a:pt x="10120" y="21458"/>
                    <a:pt x="11481" y="21458"/>
                    <a:pt x="12585" y="20888"/>
                  </a:cubicBezTo>
                  <a:lnTo>
                    <a:pt x="19816" y="17155"/>
                  </a:lnTo>
                  <a:cubicBezTo>
                    <a:pt x="20920" y="16584"/>
                    <a:pt x="21600" y="15530"/>
                    <a:pt x="21599" y="14389"/>
                  </a:cubicBezTo>
                  <a:close/>
                </a:path>
              </a:pathLst>
            </a:custGeom>
            <a:solidFill>
              <a:srgbClr val="FFFFFF">
                <a:alpha val="1006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18" name="Google Shape;18;p2"/>
            <p:cNvSpPr/>
            <p:nvPr/>
          </p:nvSpPr>
          <p:spPr>
            <a:xfrm>
              <a:off x="2190677" y="2200888"/>
              <a:ext cx="2001163" cy="2208980"/>
            </a:xfrm>
            <a:custGeom>
              <a:avLst/>
              <a:gdLst/>
              <a:ahLst/>
              <a:cxnLst/>
              <a:rect l="l" t="t" r="r" b="b"/>
              <a:pathLst>
                <a:path w="21598" h="21315" extrusionOk="0">
                  <a:moveTo>
                    <a:pt x="21599" y="14389"/>
                  </a:moveTo>
                  <a:lnTo>
                    <a:pt x="21599" y="6924"/>
                  </a:lnTo>
                  <a:cubicBezTo>
                    <a:pt x="21599" y="5784"/>
                    <a:pt x="20918" y="4730"/>
                    <a:pt x="19814" y="4161"/>
                  </a:cubicBezTo>
                  <a:lnTo>
                    <a:pt x="12583" y="428"/>
                  </a:lnTo>
                  <a:cubicBezTo>
                    <a:pt x="11478" y="-142"/>
                    <a:pt x="10118" y="-142"/>
                    <a:pt x="9013" y="428"/>
                  </a:cubicBezTo>
                  <a:lnTo>
                    <a:pt x="1783" y="4161"/>
                  </a:lnTo>
                  <a:cubicBezTo>
                    <a:pt x="679" y="4731"/>
                    <a:pt x="0" y="5784"/>
                    <a:pt x="0" y="6924"/>
                  </a:cubicBezTo>
                  <a:lnTo>
                    <a:pt x="0" y="14392"/>
                  </a:lnTo>
                  <a:cubicBezTo>
                    <a:pt x="1" y="15532"/>
                    <a:pt x="681" y="16585"/>
                    <a:pt x="1785" y="17155"/>
                  </a:cubicBezTo>
                  <a:lnTo>
                    <a:pt x="9016" y="20888"/>
                  </a:lnTo>
                  <a:cubicBezTo>
                    <a:pt x="10120" y="21458"/>
                    <a:pt x="11481" y="21458"/>
                    <a:pt x="12585" y="20888"/>
                  </a:cubicBezTo>
                  <a:lnTo>
                    <a:pt x="19816" y="17155"/>
                  </a:lnTo>
                  <a:cubicBezTo>
                    <a:pt x="20920" y="16584"/>
                    <a:pt x="21600" y="15530"/>
                    <a:pt x="21599" y="14389"/>
                  </a:cubicBezTo>
                  <a:close/>
                </a:path>
              </a:pathLst>
            </a:custGeom>
            <a:solidFill>
              <a:srgbClr val="FFFFFF">
                <a:alpha val="1006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19" name="Google Shape;19;p2"/>
            <p:cNvSpPr/>
            <p:nvPr/>
          </p:nvSpPr>
          <p:spPr>
            <a:xfrm>
              <a:off x="6419630" y="2200888"/>
              <a:ext cx="2001163" cy="2208980"/>
            </a:xfrm>
            <a:custGeom>
              <a:avLst/>
              <a:gdLst/>
              <a:ahLst/>
              <a:cxnLst/>
              <a:rect l="l" t="t" r="r" b="b"/>
              <a:pathLst>
                <a:path w="21598" h="21315" extrusionOk="0">
                  <a:moveTo>
                    <a:pt x="21599" y="14389"/>
                  </a:moveTo>
                  <a:lnTo>
                    <a:pt x="21599" y="6924"/>
                  </a:lnTo>
                  <a:cubicBezTo>
                    <a:pt x="21599" y="5784"/>
                    <a:pt x="20918" y="4730"/>
                    <a:pt x="19814" y="4161"/>
                  </a:cubicBezTo>
                  <a:lnTo>
                    <a:pt x="12583" y="428"/>
                  </a:lnTo>
                  <a:cubicBezTo>
                    <a:pt x="11478" y="-142"/>
                    <a:pt x="10118" y="-142"/>
                    <a:pt x="9013" y="428"/>
                  </a:cubicBezTo>
                  <a:lnTo>
                    <a:pt x="1783" y="4161"/>
                  </a:lnTo>
                  <a:cubicBezTo>
                    <a:pt x="679" y="4731"/>
                    <a:pt x="0" y="5784"/>
                    <a:pt x="0" y="6924"/>
                  </a:cubicBezTo>
                  <a:lnTo>
                    <a:pt x="0" y="14392"/>
                  </a:lnTo>
                  <a:cubicBezTo>
                    <a:pt x="1" y="15532"/>
                    <a:pt x="681" y="16585"/>
                    <a:pt x="1785" y="17155"/>
                  </a:cubicBezTo>
                  <a:lnTo>
                    <a:pt x="9016" y="20888"/>
                  </a:lnTo>
                  <a:cubicBezTo>
                    <a:pt x="10120" y="21458"/>
                    <a:pt x="11481" y="21458"/>
                    <a:pt x="12585" y="20888"/>
                  </a:cubicBezTo>
                  <a:lnTo>
                    <a:pt x="19816" y="17155"/>
                  </a:lnTo>
                  <a:cubicBezTo>
                    <a:pt x="20920" y="16584"/>
                    <a:pt x="21600" y="15530"/>
                    <a:pt x="21599" y="14389"/>
                  </a:cubicBezTo>
                  <a:close/>
                </a:path>
              </a:pathLst>
            </a:custGeom>
            <a:solidFill>
              <a:srgbClr val="FFFFFF">
                <a:alpha val="1006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20" name="Google Shape;20;p2"/>
            <p:cNvSpPr/>
            <p:nvPr/>
          </p:nvSpPr>
          <p:spPr>
            <a:xfrm>
              <a:off x="8534106" y="2200888"/>
              <a:ext cx="2001163" cy="2208980"/>
            </a:xfrm>
            <a:custGeom>
              <a:avLst/>
              <a:gdLst/>
              <a:ahLst/>
              <a:cxnLst/>
              <a:rect l="l" t="t" r="r" b="b"/>
              <a:pathLst>
                <a:path w="21598" h="21315" extrusionOk="0">
                  <a:moveTo>
                    <a:pt x="21599" y="14389"/>
                  </a:moveTo>
                  <a:lnTo>
                    <a:pt x="21599" y="6924"/>
                  </a:lnTo>
                  <a:cubicBezTo>
                    <a:pt x="21599" y="5784"/>
                    <a:pt x="20918" y="4730"/>
                    <a:pt x="19814" y="4161"/>
                  </a:cubicBezTo>
                  <a:lnTo>
                    <a:pt x="12583" y="428"/>
                  </a:lnTo>
                  <a:cubicBezTo>
                    <a:pt x="11478" y="-142"/>
                    <a:pt x="10118" y="-142"/>
                    <a:pt x="9013" y="428"/>
                  </a:cubicBezTo>
                  <a:lnTo>
                    <a:pt x="1783" y="4161"/>
                  </a:lnTo>
                  <a:cubicBezTo>
                    <a:pt x="679" y="4731"/>
                    <a:pt x="0" y="5784"/>
                    <a:pt x="0" y="6924"/>
                  </a:cubicBezTo>
                  <a:lnTo>
                    <a:pt x="0" y="14392"/>
                  </a:lnTo>
                  <a:cubicBezTo>
                    <a:pt x="1" y="15532"/>
                    <a:pt x="681" y="16585"/>
                    <a:pt x="1785" y="17155"/>
                  </a:cubicBezTo>
                  <a:lnTo>
                    <a:pt x="9016" y="20888"/>
                  </a:lnTo>
                  <a:cubicBezTo>
                    <a:pt x="10120" y="21458"/>
                    <a:pt x="11481" y="21458"/>
                    <a:pt x="12585" y="20888"/>
                  </a:cubicBezTo>
                  <a:lnTo>
                    <a:pt x="19816" y="17155"/>
                  </a:lnTo>
                  <a:cubicBezTo>
                    <a:pt x="20920" y="16584"/>
                    <a:pt x="21600" y="15530"/>
                    <a:pt x="21599" y="14389"/>
                  </a:cubicBezTo>
                  <a:close/>
                </a:path>
              </a:pathLst>
            </a:custGeom>
            <a:solidFill>
              <a:srgbClr val="FFFFFF">
                <a:alpha val="1006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21" name="Google Shape;21;p2"/>
            <p:cNvSpPr/>
            <p:nvPr/>
          </p:nvSpPr>
          <p:spPr>
            <a:xfrm>
              <a:off x="-981075" y="372088"/>
              <a:ext cx="2001163" cy="2208980"/>
            </a:xfrm>
            <a:custGeom>
              <a:avLst/>
              <a:gdLst/>
              <a:ahLst/>
              <a:cxnLst/>
              <a:rect l="l" t="t" r="r" b="b"/>
              <a:pathLst>
                <a:path w="21598" h="21315" extrusionOk="0">
                  <a:moveTo>
                    <a:pt x="21599" y="14389"/>
                  </a:moveTo>
                  <a:lnTo>
                    <a:pt x="21599" y="6924"/>
                  </a:lnTo>
                  <a:cubicBezTo>
                    <a:pt x="21599" y="5784"/>
                    <a:pt x="20918" y="4730"/>
                    <a:pt x="19814" y="4161"/>
                  </a:cubicBezTo>
                  <a:lnTo>
                    <a:pt x="12583" y="428"/>
                  </a:lnTo>
                  <a:cubicBezTo>
                    <a:pt x="11478" y="-142"/>
                    <a:pt x="10118" y="-142"/>
                    <a:pt x="9013" y="428"/>
                  </a:cubicBezTo>
                  <a:lnTo>
                    <a:pt x="1783" y="4161"/>
                  </a:lnTo>
                  <a:cubicBezTo>
                    <a:pt x="679" y="4731"/>
                    <a:pt x="0" y="5784"/>
                    <a:pt x="0" y="6924"/>
                  </a:cubicBezTo>
                  <a:lnTo>
                    <a:pt x="0" y="14392"/>
                  </a:lnTo>
                  <a:cubicBezTo>
                    <a:pt x="1" y="15532"/>
                    <a:pt x="681" y="16585"/>
                    <a:pt x="1785" y="17155"/>
                  </a:cubicBezTo>
                  <a:lnTo>
                    <a:pt x="9016" y="20888"/>
                  </a:lnTo>
                  <a:cubicBezTo>
                    <a:pt x="10120" y="21458"/>
                    <a:pt x="11481" y="21458"/>
                    <a:pt x="12585" y="20888"/>
                  </a:cubicBezTo>
                  <a:lnTo>
                    <a:pt x="19816" y="17155"/>
                  </a:lnTo>
                  <a:cubicBezTo>
                    <a:pt x="20920" y="16584"/>
                    <a:pt x="21600" y="15530"/>
                    <a:pt x="21599" y="14389"/>
                  </a:cubicBezTo>
                  <a:close/>
                </a:path>
              </a:pathLst>
            </a:custGeom>
            <a:solidFill>
              <a:srgbClr val="FFFFFF">
                <a:alpha val="1006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22" name="Google Shape;22;p2"/>
            <p:cNvSpPr/>
            <p:nvPr/>
          </p:nvSpPr>
          <p:spPr>
            <a:xfrm>
              <a:off x="3247878" y="372088"/>
              <a:ext cx="2001163" cy="2208980"/>
            </a:xfrm>
            <a:custGeom>
              <a:avLst/>
              <a:gdLst/>
              <a:ahLst/>
              <a:cxnLst/>
              <a:rect l="l" t="t" r="r" b="b"/>
              <a:pathLst>
                <a:path w="21598" h="21315" extrusionOk="0">
                  <a:moveTo>
                    <a:pt x="21599" y="14389"/>
                  </a:moveTo>
                  <a:lnTo>
                    <a:pt x="21599" y="6924"/>
                  </a:lnTo>
                  <a:cubicBezTo>
                    <a:pt x="21599" y="5784"/>
                    <a:pt x="20918" y="4730"/>
                    <a:pt x="19814" y="4161"/>
                  </a:cubicBezTo>
                  <a:lnTo>
                    <a:pt x="12583" y="428"/>
                  </a:lnTo>
                  <a:cubicBezTo>
                    <a:pt x="11478" y="-142"/>
                    <a:pt x="10118" y="-142"/>
                    <a:pt x="9013" y="428"/>
                  </a:cubicBezTo>
                  <a:lnTo>
                    <a:pt x="1783" y="4161"/>
                  </a:lnTo>
                  <a:cubicBezTo>
                    <a:pt x="679" y="4731"/>
                    <a:pt x="0" y="5784"/>
                    <a:pt x="0" y="6924"/>
                  </a:cubicBezTo>
                  <a:lnTo>
                    <a:pt x="0" y="14392"/>
                  </a:lnTo>
                  <a:cubicBezTo>
                    <a:pt x="1" y="15532"/>
                    <a:pt x="681" y="16585"/>
                    <a:pt x="1785" y="17155"/>
                  </a:cubicBezTo>
                  <a:lnTo>
                    <a:pt x="9016" y="20888"/>
                  </a:lnTo>
                  <a:cubicBezTo>
                    <a:pt x="10120" y="21458"/>
                    <a:pt x="11481" y="21458"/>
                    <a:pt x="12585" y="20888"/>
                  </a:cubicBezTo>
                  <a:lnTo>
                    <a:pt x="19816" y="17155"/>
                  </a:lnTo>
                  <a:cubicBezTo>
                    <a:pt x="20920" y="16584"/>
                    <a:pt x="21600" y="15530"/>
                    <a:pt x="21599" y="14389"/>
                  </a:cubicBezTo>
                  <a:close/>
                </a:path>
              </a:pathLst>
            </a:custGeom>
            <a:solidFill>
              <a:srgbClr val="FFFFFF">
                <a:alpha val="1006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23" name="Google Shape;23;p2"/>
            <p:cNvSpPr/>
            <p:nvPr/>
          </p:nvSpPr>
          <p:spPr>
            <a:xfrm>
              <a:off x="5362355" y="372088"/>
              <a:ext cx="2001163" cy="2208980"/>
            </a:xfrm>
            <a:custGeom>
              <a:avLst/>
              <a:gdLst/>
              <a:ahLst/>
              <a:cxnLst/>
              <a:rect l="l" t="t" r="r" b="b"/>
              <a:pathLst>
                <a:path w="21598" h="21315" extrusionOk="0">
                  <a:moveTo>
                    <a:pt x="21599" y="14389"/>
                  </a:moveTo>
                  <a:lnTo>
                    <a:pt x="21599" y="6924"/>
                  </a:lnTo>
                  <a:cubicBezTo>
                    <a:pt x="21599" y="5784"/>
                    <a:pt x="20918" y="4730"/>
                    <a:pt x="19814" y="4161"/>
                  </a:cubicBezTo>
                  <a:lnTo>
                    <a:pt x="12583" y="428"/>
                  </a:lnTo>
                  <a:cubicBezTo>
                    <a:pt x="11478" y="-142"/>
                    <a:pt x="10118" y="-142"/>
                    <a:pt x="9013" y="428"/>
                  </a:cubicBezTo>
                  <a:lnTo>
                    <a:pt x="1783" y="4161"/>
                  </a:lnTo>
                  <a:cubicBezTo>
                    <a:pt x="679" y="4731"/>
                    <a:pt x="0" y="5784"/>
                    <a:pt x="0" y="6924"/>
                  </a:cubicBezTo>
                  <a:lnTo>
                    <a:pt x="0" y="14392"/>
                  </a:lnTo>
                  <a:cubicBezTo>
                    <a:pt x="1" y="15532"/>
                    <a:pt x="681" y="16585"/>
                    <a:pt x="1785" y="17155"/>
                  </a:cubicBezTo>
                  <a:lnTo>
                    <a:pt x="9016" y="20888"/>
                  </a:lnTo>
                  <a:cubicBezTo>
                    <a:pt x="10120" y="21458"/>
                    <a:pt x="11481" y="21458"/>
                    <a:pt x="12585" y="20888"/>
                  </a:cubicBezTo>
                  <a:lnTo>
                    <a:pt x="19816" y="17155"/>
                  </a:lnTo>
                  <a:cubicBezTo>
                    <a:pt x="20920" y="16584"/>
                    <a:pt x="21600" y="15530"/>
                    <a:pt x="21599" y="14389"/>
                  </a:cubicBezTo>
                  <a:close/>
                </a:path>
              </a:pathLst>
            </a:custGeom>
            <a:solidFill>
              <a:srgbClr val="FFFFFF">
                <a:alpha val="1006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24" name="Google Shape;24;p2"/>
            <p:cNvSpPr/>
            <p:nvPr/>
          </p:nvSpPr>
          <p:spPr>
            <a:xfrm>
              <a:off x="7848601" y="1826900"/>
              <a:ext cx="1371581" cy="1514058"/>
            </a:xfrm>
            <a:custGeom>
              <a:avLst/>
              <a:gdLst/>
              <a:ahLst/>
              <a:cxnLst/>
              <a:rect l="l" t="t" r="r" b="b"/>
              <a:pathLst>
                <a:path w="21598" h="21315" extrusionOk="0">
                  <a:moveTo>
                    <a:pt x="21599" y="14389"/>
                  </a:moveTo>
                  <a:lnTo>
                    <a:pt x="21599" y="6924"/>
                  </a:lnTo>
                  <a:cubicBezTo>
                    <a:pt x="21599" y="5784"/>
                    <a:pt x="20918" y="4730"/>
                    <a:pt x="19814" y="4161"/>
                  </a:cubicBezTo>
                  <a:lnTo>
                    <a:pt x="12583" y="428"/>
                  </a:lnTo>
                  <a:cubicBezTo>
                    <a:pt x="11478" y="-142"/>
                    <a:pt x="10118" y="-142"/>
                    <a:pt x="9013" y="428"/>
                  </a:cubicBezTo>
                  <a:lnTo>
                    <a:pt x="1783" y="4161"/>
                  </a:lnTo>
                  <a:cubicBezTo>
                    <a:pt x="679" y="4731"/>
                    <a:pt x="0" y="5784"/>
                    <a:pt x="0" y="6924"/>
                  </a:cubicBezTo>
                  <a:lnTo>
                    <a:pt x="0" y="14392"/>
                  </a:lnTo>
                  <a:cubicBezTo>
                    <a:pt x="1" y="15532"/>
                    <a:pt x="681" y="16585"/>
                    <a:pt x="1785" y="17155"/>
                  </a:cubicBezTo>
                  <a:lnTo>
                    <a:pt x="9016" y="20888"/>
                  </a:lnTo>
                  <a:cubicBezTo>
                    <a:pt x="10120" y="21458"/>
                    <a:pt x="11481" y="21458"/>
                    <a:pt x="12585" y="20888"/>
                  </a:cubicBezTo>
                  <a:lnTo>
                    <a:pt x="19816" y="17155"/>
                  </a:lnTo>
                  <a:cubicBezTo>
                    <a:pt x="20920" y="16584"/>
                    <a:pt x="21600" y="15530"/>
                    <a:pt x="21599" y="14389"/>
                  </a:cubicBezTo>
                  <a:close/>
                </a:path>
              </a:pathLst>
            </a:custGeom>
            <a:solidFill>
              <a:srgbClr val="4F0089">
                <a:alpha val="1508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25" name="Google Shape;25;p2"/>
            <p:cNvSpPr/>
            <p:nvPr/>
          </p:nvSpPr>
          <p:spPr>
            <a:xfrm>
              <a:off x="1448201" y="-78100"/>
              <a:ext cx="1371581" cy="1514058"/>
            </a:xfrm>
            <a:custGeom>
              <a:avLst/>
              <a:gdLst/>
              <a:ahLst/>
              <a:cxnLst/>
              <a:rect l="l" t="t" r="r" b="b"/>
              <a:pathLst>
                <a:path w="21598" h="21315" extrusionOk="0">
                  <a:moveTo>
                    <a:pt x="21599" y="14389"/>
                  </a:moveTo>
                  <a:lnTo>
                    <a:pt x="21599" y="6924"/>
                  </a:lnTo>
                  <a:cubicBezTo>
                    <a:pt x="21599" y="5784"/>
                    <a:pt x="20918" y="4730"/>
                    <a:pt x="19814" y="4161"/>
                  </a:cubicBezTo>
                  <a:lnTo>
                    <a:pt x="12583" y="428"/>
                  </a:lnTo>
                  <a:cubicBezTo>
                    <a:pt x="11478" y="-142"/>
                    <a:pt x="10118" y="-142"/>
                    <a:pt x="9013" y="428"/>
                  </a:cubicBezTo>
                  <a:lnTo>
                    <a:pt x="1783" y="4161"/>
                  </a:lnTo>
                  <a:cubicBezTo>
                    <a:pt x="679" y="4731"/>
                    <a:pt x="0" y="5784"/>
                    <a:pt x="0" y="6924"/>
                  </a:cubicBezTo>
                  <a:lnTo>
                    <a:pt x="0" y="14392"/>
                  </a:lnTo>
                  <a:cubicBezTo>
                    <a:pt x="1" y="15532"/>
                    <a:pt x="681" y="16585"/>
                    <a:pt x="1785" y="17155"/>
                  </a:cubicBezTo>
                  <a:lnTo>
                    <a:pt x="9016" y="20888"/>
                  </a:lnTo>
                  <a:cubicBezTo>
                    <a:pt x="10120" y="21458"/>
                    <a:pt x="11481" y="21458"/>
                    <a:pt x="12585" y="20888"/>
                  </a:cubicBezTo>
                  <a:lnTo>
                    <a:pt x="19816" y="17155"/>
                  </a:lnTo>
                  <a:cubicBezTo>
                    <a:pt x="20920" y="16584"/>
                    <a:pt x="21600" y="15530"/>
                    <a:pt x="21599" y="14389"/>
                  </a:cubicBezTo>
                  <a:close/>
                </a:path>
              </a:pathLst>
            </a:custGeom>
            <a:solidFill>
              <a:srgbClr val="4F0089">
                <a:alpha val="1508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26" name="Google Shape;26;p2"/>
            <p:cNvSpPr/>
            <p:nvPr/>
          </p:nvSpPr>
          <p:spPr>
            <a:xfrm>
              <a:off x="-581024" y="3340950"/>
              <a:ext cx="1371581" cy="1514058"/>
            </a:xfrm>
            <a:custGeom>
              <a:avLst/>
              <a:gdLst/>
              <a:ahLst/>
              <a:cxnLst/>
              <a:rect l="l" t="t" r="r" b="b"/>
              <a:pathLst>
                <a:path w="21598" h="21315" extrusionOk="0">
                  <a:moveTo>
                    <a:pt x="21599" y="14389"/>
                  </a:moveTo>
                  <a:lnTo>
                    <a:pt x="21599" y="6924"/>
                  </a:lnTo>
                  <a:cubicBezTo>
                    <a:pt x="21599" y="5784"/>
                    <a:pt x="20918" y="4730"/>
                    <a:pt x="19814" y="4161"/>
                  </a:cubicBezTo>
                  <a:lnTo>
                    <a:pt x="12583" y="428"/>
                  </a:lnTo>
                  <a:cubicBezTo>
                    <a:pt x="11478" y="-142"/>
                    <a:pt x="10118" y="-142"/>
                    <a:pt x="9013" y="428"/>
                  </a:cubicBezTo>
                  <a:lnTo>
                    <a:pt x="1783" y="4161"/>
                  </a:lnTo>
                  <a:cubicBezTo>
                    <a:pt x="679" y="4731"/>
                    <a:pt x="0" y="5784"/>
                    <a:pt x="0" y="6924"/>
                  </a:cubicBezTo>
                  <a:lnTo>
                    <a:pt x="0" y="14392"/>
                  </a:lnTo>
                  <a:cubicBezTo>
                    <a:pt x="1" y="15532"/>
                    <a:pt x="681" y="16585"/>
                    <a:pt x="1785" y="17155"/>
                  </a:cubicBezTo>
                  <a:lnTo>
                    <a:pt x="9016" y="20888"/>
                  </a:lnTo>
                  <a:cubicBezTo>
                    <a:pt x="10120" y="21458"/>
                    <a:pt x="11481" y="21458"/>
                    <a:pt x="12585" y="20888"/>
                  </a:cubicBezTo>
                  <a:lnTo>
                    <a:pt x="19816" y="17155"/>
                  </a:lnTo>
                  <a:cubicBezTo>
                    <a:pt x="20920" y="16584"/>
                    <a:pt x="21600" y="15530"/>
                    <a:pt x="21599" y="14389"/>
                  </a:cubicBezTo>
                  <a:close/>
                </a:path>
              </a:pathLst>
            </a:custGeom>
            <a:solidFill>
              <a:srgbClr val="4F0089">
                <a:alpha val="1508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27" name="Google Shape;27;p2"/>
            <p:cNvSpPr/>
            <p:nvPr/>
          </p:nvSpPr>
          <p:spPr>
            <a:xfrm>
              <a:off x="1152450" y="1313601"/>
              <a:ext cx="723479" cy="798620"/>
            </a:xfrm>
            <a:custGeom>
              <a:avLst/>
              <a:gdLst/>
              <a:ahLst/>
              <a:cxnLst/>
              <a:rect l="l" t="t" r="r" b="b"/>
              <a:pathLst>
                <a:path w="21598" h="21315" extrusionOk="0">
                  <a:moveTo>
                    <a:pt x="21599" y="14389"/>
                  </a:moveTo>
                  <a:lnTo>
                    <a:pt x="21599" y="6924"/>
                  </a:lnTo>
                  <a:cubicBezTo>
                    <a:pt x="21599" y="5784"/>
                    <a:pt x="20918" y="4730"/>
                    <a:pt x="19814" y="4161"/>
                  </a:cubicBezTo>
                  <a:lnTo>
                    <a:pt x="12583" y="428"/>
                  </a:lnTo>
                  <a:cubicBezTo>
                    <a:pt x="11478" y="-142"/>
                    <a:pt x="10118" y="-142"/>
                    <a:pt x="9013" y="428"/>
                  </a:cubicBezTo>
                  <a:lnTo>
                    <a:pt x="1783" y="4161"/>
                  </a:lnTo>
                  <a:cubicBezTo>
                    <a:pt x="679" y="4731"/>
                    <a:pt x="0" y="5784"/>
                    <a:pt x="0" y="6924"/>
                  </a:cubicBezTo>
                  <a:lnTo>
                    <a:pt x="0" y="14392"/>
                  </a:lnTo>
                  <a:cubicBezTo>
                    <a:pt x="1" y="15532"/>
                    <a:pt x="681" y="16585"/>
                    <a:pt x="1785" y="17155"/>
                  </a:cubicBezTo>
                  <a:lnTo>
                    <a:pt x="9016" y="20888"/>
                  </a:lnTo>
                  <a:cubicBezTo>
                    <a:pt x="10120" y="21458"/>
                    <a:pt x="11481" y="21458"/>
                    <a:pt x="12585" y="20888"/>
                  </a:cubicBezTo>
                  <a:lnTo>
                    <a:pt x="19816" y="17155"/>
                  </a:lnTo>
                  <a:cubicBezTo>
                    <a:pt x="20920" y="16584"/>
                    <a:pt x="21600" y="15530"/>
                    <a:pt x="21599" y="14389"/>
                  </a:cubicBezTo>
                  <a:close/>
                </a:path>
              </a:pathLst>
            </a:custGeom>
            <a:solidFill>
              <a:srgbClr val="4F0089">
                <a:alpha val="1508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28" name="Google Shape;28;p2"/>
            <p:cNvSpPr/>
            <p:nvPr/>
          </p:nvSpPr>
          <p:spPr>
            <a:xfrm>
              <a:off x="7496375" y="3161451"/>
              <a:ext cx="723479" cy="798620"/>
            </a:xfrm>
            <a:custGeom>
              <a:avLst/>
              <a:gdLst/>
              <a:ahLst/>
              <a:cxnLst/>
              <a:rect l="l" t="t" r="r" b="b"/>
              <a:pathLst>
                <a:path w="21598" h="21315" extrusionOk="0">
                  <a:moveTo>
                    <a:pt x="21599" y="14389"/>
                  </a:moveTo>
                  <a:lnTo>
                    <a:pt x="21599" y="6924"/>
                  </a:lnTo>
                  <a:cubicBezTo>
                    <a:pt x="21599" y="5784"/>
                    <a:pt x="20918" y="4730"/>
                    <a:pt x="19814" y="4161"/>
                  </a:cubicBezTo>
                  <a:lnTo>
                    <a:pt x="12583" y="428"/>
                  </a:lnTo>
                  <a:cubicBezTo>
                    <a:pt x="11478" y="-142"/>
                    <a:pt x="10118" y="-142"/>
                    <a:pt x="9013" y="428"/>
                  </a:cubicBezTo>
                  <a:lnTo>
                    <a:pt x="1783" y="4161"/>
                  </a:lnTo>
                  <a:cubicBezTo>
                    <a:pt x="679" y="4731"/>
                    <a:pt x="0" y="5784"/>
                    <a:pt x="0" y="6924"/>
                  </a:cubicBezTo>
                  <a:lnTo>
                    <a:pt x="0" y="14392"/>
                  </a:lnTo>
                  <a:cubicBezTo>
                    <a:pt x="1" y="15532"/>
                    <a:pt x="681" y="16585"/>
                    <a:pt x="1785" y="17155"/>
                  </a:cubicBezTo>
                  <a:lnTo>
                    <a:pt x="9016" y="20888"/>
                  </a:lnTo>
                  <a:cubicBezTo>
                    <a:pt x="10120" y="21458"/>
                    <a:pt x="11481" y="21458"/>
                    <a:pt x="12585" y="20888"/>
                  </a:cubicBezTo>
                  <a:lnTo>
                    <a:pt x="19816" y="17155"/>
                  </a:lnTo>
                  <a:cubicBezTo>
                    <a:pt x="20920" y="16584"/>
                    <a:pt x="21600" y="15530"/>
                    <a:pt x="21599" y="14389"/>
                  </a:cubicBezTo>
                  <a:close/>
                </a:path>
              </a:pathLst>
            </a:custGeom>
            <a:solidFill>
              <a:srgbClr val="4F0089">
                <a:alpha val="1508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sp>
          <p:nvSpPr>
            <p:cNvPr id="29" name="Google Shape;29;p2"/>
            <p:cNvSpPr/>
            <p:nvPr/>
          </p:nvSpPr>
          <p:spPr>
            <a:xfrm rot="10800000">
              <a:off x="7744475" y="-9"/>
              <a:ext cx="1027674" cy="752485"/>
            </a:xfrm>
            <a:custGeom>
              <a:avLst/>
              <a:gdLst/>
              <a:ahLst/>
              <a:cxnLst/>
              <a:rect l="l" t="t" r="r" b="b"/>
              <a:pathLst>
                <a:path w="21600" h="21385" extrusionOk="0">
                  <a:moveTo>
                    <a:pt x="21600" y="21385"/>
                  </a:moveTo>
                  <a:lnTo>
                    <a:pt x="21600" y="10472"/>
                  </a:lnTo>
                  <a:cubicBezTo>
                    <a:pt x="21600" y="8748"/>
                    <a:pt x="20920" y="7155"/>
                    <a:pt x="19816" y="6292"/>
                  </a:cubicBezTo>
                  <a:lnTo>
                    <a:pt x="12585" y="647"/>
                  </a:lnTo>
                  <a:cubicBezTo>
                    <a:pt x="11480" y="-215"/>
                    <a:pt x="10120" y="-215"/>
                    <a:pt x="9015" y="647"/>
                  </a:cubicBezTo>
                  <a:lnTo>
                    <a:pt x="1785" y="6292"/>
                  </a:lnTo>
                  <a:cubicBezTo>
                    <a:pt x="680" y="7154"/>
                    <a:pt x="0" y="8748"/>
                    <a:pt x="0" y="10472"/>
                  </a:cubicBezTo>
                  <a:lnTo>
                    <a:pt x="0" y="21385"/>
                  </a:lnTo>
                  <a:close/>
                </a:path>
              </a:pathLst>
            </a:custGeom>
            <a:solidFill>
              <a:srgbClr val="4F0089">
                <a:alpha val="15080"/>
              </a:srgbClr>
            </a:solidFill>
            <a:ln>
              <a:noFill/>
            </a:ln>
          </p:spPr>
          <p:txBody>
            <a:bodyPr spcFirstLastPara="1" wrap="square" lIns="45700" tIns="45700" rIns="45700" bIns="45700" anchor="ctr" anchorCtr="0">
              <a:noAutofit/>
            </a:bodyPr>
            <a:lstStyle/>
            <a:p>
              <a:pPr marL="0" marR="0" lvl="0" indent="0" algn="l" rtl="0">
                <a:lnSpc>
                  <a:spcPct val="100000"/>
                </a:lnSpc>
                <a:spcBef>
                  <a:spcPts val="0"/>
                </a:spcBef>
                <a:spcAft>
                  <a:spcPts val="0"/>
                </a:spcAft>
                <a:buClr>
                  <a:srgbClr val="000000"/>
                </a:buClr>
                <a:buSzPts val="1800"/>
                <a:buFont typeface="Calibri"/>
                <a:buNone/>
              </a:pPr>
              <a:endParaRPr sz="2400" i="0" u="none" strike="noStrike" cap="none">
                <a:solidFill>
                  <a:srgbClr val="000000"/>
                </a:solidFill>
              </a:endParaRPr>
            </a:p>
          </p:txBody>
        </p:sp>
      </p:grpSp>
      <p:sp>
        <p:nvSpPr>
          <p:cNvPr id="30" name="Google Shape;30;p2"/>
          <p:cNvSpPr txBox="1">
            <a:spLocks noGrp="1"/>
          </p:cNvSpPr>
          <p:nvPr>
            <p:ph type="ctrTitle"/>
          </p:nvPr>
        </p:nvSpPr>
        <p:spPr>
          <a:xfrm>
            <a:off x="937200" y="4333433"/>
            <a:ext cx="6606800" cy="1546400"/>
          </a:xfrm>
          <a:prstGeom prst="rect">
            <a:avLst/>
          </a:prstGeom>
        </p:spPr>
        <p:txBody>
          <a:bodyPr spcFirstLastPara="1" wrap="square" lIns="0" tIns="0" rIns="0" bIns="0" anchor="b" anchorCtr="0">
            <a:noAutofit/>
          </a:bodyPr>
          <a:lstStyle>
            <a:lvl1pPr lvl="0" rtl="0">
              <a:spcBef>
                <a:spcPts val="0"/>
              </a:spcBef>
              <a:spcAft>
                <a:spcPts val="0"/>
              </a:spcAft>
              <a:buClr>
                <a:schemeClr val="lt1"/>
              </a:buClr>
              <a:buSzPts val="4800"/>
              <a:buNone/>
              <a:defRPr sz="6400">
                <a:solidFill>
                  <a:schemeClr val="lt1"/>
                </a:solidFill>
              </a:defRPr>
            </a:lvl1pPr>
            <a:lvl2pPr lvl="1" rtl="0">
              <a:spcBef>
                <a:spcPts val="0"/>
              </a:spcBef>
              <a:spcAft>
                <a:spcPts val="0"/>
              </a:spcAft>
              <a:buClr>
                <a:schemeClr val="lt1"/>
              </a:buClr>
              <a:buSzPts val="4800"/>
              <a:buNone/>
              <a:defRPr sz="6400">
                <a:solidFill>
                  <a:schemeClr val="lt1"/>
                </a:solidFill>
              </a:defRPr>
            </a:lvl2pPr>
            <a:lvl3pPr lvl="2" rtl="0">
              <a:spcBef>
                <a:spcPts val="0"/>
              </a:spcBef>
              <a:spcAft>
                <a:spcPts val="0"/>
              </a:spcAft>
              <a:buClr>
                <a:schemeClr val="lt1"/>
              </a:buClr>
              <a:buSzPts val="4800"/>
              <a:buNone/>
              <a:defRPr sz="6400">
                <a:solidFill>
                  <a:schemeClr val="lt1"/>
                </a:solidFill>
              </a:defRPr>
            </a:lvl3pPr>
            <a:lvl4pPr lvl="3" rtl="0">
              <a:spcBef>
                <a:spcPts val="0"/>
              </a:spcBef>
              <a:spcAft>
                <a:spcPts val="0"/>
              </a:spcAft>
              <a:buClr>
                <a:schemeClr val="lt1"/>
              </a:buClr>
              <a:buSzPts val="4800"/>
              <a:buNone/>
              <a:defRPr sz="6400">
                <a:solidFill>
                  <a:schemeClr val="lt1"/>
                </a:solidFill>
              </a:defRPr>
            </a:lvl4pPr>
            <a:lvl5pPr lvl="4" rtl="0">
              <a:spcBef>
                <a:spcPts val="0"/>
              </a:spcBef>
              <a:spcAft>
                <a:spcPts val="0"/>
              </a:spcAft>
              <a:buClr>
                <a:schemeClr val="lt1"/>
              </a:buClr>
              <a:buSzPts val="4800"/>
              <a:buNone/>
              <a:defRPr sz="6400">
                <a:solidFill>
                  <a:schemeClr val="lt1"/>
                </a:solidFill>
              </a:defRPr>
            </a:lvl5pPr>
            <a:lvl6pPr lvl="5" rtl="0">
              <a:spcBef>
                <a:spcPts val="0"/>
              </a:spcBef>
              <a:spcAft>
                <a:spcPts val="0"/>
              </a:spcAft>
              <a:buClr>
                <a:schemeClr val="lt1"/>
              </a:buClr>
              <a:buSzPts val="4800"/>
              <a:buNone/>
              <a:defRPr sz="6400">
                <a:solidFill>
                  <a:schemeClr val="lt1"/>
                </a:solidFill>
              </a:defRPr>
            </a:lvl6pPr>
            <a:lvl7pPr lvl="6" rtl="0">
              <a:spcBef>
                <a:spcPts val="0"/>
              </a:spcBef>
              <a:spcAft>
                <a:spcPts val="0"/>
              </a:spcAft>
              <a:buClr>
                <a:schemeClr val="lt1"/>
              </a:buClr>
              <a:buSzPts val="4800"/>
              <a:buNone/>
              <a:defRPr sz="6400">
                <a:solidFill>
                  <a:schemeClr val="lt1"/>
                </a:solidFill>
              </a:defRPr>
            </a:lvl7pPr>
            <a:lvl8pPr lvl="7" rtl="0">
              <a:spcBef>
                <a:spcPts val="0"/>
              </a:spcBef>
              <a:spcAft>
                <a:spcPts val="0"/>
              </a:spcAft>
              <a:buClr>
                <a:schemeClr val="lt1"/>
              </a:buClr>
              <a:buSzPts val="4800"/>
              <a:buNone/>
              <a:defRPr sz="6400">
                <a:solidFill>
                  <a:schemeClr val="lt1"/>
                </a:solidFill>
              </a:defRPr>
            </a:lvl8pPr>
            <a:lvl9pPr lvl="8" rtl="0">
              <a:spcBef>
                <a:spcPts val="0"/>
              </a:spcBef>
              <a:spcAft>
                <a:spcPts val="0"/>
              </a:spcAft>
              <a:buClr>
                <a:schemeClr val="lt1"/>
              </a:buClr>
              <a:buSzPts val="4800"/>
              <a:buNone/>
              <a:defRPr sz="6400">
                <a:solidFill>
                  <a:schemeClr val="lt1"/>
                </a:solidFill>
              </a:defRPr>
            </a:lvl9pPr>
          </a:lstStyle>
          <a:p>
            <a:endParaRPr/>
          </a:p>
        </p:txBody>
      </p:sp>
    </p:spTree>
    <p:extLst>
      <p:ext uri="{BB962C8B-B14F-4D97-AF65-F5344CB8AC3E}">
        <p14:creationId xmlns:p14="http://schemas.microsoft.com/office/powerpoint/2010/main" val="1846289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AF275-0045-45FB-8AAE-BF102B4DA4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AB463C-09FD-4E44-9DAA-8C575EAD9F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ED0AEC-EB68-41A0-86DD-862F844BD70D}"/>
              </a:ext>
            </a:extLst>
          </p:cNvPr>
          <p:cNvSpPr>
            <a:spLocks noGrp="1"/>
          </p:cNvSpPr>
          <p:nvPr>
            <p:ph type="dt" sz="half" idx="10"/>
          </p:nvPr>
        </p:nvSpPr>
        <p:spPr/>
        <p:txBody>
          <a:bodyPr/>
          <a:lstStyle/>
          <a:p>
            <a:fld id="{48A87A34-81AB-432B-8DAE-1953F412C126}" type="datetimeFigureOut">
              <a:rPr lang="en-US" smtClean="0"/>
              <a:t>29/8/2025</a:t>
            </a:fld>
            <a:endParaRPr lang="en-US" dirty="0"/>
          </a:p>
        </p:txBody>
      </p:sp>
      <p:sp>
        <p:nvSpPr>
          <p:cNvPr id="5" name="Footer Placeholder 4">
            <a:extLst>
              <a:ext uri="{FF2B5EF4-FFF2-40B4-BE49-F238E27FC236}">
                <a16:creationId xmlns:a16="http://schemas.microsoft.com/office/drawing/2014/main" id="{3F29EFF4-3A72-4228-8224-447A01DBCA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E0C2D6-CE6B-4D79-A936-DC9CFE24328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6670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23303-9FB2-403C-9256-8241E5796A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8DD80F-1862-4C64-80F2-AC33A2E841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DEA455-0768-47CB-9AEC-63436ADC37F5}"/>
              </a:ext>
            </a:extLst>
          </p:cNvPr>
          <p:cNvSpPr>
            <a:spLocks noGrp="1"/>
          </p:cNvSpPr>
          <p:nvPr>
            <p:ph type="dt" sz="half" idx="10"/>
          </p:nvPr>
        </p:nvSpPr>
        <p:spPr/>
        <p:txBody>
          <a:bodyPr/>
          <a:lstStyle/>
          <a:p>
            <a:fld id="{48A87A34-81AB-432B-8DAE-1953F412C126}" type="datetimeFigureOut">
              <a:rPr lang="en-US" smtClean="0"/>
              <a:pPr/>
              <a:t>29/8/2025</a:t>
            </a:fld>
            <a:endParaRPr lang="en-US" dirty="0"/>
          </a:p>
        </p:txBody>
      </p:sp>
      <p:sp>
        <p:nvSpPr>
          <p:cNvPr id="5" name="Footer Placeholder 4">
            <a:extLst>
              <a:ext uri="{FF2B5EF4-FFF2-40B4-BE49-F238E27FC236}">
                <a16:creationId xmlns:a16="http://schemas.microsoft.com/office/drawing/2014/main" id="{7D06EA34-7384-47CB-BDE5-00859C5FE35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0D60A1-BAFA-4831-93ED-5A176E40FD3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6771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25447-1C88-4B8E-AD14-4F0897162A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42057E-55B8-476F-9438-D59E67F3B0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07D33D-A8B7-4098-98BD-6E171B7E06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07146C-D48F-4D35-965A-15EA9EED6145}"/>
              </a:ext>
            </a:extLst>
          </p:cNvPr>
          <p:cNvSpPr>
            <a:spLocks noGrp="1"/>
          </p:cNvSpPr>
          <p:nvPr>
            <p:ph type="dt" sz="half" idx="10"/>
          </p:nvPr>
        </p:nvSpPr>
        <p:spPr/>
        <p:txBody>
          <a:bodyPr/>
          <a:lstStyle/>
          <a:p>
            <a:fld id="{48A87A34-81AB-432B-8DAE-1953F412C126}" type="datetimeFigureOut">
              <a:rPr lang="en-US" smtClean="0"/>
              <a:t>29/8/2025</a:t>
            </a:fld>
            <a:endParaRPr lang="en-US" dirty="0"/>
          </a:p>
        </p:txBody>
      </p:sp>
      <p:sp>
        <p:nvSpPr>
          <p:cNvPr id="6" name="Footer Placeholder 5">
            <a:extLst>
              <a:ext uri="{FF2B5EF4-FFF2-40B4-BE49-F238E27FC236}">
                <a16:creationId xmlns:a16="http://schemas.microsoft.com/office/drawing/2014/main" id="{AE494276-79E5-4ECE-8FF6-22E05B62ADB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A72CD86-CD5F-4022-8DFC-0B3695C7A7C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47498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D2261-FEAD-401E-9774-6790C9CAFC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784D57-658F-4655-A37F-60141DD3E4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99A84D-2FF0-4683-ADE9-14C2FCEA9C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594E44-2D76-4AE9-A3DC-196D1FB1B4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5B63CB8-EC1F-4A67-BB12-56DD078422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FA80E6-C411-4C13-8E0C-AFECD064C8EA}"/>
              </a:ext>
            </a:extLst>
          </p:cNvPr>
          <p:cNvSpPr>
            <a:spLocks noGrp="1"/>
          </p:cNvSpPr>
          <p:nvPr>
            <p:ph type="dt" sz="half" idx="10"/>
          </p:nvPr>
        </p:nvSpPr>
        <p:spPr/>
        <p:txBody>
          <a:bodyPr/>
          <a:lstStyle/>
          <a:p>
            <a:fld id="{48A87A34-81AB-432B-8DAE-1953F412C126}" type="datetimeFigureOut">
              <a:rPr lang="en-US" smtClean="0"/>
              <a:t>29/8/2025</a:t>
            </a:fld>
            <a:endParaRPr lang="en-US" dirty="0"/>
          </a:p>
        </p:txBody>
      </p:sp>
      <p:sp>
        <p:nvSpPr>
          <p:cNvPr id="8" name="Footer Placeholder 7">
            <a:extLst>
              <a:ext uri="{FF2B5EF4-FFF2-40B4-BE49-F238E27FC236}">
                <a16:creationId xmlns:a16="http://schemas.microsoft.com/office/drawing/2014/main" id="{7172D297-52B8-4970-BF22-A7E178343F0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EAF6467-F79A-4CFC-B93A-9FF6C173CC5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903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E3111-CCF0-473B-B336-A2CF37942F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29E154-D77A-4A83-9E67-B4ECC6EB0DC8}"/>
              </a:ext>
            </a:extLst>
          </p:cNvPr>
          <p:cNvSpPr>
            <a:spLocks noGrp="1"/>
          </p:cNvSpPr>
          <p:nvPr>
            <p:ph type="dt" sz="half" idx="10"/>
          </p:nvPr>
        </p:nvSpPr>
        <p:spPr/>
        <p:txBody>
          <a:bodyPr/>
          <a:lstStyle/>
          <a:p>
            <a:fld id="{48A87A34-81AB-432B-8DAE-1953F412C126}" type="datetimeFigureOut">
              <a:rPr lang="en-US" smtClean="0"/>
              <a:t>29/8/2025</a:t>
            </a:fld>
            <a:endParaRPr lang="en-US" dirty="0"/>
          </a:p>
        </p:txBody>
      </p:sp>
      <p:sp>
        <p:nvSpPr>
          <p:cNvPr id="4" name="Footer Placeholder 3">
            <a:extLst>
              <a:ext uri="{FF2B5EF4-FFF2-40B4-BE49-F238E27FC236}">
                <a16:creationId xmlns:a16="http://schemas.microsoft.com/office/drawing/2014/main" id="{3AA48100-AB88-4701-BCAD-F52E8D8CD4A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0BFA70F-FC2C-4612-9323-61D6A509DF8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4122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A9B1B9-86F8-4BA9-87AD-65E1680FF2CE}"/>
              </a:ext>
            </a:extLst>
          </p:cNvPr>
          <p:cNvSpPr>
            <a:spLocks noGrp="1"/>
          </p:cNvSpPr>
          <p:nvPr>
            <p:ph type="dt" sz="half" idx="10"/>
          </p:nvPr>
        </p:nvSpPr>
        <p:spPr/>
        <p:txBody>
          <a:bodyPr/>
          <a:lstStyle/>
          <a:p>
            <a:fld id="{48A87A34-81AB-432B-8DAE-1953F412C126}" type="datetimeFigureOut">
              <a:rPr lang="en-US" smtClean="0"/>
              <a:t>29/8/2025</a:t>
            </a:fld>
            <a:endParaRPr lang="en-US" dirty="0"/>
          </a:p>
        </p:txBody>
      </p:sp>
      <p:sp>
        <p:nvSpPr>
          <p:cNvPr id="3" name="Footer Placeholder 2">
            <a:extLst>
              <a:ext uri="{FF2B5EF4-FFF2-40B4-BE49-F238E27FC236}">
                <a16:creationId xmlns:a16="http://schemas.microsoft.com/office/drawing/2014/main" id="{DF6098D3-1B20-4A9B-B935-91E6862CCA0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DD2C74C-4E05-4542-8656-082B1B1D9E7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52845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A1278-8D4D-41D8-9B9C-BA5B0A7BB7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F08CB3-7AD9-465B-A004-B16C4421BE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BED4B2-0584-4671-93D1-1AAA6088DF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28F45D-F4E9-43B7-955A-BB8C5C418DE0}"/>
              </a:ext>
            </a:extLst>
          </p:cNvPr>
          <p:cNvSpPr>
            <a:spLocks noGrp="1"/>
          </p:cNvSpPr>
          <p:nvPr>
            <p:ph type="dt" sz="half" idx="10"/>
          </p:nvPr>
        </p:nvSpPr>
        <p:spPr/>
        <p:txBody>
          <a:bodyPr/>
          <a:lstStyle/>
          <a:p>
            <a:fld id="{48A87A34-81AB-432B-8DAE-1953F412C126}" type="datetimeFigureOut">
              <a:rPr lang="en-US" smtClean="0"/>
              <a:t>29/8/2025</a:t>
            </a:fld>
            <a:endParaRPr lang="en-US" dirty="0"/>
          </a:p>
        </p:txBody>
      </p:sp>
      <p:sp>
        <p:nvSpPr>
          <p:cNvPr id="6" name="Footer Placeholder 5">
            <a:extLst>
              <a:ext uri="{FF2B5EF4-FFF2-40B4-BE49-F238E27FC236}">
                <a16:creationId xmlns:a16="http://schemas.microsoft.com/office/drawing/2014/main" id="{0C1975B6-809B-4809-B61F-D20933E5D0A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29C196A-D66B-4D2A-991C-EE6EDD683C7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4426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F5401-609C-4D88-9AE0-C671D7E39B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BA578C-7A6A-496C-B5CA-4559BBA917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6C4767-F17B-4663-BF34-830FCE2A2F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713B9-7154-4101-9A67-AE1E27AC0A93}"/>
              </a:ext>
            </a:extLst>
          </p:cNvPr>
          <p:cNvSpPr>
            <a:spLocks noGrp="1"/>
          </p:cNvSpPr>
          <p:nvPr>
            <p:ph type="dt" sz="half" idx="10"/>
          </p:nvPr>
        </p:nvSpPr>
        <p:spPr/>
        <p:txBody>
          <a:bodyPr/>
          <a:lstStyle/>
          <a:p>
            <a:fld id="{48A87A34-81AB-432B-8DAE-1953F412C126}" type="datetimeFigureOut">
              <a:rPr lang="en-US" smtClean="0"/>
              <a:t>29/8/2025</a:t>
            </a:fld>
            <a:endParaRPr lang="en-US" dirty="0"/>
          </a:p>
        </p:txBody>
      </p:sp>
      <p:sp>
        <p:nvSpPr>
          <p:cNvPr id="6" name="Footer Placeholder 5">
            <a:extLst>
              <a:ext uri="{FF2B5EF4-FFF2-40B4-BE49-F238E27FC236}">
                <a16:creationId xmlns:a16="http://schemas.microsoft.com/office/drawing/2014/main" id="{F7C34F67-7145-46BF-8695-CB3CA053E19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064D14-3B2F-4208-AEB8-C52EAB8C45E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5810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2D70B9-165A-4D46-ACFD-A78B217BDC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58610E-3FE7-4180-9A99-43AE674333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4D4A77-7D74-43AF-8A99-47F737DF87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29/8/2025</a:t>
            </a:fld>
            <a:endParaRPr lang="en-US" dirty="0"/>
          </a:p>
        </p:txBody>
      </p:sp>
      <p:sp>
        <p:nvSpPr>
          <p:cNvPr id="5" name="Footer Placeholder 4">
            <a:extLst>
              <a:ext uri="{FF2B5EF4-FFF2-40B4-BE49-F238E27FC236}">
                <a16:creationId xmlns:a16="http://schemas.microsoft.com/office/drawing/2014/main" id="{35F59198-ECD6-4974-8500-8735FA6B58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5F66839-2EB0-498B-8BA2-B5FC4C3DCF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17673186"/>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bin"/><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6" name="TextBox 5">
            <a:extLst>
              <a:ext uri="{FF2B5EF4-FFF2-40B4-BE49-F238E27FC236}">
                <a16:creationId xmlns:a16="http://schemas.microsoft.com/office/drawing/2014/main" id="{5EB396B8-3C10-4CAF-8D29-B6E3628C72AA}"/>
              </a:ext>
            </a:extLst>
          </p:cNvPr>
          <p:cNvSpPr txBox="1"/>
          <p:nvPr/>
        </p:nvSpPr>
        <p:spPr>
          <a:xfrm>
            <a:off x="475422" y="1721475"/>
            <a:ext cx="11241156" cy="1323439"/>
          </a:xfrm>
          <a:prstGeom prst="rect">
            <a:avLst/>
          </a:prstGeom>
          <a:noFill/>
        </p:spPr>
        <p:txBody>
          <a:bodyPr wrap="square">
            <a:spAutoFit/>
          </a:bodyPr>
          <a:lstStyle/>
          <a:p>
            <a:r>
              <a:rPr lang="en-US" sz="3500" b="1" dirty="0" err="1">
                <a:solidFill>
                  <a:schemeClr val="bg1"/>
                </a:solidFill>
                <a:effectLst>
                  <a:outerShdw blurRad="38100" dist="38100" dir="2700000" algn="tl">
                    <a:srgbClr val="000000">
                      <a:alpha val="43137"/>
                    </a:srgbClr>
                  </a:outerShdw>
                </a:effectLst>
                <a:latin typeface="Bodoni Bd BT" panose="02070803080706020303" pitchFamily="18" charset="0"/>
                <a:ea typeface="Roboto Bold" panose="02000000000000000000" pitchFamily="2" charset="0"/>
                <a:cs typeface="Times New Roman" panose="02020603050405020304" pitchFamily="18" charset="0"/>
              </a:rPr>
              <a:t>Chủ</a:t>
            </a:r>
            <a:r>
              <a:rPr lang="en-US" sz="3500" b="1" dirty="0">
                <a:solidFill>
                  <a:schemeClr val="bg1"/>
                </a:solidFill>
                <a:effectLst>
                  <a:outerShdw blurRad="38100" dist="38100" dir="2700000" algn="tl">
                    <a:srgbClr val="000000">
                      <a:alpha val="43137"/>
                    </a:srgbClr>
                  </a:outerShdw>
                </a:effectLst>
                <a:latin typeface="Bodoni Bd BT" panose="02070803080706020303" pitchFamily="18" charset="0"/>
                <a:ea typeface="Roboto Bold" panose="02000000000000000000" pitchFamily="2" charset="0"/>
                <a:cs typeface="Times New Roman" panose="02020603050405020304" pitchFamily="18" charset="0"/>
              </a:rPr>
              <a:t> </a:t>
            </a:r>
            <a:r>
              <a:rPr lang="en-US" sz="3500" b="1" err="1">
                <a:solidFill>
                  <a:schemeClr val="bg1"/>
                </a:solidFill>
                <a:effectLst>
                  <a:outerShdw blurRad="38100" dist="38100" dir="2700000" algn="tl">
                    <a:srgbClr val="000000">
                      <a:alpha val="43137"/>
                    </a:srgbClr>
                  </a:outerShdw>
                </a:effectLst>
                <a:latin typeface="Bodoni Bd BT" panose="02070803080706020303" pitchFamily="18" charset="0"/>
                <a:ea typeface="Roboto Bold" panose="02000000000000000000" pitchFamily="2" charset="0"/>
                <a:cs typeface="Times New Roman" panose="02020603050405020304" pitchFamily="18" charset="0"/>
              </a:rPr>
              <a:t>đề</a:t>
            </a:r>
            <a:r>
              <a:rPr lang="en-US" sz="3500" b="1">
                <a:solidFill>
                  <a:schemeClr val="bg1"/>
                </a:solidFill>
                <a:effectLst>
                  <a:outerShdw blurRad="38100" dist="38100" dir="2700000" algn="tl">
                    <a:srgbClr val="000000">
                      <a:alpha val="43137"/>
                    </a:srgbClr>
                  </a:outerShdw>
                </a:effectLst>
                <a:latin typeface="Bodoni Bd BT" panose="02070803080706020303" pitchFamily="18" charset="0"/>
                <a:ea typeface="Roboto Bold" panose="02000000000000000000" pitchFamily="2" charset="0"/>
                <a:cs typeface="Times New Roman" panose="02020603050405020304" pitchFamily="18" charset="0"/>
              </a:rPr>
              <a:t> 3. </a:t>
            </a:r>
            <a:r>
              <a:rPr lang="en-US" sz="4000" b="1">
                <a:solidFill>
                  <a:schemeClr val="bg1"/>
                </a:solidFill>
                <a:effectLst>
                  <a:outerShdw blurRad="38100" dist="38100" dir="2700000" algn="tl">
                    <a:srgbClr val="000000">
                      <a:alpha val="43137"/>
                    </a:srgbClr>
                  </a:outerShdw>
                </a:effectLst>
                <a:latin typeface="Bodoni Bd BT" panose="02070803080706020303" pitchFamily="18" charset="0"/>
                <a:ea typeface="Roboto Bold" panose="02000000000000000000" pitchFamily="2" charset="0"/>
                <a:cs typeface="Times New Roman" pitchFamily="18" charset="0"/>
              </a:rPr>
              <a:t>ĐẠO ĐỨC, PHÁP LUẬT VÀ VĂN HÓA</a:t>
            </a:r>
          </a:p>
          <a:p>
            <a:pPr algn="ctr"/>
            <a:r>
              <a:rPr lang="en-US" sz="4000" b="1">
                <a:solidFill>
                  <a:schemeClr val="bg1"/>
                </a:solidFill>
                <a:effectLst>
                  <a:outerShdw blurRad="38100" dist="38100" dir="2700000" algn="tl">
                    <a:srgbClr val="000000">
                      <a:alpha val="43137"/>
                    </a:srgbClr>
                  </a:outerShdw>
                </a:effectLst>
                <a:latin typeface="Bodoni Bd BT" panose="02070803080706020303" pitchFamily="18" charset="0"/>
                <a:cs typeface="Times New Roman" pitchFamily="18" charset="0"/>
              </a:rPr>
              <a:t>          TRONG MÔI TRƯỜNG SỐ</a:t>
            </a:r>
            <a:endParaRPr lang="en-US" sz="4000" b="1">
              <a:solidFill>
                <a:schemeClr val="bg1"/>
              </a:solidFill>
              <a:latin typeface="Bodoni Bd BT" panose="02070803080706020303" pitchFamily="18" charset="0"/>
              <a:cs typeface="Times New Roman" pitchFamily="18" charset="0"/>
            </a:endParaRPr>
          </a:p>
        </p:txBody>
      </p:sp>
      <p:sp>
        <p:nvSpPr>
          <p:cNvPr id="9" name="TextBox 4">
            <a:extLst>
              <a:ext uri="{FF2B5EF4-FFF2-40B4-BE49-F238E27FC236}">
                <a16:creationId xmlns:a16="http://schemas.microsoft.com/office/drawing/2014/main" id="{F9A59597-70B1-41FF-9640-6206FAE3D718}"/>
              </a:ext>
            </a:extLst>
          </p:cNvPr>
          <p:cNvSpPr txBox="1">
            <a:spLocks noChangeArrowheads="1"/>
          </p:cNvSpPr>
          <p:nvPr/>
        </p:nvSpPr>
        <p:spPr bwMode="auto">
          <a:xfrm>
            <a:off x="3252569" y="338939"/>
            <a:ext cx="495187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SimSun" pitchFamily="2" charset="-122"/>
              </a:defRPr>
            </a:lvl1pPr>
            <a:lvl2pPr marL="742950" indent="-285750" eaLnBrk="0" hangingPunct="0">
              <a:defRPr>
                <a:solidFill>
                  <a:schemeClr val="tx1"/>
                </a:solidFill>
                <a:latin typeface="Arial" charset="0"/>
                <a:ea typeface="SimSun" pitchFamily="2" charset="-122"/>
              </a:defRPr>
            </a:lvl2pPr>
            <a:lvl3pPr marL="1143000" indent="-228600" eaLnBrk="0" hangingPunct="0">
              <a:defRPr>
                <a:solidFill>
                  <a:schemeClr val="tx1"/>
                </a:solidFill>
                <a:latin typeface="Arial" charset="0"/>
                <a:ea typeface="SimSun" pitchFamily="2" charset="-122"/>
              </a:defRPr>
            </a:lvl3pPr>
            <a:lvl4pPr marL="1600200" indent="-228600" eaLnBrk="0" hangingPunct="0">
              <a:defRPr>
                <a:solidFill>
                  <a:schemeClr val="tx1"/>
                </a:solidFill>
                <a:latin typeface="Arial" charset="0"/>
                <a:ea typeface="SimSun" pitchFamily="2" charset="-122"/>
              </a:defRPr>
            </a:lvl4pPr>
            <a:lvl5pPr marL="2057400" indent="-228600" eaLnBrk="0" hangingPunct="0">
              <a:defRPr>
                <a:solidFill>
                  <a:schemeClr val="tx1"/>
                </a:solidFill>
                <a:latin typeface="Arial" charset="0"/>
                <a:ea typeface="SimSun"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SimSun"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SimSun"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SimSun"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SimSun" pitchFamily="2" charset="-122"/>
              </a:defRPr>
            </a:lvl9pPr>
          </a:lstStyle>
          <a:p>
            <a:pPr algn="ctr" eaLnBrk="1" hangingPunct="1"/>
            <a:r>
              <a:rPr lang="en-US" sz="2400" dirty="0" err="1">
                <a:latin typeface="+mj-lt"/>
                <a:ea typeface="Roboto" panose="02000000000000000000" pitchFamily="2" charset="0"/>
                <a:cs typeface="Roboto Light" panose="02000000000000000000" pitchFamily="2" charset="0"/>
              </a:rPr>
              <a:t>TRƯỜNG</a:t>
            </a:r>
            <a:r>
              <a:rPr lang="en-US" sz="2400" dirty="0">
                <a:latin typeface="+mj-lt"/>
                <a:ea typeface="Roboto" panose="02000000000000000000" pitchFamily="2" charset="0"/>
                <a:cs typeface="Roboto Light" panose="02000000000000000000" pitchFamily="2" charset="0"/>
              </a:rPr>
              <a:t> </a:t>
            </a:r>
            <a:r>
              <a:rPr lang="en-US" sz="2400" dirty="0" err="1">
                <a:latin typeface="+mj-lt"/>
                <a:ea typeface="Roboto" panose="02000000000000000000" pitchFamily="2" charset="0"/>
                <a:cs typeface="Roboto Light" panose="02000000000000000000" pitchFamily="2" charset="0"/>
              </a:rPr>
              <a:t>THPT</a:t>
            </a:r>
            <a:r>
              <a:rPr lang="en-US" sz="2400" dirty="0">
                <a:latin typeface="+mj-lt"/>
                <a:ea typeface="Roboto" panose="02000000000000000000" pitchFamily="2" charset="0"/>
                <a:cs typeface="Roboto Light" panose="02000000000000000000" pitchFamily="2" charset="0"/>
              </a:rPr>
              <a:t> </a:t>
            </a:r>
            <a:r>
              <a:rPr lang="en-US" sz="2400" dirty="0" err="1">
                <a:latin typeface="+mj-lt"/>
                <a:ea typeface="Roboto" panose="02000000000000000000" pitchFamily="2" charset="0"/>
                <a:cs typeface="Roboto Light" panose="02000000000000000000" pitchFamily="2" charset="0"/>
              </a:rPr>
              <a:t>SỐ</a:t>
            </a:r>
            <a:r>
              <a:rPr lang="en-US" sz="2400" dirty="0">
                <a:latin typeface="+mj-lt"/>
                <a:ea typeface="Roboto" panose="02000000000000000000" pitchFamily="2" charset="0"/>
                <a:cs typeface="Roboto Light" panose="02000000000000000000" pitchFamily="2" charset="0"/>
              </a:rPr>
              <a:t> 2 </a:t>
            </a:r>
            <a:r>
              <a:rPr lang="en-US" sz="2400" dirty="0" err="1">
                <a:latin typeface="+mj-lt"/>
                <a:ea typeface="Roboto" panose="02000000000000000000" pitchFamily="2" charset="0"/>
                <a:cs typeface="Roboto Light" panose="02000000000000000000" pitchFamily="2" charset="0"/>
              </a:rPr>
              <a:t>PHÙ</a:t>
            </a:r>
            <a:r>
              <a:rPr lang="en-US" sz="2400" dirty="0">
                <a:latin typeface="+mj-lt"/>
                <a:ea typeface="Roboto" panose="02000000000000000000" pitchFamily="2" charset="0"/>
                <a:cs typeface="Roboto Light" panose="02000000000000000000" pitchFamily="2" charset="0"/>
              </a:rPr>
              <a:t> </a:t>
            </a:r>
            <a:r>
              <a:rPr lang="en-US" sz="2400" dirty="0" err="1">
                <a:latin typeface="+mj-lt"/>
                <a:ea typeface="Roboto" panose="02000000000000000000" pitchFamily="2" charset="0"/>
                <a:cs typeface="Roboto Light" panose="02000000000000000000" pitchFamily="2" charset="0"/>
              </a:rPr>
              <a:t>CÁT</a:t>
            </a:r>
            <a:endParaRPr lang="en-US" sz="2400" dirty="0">
              <a:latin typeface="+mj-lt"/>
              <a:ea typeface="Roboto Light" panose="02000000000000000000" pitchFamily="2" charset="0"/>
              <a:cs typeface="Roboto Light" panose="02000000000000000000" pitchFamily="2" charset="0"/>
            </a:endParaRPr>
          </a:p>
          <a:p>
            <a:pPr algn="ctr" eaLnBrk="1" hangingPunct="1"/>
            <a:r>
              <a:rPr lang="en-US" sz="2400" b="1" dirty="0" err="1">
                <a:latin typeface="+mj-lt"/>
                <a:ea typeface="Roboto Light" panose="02000000000000000000" pitchFamily="2" charset="0"/>
                <a:cs typeface="Roboto Light" panose="02000000000000000000" pitchFamily="2" charset="0"/>
              </a:rPr>
              <a:t>TỔ</a:t>
            </a:r>
            <a:r>
              <a:rPr lang="en-US" sz="2400" b="1" dirty="0">
                <a:latin typeface="+mj-lt"/>
                <a:ea typeface="Roboto Light" panose="02000000000000000000" pitchFamily="2" charset="0"/>
                <a:cs typeface="Roboto Light" panose="02000000000000000000" pitchFamily="2" charset="0"/>
              </a:rPr>
              <a:t>: </a:t>
            </a:r>
            <a:r>
              <a:rPr lang="en-US" sz="2400" b="1" dirty="0" err="1">
                <a:latin typeface="+mj-lt"/>
                <a:ea typeface="Roboto Light" panose="02000000000000000000" pitchFamily="2" charset="0"/>
                <a:cs typeface="Roboto Light" panose="02000000000000000000" pitchFamily="2" charset="0"/>
              </a:rPr>
              <a:t>TOÁN</a:t>
            </a:r>
            <a:r>
              <a:rPr lang="en-US" sz="2400" b="1" dirty="0">
                <a:latin typeface="+mj-lt"/>
                <a:ea typeface="Roboto Light" panose="02000000000000000000" pitchFamily="2" charset="0"/>
                <a:cs typeface="Roboto Light" panose="02000000000000000000" pitchFamily="2" charset="0"/>
              </a:rPr>
              <a:t> </a:t>
            </a:r>
            <a:r>
              <a:rPr lang="en-US" sz="2400" dirty="0">
                <a:latin typeface="+mj-lt"/>
                <a:ea typeface="Roboto Light" panose="02000000000000000000" pitchFamily="2" charset="0"/>
                <a:cs typeface="Roboto Light" panose="02000000000000000000" pitchFamily="2" charset="0"/>
              </a:rPr>
              <a:t>-</a:t>
            </a:r>
            <a:r>
              <a:rPr lang="en-US" sz="2400" b="1" dirty="0">
                <a:latin typeface="+mj-lt"/>
                <a:ea typeface="Roboto Light" panose="02000000000000000000" pitchFamily="2" charset="0"/>
                <a:cs typeface="Roboto Light" panose="02000000000000000000" pitchFamily="2" charset="0"/>
              </a:rPr>
              <a:t> TIN</a:t>
            </a:r>
            <a:endParaRPr lang="en-US" sz="2400" b="1" dirty="0">
              <a:latin typeface="+mj-lt"/>
              <a:ea typeface="Roboto" panose="02000000000000000000" pitchFamily="2" charset="0"/>
              <a:cs typeface="Roboto Light" panose="02000000000000000000" pitchFamily="2" charset="0"/>
            </a:endParaRPr>
          </a:p>
        </p:txBody>
      </p:sp>
      <p:cxnSp>
        <p:nvCxnSpPr>
          <p:cNvPr id="3" name="Straight Connector 2"/>
          <p:cNvCxnSpPr/>
          <p:nvPr/>
        </p:nvCxnSpPr>
        <p:spPr>
          <a:xfrm>
            <a:off x="5277678" y="1105499"/>
            <a:ext cx="1107601" cy="0"/>
          </a:xfrm>
          <a:prstGeom prst="line">
            <a:avLst/>
          </a:prstGeom>
          <a:ln w="19050"/>
        </p:spPr>
        <p:style>
          <a:lnRef idx="1">
            <a:schemeClr val="dk1"/>
          </a:lnRef>
          <a:fillRef idx="0">
            <a:schemeClr val="dk1"/>
          </a:fillRef>
          <a:effectRef idx="0">
            <a:schemeClr val="dk1"/>
          </a:effectRef>
          <a:fontRef idx="minor">
            <a:schemeClr val="tx1"/>
          </a:fontRef>
        </p:style>
      </p:cxnSp>
      <p:sp>
        <p:nvSpPr>
          <p:cNvPr id="2" name="TextBox 1">
            <a:extLst>
              <a:ext uri="{FF2B5EF4-FFF2-40B4-BE49-F238E27FC236}">
                <a16:creationId xmlns:a16="http://schemas.microsoft.com/office/drawing/2014/main" id="{2DAACB40-72A6-BC4C-6BA8-B548AC0DE450}"/>
              </a:ext>
            </a:extLst>
          </p:cNvPr>
          <p:cNvSpPr txBox="1"/>
          <p:nvPr/>
        </p:nvSpPr>
        <p:spPr>
          <a:xfrm>
            <a:off x="1574404" y="3228311"/>
            <a:ext cx="9865096" cy="1169551"/>
          </a:xfrm>
          <a:prstGeom prst="rect">
            <a:avLst/>
          </a:prstGeom>
          <a:noFill/>
        </p:spPr>
        <p:txBody>
          <a:bodyPr wrap="square">
            <a:spAutoFit/>
          </a:bodyPr>
          <a:lstStyle/>
          <a:p>
            <a:pPr algn="ctr"/>
            <a:r>
              <a:rPr lang="en-US" sz="3500" b="1">
                <a:solidFill>
                  <a:srgbClr val="FFFF00"/>
                </a:solidFill>
                <a:latin typeface="Bodoni Bd BT" panose="02070803080706020303" pitchFamily="18" charset="0"/>
                <a:ea typeface="Calibri" panose="020F0502020204030204" pitchFamily="34" charset="0"/>
              </a:rPr>
              <a:t>§</a:t>
            </a:r>
            <a:r>
              <a:rPr lang="en-US" sz="3500">
                <a:solidFill>
                  <a:srgbClr val="FFFF00"/>
                </a:solidFill>
                <a:effectLst>
                  <a:outerShdw blurRad="38100" dist="38100" dir="2700000" algn="tl">
                    <a:srgbClr val="000000">
                      <a:alpha val="43137"/>
                    </a:srgbClr>
                  </a:outerShdw>
                </a:effectLst>
                <a:latin typeface="Bodoni Bd BT" panose="02070803080706020303" pitchFamily="18" charset="0"/>
                <a:ea typeface="Roboto Bold" panose="02000000000000000000" pitchFamily="2" charset="0"/>
                <a:cs typeface="Times New Roman" panose="02020603050405020304" pitchFamily="18" charset="0"/>
              </a:rPr>
              <a:t>11. ỨNG XỬ TRÊN MÔI TRƯỜNG SỐ.</a:t>
            </a:r>
          </a:p>
          <a:p>
            <a:pPr algn="ctr"/>
            <a:r>
              <a:rPr lang="en-US" sz="3500">
                <a:solidFill>
                  <a:srgbClr val="FFFF00"/>
                </a:solidFill>
                <a:effectLst>
                  <a:outerShdw blurRad="38100" dist="38100" dir="2700000" algn="tl">
                    <a:srgbClr val="000000">
                      <a:alpha val="43137"/>
                    </a:srgbClr>
                  </a:outerShdw>
                </a:effectLst>
                <a:latin typeface="Bodoni Bd BT" panose="02070803080706020303" pitchFamily="18" charset="0"/>
                <a:ea typeface="Roboto Bold" panose="02000000000000000000" pitchFamily="2" charset="0"/>
                <a:cs typeface="Times New Roman" panose="02020603050405020304" pitchFamily="18" charset="0"/>
              </a:rPr>
              <a:t>      NGHĨA VỤ TÔN TRỌNG BẢN QUYỀN</a:t>
            </a:r>
            <a:endParaRPr lang="en-US" sz="3500" dirty="0">
              <a:solidFill>
                <a:srgbClr val="FFFF00"/>
              </a:solidFill>
              <a:effectLst>
                <a:outerShdw blurRad="38100" dist="38100" dir="2700000" algn="tl">
                  <a:srgbClr val="000000">
                    <a:alpha val="43137"/>
                  </a:srgbClr>
                </a:outerShdw>
              </a:effectLst>
              <a:latin typeface="Bodoni Bd BT" panose="02070803080706020303" pitchFamily="18" charset="0"/>
              <a:ea typeface="Roboto Bold" panose="02000000000000000000" pitchFamily="2"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027043" y="944218"/>
            <a:ext cx="10137913" cy="1330301"/>
          </a:xfrm>
          <a:prstGeom prst="roundRect">
            <a:avLst>
              <a:gd name="adj" fmla="val 0"/>
            </a:avLst>
          </a:prstGeom>
          <a:ln w="19050"/>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15000"/>
              </a:lnSpc>
            </a:pPr>
            <a:r>
              <a:rPr lang="vi-VN" sz="2400">
                <a:latin typeface="Cambria" panose="02040503050406030204" pitchFamily="18" charset="0"/>
                <a:ea typeface="Cambria" panose="02040503050406030204" pitchFamily="18" charset="0"/>
                <a:cs typeface="Times New Roman" panose="02020603050405020304" pitchFamily="18" charset="0"/>
              </a:rPr>
              <a:t>1. Em hãy đưa ra một số ví dụ đưa tin lên mạng không đúng đắn.</a:t>
            </a:r>
            <a:endParaRPr lang="en-US" sz="2400">
              <a:latin typeface="Cambria" panose="02040503050406030204" pitchFamily="18" charset="0"/>
              <a:ea typeface="Cambria" panose="02040503050406030204" pitchFamily="18" charset="0"/>
              <a:cs typeface="Arial" panose="020B0604020202020204" pitchFamily="34" charset="0"/>
            </a:endParaRPr>
          </a:p>
          <a:p>
            <a:pPr algn="just">
              <a:lnSpc>
                <a:spcPct val="115000"/>
              </a:lnSpc>
              <a:spcAft>
                <a:spcPts val="0"/>
              </a:spcAft>
            </a:pPr>
            <a:r>
              <a:rPr lang="vi-VN" sz="2400">
                <a:latin typeface="Cambria" panose="02040503050406030204" pitchFamily="18" charset="0"/>
                <a:ea typeface="Cambria" panose="02040503050406030204" pitchFamily="18" charset="0"/>
                <a:cs typeface="Times New Roman" panose="02020603050405020304" pitchFamily="18" charset="0"/>
              </a:rPr>
              <a:t>2. Theo em, hành vi chia sẻ lại một tin không phù hợp với pháp luật có là sai không?</a:t>
            </a:r>
            <a:endParaRPr lang="en-US" sz="2400">
              <a:effectLst/>
              <a:latin typeface="Cambria" panose="02040503050406030204" pitchFamily="18" charset="0"/>
              <a:ea typeface="Cambria" panose="02040503050406030204" pitchFamily="18" charset="0"/>
              <a:cs typeface="Arial" panose="020B0604020202020204" pitchFamily="34" charset="0"/>
            </a:endParaRPr>
          </a:p>
        </p:txBody>
      </p:sp>
      <p:sp>
        <p:nvSpPr>
          <p:cNvPr id="5" name="Title 1"/>
          <p:cNvSpPr txBox="1">
            <a:spLocks/>
          </p:cNvSpPr>
          <p:nvPr/>
        </p:nvSpPr>
        <p:spPr>
          <a:xfrm>
            <a:off x="924338" y="389852"/>
            <a:ext cx="9108891" cy="5543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a:solidFill>
                  <a:schemeClr val="accent2"/>
                </a:solidFill>
                <a:latin typeface="Cambria" panose="02040503050406030204" pitchFamily="18" charset="0"/>
                <a:ea typeface="Cambria" panose="02040503050406030204" pitchFamily="18" charset="0"/>
                <a:cs typeface="Times New Roman" panose="02020603050405020304" pitchFamily="18" charset="0"/>
              </a:rPr>
              <a:t>Hoạt động 2: Hành vi đưa tin lên mạng.</a:t>
            </a:r>
          </a:p>
        </p:txBody>
      </p:sp>
      <p:sp>
        <p:nvSpPr>
          <p:cNvPr id="4" name="TextBox 3">
            <a:extLst>
              <a:ext uri="{FF2B5EF4-FFF2-40B4-BE49-F238E27FC236}">
                <a16:creationId xmlns:a16="http://schemas.microsoft.com/office/drawing/2014/main" id="{46C9C33B-C7BA-3BEB-8185-6AEB551E40E4}"/>
              </a:ext>
            </a:extLst>
          </p:cNvPr>
          <p:cNvSpPr txBox="1"/>
          <p:nvPr/>
        </p:nvSpPr>
        <p:spPr>
          <a:xfrm>
            <a:off x="1250779" y="2359822"/>
            <a:ext cx="1443783" cy="480837"/>
          </a:xfrm>
          <a:prstGeom prst="rect">
            <a:avLst/>
          </a:prstGeom>
          <a:noFill/>
        </p:spPr>
        <p:txBody>
          <a:bodyPr wrap="square">
            <a:spAutoFit/>
          </a:bodyPr>
          <a:lstStyle/>
          <a:p>
            <a:pPr marL="0" marR="0" indent="156210" algn="just">
              <a:lnSpc>
                <a:spcPct val="115000"/>
              </a:lnSpc>
              <a:spcBef>
                <a:spcPts val="600"/>
              </a:spcBef>
              <a:spcAft>
                <a:spcPts val="600"/>
              </a:spcAft>
            </a:pPr>
            <a:r>
              <a:rPr lang="en-US" sz="2400" b="1">
                <a:solidFill>
                  <a:srgbClr val="000000"/>
                </a:solidFill>
                <a:effectLst/>
                <a:latin typeface="Cambria" panose="02040503050406030204" pitchFamily="18" charset="0"/>
                <a:ea typeface="Cambria" panose="02040503050406030204" pitchFamily="18" charset="0"/>
              </a:rPr>
              <a:t>Trả lời</a:t>
            </a:r>
            <a:endParaRPr lang="en-US" sz="2400">
              <a:solidFill>
                <a:srgbClr val="000000"/>
              </a:solidFill>
              <a:effectLst/>
              <a:latin typeface="Cambria" panose="02040503050406030204" pitchFamily="18" charset="0"/>
              <a:ea typeface="Cambria" panose="02040503050406030204" pitchFamily="18" charset="0"/>
            </a:endParaRPr>
          </a:p>
        </p:txBody>
      </p:sp>
      <p:sp>
        <p:nvSpPr>
          <p:cNvPr id="7" name="TextBox 6">
            <a:extLst>
              <a:ext uri="{FF2B5EF4-FFF2-40B4-BE49-F238E27FC236}">
                <a16:creationId xmlns:a16="http://schemas.microsoft.com/office/drawing/2014/main" id="{D208D66A-0B4A-5C30-9DEF-B9150DABEA78}"/>
              </a:ext>
            </a:extLst>
          </p:cNvPr>
          <p:cNvSpPr txBox="1"/>
          <p:nvPr/>
        </p:nvSpPr>
        <p:spPr>
          <a:xfrm>
            <a:off x="1027042" y="2925962"/>
            <a:ext cx="10137913" cy="2244397"/>
          </a:xfrm>
          <a:prstGeom prst="rect">
            <a:avLst/>
          </a:prstGeom>
          <a:noFill/>
        </p:spPr>
        <p:txBody>
          <a:bodyPr wrap="square">
            <a:spAutoFit/>
          </a:bodyPr>
          <a:lstStyle/>
          <a:p>
            <a:pPr algn="just">
              <a:spcAft>
                <a:spcPts val="600"/>
              </a:spcAft>
            </a:pPr>
            <a:r>
              <a:rPr lang="en-US" sz="2400" b="0" i="0">
                <a:effectLst/>
                <a:latin typeface="Cambria" panose="02040503050406030204" pitchFamily="18" charset="0"/>
                <a:ea typeface="Cambria" panose="02040503050406030204" pitchFamily="18" charset="0"/>
              </a:rPr>
              <a:t>1. </a:t>
            </a:r>
            <a:r>
              <a:rPr lang="vi-VN" sz="2400" b="0" i="0">
                <a:effectLst/>
                <a:latin typeface="Cambria" panose="02040503050406030204" pitchFamily="18" charset="0"/>
                <a:ea typeface="Cambria" panose="02040503050406030204" pitchFamily="18" charset="0"/>
              </a:rPr>
              <a:t>Một số ví dụ đưa tin lên mạng không đúng</a:t>
            </a:r>
            <a:r>
              <a:rPr lang="en-US" sz="2400" b="0" i="0">
                <a:effectLst/>
                <a:latin typeface="Cambria" panose="02040503050406030204" pitchFamily="18" charset="0"/>
                <a:ea typeface="Cambria" panose="02040503050406030204" pitchFamily="18" charset="0"/>
              </a:rPr>
              <a:t>:</a:t>
            </a:r>
            <a:r>
              <a:rPr lang="vi-VN" sz="2400" b="0" i="0">
                <a:effectLst/>
                <a:latin typeface="Cambria" panose="02040503050406030204" pitchFamily="18" charset="0"/>
                <a:ea typeface="Cambria" panose="02040503050406030204" pitchFamily="18" charset="0"/>
              </a:rPr>
              <a:t> </a:t>
            </a:r>
          </a:p>
          <a:p>
            <a:pPr indent="339725" algn="just">
              <a:spcAft>
                <a:spcPts val="600"/>
              </a:spcAft>
            </a:pPr>
            <a:r>
              <a:rPr lang="en-US" sz="2400" b="0" i="0">
                <a:effectLst/>
                <a:latin typeface="Cambria" panose="02040503050406030204" pitchFamily="18" charset="0"/>
                <a:ea typeface="Cambria" panose="02040503050406030204" pitchFamily="18" charset="0"/>
              </a:rPr>
              <a:t>- </a:t>
            </a:r>
            <a:r>
              <a:rPr lang="vi-VN" sz="2400" b="0" i="0">
                <a:effectLst/>
                <a:latin typeface="Cambria" panose="02040503050406030204" pitchFamily="18" charset="0"/>
                <a:ea typeface="Cambria" panose="02040503050406030204" pitchFamily="18" charset="0"/>
              </a:rPr>
              <a:t>Đ</a:t>
            </a:r>
            <a:r>
              <a:rPr lang="en-US" sz="2400">
                <a:latin typeface="Cambria" panose="02040503050406030204" pitchFamily="18" charset="0"/>
                <a:ea typeface="Cambria" panose="02040503050406030204" pitchFamily="18" charset="0"/>
              </a:rPr>
              <a:t>ăng tin giả gây dư luận hoang mang.</a:t>
            </a:r>
          </a:p>
          <a:p>
            <a:pPr indent="339725" algn="just">
              <a:spcAft>
                <a:spcPts val="600"/>
              </a:spcAft>
            </a:pPr>
            <a:r>
              <a:rPr lang="vi-VN" sz="2400" b="0" i="0">
                <a:effectLst/>
                <a:latin typeface="Cambria" panose="02040503050406030204" pitchFamily="18" charset="0"/>
                <a:ea typeface="Cambria" panose="02040503050406030204" pitchFamily="18" charset="0"/>
              </a:rPr>
              <a:t>- </a:t>
            </a:r>
            <a:r>
              <a:rPr lang="en-US" sz="2400">
                <a:latin typeface="Cambria" panose="02040503050406030204" pitchFamily="18" charset="0"/>
                <a:ea typeface="Cambria" panose="02040503050406030204" pitchFamily="18" charset="0"/>
              </a:rPr>
              <a:t>Đưa tin có nội dung ảnh hưởng xấu tới thuần phong mỹ tục.</a:t>
            </a:r>
            <a:endParaRPr lang="vi-VN" sz="2400" b="0" i="0">
              <a:effectLst/>
              <a:latin typeface="Cambria" panose="02040503050406030204" pitchFamily="18" charset="0"/>
              <a:ea typeface="Cambria" panose="02040503050406030204" pitchFamily="18" charset="0"/>
            </a:endParaRPr>
          </a:p>
          <a:p>
            <a:pPr algn="just">
              <a:lnSpc>
                <a:spcPct val="115000"/>
              </a:lnSpc>
              <a:spcAft>
                <a:spcPts val="600"/>
              </a:spcAft>
            </a:pPr>
            <a:r>
              <a:rPr lang="vi-VN" sz="2400">
                <a:latin typeface="Cambria" panose="02040503050406030204" pitchFamily="18" charset="0"/>
                <a:ea typeface="Cambria" panose="02040503050406030204" pitchFamily="18" charset="0"/>
                <a:cs typeface="Times New Roman" panose="02020603050405020304" pitchFamily="18" charset="0"/>
              </a:rPr>
              <a:t>2. </a:t>
            </a:r>
            <a:r>
              <a:rPr lang="en-US" sz="2400" b="0" i="0">
                <a:effectLst/>
                <a:latin typeface="Cambria" panose="02040503050406030204" pitchFamily="18" charset="0"/>
                <a:ea typeface="Cambria" panose="02040503050406030204" pitchFamily="18" charset="0"/>
              </a:rPr>
              <a:t>Khi một người đưa tin bịa đặt về dịch bệnh gây hoang mang dư luận, </a:t>
            </a:r>
            <a:r>
              <a:rPr lang="en-US" sz="2400" b="0" i="0">
                <a:solidFill>
                  <a:srgbClr val="0070C0"/>
                </a:solidFill>
                <a:effectLst/>
                <a:latin typeface="Cambria" panose="02040503050406030204" pitchFamily="18" charset="0"/>
                <a:ea typeface="Cambria" panose="02040503050406030204" pitchFamily="18" charset="0"/>
              </a:rPr>
              <a:t>việc đưa tin lại bằng cách chia sẻ </a:t>
            </a:r>
            <a:r>
              <a:rPr lang="en-US" sz="2400" b="0" i="0">
                <a:effectLst/>
                <a:latin typeface="Cambria" panose="02040503050406030204" pitchFamily="18" charset="0"/>
                <a:ea typeface="Cambria" panose="02040503050406030204" pitchFamily="18" charset="0"/>
              </a:rPr>
              <a:t>cũng là sai pháp luật.</a:t>
            </a:r>
            <a:endParaRPr lang="en-US" sz="2400">
              <a:effectLst/>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4175985329"/>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arn(inVertical)">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barn(inVertical)">
                                      <p:cBhvr>
                                        <p:cTn id="22" dur="500"/>
                                        <p:tgtEl>
                                          <p:spTgt spid="7">
                                            <p:txEl>
                                              <p:pRg st="0" end="0"/>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Effect transition="in" filter="barn(inVertical)">
                                      <p:cBhvr>
                                        <p:cTn id="25" dur="500"/>
                                        <p:tgtEl>
                                          <p:spTgt spid="7">
                                            <p:txEl>
                                              <p:pRg st="1" end="1"/>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7">
                                            <p:txEl>
                                              <p:pRg st="2" end="2"/>
                                            </p:txEl>
                                          </p:spTgt>
                                        </p:tgtEl>
                                        <p:attrNameLst>
                                          <p:attrName>style.visibility</p:attrName>
                                        </p:attrNameLst>
                                      </p:cBhvr>
                                      <p:to>
                                        <p:strVal val="visible"/>
                                      </p:to>
                                    </p:set>
                                    <p:animEffect transition="in" filter="barn(inVertical)">
                                      <p:cBhvr>
                                        <p:cTn id="28" dur="500"/>
                                        <p:tgtEl>
                                          <p:spTgt spid="7">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7">
                                            <p:txEl>
                                              <p:pRg st="3" end="3"/>
                                            </p:txEl>
                                          </p:spTgt>
                                        </p:tgtEl>
                                        <p:attrNameLst>
                                          <p:attrName>style.visibility</p:attrName>
                                        </p:attrNameLst>
                                      </p:cBhvr>
                                      <p:to>
                                        <p:strVal val="visible"/>
                                      </p:to>
                                    </p:set>
                                    <p:animEffect transition="in" filter="barn(inVertical)">
                                      <p:cBhvr>
                                        <p:cTn id="33"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11677" y="1009125"/>
            <a:ext cx="10311319" cy="5342168"/>
          </a:xfrm>
          <a:prstGeom prst="rect">
            <a:avLst/>
          </a:prstGeom>
        </p:spPr>
        <p:txBody>
          <a:bodyPr wrap="square">
            <a:spAutoFit/>
          </a:bodyPr>
          <a:lstStyle/>
          <a:p>
            <a:pPr algn="just">
              <a:lnSpc>
                <a:spcPct val="110000"/>
              </a:lnSpc>
            </a:pPr>
            <a:r>
              <a:rPr lang="en-US" sz="2400">
                <a:latin typeface="Cambria" panose="02040503050406030204" pitchFamily="18" charset="0"/>
                <a:ea typeface="Cambria" panose="02040503050406030204" pitchFamily="18" charset="0"/>
                <a:cs typeface="Times New Roman" panose="02020603050405020304" pitchFamily="18" charset="0"/>
              </a:rPr>
              <a:t>- </a:t>
            </a:r>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Điều 12 khoản 2 của Luật Công nghệ Thông tin</a:t>
            </a:r>
            <a:r>
              <a:rPr lang="en-US" sz="2400">
                <a:latin typeface="Cambria" panose="02040503050406030204" pitchFamily="18" charset="0"/>
                <a:ea typeface="Cambria" panose="02040503050406030204" pitchFamily="18" charset="0"/>
                <a:cs typeface="Times New Roman" panose="02020603050405020304" pitchFamily="18" charset="0"/>
              </a:rPr>
              <a:t> quy định cấm "Cung cấp, trao đổi, truyền đưa, lưu trữ, sử dụng thông tin số" nhằm các mục đích sau:</a:t>
            </a:r>
          </a:p>
          <a:p>
            <a:pPr algn="just">
              <a:lnSpc>
                <a:spcPct val="110000"/>
              </a:lnSpc>
            </a:pPr>
            <a:r>
              <a:rPr lang="en-US" sz="2400">
                <a:latin typeface="Cambria" panose="02040503050406030204" pitchFamily="18" charset="0"/>
                <a:ea typeface="Cambria" panose="02040503050406030204" pitchFamily="18" charset="0"/>
                <a:cs typeface="Times New Roman" panose="02020603050405020304" pitchFamily="18" charset="0"/>
              </a:rPr>
              <a:t>a) Chống Nhà nước Cộng hoà xã hội chủ nghĩa Việt Nam, phá hoại khối đoàn kết toàn dân.</a:t>
            </a:r>
          </a:p>
          <a:p>
            <a:pPr algn="just">
              <a:lnSpc>
                <a:spcPct val="110000"/>
              </a:lnSpc>
            </a:pPr>
            <a:r>
              <a:rPr lang="en-US" sz="2400">
                <a:latin typeface="Cambria" panose="02040503050406030204" pitchFamily="18" charset="0"/>
                <a:ea typeface="Cambria" panose="02040503050406030204" pitchFamily="18" charset="0"/>
                <a:cs typeface="Times New Roman" panose="02020603050405020304" pitchFamily="18" charset="0"/>
              </a:rPr>
              <a:t>b) Kích động bạo lực, tuyên truyền chiến tranh xâm lược, gây hận thù giữa các dân tộc và nhân dân các nước, kích động dâm ô, đồi trụy, tội ác, tệ nạn xã hội, mê tín dị đoan, phá hoại thuần phong mĩ tục của dân tộc.</a:t>
            </a:r>
          </a:p>
          <a:p>
            <a:pPr algn="just">
              <a:lnSpc>
                <a:spcPct val="110000"/>
              </a:lnSpc>
            </a:pPr>
            <a:r>
              <a:rPr lang="en-US" sz="2400">
                <a:latin typeface="Cambria" panose="02040503050406030204" pitchFamily="18" charset="0"/>
                <a:ea typeface="Cambria" panose="02040503050406030204" pitchFamily="18" charset="0"/>
                <a:cs typeface="Times New Roman" panose="02020603050405020304" pitchFamily="18" charset="0"/>
              </a:rPr>
              <a:t>c) Tiết lộ bí mật nhà nước, bí mật quân sự, an ninh, kinh tế, đối ngoại và những mặt khác đã được pháp luật quy định.</a:t>
            </a:r>
          </a:p>
          <a:p>
            <a:pPr algn="just">
              <a:lnSpc>
                <a:spcPct val="110000"/>
              </a:lnSpc>
            </a:pPr>
            <a:r>
              <a:rPr lang="en-US" sz="2400">
                <a:latin typeface="Cambria" panose="02040503050406030204" pitchFamily="18" charset="0"/>
                <a:ea typeface="Cambria" panose="02040503050406030204" pitchFamily="18" charset="0"/>
                <a:cs typeface="Times New Roman" panose="02020603050405020304" pitchFamily="18" charset="0"/>
              </a:rPr>
              <a:t>d) Xuyên tạc, vu khống, xúc phạm uy tín của tổ chức, danh dự, nhân phẩm, uy tín của công dân.</a:t>
            </a:r>
          </a:p>
          <a:p>
            <a:pPr algn="just">
              <a:lnSpc>
                <a:spcPct val="110000"/>
              </a:lnSpc>
            </a:pPr>
            <a:r>
              <a:rPr lang="en-US" sz="2400">
                <a:latin typeface="Cambria" panose="02040503050406030204" pitchFamily="18" charset="0"/>
                <a:ea typeface="Cambria" panose="02040503050406030204" pitchFamily="18" charset="0"/>
                <a:cs typeface="Times New Roman" panose="02020603050405020304" pitchFamily="18" charset="0"/>
              </a:rPr>
              <a:t>e) Quảng cáo, tuyên truyền hàng hoá, dịch vụ thuộc danh mục cấm đã được pháp luật quy định.</a:t>
            </a:r>
          </a:p>
        </p:txBody>
      </p:sp>
      <p:sp>
        <p:nvSpPr>
          <p:cNvPr id="3" name="TextBox 2">
            <a:extLst>
              <a:ext uri="{FF2B5EF4-FFF2-40B4-BE49-F238E27FC236}">
                <a16:creationId xmlns:a16="http://schemas.microsoft.com/office/drawing/2014/main" id="{C33390DF-C36C-0124-474D-811B5EDD4D47}"/>
              </a:ext>
            </a:extLst>
          </p:cNvPr>
          <p:cNvSpPr txBox="1"/>
          <p:nvPr/>
        </p:nvSpPr>
        <p:spPr>
          <a:xfrm>
            <a:off x="612845" y="547460"/>
            <a:ext cx="11264627" cy="461665"/>
          </a:xfrm>
          <a:prstGeom prst="rect">
            <a:avLst/>
          </a:prstGeom>
          <a:noFill/>
        </p:spPr>
        <p:txBody>
          <a:bodyPr wrap="square">
            <a:spAutoFit/>
          </a:bodyPr>
          <a:lstStyle/>
          <a:p>
            <a:pPr algn="just">
              <a:spcBef>
                <a:spcPts val="1200"/>
              </a:spcBef>
              <a:spcAft>
                <a:spcPts val="1200"/>
              </a:spcAft>
            </a:pPr>
            <a:r>
              <a:rPr lang="en-US" sz="2400" b="1">
                <a:solidFill>
                  <a:schemeClr val="accent2"/>
                </a:solidFill>
                <a:latin typeface="Tahoma" panose="020B0604030504040204" pitchFamily="34" charset="0"/>
                <a:ea typeface="Tahoma" panose="020B0604030504040204" pitchFamily="34" charset="0"/>
                <a:cs typeface="Tahoma" panose="020B0604030504040204" pitchFamily="34" charset="0"/>
              </a:rPr>
              <a:t>b) Các quy định của pháp luật đối với người dùng trên không gian mạng</a:t>
            </a:r>
          </a:p>
        </p:txBody>
      </p:sp>
    </p:spTree>
    <p:extLst>
      <p:ext uri="{BB962C8B-B14F-4D97-AF65-F5344CB8AC3E}">
        <p14:creationId xmlns:p14="http://schemas.microsoft.com/office/powerpoint/2010/main" val="367998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down)">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down)">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wipe(down)">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wipe(down)">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wipe(down)">
                                      <p:cBhvr>
                                        <p:cTn id="3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3835" y="735903"/>
            <a:ext cx="10785231" cy="5632311"/>
          </a:xfrm>
          <a:prstGeom prst="rect">
            <a:avLst/>
          </a:prstGeom>
        </p:spPr>
        <p:txBody>
          <a:bodyPr wrap="square">
            <a:spAutoFit/>
          </a:bodyPr>
          <a:lstStyle/>
          <a:p>
            <a:pPr algn="just"/>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 Điều 8 khoản 1 trong Luật An ninh mạng </a:t>
            </a:r>
            <a:r>
              <a:rPr lang="en-US" sz="2400">
                <a:latin typeface="Cambria" panose="02040503050406030204" pitchFamily="18" charset="0"/>
                <a:ea typeface="Cambria" panose="02040503050406030204" pitchFamily="18" charset="0"/>
                <a:cs typeface="Times New Roman" panose="02020603050405020304" pitchFamily="18" charset="0"/>
              </a:rPr>
              <a:t>cấm sử dụng không gian mạng để thực hiện hành vi sau:</a:t>
            </a:r>
          </a:p>
          <a:p>
            <a:pPr algn="just"/>
            <a:r>
              <a:rPr lang="en-US" sz="2400">
                <a:latin typeface="Cambria" panose="02040503050406030204" pitchFamily="18" charset="0"/>
                <a:ea typeface="Cambria" panose="02040503050406030204" pitchFamily="18" charset="0"/>
                <a:cs typeface="Times New Roman" panose="02020603050405020304" pitchFamily="18" charset="0"/>
              </a:rPr>
              <a:t>a) Hành vi quy định tại khoản 1 Điều 18 của Luật này.</a:t>
            </a:r>
          </a:p>
          <a:p>
            <a:pPr algn="just"/>
            <a:r>
              <a:rPr lang="en-US" sz="2400">
                <a:latin typeface="Cambria" panose="02040503050406030204" pitchFamily="18" charset="0"/>
                <a:ea typeface="Cambria" panose="02040503050406030204" pitchFamily="18" charset="0"/>
                <a:cs typeface="Times New Roman" panose="02020603050405020304" pitchFamily="18" charset="0"/>
              </a:rPr>
              <a:t>b) Tổ chức, hoạt động, cấu kết, xúi giục, mua chuộc, lừa gạt, lôi kéo, đào tạo, huấn luyện người chống Nhà nước Cộng hoà xã hội chủ nghĩa Việt Nam.</a:t>
            </a:r>
          </a:p>
          <a:p>
            <a:pPr algn="just"/>
            <a:r>
              <a:rPr lang="en-US" sz="2400">
                <a:latin typeface="Cambria" panose="02040503050406030204" pitchFamily="18" charset="0"/>
                <a:ea typeface="Cambria" panose="02040503050406030204" pitchFamily="18" charset="0"/>
                <a:cs typeface="Times New Roman" panose="02020603050405020304" pitchFamily="18" charset="0"/>
              </a:rPr>
              <a:t>c) Xuyên tạc lịch sử phủ nhận thành tựu cách mạng, phá hoại khối đại đoàn kết toàn dân tộc, xúc phạm tôn giáo, phân biệt đối xử về giới, phân biệt chủng tộc.</a:t>
            </a:r>
          </a:p>
          <a:p>
            <a:pPr algn="just"/>
            <a:r>
              <a:rPr lang="en-US" sz="2400">
                <a:latin typeface="Cambria" panose="02040503050406030204" pitchFamily="18" charset="0"/>
                <a:ea typeface="Cambria" panose="02040503050406030204" pitchFamily="18" charset="0"/>
                <a:cs typeface="Times New Roman" panose="02020603050405020304" pitchFamily="18" charset="0"/>
              </a:rPr>
              <a:t>d) Thông tin sai sự thật gây hoang mang trong Nhân dân, gây thiệt hại cho hoạt động kinh tế - xã hội, gây khó khăn cho hoạt động của cơ quan Nhà nước hoặc người thi hành công vụ, xâm phạm quyền lợi và lợi ích hợp pháp của cơ quan, tổ chức, cá nhân khác.</a:t>
            </a:r>
          </a:p>
          <a:p>
            <a:pPr algn="just"/>
            <a:r>
              <a:rPr lang="en-US" sz="2400">
                <a:latin typeface="Cambria" panose="02040503050406030204" pitchFamily="18" charset="0"/>
                <a:ea typeface="Cambria" panose="02040503050406030204" pitchFamily="18" charset="0"/>
                <a:cs typeface="Times New Roman" panose="02020603050405020304" pitchFamily="18" charset="0"/>
              </a:rPr>
              <a:t>e) Hoạt động mại dâm, tệ nạn xã hội, mua bán người, đăng tải thông tin dâm ô, đồi truỵ, tội ác, phá hoại thuần phong, mĩ tục của dân tộc, đạo đức xã hội, sức khoẻ của cộng đồng.</a:t>
            </a:r>
          </a:p>
          <a:p>
            <a:pPr algn="just"/>
            <a:r>
              <a:rPr lang="en-US" sz="2400">
                <a:latin typeface="Cambria" panose="02040503050406030204" pitchFamily="18" charset="0"/>
                <a:ea typeface="Cambria" panose="02040503050406030204" pitchFamily="18" charset="0"/>
                <a:cs typeface="Times New Roman" panose="02020603050405020304" pitchFamily="18" charset="0"/>
              </a:rPr>
              <a:t>f) Xúi giục, lôi kéo, kích động người khác phạm tội.</a:t>
            </a:r>
          </a:p>
        </p:txBody>
      </p:sp>
    </p:spTree>
    <p:extLst>
      <p:ext uri="{BB962C8B-B14F-4D97-AF65-F5344CB8AC3E}">
        <p14:creationId xmlns:p14="http://schemas.microsoft.com/office/powerpoint/2010/main" val="83095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dow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dow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1512" y="590789"/>
            <a:ext cx="11019693" cy="830997"/>
          </a:xfrm>
          <a:prstGeom prst="rect">
            <a:avLst/>
          </a:prstGeom>
        </p:spPr>
        <p:txBody>
          <a:bodyPr wrap="square">
            <a:spAutoFit/>
          </a:bodyPr>
          <a:lstStyle/>
          <a:p>
            <a:pPr algn="just">
              <a:spcBef>
                <a:spcPts val="1200"/>
              </a:spcBef>
              <a:spcAft>
                <a:spcPts val="1200"/>
              </a:spcAft>
            </a:pPr>
            <a:r>
              <a:rPr lang="en-US" sz="2400">
                <a:latin typeface="Cambria" panose="02040503050406030204" pitchFamily="18" charset="0"/>
                <a:ea typeface="Cambria" panose="02040503050406030204" pitchFamily="18" charset="0"/>
                <a:cs typeface="Times New Roman" panose="02020603050405020304" pitchFamily="18" charset="0"/>
              </a:rPr>
              <a:t>- </a:t>
            </a:r>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Điều 101, khoản 1 của Nghị định 15/2020/NĐ-CP </a:t>
            </a:r>
            <a:r>
              <a:rPr lang="en-US" sz="2400">
                <a:latin typeface="Cambria" panose="02040503050406030204" pitchFamily="18" charset="0"/>
                <a:ea typeface="Cambria" panose="02040503050406030204" pitchFamily="18" charset="0"/>
                <a:cs typeface="Times New Roman" panose="02020603050405020304" pitchFamily="18" charset="0"/>
              </a:rPr>
              <a:t>quy định một số hành vi vi phạm pháp luật về đưa tin trên mạng xã hội như sau:</a:t>
            </a:r>
            <a:endParaRPr lang="en-US" sz="2400" b="1">
              <a:latin typeface="Cambria" panose="02040503050406030204" pitchFamily="18" charset="0"/>
              <a:ea typeface="Cambria" panose="020405030504060302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53CB914F-BF2E-7282-90CE-CF700C4F46CC}"/>
              </a:ext>
            </a:extLst>
          </p:cNvPr>
          <p:cNvSpPr txBox="1"/>
          <p:nvPr/>
        </p:nvSpPr>
        <p:spPr>
          <a:xfrm>
            <a:off x="741512" y="1314782"/>
            <a:ext cx="11019693" cy="4832092"/>
          </a:xfrm>
          <a:prstGeom prst="rect">
            <a:avLst/>
          </a:prstGeom>
          <a:noFill/>
        </p:spPr>
        <p:txBody>
          <a:bodyPr wrap="square">
            <a:spAutoFit/>
          </a:bodyPr>
          <a:lstStyle/>
          <a:p>
            <a:pPr algn="l"/>
            <a:r>
              <a:rPr lang="vi-VN" sz="2200" b="0" i="0" u="none" strike="noStrike">
                <a:solidFill>
                  <a:srgbClr val="000000"/>
                </a:solidFill>
                <a:effectLst/>
                <a:latin typeface="Cambria" panose="02040503050406030204" pitchFamily="18" charset="0"/>
                <a:ea typeface="Cambria" panose="02040503050406030204" pitchFamily="18" charset="0"/>
              </a:rPr>
              <a:t>a) Cung cấp, chia sẻ thông tin giả mạo, thông tin sai sự thật, xuyên tạc, vu khống, xúc phạm uy tín của cơ quan, tổ chức, danh dự, nhân phẩm của cá nhân</a:t>
            </a:r>
            <a:r>
              <a:rPr lang="en-US" sz="2200" b="0" i="0" u="none" strike="noStrike">
                <a:solidFill>
                  <a:srgbClr val="000000"/>
                </a:solidFill>
                <a:effectLst/>
                <a:latin typeface="Cambria" panose="02040503050406030204" pitchFamily="18" charset="0"/>
                <a:ea typeface="Cambria" panose="02040503050406030204" pitchFamily="18" charset="0"/>
              </a:rPr>
              <a:t>.</a:t>
            </a:r>
            <a:endParaRPr lang="vi-VN" sz="2200" b="0" i="0">
              <a:solidFill>
                <a:srgbClr val="000000"/>
              </a:solidFill>
              <a:effectLst/>
              <a:latin typeface="Cambria" panose="02040503050406030204" pitchFamily="18" charset="0"/>
              <a:ea typeface="Cambria" panose="02040503050406030204" pitchFamily="18" charset="0"/>
            </a:endParaRPr>
          </a:p>
          <a:p>
            <a:pPr algn="l"/>
            <a:r>
              <a:rPr lang="vi-VN" sz="2200" b="0" i="0" u="none" strike="noStrike">
                <a:solidFill>
                  <a:srgbClr val="000000"/>
                </a:solidFill>
                <a:effectLst/>
                <a:latin typeface="Cambria" panose="02040503050406030204" pitchFamily="18" charset="0"/>
                <a:ea typeface="Cambria" panose="02040503050406030204" pitchFamily="18" charset="0"/>
              </a:rPr>
              <a:t>b) Cung cấp, chia sẻ thông tin cổ súy các hủ tục, mê tín, dị đoan, dâm ô, đồi trụy, không phù hợp với thuần phong, mỹ tục của dân tộc</a:t>
            </a:r>
            <a:r>
              <a:rPr lang="en-US" sz="2200" b="0" i="0" u="none" strike="noStrike">
                <a:solidFill>
                  <a:srgbClr val="000000"/>
                </a:solidFill>
                <a:effectLst/>
                <a:latin typeface="Cambria" panose="02040503050406030204" pitchFamily="18" charset="0"/>
                <a:ea typeface="Cambria" panose="02040503050406030204" pitchFamily="18" charset="0"/>
              </a:rPr>
              <a:t>.</a:t>
            </a:r>
            <a:endParaRPr lang="vi-VN" sz="2200" b="0" i="0">
              <a:solidFill>
                <a:srgbClr val="000000"/>
              </a:solidFill>
              <a:effectLst/>
              <a:latin typeface="Cambria" panose="02040503050406030204" pitchFamily="18" charset="0"/>
              <a:ea typeface="Cambria" panose="02040503050406030204" pitchFamily="18" charset="0"/>
            </a:endParaRPr>
          </a:p>
          <a:p>
            <a:pPr algn="l"/>
            <a:r>
              <a:rPr lang="vi-VN" sz="2200" b="0" i="0" u="none" strike="noStrike">
                <a:solidFill>
                  <a:srgbClr val="000000"/>
                </a:solidFill>
                <a:effectLst/>
                <a:latin typeface="Cambria" panose="02040503050406030204" pitchFamily="18" charset="0"/>
                <a:ea typeface="Cambria" panose="02040503050406030204" pitchFamily="18" charset="0"/>
              </a:rPr>
              <a:t>c) Cung cấp, chia sẻ thông tin miêu tả tỉ mỉ hành động chém, giết, tai nạn, kinh dị, rùng rợn</a:t>
            </a:r>
            <a:r>
              <a:rPr lang="en-US" sz="2200" b="0" i="0" u="none" strike="noStrike">
                <a:solidFill>
                  <a:srgbClr val="000000"/>
                </a:solidFill>
                <a:effectLst/>
                <a:latin typeface="Cambria" panose="02040503050406030204" pitchFamily="18" charset="0"/>
                <a:ea typeface="Cambria" panose="02040503050406030204" pitchFamily="18" charset="0"/>
              </a:rPr>
              <a:t>.</a:t>
            </a:r>
            <a:endParaRPr lang="vi-VN" sz="2200" b="0" i="0">
              <a:solidFill>
                <a:srgbClr val="000000"/>
              </a:solidFill>
              <a:effectLst/>
              <a:latin typeface="Cambria" panose="02040503050406030204" pitchFamily="18" charset="0"/>
              <a:ea typeface="Cambria" panose="02040503050406030204" pitchFamily="18" charset="0"/>
            </a:endParaRPr>
          </a:p>
          <a:p>
            <a:pPr algn="l"/>
            <a:r>
              <a:rPr lang="vi-VN" sz="2200" b="0" i="0" u="none" strike="noStrike">
                <a:solidFill>
                  <a:srgbClr val="000000"/>
                </a:solidFill>
                <a:effectLst/>
                <a:latin typeface="Cambria" panose="02040503050406030204" pitchFamily="18" charset="0"/>
                <a:ea typeface="Cambria" panose="02040503050406030204" pitchFamily="18" charset="0"/>
              </a:rPr>
              <a:t>d) Cung cấp, chia sẻ thông tin bịa đặt, gây hoang mang trong Nhân dân, kích động bạo lực, tội ác, tệ nạn xã hội, đánh bạc hoặc phục vụ đánh bạc</a:t>
            </a:r>
            <a:r>
              <a:rPr lang="en-US" sz="2200" b="0" i="0" u="none" strike="noStrike">
                <a:solidFill>
                  <a:srgbClr val="000000"/>
                </a:solidFill>
                <a:effectLst/>
                <a:latin typeface="Cambria" panose="02040503050406030204" pitchFamily="18" charset="0"/>
                <a:ea typeface="Cambria" panose="02040503050406030204" pitchFamily="18" charset="0"/>
              </a:rPr>
              <a:t>.</a:t>
            </a:r>
            <a:endParaRPr lang="vi-VN" sz="2200" b="0" i="0">
              <a:solidFill>
                <a:srgbClr val="000000"/>
              </a:solidFill>
              <a:effectLst/>
              <a:latin typeface="Cambria" panose="02040503050406030204" pitchFamily="18" charset="0"/>
              <a:ea typeface="Cambria" panose="02040503050406030204" pitchFamily="18" charset="0"/>
            </a:endParaRPr>
          </a:p>
          <a:p>
            <a:pPr algn="l"/>
            <a:r>
              <a:rPr lang="en-US" sz="2200" b="0" i="0" u="none" strike="noStrike">
                <a:solidFill>
                  <a:srgbClr val="000000"/>
                </a:solidFill>
                <a:effectLst/>
                <a:latin typeface="Cambria" panose="02040503050406030204" pitchFamily="18" charset="0"/>
                <a:ea typeface="Cambria" panose="02040503050406030204" pitchFamily="18" charset="0"/>
              </a:rPr>
              <a:t>e</a:t>
            </a:r>
            <a:r>
              <a:rPr lang="vi-VN" sz="2200" b="0" i="0" u="none" strike="noStrike">
                <a:solidFill>
                  <a:srgbClr val="000000"/>
                </a:solidFill>
                <a:effectLst/>
                <a:latin typeface="Cambria" panose="02040503050406030204" pitchFamily="18" charset="0"/>
                <a:ea typeface="Cambria" panose="02040503050406030204" pitchFamily="18" charset="0"/>
              </a:rPr>
              <a:t>) Cung cấp, chia sẻ các tác phẩm báo chí, văn học, nghệ thuật, xuất bản phẩm mà không được sự đồng ý của chủ thể quyền sở hữu trí tuệ hoặc chưa được phép lưu hành hoặc đã có quyết định cấm lưu hành hoặc tịch thu</a:t>
            </a:r>
            <a:r>
              <a:rPr lang="en-US" sz="2200" b="0" i="0" u="none" strike="noStrike">
                <a:solidFill>
                  <a:srgbClr val="000000"/>
                </a:solidFill>
                <a:effectLst/>
                <a:latin typeface="Cambria" panose="02040503050406030204" pitchFamily="18" charset="0"/>
                <a:ea typeface="Cambria" panose="02040503050406030204" pitchFamily="18" charset="0"/>
              </a:rPr>
              <a:t>.</a:t>
            </a:r>
            <a:endParaRPr lang="vi-VN" sz="2200" b="0" i="0">
              <a:solidFill>
                <a:srgbClr val="000000"/>
              </a:solidFill>
              <a:effectLst/>
              <a:latin typeface="Cambria" panose="02040503050406030204" pitchFamily="18" charset="0"/>
              <a:ea typeface="Cambria" panose="02040503050406030204" pitchFamily="18" charset="0"/>
            </a:endParaRPr>
          </a:p>
          <a:p>
            <a:pPr algn="l"/>
            <a:r>
              <a:rPr lang="en-US" sz="2200" b="0" i="0" u="none" strike="noStrike">
                <a:solidFill>
                  <a:srgbClr val="000000"/>
                </a:solidFill>
                <a:effectLst/>
                <a:latin typeface="Cambria" panose="02040503050406030204" pitchFamily="18" charset="0"/>
                <a:ea typeface="Cambria" panose="02040503050406030204" pitchFamily="18" charset="0"/>
              </a:rPr>
              <a:t>f</a:t>
            </a:r>
            <a:r>
              <a:rPr lang="vi-VN" sz="2200" b="0" i="0" u="none" strike="noStrike">
                <a:solidFill>
                  <a:srgbClr val="000000"/>
                </a:solidFill>
                <a:effectLst/>
                <a:latin typeface="Cambria" panose="02040503050406030204" pitchFamily="18" charset="0"/>
                <a:ea typeface="Cambria" panose="02040503050406030204" pitchFamily="18" charset="0"/>
              </a:rPr>
              <a:t>) Quảng cáo, tuyên truyền, chia sẻ thông tin về hàng hóa, dịch vụ bị cấm</a:t>
            </a:r>
            <a:r>
              <a:rPr lang="en-US" sz="2200" b="0" i="0" u="none" strike="noStrike">
                <a:solidFill>
                  <a:srgbClr val="000000"/>
                </a:solidFill>
                <a:effectLst/>
                <a:latin typeface="Cambria" panose="02040503050406030204" pitchFamily="18" charset="0"/>
                <a:ea typeface="Cambria" panose="02040503050406030204" pitchFamily="18" charset="0"/>
              </a:rPr>
              <a:t>.</a:t>
            </a:r>
            <a:endParaRPr lang="vi-VN" sz="2200" b="0" i="0">
              <a:solidFill>
                <a:srgbClr val="000000"/>
              </a:solidFill>
              <a:effectLst/>
              <a:latin typeface="Cambria" panose="02040503050406030204" pitchFamily="18" charset="0"/>
              <a:ea typeface="Cambria" panose="02040503050406030204" pitchFamily="18" charset="0"/>
            </a:endParaRPr>
          </a:p>
          <a:p>
            <a:pPr algn="l"/>
            <a:r>
              <a:rPr lang="vi-VN" sz="2200" b="0" i="0" u="none" strike="noStrike">
                <a:solidFill>
                  <a:srgbClr val="000000"/>
                </a:solidFill>
                <a:effectLst/>
                <a:latin typeface="Cambria" panose="02040503050406030204" pitchFamily="18" charset="0"/>
                <a:ea typeface="Cambria" panose="02040503050406030204" pitchFamily="18" charset="0"/>
              </a:rPr>
              <a:t>g) Cung cấp, chia sẻ hình ảnh bản đồ Việt Nam nhưng không thể hiện hoặc thể hiện không đúng chủ quyền quốc gia</a:t>
            </a:r>
            <a:r>
              <a:rPr lang="en-US" sz="2200" b="0" i="0" u="none" strike="noStrike">
                <a:solidFill>
                  <a:srgbClr val="000000"/>
                </a:solidFill>
                <a:effectLst/>
                <a:latin typeface="Cambria" panose="02040503050406030204" pitchFamily="18" charset="0"/>
                <a:ea typeface="Cambria" panose="02040503050406030204" pitchFamily="18" charset="0"/>
              </a:rPr>
              <a:t>.</a:t>
            </a:r>
            <a:endParaRPr lang="vi-VN" sz="2200" b="0" i="0">
              <a:solidFill>
                <a:srgbClr val="000000"/>
              </a:solidFill>
              <a:effectLst/>
              <a:latin typeface="Cambria" panose="02040503050406030204" pitchFamily="18" charset="0"/>
              <a:ea typeface="Cambria" panose="02040503050406030204" pitchFamily="18" charset="0"/>
            </a:endParaRPr>
          </a:p>
          <a:p>
            <a:pPr algn="l"/>
            <a:r>
              <a:rPr lang="en-US" sz="2200">
                <a:solidFill>
                  <a:srgbClr val="000000"/>
                </a:solidFill>
                <a:latin typeface="Cambria" panose="02040503050406030204" pitchFamily="18" charset="0"/>
                <a:ea typeface="Cambria" panose="02040503050406030204" pitchFamily="18" charset="0"/>
              </a:rPr>
              <a:t>h</a:t>
            </a:r>
            <a:r>
              <a:rPr lang="vi-VN" sz="2200" b="0" i="0" u="none" strike="noStrike">
                <a:solidFill>
                  <a:srgbClr val="000000"/>
                </a:solidFill>
                <a:effectLst/>
                <a:latin typeface="Cambria" panose="02040503050406030204" pitchFamily="18" charset="0"/>
                <a:ea typeface="Cambria" panose="02040503050406030204" pitchFamily="18" charset="0"/>
              </a:rPr>
              <a:t>) Cung cấp, chia sẻ đường dẫn đến thông tin trên mạng có nội dung bị cấm.</a:t>
            </a:r>
            <a:endParaRPr lang="vi-VN" sz="2200" b="0" i="0">
              <a:solidFill>
                <a:srgbClr val="000000"/>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74385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down)">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6312" y="1157087"/>
            <a:ext cx="9899375" cy="2893100"/>
          </a:xfrm>
          <a:prstGeom prst="rect">
            <a:avLst/>
          </a:prstGeom>
        </p:spPr>
        <p:txBody>
          <a:bodyPr wrap="square">
            <a:spAutoFit/>
          </a:bodyPr>
          <a:lstStyle/>
          <a:p>
            <a:pPr algn="just">
              <a:spcBef>
                <a:spcPts val="600"/>
              </a:spcBef>
              <a:spcAft>
                <a:spcPts val="600"/>
              </a:spcAft>
            </a:pPr>
            <a:r>
              <a:rPr lang="en-US" sz="2800">
                <a:latin typeface="Cambria" panose="02040503050406030204" pitchFamily="18" charset="0"/>
                <a:ea typeface="Cambria" panose="02040503050406030204" pitchFamily="18" charset="0"/>
                <a:cs typeface="Times New Roman" panose="02020603050405020304" pitchFamily="18" charset="0"/>
              </a:rPr>
              <a:t>- </a:t>
            </a:r>
            <a:r>
              <a:rPr lang="en-US"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Các nguyên tắc để nâng cao tính an toàn khi chia sẻ thông tin trên môi trường số:</a:t>
            </a:r>
          </a:p>
          <a:p>
            <a:pPr algn="just">
              <a:spcBef>
                <a:spcPts val="600"/>
              </a:spcBef>
              <a:spcAft>
                <a:spcPts val="600"/>
              </a:spcAft>
            </a:pPr>
            <a:r>
              <a:rPr lang="en-US" sz="2400">
                <a:latin typeface="Cambria" panose="02040503050406030204" pitchFamily="18" charset="0"/>
                <a:ea typeface="Cambria" panose="02040503050406030204" pitchFamily="18" charset="0"/>
                <a:cs typeface="Times New Roman" panose="02020603050405020304" pitchFamily="18" charset="0"/>
              </a:rPr>
              <a:t>+ Trước khi đăng tin, hãy kiểm tra tin bài có vi phạm pháp luật hay không.</a:t>
            </a:r>
          </a:p>
          <a:p>
            <a:pPr algn="just">
              <a:spcBef>
                <a:spcPts val="600"/>
              </a:spcBef>
              <a:spcAft>
                <a:spcPts val="600"/>
              </a:spcAft>
            </a:pPr>
            <a:r>
              <a:rPr lang="en-US" sz="2400">
                <a:latin typeface="Cambria" panose="02040503050406030204" pitchFamily="18" charset="0"/>
                <a:ea typeface="Cambria" panose="02040503050406030204" pitchFamily="18" charset="0"/>
                <a:cs typeface="Times New Roman" panose="02020603050405020304" pitchFamily="18" charset="0"/>
              </a:rPr>
              <a:t>+ Không chia sẻ tin bài vi phạm pháp luật. </a:t>
            </a:r>
          </a:p>
          <a:p>
            <a:pPr algn="just">
              <a:spcBef>
                <a:spcPts val="600"/>
              </a:spcBef>
              <a:spcAft>
                <a:spcPts val="600"/>
              </a:spcAft>
            </a:pPr>
            <a:r>
              <a:rPr lang="en-US" sz="2400">
                <a:latin typeface="Cambria" panose="02040503050406030204" pitchFamily="18" charset="0"/>
                <a:ea typeface="Cambria" panose="02040503050406030204" pitchFamily="18" charset="0"/>
                <a:cs typeface="Times New Roman" panose="02020603050405020304" pitchFamily="18" charset="0"/>
              </a:rPr>
              <a:t>+ Ngay trong cả trường hợp việc đưa tin không vi phạm pháp luật thì cũng phải cân nhắc hậu quả, nhất là khía cạnh đạo đức. </a:t>
            </a:r>
          </a:p>
        </p:txBody>
      </p:sp>
    </p:spTree>
    <p:extLst>
      <p:ext uri="{BB962C8B-B14F-4D97-AF65-F5344CB8AC3E}">
        <p14:creationId xmlns:p14="http://schemas.microsoft.com/office/powerpoint/2010/main" val="7552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7571" y="1614554"/>
            <a:ext cx="10772401" cy="2400657"/>
          </a:xfrm>
          <a:prstGeom prst="rect">
            <a:avLst/>
          </a:prstGeom>
        </p:spPr>
        <p:txBody>
          <a:bodyPr wrap="square">
            <a:spAutoFit/>
          </a:bodyPr>
          <a:lstStyle/>
          <a:p>
            <a:pPr lvl="0" algn="just">
              <a:spcBef>
                <a:spcPts val="600"/>
              </a:spcBef>
              <a:spcAft>
                <a:spcPts val="600"/>
              </a:spcAft>
            </a:pPr>
            <a:r>
              <a:rPr lang="en-US" sz="2800">
                <a:latin typeface="Cambria" panose="02040503050406030204" pitchFamily="18" charset="0"/>
                <a:ea typeface="Cambria" panose="02040503050406030204" pitchFamily="18" charset="0"/>
                <a:cs typeface="Times New Roman" panose="02020603050405020304" pitchFamily="18" charset="0"/>
              </a:rPr>
              <a:t>- </a:t>
            </a:r>
            <a:r>
              <a:rPr lang="vi-VN" sz="2800">
                <a:latin typeface="Cambria" panose="02040503050406030204" pitchFamily="18" charset="0"/>
                <a:ea typeface="Cambria" panose="02040503050406030204" pitchFamily="18" charset="0"/>
                <a:cs typeface="Times New Roman" panose="02020603050405020304" pitchFamily="18" charset="0"/>
              </a:rPr>
              <a:t>Khi đưa tin lên mạng, hãy xem xét nội dung các tin bài có vi phạm các quy định của pháp luật hay không. Đừng quên rằng, việc chia sẻ một tin vi phạm luật cũng là vi phạm pháp luật.</a:t>
            </a:r>
            <a:endParaRPr lang="en-US" sz="2800">
              <a:latin typeface="Cambria" panose="02040503050406030204" pitchFamily="18" charset="0"/>
              <a:ea typeface="Cambria" panose="02040503050406030204" pitchFamily="18" charset="0"/>
              <a:cs typeface="Times New Roman" panose="02020603050405020304" pitchFamily="18" charset="0"/>
            </a:endParaRPr>
          </a:p>
          <a:p>
            <a:pPr lvl="0" algn="just">
              <a:spcBef>
                <a:spcPts val="600"/>
              </a:spcBef>
              <a:spcAft>
                <a:spcPts val="600"/>
              </a:spcAft>
            </a:pPr>
            <a:r>
              <a:rPr lang="en-US" sz="2800">
                <a:latin typeface="Cambria" panose="02040503050406030204" pitchFamily="18" charset="0"/>
                <a:ea typeface="Cambria" panose="02040503050406030204" pitchFamily="18" charset="0"/>
              </a:rPr>
              <a:t>- </a:t>
            </a:r>
            <a:r>
              <a:rPr lang="vi-VN" sz="2800">
                <a:latin typeface="Cambria" panose="02040503050406030204" pitchFamily="18" charset="0"/>
                <a:ea typeface="Cambria" panose="02040503050406030204" pitchFamily="18" charset="0"/>
              </a:rPr>
              <a:t>Ngay khi tin đưa không phạm luật, vẫn phải tính đến các hậu quả của nó khi nó vi phạm những chuẩn mực đạo đức</a:t>
            </a:r>
            <a:r>
              <a:rPr lang="en-US" sz="2800">
                <a:latin typeface="Cambria" panose="02040503050406030204" pitchFamily="18" charset="0"/>
                <a:ea typeface="Cambria" panose="02040503050406030204" pitchFamily="18" charset="0"/>
              </a:rPr>
              <a:t>.</a:t>
            </a:r>
          </a:p>
        </p:txBody>
      </p:sp>
      <p:sp>
        <p:nvSpPr>
          <p:cNvPr id="2" name="Rectangle 1">
            <a:extLst>
              <a:ext uri="{FF2B5EF4-FFF2-40B4-BE49-F238E27FC236}">
                <a16:creationId xmlns:a16="http://schemas.microsoft.com/office/drawing/2014/main" id="{618151BF-4404-1BE9-2B40-E1A2B3A7730C}"/>
              </a:ext>
            </a:extLst>
          </p:cNvPr>
          <p:cNvSpPr/>
          <p:nvPr/>
        </p:nvSpPr>
        <p:spPr>
          <a:xfrm>
            <a:off x="642026" y="1614554"/>
            <a:ext cx="10907945" cy="257806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9181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4372" y="1582340"/>
            <a:ext cx="10527323" cy="3693319"/>
          </a:xfrm>
          <a:prstGeom prst="rect">
            <a:avLst/>
          </a:prstGeom>
          <a:ln w="28575">
            <a:solidFill>
              <a:srgbClr val="FF0000"/>
            </a:solidFill>
          </a:ln>
        </p:spPr>
        <p:txBody>
          <a:bodyPr wrap="square">
            <a:spAutoFit/>
          </a:bodyPr>
          <a:lstStyle/>
          <a:p>
            <a:pPr algn="just">
              <a:spcBef>
                <a:spcPts val="600"/>
              </a:spcBef>
              <a:spcAft>
                <a:spcPts val="600"/>
              </a:spcAft>
            </a:pPr>
            <a:r>
              <a:rPr lang="en-US" sz="2800" b="1">
                <a:solidFill>
                  <a:srgbClr val="00B050"/>
                </a:solidFill>
                <a:latin typeface="Cambria" panose="02040503050406030204" pitchFamily="18" charset="0"/>
                <a:ea typeface="Cambria" panose="02040503050406030204" pitchFamily="18" charset="0"/>
                <a:cs typeface="Times New Roman" panose="02020603050405020304" pitchFamily="18" charset="0"/>
              </a:rPr>
              <a:t>Câu </a:t>
            </a:r>
            <a:r>
              <a:rPr lang="vi-VN" sz="2800" b="1">
                <a:solidFill>
                  <a:srgbClr val="00B050"/>
                </a:solidFill>
                <a:latin typeface="Cambria" panose="02040503050406030204" pitchFamily="18" charset="0"/>
                <a:ea typeface="Cambria" panose="02040503050406030204" pitchFamily="18" charset="0"/>
                <a:cs typeface="Times New Roman" panose="02020603050405020304" pitchFamily="18" charset="0"/>
              </a:rPr>
              <a:t>1.</a:t>
            </a:r>
            <a:r>
              <a:rPr lang="en-US" sz="2800" b="1">
                <a:solidFill>
                  <a:srgbClr val="00B050"/>
                </a:solidFill>
                <a:latin typeface="Cambria" panose="02040503050406030204" pitchFamily="18" charset="0"/>
                <a:ea typeface="Cambria" panose="02040503050406030204" pitchFamily="18" charset="0"/>
                <a:cs typeface="Times New Roman" panose="02020603050405020304" pitchFamily="18" charset="0"/>
              </a:rPr>
              <a:t> </a:t>
            </a:r>
            <a:r>
              <a:rPr lang="vi-VN" sz="2800">
                <a:latin typeface="Cambria" panose="02040503050406030204" pitchFamily="18" charset="0"/>
                <a:ea typeface="Cambria" panose="02040503050406030204" pitchFamily="18" charset="0"/>
                <a:cs typeface="Times New Roman" panose="02020603050405020304" pitchFamily="18" charset="0"/>
              </a:rPr>
              <a:t>Trong đợt bùng phát dịch Covid-19 vào đầu năm 2021, một cá nhân đã đăng tin sai về hành trình đi lại của một bệnh nhân bị dương tính với virus Covid-19. Sự việc này đã gây hoang mang cho cả một khu dân cư.</a:t>
            </a:r>
            <a:r>
              <a:rPr lang="en-US" sz="2800">
                <a:latin typeface="Cambria" panose="02040503050406030204" pitchFamily="18" charset="0"/>
                <a:ea typeface="Cambria" panose="02040503050406030204" pitchFamily="18" charset="0"/>
                <a:cs typeface="Arial" panose="020B0604020202020204" pitchFamily="34" charset="0"/>
              </a:rPr>
              <a:t> </a:t>
            </a:r>
            <a:r>
              <a:rPr lang="vi-VN" sz="2800">
                <a:latin typeface="Cambria" panose="02040503050406030204" pitchFamily="18" charset="0"/>
                <a:ea typeface="Cambria" panose="02040503050406030204" pitchFamily="18" charset="0"/>
                <a:cs typeface="Times New Roman" panose="02020603050405020304" pitchFamily="18" charset="0"/>
              </a:rPr>
              <a:t>Theo em, cá nhân trên đã vi phạm điều nào trong bộ các </a:t>
            </a:r>
            <a:r>
              <a:rPr lang="vi-VN"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Luật liên quan đến Công nghệ thông tin</a:t>
            </a:r>
            <a:r>
              <a:rPr lang="vi-VN" sz="2800">
                <a:latin typeface="Cambria" panose="02040503050406030204" pitchFamily="18" charset="0"/>
                <a:ea typeface="Cambria" panose="02040503050406030204" pitchFamily="18" charset="0"/>
                <a:cs typeface="Times New Roman" panose="02020603050405020304" pitchFamily="18" charset="0"/>
              </a:rPr>
              <a:t>?</a:t>
            </a:r>
            <a:endParaRPr lang="en-US" sz="2800">
              <a:latin typeface="Cambria" panose="02040503050406030204" pitchFamily="18" charset="0"/>
              <a:ea typeface="Cambria" panose="02040503050406030204" pitchFamily="18" charset="0"/>
              <a:cs typeface="Times New Roman" panose="02020603050405020304" pitchFamily="18" charset="0"/>
            </a:endParaRPr>
          </a:p>
          <a:p>
            <a:pPr algn="just">
              <a:spcBef>
                <a:spcPts val="600"/>
              </a:spcBef>
              <a:spcAft>
                <a:spcPts val="600"/>
              </a:spcAft>
            </a:pPr>
            <a:r>
              <a:rPr lang="en-US" sz="2800" b="1">
                <a:solidFill>
                  <a:srgbClr val="00B050"/>
                </a:solidFill>
                <a:latin typeface="Cambria" panose="02040503050406030204" pitchFamily="18" charset="0"/>
                <a:ea typeface="Cambria" panose="02040503050406030204" pitchFamily="18" charset="0"/>
                <a:cs typeface="Times New Roman" panose="02020603050405020304" pitchFamily="18" charset="0"/>
              </a:rPr>
              <a:t>Câu </a:t>
            </a:r>
            <a:r>
              <a:rPr lang="vi-VN" sz="2800" b="1">
                <a:solidFill>
                  <a:srgbClr val="00B050"/>
                </a:solidFill>
                <a:latin typeface="Cambria" panose="02040503050406030204" pitchFamily="18" charset="0"/>
                <a:ea typeface="Cambria" panose="02040503050406030204" pitchFamily="18" charset="0"/>
                <a:cs typeface="Times New Roman" panose="02020603050405020304" pitchFamily="18" charset="0"/>
              </a:rPr>
              <a:t>2.</a:t>
            </a:r>
            <a:r>
              <a:rPr lang="vi-VN" sz="2800">
                <a:latin typeface="Cambria" panose="02040503050406030204" pitchFamily="18" charset="0"/>
                <a:ea typeface="Cambria" panose="02040503050406030204" pitchFamily="18" charset="0"/>
                <a:cs typeface="Times New Roman" panose="02020603050405020304" pitchFamily="18" charset="0"/>
              </a:rPr>
              <a:t> Trên mạng hiện nay có rất nhiều quảng cáo sai sự thật. Quảng cáo sai về tác dụng của một loại thuốc sẽ bị phạt theo mục nào của </a:t>
            </a:r>
            <a:r>
              <a:rPr lang="vi-VN"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điều 101 khoản 1 </a:t>
            </a:r>
            <a:r>
              <a:rPr lang="vi-VN" sz="2800">
                <a:latin typeface="Cambria" panose="02040503050406030204" pitchFamily="18" charset="0"/>
                <a:ea typeface="Cambria" panose="02040503050406030204" pitchFamily="18" charset="0"/>
                <a:cs typeface="Times New Roman" panose="02020603050405020304" pitchFamily="18" charset="0"/>
              </a:rPr>
              <a:t>của Nghị định </a:t>
            </a:r>
            <a:r>
              <a:rPr lang="vi-VN"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15/2020/NĐ-CP</a:t>
            </a:r>
            <a:r>
              <a:rPr lang="vi-VN" sz="2800">
                <a:latin typeface="Cambria" panose="02040503050406030204" pitchFamily="18" charset="0"/>
                <a:ea typeface="Cambria" panose="02040503050406030204" pitchFamily="18" charset="0"/>
                <a:cs typeface="Times New Roman" panose="02020603050405020304" pitchFamily="18" charset="0"/>
              </a:rPr>
              <a:t>?</a:t>
            </a:r>
            <a:endParaRPr lang="en-US" sz="2800">
              <a:effectLst/>
              <a:latin typeface="Cambria" panose="02040503050406030204" pitchFamily="18" charset="0"/>
              <a:ea typeface="Cambria" panose="02040503050406030204" pitchFamily="18" charset="0"/>
              <a:cs typeface="Arial" panose="020B0604020202020204" pitchFamily="34" charset="0"/>
            </a:endParaRPr>
          </a:p>
        </p:txBody>
      </p:sp>
      <p:sp>
        <p:nvSpPr>
          <p:cNvPr id="3" name="TextBox 2">
            <a:extLst>
              <a:ext uri="{FF2B5EF4-FFF2-40B4-BE49-F238E27FC236}">
                <a16:creationId xmlns:a16="http://schemas.microsoft.com/office/drawing/2014/main" id="{EB4C08AD-9BBA-4B95-14E9-C4089D1DBB08}"/>
              </a:ext>
            </a:extLst>
          </p:cNvPr>
          <p:cNvSpPr txBox="1"/>
          <p:nvPr/>
        </p:nvSpPr>
        <p:spPr>
          <a:xfrm>
            <a:off x="3796218" y="802692"/>
            <a:ext cx="4034548" cy="584775"/>
          </a:xfrm>
          <a:prstGeom prst="rect">
            <a:avLst/>
          </a:prstGeom>
          <a:noFill/>
        </p:spPr>
        <p:txBody>
          <a:bodyPr wrap="square">
            <a:spAutoFit/>
          </a:bodyPr>
          <a:lstStyle/>
          <a:p>
            <a:pPr algn="ctr">
              <a:spcBef>
                <a:spcPts val="1200"/>
              </a:spcBef>
              <a:spcAft>
                <a:spcPts val="1200"/>
              </a:spcAft>
            </a:pPr>
            <a:r>
              <a:rPr lang="en-US" sz="3200" b="1">
                <a:solidFill>
                  <a:schemeClr val="accent2"/>
                </a:solidFill>
                <a:latin typeface="Cambria" panose="02040503050406030204" pitchFamily="18" charset="0"/>
                <a:ea typeface="Cambria" panose="02040503050406030204" pitchFamily="18" charset="0"/>
                <a:cs typeface="Times New Roman" panose="02020603050405020304" pitchFamily="18" charset="0"/>
              </a:rPr>
              <a:t>CÂU HỎI CỦNG CỐ</a:t>
            </a:r>
            <a:endParaRPr lang="en-US" sz="3200" b="1">
              <a:solidFill>
                <a:schemeClr val="accent2"/>
              </a:solidFill>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639097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58150" y="933860"/>
            <a:ext cx="10275700" cy="5500032"/>
          </a:xfrm>
          <a:prstGeom prst="rect">
            <a:avLst/>
          </a:prstGeom>
        </p:spPr>
        <p:txBody>
          <a:bodyPr wrap="square">
            <a:spAutoFit/>
          </a:bodyPr>
          <a:lstStyle/>
          <a:p>
            <a:pPr algn="just">
              <a:lnSpc>
                <a:spcPct val="110000"/>
              </a:lnSpc>
              <a:spcAft>
                <a:spcPts val="600"/>
              </a:spcAft>
            </a:pPr>
            <a:r>
              <a:rPr lang="en-US" sz="2800" b="1">
                <a:latin typeface="Cambria" panose="02040503050406030204" pitchFamily="18" charset="0"/>
                <a:ea typeface="Cambria" panose="02040503050406030204" pitchFamily="18" charset="0"/>
                <a:cs typeface="Times New Roman" panose="02020603050405020304" pitchFamily="18" charset="0"/>
              </a:rPr>
              <a:t>Câu 1</a:t>
            </a:r>
            <a:r>
              <a:rPr lang="vi-VN" sz="2800" b="1">
                <a:latin typeface="Cambria" panose="02040503050406030204" pitchFamily="18" charset="0"/>
                <a:ea typeface="Cambria" panose="02040503050406030204" pitchFamily="18" charset="0"/>
                <a:cs typeface="Times New Roman" panose="02020603050405020304" pitchFamily="18" charset="0"/>
              </a:rPr>
              <a:t>. </a:t>
            </a:r>
            <a:r>
              <a:rPr lang="en-US" sz="2800">
                <a:latin typeface="Cambria" panose="02040503050406030204" pitchFamily="18" charset="0"/>
                <a:ea typeface="Cambria" panose="02040503050406030204" pitchFamily="18" charset="0"/>
                <a:cs typeface="Times New Roman" panose="02020603050405020304" pitchFamily="18" charset="0"/>
              </a:rPr>
              <a:t>Hành vi đưa tin sai gây hoang mang cho người dân đã vi phạm </a:t>
            </a:r>
            <a:r>
              <a:rPr lang="vi-VN" sz="2800">
                <a:latin typeface="Cambria" panose="02040503050406030204" pitchFamily="18" charset="0"/>
                <a:ea typeface="Cambria" panose="02040503050406030204" pitchFamily="18" charset="0"/>
                <a:cs typeface="Times New Roman" panose="02020603050405020304" pitchFamily="18" charset="0"/>
              </a:rPr>
              <a:t> </a:t>
            </a:r>
            <a:r>
              <a:rPr lang="vi-VN"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điều 8</a:t>
            </a:r>
            <a:r>
              <a:rPr lang="en-US"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a:t>
            </a:r>
            <a:r>
              <a:rPr lang="vi-VN"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 khoản </a:t>
            </a:r>
            <a:r>
              <a:rPr lang="en-US"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1, điểm d </a:t>
            </a:r>
            <a:r>
              <a:rPr lang="en-US" sz="2800">
                <a:latin typeface="Cambria" panose="02040503050406030204" pitchFamily="18" charset="0"/>
                <a:ea typeface="Cambria" panose="02040503050406030204" pitchFamily="18" charset="0"/>
                <a:cs typeface="Times New Roman" panose="02020603050405020304" pitchFamily="18" charset="0"/>
              </a:rPr>
              <a:t>của L</a:t>
            </a:r>
            <a:r>
              <a:rPr lang="vi-VN" sz="2800">
                <a:latin typeface="Cambria" panose="02040503050406030204" pitchFamily="18" charset="0"/>
                <a:ea typeface="Cambria" panose="02040503050406030204" pitchFamily="18" charset="0"/>
                <a:cs typeface="Times New Roman" panose="02020603050405020304" pitchFamily="18" charset="0"/>
              </a:rPr>
              <a:t>uật An ninh mạng</a:t>
            </a:r>
            <a:r>
              <a:rPr lang="en-US" sz="2800">
                <a:latin typeface="Cambria" panose="02040503050406030204" pitchFamily="18" charset="0"/>
                <a:ea typeface="Cambria" panose="02040503050406030204" pitchFamily="18" charset="0"/>
                <a:cs typeface="Times New Roman" panose="02020603050405020304" pitchFamily="18" charset="0"/>
              </a:rPr>
              <a:t>, </a:t>
            </a:r>
            <a:r>
              <a:rPr lang="en-US"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điều 101, khoản 1, điểm d</a:t>
            </a:r>
            <a:r>
              <a:rPr lang="en-US" sz="280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en-US" sz="2800">
                <a:latin typeface="Cambria" panose="02040503050406030204" pitchFamily="18" charset="0"/>
                <a:ea typeface="Cambria" panose="02040503050406030204" pitchFamily="18" charset="0"/>
                <a:cs typeface="Times New Roman" panose="02020603050405020304" pitchFamily="18" charset="0"/>
              </a:rPr>
              <a:t>của </a:t>
            </a:r>
            <a:r>
              <a:rPr lang="vi-VN" sz="2800">
                <a:solidFill>
                  <a:srgbClr val="0070C0"/>
                </a:solidFill>
                <a:latin typeface="Cambria" panose="02040503050406030204" pitchFamily="18" charset="0"/>
                <a:ea typeface="Cambria" panose="02040503050406030204" pitchFamily="18" charset="0"/>
                <a:cs typeface="Times New Roman" panose="02020603050405020304" pitchFamily="18" charset="0"/>
              </a:rPr>
              <a:t>Nghị định 15/202</a:t>
            </a:r>
            <a:r>
              <a:rPr lang="en-US" sz="2800">
                <a:solidFill>
                  <a:srgbClr val="0070C0"/>
                </a:solidFill>
                <a:latin typeface="Cambria" panose="02040503050406030204" pitchFamily="18" charset="0"/>
                <a:ea typeface="Cambria" panose="02040503050406030204" pitchFamily="18" charset="0"/>
                <a:cs typeface="Times New Roman" panose="02020603050405020304" pitchFamily="18" charset="0"/>
              </a:rPr>
              <a:t>0</a:t>
            </a:r>
            <a:r>
              <a:rPr lang="vi-VN" sz="2800">
                <a:solidFill>
                  <a:srgbClr val="0070C0"/>
                </a:solidFill>
                <a:latin typeface="Cambria" panose="02040503050406030204" pitchFamily="18" charset="0"/>
                <a:ea typeface="Cambria" panose="02040503050406030204" pitchFamily="18" charset="0"/>
                <a:cs typeface="Times New Roman" panose="02020603050405020304" pitchFamily="18" charset="0"/>
              </a:rPr>
              <a:t>/NĐ-CP</a:t>
            </a:r>
            <a:r>
              <a:rPr lang="en-US" sz="280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vi-VN" sz="2800">
                <a:latin typeface="Cambria" panose="02040503050406030204" pitchFamily="18" charset="0"/>
                <a:ea typeface="Cambria" panose="02040503050406030204" pitchFamily="18" charset="0"/>
                <a:cs typeface="Times New Roman" panose="02020603050405020304" pitchFamily="18" charset="0"/>
              </a:rPr>
              <a:t>.</a:t>
            </a:r>
            <a:endParaRPr lang="en-US" sz="2800">
              <a:latin typeface="Cambria" panose="02040503050406030204" pitchFamily="18" charset="0"/>
              <a:ea typeface="Cambria" panose="02040503050406030204" pitchFamily="18" charset="0"/>
              <a:cs typeface="Times New Roman" panose="02020603050405020304" pitchFamily="18" charset="0"/>
            </a:endParaRPr>
          </a:p>
          <a:p>
            <a:pPr algn="just">
              <a:lnSpc>
                <a:spcPct val="110000"/>
              </a:lnSpc>
              <a:spcAft>
                <a:spcPts val="600"/>
              </a:spcAft>
            </a:pPr>
            <a:r>
              <a:rPr lang="en-US" sz="2800">
                <a:solidFill>
                  <a:srgbClr val="000000"/>
                </a:solidFill>
                <a:latin typeface="Cambria" panose="02040503050406030204" pitchFamily="18" charset="0"/>
                <a:ea typeface="Cambria" panose="02040503050406030204" pitchFamily="18" charset="0"/>
              </a:rPr>
              <a:t>“</a:t>
            </a:r>
            <a:r>
              <a:rPr lang="vi-VN" sz="2800">
                <a:solidFill>
                  <a:srgbClr val="000000"/>
                </a:solidFill>
                <a:latin typeface="Cambria" panose="02040503050406030204" pitchFamily="18" charset="0"/>
                <a:ea typeface="Cambria" panose="02040503050406030204" pitchFamily="18" charset="0"/>
              </a:rPr>
              <a:t>d) Cung cấp, chia sẻ thông tin bịa đặt, gây hoang mang trong Nhân dân, kích động bạo lực, tội ác, tệ nạn xã hội, đánh bạc hoặc phục vụ đánh bạc</a:t>
            </a:r>
            <a:r>
              <a:rPr lang="en-US" sz="2800">
                <a:solidFill>
                  <a:srgbClr val="000000"/>
                </a:solidFill>
                <a:latin typeface="Cambria" panose="02040503050406030204" pitchFamily="18" charset="0"/>
                <a:ea typeface="Cambria" panose="02040503050406030204" pitchFamily="18" charset="0"/>
              </a:rPr>
              <a:t>.”</a:t>
            </a:r>
            <a:endParaRPr lang="vi-VN" sz="2800">
              <a:solidFill>
                <a:srgbClr val="000000"/>
              </a:solidFill>
              <a:latin typeface="Cambria" panose="02040503050406030204" pitchFamily="18" charset="0"/>
              <a:ea typeface="Cambria" panose="02040503050406030204" pitchFamily="18" charset="0"/>
            </a:endParaRPr>
          </a:p>
          <a:p>
            <a:pPr algn="just">
              <a:lnSpc>
                <a:spcPct val="110000"/>
              </a:lnSpc>
              <a:spcAft>
                <a:spcPts val="600"/>
              </a:spcAft>
            </a:pPr>
            <a:r>
              <a:rPr lang="en-US" sz="2800" b="1">
                <a:latin typeface="Cambria" panose="02040503050406030204" pitchFamily="18" charset="0"/>
                <a:ea typeface="Cambria" panose="02040503050406030204" pitchFamily="18" charset="0"/>
                <a:cs typeface="Times New Roman" panose="02020603050405020304" pitchFamily="18" charset="0"/>
              </a:rPr>
              <a:t>Câu 2</a:t>
            </a:r>
            <a:r>
              <a:rPr lang="vi-VN" sz="2800" b="1">
                <a:latin typeface="Cambria" panose="02040503050406030204" pitchFamily="18" charset="0"/>
                <a:ea typeface="Cambria" panose="02040503050406030204" pitchFamily="18" charset="0"/>
                <a:cs typeface="Times New Roman" panose="02020603050405020304" pitchFamily="18" charset="0"/>
              </a:rPr>
              <a:t>. </a:t>
            </a:r>
            <a:r>
              <a:rPr lang="en-US" sz="2800">
                <a:latin typeface="Cambria" panose="02040503050406030204" pitchFamily="18" charset="0"/>
                <a:ea typeface="Cambria" panose="02040503050406030204" pitchFamily="18" charset="0"/>
                <a:cs typeface="Times New Roman" panose="02020603050405020304" pitchFamily="18" charset="0"/>
              </a:rPr>
              <a:t>Việc q</a:t>
            </a:r>
            <a:r>
              <a:rPr lang="vi-VN" sz="2800">
                <a:latin typeface="Cambria" panose="02040503050406030204" pitchFamily="18" charset="0"/>
                <a:ea typeface="Cambria" panose="02040503050406030204" pitchFamily="18" charset="0"/>
                <a:cs typeface="Times New Roman" panose="02020603050405020304" pitchFamily="18" charset="0"/>
              </a:rPr>
              <a:t>uảng cáo thuốc</a:t>
            </a:r>
            <a:r>
              <a:rPr lang="en-US" sz="2800">
                <a:latin typeface="Cambria" panose="02040503050406030204" pitchFamily="18" charset="0"/>
                <a:ea typeface="Cambria" panose="02040503050406030204" pitchFamily="18" charset="0"/>
                <a:cs typeface="Times New Roman" panose="02020603050405020304" pitchFamily="18" charset="0"/>
              </a:rPr>
              <a:t> trên mạng </a:t>
            </a:r>
            <a:r>
              <a:rPr lang="vi-VN" sz="2800">
                <a:latin typeface="Cambria" panose="02040503050406030204" pitchFamily="18" charset="0"/>
                <a:ea typeface="Cambria" panose="02040503050406030204" pitchFamily="18" charset="0"/>
                <a:cs typeface="Times New Roman" panose="02020603050405020304" pitchFamily="18" charset="0"/>
              </a:rPr>
              <a:t>sai </a:t>
            </a:r>
            <a:r>
              <a:rPr lang="en-US" sz="2800">
                <a:latin typeface="Cambria" panose="02040503050406030204" pitchFamily="18" charset="0"/>
                <a:ea typeface="Cambria" panose="02040503050406030204" pitchFamily="18" charset="0"/>
                <a:cs typeface="Times New Roman" panose="02020603050405020304" pitchFamily="18" charset="0"/>
              </a:rPr>
              <a:t>sự thật</a:t>
            </a:r>
            <a:r>
              <a:rPr lang="vi-VN" sz="2800">
                <a:latin typeface="Cambria" panose="02040503050406030204" pitchFamily="18" charset="0"/>
                <a:ea typeface="Cambria" panose="02040503050406030204" pitchFamily="18" charset="0"/>
                <a:cs typeface="Times New Roman" panose="02020603050405020304" pitchFamily="18" charset="0"/>
              </a:rPr>
              <a:t> </a:t>
            </a:r>
            <a:r>
              <a:rPr lang="en-US" sz="2800">
                <a:latin typeface="Cambria" panose="02040503050406030204" pitchFamily="18" charset="0"/>
                <a:ea typeface="Cambria" panose="02040503050406030204" pitchFamily="18" charset="0"/>
                <a:cs typeface="Times New Roman" panose="02020603050405020304" pitchFamily="18" charset="0"/>
              </a:rPr>
              <a:t>đã vi phạm </a:t>
            </a:r>
            <a:r>
              <a:rPr lang="en-US"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điểm</a:t>
            </a:r>
            <a:r>
              <a:rPr lang="vi-VN"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 a</a:t>
            </a:r>
            <a:r>
              <a:rPr lang="en-US"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 khoản 1, </a:t>
            </a:r>
            <a:r>
              <a:rPr lang="vi-VN"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điều 101 </a:t>
            </a:r>
            <a:r>
              <a:rPr lang="vi-VN" sz="2800">
                <a:latin typeface="Cambria" panose="02040503050406030204" pitchFamily="18" charset="0"/>
                <a:ea typeface="Cambria" panose="02040503050406030204" pitchFamily="18" charset="0"/>
                <a:cs typeface="Times New Roman" panose="02020603050405020304" pitchFamily="18" charset="0"/>
              </a:rPr>
              <a:t>của </a:t>
            </a:r>
            <a:r>
              <a:rPr lang="vi-VN" sz="2800">
                <a:solidFill>
                  <a:srgbClr val="0070C0"/>
                </a:solidFill>
                <a:latin typeface="Cambria" panose="02040503050406030204" pitchFamily="18" charset="0"/>
                <a:ea typeface="Cambria" panose="02040503050406030204" pitchFamily="18" charset="0"/>
                <a:cs typeface="Times New Roman" panose="02020603050405020304" pitchFamily="18" charset="0"/>
              </a:rPr>
              <a:t>Nghị định 15/202</a:t>
            </a:r>
            <a:r>
              <a:rPr lang="en-US" sz="2800">
                <a:solidFill>
                  <a:srgbClr val="0070C0"/>
                </a:solidFill>
                <a:latin typeface="Cambria" panose="02040503050406030204" pitchFamily="18" charset="0"/>
                <a:ea typeface="Cambria" panose="02040503050406030204" pitchFamily="18" charset="0"/>
                <a:cs typeface="Times New Roman" panose="02020603050405020304" pitchFamily="18" charset="0"/>
              </a:rPr>
              <a:t>0</a:t>
            </a:r>
            <a:r>
              <a:rPr lang="vi-VN" sz="2800">
                <a:solidFill>
                  <a:srgbClr val="0070C0"/>
                </a:solidFill>
                <a:latin typeface="Cambria" panose="02040503050406030204" pitchFamily="18" charset="0"/>
                <a:ea typeface="Cambria" panose="02040503050406030204" pitchFamily="18" charset="0"/>
                <a:cs typeface="Times New Roman" panose="02020603050405020304" pitchFamily="18" charset="0"/>
              </a:rPr>
              <a:t>/NĐ-CP</a:t>
            </a:r>
            <a:r>
              <a:rPr lang="en-US" sz="2800">
                <a:latin typeface="Cambria" panose="02040503050406030204" pitchFamily="18" charset="0"/>
                <a:ea typeface="Cambria" panose="02040503050406030204" pitchFamily="18" charset="0"/>
                <a:cs typeface="Times New Roman" panose="02020603050405020304" pitchFamily="18" charset="0"/>
              </a:rPr>
              <a:t>.</a:t>
            </a:r>
          </a:p>
          <a:p>
            <a:pPr algn="just">
              <a:lnSpc>
                <a:spcPct val="110000"/>
              </a:lnSpc>
              <a:spcAft>
                <a:spcPts val="600"/>
              </a:spcAft>
            </a:pPr>
            <a:r>
              <a:rPr lang="en-US" sz="2800">
                <a:latin typeface="Cambria" panose="02040503050406030204" pitchFamily="18" charset="0"/>
                <a:ea typeface="Cambria" panose="02040503050406030204" pitchFamily="18" charset="0"/>
                <a:cs typeface="Times New Roman" panose="02020603050405020304" pitchFamily="18" charset="0"/>
              </a:rPr>
              <a:t>“</a:t>
            </a:r>
            <a:r>
              <a:rPr lang="vi-VN" sz="2800">
                <a:solidFill>
                  <a:srgbClr val="000000"/>
                </a:solidFill>
                <a:latin typeface="Cambria" panose="02040503050406030204" pitchFamily="18" charset="0"/>
                <a:ea typeface="Cambria" panose="02040503050406030204" pitchFamily="18" charset="0"/>
              </a:rPr>
              <a:t>a) Cung cấp, chia sẻ thông tin giả mạo, thông tin sai sự thật, xuyên tạc, vu khống, xúc phạm uy tín của cơ quan, tổ chức, danh dự, nhân phẩm của cá nhân</a:t>
            </a:r>
            <a:r>
              <a:rPr lang="en-US" sz="2800">
                <a:solidFill>
                  <a:srgbClr val="000000"/>
                </a:solidFill>
                <a:latin typeface="Cambria" panose="02040503050406030204" pitchFamily="18" charset="0"/>
                <a:ea typeface="Cambria" panose="02040503050406030204" pitchFamily="18" charset="0"/>
              </a:rPr>
              <a:t>.”</a:t>
            </a:r>
            <a:endParaRPr lang="vi-VN" sz="2800">
              <a:solidFill>
                <a:srgbClr val="000000"/>
              </a:solidFill>
              <a:latin typeface="Cambria" panose="02040503050406030204" pitchFamily="18" charset="0"/>
              <a:ea typeface="Cambria" panose="02040503050406030204" pitchFamily="18" charset="0"/>
            </a:endParaRPr>
          </a:p>
        </p:txBody>
      </p:sp>
      <p:sp>
        <p:nvSpPr>
          <p:cNvPr id="3" name="TextBox 2">
            <a:extLst>
              <a:ext uri="{FF2B5EF4-FFF2-40B4-BE49-F238E27FC236}">
                <a16:creationId xmlns:a16="http://schemas.microsoft.com/office/drawing/2014/main" id="{D1198FF6-D1D7-4589-CFE2-8ECBF8F3A79B}"/>
              </a:ext>
            </a:extLst>
          </p:cNvPr>
          <p:cNvSpPr txBox="1"/>
          <p:nvPr/>
        </p:nvSpPr>
        <p:spPr>
          <a:xfrm>
            <a:off x="2188478" y="410640"/>
            <a:ext cx="1515084" cy="523220"/>
          </a:xfrm>
          <a:prstGeom prst="rect">
            <a:avLst/>
          </a:prstGeom>
          <a:noFill/>
        </p:spPr>
        <p:txBody>
          <a:bodyPr wrap="square">
            <a:spAutoFit/>
          </a:bodyPr>
          <a:lstStyle/>
          <a:p>
            <a:pPr algn="just">
              <a:spcBef>
                <a:spcPts val="1200"/>
              </a:spcBef>
              <a:spcAft>
                <a:spcPts val="1200"/>
              </a:spcAft>
            </a:pPr>
            <a:r>
              <a:rPr lang="en-US" sz="2800" b="1">
                <a:solidFill>
                  <a:schemeClr val="accent2"/>
                </a:solidFill>
                <a:latin typeface="Cambria" panose="02040503050406030204" pitchFamily="18" charset="0"/>
                <a:ea typeface="Cambria" panose="02040503050406030204" pitchFamily="18" charset="0"/>
                <a:cs typeface="Times New Roman" panose="02020603050405020304" pitchFamily="18" charset="0"/>
              </a:rPr>
              <a:t>Lời</a:t>
            </a:r>
            <a:r>
              <a:rPr lang="vi-VN" sz="2800" b="1">
                <a:solidFill>
                  <a:schemeClr val="accent2"/>
                </a:solidFill>
                <a:latin typeface="Cambria" panose="02040503050406030204" pitchFamily="18" charset="0"/>
                <a:ea typeface="Cambria" panose="02040503050406030204" pitchFamily="18" charset="0"/>
                <a:cs typeface="Times New Roman" panose="02020603050405020304" pitchFamily="18" charset="0"/>
              </a:rPr>
              <a:t> giải:</a:t>
            </a:r>
          </a:p>
        </p:txBody>
      </p:sp>
    </p:spTree>
    <p:extLst>
      <p:ext uri="{BB962C8B-B14F-4D97-AF65-F5344CB8AC3E}">
        <p14:creationId xmlns:p14="http://schemas.microsoft.com/office/powerpoint/2010/main" val="2836250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dow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dow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wipe(dow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wipe(down)">
                                      <p:cBhvr>
                                        <p:cTn id="2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7586" y="679176"/>
            <a:ext cx="6012672" cy="577979"/>
          </a:xfrm>
          <a:prstGeom prst="rect">
            <a:avLst/>
          </a:prstGeom>
        </p:spPr>
        <p:txBody>
          <a:bodyPr wrap="none">
            <a:spAutoFit/>
          </a:bodyPr>
          <a:lstStyle/>
          <a:p>
            <a:pPr algn="just">
              <a:lnSpc>
                <a:spcPct val="115000"/>
              </a:lnSpc>
              <a:spcAft>
                <a:spcPts val="0"/>
              </a:spcAft>
            </a:pPr>
            <a:r>
              <a:rPr lang="vi-VN" sz="3000" b="1">
                <a:solidFill>
                  <a:schemeClr val="accent2"/>
                </a:solidFill>
                <a:latin typeface="Cambria" panose="02040503050406030204" pitchFamily="18" charset="0"/>
                <a:ea typeface="Cambria" panose="02040503050406030204" pitchFamily="18" charset="0"/>
                <a:cs typeface="Times New Roman" panose="02020603050405020304" pitchFamily="18" charset="0"/>
              </a:rPr>
              <a:t>3. QUYỀN TÁC GIẢ VÀ BẢN QUYỀN</a:t>
            </a:r>
            <a:endParaRPr lang="en-US" sz="3000">
              <a:solidFill>
                <a:schemeClr val="accent2"/>
              </a:solidFill>
              <a:effectLst/>
              <a:latin typeface="Cambria" panose="02040503050406030204" pitchFamily="18" charset="0"/>
              <a:ea typeface="Cambria" panose="02040503050406030204" pitchFamily="18" charset="0"/>
              <a:cs typeface="Arial" panose="020B0604020202020204" pitchFamily="34" charset="0"/>
            </a:endParaRPr>
          </a:p>
        </p:txBody>
      </p:sp>
      <p:sp>
        <p:nvSpPr>
          <p:cNvPr id="2" name="Rectangle 1">
            <a:extLst>
              <a:ext uri="{FF2B5EF4-FFF2-40B4-BE49-F238E27FC236}">
                <a16:creationId xmlns:a16="http://schemas.microsoft.com/office/drawing/2014/main" id="{0D9FD14F-8DCE-CA2A-9076-9D53DA5386B2}"/>
              </a:ext>
            </a:extLst>
          </p:cNvPr>
          <p:cNvSpPr/>
          <p:nvPr/>
        </p:nvSpPr>
        <p:spPr>
          <a:xfrm>
            <a:off x="782397" y="1249860"/>
            <a:ext cx="2991525" cy="577979"/>
          </a:xfrm>
          <a:prstGeom prst="rect">
            <a:avLst/>
          </a:prstGeom>
        </p:spPr>
        <p:txBody>
          <a:bodyPr wrap="none">
            <a:spAutoFit/>
          </a:bodyPr>
          <a:lstStyle/>
          <a:p>
            <a:pPr algn="just">
              <a:lnSpc>
                <a:spcPct val="115000"/>
              </a:lnSpc>
              <a:spcAft>
                <a:spcPts val="0"/>
              </a:spcAft>
            </a:pPr>
            <a:r>
              <a:rPr lang="en-US" sz="3000" b="1">
                <a:solidFill>
                  <a:srgbClr val="3333FF"/>
                </a:solidFill>
                <a:latin typeface="Cambria" panose="02040503050406030204" pitchFamily="18" charset="0"/>
                <a:ea typeface="Cambria" panose="02040503050406030204" pitchFamily="18" charset="0"/>
                <a:cs typeface="Times New Roman" panose="02020603050405020304" pitchFamily="18" charset="0"/>
              </a:rPr>
              <a:t>a)</a:t>
            </a:r>
            <a:r>
              <a:rPr lang="vi-VN" sz="3000" b="1">
                <a:solidFill>
                  <a:srgbClr val="3333FF"/>
                </a:solidFill>
                <a:latin typeface="Cambria" panose="02040503050406030204" pitchFamily="18" charset="0"/>
                <a:ea typeface="Cambria" panose="02040503050406030204" pitchFamily="18" charset="0"/>
                <a:cs typeface="Times New Roman" panose="02020603050405020304" pitchFamily="18" charset="0"/>
              </a:rPr>
              <a:t> Quyền tác giả</a:t>
            </a:r>
            <a:endParaRPr lang="en-US" sz="3000">
              <a:solidFill>
                <a:srgbClr val="3333FF"/>
              </a:solidFill>
              <a:effectLst/>
              <a:latin typeface="Cambria" panose="02040503050406030204" pitchFamily="18" charset="0"/>
              <a:ea typeface="Cambria" panose="02040503050406030204" pitchFamily="18" charset="0"/>
              <a:cs typeface="Arial" panose="020B0604020202020204" pitchFamily="34" charset="0"/>
            </a:endParaRPr>
          </a:p>
        </p:txBody>
      </p:sp>
      <p:sp>
        <p:nvSpPr>
          <p:cNvPr id="3" name="Rounded Rectangle 2">
            <a:extLst>
              <a:ext uri="{FF2B5EF4-FFF2-40B4-BE49-F238E27FC236}">
                <a16:creationId xmlns:a16="http://schemas.microsoft.com/office/drawing/2014/main" id="{AEECBF12-B329-01E6-2A74-12C0E0157F15}"/>
              </a:ext>
            </a:extLst>
          </p:cNvPr>
          <p:cNvSpPr/>
          <p:nvPr/>
        </p:nvSpPr>
        <p:spPr>
          <a:xfrm>
            <a:off x="937812" y="2185279"/>
            <a:ext cx="10137913" cy="892552"/>
          </a:xfrm>
          <a:prstGeom prst="roundRect">
            <a:avLst>
              <a:gd name="adj" fmla="val 0"/>
            </a:avLst>
          </a:prstGeom>
          <a:ln w="19050"/>
        </p:spPr>
        <p:style>
          <a:lnRef idx="2">
            <a:schemeClr val="accent2"/>
          </a:lnRef>
          <a:fillRef idx="1">
            <a:schemeClr val="lt1"/>
          </a:fillRef>
          <a:effectRef idx="0">
            <a:schemeClr val="accent2"/>
          </a:effectRef>
          <a:fontRef idx="minor">
            <a:schemeClr val="dk1"/>
          </a:fontRef>
        </p:style>
        <p:txBody>
          <a:bodyPr wrap="square">
            <a:spAutoFit/>
          </a:bodyPr>
          <a:lstStyle/>
          <a:p>
            <a:pPr algn="just">
              <a:spcBef>
                <a:spcPts val="1200"/>
              </a:spcBef>
              <a:spcAft>
                <a:spcPts val="1200"/>
              </a:spcAft>
            </a:pPr>
            <a:r>
              <a:rPr lang="vi-VN" sz="2600">
                <a:latin typeface="Cambria" panose="02040503050406030204" pitchFamily="18" charset="0"/>
                <a:ea typeface="Cambria" panose="02040503050406030204" pitchFamily="18" charset="0"/>
                <a:cs typeface="Times New Roman" panose="02020603050405020304" pitchFamily="18" charset="0"/>
              </a:rPr>
              <a:t>Em hiểu thế nào là quyền tác giả? Tác giả của một tác phẩm (bức tranh, chương trình máy tính) có những quyền gì đối với tác phẩm của mình?</a:t>
            </a:r>
            <a:endParaRPr lang="en-US" sz="2600">
              <a:latin typeface="Cambria" panose="02040503050406030204" pitchFamily="18" charset="0"/>
              <a:ea typeface="Cambria" panose="020405030504060302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B509A0DB-F333-20DF-F8BB-4E9BD4258C42}"/>
              </a:ext>
            </a:extLst>
          </p:cNvPr>
          <p:cNvSpPr txBox="1">
            <a:spLocks/>
          </p:cNvSpPr>
          <p:nvPr/>
        </p:nvSpPr>
        <p:spPr>
          <a:xfrm>
            <a:off x="3155072" y="1710732"/>
            <a:ext cx="6668990" cy="5543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a:solidFill>
                  <a:schemeClr val="accent2"/>
                </a:solidFill>
                <a:latin typeface="Cambria" panose="02040503050406030204" pitchFamily="18" charset="0"/>
                <a:ea typeface="Cambria" panose="02040503050406030204" pitchFamily="18" charset="0"/>
                <a:cs typeface="Times New Roman" panose="02020603050405020304" pitchFamily="18" charset="0"/>
              </a:rPr>
              <a:t>Hoạt động 3: Tìm hiểu về quyền tác giả.</a:t>
            </a:r>
          </a:p>
        </p:txBody>
      </p:sp>
      <p:sp>
        <p:nvSpPr>
          <p:cNvPr id="10" name="Rectangle 9">
            <a:extLst>
              <a:ext uri="{FF2B5EF4-FFF2-40B4-BE49-F238E27FC236}">
                <a16:creationId xmlns:a16="http://schemas.microsoft.com/office/drawing/2014/main" id="{7DBCE528-FCEC-164F-833E-D54365A41855}"/>
              </a:ext>
            </a:extLst>
          </p:cNvPr>
          <p:cNvSpPr/>
          <p:nvPr/>
        </p:nvSpPr>
        <p:spPr>
          <a:xfrm>
            <a:off x="859991" y="3173058"/>
            <a:ext cx="10215734" cy="3400931"/>
          </a:xfrm>
          <a:prstGeom prst="rect">
            <a:avLst/>
          </a:prstGeom>
        </p:spPr>
        <p:txBody>
          <a:bodyPr wrap="square">
            <a:spAutoFit/>
          </a:bodyPr>
          <a:lstStyle/>
          <a:p>
            <a:pPr algn="just">
              <a:spcAft>
                <a:spcPts val="300"/>
              </a:spcAft>
            </a:pPr>
            <a:r>
              <a:rPr lang="en-US" sz="2400" b="1">
                <a:solidFill>
                  <a:srgbClr val="3333FF"/>
                </a:solidFill>
                <a:latin typeface="Cambria" panose="02040503050406030204" pitchFamily="18" charset="0"/>
                <a:ea typeface="Cambria" panose="02040503050406030204" pitchFamily="18" charset="0"/>
                <a:cs typeface="Times New Roman" panose="02020603050405020304" pitchFamily="18" charset="0"/>
              </a:rPr>
              <a:t>Điều 4, Luật Sở hữu trí tuệ được Quốc hội ban hành ngày 25/6/2019:</a:t>
            </a:r>
          </a:p>
          <a:p>
            <a:pPr algn="just">
              <a:spcAft>
                <a:spcPts val="300"/>
              </a:spcAft>
            </a:pPr>
            <a:r>
              <a:rPr lang="vi-VN"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Tài sản trí tuệ </a:t>
            </a:r>
            <a:r>
              <a:rPr lang="en-US" sz="2200">
                <a:latin typeface="Cambria" panose="02040503050406030204" pitchFamily="18" charset="0"/>
                <a:ea typeface="Cambria" panose="02040503050406030204" pitchFamily="18" charset="0"/>
                <a:cs typeface="Times New Roman" panose="02020603050405020304" pitchFamily="18" charset="0"/>
              </a:rPr>
              <a:t>là các tài sản được hình thành chủ yếu bởi các hoạt động trí tuệ.</a:t>
            </a:r>
          </a:p>
          <a:p>
            <a:pPr algn="just">
              <a:spcAft>
                <a:spcPts val="300"/>
              </a:spcAft>
            </a:pPr>
            <a:r>
              <a:rPr lang="vi-VN"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Quyền SHTT </a:t>
            </a:r>
            <a:r>
              <a:rPr lang="en-US" sz="2200">
                <a:latin typeface="Cambria" panose="02040503050406030204" pitchFamily="18" charset="0"/>
                <a:ea typeface="Cambria" panose="02040503050406030204" pitchFamily="18" charset="0"/>
                <a:cs typeface="Times New Roman" panose="02020603050405020304" pitchFamily="18" charset="0"/>
              </a:rPr>
              <a:t>là quyền của tổ chức, cá nhân đối với tài sản trí tuệ (có quyền tác giả)</a:t>
            </a:r>
            <a:r>
              <a:rPr lang="en-US" sz="2200" b="1">
                <a:latin typeface="Cambria" panose="02040503050406030204" pitchFamily="18" charset="0"/>
                <a:ea typeface="Cambria" panose="02040503050406030204" pitchFamily="18" charset="0"/>
                <a:cs typeface="Times New Roman" panose="02020603050405020304" pitchFamily="18" charset="0"/>
              </a:rPr>
              <a:t>.</a:t>
            </a:r>
          </a:p>
          <a:p>
            <a:pPr algn="just">
              <a:spcAft>
                <a:spcPts val="300"/>
              </a:spcAft>
            </a:pPr>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 Tác phẩm </a:t>
            </a:r>
            <a:r>
              <a:rPr lang="en-US" sz="2200">
                <a:latin typeface="Cambria" panose="02040503050406030204" pitchFamily="18" charset="0"/>
                <a:ea typeface="Cambria" panose="02040503050406030204" pitchFamily="18" charset="0"/>
                <a:cs typeface="Times New Roman" panose="02020603050405020304" pitchFamily="18" charset="0"/>
              </a:rPr>
              <a:t>là sản phẩm sáng tạo trong lĩnh vực văn học, nghệ thuật và khoa học thể hiện bằng bất kì phương tiện và hình thức nào.</a:t>
            </a:r>
          </a:p>
          <a:p>
            <a:pPr algn="just">
              <a:spcAft>
                <a:spcPts val="300"/>
              </a:spcAft>
            </a:pPr>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 Tác giả </a:t>
            </a:r>
            <a:r>
              <a:rPr lang="en-US" sz="2200">
                <a:latin typeface="Cambria" panose="02040503050406030204" pitchFamily="18" charset="0"/>
                <a:ea typeface="Cambria" panose="02040503050406030204" pitchFamily="18" charset="0"/>
                <a:cs typeface="Times New Roman" panose="02020603050405020304" pitchFamily="18" charset="0"/>
              </a:rPr>
              <a:t>là người trực tiếp làm ra tác phẩm.</a:t>
            </a:r>
          </a:p>
          <a:p>
            <a:pPr algn="just">
              <a:spcAft>
                <a:spcPts val="300"/>
              </a:spcAft>
            </a:pPr>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 Tác phẩm phái sinh </a:t>
            </a:r>
            <a:r>
              <a:rPr lang="en-US" sz="2200">
                <a:latin typeface="Cambria" panose="02040503050406030204" pitchFamily="18" charset="0"/>
                <a:ea typeface="Cambria" panose="02040503050406030204" pitchFamily="18" charset="0"/>
                <a:cs typeface="Times New Roman" panose="02020603050405020304" pitchFamily="18" charset="0"/>
              </a:rPr>
              <a:t>là các biến thể của tác phẩm.</a:t>
            </a:r>
          </a:p>
          <a:p>
            <a:pPr algn="just">
              <a:spcAft>
                <a:spcPts val="300"/>
              </a:spcAft>
            </a:pPr>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 Quyền tác giả </a:t>
            </a:r>
            <a:r>
              <a:rPr lang="vi-VN" sz="2200">
                <a:latin typeface="Cambria" panose="02040503050406030204" pitchFamily="18" charset="0"/>
                <a:ea typeface="Cambria" panose="02040503050406030204" pitchFamily="18" charset="0"/>
                <a:cs typeface="Times New Roman" panose="02020603050405020304" pitchFamily="18" charset="0"/>
              </a:rPr>
              <a:t>là quyền của tổ chức, cá nhân đối với tác phẩm do mình sáng tạo ra hoặc sở hữu.</a:t>
            </a:r>
            <a:endParaRPr lang="en-US" sz="220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153171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arn(inVertical)">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90ECAF-5633-BC31-FD25-92D6969A2799}"/>
              </a:ext>
            </a:extLst>
          </p:cNvPr>
          <p:cNvSpPr/>
          <p:nvPr/>
        </p:nvSpPr>
        <p:spPr>
          <a:xfrm>
            <a:off x="1179919" y="2276042"/>
            <a:ext cx="9481595" cy="1885131"/>
          </a:xfrm>
          <a:prstGeom prst="rect">
            <a:avLst/>
          </a:prstGeom>
        </p:spPr>
        <p:txBody>
          <a:bodyPr wrap="square">
            <a:spAutoFit/>
          </a:bodyPr>
          <a:lstStyle/>
          <a:p>
            <a:pPr algn="just">
              <a:spcAft>
                <a:spcPts val="300"/>
              </a:spcAft>
            </a:pPr>
            <a:r>
              <a:rPr lang="vi-VN" sz="2600" b="1">
                <a:solidFill>
                  <a:srgbClr val="3333FF"/>
                </a:solidFill>
                <a:latin typeface="Cambria" panose="02040503050406030204" pitchFamily="18" charset="0"/>
                <a:ea typeface="Cambria" panose="02040503050406030204" pitchFamily="18" charset="0"/>
                <a:cs typeface="Times New Roman" panose="02020603050405020304" pitchFamily="18" charset="0"/>
              </a:rPr>
              <a:t>- Quyền tác giả</a:t>
            </a:r>
            <a:r>
              <a:rPr lang="vi-VN" sz="2600">
                <a:solidFill>
                  <a:srgbClr val="3333FF"/>
                </a:solidFill>
                <a:latin typeface="Cambria" panose="02040503050406030204" pitchFamily="18" charset="0"/>
                <a:ea typeface="Cambria" panose="02040503050406030204" pitchFamily="18" charset="0"/>
                <a:cs typeface="Times New Roman" panose="02020603050405020304" pitchFamily="18" charset="0"/>
              </a:rPr>
              <a:t> </a:t>
            </a:r>
            <a:r>
              <a:rPr lang="vi-VN" sz="2600">
                <a:latin typeface="Cambria" panose="02040503050406030204" pitchFamily="18" charset="0"/>
                <a:ea typeface="Cambria" panose="02040503050406030204" pitchFamily="18" charset="0"/>
                <a:cs typeface="Times New Roman" panose="02020603050405020304" pitchFamily="18" charset="0"/>
              </a:rPr>
              <a:t>là quyền của tổ chức, cá nhân đối với tác phẩm do mình sáng tạo ra hoặc sở hữu.</a:t>
            </a:r>
            <a:endParaRPr lang="en-US" sz="2600">
              <a:latin typeface="Cambria" panose="02040503050406030204" pitchFamily="18" charset="0"/>
              <a:ea typeface="Cambria" panose="02040503050406030204" pitchFamily="18" charset="0"/>
              <a:cs typeface="Arial" panose="020B0604020202020204" pitchFamily="34" charset="0"/>
            </a:endParaRPr>
          </a:p>
          <a:p>
            <a:pPr algn="just">
              <a:spcBef>
                <a:spcPts val="1200"/>
              </a:spcBef>
              <a:spcAft>
                <a:spcPts val="300"/>
              </a:spcAft>
            </a:pPr>
            <a:r>
              <a:rPr lang="vi-VN" sz="2600">
                <a:solidFill>
                  <a:srgbClr val="3333FF"/>
                </a:solidFill>
                <a:latin typeface="Cambria" panose="02040503050406030204" pitchFamily="18" charset="0"/>
                <a:ea typeface="Cambria" panose="02040503050406030204" pitchFamily="18" charset="0"/>
                <a:cs typeface="Times New Roman" panose="02020603050405020304" pitchFamily="18" charset="0"/>
              </a:rPr>
              <a:t>- </a:t>
            </a:r>
            <a:r>
              <a:rPr lang="en-US" sz="2600" b="1">
                <a:solidFill>
                  <a:srgbClr val="3333FF"/>
                </a:solidFill>
                <a:latin typeface="Cambria" panose="02040503050406030204" pitchFamily="18" charset="0"/>
                <a:ea typeface="Cambria" panose="02040503050406030204" pitchFamily="18" charset="0"/>
                <a:cs typeface="Times New Roman" panose="02020603050405020304" pitchFamily="18" charset="0"/>
              </a:rPr>
              <a:t>Quyền tác giả </a:t>
            </a:r>
            <a:r>
              <a:rPr lang="vi-VN" sz="2600">
                <a:latin typeface="Cambria" panose="02040503050406030204" pitchFamily="18" charset="0"/>
                <a:ea typeface="Cambria" panose="02040503050406030204" pitchFamily="18" charset="0"/>
                <a:cs typeface="Times New Roman" panose="02020603050405020304" pitchFamily="18" charset="0"/>
              </a:rPr>
              <a:t>gồm </a:t>
            </a:r>
            <a:r>
              <a:rPr lang="vi-VN" sz="2600" b="1">
                <a:solidFill>
                  <a:srgbClr val="0070C0"/>
                </a:solidFill>
                <a:latin typeface="Cambria" panose="02040503050406030204" pitchFamily="18" charset="0"/>
                <a:ea typeface="Cambria" panose="02040503050406030204" pitchFamily="18" charset="0"/>
                <a:cs typeface="Times New Roman" panose="02020603050405020304" pitchFamily="18" charset="0"/>
              </a:rPr>
              <a:t>quyền nhân th</a:t>
            </a:r>
            <a:r>
              <a:rPr lang="en-US" sz="2600" b="1">
                <a:solidFill>
                  <a:srgbClr val="0070C0"/>
                </a:solidFill>
                <a:latin typeface="Cambria" panose="02040503050406030204" pitchFamily="18" charset="0"/>
                <a:ea typeface="Cambria" panose="02040503050406030204" pitchFamily="18" charset="0"/>
                <a:cs typeface="Times New Roman" panose="02020603050405020304" pitchFamily="18" charset="0"/>
              </a:rPr>
              <a:t>â</a:t>
            </a:r>
            <a:r>
              <a:rPr lang="vi-VN" sz="2600" b="1">
                <a:solidFill>
                  <a:srgbClr val="0070C0"/>
                </a:solidFill>
                <a:latin typeface="Cambria" panose="02040503050406030204" pitchFamily="18" charset="0"/>
                <a:ea typeface="Cambria" panose="02040503050406030204" pitchFamily="18" charset="0"/>
                <a:cs typeface="Times New Roman" panose="02020603050405020304" pitchFamily="18" charset="0"/>
              </a:rPr>
              <a:t>n</a:t>
            </a:r>
            <a:r>
              <a:rPr lang="en-US" sz="2600" b="1">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en-US" sz="2600">
                <a:latin typeface="Cambria" panose="02040503050406030204" pitchFamily="18" charset="0"/>
                <a:ea typeface="Cambria" panose="02040503050406030204" pitchFamily="18" charset="0"/>
                <a:cs typeface="Times New Roman" panose="02020603050405020304" pitchFamily="18" charset="0"/>
              </a:rPr>
              <a:t>(quyền tinh thần)</a:t>
            </a:r>
            <a:r>
              <a:rPr lang="vi-VN" sz="2600">
                <a:latin typeface="Cambria" panose="02040503050406030204" pitchFamily="18" charset="0"/>
                <a:ea typeface="Cambria" panose="02040503050406030204" pitchFamily="18" charset="0"/>
                <a:cs typeface="Times New Roman" panose="02020603050405020304" pitchFamily="18" charset="0"/>
              </a:rPr>
              <a:t> và </a:t>
            </a:r>
            <a:r>
              <a:rPr lang="vi-VN" sz="2600" b="1">
                <a:solidFill>
                  <a:srgbClr val="0070C0"/>
                </a:solidFill>
                <a:latin typeface="Cambria" panose="02040503050406030204" pitchFamily="18" charset="0"/>
                <a:ea typeface="Cambria" panose="02040503050406030204" pitchFamily="18" charset="0"/>
                <a:cs typeface="Times New Roman" panose="02020603050405020304" pitchFamily="18" charset="0"/>
              </a:rPr>
              <a:t>quyền tài sản</a:t>
            </a:r>
            <a:r>
              <a:rPr lang="vi-VN" sz="2600">
                <a:latin typeface="Cambria" panose="02040503050406030204" pitchFamily="18" charset="0"/>
                <a:ea typeface="Cambria" panose="02040503050406030204" pitchFamily="18" charset="0"/>
                <a:cs typeface="Times New Roman" panose="02020603050405020304" pitchFamily="18" charset="0"/>
              </a:rPr>
              <a:t>. </a:t>
            </a:r>
          </a:p>
        </p:txBody>
      </p:sp>
    </p:spTree>
    <p:extLst>
      <p:ext uri="{BB962C8B-B14F-4D97-AF65-F5344CB8AC3E}">
        <p14:creationId xmlns:p14="http://schemas.microsoft.com/office/powerpoint/2010/main" val="3247310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62877" y="680635"/>
            <a:ext cx="10187609" cy="4761233"/>
          </a:xfrm>
          <a:prstGeom prst="round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indent="457200" algn="just">
              <a:lnSpc>
                <a:spcPct val="115000"/>
              </a:lnSpc>
              <a:spcAft>
                <a:spcPts val="0"/>
              </a:spcAft>
            </a:pPr>
            <a:r>
              <a:rPr lang="nl-NL" sz="2400">
                <a:latin typeface="Cambria" panose="02040503050406030204" pitchFamily="18" charset="0"/>
                <a:ea typeface="Cambria" panose="02040503050406030204" pitchFamily="18" charset="0"/>
                <a:cs typeface="Times New Roman" panose="02020603050405020304" pitchFamily="18" charset="0"/>
              </a:rPr>
              <a:t>Trong cuộc sống, ai cũng có thể có những xung đột lợi ích với cộng đồng và đôi khi có những hành vi đi ngược lại lợi ích chung. Pháp luật quy định rõ những hành vi nào là vi phạm pháp luật mà Nhà nước sẽ cưỡng chế. Những hành vi khác không phù hợp với lợi ích chung của cộng đồng hay xã hội sẽ được coi là thuộc hành vi vi phạm đạo đức.</a:t>
            </a:r>
            <a:endParaRPr lang="en-US" sz="2400">
              <a:latin typeface="Cambria" panose="02040503050406030204" pitchFamily="18" charset="0"/>
              <a:ea typeface="Cambria" panose="02040503050406030204" pitchFamily="18" charset="0"/>
              <a:cs typeface="Arial" panose="020B0604020202020204" pitchFamily="34" charset="0"/>
            </a:endParaRPr>
          </a:p>
          <a:p>
            <a:pPr indent="457200" algn="just">
              <a:lnSpc>
                <a:spcPct val="115000"/>
              </a:lnSpc>
              <a:spcAft>
                <a:spcPts val="0"/>
              </a:spcAft>
            </a:pPr>
            <a:r>
              <a:rPr lang="nl-NL" sz="2400">
                <a:latin typeface="Cambria" panose="02040503050406030204" pitchFamily="18" charset="0"/>
                <a:ea typeface="Cambria" panose="02040503050406030204" pitchFamily="18" charset="0"/>
                <a:cs typeface="Times New Roman" panose="02020603050405020304" pitchFamily="18" charset="0"/>
              </a:rPr>
              <a:t>Đạo đức là hệ thống các quy tắc, chuẩn mực xã hội mà con người phải tự giác thực hiện cho phù hợp với lợi ích của cộng đồng, của xã hội. Dư luận xã hội và giáo dục là các biện pháp điều chỉnh đạo đức.</a:t>
            </a:r>
            <a:endParaRPr lang="en-US" sz="2400">
              <a:latin typeface="Cambria" panose="02040503050406030204" pitchFamily="18" charset="0"/>
              <a:ea typeface="Cambria" panose="02040503050406030204" pitchFamily="18" charset="0"/>
              <a:cs typeface="Arial" panose="020B0604020202020204" pitchFamily="34" charset="0"/>
            </a:endParaRPr>
          </a:p>
          <a:p>
            <a:pPr indent="457200" algn="just">
              <a:lnSpc>
                <a:spcPct val="115000"/>
              </a:lnSpc>
              <a:spcAft>
                <a:spcPts val="0"/>
              </a:spcAft>
            </a:pPr>
            <a:r>
              <a:rPr lang="nl-NL" sz="2400">
                <a:latin typeface="Cambria" panose="02040503050406030204" pitchFamily="18" charset="0"/>
                <a:ea typeface="Cambria" panose="02040503050406030204" pitchFamily="18" charset="0"/>
                <a:cs typeface="Times New Roman" panose="02020603050405020304" pitchFamily="18" charset="0"/>
              </a:rPr>
              <a:t>Theo em, những vấn đề đạo đức và pháp luật nảy sinh khi giao tiếp trên mạng đã trở thành phổ biến là gì?</a:t>
            </a:r>
            <a:endParaRPr lang="en-US" sz="2400">
              <a:effectLst/>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66420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9874156-947B-DBB4-81F5-FDA70992BB72}"/>
              </a:ext>
            </a:extLst>
          </p:cNvPr>
          <p:cNvSpPr txBox="1"/>
          <p:nvPr/>
        </p:nvSpPr>
        <p:spPr>
          <a:xfrm>
            <a:off x="729574" y="3081436"/>
            <a:ext cx="2645925" cy="461665"/>
          </a:xfrm>
          <a:prstGeom prst="rect">
            <a:avLst/>
          </a:prstGeom>
          <a:solidFill>
            <a:schemeClr val="bg1">
              <a:lumMod val="95000"/>
            </a:schemeClr>
          </a:solidFill>
          <a:ln w="19050">
            <a:solidFill>
              <a:srgbClr val="FF0000"/>
            </a:solidFill>
          </a:ln>
          <a:effectLst>
            <a:innerShdw blurRad="63500" dist="50800" dir="13500000">
              <a:prstClr val="black">
                <a:alpha val="50000"/>
              </a:prstClr>
            </a:innerShdw>
          </a:effectLst>
        </p:spPr>
        <p:txBody>
          <a:bodyPr wrap="square" rtlCol="0">
            <a:spAutoFit/>
          </a:bodyPr>
          <a:lstStyle/>
          <a:p>
            <a:r>
              <a:rPr lang="en-US" sz="2400" b="1">
                <a:solidFill>
                  <a:schemeClr val="accent2"/>
                </a:solidFill>
              </a:rPr>
              <a:t>+ Quyền nhân thân</a:t>
            </a:r>
          </a:p>
        </p:txBody>
      </p:sp>
      <p:sp>
        <p:nvSpPr>
          <p:cNvPr id="5" name="TextBox 4">
            <a:extLst>
              <a:ext uri="{FF2B5EF4-FFF2-40B4-BE49-F238E27FC236}">
                <a16:creationId xmlns:a16="http://schemas.microsoft.com/office/drawing/2014/main" id="{69C7DD56-8E66-BC0D-98A6-A60E3BE13488}"/>
              </a:ext>
            </a:extLst>
          </p:cNvPr>
          <p:cNvSpPr txBox="1"/>
          <p:nvPr/>
        </p:nvSpPr>
        <p:spPr>
          <a:xfrm>
            <a:off x="10359958" y="1651590"/>
            <a:ext cx="1381327" cy="3554819"/>
          </a:xfrm>
          <a:prstGeom prst="rect">
            <a:avLst/>
          </a:prstGeom>
          <a:noFill/>
        </p:spPr>
        <p:txBody>
          <a:bodyPr wrap="square">
            <a:spAutoFit/>
          </a:bodyPr>
          <a:lstStyle/>
          <a:p>
            <a:pPr algn="ctr">
              <a:spcAft>
                <a:spcPts val="300"/>
              </a:spcAft>
            </a:pPr>
            <a:r>
              <a:rPr lang="en-US" sz="2000">
                <a:latin typeface="Cambria" panose="02040503050406030204" pitchFamily="18" charset="0"/>
                <a:ea typeface="Cambria" panose="02040503050406030204" pitchFamily="18" charset="0"/>
                <a:cs typeface="Times New Roman" panose="02020603050405020304" pitchFamily="18" charset="0"/>
              </a:rPr>
              <a:t>Các quyền này </a:t>
            </a:r>
            <a:r>
              <a:rPr lang="en-US" sz="2000" b="1">
                <a:solidFill>
                  <a:srgbClr val="3333FF"/>
                </a:solidFill>
                <a:latin typeface="Cambria" panose="02040503050406030204" pitchFamily="18" charset="0"/>
                <a:ea typeface="Cambria" panose="02040503050406030204" pitchFamily="18" charset="0"/>
                <a:cs typeface="Times New Roman" panose="02020603050405020304" pitchFamily="18" charset="0"/>
              </a:rPr>
              <a:t>không thể chuyển nhượng được</a:t>
            </a:r>
            <a:r>
              <a:rPr lang="en-US" sz="2000">
                <a:latin typeface="Cambria" panose="02040503050406030204" pitchFamily="18" charset="0"/>
                <a:ea typeface="Cambria" panose="02040503050406030204" pitchFamily="18" charset="0"/>
                <a:cs typeface="Times New Roman" panose="02020603050405020304" pitchFamily="18" charset="0"/>
              </a:rPr>
              <a:t>, </a:t>
            </a:r>
          </a:p>
          <a:p>
            <a:pPr algn="ctr">
              <a:spcAft>
                <a:spcPts val="300"/>
              </a:spcAft>
            </a:pPr>
            <a:r>
              <a:rPr lang="en-US" sz="2000">
                <a:latin typeface="Cambria" panose="02040503050406030204" pitchFamily="18" charset="0"/>
                <a:ea typeface="Cambria" panose="02040503050406030204" pitchFamily="18" charset="0"/>
                <a:cs typeface="Times New Roman" panose="02020603050405020304" pitchFamily="18" charset="0"/>
              </a:rPr>
              <a:t>nên nó được gọi </a:t>
            </a:r>
          </a:p>
          <a:p>
            <a:pPr algn="ctr">
              <a:spcAft>
                <a:spcPts val="300"/>
              </a:spcAft>
            </a:pPr>
            <a:r>
              <a:rPr lang="en-US" sz="2000">
                <a:latin typeface="Cambria" panose="02040503050406030204" pitchFamily="18" charset="0"/>
                <a:ea typeface="Cambria" panose="02040503050406030204" pitchFamily="18" charset="0"/>
                <a:cs typeface="Times New Roman" panose="02020603050405020304" pitchFamily="18" charset="0"/>
              </a:rPr>
              <a:t>là </a:t>
            </a:r>
            <a:r>
              <a:rPr lang="en-US" sz="2000" b="1">
                <a:solidFill>
                  <a:srgbClr val="3333FF"/>
                </a:solidFill>
                <a:latin typeface="Cambria" panose="02040503050406030204" pitchFamily="18" charset="0"/>
                <a:ea typeface="Cambria" panose="02040503050406030204" pitchFamily="18" charset="0"/>
                <a:cs typeface="Times New Roman" panose="02020603050405020304" pitchFamily="18" charset="0"/>
              </a:rPr>
              <a:t>quyền nhân thân</a:t>
            </a:r>
            <a:r>
              <a:rPr lang="en-US" sz="2000">
                <a:latin typeface="Cambria" panose="02040503050406030204" pitchFamily="18" charset="0"/>
                <a:ea typeface="Cambria" panose="02040503050406030204" pitchFamily="18" charset="0"/>
                <a:cs typeface="Times New Roman" panose="02020603050405020304" pitchFamily="18" charset="0"/>
              </a:rPr>
              <a:t>.</a:t>
            </a:r>
            <a:endParaRPr lang="en-US" sz="2000" b="1">
              <a:solidFill>
                <a:srgbClr val="0070C0"/>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582CB77E-30FA-793E-03F6-CB3780ABBB20}"/>
              </a:ext>
            </a:extLst>
          </p:cNvPr>
          <p:cNvSpPr txBox="1"/>
          <p:nvPr/>
        </p:nvSpPr>
        <p:spPr>
          <a:xfrm>
            <a:off x="4435814" y="879667"/>
            <a:ext cx="5389123" cy="430887"/>
          </a:xfrm>
          <a:prstGeom prst="rect">
            <a:avLst/>
          </a:prstGeom>
          <a:solidFill>
            <a:schemeClr val="bg1">
              <a:lumMod val="95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r>
              <a:rPr lang="vi-VN" sz="2200">
                <a:solidFill>
                  <a:srgbClr val="3333FF"/>
                </a:solidFill>
                <a:latin typeface="Cambria" panose="02040503050406030204" pitchFamily="18" charset="0"/>
                <a:ea typeface="Cambria" panose="02040503050406030204" pitchFamily="18" charset="0"/>
                <a:cs typeface="Times New Roman" panose="02020603050405020304" pitchFamily="18" charset="0"/>
              </a:rPr>
              <a:t>Đặt tên cho tác phẩm;</a:t>
            </a:r>
            <a:endParaRPr lang="en-US" sz="2200" b="1">
              <a:solidFill>
                <a:srgbClr val="3333FF"/>
              </a:solidFill>
            </a:endParaRPr>
          </a:p>
        </p:txBody>
      </p:sp>
      <p:sp>
        <p:nvSpPr>
          <p:cNvPr id="7" name="TextBox 6">
            <a:extLst>
              <a:ext uri="{FF2B5EF4-FFF2-40B4-BE49-F238E27FC236}">
                <a16:creationId xmlns:a16="http://schemas.microsoft.com/office/drawing/2014/main" id="{FB29AD0B-AB05-3387-FB66-939378E9DC3C}"/>
              </a:ext>
            </a:extLst>
          </p:cNvPr>
          <p:cNvSpPr txBox="1"/>
          <p:nvPr/>
        </p:nvSpPr>
        <p:spPr>
          <a:xfrm>
            <a:off x="4435814" y="1564483"/>
            <a:ext cx="5389123" cy="430887"/>
          </a:xfrm>
          <a:prstGeom prst="rect">
            <a:avLst/>
          </a:prstGeom>
          <a:solidFill>
            <a:schemeClr val="bg1">
              <a:lumMod val="95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r>
              <a:rPr lang="vi-VN" sz="2200">
                <a:solidFill>
                  <a:srgbClr val="3333FF"/>
                </a:solidFill>
                <a:latin typeface="Cambria" panose="02040503050406030204" pitchFamily="18" charset="0"/>
                <a:ea typeface="Cambria" panose="02040503050406030204" pitchFamily="18" charset="0"/>
                <a:cs typeface="Times New Roman" panose="02020603050405020304" pitchFamily="18" charset="0"/>
              </a:rPr>
              <a:t>Đứng tên thật hoặc bút danh trên tác phẩm; </a:t>
            </a:r>
            <a:endParaRPr lang="en-US" sz="2200">
              <a:solidFill>
                <a:srgbClr val="3333FF"/>
              </a:solidFill>
            </a:endParaRPr>
          </a:p>
        </p:txBody>
      </p:sp>
      <p:sp>
        <p:nvSpPr>
          <p:cNvPr id="10" name="TextBox 9">
            <a:extLst>
              <a:ext uri="{FF2B5EF4-FFF2-40B4-BE49-F238E27FC236}">
                <a16:creationId xmlns:a16="http://schemas.microsoft.com/office/drawing/2014/main" id="{8E169187-24A3-7141-D218-E439B6181564}"/>
              </a:ext>
            </a:extLst>
          </p:cNvPr>
          <p:cNvSpPr txBox="1"/>
          <p:nvPr/>
        </p:nvSpPr>
        <p:spPr>
          <a:xfrm>
            <a:off x="4435814" y="2212580"/>
            <a:ext cx="5389123" cy="769441"/>
          </a:xfrm>
          <a:prstGeom prst="rect">
            <a:avLst/>
          </a:prstGeom>
          <a:solidFill>
            <a:schemeClr val="bg1">
              <a:lumMod val="95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r>
              <a:rPr lang="en-US" sz="2200">
                <a:solidFill>
                  <a:srgbClr val="3333FF"/>
                </a:solidFill>
                <a:latin typeface="Cambria" panose="02040503050406030204" pitchFamily="18" charset="0"/>
                <a:ea typeface="Cambria" panose="02040503050406030204" pitchFamily="18" charset="0"/>
                <a:cs typeface="Times New Roman" panose="02020603050405020304" pitchFamily="18" charset="0"/>
              </a:rPr>
              <a:t>Đ</a:t>
            </a:r>
            <a:r>
              <a:rPr lang="vi-VN" sz="2200">
                <a:solidFill>
                  <a:srgbClr val="3333FF"/>
                </a:solidFill>
                <a:latin typeface="Cambria" panose="02040503050406030204" pitchFamily="18" charset="0"/>
                <a:ea typeface="Cambria" panose="02040503050406030204" pitchFamily="18" charset="0"/>
                <a:cs typeface="Times New Roman" panose="02020603050405020304" pitchFamily="18" charset="0"/>
              </a:rPr>
              <a:t>ược nêu tên thật hoặc bút danh khi tác phẩm được công bố, sử dụng; </a:t>
            </a:r>
            <a:endParaRPr lang="en-US" sz="2200">
              <a:solidFill>
                <a:srgbClr val="3333FF"/>
              </a:solidFill>
            </a:endParaRPr>
          </a:p>
        </p:txBody>
      </p:sp>
      <p:sp>
        <p:nvSpPr>
          <p:cNvPr id="11" name="TextBox 10">
            <a:extLst>
              <a:ext uri="{FF2B5EF4-FFF2-40B4-BE49-F238E27FC236}">
                <a16:creationId xmlns:a16="http://schemas.microsoft.com/office/drawing/2014/main" id="{D9157CC3-2CA4-3A53-84A5-8ABFC0285D24}"/>
              </a:ext>
            </a:extLst>
          </p:cNvPr>
          <p:cNvSpPr txBox="1"/>
          <p:nvPr/>
        </p:nvSpPr>
        <p:spPr>
          <a:xfrm>
            <a:off x="4435814" y="3199231"/>
            <a:ext cx="5389123" cy="769441"/>
          </a:xfrm>
          <a:prstGeom prst="rect">
            <a:avLst/>
          </a:prstGeom>
          <a:solidFill>
            <a:schemeClr val="bg1">
              <a:lumMod val="95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r>
              <a:rPr lang="vi-VN" sz="2200">
                <a:solidFill>
                  <a:srgbClr val="3333FF"/>
                </a:solidFill>
                <a:latin typeface="Cambria" panose="02040503050406030204" pitchFamily="18" charset="0"/>
                <a:ea typeface="Cambria" panose="02040503050406030204" pitchFamily="18" charset="0"/>
                <a:cs typeface="Times New Roman" panose="02020603050405020304" pitchFamily="18" charset="0"/>
              </a:rPr>
              <a:t>Công bố tác phẩm hoặc cho phép người khác công bố tác phẩm;</a:t>
            </a:r>
            <a:endParaRPr lang="en-US" sz="2200">
              <a:solidFill>
                <a:srgbClr val="3333FF"/>
              </a:solidFill>
            </a:endParaRPr>
          </a:p>
        </p:txBody>
      </p:sp>
      <p:sp>
        <p:nvSpPr>
          <p:cNvPr id="12" name="TextBox 11">
            <a:extLst>
              <a:ext uri="{FF2B5EF4-FFF2-40B4-BE49-F238E27FC236}">
                <a16:creationId xmlns:a16="http://schemas.microsoft.com/office/drawing/2014/main" id="{6436F569-2163-9655-681F-82BC3043CB4A}"/>
              </a:ext>
            </a:extLst>
          </p:cNvPr>
          <p:cNvSpPr txBox="1"/>
          <p:nvPr/>
        </p:nvSpPr>
        <p:spPr>
          <a:xfrm>
            <a:off x="4435814" y="4185882"/>
            <a:ext cx="5389123" cy="1785104"/>
          </a:xfrm>
          <a:prstGeom prst="rect">
            <a:avLst/>
          </a:prstGeom>
          <a:solidFill>
            <a:schemeClr val="bg1">
              <a:lumMod val="95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r>
              <a:rPr lang="vi-VN" sz="2200">
                <a:solidFill>
                  <a:srgbClr val="3333FF"/>
                </a:solidFill>
                <a:latin typeface="Cambria" panose="02040503050406030204" pitchFamily="18" charset="0"/>
                <a:ea typeface="Cambria" panose="02040503050406030204" pitchFamily="18" charset="0"/>
                <a:cs typeface="Times New Roman" panose="02020603050405020304" pitchFamily="18" charset="0"/>
              </a:rPr>
              <a:t>Bảo vệ sự toàn vẹn của tác phẩm, không cho người khác sửa chữa, cắt xén hoặc xuyên tạc tác phẩm dưới bất kì hình thức nào gây phương hại đến danh dự và uy tín của tác phẩm</a:t>
            </a:r>
            <a:r>
              <a:rPr lang="en-US" sz="2200">
                <a:solidFill>
                  <a:srgbClr val="3333FF"/>
                </a:solidFill>
                <a:latin typeface="Cambria" panose="02040503050406030204" pitchFamily="18" charset="0"/>
                <a:ea typeface="Cambria" panose="02040503050406030204" pitchFamily="18" charset="0"/>
                <a:cs typeface="Times New Roman" panose="02020603050405020304" pitchFamily="18" charset="0"/>
              </a:rPr>
              <a:t>. </a:t>
            </a:r>
          </a:p>
        </p:txBody>
      </p:sp>
      <p:cxnSp>
        <p:nvCxnSpPr>
          <p:cNvPr id="15" name="Straight Arrow Connector 14">
            <a:extLst>
              <a:ext uri="{FF2B5EF4-FFF2-40B4-BE49-F238E27FC236}">
                <a16:creationId xmlns:a16="http://schemas.microsoft.com/office/drawing/2014/main" id="{FCA3968D-D0E5-C822-E91A-9CFE36EDFACA}"/>
              </a:ext>
            </a:extLst>
          </p:cNvPr>
          <p:cNvCxnSpPr>
            <a:cxnSpLocks/>
            <a:stCxn id="4" idx="3"/>
            <a:endCxn id="6" idx="1"/>
          </p:cNvCxnSpPr>
          <p:nvPr/>
        </p:nvCxnSpPr>
        <p:spPr>
          <a:xfrm flipV="1">
            <a:off x="3375499" y="1095111"/>
            <a:ext cx="1060315" cy="2217158"/>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6" name="Straight Arrow Connector 15">
            <a:extLst>
              <a:ext uri="{FF2B5EF4-FFF2-40B4-BE49-F238E27FC236}">
                <a16:creationId xmlns:a16="http://schemas.microsoft.com/office/drawing/2014/main" id="{A0ABA4D7-B538-78EA-96AA-2EB52CEA376A}"/>
              </a:ext>
            </a:extLst>
          </p:cNvPr>
          <p:cNvCxnSpPr>
            <a:cxnSpLocks/>
            <a:stCxn id="4" idx="3"/>
            <a:endCxn id="7" idx="1"/>
          </p:cNvCxnSpPr>
          <p:nvPr/>
        </p:nvCxnSpPr>
        <p:spPr>
          <a:xfrm flipV="1">
            <a:off x="3375499" y="1779927"/>
            <a:ext cx="1060315" cy="1532342"/>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9" name="Straight Arrow Connector 18">
            <a:extLst>
              <a:ext uri="{FF2B5EF4-FFF2-40B4-BE49-F238E27FC236}">
                <a16:creationId xmlns:a16="http://schemas.microsoft.com/office/drawing/2014/main" id="{9C8BEAE0-A856-7BFB-A90E-739547EE457E}"/>
              </a:ext>
            </a:extLst>
          </p:cNvPr>
          <p:cNvCxnSpPr>
            <a:cxnSpLocks/>
            <a:stCxn id="4" idx="3"/>
            <a:endCxn id="10" idx="1"/>
          </p:cNvCxnSpPr>
          <p:nvPr/>
        </p:nvCxnSpPr>
        <p:spPr>
          <a:xfrm flipV="1">
            <a:off x="3375499" y="2597301"/>
            <a:ext cx="1060315" cy="714968"/>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22" name="Straight Arrow Connector 21">
            <a:extLst>
              <a:ext uri="{FF2B5EF4-FFF2-40B4-BE49-F238E27FC236}">
                <a16:creationId xmlns:a16="http://schemas.microsoft.com/office/drawing/2014/main" id="{009CC1E7-91AD-D6F2-0503-D35FE2FF0EF4}"/>
              </a:ext>
            </a:extLst>
          </p:cNvPr>
          <p:cNvCxnSpPr>
            <a:cxnSpLocks/>
            <a:stCxn id="4" idx="3"/>
            <a:endCxn id="11" idx="1"/>
          </p:cNvCxnSpPr>
          <p:nvPr/>
        </p:nvCxnSpPr>
        <p:spPr>
          <a:xfrm>
            <a:off x="3375499" y="3312269"/>
            <a:ext cx="1060315" cy="271683"/>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25" name="Straight Arrow Connector 24">
            <a:extLst>
              <a:ext uri="{FF2B5EF4-FFF2-40B4-BE49-F238E27FC236}">
                <a16:creationId xmlns:a16="http://schemas.microsoft.com/office/drawing/2014/main" id="{F32B5678-55A4-6445-5A76-8A277F08C123}"/>
              </a:ext>
            </a:extLst>
          </p:cNvPr>
          <p:cNvCxnSpPr>
            <a:cxnSpLocks/>
            <a:stCxn id="4" idx="3"/>
            <a:endCxn id="12" idx="1"/>
          </p:cNvCxnSpPr>
          <p:nvPr/>
        </p:nvCxnSpPr>
        <p:spPr>
          <a:xfrm>
            <a:off x="3375499" y="3312269"/>
            <a:ext cx="1060315" cy="1766165"/>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34" name="Right Brace 33">
            <a:extLst>
              <a:ext uri="{FF2B5EF4-FFF2-40B4-BE49-F238E27FC236}">
                <a16:creationId xmlns:a16="http://schemas.microsoft.com/office/drawing/2014/main" id="{A5CFDB01-AA23-E3A2-7A98-03E4C5C5EF88}"/>
              </a:ext>
            </a:extLst>
          </p:cNvPr>
          <p:cNvSpPr/>
          <p:nvPr/>
        </p:nvSpPr>
        <p:spPr>
          <a:xfrm>
            <a:off x="9980580" y="879667"/>
            <a:ext cx="457199" cy="5074930"/>
          </a:xfrm>
          <a:prstGeom prst="rightBrace">
            <a:avLst>
              <a:gd name="adj1" fmla="val 46810"/>
              <a:gd name="adj2" fmla="val 50000"/>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24693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arn(inVertical)">
                                      <p:cBhvr>
                                        <p:cTn id="20" dur="500"/>
                                        <p:tgtEl>
                                          <p:spTgt spid="16"/>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down)">
                                      <p:cBhvr>
                                        <p:cTn id="28" dur="500"/>
                                        <p:tgtEl>
                                          <p:spTgt spid="19"/>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barn(inVertical)">
                                      <p:cBhvr>
                                        <p:cTn id="36" dur="500"/>
                                        <p:tgtEl>
                                          <p:spTgt spid="22"/>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arn(inVertical)">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barn(inVertical)">
                                      <p:cBhvr>
                                        <p:cTn id="44" dur="500"/>
                                        <p:tgtEl>
                                          <p:spTgt spid="25"/>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arn(inVertic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wheel(1)">
                                      <p:cBhvr>
                                        <p:cTn id="52" dur="2000"/>
                                        <p:tgtEl>
                                          <p:spTgt spid="34"/>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heel(1)">
                                      <p:cBhvr>
                                        <p:cTn id="5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animBg="1"/>
      <p:bldP spid="10" grpId="0" animBg="1"/>
      <p:bldP spid="11" grpId="0" animBg="1"/>
      <p:bldP spid="12" grpId="0" animBg="1"/>
      <p:bldP spid="3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2D2C491-B819-C705-BBD4-C970ED7ED0F3}"/>
              </a:ext>
            </a:extLst>
          </p:cNvPr>
          <p:cNvSpPr txBox="1"/>
          <p:nvPr/>
        </p:nvSpPr>
        <p:spPr>
          <a:xfrm>
            <a:off x="1284052" y="2935521"/>
            <a:ext cx="2441643" cy="461665"/>
          </a:xfrm>
          <a:prstGeom prst="rect">
            <a:avLst/>
          </a:prstGeom>
          <a:solidFill>
            <a:schemeClr val="bg1">
              <a:lumMod val="95000"/>
            </a:schemeClr>
          </a:solidFill>
          <a:ln w="19050">
            <a:solidFill>
              <a:srgbClr val="FF0000"/>
            </a:solidFill>
          </a:ln>
          <a:effectLst>
            <a:innerShdw blurRad="63500" dist="50800" dir="13500000">
              <a:prstClr val="black">
                <a:alpha val="50000"/>
              </a:prstClr>
            </a:innerShdw>
          </a:effectLst>
        </p:spPr>
        <p:txBody>
          <a:bodyPr wrap="square" rtlCol="0">
            <a:spAutoFit/>
          </a:bodyPr>
          <a:lstStyle/>
          <a:p>
            <a:r>
              <a:rPr lang="en-US" sz="2400" b="1">
                <a:solidFill>
                  <a:schemeClr val="accent2"/>
                </a:solidFill>
              </a:rPr>
              <a:t>+ Quyền tài sản</a:t>
            </a:r>
          </a:p>
        </p:txBody>
      </p:sp>
      <p:sp>
        <p:nvSpPr>
          <p:cNvPr id="5" name="TextBox 4">
            <a:extLst>
              <a:ext uri="{FF2B5EF4-FFF2-40B4-BE49-F238E27FC236}">
                <a16:creationId xmlns:a16="http://schemas.microsoft.com/office/drawing/2014/main" id="{42DF645C-BDAF-C4E5-FC28-29928FA3AF36}"/>
              </a:ext>
            </a:extLst>
          </p:cNvPr>
          <p:cNvSpPr txBox="1"/>
          <p:nvPr/>
        </p:nvSpPr>
        <p:spPr>
          <a:xfrm>
            <a:off x="9696040" y="1338640"/>
            <a:ext cx="1392679" cy="3901068"/>
          </a:xfrm>
          <a:prstGeom prst="rect">
            <a:avLst/>
          </a:prstGeom>
          <a:noFill/>
        </p:spPr>
        <p:txBody>
          <a:bodyPr wrap="square">
            <a:spAutoFit/>
          </a:bodyPr>
          <a:lstStyle/>
          <a:p>
            <a:pPr algn="ctr">
              <a:spcAft>
                <a:spcPts val="300"/>
              </a:spcAft>
            </a:pPr>
            <a:r>
              <a:rPr lang="en-US" sz="2000" b="1">
                <a:solidFill>
                  <a:srgbClr val="3333FF"/>
                </a:solidFill>
                <a:latin typeface="Cambria" panose="02040503050406030204" pitchFamily="18" charset="0"/>
                <a:ea typeface="Cambria" panose="02040503050406030204" pitchFamily="18" charset="0"/>
                <a:cs typeface="Times New Roman" panose="02020603050405020304" pitchFamily="18" charset="0"/>
              </a:rPr>
              <a:t>Quyền tài sản </a:t>
            </a:r>
            <a:r>
              <a:rPr lang="en-US" sz="2000">
                <a:latin typeface="Cambria" panose="02040503050406030204" pitchFamily="18" charset="0"/>
                <a:ea typeface="Cambria" panose="02040503050406030204" pitchFamily="18" charset="0"/>
                <a:cs typeface="Times New Roman" panose="02020603050405020304" pitchFamily="18" charset="0"/>
              </a:rPr>
              <a:t>là  quyền hưởng các lợi ích </a:t>
            </a:r>
          </a:p>
          <a:p>
            <a:pPr algn="ctr">
              <a:spcAft>
                <a:spcPts val="300"/>
              </a:spcAft>
            </a:pPr>
            <a:r>
              <a:rPr lang="en-US" sz="2000">
                <a:latin typeface="Cambria" panose="02040503050406030204" pitchFamily="18" charset="0"/>
                <a:ea typeface="Cambria" panose="02040503050406030204" pitchFamily="18" charset="0"/>
                <a:cs typeface="Times New Roman" panose="02020603050405020304" pitchFamily="18" charset="0"/>
              </a:rPr>
              <a:t>kinh tế </a:t>
            </a:r>
          </a:p>
          <a:p>
            <a:pPr algn="ctr">
              <a:spcAft>
                <a:spcPts val="300"/>
              </a:spcAft>
            </a:pPr>
            <a:r>
              <a:rPr lang="en-US" sz="2000">
                <a:latin typeface="Cambria" panose="02040503050406030204" pitchFamily="18" charset="0"/>
                <a:ea typeface="Cambria" panose="02040503050406030204" pitchFamily="18" charset="0"/>
                <a:cs typeface="Times New Roman" panose="02020603050405020304" pitchFamily="18" charset="0"/>
              </a:rPr>
              <a:t>từ tác phẩm, </a:t>
            </a:r>
          </a:p>
          <a:p>
            <a:pPr algn="ctr">
              <a:spcAft>
                <a:spcPts val="300"/>
              </a:spcAft>
            </a:pPr>
            <a:r>
              <a:rPr lang="en-US" sz="2000" b="1">
                <a:solidFill>
                  <a:srgbClr val="3333FF"/>
                </a:solidFill>
                <a:latin typeface="Cambria" panose="02040503050406030204" pitchFamily="18" charset="0"/>
                <a:ea typeface="Cambria" panose="02040503050406030204" pitchFamily="18" charset="0"/>
                <a:cs typeface="Times New Roman" panose="02020603050405020304" pitchFamily="18" charset="0"/>
              </a:rPr>
              <a:t>có thể chuyển nhượng được</a:t>
            </a:r>
            <a:r>
              <a:rPr lang="en-US" sz="2000">
                <a:latin typeface="Cambria" panose="02040503050406030204" pitchFamily="18" charset="0"/>
                <a:ea typeface="Cambria" panose="02040503050406030204" pitchFamily="18" charset="0"/>
                <a:cs typeface="Times New Roman" panose="02020603050405020304" pitchFamily="18" charset="0"/>
              </a:rPr>
              <a:t>. </a:t>
            </a:r>
          </a:p>
        </p:txBody>
      </p:sp>
      <p:sp>
        <p:nvSpPr>
          <p:cNvPr id="6" name="TextBox 5">
            <a:extLst>
              <a:ext uri="{FF2B5EF4-FFF2-40B4-BE49-F238E27FC236}">
                <a16:creationId xmlns:a16="http://schemas.microsoft.com/office/drawing/2014/main" id="{6467CA02-D0F3-1DED-A9B1-BD98388716E2}"/>
              </a:ext>
            </a:extLst>
          </p:cNvPr>
          <p:cNvSpPr txBox="1"/>
          <p:nvPr/>
        </p:nvSpPr>
        <p:spPr>
          <a:xfrm>
            <a:off x="4803841" y="1430747"/>
            <a:ext cx="4126152" cy="430887"/>
          </a:xfrm>
          <a:prstGeom prst="rect">
            <a:avLst/>
          </a:prstGeom>
          <a:solidFill>
            <a:schemeClr val="bg1">
              <a:lumMod val="95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spcBef>
                <a:spcPts val="1200"/>
              </a:spcBef>
              <a:spcAft>
                <a:spcPts val="1200"/>
              </a:spcAft>
            </a:pPr>
            <a:r>
              <a:rPr lang="en-US" sz="2200">
                <a:solidFill>
                  <a:srgbClr val="3333FF"/>
                </a:solidFill>
                <a:latin typeface="Cambria" panose="02040503050406030204" pitchFamily="18" charset="0"/>
                <a:ea typeface="Cambria" panose="02040503050406030204" pitchFamily="18" charset="0"/>
                <a:cs typeface="Times New Roman" panose="02020603050405020304" pitchFamily="18" charset="0"/>
              </a:rPr>
              <a:t>Làm tác phẩm phái sinh;</a:t>
            </a:r>
            <a:endParaRPr lang="en-US" sz="2200" b="1">
              <a:solidFill>
                <a:srgbClr val="3333FF"/>
              </a:solidFill>
            </a:endParaRPr>
          </a:p>
        </p:txBody>
      </p:sp>
      <p:sp>
        <p:nvSpPr>
          <p:cNvPr id="7" name="TextBox 6">
            <a:extLst>
              <a:ext uri="{FF2B5EF4-FFF2-40B4-BE49-F238E27FC236}">
                <a16:creationId xmlns:a16="http://schemas.microsoft.com/office/drawing/2014/main" id="{6496A0AC-1F09-F9E5-56D9-533EC6C1137D}"/>
              </a:ext>
            </a:extLst>
          </p:cNvPr>
          <p:cNvSpPr txBox="1"/>
          <p:nvPr/>
        </p:nvSpPr>
        <p:spPr>
          <a:xfrm>
            <a:off x="4803842" y="2141411"/>
            <a:ext cx="4126151" cy="430887"/>
          </a:xfrm>
          <a:prstGeom prst="rect">
            <a:avLst/>
          </a:prstGeom>
          <a:solidFill>
            <a:schemeClr val="bg1">
              <a:lumMod val="95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r>
              <a:rPr lang="en-US" sz="2200">
                <a:solidFill>
                  <a:srgbClr val="3333FF"/>
                </a:solidFill>
                <a:latin typeface="Cambria" panose="02040503050406030204" pitchFamily="18" charset="0"/>
                <a:ea typeface="Cambria" panose="02040503050406030204" pitchFamily="18" charset="0"/>
                <a:cs typeface="Times New Roman" panose="02020603050405020304" pitchFamily="18" charset="0"/>
              </a:rPr>
              <a:t>Sao chép tác phẩm</a:t>
            </a:r>
            <a:r>
              <a:rPr lang="vi-VN" sz="2200">
                <a:solidFill>
                  <a:srgbClr val="3333FF"/>
                </a:solidFill>
                <a:latin typeface="Cambria" panose="02040503050406030204" pitchFamily="18" charset="0"/>
                <a:ea typeface="Cambria" panose="02040503050406030204" pitchFamily="18" charset="0"/>
                <a:cs typeface="Times New Roman" panose="02020603050405020304" pitchFamily="18" charset="0"/>
              </a:rPr>
              <a:t>; </a:t>
            </a:r>
            <a:endParaRPr lang="en-US" sz="2200">
              <a:solidFill>
                <a:srgbClr val="3333FF"/>
              </a:solidFill>
            </a:endParaRPr>
          </a:p>
        </p:txBody>
      </p:sp>
      <p:sp>
        <p:nvSpPr>
          <p:cNvPr id="8" name="TextBox 7">
            <a:extLst>
              <a:ext uri="{FF2B5EF4-FFF2-40B4-BE49-F238E27FC236}">
                <a16:creationId xmlns:a16="http://schemas.microsoft.com/office/drawing/2014/main" id="{5FBA7EEA-D16D-4FB2-260C-5E6B663238E7}"/>
              </a:ext>
            </a:extLst>
          </p:cNvPr>
          <p:cNvSpPr txBox="1"/>
          <p:nvPr/>
        </p:nvSpPr>
        <p:spPr>
          <a:xfrm>
            <a:off x="4786010" y="3392199"/>
            <a:ext cx="4143984" cy="769441"/>
          </a:xfrm>
          <a:prstGeom prst="rect">
            <a:avLst/>
          </a:prstGeom>
          <a:solidFill>
            <a:schemeClr val="bg1">
              <a:lumMod val="95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r>
              <a:rPr lang="en-US" sz="2200">
                <a:solidFill>
                  <a:srgbClr val="3333FF"/>
                </a:solidFill>
                <a:latin typeface="Cambria" panose="02040503050406030204" pitchFamily="18" charset="0"/>
                <a:ea typeface="Cambria" panose="02040503050406030204" pitchFamily="18" charset="0"/>
                <a:cs typeface="Times New Roman" panose="02020603050405020304" pitchFamily="18" charset="0"/>
              </a:rPr>
              <a:t>Truyền đạt tác phẩm đến công chúng;</a:t>
            </a:r>
            <a:endParaRPr lang="en-US" sz="2200">
              <a:solidFill>
                <a:srgbClr val="3333FF"/>
              </a:solidFill>
            </a:endParaRPr>
          </a:p>
        </p:txBody>
      </p:sp>
      <p:sp>
        <p:nvSpPr>
          <p:cNvPr id="9" name="TextBox 8">
            <a:extLst>
              <a:ext uri="{FF2B5EF4-FFF2-40B4-BE49-F238E27FC236}">
                <a16:creationId xmlns:a16="http://schemas.microsoft.com/office/drawing/2014/main" id="{0EAFD320-0CA1-60E9-A927-4C21E538081A}"/>
              </a:ext>
            </a:extLst>
          </p:cNvPr>
          <p:cNvSpPr txBox="1"/>
          <p:nvPr/>
        </p:nvSpPr>
        <p:spPr>
          <a:xfrm>
            <a:off x="4786010" y="4378161"/>
            <a:ext cx="4143984" cy="769441"/>
          </a:xfrm>
          <a:prstGeom prst="rect">
            <a:avLst/>
          </a:prstGeom>
          <a:solidFill>
            <a:schemeClr val="bg1">
              <a:lumMod val="95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r>
              <a:rPr lang="en-US" sz="2200">
                <a:solidFill>
                  <a:srgbClr val="3333FF"/>
                </a:solidFill>
                <a:latin typeface="Cambria" panose="02040503050406030204" pitchFamily="18" charset="0"/>
                <a:ea typeface="Cambria" panose="02040503050406030204" pitchFamily="18" charset="0"/>
                <a:cs typeface="Times New Roman" panose="02020603050405020304" pitchFamily="18" charset="0"/>
              </a:rPr>
              <a:t>Cho thuê bản gốc hoặc bản sao, chương trình máy tính.</a:t>
            </a:r>
            <a:endParaRPr lang="en-US" sz="2200">
              <a:solidFill>
                <a:srgbClr val="3333FF"/>
              </a:solidFill>
            </a:endParaRPr>
          </a:p>
        </p:txBody>
      </p:sp>
      <p:cxnSp>
        <p:nvCxnSpPr>
          <p:cNvPr id="11" name="Straight Arrow Connector 10">
            <a:extLst>
              <a:ext uri="{FF2B5EF4-FFF2-40B4-BE49-F238E27FC236}">
                <a16:creationId xmlns:a16="http://schemas.microsoft.com/office/drawing/2014/main" id="{32A93423-5780-CE85-F20C-170298B10906}"/>
              </a:ext>
            </a:extLst>
          </p:cNvPr>
          <p:cNvCxnSpPr>
            <a:cxnSpLocks/>
            <a:stCxn id="4" idx="3"/>
            <a:endCxn id="6" idx="1"/>
          </p:cNvCxnSpPr>
          <p:nvPr/>
        </p:nvCxnSpPr>
        <p:spPr>
          <a:xfrm flipV="1">
            <a:off x="3725695" y="1722186"/>
            <a:ext cx="1078146" cy="1444168"/>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5411C93E-9494-09D6-B4CA-A98CC75F39E4}"/>
              </a:ext>
            </a:extLst>
          </p:cNvPr>
          <p:cNvCxnSpPr>
            <a:cxnSpLocks/>
            <a:stCxn id="4" idx="3"/>
            <a:endCxn id="7" idx="1"/>
          </p:cNvCxnSpPr>
          <p:nvPr/>
        </p:nvCxnSpPr>
        <p:spPr>
          <a:xfrm flipV="1">
            <a:off x="3725695" y="2432578"/>
            <a:ext cx="1078147" cy="733776"/>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3" name="Straight Arrow Connector 12">
            <a:extLst>
              <a:ext uri="{FF2B5EF4-FFF2-40B4-BE49-F238E27FC236}">
                <a16:creationId xmlns:a16="http://schemas.microsoft.com/office/drawing/2014/main" id="{A94C19C5-45F9-080B-DACE-A633A3A38DB3}"/>
              </a:ext>
            </a:extLst>
          </p:cNvPr>
          <p:cNvCxnSpPr>
            <a:cxnSpLocks/>
            <a:stCxn id="4" idx="3"/>
            <a:endCxn id="8" idx="1"/>
          </p:cNvCxnSpPr>
          <p:nvPr/>
        </p:nvCxnSpPr>
        <p:spPr>
          <a:xfrm>
            <a:off x="3725695" y="3166354"/>
            <a:ext cx="1060315" cy="610566"/>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9BC65DF4-34F1-8B5C-4443-4AA8B9466B11}"/>
              </a:ext>
            </a:extLst>
          </p:cNvPr>
          <p:cNvCxnSpPr>
            <a:cxnSpLocks/>
            <a:stCxn id="4" idx="3"/>
            <a:endCxn id="9" idx="1"/>
          </p:cNvCxnSpPr>
          <p:nvPr/>
        </p:nvCxnSpPr>
        <p:spPr>
          <a:xfrm>
            <a:off x="3725695" y="3166354"/>
            <a:ext cx="1060315" cy="1596528"/>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16" name="Right Brace 15">
            <a:extLst>
              <a:ext uri="{FF2B5EF4-FFF2-40B4-BE49-F238E27FC236}">
                <a16:creationId xmlns:a16="http://schemas.microsoft.com/office/drawing/2014/main" id="{99BC437C-CCC4-54B3-899A-BC43969A9D75}"/>
              </a:ext>
            </a:extLst>
          </p:cNvPr>
          <p:cNvSpPr/>
          <p:nvPr/>
        </p:nvSpPr>
        <p:spPr>
          <a:xfrm>
            <a:off x="9105090" y="1430747"/>
            <a:ext cx="457199" cy="3716855"/>
          </a:xfrm>
          <a:prstGeom prst="rightBrace">
            <a:avLst>
              <a:gd name="adj1" fmla="val 46810"/>
              <a:gd name="adj2" fmla="val 50000"/>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7483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down)">
                                      <p:cBhvr>
                                        <p:cTn id="28" dur="500"/>
                                        <p:tgtEl>
                                          <p:spTgt spid="13"/>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arn(inVertical)">
                                      <p:cBhvr>
                                        <p:cTn id="36" dur="500"/>
                                        <p:tgtEl>
                                          <p:spTgt spid="14"/>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arn(inVertical)">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wipe(down)">
                                      <p:cBhvr>
                                        <p:cTn id="44" dur="5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6" presetClass="entr" presetSubtype="16"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circle(in)">
                                      <p:cBhvr>
                                        <p:cTn id="4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animBg="1"/>
      <p:bldP spid="8" grpId="0" animBg="1"/>
      <p:bldP spid="9" grpId="0" animBg="1"/>
      <p:bldP spid="1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5E1BC7F-8148-238C-2794-0209636584F5}"/>
              </a:ext>
            </a:extLst>
          </p:cNvPr>
          <p:cNvSpPr txBox="1">
            <a:spLocks/>
          </p:cNvSpPr>
          <p:nvPr/>
        </p:nvSpPr>
        <p:spPr bwMode="auto">
          <a:xfrm>
            <a:off x="4132251" y="258098"/>
            <a:ext cx="3679060" cy="461640"/>
          </a:xfrm>
          <a:prstGeom prst="rect">
            <a:avLst/>
          </a:prstGeom>
          <a:noFill/>
          <a:ln w="19050">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a:spcBef>
                <a:spcPts val="533"/>
              </a:spcBef>
            </a:pPr>
            <a:r>
              <a:rPr lang="en-US" sz="3000" b="1">
                <a:solidFill>
                  <a:schemeClr val="accent2"/>
                </a:solidFill>
                <a:latin typeface="Cambria" panose="02040503050406030204" pitchFamily="18" charset="0"/>
                <a:ea typeface="Cambria" panose="02040503050406030204" pitchFamily="18" charset="0"/>
                <a:cs typeface="Tahoma" pitchFamily="34" charset="0"/>
              </a:rPr>
              <a:t>CÂU HỎI CỦNG CỐ</a:t>
            </a:r>
            <a:endParaRPr lang="en-US" sz="3000" b="1" dirty="0">
              <a:solidFill>
                <a:schemeClr val="accent2"/>
              </a:solidFill>
              <a:latin typeface="Cambria" panose="02040503050406030204" pitchFamily="18" charset="0"/>
              <a:ea typeface="Cambria" panose="02040503050406030204" pitchFamily="18" charset="0"/>
              <a:cs typeface="Tahoma" pitchFamily="34" charset="0"/>
            </a:endParaRPr>
          </a:p>
        </p:txBody>
      </p:sp>
      <p:pic>
        <p:nvPicPr>
          <p:cNvPr id="21" name="Picture 3" descr="C:\Users\Administrator\Desktop\tải xuống.jpg">
            <a:extLst>
              <a:ext uri="{FF2B5EF4-FFF2-40B4-BE49-F238E27FC236}">
                <a16:creationId xmlns:a16="http://schemas.microsoft.com/office/drawing/2014/main" id="{9743577B-2DD2-C378-0571-824BAE204C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1" y="5466645"/>
            <a:ext cx="1262743" cy="1391354"/>
          </a:xfrm>
          <a:prstGeom prst="rect">
            <a:avLst/>
          </a:prstGeom>
          <a:noFill/>
          <a:extLst>
            <a:ext uri="{909E8E84-426E-40DD-AFC4-6F175D3DCCD1}">
              <a14:hiddenFill xmlns:a14="http://schemas.microsoft.com/office/drawing/2010/main">
                <a:solidFill>
                  <a:srgbClr val="FFFFFF"/>
                </a:solidFill>
              </a14:hiddenFill>
            </a:ext>
          </a:extLst>
        </p:spPr>
      </p:pic>
      <p:sp>
        <p:nvSpPr>
          <p:cNvPr id="34" name="Slide Number Placeholder 33">
            <a:extLst>
              <a:ext uri="{FF2B5EF4-FFF2-40B4-BE49-F238E27FC236}">
                <a16:creationId xmlns:a16="http://schemas.microsoft.com/office/drawing/2014/main" id="{4D0EBDB5-4EB4-21FC-F178-D5BAEDCB373F}"/>
              </a:ext>
            </a:extLst>
          </p:cNvPr>
          <p:cNvSpPr>
            <a:spLocks noGrp="1"/>
          </p:cNvSpPr>
          <p:nvPr>
            <p:ph type="sldNum" sz="quarter" idx="12"/>
          </p:nvPr>
        </p:nvSpPr>
        <p:spPr>
          <a:xfrm>
            <a:off x="10319656" y="6245225"/>
            <a:ext cx="1262743" cy="476250"/>
          </a:xfrm>
        </p:spPr>
        <p:txBody>
          <a:bodyPr/>
          <a:lstStyle/>
          <a:p>
            <a:pPr fontAlgn="base">
              <a:spcBef>
                <a:spcPct val="0"/>
              </a:spcBef>
              <a:spcAft>
                <a:spcPct val="0"/>
              </a:spcAft>
            </a:pPr>
            <a:fld id="{78F9BEA7-FF12-4FD2-BA9F-9AEF42EAAE3B}" type="slidenum">
              <a:rPr lang="en-US" altLang="en-US" smtClean="0">
                <a:solidFill>
                  <a:srgbClr val="000000"/>
                </a:solidFill>
              </a:rPr>
              <a:pPr fontAlgn="base">
                <a:spcBef>
                  <a:spcPct val="0"/>
                </a:spcBef>
                <a:spcAft>
                  <a:spcPct val="0"/>
                </a:spcAft>
              </a:pPr>
              <a:t>22</a:t>
            </a:fld>
            <a:endParaRPr lang="en-US" altLang="en-US">
              <a:solidFill>
                <a:srgbClr val="000000"/>
              </a:solidFill>
            </a:endParaRPr>
          </a:p>
        </p:txBody>
      </p:sp>
      <p:sp>
        <p:nvSpPr>
          <p:cNvPr id="2" name="Horizontal Scroll 11">
            <a:extLst>
              <a:ext uri="{FF2B5EF4-FFF2-40B4-BE49-F238E27FC236}">
                <a16:creationId xmlns:a16="http://schemas.microsoft.com/office/drawing/2014/main" id="{1EC4F83A-F7E6-8FA4-41BD-125E3FD6D937}"/>
              </a:ext>
            </a:extLst>
          </p:cNvPr>
          <p:cNvSpPr/>
          <p:nvPr/>
        </p:nvSpPr>
        <p:spPr>
          <a:xfrm>
            <a:off x="1031132" y="963206"/>
            <a:ext cx="10119165" cy="688237"/>
          </a:xfrm>
          <a:prstGeom prst="horizontalScroll">
            <a:avLst/>
          </a:prstGeom>
          <a:noFill/>
          <a:ln w="28575">
            <a:solidFill>
              <a:srgbClr val="FFB200"/>
            </a:solidFill>
          </a:ln>
        </p:spPr>
        <p:style>
          <a:lnRef idx="1">
            <a:schemeClr val="accent1"/>
          </a:lnRef>
          <a:fillRef idx="2">
            <a:schemeClr val="accent1"/>
          </a:fillRef>
          <a:effectRef idx="1">
            <a:schemeClr val="accent1"/>
          </a:effectRef>
          <a:fontRef idx="minor">
            <a:schemeClr val="dk1"/>
          </a:fontRef>
        </p:style>
        <p:txBody>
          <a:bodyPr anchor="ctr"/>
          <a:lstStyle/>
          <a:p>
            <a:pPr algn="just"/>
            <a:r>
              <a:rPr lang="en-US" sz="2400" b="1" err="1">
                <a:solidFill>
                  <a:schemeClr val="tx1"/>
                </a:solidFill>
                <a:latin typeface="Tahoma" panose="020B0604030504040204" pitchFamily="34" charset="0"/>
                <a:ea typeface="Tahoma" panose="020B0604030504040204" pitchFamily="34" charset="0"/>
                <a:cs typeface="Tahoma" panose="020B0604030504040204" pitchFamily="34" charset="0"/>
              </a:rPr>
              <a:t>Câu</a:t>
            </a:r>
            <a:r>
              <a:rPr lang="en-US" sz="2400" b="1">
                <a:solidFill>
                  <a:schemeClr val="tx1"/>
                </a:solidFill>
                <a:latin typeface="Tahoma" panose="020B0604030504040204" pitchFamily="34" charset="0"/>
                <a:ea typeface="Tahoma" panose="020B0604030504040204" pitchFamily="34" charset="0"/>
                <a:cs typeface="Tahoma" panose="020B0604030504040204" pitchFamily="34" charset="0"/>
              </a:rPr>
              <a:t> 1. </a:t>
            </a:r>
            <a:r>
              <a:rPr lang="en-US" sz="2400">
                <a:latin typeface="Tahoma" panose="020B0604030504040204" pitchFamily="34" charset="0"/>
                <a:ea typeface="Tahoma" panose="020B0604030504040204" pitchFamily="34" charset="0"/>
                <a:cs typeface="Tahoma" panose="020B0604030504040204" pitchFamily="34" charset="0"/>
              </a:rPr>
              <a:t>Tác phẩm có tính nguyên gốc nghĩa là gì</a:t>
            </a:r>
            <a:r>
              <a:rPr lang="fr-FR" sz="2400">
                <a:solidFill>
                  <a:schemeClr val="tx1"/>
                </a:solidFill>
                <a:latin typeface="Tahoma" panose="020B0604030504040204" pitchFamily="34" charset="0"/>
                <a:ea typeface="Tahoma" panose="020B0604030504040204" pitchFamily="34" charset="0"/>
                <a:cs typeface="Tahoma" panose="020B0604030504040204" pitchFamily="34" charset="0"/>
              </a:rPr>
              <a:t>?</a:t>
            </a:r>
            <a:endParaRPr lang="en-US" sz="240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3" name="Oval 14">
            <a:hlinkClick r:id="" action="ppaction://noaction" highlightClick="1">
              <a:snd r:embed="rId3" name="CAMERA.WAV"/>
            </a:hlinkClick>
            <a:extLst>
              <a:ext uri="{FF2B5EF4-FFF2-40B4-BE49-F238E27FC236}">
                <a16:creationId xmlns:a16="http://schemas.microsoft.com/office/drawing/2014/main" id="{03F86505-C3E8-1925-115B-84C8EFBBA96C}"/>
              </a:ext>
            </a:extLst>
          </p:cNvPr>
          <p:cNvSpPr>
            <a:spLocks noChangeArrowheads="1"/>
          </p:cNvSpPr>
          <p:nvPr/>
        </p:nvSpPr>
        <p:spPr bwMode="auto">
          <a:xfrm>
            <a:off x="1611932" y="2083859"/>
            <a:ext cx="510671" cy="533400"/>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dirty="0">
                <a:solidFill>
                  <a:srgbClr val="0070C0"/>
                </a:solidFill>
                <a:latin typeface="Tahoma" pitchFamily="34" charset="0"/>
                <a:ea typeface="Tahoma" pitchFamily="34" charset="0"/>
                <a:cs typeface="Tahoma" pitchFamily="34" charset="0"/>
              </a:rPr>
              <a:t>A</a:t>
            </a:r>
          </a:p>
        </p:txBody>
      </p:sp>
      <p:sp>
        <p:nvSpPr>
          <p:cNvPr id="4" name="Oval 15">
            <a:hlinkClick r:id="" action="ppaction://noaction" highlightClick="1">
              <a:snd r:embed="rId3" name="CAMERA.WAV"/>
            </a:hlinkClick>
            <a:extLst>
              <a:ext uri="{FF2B5EF4-FFF2-40B4-BE49-F238E27FC236}">
                <a16:creationId xmlns:a16="http://schemas.microsoft.com/office/drawing/2014/main" id="{4DDB5590-FA5C-79BC-7668-FBDF84E902DB}"/>
              </a:ext>
            </a:extLst>
          </p:cNvPr>
          <p:cNvSpPr>
            <a:spLocks noChangeArrowheads="1"/>
          </p:cNvSpPr>
          <p:nvPr/>
        </p:nvSpPr>
        <p:spPr bwMode="auto">
          <a:xfrm>
            <a:off x="1630476" y="2731070"/>
            <a:ext cx="510671" cy="533400"/>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dirty="0">
                <a:solidFill>
                  <a:srgbClr val="0070C0"/>
                </a:solidFill>
                <a:latin typeface="Tahoma" pitchFamily="34" charset="0"/>
                <a:ea typeface="Tahoma" pitchFamily="34" charset="0"/>
                <a:cs typeface="Tahoma" pitchFamily="34" charset="0"/>
              </a:rPr>
              <a:t>B</a:t>
            </a:r>
          </a:p>
        </p:txBody>
      </p:sp>
      <p:sp>
        <p:nvSpPr>
          <p:cNvPr id="5" name="Rounded Rectangle 17">
            <a:extLst>
              <a:ext uri="{FF2B5EF4-FFF2-40B4-BE49-F238E27FC236}">
                <a16:creationId xmlns:a16="http://schemas.microsoft.com/office/drawing/2014/main" id="{B4AC656D-8206-2D4C-E562-BFC649C4833C}"/>
              </a:ext>
            </a:extLst>
          </p:cNvPr>
          <p:cNvSpPr/>
          <p:nvPr/>
        </p:nvSpPr>
        <p:spPr>
          <a:xfrm>
            <a:off x="2256180" y="2106912"/>
            <a:ext cx="5542905" cy="49036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r>
              <a:rPr lang="en-US" sz="2600">
                <a:solidFill>
                  <a:schemeClr val="accent1"/>
                </a:solidFill>
              </a:rPr>
              <a:t>Tác phẩm có nội dung thú vị.</a:t>
            </a:r>
            <a:endParaRPr lang="en-US"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
        <p:nvSpPr>
          <p:cNvPr id="6" name="Rounded Rectangle 18">
            <a:extLst>
              <a:ext uri="{FF2B5EF4-FFF2-40B4-BE49-F238E27FC236}">
                <a16:creationId xmlns:a16="http://schemas.microsoft.com/office/drawing/2014/main" id="{DBC69A95-804C-7848-DA6D-92BB301531E0}"/>
              </a:ext>
            </a:extLst>
          </p:cNvPr>
          <p:cNvSpPr/>
          <p:nvPr/>
        </p:nvSpPr>
        <p:spPr>
          <a:xfrm>
            <a:off x="2275560" y="2731069"/>
            <a:ext cx="5523525" cy="513413"/>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marL="0" lvl="1">
              <a:defRPr/>
            </a:pPr>
            <a:r>
              <a:rPr lang="en-US" sz="2600">
                <a:solidFill>
                  <a:schemeClr val="accent1"/>
                </a:solidFill>
              </a:rPr>
              <a:t>Tác phẩm phải hoàn chỉnh.</a:t>
            </a:r>
            <a:endParaRPr lang="en-US"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
        <p:nvSpPr>
          <p:cNvPr id="7" name="Oval 17">
            <a:hlinkClick r:id="" action="ppaction://noaction" highlightClick="1">
              <a:snd r:embed="rId3" name="CAMERA.WAV"/>
            </a:hlinkClick>
            <a:extLst>
              <a:ext uri="{FF2B5EF4-FFF2-40B4-BE49-F238E27FC236}">
                <a16:creationId xmlns:a16="http://schemas.microsoft.com/office/drawing/2014/main" id="{57AAF089-A60F-0DDE-3790-AE5DE249EF1E}"/>
              </a:ext>
            </a:extLst>
          </p:cNvPr>
          <p:cNvSpPr>
            <a:spLocks noChangeArrowheads="1"/>
          </p:cNvSpPr>
          <p:nvPr/>
        </p:nvSpPr>
        <p:spPr bwMode="auto">
          <a:xfrm>
            <a:off x="1632016" y="4094532"/>
            <a:ext cx="510671" cy="533400"/>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a:solidFill>
                  <a:srgbClr val="0070C0"/>
                </a:solidFill>
                <a:latin typeface="Tahoma" pitchFamily="34" charset="0"/>
                <a:ea typeface="Tahoma" pitchFamily="34" charset="0"/>
                <a:cs typeface="Tahoma" pitchFamily="34" charset="0"/>
              </a:rPr>
              <a:t>D</a:t>
            </a:r>
            <a:endParaRPr lang="en-US" sz="3000" b="1" dirty="0">
              <a:solidFill>
                <a:srgbClr val="0070C0"/>
              </a:solidFill>
              <a:latin typeface="Tahoma" pitchFamily="34" charset="0"/>
              <a:ea typeface="Tahoma" pitchFamily="34" charset="0"/>
              <a:cs typeface="Tahoma" pitchFamily="34" charset="0"/>
            </a:endParaRPr>
          </a:p>
        </p:txBody>
      </p:sp>
      <p:sp>
        <p:nvSpPr>
          <p:cNvPr id="9" name="Rounded Rectangle 20">
            <a:extLst>
              <a:ext uri="{FF2B5EF4-FFF2-40B4-BE49-F238E27FC236}">
                <a16:creationId xmlns:a16="http://schemas.microsoft.com/office/drawing/2014/main" id="{E36AE3FB-6EC8-AA10-F3D1-A10B112DA868}"/>
              </a:ext>
            </a:extLst>
          </p:cNvPr>
          <p:cNvSpPr/>
          <p:nvPr/>
        </p:nvSpPr>
        <p:spPr>
          <a:xfrm>
            <a:off x="2287786" y="4062909"/>
            <a:ext cx="5523525" cy="5334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r>
              <a:rPr lang="en-US" sz="2600">
                <a:solidFill>
                  <a:schemeClr val="accent1"/>
                </a:solidFill>
              </a:rPr>
              <a:t>Tác phẩm do tác giả trực tiếp sáng tạo.</a:t>
            </a:r>
            <a:endParaRPr lang="en-US"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
        <p:nvSpPr>
          <p:cNvPr id="31" name="Oval 30">
            <a:extLst>
              <a:ext uri="{FF2B5EF4-FFF2-40B4-BE49-F238E27FC236}">
                <a16:creationId xmlns:a16="http://schemas.microsoft.com/office/drawing/2014/main" id="{22161FF4-1FC9-1FFD-FBA9-5FDC22E4F287}"/>
              </a:ext>
            </a:extLst>
          </p:cNvPr>
          <p:cNvSpPr/>
          <p:nvPr/>
        </p:nvSpPr>
        <p:spPr>
          <a:xfrm>
            <a:off x="1611487" y="4094531"/>
            <a:ext cx="510671" cy="5334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35" name="Rounded Rectangle 22">
            <a:extLst>
              <a:ext uri="{FF2B5EF4-FFF2-40B4-BE49-F238E27FC236}">
                <a16:creationId xmlns:a16="http://schemas.microsoft.com/office/drawing/2014/main" id="{2B579758-03B9-D105-C929-E3F711DE209D}"/>
              </a:ext>
            </a:extLst>
          </p:cNvPr>
          <p:cNvSpPr/>
          <p:nvPr/>
        </p:nvSpPr>
        <p:spPr>
          <a:xfrm>
            <a:off x="2287786" y="4094532"/>
            <a:ext cx="5523525" cy="5334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6" name="Oval 14">
            <a:hlinkClick r:id="" action="ppaction://noaction" highlightClick="1">
              <a:snd r:embed="rId3" name="CAMERA.WAV"/>
            </a:hlinkClick>
            <a:extLst>
              <a:ext uri="{FF2B5EF4-FFF2-40B4-BE49-F238E27FC236}">
                <a16:creationId xmlns:a16="http://schemas.microsoft.com/office/drawing/2014/main" id="{743BE391-41BE-93E6-FCD0-17F1D4421111}"/>
              </a:ext>
            </a:extLst>
          </p:cNvPr>
          <p:cNvSpPr>
            <a:spLocks noChangeArrowheads="1"/>
          </p:cNvSpPr>
          <p:nvPr/>
        </p:nvSpPr>
        <p:spPr bwMode="auto">
          <a:xfrm>
            <a:off x="1631311" y="3459386"/>
            <a:ext cx="510671" cy="533400"/>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a:solidFill>
                  <a:srgbClr val="0070C0"/>
                </a:solidFill>
                <a:latin typeface="Tahoma" pitchFamily="34" charset="0"/>
                <a:ea typeface="Tahoma" pitchFamily="34" charset="0"/>
                <a:cs typeface="Tahoma" pitchFamily="34" charset="0"/>
              </a:rPr>
              <a:t>C</a:t>
            </a:r>
            <a:endParaRPr lang="en-US" sz="3000" b="1" dirty="0">
              <a:solidFill>
                <a:srgbClr val="0070C0"/>
              </a:solidFill>
              <a:latin typeface="Tahoma" pitchFamily="34" charset="0"/>
              <a:ea typeface="Tahoma" pitchFamily="34" charset="0"/>
              <a:cs typeface="Tahoma" pitchFamily="34" charset="0"/>
            </a:endParaRPr>
          </a:p>
        </p:txBody>
      </p:sp>
      <mc:AlternateContent xmlns:mc="http://schemas.openxmlformats.org/markup-compatibility/2006" xmlns:a14="http://schemas.microsoft.com/office/drawing/2010/main">
        <mc:Choice Requires="a14">
          <p:sp>
            <p:nvSpPr>
              <p:cNvPr id="37" name="Rounded Rectangle 17">
                <a:extLst>
                  <a:ext uri="{FF2B5EF4-FFF2-40B4-BE49-F238E27FC236}">
                    <a16:creationId xmlns:a16="http://schemas.microsoft.com/office/drawing/2014/main" id="{19B38179-B9F8-2E89-15EA-958F6657D0E0}"/>
                  </a:ext>
                </a:extLst>
              </p:cNvPr>
              <p:cNvSpPr/>
              <p:nvPr/>
            </p:nvSpPr>
            <p:spPr>
              <a:xfrm>
                <a:off x="2275560" y="3482439"/>
                <a:ext cx="5523525" cy="49036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14:m>
                  <m:oMathPara xmlns:m="http://schemas.openxmlformats.org/officeDocument/2006/math">
                    <m:oMathParaPr>
                      <m:jc m:val="left"/>
                    </m:oMathParaPr>
                    <m:oMath xmlns:m="http://schemas.openxmlformats.org/officeDocument/2006/math">
                      <m:r>
                        <m:rPr>
                          <m:nor/>
                        </m:rPr>
                        <a:rPr lang="en-US" sz="2600">
                          <a:solidFill>
                            <a:schemeClr val="accent1"/>
                          </a:solidFill>
                        </a:rPr>
                        <m:t>T</m:t>
                      </m:r>
                      <m:r>
                        <m:rPr>
                          <m:nor/>
                        </m:rPr>
                        <a:rPr lang="en-US" sz="2600">
                          <a:solidFill>
                            <a:schemeClr val="accent1"/>
                          </a:solidFill>
                        </a:rPr>
                        <m:t>á</m:t>
                      </m:r>
                      <m:r>
                        <m:rPr>
                          <m:nor/>
                        </m:rPr>
                        <a:rPr lang="en-US" sz="2600">
                          <a:solidFill>
                            <a:schemeClr val="accent1"/>
                          </a:solidFill>
                        </a:rPr>
                        <m:t>c</m:t>
                      </m:r>
                      <m:r>
                        <m:rPr>
                          <m:nor/>
                        </m:rPr>
                        <a:rPr lang="en-US" sz="2600">
                          <a:solidFill>
                            <a:schemeClr val="accent1"/>
                          </a:solidFill>
                        </a:rPr>
                        <m:t> </m:t>
                      </m:r>
                      <m:r>
                        <m:rPr>
                          <m:nor/>
                        </m:rPr>
                        <a:rPr lang="en-US" sz="2600">
                          <a:solidFill>
                            <a:schemeClr val="accent1"/>
                          </a:solidFill>
                        </a:rPr>
                        <m:t>ph</m:t>
                      </m:r>
                      <m:r>
                        <m:rPr>
                          <m:nor/>
                        </m:rPr>
                        <a:rPr lang="en-US" sz="2600">
                          <a:solidFill>
                            <a:schemeClr val="accent1"/>
                          </a:solidFill>
                        </a:rPr>
                        <m:t>ẩ</m:t>
                      </m:r>
                      <m:r>
                        <m:rPr>
                          <m:nor/>
                        </m:rPr>
                        <a:rPr lang="en-US" sz="2600">
                          <a:solidFill>
                            <a:schemeClr val="accent1"/>
                          </a:solidFill>
                        </a:rPr>
                        <m:t>m</m:t>
                      </m:r>
                      <m:r>
                        <m:rPr>
                          <m:nor/>
                        </m:rPr>
                        <a:rPr lang="en-US" sz="2600">
                          <a:solidFill>
                            <a:schemeClr val="accent1"/>
                          </a:solidFill>
                        </a:rPr>
                        <m:t> </m:t>
                      </m:r>
                      <m:r>
                        <m:rPr>
                          <m:nor/>
                        </m:rPr>
                        <a:rPr lang="en-US" sz="2600">
                          <a:solidFill>
                            <a:schemeClr val="accent1"/>
                          </a:solidFill>
                        </a:rPr>
                        <m:t>ph</m:t>
                      </m:r>
                      <m:r>
                        <m:rPr>
                          <m:nor/>
                        </m:rPr>
                        <a:rPr lang="en-US" sz="2600">
                          <a:solidFill>
                            <a:schemeClr val="accent1"/>
                          </a:solidFill>
                        </a:rPr>
                        <m:t>ả</m:t>
                      </m:r>
                      <m:r>
                        <m:rPr>
                          <m:nor/>
                        </m:rPr>
                        <a:rPr lang="en-US" sz="2600">
                          <a:solidFill>
                            <a:schemeClr val="accent1"/>
                          </a:solidFill>
                        </a:rPr>
                        <m:t>i</m:t>
                      </m:r>
                      <m:r>
                        <m:rPr>
                          <m:nor/>
                        </m:rPr>
                        <a:rPr lang="en-US" sz="2600">
                          <a:solidFill>
                            <a:schemeClr val="accent1"/>
                          </a:solidFill>
                        </a:rPr>
                        <m:t> </m:t>
                      </m:r>
                      <m:r>
                        <m:rPr>
                          <m:nor/>
                        </m:rPr>
                        <a:rPr lang="en-US" sz="2600">
                          <a:solidFill>
                            <a:schemeClr val="accent1"/>
                          </a:solidFill>
                        </a:rPr>
                        <m:t>th</m:t>
                      </m:r>
                      <m:r>
                        <m:rPr>
                          <m:nor/>
                        </m:rPr>
                        <a:rPr lang="en-US" sz="2600">
                          <a:solidFill>
                            <a:schemeClr val="accent1"/>
                          </a:solidFill>
                        </a:rPr>
                        <m:t>ậ</m:t>
                      </m:r>
                      <m:r>
                        <m:rPr>
                          <m:nor/>
                        </m:rPr>
                        <a:rPr lang="en-US" sz="2600">
                          <a:solidFill>
                            <a:schemeClr val="accent1"/>
                          </a:solidFill>
                        </a:rPr>
                        <m:t>t</m:t>
                      </m:r>
                      <m:r>
                        <m:rPr>
                          <m:nor/>
                        </m:rPr>
                        <a:rPr lang="en-US" sz="2600">
                          <a:solidFill>
                            <a:schemeClr val="accent1"/>
                          </a:solidFill>
                        </a:rPr>
                        <m:t> </m:t>
                      </m:r>
                      <m:r>
                        <m:rPr>
                          <m:nor/>
                        </m:rPr>
                        <a:rPr lang="en-US" sz="2600">
                          <a:solidFill>
                            <a:schemeClr val="accent1"/>
                          </a:solidFill>
                        </a:rPr>
                        <m:t>s</m:t>
                      </m:r>
                      <m:r>
                        <m:rPr>
                          <m:nor/>
                        </m:rPr>
                        <a:rPr lang="en-US" sz="2600">
                          <a:solidFill>
                            <a:schemeClr val="accent1"/>
                          </a:solidFill>
                        </a:rPr>
                        <m:t>ự </m:t>
                      </m:r>
                      <m:r>
                        <m:rPr>
                          <m:nor/>
                        </m:rPr>
                        <a:rPr lang="en-US" sz="2600">
                          <a:solidFill>
                            <a:schemeClr val="accent1"/>
                          </a:solidFill>
                        </a:rPr>
                        <m:t>m</m:t>
                      </m:r>
                      <m:r>
                        <m:rPr>
                          <m:nor/>
                        </m:rPr>
                        <a:rPr lang="en-US" sz="2600">
                          <a:solidFill>
                            <a:schemeClr val="accent1"/>
                          </a:solidFill>
                        </a:rPr>
                        <m:t>ớ</m:t>
                      </m:r>
                      <m:r>
                        <m:rPr>
                          <m:nor/>
                        </m:rPr>
                        <a:rPr lang="en-US" sz="2600">
                          <a:solidFill>
                            <a:schemeClr val="accent1"/>
                          </a:solidFill>
                        </a:rPr>
                        <m:t>i</m:t>
                      </m:r>
                      <m:r>
                        <m:rPr>
                          <m:nor/>
                        </m:rPr>
                        <a:rPr lang="en-US" sz="2600">
                          <a:solidFill>
                            <a:schemeClr val="accent1"/>
                          </a:solidFill>
                        </a:rPr>
                        <m:t>.</m:t>
                      </m:r>
                    </m:oMath>
                  </m:oMathPara>
                </a14:m>
                <a:endParaRPr lang="en-US"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mc:Choice>
        <mc:Fallback xmlns="">
          <p:sp>
            <p:nvSpPr>
              <p:cNvPr id="37" name="Rounded Rectangle 17">
                <a:extLst>
                  <a:ext uri="{FF2B5EF4-FFF2-40B4-BE49-F238E27FC236}">
                    <a16:creationId xmlns:a16="http://schemas.microsoft.com/office/drawing/2014/main" id="{19B38179-B9F8-2E89-15EA-958F6657D0E0}"/>
                  </a:ext>
                </a:extLst>
              </p:cNvPr>
              <p:cNvSpPr>
                <a:spLocks noRot="1" noChangeAspect="1" noMove="1" noResize="1" noEditPoints="1" noAdjustHandles="1" noChangeArrowheads="1" noChangeShapeType="1" noTextEdit="1"/>
              </p:cNvSpPr>
              <p:nvPr/>
            </p:nvSpPr>
            <p:spPr>
              <a:xfrm>
                <a:off x="2275560" y="3482439"/>
                <a:ext cx="5523525" cy="490360"/>
              </a:xfrm>
              <a:prstGeom prst="round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971248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arn(inVertical)">
                                      <p:cBhvr>
                                        <p:cTn id="19" dur="500"/>
                                        <p:tgtEl>
                                          <p:spTgt spid="3"/>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arn(inVertical)">
                                      <p:cBhvr>
                                        <p:cTn id="28" dur="500"/>
                                        <p:tgtEl>
                                          <p:spTgt spid="6"/>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arn(inVertical)">
                                      <p:cBhvr>
                                        <p:cTn id="31" dur="500"/>
                                        <p:tgtEl>
                                          <p:spTgt spid="7"/>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arn(inVertical)">
                                      <p:cBhvr>
                                        <p:cTn id="34" dur="500"/>
                                        <p:tgtEl>
                                          <p:spTgt spid="9"/>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barn(inVertical)">
                                      <p:cBhvr>
                                        <p:cTn id="37" dur="500"/>
                                        <p:tgtEl>
                                          <p:spTgt spid="36"/>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barn(inVertical)">
                                      <p:cBhvr>
                                        <p:cTn id="40" dur="500"/>
                                        <p:tgtEl>
                                          <p:spTgt spid="37"/>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grpId="0" nodeType="click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circle(in)">
                                      <p:cBhvr>
                                        <p:cTn id="45" dur="2000"/>
                                        <p:tgtEl>
                                          <p:spTgt spid="31"/>
                                        </p:tgtEl>
                                      </p:cBhvr>
                                    </p:animEffect>
                                  </p:childTnLst>
                                </p:cTn>
                              </p:par>
                              <p:par>
                                <p:cTn id="46" presetID="6" presetClass="entr" presetSubtype="16" fill="hold" grpId="0" nodeType="with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circle(in)">
                                      <p:cBhvr>
                                        <p:cTn id="48" dur="2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3" grpId="0" animBg="1"/>
      <p:bldP spid="4" grpId="0" animBg="1"/>
      <p:bldP spid="5" grpId="0" animBg="1"/>
      <p:bldP spid="6" grpId="0" animBg="1"/>
      <p:bldP spid="7" grpId="0" animBg="1"/>
      <p:bldP spid="9" grpId="0" animBg="1"/>
      <p:bldP spid="31" grpId="0" animBg="1"/>
      <p:bldP spid="35" grpId="0" animBg="1"/>
      <p:bldP spid="36" grpId="0" animBg="1"/>
      <p:bldP spid="3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Horizontal Scroll 11">
            <a:extLst>
              <a:ext uri="{FF2B5EF4-FFF2-40B4-BE49-F238E27FC236}">
                <a16:creationId xmlns:a16="http://schemas.microsoft.com/office/drawing/2014/main" id="{A014F5B2-A24B-C3A3-50CE-21C30EF307C3}"/>
              </a:ext>
            </a:extLst>
          </p:cNvPr>
          <p:cNvSpPr/>
          <p:nvPr/>
        </p:nvSpPr>
        <p:spPr>
          <a:xfrm>
            <a:off x="1099226" y="904673"/>
            <a:ext cx="10119165" cy="1272064"/>
          </a:xfrm>
          <a:prstGeom prst="horizontalScroll">
            <a:avLst/>
          </a:prstGeom>
          <a:noFill/>
          <a:ln w="28575">
            <a:solidFill>
              <a:srgbClr val="FFB200"/>
            </a:solidFill>
          </a:ln>
        </p:spPr>
        <p:style>
          <a:lnRef idx="1">
            <a:schemeClr val="accent1"/>
          </a:lnRef>
          <a:fillRef idx="2">
            <a:schemeClr val="accent1"/>
          </a:fillRef>
          <a:effectRef idx="1">
            <a:schemeClr val="accent1"/>
          </a:effectRef>
          <a:fontRef idx="minor">
            <a:schemeClr val="dk1"/>
          </a:fontRef>
        </p:style>
        <p:txBody>
          <a:bodyPr anchor="ctr"/>
          <a:lstStyle/>
          <a:p>
            <a:pPr algn="just"/>
            <a:r>
              <a:rPr lang="en-US" sz="2400" b="1" err="1">
                <a:solidFill>
                  <a:schemeClr val="tx1"/>
                </a:solidFill>
                <a:latin typeface="Tahoma" panose="020B0604030504040204" pitchFamily="34" charset="0"/>
                <a:ea typeface="Tahoma" panose="020B0604030504040204" pitchFamily="34" charset="0"/>
                <a:cs typeface="Tahoma" panose="020B0604030504040204" pitchFamily="34" charset="0"/>
              </a:rPr>
              <a:t>Câu</a:t>
            </a:r>
            <a:r>
              <a:rPr lang="en-US" sz="2400" b="1">
                <a:solidFill>
                  <a:schemeClr val="tx1"/>
                </a:solidFill>
                <a:latin typeface="Tahoma" panose="020B0604030504040204" pitchFamily="34" charset="0"/>
                <a:ea typeface="Tahoma" panose="020B0604030504040204" pitchFamily="34" charset="0"/>
                <a:cs typeface="Tahoma" panose="020B0604030504040204" pitchFamily="34" charset="0"/>
              </a:rPr>
              <a:t> 2. </a:t>
            </a:r>
            <a:r>
              <a:rPr lang="vi-VN" sz="2400">
                <a:latin typeface="Tahoma" panose="020B0604030504040204" pitchFamily="34" charset="0"/>
                <a:ea typeface="Tahoma" panose="020B0604030504040204" pitchFamily="34" charset="0"/>
                <a:cs typeface="Tahoma" panose="020B0604030504040204" pitchFamily="34" charset="0"/>
              </a:rPr>
              <a:t>Cơ quan có thẩm quyền cấp giấy chứng nhận đăng ký quyền tác giả là</a:t>
            </a:r>
            <a:r>
              <a:rPr lang="en-US" sz="2400">
                <a:latin typeface="Tahoma" panose="020B0604030504040204" pitchFamily="34" charset="0"/>
                <a:ea typeface="Tahoma" panose="020B0604030504040204" pitchFamily="34" charset="0"/>
                <a:cs typeface="Tahoma" panose="020B0604030504040204" pitchFamily="34" charset="0"/>
              </a:rPr>
              <a:t> gì?</a:t>
            </a:r>
            <a:endParaRPr lang="en-US" sz="240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1" name="Oval 14">
            <a:hlinkClick r:id="" action="ppaction://noaction" highlightClick="1">
              <a:snd r:embed="rId2" name="CAMERA.WAV"/>
            </a:hlinkClick>
            <a:extLst>
              <a:ext uri="{FF2B5EF4-FFF2-40B4-BE49-F238E27FC236}">
                <a16:creationId xmlns:a16="http://schemas.microsoft.com/office/drawing/2014/main" id="{1C6BEAE6-D37B-0A2D-E76B-132FAA27D651}"/>
              </a:ext>
            </a:extLst>
          </p:cNvPr>
          <p:cNvSpPr>
            <a:spLocks noChangeArrowheads="1"/>
          </p:cNvSpPr>
          <p:nvPr/>
        </p:nvSpPr>
        <p:spPr bwMode="auto">
          <a:xfrm>
            <a:off x="1680026" y="2609152"/>
            <a:ext cx="510671" cy="533400"/>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dirty="0">
                <a:solidFill>
                  <a:srgbClr val="0070C0"/>
                </a:solidFill>
                <a:latin typeface="Tahoma" pitchFamily="34" charset="0"/>
                <a:ea typeface="Tahoma" pitchFamily="34" charset="0"/>
                <a:cs typeface="Tahoma" pitchFamily="34" charset="0"/>
              </a:rPr>
              <a:t>A</a:t>
            </a:r>
          </a:p>
        </p:txBody>
      </p:sp>
      <p:sp>
        <p:nvSpPr>
          <p:cNvPr id="12" name="Oval 15">
            <a:hlinkClick r:id="" action="ppaction://noaction" highlightClick="1">
              <a:snd r:embed="rId2" name="CAMERA.WAV"/>
            </a:hlinkClick>
            <a:extLst>
              <a:ext uri="{FF2B5EF4-FFF2-40B4-BE49-F238E27FC236}">
                <a16:creationId xmlns:a16="http://schemas.microsoft.com/office/drawing/2014/main" id="{62A8BBB7-7419-F15D-4C48-A69E4231C3E1}"/>
              </a:ext>
            </a:extLst>
          </p:cNvPr>
          <p:cNvSpPr>
            <a:spLocks noChangeArrowheads="1"/>
          </p:cNvSpPr>
          <p:nvPr/>
        </p:nvSpPr>
        <p:spPr bwMode="auto">
          <a:xfrm>
            <a:off x="1698570" y="3256363"/>
            <a:ext cx="510671" cy="533400"/>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dirty="0">
                <a:solidFill>
                  <a:srgbClr val="0070C0"/>
                </a:solidFill>
                <a:latin typeface="Tahoma" pitchFamily="34" charset="0"/>
                <a:ea typeface="Tahoma" pitchFamily="34" charset="0"/>
                <a:cs typeface="Tahoma" pitchFamily="34" charset="0"/>
              </a:rPr>
              <a:t>B</a:t>
            </a:r>
          </a:p>
        </p:txBody>
      </p:sp>
      <p:sp>
        <p:nvSpPr>
          <p:cNvPr id="13" name="Rounded Rectangle 17">
            <a:extLst>
              <a:ext uri="{FF2B5EF4-FFF2-40B4-BE49-F238E27FC236}">
                <a16:creationId xmlns:a16="http://schemas.microsoft.com/office/drawing/2014/main" id="{F384A2DB-DEEE-6839-67FC-FD42CF10D638}"/>
              </a:ext>
            </a:extLst>
          </p:cNvPr>
          <p:cNvSpPr/>
          <p:nvPr/>
        </p:nvSpPr>
        <p:spPr>
          <a:xfrm>
            <a:off x="2324274" y="2632205"/>
            <a:ext cx="5542905" cy="49036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r>
              <a:rPr lang="en-US" sz="2600">
                <a:solidFill>
                  <a:schemeClr val="accent1"/>
                </a:solidFill>
              </a:rPr>
              <a:t>Cục sở hữu công nghiệp.</a:t>
            </a:r>
            <a:endParaRPr lang="en-US"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
        <p:nvSpPr>
          <p:cNvPr id="14" name="Rounded Rectangle 18">
            <a:extLst>
              <a:ext uri="{FF2B5EF4-FFF2-40B4-BE49-F238E27FC236}">
                <a16:creationId xmlns:a16="http://schemas.microsoft.com/office/drawing/2014/main" id="{7D6357E3-DFE9-2B1F-7D4A-048D87A76C23}"/>
              </a:ext>
            </a:extLst>
          </p:cNvPr>
          <p:cNvSpPr/>
          <p:nvPr/>
        </p:nvSpPr>
        <p:spPr>
          <a:xfrm>
            <a:off x="2343654" y="3256362"/>
            <a:ext cx="5523525" cy="513413"/>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marL="0" lvl="1">
              <a:defRPr/>
            </a:pPr>
            <a:r>
              <a:rPr lang="en-US" sz="2600">
                <a:solidFill>
                  <a:schemeClr val="accent1"/>
                </a:solidFill>
              </a:rPr>
              <a:t>Cục quyền tác giả và quyền liên quan.</a:t>
            </a:r>
            <a:endParaRPr lang="en-US"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
        <p:nvSpPr>
          <p:cNvPr id="15" name="Oval 17">
            <a:hlinkClick r:id="" action="ppaction://noaction" highlightClick="1">
              <a:snd r:embed="rId2" name="CAMERA.WAV"/>
            </a:hlinkClick>
            <a:extLst>
              <a:ext uri="{FF2B5EF4-FFF2-40B4-BE49-F238E27FC236}">
                <a16:creationId xmlns:a16="http://schemas.microsoft.com/office/drawing/2014/main" id="{6C3E7A0F-6B45-DAC3-AD8F-6E612358E145}"/>
              </a:ext>
            </a:extLst>
          </p:cNvPr>
          <p:cNvSpPr>
            <a:spLocks noChangeArrowheads="1"/>
          </p:cNvSpPr>
          <p:nvPr/>
        </p:nvSpPr>
        <p:spPr bwMode="auto">
          <a:xfrm>
            <a:off x="1700110" y="4619825"/>
            <a:ext cx="510671" cy="533400"/>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a:solidFill>
                  <a:srgbClr val="0070C0"/>
                </a:solidFill>
                <a:latin typeface="Tahoma" pitchFamily="34" charset="0"/>
                <a:ea typeface="Tahoma" pitchFamily="34" charset="0"/>
                <a:cs typeface="Tahoma" pitchFamily="34" charset="0"/>
              </a:rPr>
              <a:t>D</a:t>
            </a:r>
            <a:endParaRPr lang="en-US" sz="3000" b="1" dirty="0">
              <a:solidFill>
                <a:srgbClr val="0070C0"/>
              </a:solidFill>
              <a:latin typeface="Tahoma" pitchFamily="34" charset="0"/>
              <a:ea typeface="Tahoma" pitchFamily="34" charset="0"/>
              <a:cs typeface="Tahoma" pitchFamily="34" charset="0"/>
            </a:endParaRPr>
          </a:p>
        </p:txBody>
      </p:sp>
      <p:sp>
        <p:nvSpPr>
          <p:cNvPr id="16" name="Rounded Rectangle 20">
            <a:extLst>
              <a:ext uri="{FF2B5EF4-FFF2-40B4-BE49-F238E27FC236}">
                <a16:creationId xmlns:a16="http://schemas.microsoft.com/office/drawing/2014/main" id="{1FA0997E-4CF5-6420-4F0E-22EE7DF515B1}"/>
              </a:ext>
            </a:extLst>
          </p:cNvPr>
          <p:cNvSpPr/>
          <p:nvPr/>
        </p:nvSpPr>
        <p:spPr>
          <a:xfrm>
            <a:off x="2343653" y="4619825"/>
            <a:ext cx="5523525" cy="5334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r>
              <a:rPr lang="en-US" sz="2600">
                <a:solidFill>
                  <a:schemeClr val="accent1"/>
                </a:solidFill>
              </a:rPr>
              <a:t>Cục bản quyền tác giả.</a:t>
            </a:r>
            <a:endParaRPr lang="en-US" sz="2600"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
        <p:nvSpPr>
          <p:cNvPr id="17" name="Oval 16">
            <a:extLst>
              <a:ext uri="{FF2B5EF4-FFF2-40B4-BE49-F238E27FC236}">
                <a16:creationId xmlns:a16="http://schemas.microsoft.com/office/drawing/2014/main" id="{389D7C40-FFAC-575F-2135-EA2895799E48}"/>
              </a:ext>
            </a:extLst>
          </p:cNvPr>
          <p:cNvSpPr/>
          <p:nvPr/>
        </p:nvSpPr>
        <p:spPr>
          <a:xfrm>
            <a:off x="1698570" y="4602688"/>
            <a:ext cx="510671" cy="5334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18" name="Rounded Rectangle 22">
            <a:extLst>
              <a:ext uri="{FF2B5EF4-FFF2-40B4-BE49-F238E27FC236}">
                <a16:creationId xmlns:a16="http://schemas.microsoft.com/office/drawing/2014/main" id="{9B3AB042-0C50-3284-5544-6D5AE47178DD}"/>
              </a:ext>
            </a:extLst>
          </p:cNvPr>
          <p:cNvSpPr/>
          <p:nvPr/>
        </p:nvSpPr>
        <p:spPr>
          <a:xfrm>
            <a:off x="2343653" y="4619825"/>
            <a:ext cx="5523525" cy="5334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 name="Oval 14">
            <a:hlinkClick r:id="" action="ppaction://noaction" highlightClick="1">
              <a:snd r:embed="rId2" name="CAMERA.WAV"/>
            </a:hlinkClick>
            <a:extLst>
              <a:ext uri="{FF2B5EF4-FFF2-40B4-BE49-F238E27FC236}">
                <a16:creationId xmlns:a16="http://schemas.microsoft.com/office/drawing/2014/main" id="{B1304957-E6BE-0991-5956-7CB2A21BB8CE}"/>
              </a:ext>
            </a:extLst>
          </p:cNvPr>
          <p:cNvSpPr>
            <a:spLocks noChangeArrowheads="1"/>
          </p:cNvSpPr>
          <p:nvPr/>
        </p:nvSpPr>
        <p:spPr bwMode="auto">
          <a:xfrm>
            <a:off x="1699405" y="3984679"/>
            <a:ext cx="510671" cy="533400"/>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a:solidFill>
                  <a:srgbClr val="0070C0"/>
                </a:solidFill>
                <a:latin typeface="Tahoma" pitchFamily="34" charset="0"/>
                <a:ea typeface="Tahoma" pitchFamily="34" charset="0"/>
                <a:cs typeface="Tahoma" pitchFamily="34" charset="0"/>
              </a:rPr>
              <a:t>C</a:t>
            </a:r>
            <a:endParaRPr lang="en-US" sz="3000" b="1" dirty="0">
              <a:solidFill>
                <a:srgbClr val="0070C0"/>
              </a:solidFill>
              <a:latin typeface="Tahoma" pitchFamily="34" charset="0"/>
              <a:ea typeface="Tahoma" pitchFamily="34" charset="0"/>
              <a:cs typeface="Tahoma" pitchFamily="34" charset="0"/>
            </a:endParaRPr>
          </a:p>
        </p:txBody>
      </p:sp>
      <mc:AlternateContent xmlns:mc="http://schemas.openxmlformats.org/markup-compatibility/2006" xmlns:a14="http://schemas.microsoft.com/office/drawing/2010/main">
        <mc:Choice Requires="a14">
          <p:sp>
            <p:nvSpPr>
              <p:cNvPr id="20" name="Rounded Rectangle 17">
                <a:extLst>
                  <a:ext uri="{FF2B5EF4-FFF2-40B4-BE49-F238E27FC236}">
                    <a16:creationId xmlns:a16="http://schemas.microsoft.com/office/drawing/2014/main" id="{EE11C07B-E679-8188-3052-6A218AB3E432}"/>
                  </a:ext>
                </a:extLst>
              </p:cNvPr>
              <p:cNvSpPr/>
              <p:nvPr/>
            </p:nvSpPr>
            <p:spPr>
              <a:xfrm>
                <a:off x="2343654" y="4007732"/>
                <a:ext cx="5523525" cy="49036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14:m>
                  <m:oMath xmlns:m="http://schemas.openxmlformats.org/officeDocument/2006/math">
                    <m:r>
                      <m:rPr>
                        <m:nor/>
                      </m:rPr>
                      <a:rPr lang="en-US" sz="2600" smtClean="0">
                        <a:solidFill>
                          <a:schemeClr val="accent1"/>
                        </a:solidFill>
                      </a:rPr>
                      <m:t>C</m:t>
                    </m:r>
                    <m:r>
                      <m:rPr>
                        <m:nor/>
                      </m:rPr>
                      <a:rPr lang="en-US" sz="2600" smtClean="0">
                        <a:solidFill>
                          <a:schemeClr val="accent1"/>
                        </a:solidFill>
                      </a:rPr>
                      <m:t>ụ</m:t>
                    </m:r>
                    <m:r>
                      <m:rPr>
                        <m:nor/>
                      </m:rPr>
                      <a:rPr lang="en-US" sz="2600" smtClean="0">
                        <a:solidFill>
                          <a:schemeClr val="accent1"/>
                        </a:solidFill>
                      </a:rPr>
                      <m:t>c</m:t>
                    </m:r>
                    <m:r>
                      <m:rPr>
                        <m:nor/>
                      </m:rPr>
                      <a:rPr lang="en-US" sz="2600" smtClean="0">
                        <a:solidFill>
                          <a:schemeClr val="accent1"/>
                        </a:solidFill>
                      </a:rPr>
                      <m:t> </m:t>
                    </m:r>
                    <m:r>
                      <m:rPr>
                        <m:nor/>
                      </m:rPr>
                      <a:rPr lang="en-US" sz="2600" smtClean="0">
                        <a:solidFill>
                          <a:schemeClr val="accent1"/>
                        </a:solidFill>
                      </a:rPr>
                      <m:t>s</m:t>
                    </m:r>
                    <m:r>
                      <m:rPr>
                        <m:nor/>
                      </m:rPr>
                      <a:rPr lang="en-US" sz="2600" smtClean="0">
                        <a:solidFill>
                          <a:schemeClr val="accent1"/>
                        </a:solidFill>
                      </a:rPr>
                      <m:t>ở </m:t>
                    </m:r>
                    <m:r>
                      <m:rPr>
                        <m:nor/>
                      </m:rPr>
                      <a:rPr lang="en-US" sz="2600" smtClean="0">
                        <a:solidFill>
                          <a:schemeClr val="accent1"/>
                        </a:solidFill>
                      </a:rPr>
                      <m:t>h</m:t>
                    </m:r>
                    <m:r>
                      <m:rPr>
                        <m:nor/>
                      </m:rPr>
                      <a:rPr lang="en-US" sz="2600" smtClean="0">
                        <a:solidFill>
                          <a:schemeClr val="accent1"/>
                        </a:solidFill>
                      </a:rPr>
                      <m:t>ữ</m:t>
                    </m:r>
                    <m:r>
                      <m:rPr>
                        <m:nor/>
                      </m:rPr>
                      <a:rPr lang="en-US" sz="2600" smtClean="0">
                        <a:solidFill>
                          <a:schemeClr val="accent1"/>
                        </a:solidFill>
                      </a:rPr>
                      <m:t>u</m:t>
                    </m:r>
                    <m:r>
                      <m:rPr>
                        <m:nor/>
                      </m:rPr>
                      <a:rPr lang="en-US" sz="2600" smtClean="0">
                        <a:solidFill>
                          <a:schemeClr val="accent1"/>
                        </a:solidFill>
                      </a:rPr>
                      <m:t> </m:t>
                    </m:r>
                    <m:r>
                      <m:rPr>
                        <m:nor/>
                      </m:rPr>
                      <a:rPr lang="en-US" sz="2600" smtClean="0">
                        <a:solidFill>
                          <a:schemeClr val="accent1"/>
                        </a:solidFill>
                      </a:rPr>
                      <m:t>tr</m:t>
                    </m:r>
                    <m:r>
                      <m:rPr>
                        <m:nor/>
                      </m:rPr>
                      <a:rPr lang="en-US" sz="2600" smtClean="0">
                        <a:solidFill>
                          <a:schemeClr val="accent1"/>
                        </a:solidFill>
                      </a:rPr>
                      <m:t>í </m:t>
                    </m:r>
                    <m:r>
                      <m:rPr>
                        <m:nor/>
                      </m:rPr>
                      <a:rPr lang="en-US" sz="2600" smtClean="0">
                        <a:solidFill>
                          <a:schemeClr val="accent1"/>
                        </a:solidFill>
                      </a:rPr>
                      <m:t>tu</m:t>
                    </m:r>
                    <m:r>
                      <m:rPr>
                        <m:nor/>
                      </m:rPr>
                      <a:rPr lang="en-US" sz="2600" smtClean="0">
                        <a:solidFill>
                          <a:schemeClr val="accent1"/>
                        </a:solidFill>
                      </a:rPr>
                      <m:t>ệ</m:t>
                    </m:r>
                  </m:oMath>
                </a14:m>
                <a:r>
                  <a:rPr lang="en-US" sz="2600" dirty="0">
                    <a:solidFill>
                      <a:schemeClr val="accent1"/>
                    </a:solidFill>
                    <a:latin typeface="Tahoma" panose="020B0604030504040204" pitchFamily="34" charset="0"/>
                    <a:ea typeface="Tahoma" panose="020B0604030504040204" pitchFamily="34" charset="0"/>
                    <a:cs typeface="Tahoma" panose="020B0604030504040204" pitchFamily="34" charset="0"/>
                  </a:rPr>
                  <a:t>.</a:t>
                </a:r>
              </a:p>
            </p:txBody>
          </p:sp>
        </mc:Choice>
        <mc:Fallback xmlns="">
          <p:sp>
            <p:nvSpPr>
              <p:cNvPr id="20" name="Rounded Rectangle 17">
                <a:extLst>
                  <a:ext uri="{FF2B5EF4-FFF2-40B4-BE49-F238E27FC236}">
                    <a16:creationId xmlns:a16="http://schemas.microsoft.com/office/drawing/2014/main" id="{EE11C07B-E679-8188-3052-6A218AB3E432}"/>
                  </a:ext>
                </a:extLst>
              </p:cNvPr>
              <p:cNvSpPr>
                <a:spLocks noRot="1" noChangeAspect="1" noMove="1" noResize="1" noEditPoints="1" noAdjustHandles="1" noChangeArrowheads="1" noChangeShapeType="1" noTextEdit="1"/>
              </p:cNvSpPr>
              <p:nvPr/>
            </p:nvSpPr>
            <p:spPr>
              <a:xfrm>
                <a:off x="2343654" y="4007732"/>
                <a:ext cx="5523525" cy="490360"/>
              </a:xfrm>
              <a:prstGeom prst="roundRect">
                <a:avLst/>
              </a:prstGeom>
              <a:blipFill>
                <a:blip r:embed="rId3"/>
                <a:stretch>
                  <a:fillRect t="-10843" b="-27711"/>
                </a:stretch>
              </a:blipFill>
            </p:spPr>
            <p:txBody>
              <a:bodyPr/>
              <a:lstStyle/>
              <a:p>
                <a:r>
                  <a:rPr lang="en-US">
                    <a:noFill/>
                  </a:rPr>
                  <a:t> </a:t>
                </a:r>
              </a:p>
            </p:txBody>
          </p:sp>
        </mc:Fallback>
      </mc:AlternateContent>
      <p:pic>
        <p:nvPicPr>
          <p:cNvPr id="21" name="Picture 3" descr="C:\Users\Administrator\Desktop\tải xuống.jpg">
            <a:extLst>
              <a:ext uri="{FF2B5EF4-FFF2-40B4-BE49-F238E27FC236}">
                <a16:creationId xmlns:a16="http://schemas.microsoft.com/office/drawing/2014/main" id="{9743577B-2DD2-C378-0571-824BAE204C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21" y="5466645"/>
            <a:ext cx="1262743" cy="1391354"/>
          </a:xfrm>
          <a:prstGeom prst="rect">
            <a:avLst/>
          </a:prstGeom>
          <a:noFill/>
          <a:extLst>
            <a:ext uri="{909E8E84-426E-40DD-AFC4-6F175D3DCCD1}">
              <a14:hiddenFill xmlns:a14="http://schemas.microsoft.com/office/drawing/2010/main">
                <a:solidFill>
                  <a:srgbClr val="FFFFFF"/>
                </a:solidFill>
              </a14:hiddenFill>
            </a:ext>
          </a:extLst>
        </p:spPr>
      </p:pic>
      <p:sp>
        <p:nvSpPr>
          <p:cNvPr id="34" name="Slide Number Placeholder 33">
            <a:extLst>
              <a:ext uri="{FF2B5EF4-FFF2-40B4-BE49-F238E27FC236}">
                <a16:creationId xmlns:a16="http://schemas.microsoft.com/office/drawing/2014/main" id="{4D0EBDB5-4EB4-21FC-F178-D5BAEDCB373F}"/>
              </a:ext>
            </a:extLst>
          </p:cNvPr>
          <p:cNvSpPr>
            <a:spLocks noGrp="1"/>
          </p:cNvSpPr>
          <p:nvPr>
            <p:ph type="sldNum" sz="quarter" idx="12"/>
          </p:nvPr>
        </p:nvSpPr>
        <p:spPr>
          <a:xfrm>
            <a:off x="10319656" y="6245225"/>
            <a:ext cx="1262743" cy="476250"/>
          </a:xfrm>
        </p:spPr>
        <p:txBody>
          <a:bodyPr/>
          <a:lstStyle/>
          <a:p>
            <a:pPr fontAlgn="base">
              <a:spcBef>
                <a:spcPct val="0"/>
              </a:spcBef>
              <a:spcAft>
                <a:spcPct val="0"/>
              </a:spcAft>
            </a:pPr>
            <a:fld id="{78F9BEA7-FF12-4FD2-BA9F-9AEF42EAAE3B}" type="slidenum">
              <a:rPr lang="en-US" altLang="en-US" smtClean="0">
                <a:solidFill>
                  <a:srgbClr val="000000"/>
                </a:solidFill>
              </a:rPr>
              <a:pPr fontAlgn="base">
                <a:spcBef>
                  <a:spcPct val="0"/>
                </a:spcBef>
                <a:spcAft>
                  <a:spcPct val="0"/>
                </a:spcAft>
              </a:pPr>
              <a:t>23</a:t>
            </a:fld>
            <a:endParaRPr lang="en-US" altLang="en-US">
              <a:solidFill>
                <a:srgbClr val="000000"/>
              </a:solidFill>
            </a:endParaRPr>
          </a:p>
        </p:txBody>
      </p:sp>
    </p:spTree>
    <p:extLst>
      <p:ext uri="{BB962C8B-B14F-4D97-AF65-F5344CB8AC3E}">
        <p14:creationId xmlns:p14="http://schemas.microsoft.com/office/powerpoint/2010/main" val="4006285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arn(inVertical)">
                                      <p:cBhvr>
                                        <p:cTn id="15" dur="500"/>
                                        <p:tgtEl>
                                          <p:spTgt spid="1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500"/>
                                        <p:tgtEl>
                                          <p:spTgt spid="13"/>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arn(inVertical)">
                                      <p:cBhvr>
                                        <p:cTn id="21" dur="500"/>
                                        <p:tgtEl>
                                          <p:spTgt spid="14"/>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barn(inVertical)">
                                      <p:cBhvr>
                                        <p:cTn id="24" dur="500"/>
                                        <p:tgtEl>
                                          <p:spTgt spid="15"/>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barn(inVertical)">
                                      <p:cBhvr>
                                        <p:cTn id="30" dur="500"/>
                                        <p:tgtEl>
                                          <p:spTgt spid="19"/>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barn(inVertical)">
                                      <p:cBhvr>
                                        <p:cTn id="33" dur="500"/>
                                        <p:tgtEl>
                                          <p:spTgt spid="20"/>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circle(in)">
                                      <p:cBhvr>
                                        <p:cTn id="38" dur="2000"/>
                                        <p:tgtEl>
                                          <p:spTgt spid="17"/>
                                        </p:tgtEl>
                                      </p:cBhvr>
                                    </p:animEffect>
                                  </p:childTnLst>
                                </p:cTn>
                              </p:par>
                              <p:par>
                                <p:cTn id="39" presetID="6" presetClass="entr" presetSubtype="16"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circle(in)">
                                      <p:cBhvr>
                                        <p:cTn id="41"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884718" y="1380030"/>
            <a:ext cx="10137913" cy="2308324"/>
          </a:xfrm>
          <a:prstGeom prst="roundRect">
            <a:avLst>
              <a:gd name="adj" fmla="val 0"/>
            </a:avLst>
          </a:prstGeom>
          <a:ln w="19050"/>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Ai vi phạm bản quyền trong các tình huống sau?</a:t>
            </a:r>
            <a:endParaRPr lang="en-US" sz="2400">
              <a:latin typeface="Cambria" panose="02040503050406030204" pitchFamily="18" charset="0"/>
              <a:ea typeface="Cambria" panose="02040503050406030204" pitchFamily="18" charset="0"/>
              <a:cs typeface="Arial" panose="020B0604020202020204" pitchFamily="34" charset="0"/>
            </a:endParaRPr>
          </a:p>
          <a:p>
            <a:pPr algn="just"/>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1. Hoàng mua với giá rất rẻ một thẻ nhớ USB chứa các video âm nhạc mà người bán đã sưu tầm từ trên Internet không có thoả thuận gì với tác giả hay ca sĩ biểu diễn.</a:t>
            </a:r>
            <a:endParaRPr lang="en-US" sz="2400">
              <a:latin typeface="Cambria" panose="02040503050406030204" pitchFamily="18" charset="0"/>
              <a:ea typeface="Cambria" panose="02040503050406030204" pitchFamily="18" charset="0"/>
              <a:cs typeface="Arial" panose="020B0604020202020204" pitchFamily="34" charset="0"/>
            </a:endParaRPr>
          </a:p>
          <a:p>
            <a:pPr algn="just"/>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2. Lan mua một phần mềm có bản quyền trên đĩa CD . Sau khi cài đặt trên máy tính của mình. Lan cài thêm trên máy của một bạn thân.</a:t>
            </a:r>
            <a:endParaRPr lang="en-US" sz="2400">
              <a:latin typeface="Cambria" panose="02040503050406030204" pitchFamily="18" charset="0"/>
              <a:ea typeface="Cambria" panose="02040503050406030204" pitchFamily="18" charset="0"/>
              <a:cs typeface="Arial" panose="020B0604020202020204" pitchFamily="34" charset="0"/>
            </a:endParaRPr>
          </a:p>
        </p:txBody>
      </p:sp>
      <p:sp>
        <p:nvSpPr>
          <p:cNvPr id="5" name="Title 1"/>
          <p:cNvSpPr txBox="1">
            <a:spLocks/>
          </p:cNvSpPr>
          <p:nvPr/>
        </p:nvSpPr>
        <p:spPr>
          <a:xfrm>
            <a:off x="783849" y="886284"/>
            <a:ext cx="7591665" cy="5543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a:solidFill>
                  <a:schemeClr val="accent2"/>
                </a:solidFill>
                <a:latin typeface="Cambria" panose="02040503050406030204" pitchFamily="18" charset="0"/>
                <a:ea typeface="Cambria" panose="02040503050406030204" pitchFamily="18" charset="0"/>
                <a:cs typeface="Times New Roman" panose="02020603050405020304" pitchFamily="18" charset="0"/>
              </a:rPr>
              <a:t>Hoạt động 4: Tìm hiểu về vi phạm bản quyền.</a:t>
            </a:r>
          </a:p>
        </p:txBody>
      </p:sp>
      <p:sp>
        <p:nvSpPr>
          <p:cNvPr id="4" name="TextBox 3">
            <a:extLst>
              <a:ext uri="{FF2B5EF4-FFF2-40B4-BE49-F238E27FC236}">
                <a16:creationId xmlns:a16="http://schemas.microsoft.com/office/drawing/2014/main" id="{46C9C33B-C7BA-3BEB-8185-6AEB551E40E4}"/>
              </a:ext>
            </a:extLst>
          </p:cNvPr>
          <p:cNvSpPr txBox="1"/>
          <p:nvPr/>
        </p:nvSpPr>
        <p:spPr>
          <a:xfrm>
            <a:off x="1270234" y="3805928"/>
            <a:ext cx="1443783" cy="480837"/>
          </a:xfrm>
          <a:prstGeom prst="rect">
            <a:avLst/>
          </a:prstGeom>
          <a:noFill/>
        </p:spPr>
        <p:txBody>
          <a:bodyPr wrap="square">
            <a:spAutoFit/>
          </a:bodyPr>
          <a:lstStyle/>
          <a:p>
            <a:pPr marL="0" marR="0" indent="156210" algn="just">
              <a:lnSpc>
                <a:spcPct val="115000"/>
              </a:lnSpc>
              <a:spcBef>
                <a:spcPts val="600"/>
              </a:spcBef>
              <a:spcAft>
                <a:spcPts val="600"/>
              </a:spcAft>
            </a:pPr>
            <a:r>
              <a:rPr lang="en-US" sz="2400" b="1">
                <a:solidFill>
                  <a:srgbClr val="000000"/>
                </a:solidFill>
                <a:effectLst/>
                <a:latin typeface="Cambria" panose="02040503050406030204" pitchFamily="18" charset="0"/>
                <a:ea typeface="Cambria" panose="02040503050406030204" pitchFamily="18" charset="0"/>
              </a:rPr>
              <a:t>Trả lời</a:t>
            </a:r>
            <a:endParaRPr lang="en-US" sz="2400">
              <a:solidFill>
                <a:srgbClr val="000000"/>
              </a:solidFill>
              <a:effectLst/>
              <a:latin typeface="Cambria" panose="02040503050406030204" pitchFamily="18" charset="0"/>
              <a:ea typeface="Cambria" panose="02040503050406030204" pitchFamily="18" charset="0"/>
            </a:endParaRPr>
          </a:p>
        </p:txBody>
      </p:sp>
      <p:sp>
        <p:nvSpPr>
          <p:cNvPr id="7" name="TextBox 6">
            <a:extLst>
              <a:ext uri="{FF2B5EF4-FFF2-40B4-BE49-F238E27FC236}">
                <a16:creationId xmlns:a16="http://schemas.microsoft.com/office/drawing/2014/main" id="{D208D66A-0B4A-5C30-9DEF-B9150DABEA78}"/>
              </a:ext>
            </a:extLst>
          </p:cNvPr>
          <p:cNvSpPr txBox="1"/>
          <p:nvPr/>
        </p:nvSpPr>
        <p:spPr>
          <a:xfrm>
            <a:off x="884717" y="4287857"/>
            <a:ext cx="10137913" cy="1721177"/>
          </a:xfrm>
          <a:prstGeom prst="rect">
            <a:avLst/>
          </a:prstGeom>
          <a:noFill/>
        </p:spPr>
        <p:txBody>
          <a:bodyPr wrap="square">
            <a:spAutoFit/>
          </a:bodyPr>
          <a:lstStyle/>
          <a:p>
            <a:pPr algn="just">
              <a:spcAft>
                <a:spcPts val="600"/>
              </a:spcAft>
            </a:pPr>
            <a:r>
              <a:rPr lang="en-US" sz="2400" b="0" i="0">
                <a:effectLst/>
                <a:latin typeface="Cambria" panose="02040503050406030204" pitchFamily="18" charset="0"/>
                <a:ea typeface="Cambria" panose="02040503050406030204" pitchFamily="18" charset="0"/>
              </a:rPr>
              <a:t>1. Hành vi Hoàng mua thẻ nhớ có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các video âm nhạc </a:t>
            </a: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là vi phạm bản quyền, mặc dù người mua đã trả tiền. </a:t>
            </a:r>
            <a:r>
              <a:rPr lang="vi-VN" sz="2400" b="0" i="0">
                <a:effectLst/>
                <a:latin typeface="Cambria" panose="02040503050406030204" pitchFamily="18" charset="0"/>
                <a:ea typeface="Cambria" panose="02040503050406030204" pitchFamily="18" charset="0"/>
              </a:rPr>
              <a:t> </a:t>
            </a:r>
          </a:p>
          <a:p>
            <a:pPr algn="just">
              <a:lnSpc>
                <a:spcPct val="115000"/>
              </a:lnSpc>
              <a:spcAft>
                <a:spcPts val="600"/>
              </a:spcAft>
            </a:pPr>
            <a:r>
              <a:rPr lang="vi-VN" sz="2400">
                <a:latin typeface="Cambria" panose="02040503050406030204" pitchFamily="18" charset="0"/>
                <a:ea typeface="Cambria" panose="02040503050406030204" pitchFamily="18" charset="0"/>
                <a:cs typeface="Times New Roman" panose="02020603050405020304" pitchFamily="18" charset="0"/>
              </a:rPr>
              <a:t>2. </a:t>
            </a:r>
            <a:r>
              <a:rPr lang="en-US" sz="2400">
                <a:latin typeface="Cambria" panose="02040503050406030204" pitchFamily="18" charset="0"/>
                <a:ea typeface="Cambria" panose="02040503050406030204" pitchFamily="18" charset="0"/>
                <a:cs typeface="Times New Roman" panose="02020603050405020304" pitchFamily="18" charset="0"/>
              </a:rPr>
              <a:t>Hành vi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Lan mua một phần mềm có bản quyền </a:t>
            </a: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và cài cho máy của bạn thân một bản cũng v</a:t>
            </a:r>
            <a:r>
              <a:rPr lang="en-US" sz="2400" b="0" i="0">
                <a:effectLst/>
                <a:latin typeface="Cambria" panose="02040503050406030204" pitchFamily="18" charset="0"/>
                <a:ea typeface="Cambria" panose="02040503050406030204" pitchFamily="18" charset="0"/>
              </a:rPr>
              <a:t>i phạm bản quyền. </a:t>
            </a:r>
            <a:endParaRPr lang="en-US" sz="2400">
              <a:effectLst/>
              <a:latin typeface="Cambria" panose="02040503050406030204" pitchFamily="18" charset="0"/>
              <a:ea typeface="Cambria" panose="02040503050406030204" pitchFamily="18" charset="0"/>
              <a:cs typeface="Arial" panose="020B0604020202020204" pitchFamily="34" charset="0"/>
            </a:endParaRPr>
          </a:p>
        </p:txBody>
      </p:sp>
      <p:sp>
        <p:nvSpPr>
          <p:cNvPr id="2" name="Rectangle 1">
            <a:extLst>
              <a:ext uri="{FF2B5EF4-FFF2-40B4-BE49-F238E27FC236}">
                <a16:creationId xmlns:a16="http://schemas.microsoft.com/office/drawing/2014/main" id="{FD2E5011-8DD0-24B4-B21C-A590E01B7F82}"/>
              </a:ext>
            </a:extLst>
          </p:cNvPr>
          <p:cNvSpPr/>
          <p:nvPr/>
        </p:nvSpPr>
        <p:spPr>
          <a:xfrm>
            <a:off x="783849" y="363064"/>
            <a:ext cx="9066890" cy="523220"/>
          </a:xfrm>
          <a:prstGeom prst="rect">
            <a:avLst/>
          </a:prstGeom>
        </p:spPr>
        <p:txBody>
          <a:bodyPr wrap="square">
            <a:spAutoFit/>
          </a:bodyPr>
          <a:lstStyle/>
          <a:p>
            <a:pPr algn="just">
              <a:spcAft>
                <a:spcPts val="300"/>
              </a:spcAft>
            </a:pPr>
            <a:r>
              <a:rPr lang="vi-VN" sz="2800" b="1">
                <a:solidFill>
                  <a:srgbClr val="3333FF"/>
                </a:solidFill>
                <a:latin typeface="Cambria" panose="02040503050406030204" pitchFamily="18" charset="0"/>
                <a:ea typeface="Cambria" panose="02040503050406030204" pitchFamily="18" charset="0"/>
                <a:cs typeface="Times New Roman" panose="02020603050405020304" pitchFamily="18" charset="0"/>
              </a:rPr>
              <a:t>b) Vi phạm bản quyền đối với các sản phẩm tin học</a:t>
            </a:r>
            <a:endParaRPr lang="en-US" sz="2800">
              <a:solidFill>
                <a:srgbClr val="3333FF"/>
              </a:solidFill>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718963285"/>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barn(inVertical)">
                                      <p:cBhvr>
                                        <p:cTn id="27" dur="5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7">
                                            <p:txEl>
                                              <p:pRg st="1" end="1"/>
                                            </p:txEl>
                                          </p:spTgt>
                                        </p:tgtEl>
                                        <p:attrNameLst>
                                          <p:attrName>style.visibility</p:attrName>
                                        </p:attrNameLst>
                                      </p:cBhvr>
                                      <p:to>
                                        <p:strVal val="visible"/>
                                      </p:to>
                                    </p:set>
                                    <p:animEffect transition="in" filter="barn(inVertical)">
                                      <p:cBhvr>
                                        <p:cTn id="3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4" grpId="0"/>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BEA45B-26B2-B9A2-BCCC-7D800301946B}"/>
              </a:ext>
            </a:extLst>
          </p:cNvPr>
          <p:cNvSpPr txBox="1"/>
          <p:nvPr/>
        </p:nvSpPr>
        <p:spPr>
          <a:xfrm>
            <a:off x="1117380" y="2216872"/>
            <a:ext cx="10175843" cy="1170257"/>
          </a:xfrm>
          <a:prstGeom prst="rect">
            <a:avLst/>
          </a:prstGeom>
          <a:noFill/>
        </p:spPr>
        <p:txBody>
          <a:bodyPr wrap="square">
            <a:spAutoFit/>
          </a:bodyPr>
          <a:lstStyle/>
          <a:p>
            <a:pPr algn="just">
              <a:lnSpc>
                <a:spcPct val="150000"/>
              </a:lnSpc>
              <a:spcAft>
                <a:spcPts val="300"/>
              </a:spcAft>
            </a:pP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 Vi phạm </a:t>
            </a:r>
            <a:r>
              <a:rPr lang="vi-VN"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quyền tài sản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hay </a:t>
            </a:r>
            <a:r>
              <a:rPr lang="vi-VN"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quyền nhân thân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đều là </a:t>
            </a:r>
            <a:r>
              <a:rPr lang="vi-VN" sz="2400">
                <a:latin typeface="Cambria" panose="02040503050406030204" pitchFamily="18" charset="0"/>
                <a:ea typeface="Cambria" panose="02040503050406030204" pitchFamily="18" charset="0"/>
                <a:cs typeface="Times New Roman" panose="02020603050405020304" pitchFamily="18" charset="0"/>
              </a:rPr>
              <a:t>vi phạm </a:t>
            </a:r>
            <a:r>
              <a:rPr lang="vi-VN"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bản quyền</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 </a:t>
            </a:r>
            <a:endPar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300"/>
              </a:spcAft>
            </a:pP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 Một số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hành vi </a:t>
            </a:r>
            <a:r>
              <a:rPr lang="vi-VN"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vi phạm bản quyền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đối với các </a:t>
            </a:r>
            <a:r>
              <a:rPr lang="vi-VN"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tác phẩm số</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a:t>
            </a:r>
            <a:endParaRPr lang="en-US" sz="240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99215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9874156-947B-DBB4-81F5-FDA70992BB72}"/>
              </a:ext>
            </a:extLst>
          </p:cNvPr>
          <p:cNvSpPr txBox="1"/>
          <p:nvPr/>
        </p:nvSpPr>
        <p:spPr>
          <a:xfrm>
            <a:off x="1283856" y="2410690"/>
            <a:ext cx="1727200" cy="2677656"/>
          </a:xfrm>
          <a:prstGeom prst="rect">
            <a:avLst/>
          </a:prstGeom>
          <a:solidFill>
            <a:schemeClr val="accent6">
              <a:lumMod val="20000"/>
              <a:lumOff val="80000"/>
            </a:schemeClr>
          </a:solidFill>
          <a:ln w="19050">
            <a:solidFill>
              <a:srgbClr val="FF0000"/>
            </a:solidFill>
          </a:ln>
          <a:effectLst>
            <a:innerShdw blurRad="63500" dist="50800" dir="13500000">
              <a:prstClr val="black">
                <a:alpha val="50000"/>
              </a:prstClr>
            </a:innerShdw>
          </a:effectLst>
        </p:spPr>
        <p:txBody>
          <a:bodyPr wrap="square" rtlCol="0">
            <a:spAutoFit/>
          </a:bodyPr>
          <a:lstStyle/>
          <a:p>
            <a:pPr algn="ctr"/>
            <a:r>
              <a:rPr lang="en-US" sz="2400" b="1">
                <a:solidFill>
                  <a:schemeClr val="accent2"/>
                </a:solidFill>
              </a:rPr>
              <a:t>Một số hành vi </a:t>
            </a:r>
          </a:p>
          <a:p>
            <a:pPr algn="ctr"/>
            <a:r>
              <a:rPr lang="en-US" sz="2400" b="1">
                <a:solidFill>
                  <a:schemeClr val="accent2"/>
                </a:solidFill>
              </a:rPr>
              <a:t>vi phạm bản quyền đối với các tác phẩm số:</a:t>
            </a:r>
          </a:p>
        </p:txBody>
      </p:sp>
      <p:sp>
        <p:nvSpPr>
          <p:cNvPr id="6" name="TextBox 5">
            <a:extLst>
              <a:ext uri="{FF2B5EF4-FFF2-40B4-BE49-F238E27FC236}">
                <a16:creationId xmlns:a16="http://schemas.microsoft.com/office/drawing/2014/main" id="{582CB77E-30FA-793E-03F6-CB3780ABBB20}"/>
              </a:ext>
            </a:extLst>
          </p:cNvPr>
          <p:cNvSpPr txBox="1"/>
          <p:nvPr/>
        </p:nvSpPr>
        <p:spPr>
          <a:xfrm>
            <a:off x="4555888" y="206519"/>
            <a:ext cx="6407677" cy="430887"/>
          </a:xfrm>
          <a:prstGeom prst="rect">
            <a:avLst/>
          </a:prstGeom>
          <a:solidFill>
            <a:schemeClr val="accent4">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a:t>
            </a: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rPr>
              <a:t>Mạo danh tác giả</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rPr>
              <a:t>.</a:t>
            </a:r>
            <a:endParaRPr lang="en-US" sz="2200" b="1">
              <a:solidFill>
                <a:srgbClr val="3333FF"/>
              </a:solidFill>
            </a:endParaRPr>
          </a:p>
        </p:txBody>
      </p:sp>
      <p:sp>
        <p:nvSpPr>
          <p:cNvPr id="7" name="TextBox 6">
            <a:extLst>
              <a:ext uri="{FF2B5EF4-FFF2-40B4-BE49-F238E27FC236}">
                <a16:creationId xmlns:a16="http://schemas.microsoft.com/office/drawing/2014/main" id="{FB29AD0B-AB05-3387-FB66-939378E9DC3C}"/>
              </a:ext>
            </a:extLst>
          </p:cNvPr>
          <p:cNvSpPr txBox="1"/>
          <p:nvPr/>
        </p:nvSpPr>
        <p:spPr>
          <a:xfrm>
            <a:off x="4555888" y="823289"/>
            <a:ext cx="6407677" cy="430887"/>
          </a:xfrm>
          <a:prstGeom prst="rect">
            <a:avLst/>
          </a:prstGeom>
          <a:solidFill>
            <a:schemeClr val="accent4">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a:t>
            </a: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rPr>
              <a:t>Công bố mà không được phép.</a:t>
            </a:r>
            <a:endParaRPr lang="en-US" sz="2200">
              <a:solidFill>
                <a:srgbClr val="3333FF"/>
              </a:solidFill>
            </a:endParaRPr>
          </a:p>
        </p:txBody>
      </p:sp>
      <p:sp>
        <p:nvSpPr>
          <p:cNvPr id="10" name="TextBox 9">
            <a:extLst>
              <a:ext uri="{FF2B5EF4-FFF2-40B4-BE49-F238E27FC236}">
                <a16:creationId xmlns:a16="http://schemas.microsoft.com/office/drawing/2014/main" id="{8E169187-24A3-7141-D218-E439B6181564}"/>
              </a:ext>
            </a:extLst>
          </p:cNvPr>
          <p:cNvSpPr txBox="1"/>
          <p:nvPr/>
        </p:nvSpPr>
        <p:spPr>
          <a:xfrm>
            <a:off x="4555889" y="1362893"/>
            <a:ext cx="6407676" cy="769441"/>
          </a:xfrm>
          <a:prstGeom prst="rect">
            <a:avLst/>
          </a:prstGeom>
          <a:solidFill>
            <a:schemeClr val="accent4">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a:t>
            </a: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rPr>
              <a:t>Sửa chữa, chuyển thể phần mềm</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rPr>
              <a:t>,</a:t>
            </a: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rPr>
              <a:t> dữ liệu mà không được phép của tác giả.</a:t>
            </a:r>
            <a:endParaRPr lang="en-US" sz="2200">
              <a:solidFill>
                <a:srgbClr val="3333FF"/>
              </a:solidFill>
            </a:endParaRPr>
          </a:p>
        </p:txBody>
      </p:sp>
      <p:sp>
        <p:nvSpPr>
          <p:cNvPr id="11" name="TextBox 10">
            <a:extLst>
              <a:ext uri="{FF2B5EF4-FFF2-40B4-BE49-F238E27FC236}">
                <a16:creationId xmlns:a16="http://schemas.microsoft.com/office/drawing/2014/main" id="{D9157CC3-2CA4-3A53-84A5-8ABFC0285D24}"/>
              </a:ext>
            </a:extLst>
          </p:cNvPr>
          <p:cNvSpPr txBox="1"/>
          <p:nvPr/>
        </p:nvSpPr>
        <p:spPr>
          <a:xfrm>
            <a:off x="4555888" y="2312539"/>
            <a:ext cx="6407677" cy="769441"/>
          </a:xfrm>
          <a:prstGeom prst="rect">
            <a:avLst/>
          </a:prstGeom>
          <a:solidFill>
            <a:schemeClr val="accent4">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spcAft>
                <a:spcPts val="300"/>
              </a:spcAft>
            </a:pP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a:t>
            </a: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rPr>
              <a:t>Sử dụng phần mềm lậu, không mua quyền sử dụng phần mềm đối với các phần mềm phải trả tiền</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rPr>
              <a:t>.</a:t>
            </a:r>
          </a:p>
        </p:txBody>
      </p:sp>
      <p:sp>
        <p:nvSpPr>
          <p:cNvPr id="12" name="TextBox 11">
            <a:extLst>
              <a:ext uri="{FF2B5EF4-FFF2-40B4-BE49-F238E27FC236}">
                <a16:creationId xmlns:a16="http://schemas.microsoft.com/office/drawing/2014/main" id="{6436F569-2163-9655-681F-82BC3043CB4A}"/>
              </a:ext>
            </a:extLst>
          </p:cNvPr>
          <p:cNvSpPr txBox="1"/>
          <p:nvPr/>
        </p:nvSpPr>
        <p:spPr>
          <a:xfrm>
            <a:off x="4555889" y="3215984"/>
            <a:ext cx="6407676" cy="769441"/>
          </a:xfrm>
          <a:prstGeom prst="rect">
            <a:avLst/>
          </a:prstGeom>
          <a:solidFill>
            <a:schemeClr val="accent4">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a:t>
            </a: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rPr>
              <a:t>Phá khoá phần mềm, vô hiệu hoá các biện pháp kĩ thuật do chủ sở hữu quyền tác giả thiết lập.</a:t>
            </a:r>
            <a:endParaRPr lang="en-US" sz="2200">
              <a:solidFill>
                <a:srgbClr val="3333FF"/>
              </a:solidFill>
              <a:latin typeface="Cambria" panose="02040503050406030204" pitchFamily="18" charset="0"/>
              <a:ea typeface="Cambria" panose="02040503050406030204" pitchFamily="18" charset="0"/>
              <a:cs typeface="Times New Roman" panose="02020603050405020304" pitchFamily="18" charset="0"/>
            </a:endParaRPr>
          </a:p>
        </p:txBody>
      </p:sp>
      <p:cxnSp>
        <p:nvCxnSpPr>
          <p:cNvPr id="15" name="Straight Arrow Connector 14">
            <a:extLst>
              <a:ext uri="{FF2B5EF4-FFF2-40B4-BE49-F238E27FC236}">
                <a16:creationId xmlns:a16="http://schemas.microsoft.com/office/drawing/2014/main" id="{FCA3968D-D0E5-C822-E91A-9CFE36EDFACA}"/>
              </a:ext>
            </a:extLst>
          </p:cNvPr>
          <p:cNvCxnSpPr>
            <a:cxnSpLocks/>
            <a:stCxn id="4" idx="3"/>
            <a:endCxn id="6" idx="1"/>
          </p:cNvCxnSpPr>
          <p:nvPr/>
        </p:nvCxnSpPr>
        <p:spPr>
          <a:xfrm flipV="1">
            <a:off x="3011056" y="421963"/>
            <a:ext cx="1544832" cy="3327555"/>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6" name="Straight Arrow Connector 15">
            <a:extLst>
              <a:ext uri="{FF2B5EF4-FFF2-40B4-BE49-F238E27FC236}">
                <a16:creationId xmlns:a16="http://schemas.microsoft.com/office/drawing/2014/main" id="{A0ABA4D7-B538-78EA-96AA-2EB52CEA376A}"/>
              </a:ext>
            </a:extLst>
          </p:cNvPr>
          <p:cNvCxnSpPr>
            <a:cxnSpLocks/>
            <a:stCxn id="4" idx="3"/>
            <a:endCxn id="7" idx="1"/>
          </p:cNvCxnSpPr>
          <p:nvPr/>
        </p:nvCxnSpPr>
        <p:spPr>
          <a:xfrm flipV="1">
            <a:off x="3011056" y="1038733"/>
            <a:ext cx="1544832" cy="2710785"/>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9" name="Straight Arrow Connector 18">
            <a:extLst>
              <a:ext uri="{FF2B5EF4-FFF2-40B4-BE49-F238E27FC236}">
                <a16:creationId xmlns:a16="http://schemas.microsoft.com/office/drawing/2014/main" id="{9C8BEAE0-A856-7BFB-A90E-739547EE457E}"/>
              </a:ext>
            </a:extLst>
          </p:cNvPr>
          <p:cNvCxnSpPr>
            <a:cxnSpLocks/>
            <a:stCxn id="4" idx="3"/>
            <a:endCxn id="10" idx="1"/>
          </p:cNvCxnSpPr>
          <p:nvPr/>
        </p:nvCxnSpPr>
        <p:spPr>
          <a:xfrm flipV="1">
            <a:off x="3011056" y="1747614"/>
            <a:ext cx="1544833" cy="2001904"/>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22" name="Straight Arrow Connector 21">
            <a:extLst>
              <a:ext uri="{FF2B5EF4-FFF2-40B4-BE49-F238E27FC236}">
                <a16:creationId xmlns:a16="http://schemas.microsoft.com/office/drawing/2014/main" id="{009CC1E7-91AD-D6F2-0503-D35FE2FF0EF4}"/>
              </a:ext>
            </a:extLst>
          </p:cNvPr>
          <p:cNvCxnSpPr>
            <a:cxnSpLocks/>
            <a:stCxn id="4" idx="3"/>
            <a:endCxn id="11" idx="1"/>
          </p:cNvCxnSpPr>
          <p:nvPr/>
        </p:nvCxnSpPr>
        <p:spPr>
          <a:xfrm flipV="1">
            <a:off x="3011056" y="2697260"/>
            <a:ext cx="1544832" cy="1052258"/>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25" name="Straight Arrow Connector 24">
            <a:extLst>
              <a:ext uri="{FF2B5EF4-FFF2-40B4-BE49-F238E27FC236}">
                <a16:creationId xmlns:a16="http://schemas.microsoft.com/office/drawing/2014/main" id="{F32B5678-55A4-6445-5A76-8A277F08C123}"/>
              </a:ext>
            </a:extLst>
          </p:cNvPr>
          <p:cNvCxnSpPr>
            <a:cxnSpLocks/>
            <a:stCxn id="4" idx="3"/>
            <a:endCxn id="12" idx="1"/>
          </p:cNvCxnSpPr>
          <p:nvPr/>
        </p:nvCxnSpPr>
        <p:spPr>
          <a:xfrm flipV="1">
            <a:off x="3011056" y="3600705"/>
            <a:ext cx="1544833" cy="148813"/>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40" name="TextBox 39">
            <a:extLst>
              <a:ext uri="{FF2B5EF4-FFF2-40B4-BE49-F238E27FC236}">
                <a16:creationId xmlns:a16="http://schemas.microsoft.com/office/drawing/2014/main" id="{B110C8F7-37C3-631B-D8F5-68063626A751}"/>
              </a:ext>
            </a:extLst>
          </p:cNvPr>
          <p:cNvSpPr txBox="1"/>
          <p:nvPr/>
        </p:nvSpPr>
        <p:spPr>
          <a:xfrm>
            <a:off x="4555888" y="4129777"/>
            <a:ext cx="6407677" cy="769441"/>
          </a:xfrm>
          <a:prstGeom prst="rect">
            <a:avLst/>
          </a:prstGeom>
          <a:solidFill>
            <a:schemeClr val="accent4">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spcAft>
                <a:spcPts val="300"/>
              </a:spcAft>
            </a:pP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a:t>
            </a: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rPr>
              <a:t>Làm bản phái sinh, phân phối dữ liệu hay phần mềm, kể cả bản phái sinh mà không được phép.</a:t>
            </a:r>
            <a:endParaRPr lang="en-US" sz="2200">
              <a:latin typeface="Cambria" panose="02040503050406030204" pitchFamily="18" charset="0"/>
              <a:ea typeface="Cambria" panose="02040503050406030204" pitchFamily="18" charset="0"/>
              <a:cs typeface="Arial" panose="020B0604020202020204" pitchFamily="34" charset="0"/>
            </a:endParaRPr>
          </a:p>
        </p:txBody>
      </p:sp>
      <p:cxnSp>
        <p:nvCxnSpPr>
          <p:cNvPr id="41" name="Straight Arrow Connector 40">
            <a:extLst>
              <a:ext uri="{FF2B5EF4-FFF2-40B4-BE49-F238E27FC236}">
                <a16:creationId xmlns:a16="http://schemas.microsoft.com/office/drawing/2014/main" id="{1297F6A9-7625-91EF-67F3-6BDF2F92FD78}"/>
              </a:ext>
            </a:extLst>
          </p:cNvPr>
          <p:cNvCxnSpPr>
            <a:cxnSpLocks/>
            <a:stCxn id="4" idx="3"/>
            <a:endCxn id="40" idx="1"/>
          </p:cNvCxnSpPr>
          <p:nvPr/>
        </p:nvCxnSpPr>
        <p:spPr>
          <a:xfrm>
            <a:off x="3011056" y="3749518"/>
            <a:ext cx="1544832" cy="764980"/>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43" name="TextBox 42">
            <a:extLst>
              <a:ext uri="{FF2B5EF4-FFF2-40B4-BE49-F238E27FC236}">
                <a16:creationId xmlns:a16="http://schemas.microsoft.com/office/drawing/2014/main" id="{57C1F75E-3DDD-0BA8-AB27-D85121B8E4BF}"/>
              </a:ext>
            </a:extLst>
          </p:cNvPr>
          <p:cNvSpPr txBox="1"/>
          <p:nvPr/>
        </p:nvSpPr>
        <p:spPr>
          <a:xfrm>
            <a:off x="4555887" y="5043570"/>
            <a:ext cx="6407677" cy="430887"/>
          </a:xfrm>
          <a:prstGeom prst="rect">
            <a:avLst/>
          </a:prstGeom>
          <a:solidFill>
            <a:schemeClr val="accent4">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spcAft>
                <a:spcPts val="300"/>
              </a:spcAft>
            </a:pP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a:t>
            </a: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rPr>
              <a:t>Chiếm đoạt mã phần mềm</a:t>
            </a:r>
            <a:endParaRPr lang="en-US" sz="2200">
              <a:latin typeface="Cambria" panose="02040503050406030204" pitchFamily="18" charset="0"/>
              <a:ea typeface="Cambria" panose="02040503050406030204" pitchFamily="18" charset="0"/>
              <a:cs typeface="Arial" panose="020B0604020202020204" pitchFamily="34" charset="0"/>
            </a:endParaRPr>
          </a:p>
        </p:txBody>
      </p:sp>
      <p:cxnSp>
        <p:nvCxnSpPr>
          <p:cNvPr id="44" name="Straight Arrow Connector 43">
            <a:extLst>
              <a:ext uri="{FF2B5EF4-FFF2-40B4-BE49-F238E27FC236}">
                <a16:creationId xmlns:a16="http://schemas.microsoft.com/office/drawing/2014/main" id="{C4B3AE5B-AD52-DC8A-EE16-5261FCE3518A}"/>
              </a:ext>
            </a:extLst>
          </p:cNvPr>
          <p:cNvCxnSpPr>
            <a:cxnSpLocks/>
            <a:stCxn id="4" idx="3"/>
            <a:endCxn id="43" idx="1"/>
          </p:cNvCxnSpPr>
          <p:nvPr/>
        </p:nvCxnSpPr>
        <p:spPr>
          <a:xfrm>
            <a:off x="3011056" y="3749518"/>
            <a:ext cx="1544831" cy="1509496"/>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58" name="TextBox 57">
            <a:extLst>
              <a:ext uri="{FF2B5EF4-FFF2-40B4-BE49-F238E27FC236}">
                <a16:creationId xmlns:a16="http://schemas.microsoft.com/office/drawing/2014/main" id="{AAB9B0CE-A4C1-963C-FC57-B7A57BF1F6A0}"/>
              </a:ext>
            </a:extLst>
          </p:cNvPr>
          <p:cNvSpPr txBox="1"/>
          <p:nvPr/>
        </p:nvSpPr>
        <p:spPr>
          <a:xfrm>
            <a:off x="4555888" y="5634168"/>
            <a:ext cx="6407677" cy="769441"/>
          </a:xfrm>
          <a:prstGeom prst="rect">
            <a:avLst/>
          </a:prstGeom>
          <a:solidFill>
            <a:schemeClr val="accent4">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spcAft>
                <a:spcPts val="300"/>
              </a:spcAft>
            </a:pP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a:t>
            </a: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rPr>
              <a:t>Đăng tải các tác phẩm, kể cả bản phái sinh mà </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rPr>
              <a:t>được </a:t>
            </a:r>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rPr>
              <a:t>phép của chủ sở hữu.</a:t>
            </a:r>
            <a:endParaRPr lang="en-US" sz="2200">
              <a:latin typeface="Cambria" panose="02040503050406030204" pitchFamily="18" charset="0"/>
              <a:ea typeface="Cambria" panose="02040503050406030204" pitchFamily="18" charset="0"/>
              <a:cs typeface="Arial" panose="020B0604020202020204" pitchFamily="34" charset="0"/>
            </a:endParaRPr>
          </a:p>
        </p:txBody>
      </p:sp>
      <p:cxnSp>
        <p:nvCxnSpPr>
          <p:cNvPr id="59" name="Straight Arrow Connector 58">
            <a:extLst>
              <a:ext uri="{FF2B5EF4-FFF2-40B4-BE49-F238E27FC236}">
                <a16:creationId xmlns:a16="http://schemas.microsoft.com/office/drawing/2014/main" id="{12706670-B19F-2E16-64F8-554AAED1458F}"/>
              </a:ext>
            </a:extLst>
          </p:cNvPr>
          <p:cNvCxnSpPr>
            <a:cxnSpLocks/>
            <a:stCxn id="4" idx="3"/>
            <a:endCxn id="58" idx="1"/>
          </p:cNvCxnSpPr>
          <p:nvPr/>
        </p:nvCxnSpPr>
        <p:spPr>
          <a:xfrm>
            <a:off x="3011056" y="3749518"/>
            <a:ext cx="1544832" cy="2269371"/>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15774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arn(inVertical)">
                                      <p:cBhvr>
                                        <p:cTn id="20" dur="500"/>
                                        <p:tgtEl>
                                          <p:spTgt spid="16"/>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down)">
                                      <p:cBhvr>
                                        <p:cTn id="28" dur="500"/>
                                        <p:tgtEl>
                                          <p:spTgt spid="19"/>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barn(inVertical)">
                                      <p:cBhvr>
                                        <p:cTn id="36" dur="500"/>
                                        <p:tgtEl>
                                          <p:spTgt spid="22"/>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arn(inVertical)">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barn(inVertical)">
                                      <p:cBhvr>
                                        <p:cTn id="44" dur="500"/>
                                        <p:tgtEl>
                                          <p:spTgt spid="25"/>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arn(inVertic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41"/>
                                        </p:tgtEl>
                                        <p:attrNameLst>
                                          <p:attrName>style.visibility</p:attrName>
                                        </p:attrNameLst>
                                      </p:cBhvr>
                                      <p:to>
                                        <p:strVal val="visible"/>
                                      </p:to>
                                    </p:set>
                                    <p:animEffect transition="in" filter="barn(inVertical)">
                                      <p:cBhvr>
                                        <p:cTn id="52" dur="500"/>
                                        <p:tgtEl>
                                          <p:spTgt spid="41"/>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animEffect transition="in" filter="barn(inVertical)">
                                      <p:cBhvr>
                                        <p:cTn id="55" dur="500"/>
                                        <p:tgtEl>
                                          <p:spTgt spid="40"/>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nodeType="clickEffect">
                                  <p:stCondLst>
                                    <p:cond delay="0"/>
                                  </p:stCondLst>
                                  <p:childTnLst>
                                    <p:set>
                                      <p:cBhvr>
                                        <p:cTn id="59" dur="1" fill="hold">
                                          <p:stCondLst>
                                            <p:cond delay="0"/>
                                          </p:stCondLst>
                                        </p:cTn>
                                        <p:tgtEl>
                                          <p:spTgt spid="44"/>
                                        </p:tgtEl>
                                        <p:attrNameLst>
                                          <p:attrName>style.visibility</p:attrName>
                                        </p:attrNameLst>
                                      </p:cBhvr>
                                      <p:to>
                                        <p:strVal val="visible"/>
                                      </p:to>
                                    </p:set>
                                    <p:animEffect transition="in" filter="barn(inVertical)">
                                      <p:cBhvr>
                                        <p:cTn id="60" dur="500"/>
                                        <p:tgtEl>
                                          <p:spTgt spid="44"/>
                                        </p:tgtEl>
                                      </p:cBhvr>
                                    </p:animEffect>
                                  </p:childTnLst>
                                </p:cTn>
                              </p:par>
                              <p:par>
                                <p:cTn id="61" presetID="16" presetClass="entr" presetSubtype="21"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animEffect transition="in" filter="barn(inVertical)">
                                      <p:cBhvr>
                                        <p:cTn id="63" dur="500"/>
                                        <p:tgtEl>
                                          <p:spTgt spid="43"/>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nodeType="clickEffect">
                                  <p:stCondLst>
                                    <p:cond delay="0"/>
                                  </p:stCondLst>
                                  <p:childTnLst>
                                    <p:set>
                                      <p:cBhvr>
                                        <p:cTn id="67" dur="1" fill="hold">
                                          <p:stCondLst>
                                            <p:cond delay="0"/>
                                          </p:stCondLst>
                                        </p:cTn>
                                        <p:tgtEl>
                                          <p:spTgt spid="59"/>
                                        </p:tgtEl>
                                        <p:attrNameLst>
                                          <p:attrName>style.visibility</p:attrName>
                                        </p:attrNameLst>
                                      </p:cBhvr>
                                      <p:to>
                                        <p:strVal val="visible"/>
                                      </p:to>
                                    </p:set>
                                    <p:animEffect transition="in" filter="barn(inVertical)">
                                      <p:cBhvr>
                                        <p:cTn id="68" dur="500"/>
                                        <p:tgtEl>
                                          <p:spTgt spid="59"/>
                                        </p:tgtEl>
                                      </p:cBhvr>
                                    </p:animEffect>
                                  </p:childTnLst>
                                </p:cTn>
                              </p:par>
                              <p:par>
                                <p:cTn id="69" presetID="16" presetClass="entr" presetSubtype="21" fill="hold" grpId="0" nodeType="withEffect">
                                  <p:stCondLst>
                                    <p:cond delay="0"/>
                                  </p:stCondLst>
                                  <p:childTnLst>
                                    <p:set>
                                      <p:cBhvr>
                                        <p:cTn id="70" dur="1" fill="hold">
                                          <p:stCondLst>
                                            <p:cond delay="0"/>
                                          </p:stCondLst>
                                        </p:cTn>
                                        <p:tgtEl>
                                          <p:spTgt spid="58"/>
                                        </p:tgtEl>
                                        <p:attrNameLst>
                                          <p:attrName>style.visibility</p:attrName>
                                        </p:attrNameLst>
                                      </p:cBhvr>
                                      <p:to>
                                        <p:strVal val="visible"/>
                                      </p:to>
                                    </p:set>
                                    <p:animEffect transition="in" filter="barn(inVertical)">
                                      <p:cBhvr>
                                        <p:cTn id="71"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10" grpId="0" animBg="1"/>
      <p:bldP spid="11" grpId="0" animBg="1"/>
      <p:bldP spid="12" grpId="0" animBg="1"/>
      <p:bldP spid="40" grpId="0" animBg="1"/>
      <p:bldP spid="43" grpId="0" animBg="1"/>
      <p:bldP spid="5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8BA0402-F5A0-7361-10D6-138BA4C19FB5}"/>
              </a:ext>
            </a:extLst>
          </p:cNvPr>
          <p:cNvSpPr txBox="1"/>
          <p:nvPr/>
        </p:nvSpPr>
        <p:spPr>
          <a:xfrm>
            <a:off x="936287" y="489386"/>
            <a:ext cx="7507322" cy="529440"/>
          </a:xfrm>
          <a:prstGeom prst="rect">
            <a:avLst/>
          </a:prstGeom>
          <a:noFill/>
        </p:spPr>
        <p:txBody>
          <a:bodyPr wrap="square">
            <a:spAutoFit/>
          </a:bodyPr>
          <a:lstStyle/>
          <a:p>
            <a:pPr algn="just">
              <a:lnSpc>
                <a:spcPct val="110000"/>
              </a:lnSpc>
            </a:pPr>
            <a:r>
              <a:rPr lang="en-US" sz="2800" b="1">
                <a:solidFill>
                  <a:srgbClr val="3333FF"/>
                </a:solidFill>
                <a:latin typeface="Cambria" panose="02040503050406030204" pitchFamily="18" charset="0"/>
                <a:ea typeface="Cambria" panose="02040503050406030204" pitchFamily="18" charset="0"/>
                <a:cs typeface="Times New Roman" panose="02020603050405020304" pitchFamily="18" charset="0"/>
              </a:rPr>
              <a:t>c) Tôn trọng bản quyền trong tin học</a:t>
            </a:r>
            <a:endParaRPr lang="en-US" sz="2800">
              <a:solidFill>
                <a:srgbClr val="3333FF"/>
              </a:solidFill>
              <a:latin typeface="Cambria" panose="02040503050406030204" pitchFamily="18" charset="0"/>
              <a:ea typeface="Cambria" panose="02040503050406030204" pitchFamily="18" charset="0"/>
              <a:cs typeface="Arial" panose="020B0604020202020204" pitchFamily="34" charset="0"/>
            </a:endParaRPr>
          </a:p>
        </p:txBody>
      </p:sp>
      <p:sp>
        <p:nvSpPr>
          <p:cNvPr id="7" name="TextBox 6">
            <a:extLst>
              <a:ext uri="{FF2B5EF4-FFF2-40B4-BE49-F238E27FC236}">
                <a16:creationId xmlns:a16="http://schemas.microsoft.com/office/drawing/2014/main" id="{13CECBFF-5604-93C6-9AB1-34E466356882}"/>
              </a:ext>
            </a:extLst>
          </p:cNvPr>
          <p:cNvSpPr txBox="1"/>
          <p:nvPr/>
        </p:nvSpPr>
        <p:spPr>
          <a:xfrm>
            <a:off x="1135704" y="1638059"/>
            <a:ext cx="4088049" cy="2462213"/>
          </a:xfrm>
          <a:prstGeom prst="rect">
            <a:avLst/>
          </a:prstGeom>
          <a:solidFill>
            <a:schemeClr val="accent4">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 Mua bản quyền </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rPr>
              <a:t>thì người mua có quyền thực hiện các hoạt động kinh doanh đối với tác phẩm đó. </a:t>
            </a:r>
          </a:p>
          <a:p>
            <a:pPr algn="just"/>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Ví dụ: </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rPr>
              <a:t>Google </a:t>
            </a:r>
            <a:r>
              <a:rPr lang="en-US" sz="2200">
                <a:solidFill>
                  <a:srgbClr val="0070C0"/>
                </a:solidFill>
                <a:latin typeface="Cambria" panose="02040503050406030204" pitchFamily="18" charset="0"/>
                <a:ea typeface="Cambria" panose="02040503050406030204" pitchFamily="18" charset="0"/>
                <a:cs typeface="Times New Roman" panose="02020603050405020304" pitchFamily="18" charset="0"/>
              </a:rPr>
              <a:t>mua bản quyền </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rPr>
              <a:t>Youtube; Elon Musk </a:t>
            </a:r>
            <a:r>
              <a:rPr lang="en-US" sz="2200">
                <a:solidFill>
                  <a:srgbClr val="0070C0"/>
                </a:solidFill>
                <a:latin typeface="Cambria" panose="02040503050406030204" pitchFamily="18" charset="0"/>
                <a:ea typeface="Cambria" panose="02040503050406030204" pitchFamily="18" charset="0"/>
                <a:cs typeface="Times New Roman" panose="02020603050405020304" pitchFamily="18" charset="0"/>
              </a:rPr>
              <a:t>mua bản quyền</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rPr>
              <a:t> Twitter.</a:t>
            </a:r>
            <a:endParaRPr lang="en-US" sz="2200">
              <a:latin typeface="Cambria" panose="02040503050406030204" pitchFamily="18" charset="0"/>
              <a:ea typeface="Cambria" panose="02040503050406030204" pitchFamily="18" charset="0"/>
              <a:cs typeface="Arial" panose="020B0604020202020204" pitchFamily="34" charset="0"/>
            </a:endParaRPr>
          </a:p>
        </p:txBody>
      </p:sp>
      <p:sp>
        <p:nvSpPr>
          <p:cNvPr id="10" name="TextBox 9">
            <a:extLst>
              <a:ext uri="{FF2B5EF4-FFF2-40B4-BE49-F238E27FC236}">
                <a16:creationId xmlns:a16="http://schemas.microsoft.com/office/drawing/2014/main" id="{D2389BE4-D7C6-C6DD-5D14-2501F31D09CD}"/>
              </a:ext>
            </a:extLst>
          </p:cNvPr>
          <p:cNvSpPr txBox="1"/>
          <p:nvPr/>
        </p:nvSpPr>
        <p:spPr>
          <a:xfrm>
            <a:off x="5486401" y="1676971"/>
            <a:ext cx="6147880" cy="2462213"/>
          </a:xfrm>
          <a:prstGeom prst="rect">
            <a:avLst/>
          </a:prstGeom>
          <a:solidFill>
            <a:schemeClr val="accent4">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 Mua q</a:t>
            </a:r>
            <a:r>
              <a:rPr lang="vi-VN"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uyền sử dụng </a:t>
            </a:r>
            <a:r>
              <a:rPr lang="en-US" sz="2200">
                <a:latin typeface="Cambria" panose="02040503050406030204" pitchFamily="18" charset="0"/>
                <a:ea typeface="Cambria" panose="02040503050406030204" pitchFamily="18" charset="0"/>
                <a:cs typeface="Times New Roman" panose="02020603050405020304" pitchFamily="18" charset="0"/>
              </a:rPr>
              <a:t>thì người mua chỉ được sử dụng (mua q</a:t>
            </a:r>
            <a:r>
              <a:rPr lang="vi-VN" sz="2200">
                <a:latin typeface="Cambria" panose="02040503050406030204" pitchFamily="18" charset="0"/>
                <a:ea typeface="Cambria" panose="02040503050406030204" pitchFamily="18" charset="0"/>
                <a:cs typeface="Times New Roman" panose="02020603050405020304" pitchFamily="18" charset="0"/>
              </a:rPr>
              <a:t>uyền sử dụng </a:t>
            </a:r>
            <a:r>
              <a:rPr lang="en-US" sz="2200">
                <a:latin typeface="Cambria" panose="02040503050406030204" pitchFamily="18" charset="0"/>
                <a:ea typeface="Cambria" panose="02040503050406030204" pitchFamily="18" charset="0"/>
                <a:cs typeface="Times New Roman" panose="02020603050405020304" pitchFamily="18" charset="0"/>
              </a:rPr>
              <a:t>phần mềm thường được tính theo số máy sử dụng)</a:t>
            </a:r>
            <a:r>
              <a:rPr lang="vi-VN" sz="2200">
                <a:latin typeface="Cambria" panose="02040503050406030204" pitchFamily="18" charset="0"/>
                <a:ea typeface="Cambria" panose="02040503050406030204" pitchFamily="18" charset="0"/>
                <a:cs typeface="Times New Roman" panose="02020603050405020304" pitchFamily="18" charset="0"/>
              </a:rPr>
              <a:t>. </a:t>
            </a:r>
            <a:endParaRPr lang="en-US" sz="2200">
              <a:latin typeface="Cambria" panose="02040503050406030204" pitchFamily="18" charset="0"/>
              <a:ea typeface="Cambria" panose="02040503050406030204" pitchFamily="18" charset="0"/>
              <a:cs typeface="Times New Roman" panose="02020603050405020304" pitchFamily="18" charset="0"/>
            </a:endParaRPr>
          </a:p>
          <a:p>
            <a:pPr algn="just"/>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Ví dụ: </a:t>
            </a:r>
            <a:r>
              <a:rPr lang="en-US" sz="2200">
                <a:latin typeface="Cambria" panose="02040503050406030204" pitchFamily="18" charset="0"/>
                <a:ea typeface="Cambria" panose="02040503050406030204" pitchFamily="18" charset="0"/>
                <a:cs typeface="Times New Roman" panose="02020603050405020304" pitchFamily="18" charset="0"/>
              </a:rPr>
              <a:t>Khi mua hệ điều hành Windows, phần mềm văn phòng (Word, Excel, Access, PowerPoint,…) chỉ là </a:t>
            </a:r>
            <a:r>
              <a:rPr lang="en-US" sz="2200">
                <a:solidFill>
                  <a:srgbClr val="0070C0"/>
                </a:solidFill>
                <a:latin typeface="Cambria" panose="02040503050406030204" pitchFamily="18" charset="0"/>
                <a:ea typeface="Cambria" panose="02040503050406030204" pitchFamily="18" charset="0"/>
                <a:cs typeface="Times New Roman" panose="02020603050405020304" pitchFamily="18" charset="0"/>
              </a:rPr>
              <a:t>mua quyền sử dụng </a:t>
            </a:r>
            <a:r>
              <a:rPr lang="en-US" sz="2200">
                <a:latin typeface="Cambria" panose="02040503050406030204" pitchFamily="18" charset="0"/>
                <a:ea typeface="Cambria" panose="02040503050406030204" pitchFamily="18" charset="0"/>
                <a:cs typeface="Times New Roman" panose="02020603050405020304" pitchFamily="18" charset="0"/>
              </a:rPr>
              <a:t>còn </a:t>
            </a:r>
            <a:r>
              <a:rPr lang="en-US" sz="2200">
                <a:solidFill>
                  <a:srgbClr val="0070C0"/>
                </a:solidFill>
                <a:latin typeface="Cambria" panose="02040503050406030204" pitchFamily="18" charset="0"/>
                <a:ea typeface="Cambria" panose="02040503050406030204" pitchFamily="18" charset="0"/>
                <a:cs typeface="Times New Roman" panose="02020603050405020304" pitchFamily="18" charset="0"/>
              </a:rPr>
              <a:t>bản quyền thuộc Microsoft</a:t>
            </a:r>
            <a:r>
              <a:rPr lang="en-US" sz="2200">
                <a:latin typeface="Cambria" panose="02040503050406030204" pitchFamily="18" charset="0"/>
                <a:ea typeface="Cambria" panose="02040503050406030204" pitchFamily="18" charset="0"/>
                <a:cs typeface="Times New Roman" panose="02020603050405020304" pitchFamily="18" charset="0"/>
              </a:rPr>
              <a:t>.</a:t>
            </a:r>
          </a:p>
        </p:txBody>
      </p:sp>
      <p:cxnSp>
        <p:nvCxnSpPr>
          <p:cNvPr id="11" name="Straight Arrow Connector 10">
            <a:extLst>
              <a:ext uri="{FF2B5EF4-FFF2-40B4-BE49-F238E27FC236}">
                <a16:creationId xmlns:a16="http://schemas.microsoft.com/office/drawing/2014/main" id="{23ABB11D-DC4C-3E15-FC31-21552657AF0F}"/>
              </a:ext>
            </a:extLst>
          </p:cNvPr>
          <p:cNvCxnSpPr>
            <a:cxnSpLocks/>
          </p:cNvCxnSpPr>
          <p:nvPr/>
        </p:nvCxnSpPr>
        <p:spPr>
          <a:xfrm flipH="1">
            <a:off x="3664895" y="1329577"/>
            <a:ext cx="651753" cy="298754"/>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B55A14B9-55BD-D362-54C4-220FF2F504EA}"/>
              </a:ext>
            </a:extLst>
          </p:cNvPr>
          <p:cNvCxnSpPr>
            <a:cxnSpLocks/>
          </p:cNvCxnSpPr>
          <p:nvPr/>
        </p:nvCxnSpPr>
        <p:spPr>
          <a:xfrm>
            <a:off x="8715983" y="1339305"/>
            <a:ext cx="544749" cy="337666"/>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25" name="TextBox 24">
            <a:extLst>
              <a:ext uri="{FF2B5EF4-FFF2-40B4-BE49-F238E27FC236}">
                <a16:creationId xmlns:a16="http://schemas.microsoft.com/office/drawing/2014/main" id="{CFEAA94B-AD6D-C134-A78C-214B697FB870}"/>
              </a:ext>
            </a:extLst>
          </p:cNvPr>
          <p:cNvSpPr txBox="1"/>
          <p:nvPr/>
        </p:nvSpPr>
        <p:spPr>
          <a:xfrm>
            <a:off x="936287" y="989065"/>
            <a:ext cx="10697994" cy="466987"/>
          </a:xfrm>
          <a:prstGeom prst="rect">
            <a:avLst/>
          </a:prstGeom>
          <a:noFill/>
        </p:spPr>
        <p:txBody>
          <a:bodyPr wrap="square">
            <a:spAutoFit/>
          </a:bodyPr>
          <a:lstStyle/>
          <a:p>
            <a:pPr algn="just">
              <a:lnSpc>
                <a:spcPct val="110000"/>
              </a:lnSpc>
            </a:pP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 Phân biệt </a:t>
            </a:r>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mua</a:t>
            </a:r>
            <a:r>
              <a:rPr lang="en-US" sz="240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bản quyền </a:t>
            </a:r>
            <a:r>
              <a:rPr lang="en-US" sz="2400">
                <a:solidFill>
                  <a:srgbClr val="0070C0"/>
                </a:solidFill>
                <a:latin typeface="Cambria" panose="02040503050406030204" pitchFamily="18" charset="0"/>
                <a:ea typeface="Cambria" panose="02040503050406030204" pitchFamily="18" charset="0"/>
                <a:cs typeface="Times New Roman" panose="02020603050405020304" pitchFamily="18" charset="0"/>
              </a:rPr>
              <a:t>(Copyright) </a:t>
            </a: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với </a:t>
            </a:r>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mua</a:t>
            </a:r>
            <a:r>
              <a:rPr lang="en-US" sz="2400">
                <a:solidFill>
                  <a:srgbClr val="0070C0"/>
                </a:solidFill>
                <a:latin typeface="Cambria" panose="02040503050406030204" pitchFamily="18" charset="0"/>
                <a:ea typeface="Cambria" panose="02040503050406030204" pitchFamily="18" charset="0"/>
                <a:cs typeface="Times New Roman" panose="02020603050405020304" pitchFamily="18" charset="0"/>
              </a:rPr>
              <a:t> </a:t>
            </a:r>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quyền sử dụng </a:t>
            </a:r>
            <a:r>
              <a:rPr lang="en-US" sz="2400">
                <a:solidFill>
                  <a:srgbClr val="0070C0"/>
                </a:solidFill>
                <a:latin typeface="Cambria" panose="02040503050406030204" pitchFamily="18" charset="0"/>
                <a:ea typeface="Cambria" panose="02040503050406030204" pitchFamily="18" charset="0"/>
                <a:cs typeface="Times New Roman" panose="02020603050405020304" pitchFamily="18" charset="0"/>
              </a:rPr>
              <a:t>(Licence). </a:t>
            </a:r>
            <a:endParaRPr lang="en-US" sz="2400">
              <a:solidFill>
                <a:srgbClr val="0070C0"/>
              </a:solidFill>
              <a:latin typeface="Cambria" panose="02040503050406030204" pitchFamily="18" charset="0"/>
              <a:ea typeface="Cambria" panose="02040503050406030204" pitchFamily="18" charset="0"/>
              <a:cs typeface="Arial" panose="020B0604020202020204" pitchFamily="34" charset="0"/>
            </a:endParaRPr>
          </a:p>
        </p:txBody>
      </p:sp>
      <p:sp>
        <p:nvSpPr>
          <p:cNvPr id="52" name="TextBox 51">
            <a:extLst>
              <a:ext uri="{FF2B5EF4-FFF2-40B4-BE49-F238E27FC236}">
                <a16:creationId xmlns:a16="http://schemas.microsoft.com/office/drawing/2014/main" id="{8F07CC34-2220-4310-0D09-38C1D88C0B76}"/>
              </a:ext>
            </a:extLst>
          </p:cNvPr>
          <p:cNvSpPr txBox="1"/>
          <p:nvPr/>
        </p:nvSpPr>
        <p:spPr>
          <a:xfrm>
            <a:off x="1062747" y="4282279"/>
            <a:ext cx="10571534" cy="873252"/>
          </a:xfrm>
          <a:prstGeom prst="rect">
            <a:avLst/>
          </a:prstGeom>
          <a:noFill/>
        </p:spPr>
        <p:txBody>
          <a:bodyPr wrap="square">
            <a:spAutoFit/>
          </a:bodyPr>
          <a:lstStyle/>
          <a:p>
            <a:pPr algn="just">
              <a:lnSpc>
                <a:spcPct val="110000"/>
              </a:lnSpc>
            </a:pP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V</a:t>
            </a:r>
            <a:r>
              <a:rPr lang="vi-VN"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i phạm bản quyền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có thể gây thiệt hại rất lớn cho </a:t>
            </a:r>
            <a:r>
              <a:rPr lang="vi-VN" sz="2400">
                <a:solidFill>
                  <a:srgbClr val="0070C0"/>
                </a:solidFill>
                <a:latin typeface="Cambria" panose="02040503050406030204" pitchFamily="18" charset="0"/>
                <a:ea typeface="Cambria" panose="02040503050406030204" pitchFamily="18" charset="0"/>
                <a:cs typeface="Times New Roman" panose="02020603050405020304" pitchFamily="18" charset="0"/>
              </a:rPr>
              <a:t>người đầu tư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vì </a:t>
            </a:r>
            <a:r>
              <a:rPr lang="vi-VN" sz="2400">
                <a:solidFill>
                  <a:srgbClr val="0070C0"/>
                </a:solidFill>
                <a:latin typeface="Cambria" panose="02040503050406030204" pitchFamily="18" charset="0"/>
                <a:ea typeface="Cambria" panose="02040503050406030204" pitchFamily="18" charset="0"/>
                <a:cs typeface="Times New Roman" panose="02020603050405020304" pitchFamily="18" charset="0"/>
              </a:rPr>
              <a:t>sản phẩm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có </a:t>
            </a: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các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đặc tính:</a:t>
            </a:r>
            <a:endPar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endParaRPr>
          </a:p>
        </p:txBody>
      </p:sp>
      <p:grpSp>
        <p:nvGrpSpPr>
          <p:cNvPr id="59" name="Group 58">
            <a:extLst>
              <a:ext uri="{FF2B5EF4-FFF2-40B4-BE49-F238E27FC236}">
                <a16:creationId xmlns:a16="http://schemas.microsoft.com/office/drawing/2014/main" id="{6822B814-645F-E335-0E38-0CA1F4DDE0EF}"/>
              </a:ext>
            </a:extLst>
          </p:cNvPr>
          <p:cNvGrpSpPr/>
          <p:nvPr/>
        </p:nvGrpSpPr>
        <p:grpSpPr>
          <a:xfrm>
            <a:off x="2867227" y="4938669"/>
            <a:ext cx="5848756" cy="1160052"/>
            <a:chOff x="2508922" y="5237540"/>
            <a:chExt cx="4777906" cy="1160052"/>
          </a:xfrm>
        </p:grpSpPr>
        <p:sp>
          <p:nvSpPr>
            <p:cNvPr id="54" name="TextBox 53">
              <a:extLst>
                <a:ext uri="{FF2B5EF4-FFF2-40B4-BE49-F238E27FC236}">
                  <a16:creationId xmlns:a16="http://schemas.microsoft.com/office/drawing/2014/main" id="{2C4C6947-5D4D-F2CA-D50A-286049F37F50}"/>
                </a:ext>
              </a:extLst>
            </p:cNvPr>
            <p:cNvSpPr txBox="1"/>
            <p:nvPr/>
          </p:nvSpPr>
          <p:spPr>
            <a:xfrm>
              <a:off x="3160677" y="5930605"/>
              <a:ext cx="4126151" cy="466987"/>
            </a:xfrm>
            <a:prstGeom prst="rect">
              <a:avLst/>
            </a:prstGeom>
            <a:solidFill>
              <a:schemeClr val="accent6">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lnSpc>
                  <a:spcPct val="110000"/>
                </a:lnSpc>
              </a:pPr>
              <a:r>
                <a:rPr lang="vi-VN" sz="2400">
                  <a:solidFill>
                    <a:srgbClr val="0070C0"/>
                  </a:solidFill>
                  <a:latin typeface="Cambria" panose="02040503050406030204" pitchFamily="18" charset="0"/>
                  <a:ea typeface="Cambria" panose="02040503050406030204" pitchFamily="18" charset="0"/>
                  <a:cs typeface="Times New Roman" panose="02020603050405020304" pitchFamily="18" charset="0"/>
                </a:rPr>
                <a:t>+ Dễ phát tán trên quy mô lớn. </a:t>
              </a:r>
              <a:endParaRPr lang="en-US" sz="2400">
                <a:solidFill>
                  <a:srgbClr val="0070C0"/>
                </a:solidFill>
                <a:latin typeface="Cambria" panose="02040503050406030204" pitchFamily="18" charset="0"/>
                <a:ea typeface="Cambria" panose="02040503050406030204" pitchFamily="18" charset="0"/>
                <a:cs typeface="Times New Roman" panose="02020603050405020304" pitchFamily="18" charset="0"/>
              </a:endParaRPr>
            </a:p>
          </p:txBody>
        </p:sp>
        <p:cxnSp>
          <p:nvCxnSpPr>
            <p:cNvPr id="56" name="Straight Arrow Connector 55">
              <a:extLst>
                <a:ext uri="{FF2B5EF4-FFF2-40B4-BE49-F238E27FC236}">
                  <a16:creationId xmlns:a16="http://schemas.microsoft.com/office/drawing/2014/main" id="{3E82E203-DED5-F654-EDAB-F5EC73B21238}"/>
                </a:ext>
              </a:extLst>
            </p:cNvPr>
            <p:cNvCxnSpPr>
              <a:cxnSpLocks/>
            </p:cNvCxnSpPr>
            <p:nvPr/>
          </p:nvCxnSpPr>
          <p:spPr>
            <a:xfrm flipH="1">
              <a:off x="2508923" y="5445386"/>
              <a:ext cx="651753" cy="298754"/>
            </a:xfrm>
            <a:prstGeom prst="straightConnector1">
              <a:avLst/>
            </a:prstGeom>
            <a:ln w="19050">
              <a:solidFill>
                <a:srgbClr val="FF0000"/>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57" name="Straight Arrow Connector 56">
              <a:extLst>
                <a:ext uri="{FF2B5EF4-FFF2-40B4-BE49-F238E27FC236}">
                  <a16:creationId xmlns:a16="http://schemas.microsoft.com/office/drawing/2014/main" id="{2628F86D-8AD6-C82F-8E60-840F06FAC209}"/>
                </a:ext>
              </a:extLst>
            </p:cNvPr>
            <p:cNvCxnSpPr>
              <a:cxnSpLocks/>
            </p:cNvCxnSpPr>
            <p:nvPr/>
          </p:nvCxnSpPr>
          <p:spPr>
            <a:xfrm flipH="1" flipV="1">
              <a:off x="2508922" y="5763126"/>
              <a:ext cx="651754" cy="317741"/>
            </a:xfrm>
            <a:prstGeom prst="straightConnector1">
              <a:avLst/>
            </a:prstGeom>
            <a:ln w="19050">
              <a:solidFill>
                <a:srgbClr val="FF0000"/>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64" name="TextBox 63">
              <a:extLst>
                <a:ext uri="{FF2B5EF4-FFF2-40B4-BE49-F238E27FC236}">
                  <a16:creationId xmlns:a16="http://schemas.microsoft.com/office/drawing/2014/main" id="{96F57BE4-8D9D-EFDB-4416-2E04F358787A}"/>
                </a:ext>
              </a:extLst>
            </p:cNvPr>
            <p:cNvSpPr txBox="1"/>
            <p:nvPr/>
          </p:nvSpPr>
          <p:spPr>
            <a:xfrm>
              <a:off x="3160675" y="5237540"/>
              <a:ext cx="4126151" cy="466987"/>
            </a:xfrm>
            <a:prstGeom prst="rect">
              <a:avLst/>
            </a:prstGeom>
            <a:solidFill>
              <a:schemeClr val="accent6">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lnSpc>
                  <a:spcPct val="110000"/>
                </a:lnSpc>
              </a:pPr>
              <a:r>
                <a:rPr lang="vi-VN" sz="2400">
                  <a:solidFill>
                    <a:srgbClr val="0070C0"/>
                  </a:solidFill>
                  <a:latin typeface="Cambria" panose="02040503050406030204" pitchFamily="18" charset="0"/>
                  <a:ea typeface="Cambria" panose="02040503050406030204" pitchFamily="18" charset="0"/>
                  <a:cs typeface="Times New Roman" panose="02020603050405020304" pitchFamily="18" charset="0"/>
                </a:rPr>
                <a:t>+ Dễ </a:t>
              </a:r>
              <a:r>
                <a:rPr lang="en-US" sz="2400">
                  <a:solidFill>
                    <a:srgbClr val="0070C0"/>
                  </a:solidFill>
                  <a:latin typeface="Cambria" panose="02040503050406030204" pitchFamily="18" charset="0"/>
                  <a:ea typeface="Cambria" panose="02040503050406030204" pitchFamily="18" charset="0"/>
                  <a:cs typeface="Times New Roman" panose="02020603050405020304" pitchFamily="18" charset="0"/>
                </a:rPr>
                <a:t>sao chép với chi phí thấp</a:t>
              </a:r>
              <a:r>
                <a:rPr lang="vi-VN" sz="2400">
                  <a:solidFill>
                    <a:srgbClr val="0070C0"/>
                  </a:solidFill>
                  <a:latin typeface="Cambria" panose="02040503050406030204" pitchFamily="18" charset="0"/>
                  <a:ea typeface="Cambria" panose="02040503050406030204" pitchFamily="18" charset="0"/>
                  <a:cs typeface="Times New Roman" panose="02020603050405020304" pitchFamily="18" charset="0"/>
                </a:rPr>
                <a:t>. </a:t>
              </a:r>
              <a:endParaRPr lang="en-US" sz="2400">
                <a:solidFill>
                  <a:srgbClr val="0070C0"/>
                </a:solidFill>
                <a:latin typeface="Cambria" panose="02040503050406030204" pitchFamily="18" charset="0"/>
                <a:ea typeface="Cambria" panose="02040503050406030204" pitchFamily="18" charset="0"/>
                <a:cs typeface="Times New Roman" panose="02020603050405020304" pitchFamily="18" charset="0"/>
              </a:endParaRPr>
            </a:p>
          </p:txBody>
        </p:sp>
      </p:grpSp>
    </p:spTree>
    <p:extLst>
      <p:ext uri="{BB962C8B-B14F-4D97-AF65-F5344CB8AC3E}">
        <p14:creationId xmlns:p14="http://schemas.microsoft.com/office/powerpoint/2010/main" val="195847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5">
                                            <p:txEl>
                                              <p:pRg st="0" end="0"/>
                                            </p:txEl>
                                          </p:spTgt>
                                        </p:tgtEl>
                                        <p:attrNameLst>
                                          <p:attrName>style.visibility</p:attrName>
                                        </p:attrNameLst>
                                      </p:cBhvr>
                                      <p:to>
                                        <p:strVal val="visible"/>
                                      </p:to>
                                    </p:set>
                                    <p:animEffect transition="in" filter="barn(inVertical)">
                                      <p:cBhvr>
                                        <p:cTn id="12" dur="500"/>
                                        <p:tgtEl>
                                          <p:spTgt spid="2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down)">
                                      <p:cBhvr>
                                        <p:cTn id="25" dur="500"/>
                                        <p:tgtEl>
                                          <p:spTgt spid="14"/>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down)">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52">
                                            <p:txEl>
                                              <p:pRg st="0" end="0"/>
                                            </p:txEl>
                                          </p:spTgt>
                                        </p:tgtEl>
                                        <p:attrNameLst>
                                          <p:attrName>style.visibility</p:attrName>
                                        </p:attrNameLst>
                                      </p:cBhvr>
                                      <p:to>
                                        <p:strVal val="visible"/>
                                      </p:to>
                                    </p:set>
                                    <p:animEffect transition="in" filter="barn(inVertical)">
                                      <p:cBhvr>
                                        <p:cTn id="33" dur="500"/>
                                        <p:tgtEl>
                                          <p:spTgt spid="52">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59"/>
                                        </p:tgtEl>
                                        <p:attrNameLst>
                                          <p:attrName>style.visibility</p:attrName>
                                        </p:attrNameLst>
                                      </p:cBhvr>
                                      <p:to>
                                        <p:strVal val="visible"/>
                                      </p:to>
                                    </p:set>
                                    <p:animEffect transition="in" filter="wipe(down)">
                                      <p:cBhvr>
                                        <p:cTn id="38"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892147" y="650118"/>
            <a:ext cx="10666323" cy="5409879"/>
          </a:xfrm>
          <a:prstGeom prst="rect">
            <a:avLst/>
          </a:prstGeom>
        </p:spPr>
        <p:txBody>
          <a:bodyPr wrap="square">
            <a:spAutoFit/>
          </a:bodyPr>
          <a:lstStyle/>
          <a:p>
            <a:pPr algn="just">
              <a:lnSpc>
                <a:spcPct val="110000"/>
              </a:lnSpc>
            </a:pPr>
            <a:r>
              <a:rPr lang="en-US" sz="2800" b="1">
                <a:solidFill>
                  <a:srgbClr val="3333FF"/>
                </a:solidFill>
                <a:latin typeface="Cambria" panose="02040503050406030204" pitchFamily="18" charset="0"/>
                <a:ea typeface="Cambria" panose="02040503050406030204" pitchFamily="18" charset="0"/>
                <a:cs typeface="Times New Roman" panose="02020603050405020304" pitchFamily="18" charset="0"/>
              </a:rPr>
              <a:t>c) Tôn trọng bản quyền trong tin học</a:t>
            </a:r>
            <a:endParaRPr lang="en-US" sz="2800">
              <a:solidFill>
                <a:srgbClr val="3333FF"/>
              </a:solidFill>
              <a:latin typeface="Cambria" panose="02040503050406030204" pitchFamily="18" charset="0"/>
              <a:ea typeface="Cambria" panose="02040503050406030204" pitchFamily="18" charset="0"/>
              <a:cs typeface="Arial" panose="020B0604020202020204" pitchFamily="34" charset="0"/>
            </a:endParaRPr>
          </a:p>
          <a:p>
            <a:pPr algn="just">
              <a:lnSpc>
                <a:spcPct val="110000"/>
              </a:lnSpc>
            </a:pP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 Phân biệt việc </a:t>
            </a:r>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mua</a:t>
            </a:r>
            <a:r>
              <a:rPr lang="en-US" sz="2400">
                <a:latin typeface="Cambria" panose="02040503050406030204" pitchFamily="18" charset="0"/>
                <a:ea typeface="Cambria" panose="02040503050406030204" pitchFamily="18" charset="0"/>
                <a:cs typeface="Times New Roman" panose="02020603050405020304" pitchFamily="18" charset="0"/>
              </a:rPr>
              <a:t> </a:t>
            </a:r>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bản quyền </a:t>
            </a:r>
            <a:r>
              <a:rPr lang="en-US" sz="2400">
                <a:solidFill>
                  <a:srgbClr val="0070C0"/>
                </a:solidFill>
                <a:latin typeface="Cambria" panose="02040503050406030204" pitchFamily="18" charset="0"/>
                <a:ea typeface="Cambria" panose="02040503050406030204" pitchFamily="18" charset="0"/>
                <a:cs typeface="Times New Roman" panose="02020603050405020304" pitchFamily="18" charset="0"/>
              </a:rPr>
              <a:t>(Copyright) </a:t>
            </a: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với </a:t>
            </a:r>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mua quyền sử dụng </a:t>
            </a:r>
            <a:r>
              <a:rPr lang="en-US" sz="2400">
                <a:solidFill>
                  <a:srgbClr val="0070C0"/>
                </a:solidFill>
                <a:latin typeface="Cambria" panose="02040503050406030204" pitchFamily="18" charset="0"/>
                <a:ea typeface="Cambria" panose="02040503050406030204" pitchFamily="18" charset="0"/>
                <a:cs typeface="Times New Roman" panose="02020603050405020304" pitchFamily="18" charset="0"/>
              </a:rPr>
              <a:t>(Licence). </a:t>
            </a:r>
            <a:endParaRPr lang="en-US" sz="2400">
              <a:solidFill>
                <a:srgbClr val="0070C0"/>
              </a:solidFill>
              <a:latin typeface="Cambria" panose="02040503050406030204" pitchFamily="18" charset="0"/>
              <a:ea typeface="Cambria" panose="02040503050406030204" pitchFamily="18" charset="0"/>
              <a:cs typeface="Arial" panose="020B0604020202020204" pitchFamily="34" charset="0"/>
            </a:endParaRPr>
          </a:p>
          <a:p>
            <a:pPr algn="just">
              <a:lnSpc>
                <a:spcPct val="110000"/>
              </a:lnSpc>
            </a:pPr>
            <a:r>
              <a:rPr lang="en-US" sz="2400" b="1">
                <a:solidFill>
                  <a:schemeClr val="accent2"/>
                </a:solidFill>
                <a:latin typeface="Cambria" panose="02040503050406030204" pitchFamily="18" charset="0"/>
                <a:ea typeface="Cambria" panose="02040503050406030204" pitchFamily="18" charset="0"/>
                <a:cs typeface="Times New Roman" panose="02020603050405020304" pitchFamily="18" charset="0"/>
              </a:rPr>
              <a:t>+ Mua bản quyền </a:t>
            </a: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thì người mua có quyền thực hiện các hoạt động kinh doanh đối với tác phẩm đó. </a:t>
            </a:r>
          </a:p>
          <a:p>
            <a:pPr algn="just">
              <a:lnSpc>
                <a:spcPct val="110000"/>
              </a:lnSpc>
            </a:pPr>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Ví dụ: </a:t>
            </a: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Google mua bản quyền Youtube; Elon Musk mua bản quyền Twitter.</a:t>
            </a:r>
            <a:endParaRPr lang="en-US" sz="2400">
              <a:latin typeface="Cambria" panose="02040503050406030204" pitchFamily="18" charset="0"/>
              <a:ea typeface="Cambria" panose="02040503050406030204" pitchFamily="18" charset="0"/>
              <a:cs typeface="Arial" panose="020B0604020202020204" pitchFamily="34" charset="0"/>
            </a:endParaRPr>
          </a:p>
          <a:p>
            <a:pPr algn="just">
              <a:lnSpc>
                <a:spcPct val="110000"/>
              </a:lnSpc>
            </a:pPr>
            <a:r>
              <a:rPr lang="en-US" sz="2400" b="1">
                <a:solidFill>
                  <a:schemeClr val="accent2"/>
                </a:solidFill>
                <a:latin typeface="Cambria" panose="02040503050406030204" pitchFamily="18" charset="0"/>
                <a:ea typeface="Cambria" panose="02040503050406030204" pitchFamily="18" charset="0"/>
                <a:cs typeface="Times New Roman" panose="02020603050405020304" pitchFamily="18" charset="0"/>
              </a:rPr>
              <a:t>+ Mua q</a:t>
            </a:r>
            <a:r>
              <a:rPr lang="vi-VN" sz="2400" b="1">
                <a:solidFill>
                  <a:schemeClr val="accent2"/>
                </a:solidFill>
                <a:latin typeface="Cambria" panose="02040503050406030204" pitchFamily="18" charset="0"/>
                <a:ea typeface="Cambria" panose="02040503050406030204" pitchFamily="18" charset="0"/>
                <a:cs typeface="Times New Roman" panose="02020603050405020304" pitchFamily="18" charset="0"/>
              </a:rPr>
              <a:t>uyền sử dụng </a:t>
            </a:r>
            <a:r>
              <a:rPr lang="en-US" sz="2400">
                <a:latin typeface="Cambria" panose="02040503050406030204" pitchFamily="18" charset="0"/>
                <a:ea typeface="Cambria" panose="02040503050406030204" pitchFamily="18" charset="0"/>
                <a:cs typeface="Times New Roman" panose="02020603050405020304" pitchFamily="18" charset="0"/>
              </a:rPr>
              <a:t>thì người mua chỉ được sử dụng (mua q</a:t>
            </a:r>
            <a:r>
              <a:rPr lang="vi-VN" sz="2400">
                <a:latin typeface="Cambria" panose="02040503050406030204" pitchFamily="18" charset="0"/>
                <a:ea typeface="Cambria" panose="02040503050406030204" pitchFamily="18" charset="0"/>
                <a:cs typeface="Times New Roman" panose="02020603050405020304" pitchFamily="18" charset="0"/>
              </a:rPr>
              <a:t>uyền sử dụng </a:t>
            </a:r>
            <a:r>
              <a:rPr lang="en-US" sz="2400">
                <a:latin typeface="Cambria" panose="02040503050406030204" pitchFamily="18" charset="0"/>
                <a:ea typeface="Cambria" panose="02040503050406030204" pitchFamily="18" charset="0"/>
                <a:cs typeface="Times New Roman" panose="02020603050405020304" pitchFamily="18" charset="0"/>
              </a:rPr>
              <a:t>phần mềm thường được tính theo số máy sử dụng)</a:t>
            </a:r>
            <a:r>
              <a:rPr lang="vi-VN" sz="2400">
                <a:latin typeface="Cambria" panose="02040503050406030204" pitchFamily="18" charset="0"/>
                <a:ea typeface="Cambria" panose="02040503050406030204" pitchFamily="18" charset="0"/>
                <a:cs typeface="Times New Roman" panose="02020603050405020304" pitchFamily="18" charset="0"/>
              </a:rPr>
              <a:t>. </a:t>
            </a:r>
            <a:endParaRPr lang="en-US" sz="2400">
              <a:latin typeface="Cambria" panose="02040503050406030204" pitchFamily="18" charset="0"/>
              <a:ea typeface="Cambria" panose="02040503050406030204" pitchFamily="18" charset="0"/>
              <a:cs typeface="Times New Roman" panose="02020603050405020304" pitchFamily="18" charset="0"/>
            </a:endParaRPr>
          </a:p>
          <a:p>
            <a:pPr algn="just">
              <a:lnSpc>
                <a:spcPct val="110000"/>
              </a:lnSpc>
            </a:pPr>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Ví dụ: </a:t>
            </a:r>
            <a:r>
              <a:rPr lang="en-US" sz="2400">
                <a:latin typeface="Cambria" panose="02040503050406030204" pitchFamily="18" charset="0"/>
                <a:ea typeface="Cambria" panose="02040503050406030204" pitchFamily="18" charset="0"/>
                <a:cs typeface="Times New Roman" panose="02020603050405020304" pitchFamily="18" charset="0"/>
              </a:rPr>
              <a:t>Khi mua hệ điều hành Windows, phần mềm văn phòng (Word, Excel, Access, PowerPoint,…) chỉ là </a:t>
            </a:r>
            <a:r>
              <a:rPr lang="en-US" sz="2400">
                <a:solidFill>
                  <a:srgbClr val="0070C0"/>
                </a:solidFill>
                <a:latin typeface="Cambria" panose="02040503050406030204" pitchFamily="18" charset="0"/>
                <a:ea typeface="Cambria" panose="02040503050406030204" pitchFamily="18" charset="0"/>
                <a:cs typeface="Times New Roman" panose="02020603050405020304" pitchFamily="18" charset="0"/>
              </a:rPr>
              <a:t>mua quyền sử dụng </a:t>
            </a:r>
            <a:r>
              <a:rPr lang="en-US" sz="2400">
                <a:latin typeface="Cambria" panose="02040503050406030204" pitchFamily="18" charset="0"/>
                <a:ea typeface="Cambria" panose="02040503050406030204" pitchFamily="18" charset="0"/>
                <a:cs typeface="Times New Roman" panose="02020603050405020304" pitchFamily="18" charset="0"/>
              </a:rPr>
              <a:t>còn </a:t>
            </a:r>
            <a:r>
              <a:rPr lang="en-US" sz="2400">
                <a:solidFill>
                  <a:srgbClr val="0070C0"/>
                </a:solidFill>
                <a:latin typeface="Cambria" panose="02040503050406030204" pitchFamily="18" charset="0"/>
                <a:ea typeface="Cambria" panose="02040503050406030204" pitchFamily="18" charset="0"/>
                <a:cs typeface="Times New Roman" panose="02020603050405020304" pitchFamily="18" charset="0"/>
              </a:rPr>
              <a:t>bản quyền thuộc Microsoft</a:t>
            </a:r>
            <a:r>
              <a:rPr lang="en-US" sz="2400">
                <a:latin typeface="Cambria" panose="02040503050406030204" pitchFamily="18" charset="0"/>
                <a:ea typeface="Cambria" panose="02040503050406030204" pitchFamily="18" charset="0"/>
                <a:cs typeface="Times New Roman" panose="02020603050405020304" pitchFamily="18" charset="0"/>
              </a:rPr>
              <a:t>.</a:t>
            </a:r>
          </a:p>
          <a:p>
            <a:pPr algn="just">
              <a:lnSpc>
                <a:spcPct val="110000"/>
              </a:lnSpc>
            </a:pP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V</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i phạm bản quyền có thể gây thiệt hại rất lớn cho người đầu tư vì sản phẩm có một số đặc tính:</a:t>
            </a:r>
            <a:endPar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10000"/>
              </a:lnSpc>
            </a:pPr>
            <a:r>
              <a:rPr lang="vi-VN" sz="2400">
                <a:solidFill>
                  <a:schemeClr val="accent2"/>
                </a:solidFill>
                <a:latin typeface="Cambria" panose="02040503050406030204" pitchFamily="18" charset="0"/>
                <a:ea typeface="Cambria" panose="02040503050406030204" pitchFamily="18" charset="0"/>
                <a:cs typeface="Times New Roman" panose="02020603050405020304" pitchFamily="18" charset="0"/>
              </a:rPr>
              <a:t>+ Dễ sao chép với chi phí rất thấp.</a:t>
            </a:r>
            <a:endParaRPr lang="en-US" sz="2400">
              <a:solidFill>
                <a:schemeClr val="accent2"/>
              </a:solidFill>
              <a:latin typeface="Cambria" panose="02040503050406030204" pitchFamily="18" charset="0"/>
              <a:ea typeface="Cambria" panose="02040503050406030204" pitchFamily="18" charset="0"/>
              <a:cs typeface="Times New Roman" panose="02020603050405020304" pitchFamily="18" charset="0"/>
            </a:endParaRPr>
          </a:p>
          <a:p>
            <a:pPr algn="just">
              <a:lnSpc>
                <a:spcPct val="110000"/>
              </a:lnSpc>
            </a:pPr>
            <a:r>
              <a:rPr lang="vi-VN" sz="2400">
                <a:solidFill>
                  <a:schemeClr val="accent2"/>
                </a:solidFill>
                <a:latin typeface="Cambria" panose="02040503050406030204" pitchFamily="18" charset="0"/>
                <a:ea typeface="Cambria" panose="02040503050406030204" pitchFamily="18" charset="0"/>
                <a:cs typeface="Times New Roman" panose="02020603050405020304" pitchFamily="18" charset="0"/>
              </a:rPr>
              <a:t>+ Dễ phát tán trên quy mô lớn. </a:t>
            </a:r>
            <a:endParaRPr lang="en-US" sz="2400">
              <a:solidFill>
                <a:schemeClr val="accent2"/>
              </a:solidFill>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6123224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arn(inVertic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arn(inVertic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arn(inVertical)">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4478" y="1187653"/>
            <a:ext cx="10781437" cy="5009064"/>
          </a:xfrm>
          <a:prstGeom prst="rect">
            <a:avLst/>
          </a:prstGeom>
        </p:spPr>
        <p:txBody>
          <a:bodyPr wrap="square">
            <a:spAutoFit/>
          </a:bodyPr>
          <a:lstStyle/>
          <a:p>
            <a:pPr algn="just">
              <a:spcAft>
                <a:spcPts val="300"/>
              </a:spcAft>
            </a:pPr>
            <a:r>
              <a:rPr lang="en-US" sz="2400" b="1">
                <a:solidFill>
                  <a:schemeClr val="accent2"/>
                </a:solidFill>
                <a:latin typeface="Cambria" panose="02040503050406030204" pitchFamily="18" charset="0"/>
                <a:ea typeface="Cambria" panose="02040503050406030204" pitchFamily="18" charset="0"/>
                <a:cs typeface="Times New Roman" panose="02020603050405020304" pitchFamily="18" charset="0"/>
              </a:rPr>
              <a:t>- Điều 9, khoản 1:</a:t>
            </a:r>
            <a:r>
              <a:rPr lang="en-US" sz="2400" b="1">
                <a:solidFill>
                  <a:schemeClr val="accent2"/>
                </a:solidFill>
                <a:latin typeface="Cambria" panose="02040503050406030204" pitchFamily="18" charset="0"/>
                <a:ea typeface="Cambria" panose="02040503050406030204" pitchFamily="18" charset="0"/>
              </a:rPr>
              <a:t> </a:t>
            </a:r>
            <a:r>
              <a:rPr lang="en-US" sz="2400">
                <a:latin typeface="Cambria" panose="02040503050406030204" pitchFamily="18" charset="0"/>
                <a:ea typeface="Cambria" panose="02040503050406030204" pitchFamily="18" charset="0"/>
              </a:rPr>
              <a:t>“</a:t>
            </a:r>
            <a:r>
              <a:rPr lang="vi-VN" sz="2400">
                <a:latin typeface="Cambria" panose="02040503050406030204" pitchFamily="18" charset="0"/>
                <a:ea typeface="Cambria" panose="02040503050406030204" pitchFamily="18" charset="0"/>
              </a:rPr>
              <a:t>Phạt tiền từ 2.000.000 đồng đến 3.000.000 đồng đối với </a:t>
            </a:r>
            <a:r>
              <a:rPr lang="vi-VN" sz="2400">
                <a:solidFill>
                  <a:srgbClr val="0070C0"/>
                </a:solidFill>
                <a:latin typeface="Cambria" panose="02040503050406030204" pitchFamily="18" charset="0"/>
                <a:ea typeface="Cambria" panose="02040503050406030204" pitchFamily="18" charset="0"/>
              </a:rPr>
              <a:t>hành vi sử dụng tác phẩm mà không nêu tên thật, bút danh tác giả, tên tác phẩm hoặc nêu không đúng tên thật hoặc bút danh tác giả, tên tác phẩm trên bản sao tác phẩm, bản ghi âm, ghi hình, chương trình phát s</a:t>
            </a:r>
            <a:r>
              <a:rPr lang="en-US" sz="2400">
                <a:solidFill>
                  <a:srgbClr val="0070C0"/>
                </a:solidFill>
                <a:latin typeface="Cambria" panose="02040503050406030204" pitchFamily="18" charset="0"/>
                <a:ea typeface="Cambria" panose="02040503050406030204" pitchFamily="18" charset="0"/>
              </a:rPr>
              <a:t>ó</a:t>
            </a:r>
            <a:r>
              <a:rPr lang="vi-VN" sz="2400">
                <a:solidFill>
                  <a:srgbClr val="0070C0"/>
                </a:solidFill>
                <a:latin typeface="Cambria" panose="02040503050406030204" pitchFamily="18" charset="0"/>
                <a:ea typeface="Cambria" panose="02040503050406030204" pitchFamily="18" charset="0"/>
              </a:rPr>
              <a:t>ng</a:t>
            </a:r>
            <a:r>
              <a:rPr lang="en-US" sz="2400">
                <a:latin typeface="Cambria" panose="02040503050406030204" pitchFamily="18" charset="0"/>
                <a:ea typeface="Cambria" panose="02040503050406030204" pitchFamily="18" charset="0"/>
              </a:rPr>
              <a:t>.”</a:t>
            </a:r>
            <a:endParaRPr lang="vi-VN" sz="2400">
              <a:latin typeface="Cambria" panose="02040503050406030204" pitchFamily="18" charset="0"/>
              <a:ea typeface="Cambria" panose="02040503050406030204" pitchFamily="18" charset="0"/>
            </a:endParaRPr>
          </a:p>
          <a:p>
            <a:pPr algn="just">
              <a:spcAft>
                <a:spcPts val="300"/>
              </a:spcAft>
            </a:pPr>
            <a:r>
              <a:rPr lang="en-US" sz="2400" b="1">
                <a:solidFill>
                  <a:schemeClr val="accent2"/>
                </a:solidFill>
                <a:latin typeface="Cambria" panose="02040503050406030204" pitchFamily="18" charset="0"/>
                <a:ea typeface="Cambria" panose="02040503050406030204" pitchFamily="18" charset="0"/>
                <a:cs typeface="Times New Roman" panose="02020603050405020304" pitchFamily="18" charset="0"/>
              </a:rPr>
              <a:t>- Điều 17, khoản 1: </a:t>
            </a: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a:t>
            </a:r>
            <a:r>
              <a:rPr lang="vi-VN" sz="2400">
                <a:latin typeface="Cambria" panose="02040503050406030204" pitchFamily="18" charset="0"/>
                <a:ea typeface="Cambria" panose="02040503050406030204" pitchFamily="18" charset="0"/>
              </a:rPr>
              <a:t>Phạt tiền từ 15.000.000 đồng đến 30.000.000 đồng đối với </a:t>
            </a:r>
            <a:r>
              <a:rPr lang="vi-VN" sz="2400">
                <a:solidFill>
                  <a:srgbClr val="0070C0"/>
                </a:solidFill>
                <a:latin typeface="Cambria" panose="02040503050406030204" pitchFamily="18" charset="0"/>
                <a:ea typeface="Cambria" panose="02040503050406030204" pitchFamily="18" charset="0"/>
              </a:rPr>
              <a:t>hành vi truyền đạt tác phẩm đến công chúng bằng phương tiện hữu tuyến, vô tuyến, mạng thông tin điện tử hoặc bất kỳ phương tiện kỹ thuật nào mà không được phép của chủ sở hữu quyền tác giả theo quy định</a:t>
            </a:r>
            <a:r>
              <a:rPr lang="vi-VN" sz="2400">
                <a:latin typeface="Cambria" panose="02040503050406030204" pitchFamily="18" charset="0"/>
                <a:ea typeface="Cambria" panose="02040503050406030204" pitchFamily="18" charset="0"/>
              </a:rPr>
              <a:t>.</a:t>
            </a:r>
            <a:r>
              <a:rPr lang="en-US" sz="2400">
                <a:latin typeface="Cambria" panose="02040503050406030204" pitchFamily="18" charset="0"/>
                <a:ea typeface="Cambria" panose="02040503050406030204" pitchFamily="18" charset="0"/>
              </a:rPr>
              <a:t>” </a:t>
            </a:r>
          </a:p>
          <a:p>
            <a:pPr algn="just">
              <a:spcAft>
                <a:spcPts val="300"/>
              </a:spcAft>
            </a:pPr>
            <a:r>
              <a:rPr lang="en-US" sz="2400" b="1">
                <a:solidFill>
                  <a:schemeClr val="accent2"/>
                </a:solidFill>
                <a:latin typeface="Cambria" panose="02040503050406030204" pitchFamily="18" charset="0"/>
                <a:ea typeface="Cambria" panose="02040503050406030204" pitchFamily="18" charset="0"/>
                <a:cs typeface="Times New Roman" panose="02020603050405020304" pitchFamily="18" charset="0"/>
              </a:rPr>
              <a:t>- Điều 18, khoản 1:</a:t>
            </a:r>
            <a:r>
              <a:rPr lang="en-US" sz="2400" b="1">
                <a:solidFill>
                  <a:schemeClr val="accent2"/>
                </a:solidFill>
                <a:latin typeface="Cambria" panose="02040503050406030204" pitchFamily="18" charset="0"/>
                <a:ea typeface="Cambria" panose="02040503050406030204" pitchFamily="18" charset="0"/>
              </a:rPr>
              <a:t> </a:t>
            </a:r>
            <a:r>
              <a:rPr lang="en-US" sz="2400">
                <a:latin typeface="Cambria" panose="02040503050406030204" pitchFamily="18" charset="0"/>
                <a:ea typeface="Cambria" panose="02040503050406030204" pitchFamily="18" charset="0"/>
              </a:rPr>
              <a:t>“</a:t>
            </a:r>
            <a:r>
              <a:rPr lang="vi-VN" sz="2400">
                <a:latin typeface="Cambria" panose="02040503050406030204" pitchFamily="18" charset="0"/>
                <a:ea typeface="Cambria" panose="02040503050406030204" pitchFamily="18" charset="0"/>
              </a:rPr>
              <a:t>Phạt tiền từ 15.000.000 đồng đến 35.000.000 đồng đối với </a:t>
            </a:r>
            <a:r>
              <a:rPr lang="vi-VN" sz="2400">
                <a:solidFill>
                  <a:srgbClr val="0070C0"/>
                </a:solidFill>
                <a:latin typeface="Cambria" panose="02040503050406030204" pitchFamily="18" charset="0"/>
                <a:ea typeface="Cambria" panose="02040503050406030204" pitchFamily="18" charset="0"/>
              </a:rPr>
              <a:t>hành vi sao chép tác phẩm mà không được phép của chủ sở hữu quyền tác giả</a:t>
            </a:r>
            <a:r>
              <a:rPr lang="vi-VN" sz="2400">
                <a:latin typeface="Cambria" panose="02040503050406030204" pitchFamily="18" charset="0"/>
                <a:ea typeface="Cambria" panose="02040503050406030204" pitchFamily="18" charset="0"/>
              </a:rPr>
              <a:t>.</a:t>
            </a:r>
            <a:r>
              <a:rPr lang="en-US" sz="2400">
                <a:latin typeface="Cambria" panose="02040503050406030204" pitchFamily="18" charset="0"/>
                <a:ea typeface="Cambria" panose="02040503050406030204" pitchFamily="18" charset="0"/>
              </a:rPr>
              <a:t>”</a:t>
            </a:r>
          </a:p>
          <a:p>
            <a:pPr algn="just">
              <a:spcAft>
                <a:spcPts val="300"/>
              </a:spcAft>
            </a:pPr>
            <a:r>
              <a:rPr lang="en-US" sz="2400" b="1">
                <a:solidFill>
                  <a:schemeClr val="accent2"/>
                </a:solidFill>
                <a:latin typeface="Cambria" panose="02040503050406030204" pitchFamily="18" charset="0"/>
                <a:ea typeface="Cambria" panose="02040503050406030204" pitchFamily="18" charset="0"/>
                <a:cs typeface="Times New Roman" panose="02020603050405020304" pitchFamily="18" charset="0"/>
              </a:rPr>
              <a:t>- Điều 20, khoản 2:</a:t>
            </a:r>
            <a:r>
              <a:rPr lang="en-US" sz="2400" b="1">
                <a:solidFill>
                  <a:schemeClr val="accent2"/>
                </a:solidFill>
                <a:latin typeface="Cambria" panose="02040503050406030204" pitchFamily="18" charset="0"/>
                <a:ea typeface="Cambria" panose="02040503050406030204" pitchFamily="18" charset="0"/>
              </a:rPr>
              <a:t> </a:t>
            </a:r>
            <a:r>
              <a:rPr lang="en-US" sz="2400">
                <a:latin typeface="Cambria" panose="02040503050406030204" pitchFamily="18" charset="0"/>
                <a:ea typeface="Cambria" panose="02040503050406030204" pitchFamily="18" charset="0"/>
              </a:rPr>
              <a:t>“Phạt tiền từ 5.000.000 đồng đến 10.000.000 đồng đối với </a:t>
            </a:r>
            <a:r>
              <a:rPr lang="en-US" sz="2400">
                <a:solidFill>
                  <a:srgbClr val="0070C0"/>
                </a:solidFill>
                <a:latin typeface="Cambria" panose="02040503050406030204" pitchFamily="18" charset="0"/>
                <a:ea typeface="Cambria" panose="02040503050406030204" pitchFamily="18" charset="0"/>
              </a:rPr>
              <a:t>hành vi cố ý hủy bỏ hoặc làm vô hiệu các biện pháp kỹ thuật, công nghệ do chủ sở hữu quyền tác giả thực hiện để bảo vệ quyền tác giả đối với tác phẩm của mình</a:t>
            </a:r>
            <a:r>
              <a:rPr lang="en-US" sz="2400">
                <a:latin typeface="Cambria" panose="02040503050406030204" pitchFamily="18" charset="0"/>
                <a:ea typeface="Cambria" panose="02040503050406030204" pitchFamily="18" charset="0"/>
              </a:rPr>
              <a:t>.”</a:t>
            </a:r>
          </a:p>
        </p:txBody>
      </p:sp>
      <p:sp>
        <p:nvSpPr>
          <p:cNvPr id="3" name="TextBox 2">
            <a:extLst>
              <a:ext uri="{FF2B5EF4-FFF2-40B4-BE49-F238E27FC236}">
                <a16:creationId xmlns:a16="http://schemas.microsoft.com/office/drawing/2014/main" id="{7261F8EF-70F1-DC66-6E56-A22683C876EF}"/>
              </a:ext>
            </a:extLst>
          </p:cNvPr>
          <p:cNvSpPr txBox="1"/>
          <p:nvPr/>
        </p:nvSpPr>
        <p:spPr>
          <a:xfrm>
            <a:off x="836603" y="243356"/>
            <a:ext cx="10674433" cy="954107"/>
          </a:xfrm>
          <a:prstGeom prst="rect">
            <a:avLst/>
          </a:prstGeom>
          <a:noFill/>
          <a:ln w="19050">
            <a:solidFill>
              <a:srgbClr val="FF0000"/>
            </a:solidFill>
          </a:ln>
        </p:spPr>
        <p:txBody>
          <a:bodyPr wrap="square">
            <a:spAutoFit/>
          </a:bodyPr>
          <a:lstStyle/>
          <a:p>
            <a:pPr algn="ctr">
              <a:spcAft>
                <a:spcPts val="600"/>
              </a:spcAft>
            </a:pPr>
            <a:r>
              <a:rPr lang="en-US" sz="2800">
                <a:solidFill>
                  <a:srgbClr val="000000"/>
                </a:solidFill>
                <a:latin typeface="Cambria" panose="02040503050406030204" pitchFamily="18" charset="0"/>
                <a:ea typeface="Cambria" panose="02040503050406030204" pitchFamily="18" charset="0"/>
                <a:cs typeface="Times New Roman" panose="02020603050405020304" pitchFamily="18" charset="0"/>
              </a:rPr>
              <a:t>N</a:t>
            </a:r>
            <a:r>
              <a:rPr lang="vi-VN" sz="2800">
                <a:solidFill>
                  <a:srgbClr val="000000"/>
                </a:solidFill>
                <a:latin typeface="Cambria" panose="02040503050406030204" pitchFamily="18" charset="0"/>
                <a:ea typeface="Cambria" panose="02040503050406030204" pitchFamily="18" charset="0"/>
                <a:cs typeface="Times New Roman" panose="02020603050405020304" pitchFamily="18" charset="0"/>
              </a:rPr>
              <a:t>ghị định</a:t>
            </a:r>
            <a:r>
              <a:rPr lang="vi-VN" sz="2800" b="1">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vi-VN" sz="2800" b="1">
                <a:solidFill>
                  <a:schemeClr val="accent2"/>
                </a:solidFill>
                <a:latin typeface="Cambria" panose="02040503050406030204" pitchFamily="18" charset="0"/>
                <a:ea typeface="Cambria" panose="02040503050406030204" pitchFamily="18" charset="0"/>
                <a:cs typeface="Times New Roman" panose="02020603050405020304" pitchFamily="18" charset="0"/>
              </a:rPr>
              <a:t>131/2013/NĐ-CP </a:t>
            </a:r>
            <a:r>
              <a:rPr lang="en-US" sz="2800">
                <a:solidFill>
                  <a:srgbClr val="000000"/>
                </a:solidFill>
                <a:latin typeface="Cambria" panose="02040503050406030204" pitchFamily="18" charset="0"/>
                <a:ea typeface="Cambria" panose="02040503050406030204" pitchFamily="18" charset="0"/>
                <a:cs typeface="Times New Roman" panose="02020603050405020304" pitchFamily="18" charset="0"/>
              </a:rPr>
              <a:t>ban hành ngày </a:t>
            </a:r>
            <a:r>
              <a:rPr lang="en-US" sz="2800" b="1">
                <a:solidFill>
                  <a:schemeClr val="accent2"/>
                </a:solidFill>
                <a:latin typeface="Cambria" panose="02040503050406030204" pitchFamily="18" charset="0"/>
                <a:ea typeface="Cambria" panose="02040503050406030204" pitchFamily="18" charset="0"/>
                <a:cs typeface="Times New Roman" panose="02020603050405020304" pitchFamily="18" charset="0"/>
              </a:rPr>
              <a:t>16/10/2013</a:t>
            </a:r>
            <a:r>
              <a:rPr lang="en-US" sz="280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vi-VN" sz="2800">
                <a:solidFill>
                  <a:srgbClr val="000000"/>
                </a:solidFill>
                <a:latin typeface="Cambria" panose="02040503050406030204" pitchFamily="18" charset="0"/>
                <a:ea typeface="Cambria" panose="02040503050406030204" pitchFamily="18" charset="0"/>
                <a:cs typeface="Times New Roman" panose="02020603050405020304" pitchFamily="18" charset="0"/>
              </a:rPr>
              <a:t>quy định những hành vi </a:t>
            </a:r>
            <a:r>
              <a:rPr lang="vi-VN" sz="2800" b="1">
                <a:solidFill>
                  <a:srgbClr val="0070C0"/>
                </a:solidFill>
                <a:latin typeface="Cambria" panose="02040503050406030204" pitchFamily="18" charset="0"/>
                <a:ea typeface="Cambria" panose="02040503050406030204" pitchFamily="18" charset="0"/>
                <a:cs typeface="Times New Roman" panose="02020603050405020304" pitchFamily="18" charset="0"/>
              </a:rPr>
              <a:t>vi phạm bản quyền</a:t>
            </a:r>
            <a:r>
              <a:rPr lang="vi-VN" sz="2800">
                <a:solidFill>
                  <a:srgbClr val="000000"/>
                </a:solidFill>
                <a:latin typeface="Cambria" panose="02040503050406030204" pitchFamily="18" charset="0"/>
                <a:ea typeface="Cambria" panose="02040503050406030204" pitchFamily="18" charset="0"/>
                <a:cs typeface="Times New Roman" panose="02020603050405020304" pitchFamily="18" charset="0"/>
              </a:rPr>
              <a:t>:</a:t>
            </a:r>
            <a:endParaRPr lang="en-US" sz="2800">
              <a:solidFill>
                <a:srgbClr val="000000"/>
              </a:solidFill>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33328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C89F97-DE45-2455-37C0-F745D0B92BC9}"/>
              </a:ext>
            </a:extLst>
          </p:cNvPr>
          <p:cNvSpPr>
            <a:spLocks noGrp="1"/>
          </p:cNvSpPr>
          <p:nvPr>
            <p:ph idx="1"/>
          </p:nvPr>
        </p:nvSpPr>
        <p:spPr>
          <a:xfrm>
            <a:off x="927653" y="881406"/>
            <a:ext cx="10094844" cy="4734201"/>
          </a:xfrm>
        </p:spPr>
        <p:txBody>
          <a:bodyPr>
            <a:noAutofit/>
          </a:bodyPr>
          <a:lstStyle/>
          <a:p>
            <a:pPr algn="just">
              <a:lnSpc>
                <a:spcPct val="120000"/>
              </a:lnSpc>
              <a:spcBef>
                <a:spcPts val="0"/>
              </a:spcBef>
              <a:spcAft>
                <a:spcPts val="600"/>
              </a:spcAft>
              <a:buFont typeface="Wingdings" panose="05000000000000000000" pitchFamily="2" charset="2"/>
              <a:buChar char="§"/>
            </a:pPr>
            <a:r>
              <a:rPr lang="en-US" sz="2400">
                <a:latin typeface="Cambria" panose="02040503050406030204" pitchFamily="18" charset="0"/>
                <a:ea typeface="Cambria" panose="02040503050406030204" pitchFamily="18" charset="0"/>
              </a:rPr>
              <a:t>Những </a:t>
            </a:r>
            <a:r>
              <a:rPr lang="en-US" sz="2400" b="1">
                <a:solidFill>
                  <a:srgbClr val="0070C0"/>
                </a:solidFill>
                <a:latin typeface="Cambria" panose="02040503050406030204" pitchFamily="18" charset="0"/>
                <a:ea typeface="Cambria" panose="02040503050406030204" pitchFamily="18" charset="0"/>
              </a:rPr>
              <a:t>hành vi có hại cho cộng đồng</a:t>
            </a:r>
            <a:r>
              <a:rPr lang="en-US" sz="2400">
                <a:latin typeface="Cambria" panose="02040503050406030204" pitchFamily="18" charset="0"/>
                <a:ea typeface="Cambria" panose="02040503050406030204" pitchFamily="18" charset="0"/>
              </a:rPr>
              <a:t>, được quy định rõ trong các văn bản quy phạm pháp luật (Các văn bản luật, các nghị định, các thông tư,…) sẽ được coi là </a:t>
            </a:r>
            <a:r>
              <a:rPr lang="en-US" sz="2400" b="1">
                <a:solidFill>
                  <a:srgbClr val="FF0000"/>
                </a:solidFill>
                <a:latin typeface="Cambria" panose="02040503050406030204" pitchFamily="18" charset="0"/>
                <a:ea typeface="Cambria" panose="02040503050406030204" pitchFamily="18" charset="0"/>
              </a:rPr>
              <a:t>các hành vi vi phạm pháp luật</a:t>
            </a:r>
            <a:r>
              <a:rPr lang="en-US" sz="2400">
                <a:latin typeface="Cambria" panose="02040503050406030204" pitchFamily="18" charset="0"/>
                <a:ea typeface="Cambria" panose="02040503050406030204" pitchFamily="18" charset="0"/>
              </a:rPr>
              <a:t>.</a:t>
            </a:r>
          </a:p>
          <a:p>
            <a:pPr algn="just">
              <a:lnSpc>
                <a:spcPct val="120000"/>
              </a:lnSpc>
              <a:spcBef>
                <a:spcPts val="0"/>
              </a:spcBef>
              <a:spcAft>
                <a:spcPts val="600"/>
              </a:spcAft>
              <a:buFont typeface="Wingdings" panose="05000000000000000000" pitchFamily="2" charset="2"/>
              <a:buChar char="§"/>
            </a:pPr>
            <a:r>
              <a:rPr lang="en-US" sz="2400">
                <a:latin typeface="Cambria" panose="02040503050406030204" pitchFamily="18" charset="0"/>
                <a:ea typeface="Cambria" panose="02040503050406030204" pitchFamily="18" charset="0"/>
              </a:rPr>
              <a:t>Những </a:t>
            </a:r>
            <a:r>
              <a:rPr lang="en-US" sz="2400" b="1">
                <a:solidFill>
                  <a:srgbClr val="0070C0"/>
                </a:solidFill>
                <a:latin typeface="Cambria" panose="02040503050406030204" pitchFamily="18" charset="0"/>
                <a:ea typeface="Cambria" panose="02040503050406030204" pitchFamily="18" charset="0"/>
              </a:rPr>
              <a:t>hành vi không phù hợp với lợi ích chung của cộng đồng hay xã hội </a:t>
            </a:r>
            <a:r>
              <a:rPr lang="en-US" sz="2400">
                <a:latin typeface="Cambria" panose="02040503050406030204" pitchFamily="18" charset="0"/>
                <a:ea typeface="Cambria" panose="02040503050406030204" pitchFamily="18" charset="0"/>
              </a:rPr>
              <a:t>sẽ được coi là </a:t>
            </a:r>
            <a:r>
              <a:rPr lang="en-US" sz="2400" b="1">
                <a:solidFill>
                  <a:srgbClr val="FF0000"/>
                </a:solidFill>
                <a:latin typeface="Cambria" panose="02040503050406030204" pitchFamily="18" charset="0"/>
                <a:ea typeface="Cambria" panose="02040503050406030204" pitchFamily="18" charset="0"/>
              </a:rPr>
              <a:t>các hành vi vi phạm đạo đức</a:t>
            </a:r>
            <a:r>
              <a:rPr lang="en-US" sz="2400">
                <a:latin typeface="Cambria" panose="02040503050406030204" pitchFamily="18" charset="0"/>
                <a:ea typeface="Cambria" panose="02040503050406030204" pitchFamily="18" charset="0"/>
              </a:rPr>
              <a:t>. </a:t>
            </a:r>
          </a:p>
          <a:p>
            <a:pPr algn="just">
              <a:lnSpc>
                <a:spcPct val="120000"/>
              </a:lnSpc>
              <a:spcBef>
                <a:spcPts val="0"/>
              </a:spcBef>
              <a:spcAft>
                <a:spcPts val="600"/>
              </a:spcAft>
              <a:buFont typeface="Wingdings" panose="05000000000000000000" pitchFamily="2" charset="2"/>
              <a:buChar char="§"/>
            </a:pPr>
            <a:r>
              <a:rPr lang="en-US" sz="2400" b="1">
                <a:solidFill>
                  <a:srgbClr val="0070C0"/>
                </a:solidFill>
                <a:latin typeface="Cambria" panose="02040503050406030204" pitchFamily="18" charset="0"/>
                <a:ea typeface="Cambria" panose="02040503050406030204" pitchFamily="18" charset="0"/>
              </a:rPr>
              <a:t>Dư luận xã hội </a:t>
            </a:r>
            <a:r>
              <a:rPr lang="en-US" sz="2400">
                <a:latin typeface="Cambria" panose="02040503050406030204" pitchFamily="18" charset="0"/>
                <a:ea typeface="Cambria" panose="02040503050406030204" pitchFamily="18" charset="0"/>
              </a:rPr>
              <a:t>và </a:t>
            </a:r>
            <a:r>
              <a:rPr lang="en-US" sz="2400" b="1">
                <a:solidFill>
                  <a:srgbClr val="0070C0"/>
                </a:solidFill>
                <a:latin typeface="Cambria" panose="02040503050406030204" pitchFamily="18" charset="0"/>
                <a:ea typeface="Cambria" panose="02040503050406030204" pitchFamily="18" charset="0"/>
              </a:rPr>
              <a:t>giáo dục </a:t>
            </a:r>
            <a:r>
              <a:rPr lang="en-US" sz="2400">
                <a:latin typeface="Cambria" panose="02040503050406030204" pitchFamily="18" charset="0"/>
                <a:ea typeface="Cambria" panose="02040503050406030204" pitchFamily="18" charset="0"/>
              </a:rPr>
              <a:t>là các biện pháp điều chỉnh </a:t>
            </a:r>
            <a:r>
              <a:rPr lang="en-US" sz="2400">
                <a:solidFill>
                  <a:srgbClr val="0070C0"/>
                </a:solidFill>
                <a:latin typeface="Cambria" panose="02040503050406030204" pitchFamily="18" charset="0"/>
                <a:ea typeface="Cambria" panose="02040503050406030204" pitchFamily="18" charset="0"/>
              </a:rPr>
              <a:t>hành vi vi phạm đạo đức</a:t>
            </a:r>
            <a:r>
              <a:rPr lang="en-US" sz="2400">
                <a:latin typeface="Cambria" panose="02040503050406030204" pitchFamily="18" charset="0"/>
                <a:ea typeface="Cambria" panose="02040503050406030204" pitchFamily="18" charset="0"/>
              </a:rPr>
              <a:t>.</a:t>
            </a:r>
          </a:p>
          <a:p>
            <a:pPr algn="just">
              <a:lnSpc>
                <a:spcPct val="120000"/>
              </a:lnSpc>
              <a:spcBef>
                <a:spcPts val="0"/>
              </a:spcBef>
              <a:spcAft>
                <a:spcPts val="600"/>
              </a:spcAft>
              <a:buFont typeface="Wingdings" panose="05000000000000000000" pitchFamily="2" charset="2"/>
              <a:buChar char="§"/>
            </a:pPr>
            <a:r>
              <a:rPr lang="en-US" sz="2400">
                <a:latin typeface="Cambria" panose="02040503050406030204" pitchFamily="18" charset="0"/>
                <a:ea typeface="Cambria" panose="02040503050406030204" pitchFamily="18" charset="0"/>
              </a:rPr>
              <a:t>Trong một số trường hợp, ranh giới giữa hai loại vi phạm này còn mờ vì nó còn phụ thuộc vào </a:t>
            </a:r>
            <a:r>
              <a:rPr lang="en-US" sz="2400" b="1">
                <a:solidFill>
                  <a:srgbClr val="0070C0"/>
                </a:solidFill>
                <a:latin typeface="Cambria" panose="02040503050406030204" pitchFamily="18" charset="0"/>
                <a:ea typeface="Cambria" panose="02040503050406030204" pitchFamily="18" charset="0"/>
              </a:rPr>
              <a:t>tình huống vi phạm</a:t>
            </a:r>
            <a:r>
              <a:rPr lang="en-US" sz="2400">
                <a:latin typeface="Cambria" panose="02040503050406030204" pitchFamily="18" charset="0"/>
                <a:ea typeface="Cambria" panose="02040503050406030204" pitchFamily="18" charset="0"/>
              </a:rPr>
              <a:t>, </a:t>
            </a:r>
            <a:r>
              <a:rPr lang="en-US" sz="2400" b="1">
                <a:solidFill>
                  <a:srgbClr val="0070C0"/>
                </a:solidFill>
                <a:latin typeface="Cambria" panose="02040503050406030204" pitchFamily="18" charset="0"/>
                <a:ea typeface="Cambria" panose="02040503050406030204" pitchFamily="18" charset="0"/>
              </a:rPr>
              <a:t>cách thức vi phạm </a:t>
            </a:r>
            <a:r>
              <a:rPr lang="en-US" sz="2400">
                <a:latin typeface="Cambria" panose="02040503050406030204" pitchFamily="18" charset="0"/>
                <a:ea typeface="Cambria" panose="02040503050406030204" pitchFamily="18" charset="0"/>
              </a:rPr>
              <a:t>và </a:t>
            </a:r>
            <a:r>
              <a:rPr lang="en-US" sz="2400" b="1">
                <a:solidFill>
                  <a:srgbClr val="0070C0"/>
                </a:solidFill>
                <a:latin typeface="Cambria" panose="02040503050406030204" pitchFamily="18" charset="0"/>
                <a:ea typeface="Cambria" panose="02040503050406030204" pitchFamily="18" charset="0"/>
              </a:rPr>
              <a:t>hậu quả để lại</a:t>
            </a:r>
            <a:r>
              <a:rPr lang="en-US" sz="240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25696857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47B1868-4C0B-7671-C2C3-13A8BD295EB9}"/>
              </a:ext>
            </a:extLst>
          </p:cNvPr>
          <p:cNvSpPr txBox="1"/>
          <p:nvPr/>
        </p:nvSpPr>
        <p:spPr>
          <a:xfrm>
            <a:off x="554477" y="2322376"/>
            <a:ext cx="4027251" cy="1200329"/>
          </a:xfrm>
          <a:prstGeom prst="rect">
            <a:avLst/>
          </a:prstGeom>
          <a:solidFill>
            <a:schemeClr val="accent6">
              <a:lumMod val="20000"/>
              <a:lumOff val="80000"/>
            </a:schemeClr>
          </a:solidFill>
          <a:ln w="19050">
            <a:solidFill>
              <a:srgbClr val="FF0000"/>
            </a:solidFill>
          </a:ln>
          <a:effectLst>
            <a:innerShdw blurRad="63500" dist="50800" dir="13500000">
              <a:prstClr val="black">
                <a:alpha val="50000"/>
              </a:prstClr>
            </a:innerShdw>
          </a:effectLst>
        </p:spPr>
        <p:txBody>
          <a:bodyPr wrap="square" rtlCol="0">
            <a:spAutoFit/>
          </a:bodyPr>
          <a:lstStyle/>
          <a:p>
            <a:pPr algn="ctr"/>
            <a:r>
              <a:rPr lang="en-US" sz="2400">
                <a:latin typeface="Cambria" panose="02040503050406030204" pitchFamily="18" charset="0"/>
                <a:ea typeface="Cambria" panose="02040503050406030204" pitchFamily="18" charset="0"/>
                <a:cs typeface="Tahoma" panose="020B0604030504040204" pitchFamily="34" charset="0"/>
              </a:rPr>
              <a:t>Nghị định </a:t>
            </a:r>
            <a:r>
              <a:rPr lang="en-US" sz="2400" b="1">
                <a:solidFill>
                  <a:srgbClr val="0070C0"/>
                </a:solidFill>
                <a:latin typeface="Cambria" panose="02040503050406030204" pitchFamily="18" charset="0"/>
                <a:ea typeface="Cambria" panose="02040503050406030204" pitchFamily="18" charset="0"/>
                <a:cs typeface="Tahoma" panose="020B0604030504040204" pitchFamily="34" charset="0"/>
              </a:rPr>
              <a:t>131/2013/NĐ-CP </a:t>
            </a:r>
          </a:p>
          <a:p>
            <a:pPr algn="ctr"/>
            <a:r>
              <a:rPr lang="en-US" sz="2400">
                <a:latin typeface="Cambria" panose="02040503050406030204" pitchFamily="18" charset="0"/>
                <a:ea typeface="Cambria" panose="02040503050406030204" pitchFamily="18" charset="0"/>
                <a:cs typeface="Tahoma" panose="020B0604030504040204" pitchFamily="34" charset="0"/>
              </a:rPr>
              <a:t>quy định những hành vi</a:t>
            </a:r>
          </a:p>
          <a:p>
            <a:pPr algn="ctr"/>
            <a:r>
              <a:rPr lang="en-US" sz="2400">
                <a:latin typeface="Cambria" panose="02040503050406030204" pitchFamily="18" charset="0"/>
                <a:ea typeface="Cambria" panose="02040503050406030204" pitchFamily="18" charset="0"/>
                <a:cs typeface="Tahoma" panose="020B0604030504040204" pitchFamily="34" charset="0"/>
              </a:rPr>
              <a:t> vi phạm bản quyền:</a:t>
            </a:r>
            <a:endParaRPr lang="en-US" sz="2400" b="1">
              <a:solidFill>
                <a:schemeClr val="accent2"/>
              </a:solidFill>
              <a:latin typeface="Cambria" panose="02040503050406030204" pitchFamily="18" charset="0"/>
              <a:ea typeface="Cambria" panose="02040503050406030204" pitchFamily="18" charset="0"/>
            </a:endParaRPr>
          </a:p>
        </p:txBody>
      </p:sp>
      <p:sp>
        <p:nvSpPr>
          <p:cNvPr id="7" name="TextBox 6">
            <a:extLst>
              <a:ext uri="{FF2B5EF4-FFF2-40B4-BE49-F238E27FC236}">
                <a16:creationId xmlns:a16="http://schemas.microsoft.com/office/drawing/2014/main" id="{6B13741F-0838-E050-C1DC-0CE626B3607B}"/>
              </a:ext>
            </a:extLst>
          </p:cNvPr>
          <p:cNvSpPr txBox="1"/>
          <p:nvPr/>
        </p:nvSpPr>
        <p:spPr>
          <a:xfrm>
            <a:off x="5327718" y="940730"/>
            <a:ext cx="6436264" cy="1200329"/>
          </a:xfrm>
          <a:prstGeom prst="rect">
            <a:avLst/>
          </a:prstGeom>
          <a:solidFill>
            <a:schemeClr val="accent4">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a:t>
            </a:r>
            <a:r>
              <a:rPr lang="en-US" sz="2400">
                <a:latin typeface="Cambria" panose="02040503050406030204" pitchFamily="18" charset="0"/>
                <a:ea typeface="Cambria" panose="02040503050406030204" pitchFamily="18" charset="0"/>
                <a:cs typeface="Tahoma" panose="020B0604030504040204" pitchFamily="34" charset="0"/>
              </a:rPr>
              <a:t>“Truyền đạt tác phẩm đến công chúng mà không được phép của chủ sở hữu quyền tác giả”. (Khoản 1, Điều 17)</a:t>
            </a:r>
            <a:endParaRPr lang="en-US" sz="2200" b="1">
              <a:solidFill>
                <a:srgbClr val="3333FF"/>
              </a:solidFill>
              <a:latin typeface="Cambria" panose="02040503050406030204" pitchFamily="18" charset="0"/>
              <a:ea typeface="Cambria" panose="02040503050406030204" pitchFamily="18" charset="0"/>
            </a:endParaRPr>
          </a:p>
        </p:txBody>
      </p:sp>
      <p:sp>
        <p:nvSpPr>
          <p:cNvPr id="8" name="TextBox 7">
            <a:extLst>
              <a:ext uri="{FF2B5EF4-FFF2-40B4-BE49-F238E27FC236}">
                <a16:creationId xmlns:a16="http://schemas.microsoft.com/office/drawing/2014/main" id="{8D950D36-EBF2-17FF-3F7D-E02F9530E138}"/>
              </a:ext>
            </a:extLst>
          </p:cNvPr>
          <p:cNvSpPr txBox="1"/>
          <p:nvPr/>
        </p:nvSpPr>
        <p:spPr>
          <a:xfrm>
            <a:off x="5327717" y="2507042"/>
            <a:ext cx="6436265" cy="830997"/>
          </a:xfrm>
          <a:prstGeom prst="rect">
            <a:avLst/>
          </a:prstGeom>
          <a:solidFill>
            <a:schemeClr val="accent4">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a:t>
            </a:r>
            <a:r>
              <a:rPr lang="en-US" sz="2400">
                <a:latin typeface="Cambria" panose="02040503050406030204" pitchFamily="18" charset="0"/>
                <a:ea typeface="Cambria" panose="02040503050406030204" pitchFamily="18" charset="0"/>
                <a:cs typeface="Tahoma" panose="020B0604030504040204" pitchFamily="34" charset="0"/>
              </a:rPr>
              <a:t>“Sao chép tác phẩm mà không được phép của chủ sở hữu quyền tác giả”. (Khoản 1, Điều 18)</a:t>
            </a:r>
            <a:endParaRPr lang="en-US" sz="2200">
              <a:solidFill>
                <a:srgbClr val="3333FF"/>
              </a:solidFill>
              <a:latin typeface="Cambria" panose="02040503050406030204" pitchFamily="18" charset="0"/>
              <a:ea typeface="Cambria" panose="02040503050406030204" pitchFamily="18" charset="0"/>
            </a:endParaRPr>
          </a:p>
        </p:txBody>
      </p:sp>
      <p:sp>
        <p:nvSpPr>
          <p:cNvPr id="9" name="TextBox 8">
            <a:extLst>
              <a:ext uri="{FF2B5EF4-FFF2-40B4-BE49-F238E27FC236}">
                <a16:creationId xmlns:a16="http://schemas.microsoft.com/office/drawing/2014/main" id="{DF5EAD90-43B6-63A8-2767-A15C945FC8D2}"/>
              </a:ext>
            </a:extLst>
          </p:cNvPr>
          <p:cNvSpPr txBox="1"/>
          <p:nvPr/>
        </p:nvSpPr>
        <p:spPr>
          <a:xfrm>
            <a:off x="5327718" y="3750793"/>
            <a:ext cx="6436264" cy="1569660"/>
          </a:xfrm>
          <a:prstGeom prst="rect">
            <a:avLst/>
          </a:prstGeom>
          <a:solidFill>
            <a:schemeClr val="accent4">
              <a:lumMod val="20000"/>
              <a:lumOff val="80000"/>
            </a:schemeClr>
          </a:solidFill>
          <a:ln w="19050">
            <a:solidFill>
              <a:srgbClr val="FF0000"/>
            </a:solidFill>
          </a:ln>
          <a:effectLst>
            <a:outerShdw blurRad="50800" dist="38100" dir="2700000" algn="tl" rotWithShape="0">
              <a:prstClr val="black">
                <a:alpha val="40000"/>
              </a:prstClr>
            </a:outerShdw>
          </a:effectLst>
        </p:spPr>
        <p:txBody>
          <a:bodyPr wrap="square" rtlCol="0">
            <a:spAutoFit/>
          </a:bodyPr>
          <a:lstStyle/>
          <a:p>
            <a:pPr algn="just"/>
            <a:r>
              <a:rPr lang="vi-VN"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a:t>
            </a:r>
            <a:r>
              <a:rPr lang="en-US" sz="2200">
                <a:solidFill>
                  <a:srgbClr val="000000"/>
                </a:solidFill>
                <a:latin typeface="Cambria" panose="02040503050406030204" pitchFamily="18" charset="0"/>
                <a:ea typeface="Cambria" panose="02040503050406030204" pitchFamily="18" charset="0"/>
                <a:cs typeface="Times New Roman" panose="02020603050405020304" pitchFamily="18" charset="0"/>
                <a:sym typeface="Wingdings" panose="05000000000000000000" pitchFamily="2" charset="2"/>
              </a:rPr>
              <a:t> </a:t>
            </a:r>
            <a:r>
              <a:rPr lang="en-US" sz="2400">
                <a:latin typeface="Times New Roman" panose="02020603050405020304" pitchFamily="18" charset="0"/>
                <a:ea typeface="Times New Roman" panose="02020603050405020304" pitchFamily="18" charset="0"/>
                <a:cs typeface="Tahoma" panose="020B0604030504040204" pitchFamily="34" charset="0"/>
              </a:rPr>
              <a:t>“Cố ý hủy bỏ hoặc làm vô hiệu các biện pháp kĩ thuật, công nghệ do chủ sở hữu quyền tác giả thực hiện để bảo vệ quyền tác giả đối với tác phẩm của mình”. (Khoản 2, Điều 20). </a:t>
            </a:r>
            <a:endParaRPr lang="en-US" sz="2200">
              <a:solidFill>
                <a:srgbClr val="3333FF"/>
              </a:solidFill>
            </a:endParaRPr>
          </a:p>
        </p:txBody>
      </p:sp>
      <p:cxnSp>
        <p:nvCxnSpPr>
          <p:cNvPr id="12" name="Straight Arrow Connector 11">
            <a:extLst>
              <a:ext uri="{FF2B5EF4-FFF2-40B4-BE49-F238E27FC236}">
                <a16:creationId xmlns:a16="http://schemas.microsoft.com/office/drawing/2014/main" id="{3502F662-1E8F-53BA-B3FF-FC15A0156400}"/>
              </a:ext>
            </a:extLst>
          </p:cNvPr>
          <p:cNvCxnSpPr>
            <a:cxnSpLocks/>
            <a:stCxn id="6" idx="3"/>
            <a:endCxn id="7" idx="1"/>
          </p:cNvCxnSpPr>
          <p:nvPr/>
        </p:nvCxnSpPr>
        <p:spPr>
          <a:xfrm flipV="1">
            <a:off x="4581728" y="1540895"/>
            <a:ext cx="745990" cy="1381646"/>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3" name="Straight Arrow Connector 12">
            <a:extLst>
              <a:ext uri="{FF2B5EF4-FFF2-40B4-BE49-F238E27FC236}">
                <a16:creationId xmlns:a16="http://schemas.microsoft.com/office/drawing/2014/main" id="{A53FC903-8CB7-7EA4-52F1-83F070AF49C5}"/>
              </a:ext>
            </a:extLst>
          </p:cNvPr>
          <p:cNvCxnSpPr>
            <a:cxnSpLocks/>
            <a:stCxn id="6" idx="3"/>
            <a:endCxn id="8" idx="1"/>
          </p:cNvCxnSpPr>
          <p:nvPr/>
        </p:nvCxnSpPr>
        <p:spPr>
          <a:xfrm>
            <a:off x="4581728" y="2922541"/>
            <a:ext cx="745989" cy="0"/>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4" name="Straight Arrow Connector 13">
            <a:extLst>
              <a:ext uri="{FF2B5EF4-FFF2-40B4-BE49-F238E27FC236}">
                <a16:creationId xmlns:a16="http://schemas.microsoft.com/office/drawing/2014/main" id="{0F6A17DB-C9BF-A466-12A0-2CFB29FFEDE4}"/>
              </a:ext>
            </a:extLst>
          </p:cNvPr>
          <p:cNvCxnSpPr>
            <a:cxnSpLocks/>
            <a:stCxn id="6" idx="3"/>
            <a:endCxn id="9" idx="1"/>
          </p:cNvCxnSpPr>
          <p:nvPr/>
        </p:nvCxnSpPr>
        <p:spPr>
          <a:xfrm>
            <a:off x="4581728" y="2922541"/>
            <a:ext cx="745990" cy="1613082"/>
          </a:xfrm>
          <a:prstGeom prst="straightConnector1">
            <a:avLst/>
          </a:prstGeom>
          <a:ln w="19050">
            <a:solidFill>
              <a:srgbClr val="FF0000"/>
            </a:solidFill>
            <a:headEnd type="none" w="med" len="med"/>
            <a:tailEnd type="triangl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017355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arn(inVertical)">
                                      <p:cBhvr>
                                        <p:cTn id="20" dur="500"/>
                                        <p:tgtEl>
                                          <p:spTgt spid="13"/>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down)">
                                      <p:cBhvr>
                                        <p:cTn id="28" dur="500"/>
                                        <p:tgtEl>
                                          <p:spTgt spid="14"/>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down)">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31131" y="1051426"/>
            <a:ext cx="10457235" cy="4755148"/>
          </a:xfrm>
          <a:prstGeom prst="rect">
            <a:avLst/>
          </a:prstGeom>
        </p:spPr>
        <p:txBody>
          <a:bodyPr wrap="square">
            <a:spAutoFit/>
          </a:bodyPr>
          <a:lstStyle/>
          <a:p>
            <a:pPr algn="just">
              <a:spcAft>
                <a:spcPts val="600"/>
              </a:spcAft>
            </a:pP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Quyền tác giả là quyền của tổ chức, cá nhân đối với tác phẩm do mình sáng tạo ra hoặc sở hữu. Khái niệm quyền tác giả và bản quyền không hoàn toàn tương đồng, tuy nhiên, trong thực tế chúng thường được dùng chung. Trong các văn bản pháp luật Việt Nam sử dụng từ ngữ chính thức là quyền tác giả.</a:t>
            </a:r>
            <a:endPar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endParaRPr>
          </a:p>
          <a:p>
            <a:pPr algn="just">
              <a:spcAft>
                <a:spcPts val="600"/>
              </a:spcAft>
            </a:pP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Phần mềm và dữ liệu số đặc biệt dễ bị xâm phạm bản quyền do dễ sao chép, dễ phát tán.</a:t>
            </a:r>
            <a:endPar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endParaRPr>
          </a:p>
          <a:p>
            <a:pPr algn="just">
              <a:spcAft>
                <a:spcPts val="600"/>
              </a:spcAft>
            </a:pP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Việc vi phạm bản quyền là hành vi phạm pháp, làm tổn hại đến việc kinh doanh của các chủ sở hữu, ảnh hưởng xấu đến những ngành tạo ra sản phẩm trí tuệ, trong đó có tin học.</a:t>
            </a:r>
            <a:endPar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endParaRPr>
          </a:p>
          <a:p>
            <a:pPr algn="just">
              <a:spcAft>
                <a:spcPts val="600"/>
              </a:spcAft>
            </a:pPr>
            <a:r>
              <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vi-VN" sz="2400">
                <a:solidFill>
                  <a:srgbClr val="000000"/>
                </a:solidFill>
                <a:latin typeface="Cambria" panose="02040503050406030204" pitchFamily="18" charset="0"/>
                <a:ea typeface="Cambria" panose="02040503050406030204" pitchFamily="18" charset="0"/>
                <a:cs typeface="Times New Roman" panose="02020603050405020304" pitchFamily="18" charset="0"/>
              </a:rPr>
              <a:t>Nhà nước đã ban hành nhiều quy định xử lí các hành vi vi phạm bản quyền. Hãy tôn trọng bản quyền để phát triển các ngành tạo ra sản phẩm trí tuệ, trong đó có tin học.</a:t>
            </a:r>
            <a:endParaRPr lang="en-US" sz="2400">
              <a:solidFill>
                <a:srgbClr val="000000"/>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CF961A1F-FA46-EA06-1336-D815B7CE056F}"/>
              </a:ext>
            </a:extLst>
          </p:cNvPr>
          <p:cNvSpPr/>
          <p:nvPr/>
        </p:nvSpPr>
        <p:spPr>
          <a:xfrm>
            <a:off x="938718" y="1051426"/>
            <a:ext cx="10642060" cy="475514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5614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down)">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5E1BC7F-8148-238C-2794-0209636584F5}"/>
              </a:ext>
            </a:extLst>
          </p:cNvPr>
          <p:cNvSpPr txBox="1">
            <a:spLocks/>
          </p:cNvSpPr>
          <p:nvPr/>
        </p:nvSpPr>
        <p:spPr bwMode="auto">
          <a:xfrm>
            <a:off x="4123526" y="367769"/>
            <a:ext cx="3679060" cy="461640"/>
          </a:xfrm>
          <a:prstGeom prst="rect">
            <a:avLst/>
          </a:prstGeom>
          <a:noFill/>
          <a:ln w="19050">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a:spcBef>
                <a:spcPts val="533"/>
              </a:spcBef>
            </a:pPr>
            <a:r>
              <a:rPr lang="en-US" sz="3000" b="1">
                <a:solidFill>
                  <a:schemeClr val="accent2"/>
                </a:solidFill>
                <a:latin typeface="Cambria" panose="02040503050406030204" pitchFamily="18" charset="0"/>
                <a:ea typeface="Cambria" panose="02040503050406030204" pitchFamily="18" charset="0"/>
                <a:cs typeface="Tahoma" pitchFamily="34" charset="0"/>
              </a:rPr>
              <a:t>CÂU HỎI CỦNG CỐ</a:t>
            </a:r>
            <a:endParaRPr lang="en-US" sz="3000" b="1" dirty="0">
              <a:solidFill>
                <a:schemeClr val="accent2"/>
              </a:solidFill>
              <a:latin typeface="Cambria" panose="02040503050406030204" pitchFamily="18" charset="0"/>
              <a:ea typeface="Cambria" panose="02040503050406030204" pitchFamily="18" charset="0"/>
              <a:cs typeface="Tahoma" pitchFamily="34" charset="0"/>
            </a:endParaRPr>
          </a:p>
        </p:txBody>
      </p:sp>
      <p:pic>
        <p:nvPicPr>
          <p:cNvPr id="21" name="Picture 3" descr="C:\Users\Administrator\Desktop\tải xuống.jpg">
            <a:extLst>
              <a:ext uri="{FF2B5EF4-FFF2-40B4-BE49-F238E27FC236}">
                <a16:creationId xmlns:a16="http://schemas.microsoft.com/office/drawing/2014/main" id="{9743577B-2DD2-C378-0571-824BAE204C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1" y="5466645"/>
            <a:ext cx="1262743" cy="1391354"/>
          </a:xfrm>
          <a:prstGeom prst="rect">
            <a:avLst/>
          </a:prstGeom>
          <a:noFill/>
          <a:extLst>
            <a:ext uri="{909E8E84-426E-40DD-AFC4-6F175D3DCCD1}">
              <a14:hiddenFill xmlns:a14="http://schemas.microsoft.com/office/drawing/2010/main">
                <a:solidFill>
                  <a:srgbClr val="FFFFFF"/>
                </a:solidFill>
              </a14:hiddenFill>
            </a:ext>
          </a:extLst>
        </p:spPr>
      </p:pic>
      <p:sp>
        <p:nvSpPr>
          <p:cNvPr id="34" name="Slide Number Placeholder 33">
            <a:extLst>
              <a:ext uri="{FF2B5EF4-FFF2-40B4-BE49-F238E27FC236}">
                <a16:creationId xmlns:a16="http://schemas.microsoft.com/office/drawing/2014/main" id="{4D0EBDB5-4EB4-21FC-F178-D5BAEDCB373F}"/>
              </a:ext>
            </a:extLst>
          </p:cNvPr>
          <p:cNvSpPr>
            <a:spLocks noGrp="1"/>
          </p:cNvSpPr>
          <p:nvPr>
            <p:ph type="sldNum" sz="quarter" idx="12"/>
          </p:nvPr>
        </p:nvSpPr>
        <p:spPr>
          <a:xfrm>
            <a:off x="10319656" y="6245225"/>
            <a:ext cx="1262743" cy="476250"/>
          </a:xfrm>
        </p:spPr>
        <p:txBody>
          <a:bodyPr/>
          <a:lstStyle/>
          <a:p>
            <a:pPr fontAlgn="base">
              <a:spcBef>
                <a:spcPct val="0"/>
              </a:spcBef>
              <a:spcAft>
                <a:spcPct val="0"/>
              </a:spcAft>
            </a:pPr>
            <a:fld id="{78F9BEA7-FF12-4FD2-BA9F-9AEF42EAAE3B}" type="slidenum">
              <a:rPr lang="en-US" altLang="en-US" smtClean="0">
                <a:solidFill>
                  <a:srgbClr val="000000"/>
                </a:solidFill>
              </a:rPr>
              <a:pPr fontAlgn="base">
                <a:spcBef>
                  <a:spcPct val="0"/>
                </a:spcBef>
                <a:spcAft>
                  <a:spcPct val="0"/>
                </a:spcAft>
              </a:pPr>
              <a:t>32</a:t>
            </a:fld>
            <a:endParaRPr lang="en-US" altLang="en-US">
              <a:solidFill>
                <a:srgbClr val="000000"/>
              </a:solidFill>
            </a:endParaRPr>
          </a:p>
        </p:txBody>
      </p:sp>
      <p:sp>
        <p:nvSpPr>
          <p:cNvPr id="2" name="Horizontal Scroll 11">
            <a:extLst>
              <a:ext uri="{FF2B5EF4-FFF2-40B4-BE49-F238E27FC236}">
                <a16:creationId xmlns:a16="http://schemas.microsoft.com/office/drawing/2014/main" id="{1EC4F83A-F7E6-8FA4-41BD-125E3FD6D937}"/>
              </a:ext>
            </a:extLst>
          </p:cNvPr>
          <p:cNvSpPr/>
          <p:nvPr/>
        </p:nvSpPr>
        <p:spPr>
          <a:xfrm>
            <a:off x="1031132" y="963206"/>
            <a:ext cx="9863848" cy="1103544"/>
          </a:xfrm>
          <a:prstGeom prst="horizontalScroll">
            <a:avLst/>
          </a:prstGeom>
          <a:noFill/>
          <a:ln w="28575">
            <a:solidFill>
              <a:srgbClr val="FFB200"/>
            </a:solidFill>
          </a:ln>
        </p:spPr>
        <p:style>
          <a:lnRef idx="1">
            <a:schemeClr val="accent1"/>
          </a:lnRef>
          <a:fillRef idx="2">
            <a:schemeClr val="accent1"/>
          </a:fillRef>
          <a:effectRef idx="1">
            <a:schemeClr val="accent1"/>
          </a:effectRef>
          <a:fontRef idx="minor">
            <a:schemeClr val="dk1"/>
          </a:fontRef>
        </p:style>
        <p:txBody>
          <a:bodyPr anchor="ctr"/>
          <a:lstStyle/>
          <a:p>
            <a:pPr algn="just"/>
            <a:r>
              <a:rPr lang="en-US" sz="2400" b="1" err="1">
                <a:solidFill>
                  <a:schemeClr val="tx1"/>
                </a:solidFill>
                <a:latin typeface="Tahoma" panose="020B0604030504040204" pitchFamily="34" charset="0"/>
                <a:ea typeface="Tahoma" panose="020B0604030504040204" pitchFamily="34" charset="0"/>
                <a:cs typeface="Tahoma" panose="020B0604030504040204" pitchFamily="34" charset="0"/>
              </a:rPr>
              <a:t>Câu</a:t>
            </a:r>
            <a:r>
              <a:rPr lang="en-US" sz="2400" b="1">
                <a:solidFill>
                  <a:schemeClr val="tx1"/>
                </a:solidFill>
                <a:latin typeface="Tahoma" panose="020B0604030504040204" pitchFamily="34" charset="0"/>
                <a:ea typeface="Tahoma" panose="020B0604030504040204" pitchFamily="34" charset="0"/>
                <a:cs typeface="Tahoma" panose="020B0604030504040204" pitchFamily="34" charset="0"/>
              </a:rPr>
              <a:t> 1. </a:t>
            </a:r>
            <a:r>
              <a:rPr lang="nl-NL" sz="2400">
                <a:solidFill>
                  <a:schemeClr val="tx1"/>
                </a:solidFill>
                <a:latin typeface="Tahoma" panose="020B0604030504040204" pitchFamily="34" charset="0"/>
                <a:ea typeface="Tahoma" panose="020B0604030504040204" pitchFamily="34" charset="0"/>
                <a:cs typeface="Tahoma" panose="020B0604030504040204" pitchFamily="34" charset="0"/>
              </a:rPr>
              <a:t>Trong các hành vi sau, những hành vi nào </a:t>
            </a:r>
            <a:r>
              <a:rPr lang="nl-NL" sz="2400" b="1">
                <a:solidFill>
                  <a:schemeClr val="tx1"/>
                </a:solidFill>
                <a:latin typeface="Tahoma" panose="020B0604030504040204" pitchFamily="34" charset="0"/>
                <a:ea typeface="Tahoma" panose="020B0604030504040204" pitchFamily="34" charset="0"/>
                <a:cs typeface="Tahoma" panose="020B0604030504040204" pitchFamily="34" charset="0"/>
              </a:rPr>
              <a:t>không</a:t>
            </a:r>
            <a:r>
              <a:rPr lang="nl-NL" sz="2400">
                <a:solidFill>
                  <a:schemeClr val="tx1"/>
                </a:solidFill>
                <a:latin typeface="Tahoma" panose="020B0604030504040204" pitchFamily="34" charset="0"/>
                <a:ea typeface="Tahoma" panose="020B0604030504040204" pitchFamily="34" charset="0"/>
                <a:cs typeface="Tahoma" panose="020B0604030504040204" pitchFamily="34" charset="0"/>
              </a:rPr>
              <a:t> vi phạm bản quyền?</a:t>
            </a:r>
            <a:endParaRPr lang="en-US" sz="240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3" name="Oval 14">
            <a:hlinkClick r:id="" action="ppaction://noaction" highlightClick="1">
              <a:snd r:embed="rId3" name="CAMERA.WAV"/>
            </a:hlinkClick>
            <a:extLst>
              <a:ext uri="{FF2B5EF4-FFF2-40B4-BE49-F238E27FC236}">
                <a16:creationId xmlns:a16="http://schemas.microsoft.com/office/drawing/2014/main" id="{03F86505-C3E8-1925-115B-84C8EFBBA96C}"/>
              </a:ext>
            </a:extLst>
          </p:cNvPr>
          <p:cNvSpPr>
            <a:spLocks noChangeArrowheads="1"/>
          </p:cNvSpPr>
          <p:nvPr/>
        </p:nvSpPr>
        <p:spPr bwMode="auto">
          <a:xfrm>
            <a:off x="1631387" y="2390970"/>
            <a:ext cx="510671" cy="533400"/>
          </a:xfrm>
          <a:prstGeom prst="ellipse">
            <a:avLst/>
          </a:prstGeom>
          <a:ln w="19050">
            <a:solidFill>
              <a:schemeClr val="accent2"/>
            </a:solidFill>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dirty="0">
                <a:solidFill>
                  <a:srgbClr val="0070C0"/>
                </a:solidFill>
                <a:latin typeface="Tahoma" pitchFamily="34" charset="0"/>
                <a:ea typeface="Tahoma" pitchFamily="34" charset="0"/>
                <a:cs typeface="Tahoma" pitchFamily="34" charset="0"/>
              </a:rPr>
              <a:t>A</a:t>
            </a:r>
          </a:p>
        </p:txBody>
      </p:sp>
      <p:sp>
        <p:nvSpPr>
          <p:cNvPr id="4" name="Oval 15">
            <a:hlinkClick r:id="" action="ppaction://noaction" highlightClick="1">
              <a:snd r:embed="rId3" name="CAMERA.WAV"/>
            </a:hlinkClick>
            <a:extLst>
              <a:ext uri="{FF2B5EF4-FFF2-40B4-BE49-F238E27FC236}">
                <a16:creationId xmlns:a16="http://schemas.microsoft.com/office/drawing/2014/main" id="{4DDB5590-FA5C-79BC-7668-FBDF84E902DB}"/>
              </a:ext>
            </a:extLst>
          </p:cNvPr>
          <p:cNvSpPr>
            <a:spLocks noChangeArrowheads="1"/>
          </p:cNvSpPr>
          <p:nvPr/>
        </p:nvSpPr>
        <p:spPr bwMode="auto">
          <a:xfrm>
            <a:off x="1660002" y="3193660"/>
            <a:ext cx="510671" cy="533400"/>
          </a:xfrm>
          <a:prstGeom prst="ellipse">
            <a:avLst/>
          </a:prstGeom>
          <a:ln w="19050">
            <a:solidFill>
              <a:schemeClr val="accent2"/>
            </a:solidFill>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dirty="0">
                <a:solidFill>
                  <a:srgbClr val="0070C0"/>
                </a:solidFill>
                <a:latin typeface="Tahoma" pitchFamily="34" charset="0"/>
                <a:ea typeface="Tahoma" pitchFamily="34" charset="0"/>
                <a:cs typeface="Tahoma" pitchFamily="34" charset="0"/>
              </a:rPr>
              <a:t>B</a:t>
            </a:r>
          </a:p>
        </p:txBody>
      </p:sp>
      <p:sp>
        <p:nvSpPr>
          <p:cNvPr id="5" name="Rounded Rectangle 17">
            <a:extLst>
              <a:ext uri="{FF2B5EF4-FFF2-40B4-BE49-F238E27FC236}">
                <a16:creationId xmlns:a16="http://schemas.microsoft.com/office/drawing/2014/main" id="{B4AC656D-8206-2D4C-E562-BFC649C4833C}"/>
              </a:ext>
            </a:extLst>
          </p:cNvPr>
          <p:cNvSpPr/>
          <p:nvPr/>
        </p:nvSpPr>
        <p:spPr>
          <a:xfrm>
            <a:off x="2275634" y="2414023"/>
            <a:ext cx="8236983" cy="490360"/>
          </a:xfrm>
          <a:prstGeom prst="round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p>
            <a:r>
              <a:rPr lang="nl-NL" sz="2200">
                <a:solidFill>
                  <a:srgbClr val="0070C0"/>
                </a:solidFill>
                <a:latin typeface="Tahoma" panose="020B0604030504040204" pitchFamily="34" charset="0"/>
                <a:ea typeface="Tahoma" panose="020B0604030504040204" pitchFamily="34" charset="0"/>
                <a:cs typeface="Tahoma" panose="020B0604030504040204" pitchFamily="34" charset="0"/>
              </a:rPr>
              <a:t>Sao chép các đĩa cài đặt phần mềm.</a:t>
            </a:r>
            <a:endParaRPr lang="en-US" sz="2200"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6" name="Rounded Rectangle 18">
            <a:extLst>
              <a:ext uri="{FF2B5EF4-FFF2-40B4-BE49-F238E27FC236}">
                <a16:creationId xmlns:a16="http://schemas.microsoft.com/office/drawing/2014/main" id="{DBC69A95-804C-7848-DA6D-92BB301531E0}"/>
              </a:ext>
            </a:extLst>
          </p:cNvPr>
          <p:cNvSpPr/>
          <p:nvPr/>
        </p:nvSpPr>
        <p:spPr>
          <a:xfrm>
            <a:off x="2295015" y="3038180"/>
            <a:ext cx="8217602" cy="789094"/>
          </a:xfrm>
          <a:prstGeom prst="round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p>
            <a:pPr marL="0" lvl="1">
              <a:defRPr/>
            </a:pPr>
            <a:r>
              <a:rPr lang="nl-NL" sz="2200">
                <a:solidFill>
                  <a:srgbClr val="0070C0"/>
                </a:solidFill>
                <a:latin typeface="Tahoma" panose="020B0604030504040204" pitchFamily="34" charset="0"/>
                <a:ea typeface="Tahoma" panose="020B0604030504040204" pitchFamily="34" charset="0"/>
                <a:cs typeface="Tahoma" panose="020B0604030504040204" pitchFamily="34" charset="0"/>
              </a:rPr>
              <a:t>Phá khóa phần mềm chỉ để thử khả năng phá khóa chứ không dùng.</a:t>
            </a:r>
            <a:endParaRPr lang="en-US" sz="2200"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7" name="Oval 17">
            <a:hlinkClick r:id="" action="ppaction://noaction" highlightClick="1">
              <a:snd r:embed="rId3" name="CAMERA.WAV"/>
            </a:hlinkClick>
            <a:extLst>
              <a:ext uri="{FF2B5EF4-FFF2-40B4-BE49-F238E27FC236}">
                <a16:creationId xmlns:a16="http://schemas.microsoft.com/office/drawing/2014/main" id="{57AAF089-A60F-0DDE-3790-AE5DE249EF1E}"/>
              </a:ext>
            </a:extLst>
          </p:cNvPr>
          <p:cNvSpPr>
            <a:spLocks noChangeArrowheads="1"/>
          </p:cNvSpPr>
          <p:nvPr/>
        </p:nvSpPr>
        <p:spPr bwMode="auto">
          <a:xfrm>
            <a:off x="1678546" y="5064615"/>
            <a:ext cx="510671" cy="533400"/>
          </a:xfrm>
          <a:prstGeom prst="ellipse">
            <a:avLst/>
          </a:prstGeom>
          <a:ln w="19050">
            <a:solidFill>
              <a:schemeClr val="accent2"/>
            </a:solidFill>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a:solidFill>
                  <a:srgbClr val="0070C0"/>
                </a:solidFill>
                <a:latin typeface="Tahoma" pitchFamily="34" charset="0"/>
                <a:ea typeface="Tahoma" pitchFamily="34" charset="0"/>
                <a:cs typeface="Tahoma" pitchFamily="34" charset="0"/>
              </a:rPr>
              <a:t>D</a:t>
            </a:r>
            <a:endParaRPr lang="en-US" sz="3000" b="1" dirty="0">
              <a:solidFill>
                <a:srgbClr val="0070C0"/>
              </a:solidFill>
              <a:latin typeface="Tahoma" pitchFamily="34" charset="0"/>
              <a:ea typeface="Tahoma" pitchFamily="34" charset="0"/>
              <a:cs typeface="Tahoma" pitchFamily="34" charset="0"/>
            </a:endParaRPr>
          </a:p>
        </p:txBody>
      </p:sp>
      <p:sp>
        <p:nvSpPr>
          <p:cNvPr id="9" name="Rounded Rectangle 20">
            <a:extLst>
              <a:ext uri="{FF2B5EF4-FFF2-40B4-BE49-F238E27FC236}">
                <a16:creationId xmlns:a16="http://schemas.microsoft.com/office/drawing/2014/main" id="{E36AE3FB-6EC8-AA10-F3D1-A10B112DA868}"/>
              </a:ext>
            </a:extLst>
          </p:cNvPr>
          <p:cNvSpPr/>
          <p:nvPr/>
        </p:nvSpPr>
        <p:spPr>
          <a:xfrm>
            <a:off x="2313940" y="5064615"/>
            <a:ext cx="8198732" cy="533400"/>
          </a:xfrm>
          <a:prstGeom prst="round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p>
            <a:r>
              <a:rPr lang="nl-NL" sz="2200">
                <a:solidFill>
                  <a:srgbClr val="0070C0"/>
                </a:solidFill>
                <a:latin typeface="Tahoma" panose="020B0604030504040204" pitchFamily="34" charset="0"/>
                <a:ea typeface="Tahoma" panose="020B0604030504040204" pitchFamily="34" charset="0"/>
                <a:cs typeface="Tahoma" panose="020B0604030504040204" pitchFamily="34" charset="0"/>
              </a:rPr>
              <a:t>Em dùng nhờ một phần mềm trên máy tính của bạn.</a:t>
            </a:r>
            <a:endParaRPr lang="en-US" sz="2200"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31" name="Oval 30">
            <a:extLst>
              <a:ext uri="{FF2B5EF4-FFF2-40B4-BE49-F238E27FC236}">
                <a16:creationId xmlns:a16="http://schemas.microsoft.com/office/drawing/2014/main" id="{22161FF4-1FC9-1FFD-FBA9-5FDC22E4F287}"/>
              </a:ext>
            </a:extLst>
          </p:cNvPr>
          <p:cNvSpPr/>
          <p:nvPr/>
        </p:nvSpPr>
        <p:spPr>
          <a:xfrm>
            <a:off x="1660003" y="5063150"/>
            <a:ext cx="510671" cy="5334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35" name="Rounded Rectangle 22">
            <a:extLst>
              <a:ext uri="{FF2B5EF4-FFF2-40B4-BE49-F238E27FC236}">
                <a16:creationId xmlns:a16="http://schemas.microsoft.com/office/drawing/2014/main" id="{2B579758-03B9-D105-C929-E3F711DE209D}"/>
              </a:ext>
            </a:extLst>
          </p:cNvPr>
          <p:cNvSpPr/>
          <p:nvPr/>
        </p:nvSpPr>
        <p:spPr>
          <a:xfrm>
            <a:off x="2323631" y="5064615"/>
            <a:ext cx="8188986" cy="5334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6" name="Oval 14">
            <a:hlinkClick r:id="" action="ppaction://noaction" highlightClick="1">
              <a:snd r:embed="rId3" name="CAMERA.WAV"/>
            </a:hlinkClick>
            <a:extLst>
              <a:ext uri="{FF2B5EF4-FFF2-40B4-BE49-F238E27FC236}">
                <a16:creationId xmlns:a16="http://schemas.microsoft.com/office/drawing/2014/main" id="{743BE391-41BE-93E6-FCD0-17F1D4421111}"/>
              </a:ext>
            </a:extLst>
          </p:cNvPr>
          <p:cNvSpPr>
            <a:spLocks noChangeArrowheads="1"/>
          </p:cNvSpPr>
          <p:nvPr/>
        </p:nvSpPr>
        <p:spPr bwMode="auto">
          <a:xfrm>
            <a:off x="1679382" y="4256053"/>
            <a:ext cx="510671" cy="533400"/>
          </a:xfrm>
          <a:prstGeom prst="ellipse">
            <a:avLst/>
          </a:prstGeom>
          <a:ln w="19050">
            <a:solidFill>
              <a:schemeClr val="accent2"/>
            </a:solidFill>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a:solidFill>
                  <a:srgbClr val="0070C0"/>
                </a:solidFill>
                <a:latin typeface="Tahoma" pitchFamily="34" charset="0"/>
                <a:ea typeface="Tahoma" pitchFamily="34" charset="0"/>
                <a:cs typeface="Tahoma" pitchFamily="34" charset="0"/>
              </a:rPr>
              <a:t>C</a:t>
            </a:r>
            <a:endParaRPr lang="en-US" sz="3000" b="1" dirty="0">
              <a:solidFill>
                <a:srgbClr val="0070C0"/>
              </a:solidFill>
              <a:latin typeface="Tahoma" pitchFamily="34" charset="0"/>
              <a:ea typeface="Tahoma" pitchFamily="34" charset="0"/>
              <a:cs typeface="Tahoma" pitchFamily="34" charset="0"/>
            </a:endParaRPr>
          </a:p>
        </p:txBody>
      </p:sp>
      <mc:AlternateContent xmlns:mc="http://schemas.openxmlformats.org/markup-compatibility/2006" xmlns:a14="http://schemas.microsoft.com/office/drawing/2010/main">
        <mc:Choice Requires="a14">
          <p:sp>
            <p:nvSpPr>
              <p:cNvPr id="37" name="Rounded Rectangle 17">
                <a:extLst>
                  <a:ext uri="{FF2B5EF4-FFF2-40B4-BE49-F238E27FC236}">
                    <a16:creationId xmlns:a16="http://schemas.microsoft.com/office/drawing/2014/main" id="{19B38179-B9F8-2E89-15EA-958F6657D0E0}"/>
                  </a:ext>
                </a:extLst>
              </p:cNvPr>
              <p:cNvSpPr/>
              <p:nvPr/>
            </p:nvSpPr>
            <p:spPr>
              <a:xfrm>
                <a:off x="2295014" y="4015294"/>
                <a:ext cx="8217603" cy="851976"/>
              </a:xfrm>
              <a:prstGeom prst="round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p>
                <a:pPr algn="just">
                  <a:spcBef>
                    <a:spcPts val="1200"/>
                  </a:spcBef>
                  <a:spcAft>
                    <a:spcPts val="1200"/>
                  </a:spcAft>
                </a:pPr>
                <a14:m>
                  <m:oMathPara xmlns:m="http://schemas.openxmlformats.org/officeDocument/2006/math">
                    <m:oMathParaPr>
                      <m:jc m:val="left"/>
                    </m:oMathParaPr>
                    <m:oMath xmlns:m="http://schemas.openxmlformats.org/officeDocument/2006/math">
                      <m:r>
                        <m:rPr>
                          <m:nor/>
                        </m:rPr>
                        <a:rPr lang="nl-NL" sz="2200">
                          <a:solidFill>
                            <a:srgbClr val="0070C0"/>
                          </a:solidFill>
                          <a:latin typeface="Tahoma" panose="020B0604030504040204" pitchFamily="34" charset="0"/>
                          <a:ea typeface="Tahoma" panose="020B0604030504040204" pitchFamily="34" charset="0"/>
                          <a:cs typeface="Tahoma" panose="020B0604030504040204" pitchFamily="34" charset="0"/>
                        </a:rPr>
                        <m:t>M</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ượ</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n</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t</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à</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i</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kho</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ả</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n</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c</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ủ</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a</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m</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ộ</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t</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ng</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ườ</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i</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b</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ạ</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n</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c</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ủ</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a</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en-US" sz="2200" b="0" i="0" smtClean="0">
                          <a:solidFill>
                            <a:srgbClr val="0070C0"/>
                          </a:solidFill>
                          <a:latin typeface="Tahoma" panose="020B0604030504040204" pitchFamily="34" charset="0"/>
                          <a:ea typeface="Tahoma" panose="020B0604030504040204" pitchFamily="34" charset="0"/>
                          <a:cs typeface="Tahoma" panose="020B0604030504040204" pitchFamily="34" charset="0"/>
                        </a:rPr>
                        <m:t>m</m:t>
                      </m:r>
                      <m:r>
                        <m:rPr>
                          <m:nor/>
                        </m:rPr>
                        <a:rPr lang="en-US" sz="2200" b="0" i="0" smtClean="0">
                          <a:solidFill>
                            <a:srgbClr val="0070C0"/>
                          </a:solidFill>
                          <a:latin typeface="Tahoma" panose="020B0604030504040204" pitchFamily="34" charset="0"/>
                          <a:ea typeface="Tahoma" panose="020B0604030504040204" pitchFamily="34" charset="0"/>
                          <a:cs typeface="Tahoma" panose="020B0604030504040204" pitchFamily="34" charset="0"/>
                        </a:rPr>
                        <m:t>ì</m:t>
                      </m:r>
                      <m:r>
                        <m:rPr>
                          <m:nor/>
                        </m:rPr>
                        <a:rPr lang="en-US" sz="2200" b="0" i="0" smtClean="0">
                          <a:solidFill>
                            <a:srgbClr val="0070C0"/>
                          </a:solidFill>
                          <a:latin typeface="Tahoma" panose="020B0604030504040204" pitchFamily="34" charset="0"/>
                          <a:ea typeface="Tahoma" panose="020B0604030504040204" pitchFamily="34" charset="0"/>
                          <a:cs typeface="Tahoma" panose="020B0604030504040204" pitchFamily="34" charset="0"/>
                        </a:rPr>
                        <m:t>nh</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en-US" sz="2200" b="0" i="0" smtClean="0">
                          <a:solidFill>
                            <a:srgbClr val="0070C0"/>
                          </a:solidFill>
                          <a:latin typeface="Tahoma" panose="020B0604030504040204" pitchFamily="34" charset="0"/>
                          <a:ea typeface="Tahoma" panose="020B0604030504040204" pitchFamily="34" charset="0"/>
                          <a:cs typeface="Tahoma" panose="020B0604030504040204" pitchFamily="34" charset="0"/>
                        </a:rPr>
                        <m:t>đã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mua</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t</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à</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i</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kho</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ả</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n</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h</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ọ</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c</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m</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ộ</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t</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kh</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ó</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a</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ti</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ế</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ng</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Anh</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tr</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ự</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c</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tuy</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ế</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n</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để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c</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ù</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ng</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 </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h</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ọ</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c</m:t>
                      </m:r>
                      <m:r>
                        <m:rPr>
                          <m:nor/>
                        </m:rPr>
                        <a:rPr lang="nl-NL" sz="2200" smtClean="0">
                          <a:solidFill>
                            <a:srgbClr val="0070C0"/>
                          </a:solidFill>
                          <a:latin typeface="Tahoma" panose="020B0604030504040204" pitchFamily="34" charset="0"/>
                          <a:ea typeface="Tahoma" panose="020B0604030504040204" pitchFamily="34" charset="0"/>
                          <a:cs typeface="Tahoma" panose="020B0604030504040204" pitchFamily="34" charset="0"/>
                        </a:rPr>
                        <m:t>.</m:t>
                      </m:r>
                    </m:oMath>
                  </m:oMathPara>
                </a14:m>
                <a:endParaRPr lang="en-US" sz="220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mc:Choice>
        <mc:Fallback xmlns="">
          <p:sp>
            <p:nvSpPr>
              <p:cNvPr id="37" name="Rounded Rectangle 17">
                <a:extLst>
                  <a:ext uri="{FF2B5EF4-FFF2-40B4-BE49-F238E27FC236}">
                    <a16:creationId xmlns:a16="http://schemas.microsoft.com/office/drawing/2014/main" id="{19B38179-B9F8-2E89-15EA-958F6657D0E0}"/>
                  </a:ext>
                </a:extLst>
              </p:cNvPr>
              <p:cNvSpPr>
                <a:spLocks noRot="1" noChangeAspect="1" noMove="1" noResize="1" noEditPoints="1" noAdjustHandles="1" noChangeArrowheads="1" noChangeShapeType="1" noTextEdit="1"/>
              </p:cNvSpPr>
              <p:nvPr/>
            </p:nvSpPr>
            <p:spPr>
              <a:xfrm>
                <a:off x="2295014" y="4015294"/>
                <a:ext cx="8217603" cy="851976"/>
              </a:xfrm>
              <a:prstGeom prst="roundRect">
                <a:avLst/>
              </a:prstGeom>
              <a:blipFill>
                <a:blip r:embed="rId4"/>
                <a:stretch>
                  <a:fillRect b="-5634"/>
                </a:stretch>
              </a:blipFill>
              <a:ln w="19050">
                <a:solidFill>
                  <a:schemeClr val="accent2"/>
                </a:solidFill>
              </a:ln>
            </p:spPr>
            <p:txBody>
              <a:bodyPr/>
              <a:lstStyle/>
              <a:p>
                <a:r>
                  <a:rPr lang="en-US">
                    <a:noFill/>
                  </a:rPr>
                  <a:t> </a:t>
                </a:r>
              </a:p>
            </p:txBody>
          </p:sp>
        </mc:Fallback>
      </mc:AlternateContent>
    </p:spTree>
    <p:extLst>
      <p:ext uri="{BB962C8B-B14F-4D97-AF65-F5344CB8AC3E}">
        <p14:creationId xmlns:p14="http://schemas.microsoft.com/office/powerpoint/2010/main" val="3776256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arn(inVertical)">
                                      <p:cBhvr>
                                        <p:cTn id="19" dur="500"/>
                                        <p:tgtEl>
                                          <p:spTgt spid="3"/>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arn(inVertical)">
                                      <p:cBhvr>
                                        <p:cTn id="28" dur="500"/>
                                        <p:tgtEl>
                                          <p:spTgt spid="6"/>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arn(inVertical)">
                                      <p:cBhvr>
                                        <p:cTn id="31" dur="500"/>
                                        <p:tgtEl>
                                          <p:spTgt spid="7"/>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arn(inVertical)">
                                      <p:cBhvr>
                                        <p:cTn id="34" dur="500"/>
                                        <p:tgtEl>
                                          <p:spTgt spid="9"/>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barn(inVertical)">
                                      <p:cBhvr>
                                        <p:cTn id="37" dur="500"/>
                                        <p:tgtEl>
                                          <p:spTgt spid="36"/>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barn(inVertical)">
                                      <p:cBhvr>
                                        <p:cTn id="40" dur="500"/>
                                        <p:tgtEl>
                                          <p:spTgt spid="37"/>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grpId="0" nodeType="click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circle(in)">
                                      <p:cBhvr>
                                        <p:cTn id="45" dur="2000"/>
                                        <p:tgtEl>
                                          <p:spTgt spid="31"/>
                                        </p:tgtEl>
                                      </p:cBhvr>
                                    </p:animEffect>
                                  </p:childTnLst>
                                </p:cTn>
                              </p:par>
                              <p:par>
                                <p:cTn id="46" presetID="6" presetClass="entr" presetSubtype="16" fill="hold" grpId="0" nodeType="with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circle(in)">
                                      <p:cBhvr>
                                        <p:cTn id="48" dur="2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3" grpId="0" animBg="1"/>
      <p:bldP spid="4" grpId="0" animBg="1"/>
      <p:bldP spid="5" grpId="0" animBg="1"/>
      <p:bldP spid="6" grpId="0" animBg="1"/>
      <p:bldP spid="7" grpId="0" animBg="1"/>
      <p:bldP spid="9" grpId="0" animBg="1"/>
      <p:bldP spid="31" grpId="0" animBg="1"/>
      <p:bldP spid="35" grpId="0" animBg="1"/>
      <p:bldP spid="36" grpId="0" animBg="1"/>
      <p:bldP spid="3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Horizontal Scroll 11">
            <a:extLst>
              <a:ext uri="{FF2B5EF4-FFF2-40B4-BE49-F238E27FC236}">
                <a16:creationId xmlns:a16="http://schemas.microsoft.com/office/drawing/2014/main" id="{A014F5B2-A24B-C3A3-50CE-21C30EF307C3}"/>
              </a:ext>
            </a:extLst>
          </p:cNvPr>
          <p:cNvSpPr/>
          <p:nvPr/>
        </p:nvSpPr>
        <p:spPr>
          <a:xfrm>
            <a:off x="1099227" y="969818"/>
            <a:ext cx="9919756" cy="914400"/>
          </a:xfrm>
          <a:prstGeom prst="horizontalScroll">
            <a:avLst/>
          </a:prstGeom>
          <a:noFill/>
          <a:ln w="28575">
            <a:solidFill>
              <a:srgbClr val="FFB200"/>
            </a:solidFill>
          </a:ln>
        </p:spPr>
        <p:style>
          <a:lnRef idx="1">
            <a:schemeClr val="accent1"/>
          </a:lnRef>
          <a:fillRef idx="2">
            <a:schemeClr val="accent1"/>
          </a:fillRef>
          <a:effectRef idx="1">
            <a:schemeClr val="accent1"/>
          </a:effectRef>
          <a:fontRef idx="minor">
            <a:schemeClr val="dk1"/>
          </a:fontRef>
        </p:style>
        <p:txBody>
          <a:bodyPr anchor="ctr"/>
          <a:lstStyle/>
          <a:p>
            <a:pPr algn="just"/>
            <a:r>
              <a:rPr lang="en-US" sz="2400" b="1" err="1">
                <a:solidFill>
                  <a:schemeClr val="tx1"/>
                </a:solidFill>
                <a:latin typeface="Tahoma" panose="020B0604030504040204" pitchFamily="34" charset="0"/>
                <a:ea typeface="Tahoma" panose="020B0604030504040204" pitchFamily="34" charset="0"/>
                <a:cs typeface="Tahoma" panose="020B0604030504040204" pitchFamily="34" charset="0"/>
              </a:rPr>
              <a:t>Câu</a:t>
            </a:r>
            <a:r>
              <a:rPr lang="en-US" sz="2400" b="1">
                <a:solidFill>
                  <a:schemeClr val="tx1"/>
                </a:solidFill>
                <a:latin typeface="Tahoma" panose="020B0604030504040204" pitchFamily="34" charset="0"/>
                <a:ea typeface="Tahoma" panose="020B0604030504040204" pitchFamily="34" charset="0"/>
                <a:cs typeface="Tahoma" panose="020B0604030504040204" pitchFamily="34" charset="0"/>
              </a:rPr>
              <a:t> 2. </a:t>
            </a:r>
            <a:r>
              <a:rPr lang="en-US" sz="2400">
                <a:latin typeface="Tahoma" panose="020B0604030504040204" pitchFamily="34" charset="0"/>
                <a:ea typeface="Tahoma" panose="020B0604030504040204" pitchFamily="34" charset="0"/>
                <a:cs typeface="Tahoma" panose="020B0604030504040204" pitchFamily="34" charset="0"/>
              </a:rPr>
              <a:t>Bản quyền của phần mềm </a:t>
            </a:r>
            <a:r>
              <a:rPr lang="en-US" sz="2400" b="1">
                <a:latin typeface="Tahoma" panose="020B0604030504040204" pitchFamily="34" charset="0"/>
                <a:ea typeface="Tahoma" panose="020B0604030504040204" pitchFamily="34" charset="0"/>
                <a:cs typeface="Tahoma" panose="020B0604030504040204" pitchFamily="34" charset="0"/>
              </a:rPr>
              <a:t>không </a:t>
            </a:r>
            <a:r>
              <a:rPr lang="en-US" sz="2400">
                <a:latin typeface="Tahoma" panose="020B0604030504040204" pitchFamily="34" charset="0"/>
                <a:ea typeface="Tahoma" panose="020B0604030504040204" pitchFamily="34" charset="0"/>
                <a:cs typeface="Tahoma" panose="020B0604030504040204" pitchFamily="34" charset="0"/>
              </a:rPr>
              <a:t>thuộc về đối tượng nào?</a:t>
            </a:r>
            <a:endParaRPr lang="en-US" sz="240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pic>
        <p:nvPicPr>
          <p:cNvPr id="21" name="Picture 3" descr="C:\Users\Administrator\Desktop\tải xuống.jpg">
            <a:extLst>
              <a:ext uri="{FF2B5EF4-FFF2-40B4-BE49-F238E27FC236}">
                <a16:creationId xmlns:a16="http://schemas.microsoft.com/office/drawing/2014/main" id="{9743577B-2DD2-C378-0571-824BAE204C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1" y="5466645"/>
            <a:ext cx="1262743" cy="1391354"/>
          </a:xfrm>
          <a:prstGeom prst="rect">
            <a:avLst/>
          </a:prstGeom>
          <a:noFill/>
          <a:extLst>
            <a:ext uri="{909E8E84-426E-40DD-AFC4-6F175D3DCCD1}">
              <a14:hiddenFill xmlns:a14="http://schemas.microsoft.com/office/drawing/2010/main">
                <a:solidFill>
                  <a:srgbClr val="FFFFFF"/>
                </a:solidFill>
              </a14:hiddenFill>
            </a:ext>
          </a:extLst>
        </p:spPr>
      </p:pic>
      <p:sp>
        <p:nvSpPr>
          <p:cNvPr id="34" name="Slide Number Placeholder 33">
            <a:extLst>
              <a:ext uri="{FF2B5EF4-FFF2-40B4-BE49-F238E27FC236}">
                <a16:creationId xmlns:a16="http://schemas.microsoft.com/office/drawing/2014/main" id="{4D0EBDB5-4EB4-21FC-F178-D5BAEDCB373F}"/>
              </a:ext>
            </a:extLst>
          </p:cNvPr>
          <p:cNvSpPr>
            <a:spLocks noGrp="1"/>
          </p:cNvSpPr>
          <p:nvPr>
            <p:ph type="sldNum" sz="quarter" idx="12"/>
          </p:nvPr>
        </p:nvSpPr>
        <p:spPr>
          <a:xfrm>
            <a:off x="10319656" y="6245225"/>
            <a:ext cx="1262743" cy="476250"/>
          </a:xfrm>
        </p:spPr>
        <p:txBody>
          <a:bodyPr/>
          <a:lstStyle/>
          <a:p>
            <a:pPr fontAlgn="base">
              <a:spcBef>
                <a:spcPct val="0"/>
              </a:spcBef>
              <a:spcAft>
                <a:spcPct val="0"/>
              </a:spcAft>
            </a:pPr>
            <a:fld id="{78F9BEA7-FF12-4FD2-BA9F-9AEF42EAAE3B}" type="slidenum">
              <a:rPr lang="en-US" altLang="en-US" smtClean="0">
                <a:solidFill>
                  <a:srgbClr val="000000"/>
                </a:solidFill>
              </a:rPr>
              <a:pPr fontAlgn="base">
                <a:spcBef>
                  <a:spcPct val="0"/>
                </a:spcBef>
                <a:spcAft>
                  <a:spcPct val="0"/>
                </a:spcAft>
              </a:pPr>
              <a:t>33</a:t>
            </a:fld>
            <a:endParaRPr lang="en-US" altLang="en-US">
              <a:solidFill>
                <a:srgbClr val="000000"/>
              </a:solidFill>
            </a:endParaRPr>
          </a:p>
        </p:txBody>
      </p:sp>
      <p:sp>
        <p:nvSpPr>
          <p:cNvPr id="2" name="Oval 14">
            <a:hlinkClick r:id="" action="ppaction://noaction" highlightClick="1">
              <a:snd r:embed="rId3" name="CAMERA.WAV"/>
            </a:hlinkClick>
            <a:extLst>
              <a:ext uri="{FF2B5EF4-FFF2-40B4-BE49-F238E27FC236}">
                <a16:creationId xmlns:a16="http://schemas.microsoft.com/office/drawing/2014/main" id="{898C08F1-B208-9233-1275-C26C0E121187}"/>
              </a:ext>
            </a:extLst>
          </p:cNvPr>
          <p:cNvSpPr>
            <a:spLocks noChangeArrowheads="1"/>
          </p:cNvSpPr>
          <p:nvPr/>
        </p:nvSpPr>
        <p:spPr bwMode="auto">
          <a:xfrm>
            <a:off x="1734643" y="2264947"/>
            <a:ext cx="510671" cy="533400"/>
          </a:xfrm>
          <a:prstGeom prst="ellipse">
            <a:avLst/>
          </a:prstGeom>
          <a:ln w="19050">
            <a:solidFill>
              <a:schemeClr val="accent2"/>
            </a:solidFill>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dirty="0">
                <a:solidFill>
                  <a:srgbClr val="0070C0"/>
                </a:solidFill>
                <a:latin typeface="Tahoma" pitchFamily="34" charset="0"/>
                <a:ea typeface="Tahoma" pitchFamily="34" charset="0"/>
                <a:cs typeface="Tahoma" pitchFamily="34" charset="0"/>
              </a:rPr>
              <a:t>A</a:t>
            </a:r>
          </a:p>
        </p:txBody>
      </p:sp>
      <p:sp>
        <p:nvSpPr>
          <p:cNvPr id="3" name="Oval 15">
            <a:hlinkClick r:id="" action="ppaction://noaction" highlightClick="1">
              <a:snd r:embed="rId3" name="CAMERA.WAV"/>
            </a:hlinkClick>
            <a:extLst>
              <a:ext uri="{FF2B5EF4-FFF2-40B4-BE49-F238E27FC236}">
                <a16:creationId xmlns:a16="http://schemas.microsoft.com/office/drawing/2014/main" id="{F9125BF7-E055-03EC-EA6D-B71F6F109D99}"/>
              </a:ext>
            </a:extLst>
          </p:cNvPr>
          <p:cNvSpPr>
            <a:spLocks noChangeArrowheads="1"/>
          </p:cNvSpPr>
          <p:nvPr/>
        </p:nvSpPr>
        <p:spPr bwMode="auto">
          <a:xfrm>
            <a:off x="1753187" y="2912158"/>
            <a:ext cx="510671" cy="533400"/>
          </a:xfrm>
          <a:prstGeom prst="ellipse">
            <a:avLst/>
          </a:prstGeom>
          <a:ln w="19050">
            <a:solidFill>
              <a:schemeClr val="accent2"/>
            </a:solidFill>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dirty="0">
                <a:solidFill>
                  <a:srgbClr val="0070C0"/>
                </a:solidFill>
                <a:latin typeface="Tahoma" pitchFamily="34" charset="0"/>
                <a:ea typeface="Tahoma" pitchFamily="34" charset="0"/>
                <a:cs typeface="Tahoma" pitchFamily="34" charset="0"/>
              </a:rPr>
              <a:t>B</a:t>
            </a:r>
          </a:p>
        </p:txBody>
      </p:sp>
      <p:sp>
        <p:nvSpPr>
          <p:cNvPr id="4" name="Rounded Rectangle 17">
            <a:extLst>
              <a:ext uri="{FF2B5EF4-FFF2-40B4-BE49-F238E27FC236}">
                <a16:creationId xmlns:a16="http://schemas.microsoft.com/office/drawing/2014/main" id="{472F54DF-826C-34A6-610A-D70706920309}"/>
              </a:ext>
            </a:extLst>
          </p:cNvPr>
          <p:cNvSpPr/>
          <p:nvPr/>
        </p:nvSpPr>
        <p:spPr>
          <a:xfrm>
            <a:off x="2378891" y="2288000"/>
            <a:ext cx="5084092" cy="490360"/>
          </a:xfrm>
          <a:prstGeom prst="round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p>
            <a:r>
              <a:rPr lang="nl-NL" sz="2400">
                <a:solidFill>
                  <a:srgbClr val="0070C0"/>
                </a:solidFill>
                <a:latin typeface="Tahoma" panose="020B0604030504040204" pitchFamily="34" charset="0"/>
                <a:ea typeface="Tahoma" panose="020B0604030504040204" pitchFamily="34" charset="0"/>
                <a:cs typeface="Tahoma" panose="020B0604030504040204" pitchFamily="34" charset="0"/>
              </a:rPr>
              <a:t>Người lập trình.</a:t>
            </a:r>
            <a:endParaRPr lang="en-US" sz="2400"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5" name="Rounded Rectangle 18">
            <a:extLst>
              <a:ext uri="{FF2B5EF4-FFF2-40B4-BE49-F238E27FC236}">
                <a16:creationId xmlns:a16="http://schemas.microsoft.com/office/drawing/2014/main" id="{D8F3EC62-6F7A-C5E2-85A0-9AEF9EE667D5}"/>
              </a:ext>
            </a:extLst>
          </p:cNvPr>
          <p:cNvSpPr/>
          <p:nvPr/>
        </p:nvSpPr>
        <p:spPr>
          <a:xfrm>
            <a:off x="2398271" y="2921393"/>
            <a:ext cx="5064712" cy="513413"/>
          </a:xfrm>
          <a:prstGeom prst="round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p>
            <a:pPr marL="0" lvl="1">
              <a:defRPr/>
            </a:pPr>
            <a:r>
              <a:rPr lang="nl-NL" sz="2400">
                <a:solidFill>
                  <a:srgbClr val="0070C0"/>
                </a:solidFill>
                <a:latin typeface="Tahoma" panose="020B0604030504040204" pitchFamily="34" charset="0"/>
                <a:ea typeface="Tahoma" panose="020B0604030504040204" pitchFamily="34" charset="0"/>
                <a:cs typeface="Tahoma" panose="020B0604030504040204" pitchFamily="34" charset="0"/>
              </a:rPr>
              <a:t>Người đầu tư.</a:t>
            </a:r>
            <a:endParaRPr lang="en-US" sz="2400"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6" name="Oval 17">
            <a:hlinkClick r:id="" action="ppaction://noaction" highlightClick="1">
              <a:snd r:embed="rId3" name="CAMERA.WAV"/>
            </a:hlinkClick>
            <a:extLst>
              <a:ext uri="{FF2B5EF4-FFF2-40B4-BE49-F238E27FC236}">
                <a16:creationId xmlns:a16="http://schemas.microsoft.com/office/drawing/2014/main" id="{115959BF-B355-C6EC-5489-751D2758960B}"/>
              </a:ext>
            </a:extLst>
          </p:cNvPr>
          <p:cNvSpPr>
            <a:spLocks noChangeArrowheads="1"/>
          </p:cNvSpPr>
          <p:nvPr/>
        </p:nvSpPr>
        <p:spPr bwMode="auto">
          <a:xfrm>
            <a:off x="1734643" y="4281619"/>
            <a:ext cx="510671" cy="533400"/>
          </a:xfrm>
          <a:prstGeom prst="ellipse">
            <a:avLst/>
          </a:prstGeom>
          <a:ln w="19050">
            <a:solidFill>
              <a:schemeClr val="accent2"/>
            </a:solidFill>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a:solidFill>
                  <a:srgbClr val="0070C0"/>
                </a:solidFill>
                <a:latin typeface="Tahoma" pitchFamily="34" charset="0"/>
                <a:ea typeface="Tahoma" pitchFamily="34" charset="0"/>
                <a:cs typeface="Tahoma" pitchFamily="34" charset="0"/>
              </a:rPr>
              <a:t>D</a:t>
            </a:r>
            <a:endParaRPr lang="en-US" sz="3000" b="1" dirty="0">
              <a:solidFill>
                <a:srgbClr val="0070C0"/>
              </a:solidFill>
              <a:latin typeface="Tahoma" pitchFamily="34" charset="0"/>
              <a:ea typeface="Tahoma" pitchFamily="34" charset="0"/>
              <a:cs typeface="Tahoma" pitchFamily="34" charset="0"/>
            </a:endParaRPr>
          </a:p>
        </p:txBody>
      </p:sp>
      <p:sp>
        <p:nvSpPr>
          <p:cNvPr id="7" name="Rounded Rectangle 20">
            <a:extLst>
              <a:ext uri="{FF2B5EF4-FFF2-40B4-BE49-F238E27FC236}">
                <a16:creationId xmlns:a16="http://schemas.microsoft.com/office/drawing/2014/main" id="{2D197934-1EA7-35AA-9BE5-D1C8C7B3EE71}"/>
              </a:ext>
            </a:extLst>
          </p:cNvPr>
          <p:cNvSpPr/>
          <p:nvPr/>
        </p:nvSpPr>
        <p:spPr>
          <a:xfrm>
            <a:off x="2407508" y="4304270"/>
            <a:ext cx="5055476" cy="533400"/>
          </a:xfrm>
          <a:prstGeom prst="round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p>
            <a:r>
              <a:rPr lang="nl-NL" sz="2400">
                <a:solidFill>
                  <a:srgbClr val="0070C0"/>
                </a:solidFill>
                <a:latin typeface="Tahoma" panose="020B0604030504040204" pitchFamily="34" charset="0"/>
                <a:ea typeface="Tahoma" panose="020B0604030504040204" pitchFamily="34" charset="0"/>
                <a:cs typeface="Tahoma" panose="020B0604030504040204" pitchFamily="34" charset="0"/>
              </a:rPr>
              <a:t>Người mua quyền tài sản.</a:t>
            </a:r>
            <a:endParaRPr lang="en-US" sz="2400"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22" name="Oval 14">
            <a:hlinkClick r:id="" action="ppaction://noaction" highlightClick="1">
              <a:snd r:embed="rId3" name="CAMERA.WAV"/>
            </a:hlinkClick>
            <a:extLst>
              <a:ext uri="{FF2B5EF4-FFF2-40B4-BE49-F238E27FC236}">
                <a16:creationId xmlns:a16="http://schemas.microsoft.com/office/drawing/2014/main" id="{063C2FD2-DD0A-8971-36A7-AAF0C30BADC4}"/>
              </a:ext>
            </a:extLst>
          </p:cNvPr>
          <p:cNvSpPr>
            <a:spLocks noChangeArrowheads="1"/>
          </p:cNvSpPr>
          <p:nvPr/>
        </p:nvSpPr>
        <p:spPr bwMode="auto">
          <a:xfrm>
            <a:off x="1753186" y="3578271"/>
            <a:ext cx="510671" cy="533400"/>
          </a:xfrm>
          <a:prstGeom prst="ellipse">
            <a:avLst/>
          </a:prstGeom>
          <a:ln w="19050">
            <a:solidFill>
              <a:schemeClr val="accent2"/>
            </a:solidFill>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a:solidFill>
                  <a:srgbClr val="0070C0"/>
                </a:solidFill>
                <a:latin typeface="Tahoma" pitchFamily="34" charset="0"/>
                <a:ea typeface="Tahoma" pitchFamily="34" charset="0"/>
                <a:cs typeface="Tahoma" pitchFamily="34" charset="0"/>
              </a:rPr>
              <a:t>C</a:t>
            </a:r>
            <a:endParaRPr lang="en-US" sz="3000" b="1" dirty="0">
              <a:solidFill>
                <a:srgbClr val="0070C0"/>
              </a:solidFill>
              <a:latin typeface="Tahoma" pitchFamily="34" charset="0"/>
              <a:ea typeface="Tahoma" pitchFamily="34" charset="0"/>
              <a:cs typeface="Tahoma" pitchFamily="34" charset="0"/>
            </a:endParaRPr>
          </a:p>
        </p:txBody>
      </p:sp>
      <p:sp>
        <p:nvSpPr>
          <p:cNvPr id="24" name="Rounded Rectangle 18">
            <a:extLst>
              <a:ext uri="{FF2B5EF4-FFF2-40B4-BE49-F238E27FC236}">
                <a16:creationId xmlns:a16="http://schemas.microsoft.com/office/drawing/2014/main" id="{BABEA95C-1ADD-ACE2-AF5F-A9D9506179CD}"/>
              </a:ext>
            </a:extLst>
          </p:cNvPr>
          <p:cNvSpPr/>
          <p:nvPr/>
        </p:nvSpPr>
        <p:spPr>
          <a:xfrm>
            <a:off x="2398271" y="3576596"/>
            <a:ext cx="5064712" cy="513413"/>
          </a:xfrm>
          <a:prstGeom prst="round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p>
            <a:pPr marL="0" lvl="1">
              <a:defRPr/>
            </a:pPr>
            <a:r>
              <a:rPr lang="nl-NL" sz="2400">
                <a:solidFill>
                  <a:srgbClr val="0070C0"/>
                </a:solidFill>
                <a:latin typeface="Tahoma" panose="020B0604030504040204" pitchFamily="34" charset="0"/>
                <a:ea typeface="Tahoma" panose="020B0604030504040204" pitchFamily="34" charset="0"/>
                <a:cs typeface="Tahoma" panose="020B0604030504040204" pitchFamily="34" charset="0"/>
              </a:rPr>
              <a:t>Người mua quyền sử dụng.</a:t>
            </a:r>
            <a:endParaRPr lang="en-US" sz="2400"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8" name="Oval 7">
            <a:extLst>
              <a:ext uri="{FF2B5EF4-FFF2-40B4-BE49-F238E27FC236}">
                <a16:creationId xmlns:a16="http://schemas.microsoft.com/office/drawing/2014/main" id="{09593E43-0B6F-7C28-424D-36B3ACCD8AED}"/>
              </a:ext>
            </a:extLst>
          </p:cNvPr>
          <p:cNvSpPr/>
          <p:nvPr/>
        </p:nvSpPr>
        <p:spPr>
          <a:xfrm>
            <a:off x="1744925" y="3576596"/>
            <a:ext cx="510671" cy="5334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9" name="Rounded Rectangle 22">
            <a:extLst>
              <a:ext uri="{FF2B5EF4-FFF2-40B4-BE49-F238E27FC236}">
                <a16:creationId xmlns:a16="http://schemas.microsoft.com/office/drawing/2014/main" id="{69BC477D-C045-7F6D-8BB0-24B2243D2763}"/>
              </a:ext>
            </a:extLst>
          </p:cNvPr>
          <p:cNvSpPr/>
          <p:nvPr/>
        </p:nvSpPr>
        <p:spPr>
          <a:xfrm>
            <a:off x="2388581" y="3585294"/>
            <a:ext cx="5064712" cy="5334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41051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barn(inVertical)">
                                      <p:cBhvr>
                                        <p:cTn id="30" dur="500"/>
                                        <p:tgtEl>
                                          <p:spTgt spid="22"/>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barn(inVertical)">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barn(inVertical)">
                                      <p:cBhvr>
                                        <p:cTn id="38" dur="500"/>
                                        <p:tgtEl>
                                          <p:spTgt spid="8"/>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arn(inVertical)">
                                      <p:cBhvr>
                                        <p:cTn id="4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P spid="3" grpId="0" animBg="1"/>
      <p:bldP spid="4" grpId="0" animBg="1"/>
      <p:bldP spid="5" grpId="0" animBg="1"/>
      <p:bldP spid="6" grpId="0" animBg="1"/>
      <p:bldP spid="7" grpId="0" animBg="1"/>
      <p:bldP spid="22" grpId="0" animBg="1"/>
      <p:bldP spid="24" grpId="0" animBg="1"/>
      <p:bldP spid="8" grpId="0" animBg="1"/>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Horizontal Scroll 11">
            <a:extLst>
              <a:ext uri="{FF2B5EF4-FFF2-40B4-BE49-F238E27FC236}">
                <a16:creationId xmlns:a16="http://schemas.microsoft.com/office/drawing/2014/main" id="{A014F5B2-A24B-C3A3-50CE-21C30EF307C3}"/>
              </a:ext>
            </a:extLst>
          </p:cNvPr>
          <p:cNvSpPr/>
          <p:nvPr/>
        </p:nvSpPr>
        <p:spPr>
          <a:xfrm>
            <a:off x="1099227" y="781675"/>
            <a:ext cx="9919756" cy="1269011"/>
          </a:xfrm>
          <a:prstGeom prst="horizontalScroll">
            <a:avLst/>
          </a:prstGeom>
          <a:noFill/>
          <a:ln w="28575">
            <a:solidFill>
              <a:srgbClr val="FFB200"/>
            </a:solidFill>
          </a:ln>
        </p:spPr>
        <p:style>
          <a:lnRef idx="1">
            <a:schemeClr val="accent1"/>
          </a:lnRef>
          <a:fillRef idx="2">
            <a:schemeClr val="accent1"/>
          </a:fillRef>
          <a:effectRef idx="1">
            <a:schemeClr val="accent1"/>
          </a:effectRef>
          <a:fontRef idx="minor">
            <a:schemeClr val="dk1"/>
          </a:fontRef>
        </p:style>
        <p:txBody>
          <a:bodyPr anchor="ctr"/>
          <a:lstStyle/>
          <a:p>
            <a:pPr algn="just"/>
            <a:r>
              <a:rPr lang="en-US" sz="2400" b="1" err="1">
                <a:solidFill>
                  <a:schemeClr val="tx1"/>
                </a:solidFill>
                <a:latin typeface="Tahoma" panose="020B0604030504040204" pitchFamily="34" charset="0"/>
                <a:ea typeface="Tahoma" panose="020B0604030504040204" pitchFamily="34" charset="0"/>
                <a:cs typeface="Tahoma" panose="020B0604030504040204" pitchFamily="34" charset="0"/>
              </a:rPr>
              <a:t>Câu</a:t>
            </a:r>
            <a:r>
              <a:rPr lang="en-US" sz="2400" b="1">
                <a:solidFill>
                  <a:schemeClr val="tx1"/>
                </a:solidFill>
                <a:latin typeface="Tahoma" panose="020B0604030504040204" pitchFamily="34" charset="0"/>
                <a:ea typeface="Tahoma" panose="020B0604030504040204" pitchFamily="34" charset="0"/>
                <a:cs typeface="Tahoma" panose="020B0604030504040204" pitchFamily="34" charset="0"/>
              </a:rPr>
              <a:t> 3. </a:t>
            </a:r>
            <a:r>
              <a:rPr lang="nl-NL" sz="2400">
                <a:solidFill>
                  <a:srgbClr val="000000"/>
                </a:solidFill>
                <a:latin typeface="Tahoma" panose="020B0604030504040204" pitchFamily="34" charset="0"/>
                <a:ea typeface="Tahoma" panose="020B0604030504040204" pitchFamily="34" charset="0"/>
                <a:cs typeface="Tahoma" panose="020B0604030504040204" pitchFamily="34" charset="0"/>
              </a:rPr>
              <a:t>Nếu đăng trên mạng xã hội nhận xét có tính xúc phạm đến một người khác thì hành vi này là:</a:t>
            </a:r>
            <a:endParaRPr lang="en-US" sz="240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pic>
        <p:nvPicPr>
          <p:cNvPr id="21" name="Picture 3" descr="C:\Users\Administrator\Desktop\tải xuống.jpg">
            <a:extLst>
              <a:ext uri="{FF2B5EF4-FFF2-40B4-BE49-F238E27FC236}">
                <a16:creationId xmlns:a16="http://schemas.microsoft.com/office/drawing/2014/main" id="{9743577B-2DD2-C378-0571-824BAE204C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1" y="5466645"/>
            <a:ext cx="1262743" cy="1391354"/>
          </a:xfrm>
          <a:prstGeom prst="rect">
            <a:avLst/>
          </a:prstGeom>
          <a:noFill/>
          <a:extLst>
            <a:ext uri="{909E8E84-426E-40DD-AFC4-6F175D3DCCD1}">
              <a14:hiddenFill xmlns:a14="http://schemas.microsoft.com/office/drawing/2010/main">
                <a:solidFill>
                  <a:srgbClr val="FFFFFF"/>
                </a:solidFill>
              </a14:hiddenFill>
            </a:ext>
          </a:extLst>
        </p:spPr>
      </p:pic>
      <p:sp>
        <p:nvSpPr>
          <p:cNvPr id="34" name="Slide Number Placeholder 33">
            <a:extLst>
              <a:ext uri="{FF2B5EF4-FFF2-40B4-BE49-F238E27FC236}">
                <a16:creationId xmlns:a16="http://schemas.microsoft.com/office/drawing/2014/main" id="{4D0EBDB5-4EB4-21FC-F178-D5BAEDCB373F}"/>
              </a:ext>
            </a:extLst>
          </p:cNvPr>
          <p:cNvSpPr>
            <a:spLocks noGrp="1"/>
          </p:cNvSpPr>
          <p:nvPr>
            <p:ph type="sldNum" sz="quarter" idx="12"/>
          </p:nvPr>
        </p:nvSpPr>
        <p:spPr>
          <a:xfrm>
            <a:off x="10319656" y="6245225"/>
            <a:ext cx="1262743" cy="476250"/>
          </a:xfrm>
        </p:spPr>
        <p:txBody>
          <a:bodyPr/>
          <a:lstStyle/>
          <a:p>
            <a:pPr fontAlgn="base">
              <a:spcBef>
                <a:spcPct val="0"/>
              </a:spcBef>
              <a:spcAft>
                <a:spcPct val="0"/>
              </a:spcAft>
            </a:pPr>
            <a:fld id="{78F9BEA7-FF12-4FD2-BA9F-9AEF42EAAE3B}" type="slidenum">
              <a:rPr lang="en-US" altLang="en-US" smtClean="0">
                <a:solidFill>
                  <a:srgbClr val="000000"/>
                </a:solidFill>
              </a:rPr>
              <a:pPr fontAlgn="base">
                <a:spcBef>
                  <a:spcPct val="0"/>
                </a:spcBef>
                <a:spcAft>
                  <a:spcPct val="0"/>
                </a:spcAft>
              </a:pPr>
              <a:t>34</a:t>
            </a:fld>
            <a:endParaRPr lang="en-US" altLang="en-US">
              <a:solidFill>
                <a:srgbClr val="000000"/>
              </a:solidFill>
            </a:endParaRPr>
          </a:p>
        </p:txBody>
      </p:sp>
      <p:sp>
        <p:nvSpPr>
          <p:cNvPr id="11" name="Oval 14">
            <a:hlinkClick r:id="" action="ppaction://noaction" highlightClick="1">
              <a:snd r:embed="rId3" name="CAMERA.WAV"/>
            </a:hlinkClick>
            <a:extLst>
              <a:ext uri="{FF2B5EF4-FFF2-40B4-BE49-F238E27FC236}">
                <a16:creationId xmlns:a16="http://schemas.microsoft.com/office/drawing/2014/main" id="{DF6851C1-F7F0-79ED-FCC6-116D7F619823}"/>
              </a:ext>
            </a:extLst>
          </p:cNvPr>
          <p:cNvSpPr>
            <a:spLocks noChangeArrowheads="1"/>
          </p:cNvSpPr>
          <p:nvPr/>
        </p:nvSpPr>
        <p:spPr bwMode="auto">
          <a:xfrm>
            <a:off x="1812464" y="2449772"/>
            <a:ext cx="510671" cy="533400"/>
          </a:xfrm>
          <a:prstGeom prst="ellipse">
            <a:avLst/>
          </a:prstGeom>
          <a:ln w="19050">
            <a:solidFill>
              <a:schemeClr val="accent2"/>
            </a:solidFill>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dirty="0">
                <a:solidFill>
                  <a:srgbClr val="0070C0"/>
                </a:solidFill>
                <a:latin typeface="Tahoma" pitchFamily="34" charset="0"/>
                <a:ea typeface="Tahoma" pitchFamily="34" charset="0"/>
                <a:cs typeface="Tahoma" pitchFamily="34" charset="0"/>
              </a:rPr>
              <a:t>A</a:t>
            </a:r>
          </a:p>
        </p:txBody>
      </p:sp>
      <p:sp>
        <p:nvSpPr>
          <p:cNvPr id="12" name="Oval 15">
            <a:hlinkClick r:id="" action="ppaction://noaction" highlightClick="1">
              <a:snd r:embed="rId3" name="CAMERA.WAV"/>
            </a:hlinkClick>
            <a:extLst>
              <a:ext uri="{FF2B5EF4-FFF2-40B4-BE49-F238E27FC236}">
                <a16:creationId xmlns:a16="http://schemas.microsoft.com/office/drawing/2014/main" id="{178CAB01-D4CC-D4F3-1330-48F6AE740604}"/>
              </a:ext>
            </a:extLst>
          </p:cNvPr>
          <p:cNvSpPr>
            <a:spLocks noChangeArrowheads="1"/>
          </p:cNvSpPr>
          <p:nvPr/>
        </p:nvSpPr>
        <p:spPr bwMode="auto">
          <a:xfrm>
            <a:off x="1831008" y="3096983"/>
            <a:ext cx="510671" cy="533400"/>
          </a:xfrm>
          <a:prstGeom prst="ellipse">
            <a:avLst/>
          </a:prstGeom>
          <a:ln w="19050">
            <a:solidFill>
              <a:schemeClr val="accent2"/>
            </a:solidFill>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dirty="0">
                <a:solidFill>
                  <a:srgbClr val="0070C0"/>
                </a:solidFill>
                <a:latin typeface="Tahoma" pitchFamily="34" charset="0"/>
                <a:ea typeface="Tahoma" pitchFamily="34" charset="0"/>
                <a:cs typeface="Tahoma" pitchFamily="34" charset="0"/>
              </a:rPr>
              <a:t>B</a:t>
            </a:r>
          </a:p>
        </p:txBody>
      </p:sp>
      <p:sp>
        <p:nvSpPr>
          <p:cNvPr id="13" name="Rounded Rectangle 17">
            <a:extLst>
              <a:ext uri="{FF2B5EF4-FFF2-40B4-BE49-F238E27FC236}">
                <a16:creationId xmlns:a16="http://schemas.microsoft.com/office/drawing/2014/main" id="{94CFB96A-9FE3-82FA-8A13-47A38C4D9118}"/>
              </a:ext>
            </a:extLst>
          </p:cNvPr>
          <p:cNvSpPr/>
          <p:nvPr/>
        </p:nvSpPr>
        <p:spPr>
          <a:xfrm>
            <a:off x="2456712" y="2472825"/>
            <a:ext cx="8029742" cy="490360"/>
          </a:xfrm>
          <a:prstGeom prst="round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p>
            <a:r>
              <a:rPr lang="nl-NL" sz="2400">
                <a:solidFill>
                  <a:srgbClr val="0070C0"/>
                </a:solidFill>
                <a:latin typeface="Tahoma" panose="020B0604030504040204" pitchFamily="34" charset="0"/>
                <a:ea typeface="Tahoma" panose="020B0604030504040204" pitchFamily="34" charset="0"/>
                <a:cs typeface="Tahoma" panose="020B0604030504040204" pitchFamily="34" charset="0"/>
              </a:rPr>
              <a:t>Vi phạm pháp luật.</a:t>
            </a:r>
            <a:endParaRPr lang="en-US" sz="2400"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14" name="Rounded Rectangle 18">
            <a:extLst>
              <a:ext uri="{FF2B5EF4-FFF2-40B4-BE49-F238E27FC236}">
                <a16:creationId xmlns:a16="http://schemas.microsoft.com/office/drawing/2014/main" id="{C784AF66-C116-1071-6A8A-52F70FDC1E9B}"/>
              </a:ext>
            </a:extLst>
          </p:cNvPr>
          <p:cNvSpPr/>
          <p:nvPr/>
        </p:nvSpPr>
        <p:spPr>
          <a:xfrm>
            <a:off x="2476092" y="3106218"/>
            <a:ext cx="8029742" cy="513413"/>
          </a:xfrm>
          <a:prstGeom prst="round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p>
            <a:pPr marL="0" lvl="1">
              <a:defRPr/>
            </a:pPr>
            <a:r>
              <a:rPr lang="nl-NL" sz="2400">
                <a:solidFill>
                  <a:srgbClr val="0070C0"/>
                </a:solidFill>
                <a:latin typeface="Tahoma" panose="020B0604030504040204" pitchFamily="34" charset="0"/>
                <a:ea typeface="Tahoma" panose="020B0604030504040204" pitchFamily="34" charset="0"/>
                <a:cs typeface="Tahoma" panose="020B0604030504040204" pitchFamily="34" charset="0"/>
              </a:rPr>
              <a:t>Vi phạm đạo đức.</a:t>
            </a:r>
            <a:endParaRPr lang="en-US" sz="2400"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15" name="Oval 17">
            <a:hlinkClick r:id="" action="ppaction://noaction" highlightClick="1">
              <a:snd r:embed="rId3" name="CAMERA.WAV"/>
            </a:hlinkClick>
            <a:extLst>
              <a:ext uri="{FF2B5EF4-FFF2-40B4-BE49-F238E27FC236}">
                <a16:creationId xmlns:a16="http://schemas.microsoft.com/office/drawing/2014/main" id="{3E90E883-DC16-77B8-C395-D7B398FB134A}"/>
              </a:ext>
            </a:extLst>
          </p:cNvPr>
          <p:cNvSpPr>
            <a:spLocks noChangeArrowheads="1"/>
          </p:cNvSpPr>
          <p:nvPr/>
        </p:nvSpPr>
        <p:spPr bwMode="auto">
          <a:xfrm>
            <a:off x="1812464" y="4466444"/>
            <a:ext cx="510671" cy="533400"/>
          </a:xfrm>
          <a:prstGeom prst="ellipse">
            <a:avLst/>
          </a:prstGeom>
          <a:ln w="19050">
            <a:solidFill>
              <a:schemeClr val="accent2"/>
            </a:solidFill>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a:solidFill>
                  <a:srgbClr val="0070C0"/>
                </a:solidFill>
                <a:latin typeface="Tahoma" pitchFamily="34" charset="0"/>
                <a:ea typeface="Tahoma" pitchFamily="34" charset="0"/>
                <a:cs typeface="Tahoma" pitchFamily="34" charset="0"/>
              </a:rPr>
              <a:t>D</a:t>
            </a:r>
            <a:endParaRPr lang="en-US" sz="3000" b="1" dirty="0">
              <a:solidFill>
                <a:srgbClr val="0070C0"/>
              </a:solidFill>
              <a:latin typeface="Tahoma" pitchFamily="34" charset="0"/>
              <a:ea typeface="Tahoma" pitchFamily="34" charset="0"/>
              <a:cs typeface="Tahoma" pitchFamily="34" charset="0"/>
            </a:endParaRPr>
          </a:p>
        </p:txBody>
      </p:sp>
      <p:sp>
        <p:nvSpPr>
          <p:cNvPr id="16" name="Rounded Rectangle 20">
            <a:extLst>
              <a:ext uri="{FF2B5EF4-FFF2-40B4-BE49-F238E27FC236}">
                <a16:creationId xmlns:a16="http://schemas.microsoft.com/office/drawing/2014/main" id="{1A62C47C-8A4C-866B-3876-CA504C9B0463}"/>
              </a:ext>
            </a:extLst>
          </p:cNvPr>
          <p:cNvSpPr/>
          <p:nvPr/>
        </p:nvSpPr>
        <p:spPr>
          <a:xfrm>
            <a:off x="2485328" y="4489095"/>
            <a:ext cx="8001125" cy="533400"/>
          </a:xfrm>
          <a:prstGeom prst="round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p>
            <a:r>
              <a:rPr lang="nl-NL" sz="2400">
                <a:solidFill>
                  <a:srgbClr val="0070C0"/>
                </a:solidFill>
                <a:latin typeface="Tahoma" panose="020B0604030504040204" pitchFamily="34" charset="0"/>
                <a:ea typeface="Tahoma" panose="020B0604030504040204" pitchFamily="34" charset="0"/>
                <a:cs typeface="Tahoma" panose="020B0604030504040204" pitchFamily="34" charset="0"/>
              </a:rPr>
              <a:t>Không vi phạm gì.</a:t>
            </a:r>
            <a:endParaRPr lang="en-US" sz="2400" dirty="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17" name="Oval 14">
            <a:hlinkClick r:id="" action="ppaction://noaction" highlightClick="1">
              <a:snd r:embed="rId3" name="CAMERA.WAV"/>
            </a:hlinkClick>
            <a:extLst>
              <a:ext uri="{FF2B5EF4-FFF2-40B4-BE49-F238E27FC236}">
                <a16:creationId xmlns:a16="http://schemas.microsoft.com/office/drawing/2014/main" id="{4D2FEC9D-6530-02BB-DDE6-8B9C3E0F400A}"/>
              </a:ext>
            </a:extLst>
          </p:cNvPr>
          <p:cNvSpPr>
            <a:spLocks noChangeArrowheads="1"/>
          </p:cNvSpPr>
          <p:nvPr/>
        </p:nvSpPr>
        <p:spPr bwMode="auto">
          <a:xfrm>
            <a:off x="1831007" y="3763096"/>
            <a:ext cx="510671" cy="533400"/>
          </a:xfrm>
          <a:prstGeom prst="ellipse">
            <a:avLst/>
          </a:prstGeom>
          <a:ln w="19050">
            <a:solidFill>
              <a:schemeClr val="accent2"/>
            </a:solidFill>
            <a:headEnd/>
            <a:tailEnd/>
          </a:ln>
        </p:spPr>
        <p:style>
          <a:lnRef idx="2">
            <a:schemeClr val="accent4"/>
          </a:lnRef>
          <a:fillRef idx="1">
            <a:schemeClr val="lt1"/>
          </a:fillRef>
          <a:effectRef idx="0">
            <a:schemeClr val="accent4"/>
          </a:effectRef>
          <a:fontRef idx="minor">
            <a:schemeClr val="dk1"/>
          </a:fontRef>
        </p:style>
        <p:txBody>
          <a:bodyPr wrap="none" anchor="ctr"/>
          <a:lstStyle/>
          <a:p>
            <a:pPr algn="ctr"/>
            <a:r>
              <a:rPr lang="en-US" sz="3000" b="1">
                <a:solidFill>
                  <a:srgbClr val="0070C0"/>
                </a:solidFill>
                <a:latin typeface="Tahoma" pitchFamily="34" charset="0"/>
                <a:ea typeface="Tahoma" pitchFamily="34" charset="0"/>
                <a:cs typeface="Tahoma" pitchFamily="34" charset="0"/>
              </a:rPr>
              <a:t>C</a:t>
            </a:r>
            <a:endParaRPr lang="en-US" sz="3000" b="1" dirty="0">
              <a:solidFill>
                <a:srgbClr val="0070C0"/>
              </a:solidFill>
              <a:latin typeface="Tahoma" pitchFamily="34" charset="0"/>
              <a:ea typeface="Tahoma" pitchFamily="34" charset="0"/>
              <a:cs typeface="Tahoma" pitchFamily="34" charset="0"/>
            </a:endParaRPr>
          </a:p>
        </p:txBody>
      </p:sp>
      <p:sp>
        <p:nvSpPr>
          <p:cNvPr id="18" name="Rounded Rectangle 18">
            <a:extLst>
              <a:ext uri="{FF2B5EF4-FFF2-40B4-BE49-F238E27FC236}">
                <a16:creationId xmlns:a16="http://schemas.microsoft.com/office/drawing/2014/main" id="{CAECB770-3347-C7D2-A919-0957E80D43F3}"/>
              </a:ext>
            </a:extLst>
          </p:cNvPr>
          <p:cNvSpPr/>
          <p:nvPr/>
        </p:nvSpPr>
        <p:spPr>
          <a:xfrm>
            <a:off x="2476091" y="3761421"/>
            <a:ext cx="8029743" cy="513413"/>
          </a:xfrm>
          <a:prstGeom prst="roundRect">
            <a:avLst/>
          </a:prstGeom>
          <a:ln w="19050">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p>
            <a:pPr algn="just">
              <a:spcBef>
                <a:spcPts val="1200"/>
              </a:spcBef>
              <a:spcAft>
                <a:spcPts val="1200"/>
              </a:spcAft>
            </a:pPr>
            <a:r>
              <a:rPr lang="nl-NL" sz="2400">
                <a:solidFill>
                  <a:srgbClr val="0070C0"/>
                </a:solidFill>
                <a:latin typeface="Tahoma" panose="020B0604030504040204" pitchFamily="34" charset="0"/>
                <a:ea typeface="Tahoma" panose="020B0604030504040204" pitchFamily="34" charset="0"/>
                <a:cs typeface="Tahoma" panose="020B0604030504040204" pitchFamily="34" charset="0"/>
              </a:rPr>
              <a:t>Tùy theo mức độ, có thể vi phạm đạo đức hay pháp luật.</a:t>
            </a:r>
            <a:endParaRPr lang="en-US" sz="240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19" name="Oval 18">
            <a:extLst>
              <a:ext uri="{FF2B5EF4-FFF2-40B4-BE49-F238E27FC236}">
                <a16:creationId xmlns:a16="http://schemas.microsoft.com/office/drawing/2014/main" id="{B22B5360-FADA-F993-9380-1382BFD2EE8E}"/>
              </a:ext>
            </a:extLst>
          </p:cNvPr>
          <p:cNvSpPr/>
          <p:nvPr/>
        </p:nvSpPr>
        <p:spPr>
          <a:xfrm>
            <a:off x="1822746" y="3761421"/>
            <a:ext cx="510671" cy="5334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a:p>
        </p:txBody>
      </p:sp>
      <p:sp>
        <p:nvSpPr>
          <p:cNvPr id="20" name="Rounded Rectangle 22">
            <a:extLst>
              <a:ext uri="{FF2B5EF4-FFF2-40B4-BE49-F238E27FC236}">
                <a16:creationId xmlns:a16="http://schemas.microsoft.com/office/drawing/2014/main" id="{AA64338C-8FE8-FDFD-5C09-E4AAF0B09B3D}"/>
              </a:ext>
            </a:extLst>
          </p:cNvPr>
          <p:cNvSpPr/>
          <p:nvPr/>
        </p:nvSpPr>
        <p:spPr>
          <a:xfrm>
            <a:off x="2466401" y="3770119"/>
            <a:ext cx="8029743" cy="5334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903690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arn(inVertical)">
                                      <p:cBhvr>
                                        <p:cTn id="15" dur="500"/>
                                        <p:tgtEl>
                                          <p:spTgt spid="1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500"/>
                                        <p:tgtEl>
                                          <p:spTgt spid="13"/>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arn(inVertical)">
                                      <p:cBhvr>
                                        <p:cTn id="21" dur="500"/>
                                        <p:tgtEl>
                                          <p:spTgt spid="14"/>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barn(inVertical)">
                                      <p:cBhvr>
                                        <p:cTn id="24" dur="500"/>
                                        <p:tgtEl>
                                          <p:spTgt spid="15"/>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barn(inVertical)">
                                      <p:cBhvr>
                                        <p:cTn id="30" dur="500"/>
                                        <p:tgtEl>
                                          <p:spTgt spid="17"/>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barn(inVertical)">
                                      <p:cBhvr>
                                        <p:cTn id="33" dur="5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barn(inVertical)">
                                      <p:cBhvr>
                                        <p:cTn id="38" dur="500"/>
                                        <p:tgtEl>
                                          <p:spTgt spid="19"/>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barn(inVertical)">
                                      <p:cBhvr>
                                        <p:cTn id="4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2A47F-87A8-E700-709F-27493C86983A}"/>
              </a:ext>
            </a:extLst>
          </p:cNvPr>
          <p:cNvSpPr txBox="1">
            <a:spLocks/>
          </p:cNvSpPr>
          <p:nvPr/>
        </p:nvSpPr>
        <p:spPr bwMode="auto">
          <a:xfrm>
            <a:off x="4123526" y="367769"/>
            <a:ext cx="3679060" cy="461640"/>
          </a:xfrm>
          <a:prstGeom prst="rect">
            <a:avLst/>
          </a:prstGeom>
          <a:noFill/>
          <a:ln w="19050">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a:spcBef>
                <a:spcPts val="533"/>
              </a:spcBef>
            </a:pPr>
            <a:r>
              <a:rPr lang="en-US" sz="3000" b="1">
                <a:solidFill>
                  <a:schemeClr val="accent2"/>
                </a:solidFill>
                <a:latin typeface="Cambria" panose="02040503050406030204" pitchFamily="18" charset="0"/>
                <a:ea typeface="Cambria" panose="02040503050406030204" pitchFamily="18" charset="0"/>
                <a:cs typeface="Tahoma" pitchFamily="34" charset="0"/>
              </a:rPr>
              <a:t>LUYỆN TẬP</a:t>
            </a:r>
            <a:endParaRPr lang="en-US" sz="3000" b="1" dirty="0">
              <a:solidFill>
                <a:schemeClr val="accent2"/>
              </a:solidFill>
              <a:latin typeface="Cambria" panose="02040503050406030204" pitchFamily="18" charset="0"/>
              <a:ea typeface="Cambria" panose="02040503050406030204" pitchFamily="18" charset="0"/>
              <a:cs typeface="Tahoma" pitchFamily="34" charset="0"/>
            </a:endParaRPr>
          </a:p>
        </p:txBody>
      </p:sp>
      <p:sp>
        <p:nvSpPr>
          <p:cNvPr id="4" name="TextBox 3">
            <a:extLst>
              <a:ext uri="{FF2B5EF4-FFF2-40B4-BE49-F238E27FC236}">
                <a16:creationId xmlns:a16="http://schemas.microsoft.com/office/drawing/2014/main" id="{F08E8EBF-B530-AE74-8AE8-8100DA0D2755}"/>
              </a:ext>
            </a:extLst>
          </p:cNvPr>
          <p:cNvSpPr txBox="1"/>
          <p:nvPr/>
        </p:nvSpPr>
        <p:spPr>
          <a:xfrm>
            <a:off x="797668" y="829409"/>
            <a:ext cx="10865796" cy="5821465"/>
          </a:xfrm>
          <a:prstGeom prst="rect">
            <a:avLst/>
          </a:prstGeom>
          <a:noFill/>
        </p:spPr>
        <p:txBody>
          <a:bodyPr wrap="square">
            <a:spAutoFit/>
          </a:bodyPr>
          <a:lstStyle/>
          <a:p>
            <a:pPr marL="0" marR="0" algn="just">
              <a:lnSpc>
                <a:spcPct val="110000"/>
              </a:lnSpc>
              <a:spcBef>
                <a:spcPts val="0"/>
              </a:spcBef>
              <a:spcAft>
                <a:spcPts val="0"/>
              </a:spcAft>
            </a:pPr>
            <a:r>
              <a:rPr lang="en-US" sz="2000" b="1">
                <a:solidFill>
                  <a:srgbClr val="000000"/>
                </a:solidFill>
                <a:effectLst/>
                <a:latin typeface="Cambria" panose="02040503050406030204" pitchFamily="18" charset="0"/>
                <a:ea typeface="Cambria" panose="02040503050406030204" pitchFamily="18" charset="0"/>
              </a:rPr>
              <a:t>Câu 1: </a:t>
            </a:r>
            <a:r>
              <a:rPr lang="en-US" sz="2000">
                <a:solidFill>
                  <a:srgbClr val="000000"/>
                </a:solidFill>
                <a:effectLst/>
                <a:latin typeface="Cambria" panose="02040503050406030204" pitchFamily="18" charset="0"/>
                <a:ea typeface="Cambria" panose="02040503050406030204" pitchFamily="18" charset="0"/>
              </a:rPr>
              <a:t>Trong các ý kiến sau, em đồng ý, không đồng ý hay chỉ đồng ý một phần với các ý kiến nào? Tại sao?</a:t>
            </a:r>
          </a:p>
          <a:p>
            <a:pPr marL="0" marR="0" algn="just">
              <a:lnSpc>
                <a:spcPct val="110000"/>
              </a:lnSpc>
              <a:spcBef>
                <a:spcPts val="0"/>
              </a:spcBef>
              <a:spcAft>
                <a:spcPts val="0"/>
              </a:spcAft>
            </a:pPr>
            <a:r>
              <a:rPr lang="en-US" sz="2000">
                <a:solidFill>
                  <a:srgbClr val="000000"/>
                </a:solidFill>
                <a:effectLst/>
                <a:latin typeface="Cambria" panose="02040503050406030204" pitchFamily="18" charset="0"/>
                <a:ea typeface="Cambria" panose="02040503050406030204" pitchFamily="18" charset="0"/>
              </a:rPr>
              <a:t>a) Chúng ta có quyền đưa lên mạng xã hội tất cả các tin không phải là tin giả.</a:t>
            </a:r>
          </a:p>
          <a:p>
            <a:pPr marL="0" marR="0" algn="just">
              <a:lnSpc>
                <a:spcPct val="110000"/>
              </a:lnSpc>
              <a:spcBef>
                <a:spcPts val="0"/>
              </a:spcBef>
              <a:spcAft>
                <a:spcPts val="0"/>
              </a:spcAft>
            </a:pPr>
            <a:r>
              <a:rPr lang="en-US" sz="2000">
                <a:solidFill>
                  <a:srgbClr val="000000"/>
                </a:solidFill>
                <a:effectLst/>
                <a:latin typeface="Cambria" panose="02040503050406030204" pitchFamily="18" charset="0"/>
                <a:ea typeface="Cambria" panose="02040503050406030204" pitchFamily="18" charset="0"/>
              </a:rPr>
              <a:t>b) Chúng ta có quyền đưa lên mạng xã hội tất cả các tin miễn là không có hại đến cá nhân ai.</a:t>
            </a:r>
          </a:p>
          <a:p>
            <a:pPr marL="0" marR="0" algn="just">
              <a:lnSpc>
                <a:spcPct val="110000"/>
              </a:lnSpc>
              <a:spcBef>
                <a:spcPts val="0"/>
              </a:spcBef>
              <a:spcAft>
                <a:spcPts val="0"/>
              </a:spcAft>
            </a:pPr>
            <a:r>
              <a:rPr lang="en-US" sz="2000">
                <a:solidFill>
                  <a:srgbClr val="000000"/>
                </a:solidFill>
                <a:effectLst/>
                <a:latin typeface="Cambria" panose="02040503050406030204" pitchFamily="18" charset="0"/>
                <a:ea typeface="Cambria" panose="02040503050406030204" pitchFamily="18" charset="0"/>
              </a:rPr>
              <a:t>c) Chúng ta có quyền đưa lên mạng xã hội tất cả các tin miễn là không vi phạm pháp luật.</a:t>
            </a:r>
          </a:p>
          <a:p>
            <a:pPr marL="0" marR="0" indent="228600" algn="just">
              <a:lnSpc>
                <a:spcPct val="110000"/>
              </a:lnSpc>
              <a:spcBef>
                <a:spcPts val="0"/>
              </a:spcBef>
              <a:spcAft>
                <a:spcPts val="0"/>
              </a:spcAft>
            </a:pPr>
            <a:r>
              <a:rPr lang="en-US" sz="2000" b="1">
                <a:effectLst/>
                <a:latin typeface="Cambria" panose="02040503050406030204" pitchFamily="18" charset="0"/>
                <a:ea typeface="Cambria" panose="02040503050406030204" pitchFamily="18" charset="0"/>
              </a:rPr>
              <a:t>Lời giải</a:t>
            </a:r>
            <a:endParaRPr lang="en-US" sz="2000" b="1">
              <a:latin typeface="Cambria" panose="02040503050406030204" pitchFamily="18" charset="0"/>
              <a:ea typeface="Cambria" panose="02040503050406030204" pitchFamily="18" charset="0"/>
            </a:endParaRPr>
          </a:p>
          <a:p>
            <a:pPr marR="0" algn="just">
              <a:lnSpc>
                <a:spcPct val="110000"/>
              </a:lnSpc>
              <a:spcBef>
                <a:spcPts val="0"/>
              </a:spcBef>
              <a:spcAft>
                <a:spcPts val="0"/>
              </a:spcAft>
            </a:pPr>
            <a:r>
              <a:rPr lang="en-US" sz="2000">
                <a:solidFill>
                  <a:srgbClr val="000000"/>
                </a:solidFill>
                <a:effectLst/>
                <a:latin typeface="Cambria" panose="02040503050406030204" pitchFamily="18" charset="0"/>
                <a:ea typeface="Cambria" panose="02040503050406030204" pitchFamily="18" charset="0"/>
              </a:rPr>
              <a:t>a) Có những tin đúng, vẫn không được đưa lên mạng (ví dụ đưa tin lên mạng về một vụ án có nhưng chi tiết rùng rợn là sai dù tin đưa là đúng).</a:t>
            </a:r>
          </a:p>
          <a:p>
            <a:pPr marR="0" algn="just">
              <a:lnSpc>
                <a:spcPct val="110000"/>
              </a:lnSpc>
              <a:spcBef>
                <a:spcPts val="0"/>
              </a:spcBef>
              <a:spcAft>
                <a:spcPts val="0"/>
              </a:spcAft>
            </a:pPr>
            <a:r>
              <a:rPr lang="en-US" sz="2000">
                <a:solidFill>
                  <a:srgbClr val="000000"/>
                </a:solidFill>
                <a:effectLst/>
                <a:latin typeface="Cambria" panose="02040503050406030204" pitchFamily="18" charset="0"/>
                <a:ea typeface="Cambria" panose="02040503050406030204" pitchFamily="18" charset="0"/>
              </a:rPr>
              <a:t>b) Có những tin không có hại đến cá nhân ai nhưng vẫn không được đưa tin lên mạng (ví dụ tin liên quan đến an ninh quốc gia).</a:t>
            </a:r>
          </a:p>
          <a:p>
            <a:pPr marR="0" algn="just">
              <a:lnSpc>
                <a:spcPct val="110000"/>
              </a:lnSpc>
              <a:spcBef>
                <a:spcPts val="0"/>
              </a:spcBef>
              <a:spcAft>
                <a:spcPts val="0"/>
              </a:spcAft>
            </a:pPr>
            <a:r>
              <a:rPr lang="en-US" sz="2000">
                <a:solidFill>
                  <a:srgbClr val="000000"/>
                </a:solidFill>
                <a:effectLst/>
                <a:latin typeface="Cambria" panose="02040503050406030204" pitchFamily="18" charset="0"/>
                <a:ea typeface="Cambria" panose="02040503050406030204" pitchFamily="18" charset="0"/>
              </a:rPr>
              <a:t>c) Về nguyên tắc, chúng ta có thể đưa lên mạng xã hội tất cả các tin miễn là không vi phạm pháp luật. Tuy nhiên rất nên cân nhắc về khía cạnh đạo đức.</a:t>
            </a:r>
          </a:p>
          <a:p>
            <a:pPr marL="0" marR="0" algn="just">
              <a:lnSpc>
                <a:spcPct val="110000"/>
              </a:lnSpc>
              <a:spcBef>
                <a:spcPts val="0"/>
              </a:spcBef>
              <a:spcAft>
                <a:spcPts val="0"/>
              </a:spcAft>
            </a:pPr>
            <a:r>
              <a:rPr lang="en-US" sz="2000" b="1">
                <a:solidFill>
                  <a:srgbClr val="000000"/>
                </a:solidFill>
                <a:effectLst/>
                <a:latin typeface="Cambria" panose="02040503050406030204" pitchFamily="18" charset="0"/>
                <a:ea typeface="Cambria" panose="02040503050406030204" pitchFamily="18" charset="0"/>
              </a:rPr>
              <a:t>Câu 2.</a:t>
            </a:r>
            <a:r>
              <a:rPr lang="en-US" sz="2000">
                <a:solidFill>
                  <a:srgbClr val="000000"/>
                </a:solidFill>
                <a:effectLst/>
                <a:latin typeface="Cambria" panose="02040503050406030204" pitchFamily="18" charset="0"/>
                <a:ea typeface="Cambria" panose="02040503050406030204" pitchFamily="18" charset="0"/>
              </a:rPr>
              <a:t> Trong đại dịch Covid-19, một người dùng Facebook đã chia sẻ tin “Bắt đầu từ ngày 28/3/2020, toàn thành phố Hồ Chí Minh sẽ bị phong tỏa trong 14 ngày, ...”. Khi bị triệu tập để xử phạt, người này đã chứng minh rằng anh ta chỉ đưa lại một tin chứ không bịa.</a:t>
            </a:r>
          </a:p>
          <a:p>
            <a:pPr marL="0" marR="0" algn="just">
              <a:lnSpc>
                <a:spcPct val="110000"/>
              </a:lnSpc>
              <a:spcBef>
                <a:spcPts val="0"/>
              </a:spcBef>
              <a:spcAft>
                <a:spcPts val="0"/>
              </a:spcAft>
            </a:pPr>
            <a:r>
              <a:rPr lang="en-US" sz="2000">
                <a:solidFill>
                  <a:srgbClr val="000000"/>
                </a:solidFill>
                <a:effectLst/>
                <a:latin typeface="Cambria" panose="02040503050406030204" pitchFamily="18" charset="0"/>
                <a:ea typeface="Cambria" panose="02040503050406030204" pitchFamily="18" charset="0"/>
              </a:rPr>
              <a:t>Người này sai ở đâu?</a:t>
            </a:r>
          </a:p>
          <a:p>
            <a:pPr marR="0" algn="just">
              <a:lnSpc>
                <a:spcPct val="110000"/>
              </a:lnSpc>
              <a:spcBef>
                <a:spcPts val="0"/>
              </a:spcBef>
              <a:spcAft>
                <a:spcPts val="0"/>
              </a:spcAft>
            </a:pPr>
            <a:r>
              <a:rPr lang="en-US" sz="2000" b="1">
                <a:effectLst/>
                <a:latin typeface="Cambria" panose="02040503050406030204" pitchFamily="18" charset="0"/>
                <a:ea typeface="Cambria" panose="02040503050406030204" pitchFamily="18" charset="0"/>
              </a:rPr>
              <a:t>Lời giải: </a:t>
            </a:r>
            <a:r>
              <a:rPr lang="en-US" sz="2000">
                <a:solidFill>
                  <a:srgbClr val="000000"/>
                </a:solidFill>
                <a:effectLst/>
                <a:latin typeface="Cambria" panose="02040503050406030204" pitchFamily="18" charset="0"/>
                <a:ea typeface="Cambria" panose="02040503050406030204" pitchFamily="18" charset="0"/>
              </a:rPr>
              <a:t>Người này sai vì chia sẻ thông tin sai sự thật, tiếp tay cho hành vi đưa tin giả.</a:t>
            </a:r>
          </a:p>
        </p:txBody>
      </p:sp>
    </p:spTree>
    <p:extLst>
      <p:ext uri="{BB962C8B-B14F-4D97-AF65-F5344CB8AC3E}">
        <p14:creationId xmlns:p14="http://schemas.microsoft.com/office/powerpoint/2010/main" val="126386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BBED3B6-F5C6-F0D5-9E07-E63D4B5ACA78}"/>
              </a:ext>
            </a:extLst>
          </p:cNvPr>
          <p:cNvSpPr txBox="1">
            <a:spLocks/>
          </p:cNvSpPr>
          <p:nvPr/>
        </p:nvSpPr>
        <p:spPr bwMode="auto">
          <a:xfrm>
            <a:off x="4308351" y="471326"/>
            <a:ext cx="2510738" cy="461640"/>
          </a:xfrm>
          <a:prstGeom prst="rect">
            <a:avLst/>
          </a:prstGeom>
          <a:noFill/>
          <a:ln w="19050">
            <a:no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a:spcBef>
                <a:spcPts val="533"/>
              </a:spcBef>
            </a:pPr>
            <a:r>
              <a:rPr lang="en-US" sz="3000" b="1">
                <a:solidFill>
                  <a:schemeClr val="accent2"/>
                </a:solidFill>
                <a:latin typeface="Cambria" panose="02040503050406030204" pitchFamily="18" charset="0"/>
                <a:ea typeface="Cambria" panose="02040503050406030204" pitchFamily="18" charset="0"/>
                <a:cs typeface="Tahoma" pitchFamily="34" charset="0"/>
              </a:rPr>
              <a:t>VẬN DỤNG</a:t>
            </a:r>
            <a:endParaRPr lang="en-US" sz="3000" b="1" dirty="0">
              <a:solidFill>
                <a:schemeClr val="accent2"/>
              </a:solidFill>
              <a:latin typeface="Cambria" panose="02040503050406030204" pitchFamily="18" charset="0"/>
              <a:ea typeface="Cambria" panose="02040503050406030204" pitchFamily="18" charset="0"/>
              <a:cs typeface="Tahoma" pitchFamily="34" charset="0"/>
            </a:endParaRPr>
          </a:p>
        </p:txBody>
      </p:sp>
      <p:sp>
        <p:nvSpPr>
          <p:cNvPr id="7" name="TextBox 6">
            <a:extLst>
              <a:ext uri="{FF2B5EF4-FFF2-40B4-BE49-F238E27FC236}">
                <a16:creationId xmlns:a16="http://schemas.microsoft.com/office/drawing/2014/main" id="{CC7E8A25-99F0-0FA2-9418-AC2363DF2869}"/>
              </a:ext>
            </a:extLst>
          </p:cNvPr>
          <p:cNvSpPr txBox="1"/>
          <p:nvPr/>
        </p:nvSpPr>
        <p:spPr>
          <a:xfrm>
            <a:off x="1040858" y="1011497"/>
            <a:ext cx="10418325" cy="5144357"/>
          </a:xfrm>
          <a:prstGeom prst="rect">
            <a:avLst/>
          </a:prstGeom>
          <a:noFill/>
        </p:spPr>
        <p:txBody>
          <a:bodyPr wrap="square">
            <a:spAutoFit/>
          </a:bodyPr>
          <a:lstStyle/>
          <a:p>
            <a:pPr marL="0" marR="0" algn="just">
              <a:lnSpc>
                <a:spcPct val="110000"/>
              </a:lnSpc>
              <a:spcBef>
                <a:spcPts val="0"/>
              </a:spcBef>
              <a:spcAft>
                <a:spcPts val="0"/>
              </a:spcAft>
            </a:pPr>
            <a:r>
              <a:rPr lang="en-US" sz="2000" b="1">
                <a:solidFill>
                  <a:srgbClr val="000000"/>
                </a:solidFill>
                <a:effectLst/>
                <a:latin typeface="Cambria" panose="02040503050406030204" pitchFamily="18" charset="0"/>
                <a:ea typeface="Cambria" panose="02040503050406030204" pitchFamily="18" charset="0"/>
              </a:rPr>
              <a:t>Câu 1</a:t>
            </a:r>
            <a:r>
              <a:rPr lang="en-US" sz="2000">
                <a:solidFill>
                  <a:srgbClr val="000000"/>
                </a:solidFill>
                <a:effectLst/>
                <a:latin typeface="Cambria" panose="02040503050406030204" pitchFamily="18" charset="0"/>
                <a:ea typeface="Cambria" panose="02040503050406030204" pitchFamily="18" charset="0"/>
              </a:rPr>
              <a:t>. Nếu đăng trên mạng xã hội nhận xét có tính xúc phạm đến một người khác thì hành vi này là:</a:t>
            </a:r>
          </a:p>
          <a:p>
            <a:pPr marL="0" marR="0" algn="just">
              <a:lnSpc>
                <a:spcPct val="110000"/>
              </a:lnSpc>
              <a:spcBef>
                <a:spcPts val="0"/>
              </a:spcBef>
              <a:spcAft>
                <a:spcPts val="0"/>
              </a:spcAft>
            </a:pPr>
            <a:r>
              <a:rPr lang="en-US" sz="2000">
                <a:solidFill>
                  <a:srgbClr val="000000"/>
                </a:solidFill>
                <a:effectLst/>
                <a:latin typeface="Cambria" panose="02040503050406030204" pitchFamily="18" charset="0"/>
                <a:ea typeface="Cambria" panose="02040503050406030204" pitchFamily="18" charset="0"/>
              </a:rPr>
              <a:t>A. Vi phạm pháp luật.</a:t>
            </a:r>
          </a:p>
          <a:p>
            <a:pPr marL="0" marR="0" algn="just">
              <a:lnSpc>
                <a:spcPct val="110000"/>
              </a:lnSpc>
              <a:spcBef>
                <a:spcPts val="0"/>
              </a:spcBef>
              <a:spcAft>
                <a:spcPts val="0"/>
              </a:spcAft>
            </a:pPr>
            <a:r>
              <a:rPr lang="en-US" sz="2000">
                <a:solidFill>
                  <a:srgbClr val="000000"/>
                </a:solidFill>
                <a:effectLst/>
                <a:latin typeface="Cambria" panose="02040503050406030204" pitchFamily="18" charset="0"/>
                <a:ea typeface="Cambria" panose="02040503050406030204" pitchFamily="18" charset="0"/>
              </a:rPr>
              <a:t>B. Vi phạm đạo đức.</a:t>
            </a:r>
          </a:p>
          <a:p>
            <a:pPr marL="0" marR="0" algn="just">
              <a:lnSpc>
                <a:spcPct val="110000"/>
              </a:lnSpc>
              <a:spcBef>
                <a:spcPts val="0"/>
              </a:spcBef>
              <a:spcAft>
                <a:spcPts val="0"/>
              </a:spcAft>
            </a:pPr>
            <a:r>
              <a:rPr lang="en-US" sz="2000">
                <a:solidFill>
                  <a:srgbClr val="000000"/>
                </a:solidFill>
                <a:effectLst/>
                <a:latin typeface="Cambria" panose="02040503050406030204" pitchFamily="18" charset="0"/>
                <a:ea typeface="Cambria" panose="02040503050406030204" pitchFamily="18" charset="0"/>
              </a:rPr>
              <a:t>C. Tùy theo mức độ, có thể vi phạm đạo đức hay pháp luật.</a:t>
            </a:r>
          </a:p>
          <a:p>
            <a:pPr marL="0" marR="0" algn="just">
              <a:lnSpc>
                <a:spcPct val="110000"/>
              </a:lnSpc>
              <a:spcBef>
                <a:spcPts val="0"/>
              </a:spcBef>
              <a:spcAft>
                <a:spcPts val="0"/>
              </a:spcAft>
            </a:pPr>
            <a:r>
              <a:rPr lang="en-US" sz="2000">
                <a:solidFill>
                  <a:srgbClr val="000000"/>
                </a:solidFill>
                <a:effectLst/>
                <a:latin typeface="Cambria" panose="02040503050406030204" pitchFamily="18" charset="0"/>
                <a:ea typeface="Cambria" panose="02040503050406030204" pitchFamily="18" charset="0"/>
              </a:rPr>
              <a:t>D. Không vi phạm gì.</a:t>
            </a:r>
          </a:p>
          <a:p>
            <a:pPr marL="0" marR="0" indent="228600" algn="just">
              <a:lnSpc>
                <a:spcPct val="110000"/>
              </a:lnSpc>
              <a:spcBef>
                <a:spcPts val="0"/>
              </a:spcBef>
              <a:spcAft>
                <a:spcPts val="0"/>
              </a:spcAft>
            </a:pPr>
            <a:r>
              <a:rPr lang="en-US" sz="2000" b="1">
                <a:effectLst/>
                <a:latin typeface="Cambria" panose="02040503050406030204" pitchFamily="18" charset="0"/>
                <a:ea typeface="Cambria" panose="02040503050406030204" pitchFamily="18" charset="0"/>
              </a:rPr>
              <a:t>Lời giải</a:t>
            </a:r>
            <a:endParaRPr lang="en-US" sz="2000">
              <a:effectLst/>
              <a:latin typeface="Cambria" panose="02040503050406030204" pitchFamily="18" charset="0"/>
              <a:ea typeface="Cambria" panose="02040503050406030204" pitchFamily="18" charset="0"/>
            </a:endParaRPr>
          </a:p>
          <a:p>
            <a:pPr marL="0" marR="0" indent="228600" algn="just">
              <a:lnSpc>
                <a:spcPct val="110000"/>
              </a:lnSpc>
              <a:spcBef>
                <a:spcPts val="0"/>
              </a:spcBef>
              <a:spcAft>
                <a:spcPts val="0"/>
              </a:spcAft>
            </a:pPr>
            <a:r>
              <a:rPr lang="en-US" sz="2000">
                <a:effectLst/>
                <a:latin typeface="Cambria" panose="02040503050406030204" pitchFamily="18" charset="0"/>
                <a:ea typeface="Cambria" panose="02040503050406030204" pitchFamily="18" charset="0"/>
              </a:rPr>
              <a:t>Nếu đăng tin trên mạng xã hội có tính xúc phạm đến người khác thì hành vi này là:</a:t>
            </a:r>
          </a:p>
          <a:p>
            <a:pPr marL="0" marR="0" indent="228600" algn="just">
              <a:lnSpc>
                <a:spcPct val="110000"/>
              </a:lnSpc>
              <a:spcBef>
                <a:spcPts val="0"/>
              </a:spcBef>
              <a:spcAft>
                <a:spcPts val="0"/>
              </a:spcAft>
            </a:pPr>
            <a:r>
              <a:rPr lang="en-US" sz="2000" b="1">
                <a:effectLst/>
                <a:latin typeface="Cambria" panose="02040503050406030204" pitchFamily="18" charset="0"/>
                <a:ea typeface="Cambria" panose="02040503050406030204" pitchFamily="18" charset="0"/>
              </a:rPr>
              <a:t>C. </a:t>
            </a:r>
            <a:r>
              <a:rPr lang="en-US" sz="2000">
                <a:effectLst/>
                <a:latin typeface="Cambria" panose="02040503050406030204" pitchFamily="18" charset="0"/>
                <a:ea typeface="Cambria" panose="02040503050406030204" pitchFamily="18" charset="0"/>
              </a:rPr>
              <a:t>Tuỳ theo mức độ, có thể vi phạm đạo đức hay pháp luật.</a:t>
            </a:r>
          </a:p>
          <a:p>
            <a:pPr marL="0" marR="0" algn="just">
              <a:lnSpc>
                <a:spcPct val="110000"/>
              </a:lnSpc>
              <a:spcBef>
                <a:spcPts val="0"/>
              </a:spcBef>
              <a:spcAft>
                <a:spcPts val="0"/>
              </a:spcAft>
            </a:pPr>
            <a:r>
              <a:rPr lang="en-US" sz="2000" b="1">
                <a:solidFill>
                  <a:srgbClr val="000000"/>
                </a:solidFill>
                <a:effectLst/>
                <a:latin typeface="Cambria" panose="02040503050406030204" pitchFamily="18" charset="0"/>
                <a:ea typeface="Cambria" panose="02040503050406030204" pitchFamily="18" charset="0"/>
              </a:rPr>
              <a:t>Câu 2.</a:t>
            </a:r>
            <a:r>
              <a:rPr lang="en-US" sz="2000">
                <a:solidFill>
                  <a:srgbClr val="000000"/>
                </a:solidFill>
                <a:effectLst/>
                <a:latin typeface="Cambria" panose="02040503050406030204" pitchFamily="18" charset="0"/>
                <a:ea typeface="Cambria" panose="02040503050406030204" pitchFamily="18" charset="0"/>
              </a:rPr>
              <a:t> An nhắc Bình về việc Bình dùng phần mềm lậu và giảng giải cho Bình biết các quy định về quyền tác giả. Nghe xong Bình bảo “Trước đây mình không biết, mà không biết là không có lỗi”. Quan niệm của Bình như vậy có đúng không?</a:t>
            </a:r>
          </a:p>
          <a:p>
            <a:pPr marL="0" marR="0" indent="228600" algn="just">
              <a:lnSpc>
                <a:spcPct val="110000"/>
              </a:lnSpc>
              <a:spcBef>
                <a:spcPts val="0"/>
              </a:spcBef>
              <a:spcAft>
                <a:spcPts val="0"/>
              </a:spcAft>
            </a:pPr>
            <a:r>
              <a:rPr lang="en-US" sz="2000" b="1">
                <a:effectLst/>
                <a:latin typeface="Cambria" panose="02040503050406030204" pitchFamily="18" charset="0"/>
                <a:ea typeface="Cambria" panose="02040503050406030204" pitchFamily="18" charset="0"/>
              </a:rPr>
              <a:t>Lời giải</a:t>
            </a:r>
            <a:endParaRPr lang="en-US" sz="2000">
              <a:effectLst/>
              <a:latin typeface="Cambria" panose="02040503050406030204" pitchFamily="18" charset="0"/>
              <a:ea typeface="Cambria" panose="02040503050406030204" pitchFamily="18" charset="0"/>
            </a:endParaRPr>
          </a:p>
          <a:p>
            <a:pPr marL="0" marR="0" indent="228600" algn="just">
              <a:lnSpc>
                <a:spcPct val="110000"/>
              </a:lnSpc>
              <a:spcBef>
                <a:spcPts val="0"/>
              </a:spcBef>
              <a:spcAft>
                <a:spcPts val="600"/>
              </a:spcAft>
            </a:pPr>
            <a:r>
              <a:rPr lang="en-US" sz="2000">
                <a:solidFill>
                  <a:srgbClr val="000000"/>
                </a:solidFill>
                <a:effectLst/>
                <a:latin typeface="Cambria" panose="02040503050406030204" pitchFamily="18" charset="0"/>
                <a:ea typeface="Cambria" panose="02040503050406030204" pitchFamily="18" charset="0"/>
              </a:rPr>
              <a:t>Quan niệm của Bình như vậy là sai. Trách nhiệm của công dân là phải tự tìm hiểu và thực hiện đúng các quy định của pháp luật, việc vi phạm pháp luật do không hiểu pháp luật là có lỗi.</a:t>
            </a:r>
          </a:p>
        </p:txBody>
      </p:sp>
    </p:spTree>
    <p:extLst>
      <p:ext uri="{BB962C8B-B14F-4D97-AF65-F5344CB8AC3E}">
        <p14:creationId xmlns:p14="http://schemas.microsoft.com/office/powerpoint/2010/main" val="395308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E72F1-9E8B-708E-2A74-40D654F5BC4C}"/>
              </a:ext>
            </a:extLst>
          </p:cNvPr>
          <p:cNvSpPr>
            <a:spLocks noGrp="1"/>
          </p:cNvSpPr>
          <p:nvPr>
            <p:ph type="title"/>
          </p:nvPr>
        </p:nvSpPr>
        <p:spPr>
          <a:xfrm>
            <a:off x="4414313" y="856984"/>
            <a:ext cx="2784154" cy="523219"/>
          </a:xfrm>
        </p:spPr>
        <p:txBody>
          <a:bodyPr>
            <a:normAutofit/>
          </a:bodyPr>
          <a:lstStyle/>
          <a:p>
            <a:r>
              <a:rPr lang="en-US" sz="3000" b="1">
                <a:solidFill>
                  <a:srgbClr val="FF0000"/>
                </a:solidFill>
                <a:latin typeface="Tahoma" panose="020B0604030504040204" pitchFamily="34" charset="0"/>
                <a:ea typeface="Tahoma" panose="020B0604030504040204" pitchFamily="34" charset="0"/>
                <a:cs typeface="Tahoma" panose="020B0604030504040204" pitchFamily="34" charset="0"/>
              </a:rPr>
              <a:t>NỘI DUNG</a:t>
            </a:r>
          </a:p>
        </p:txBody>
      </p:sp>
      <p:grpSp>
        <p:nvGrpSpPr>
          <p:cNvPr id="34" name="Group 33">
            <a:extLst>
              <a:ext uri="{FF2B5EF4-FFF2-40B4-BE49-F238E27FC236}">
                <a16:creationId xmlns:a16="http://schemas.microsoft.com/office/drawing/2014/main" id="{A866D7E5-2778-0ED2-0F80-86C4F04D15C8}"/>
              </a:ext>
            </a:extLst>
          </p:cNvPr>
          <p:cNvGrpSpPr/>
          <p:nvPr/>
        </p:nvGrpSpPr>
        <p:grpSpPr>
          <a:xfrm>
            <a:off x="1362840" y="1703268"/>
            <a:ext cx="684863" cy="815640"/>
            <a:chOff x="1362840" y="1411438"/>
            <a:chExt cx="684863" cy="815640"/>
          </a:xfrm>
        </p:grpSpPr>
        <p:grpSp>
          <p:nvGrpSpPr>
            <p:cNvPr id="5" name="Group 3">
              <a:extLst>
                <a:ext uri="{FF2B5EF4-FFF2-40B4-BE49-F238E27FC236}">
                  <a16:creationId xmlns:a16="http://schemas.microsoft.com/office/drawing/2014/main" id="{B68D5C3A-AC89-F0B1-0964-E37A6C5125E7}"/>
                </a:ext>
              </a:extLst>
            </p:cNvPr>
            <p:cNvGrpSpPr>
              <a:grpSpLocks/>
            </p:cNvGrpSpPr>
            <p:nvPr/>
          </p:nvGrpSpPr>
          <p:grpSpPr bwMode="auto">
            <a:xfrm>
              <a:off x="1362840" y="1411438"/>
              <a:ext cx="684863" cy="815640"/>
              <a:chOff x="1110" y="2656"/>
              <a:chExt cx="1549" cy="1351"/>
            </a:xfrm>
          </p:grpSpPr>
          <p:sp>
            <p:nvSpPr>
              <p:cNvPr id="25" name="AutoShape 4">
                <a:extLst>
                  <a:ext uri="{FF2B5EF4-FFF2-40B4-BE49-F238E27FC236}">
                    <a16:creationId xmlns:a16="http://schemas.microsoft.com/office/drawing/2014/main" id="{5CA2D493-A1ED-F4DC-B463-42E2C8BF0822}"/>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l" eaLnBrk="1" hangingPunct="1"/>
                <a:endParaRPr lang="en-US">
                  <a:latin typeface="Arial" pitchFamily="34" charset="0"/>
                </a:endParaRPr>
              </a:p>
            </p:txBody>
          </p:sp>
          <p:sp>
            <p:nvSpPr>
              <p:cNvPr id="26" name="AutoShape 5">
                <a:extLst>
                  <a:ext uri="{FF2B5EF4-FFF2-40B4-BE49-F238E27FC236}">
                    <a16:creationId xmlns:a16="http://schemas.microsoft.com/office/drawing/2014/main" id="{9582CFA4-CA0F-02CF-D3E0-36C50983D2AE}"/>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l" eaLnBrk="1" hangingPunct="1"/>
                <a:endParaRPr lang="en-US">
                  <a:latin typeface="Arial" pitchFamily="34" charset="0"/>
                </a:endParaRPr>
              </a:p>
            </p:txBody>
          </p:sp>
          <p:sp>
            <p:nvSpPr>
              <p:cNvPr id="27" name="AutoShape 6">
                <a:extLst>
                  <a:ext uri="{FF2B5EF4-FFF2-40B4-BE49-F238E27FC236}">
                    <a16:creationId xmlns:a16="http://schemas.microsoft.com/office/drawing/2014/main" id="{95FF357C-943B-9147-3D2A-965A18F2FDE4}"/>
                  </a:ext>
                </a:extLst>
              </p:cNvPr>
              <p:cNvSpPr>
                <a:spLocks noChangeArrowheads="1"/>
              </p:cNvSpPr>
              <p:nvPr/>
            </p:nvSpPr>
            <p:spPr bwMode="gray">
              <a:xfrm>
                <a:off x="1200" y="2737"/>
                <a:ext cx="1349" cy="1167"/>
              </a:xfrm>
              <a:prstGeom prst="hexagon">
                <a:avLst>
                  <a:gd name="adj" fmla="val 28896"/>
                  <a:gd name="vf" fmla="val 115470"/>
                </a:avLst>
              </a:prstGeom>
              <a:solidFill>
                <a:schemeClr val="accent3">
                  <a:lumMod val="75000"/>
                </a:schemeClr>
              </a:solidFill>
              <a:ln>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l" eaLnBrk="1" hangingPunct="1">
                  <a:defRPr/>
                </a:pPr>
                <a:endParaRPr lang="en-US">
                  <a:solidFill>
                    <a:schemeClr val="tx1"/>
                  </a:solidFill>
                  <a:latin typeface="Arial" charset="0"/>
                </a:endParaRPr>
              </a:p>
            </p:txBody>
          </p:sp>
        </p:grpSp>
        <p:sp>
          <p:nvSpPr>
            <p:cNvPr id="8" name="Text Box 13">
              <a:extLst>
                <a:ext uri="{FF2B5EF4-FFF2-40B4-BE49-F238E27FC236}">
                  <a16:creationId xmlns:a16="http://schemas.microsoft.com/office/drawing/2014/main" id="{4B6DE254-048B-6332-C2EB-60A3E820D46F}"/>
                </a:ext>
              </a:extLst>
            </p:cNvPr>
            <p:cNvSpPr txBox="1">
              <a:spLocks noChangeArrowheads="1"/>
            </p:cNvSpPr>
            <p:nvPr/>
          </p:nvSpPr>
          <p:spPr bwMode="gray">
            <a:xfrm>
              <a:off x="1508735" y="1536023"/>
              <a:ext cx="3802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000" b="1">
                  <a:solidFill>
                    <a:srgbClr val="CC0066"/>
                  </a:solidFill>
                  <a:latin typeface="Times New Roman" pitchFamily="18" charset="0"/>
                  <a:cs typeface="Times New Roman" pitchFamily="18" charset="0"/>
                </a:defRPr>
              </a:lvl1pPr>
              <a:lvl2pPr marL="742950" indent="-285750">
                <a:defRPr sz="2000" b="1">
                  <a:solidFill>
                    <a:srgbClr val="CC0066"/>
                  </a:solidFill>
                  <a:latin typeface="Times New Roman" pitchFamily="18" charset="0"/>
                  <a:cs typeface="Times New Roman" pitchFamily="18" charset="0"/>
                </a:defRPr>
              </a:lvl2pPr>
              <a:lvl3pPr marL="1143000" indent="-228600">
                <a:defRPr sz="2000" b="1">
                  <a:solidFill>
                    <a:srgbClr val="CC0066"/>
                  </a:solidFill>
                  <a:latin typeface="Times New Roman" pitchFamily="18" charset="0"/>
                  <a:cs typeface="Times New Roman" pitchFamily="18" charset="0"/>
                </a:defRPr>
              </a:lvl3pPr>
              <a:lvl4pPr marL="1600200" indent="-228600">
                <a:defRPr sz="2000" b="1">
                  <a:solidFill>
                    <a:srgbClr val="CC0066"/>
                  </a:solidFill>
                  <a:latin typeface="Times New Roman" pitchFamily="18" charset="0"/>
                  <a:cs typeface="Times New Roman" pitchFamily="18" charset="0"/>
                </a:defRPr>
              </a:lvl4pPr>
              <a:lvl5pPr marL="2057400" indent="-228600">
                <a:defRPr sz="2000" b="1">
                  <a:solidFill>
                    <a:srgbClr val="CC0066"/>
                  </a:solidFill>
                  <a:latin typeface="Times New Roman" pitchFamily="18" charset="0"/>
                  <a:cs typeface="Times New Roman" pitchFamily="18" charset="0"/>
                </a:defRPr>
              </a:lvl5pPr>
              <a:lvl6pPr marL="25146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6pPr>
              <a:lvl7pPr marL="29718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7pPr>
              <a:lvl8pPr marL="34290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8pPr>
              <a:lvl9pPr marL="38862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9pPr>
            </a:lstStyle>
            <a:p>
              <a:pPr algn="ctr"/>
              <a:r>
                <a:rPr lang="en-US" sz="2400" dirty="0">
                  <a:solidFill>
                    <a:srgbClr val="FF0000"/>
                  </a:solidFill>
                  <a:latin typeface="Tahoma" pitchFamily="34" charset="0"/>
                  <a:ea typeface="Tahoma" pitchFamily="34" charset="0"/>
                  <a:cs typeface="Tahoma" pitchFamily="34" charset="0"/>
                </a:rPr>
                <a:t>1</a:t>
              </a:r>
            </a:p>
          </p:txBody>
        </p:sp>
      </p:grpSp>
      <p:sp>
        <p:nvSpPr>
          <p:cNvPr id="10" name="Text Box 15">
            <a:extLst>
              <a:ext uri="{FF2B5EF4-FFF2-40B4-BE49-F238E27FC236}">
                <a16:creationId xmlns:a16="http://schemas.microsoft.com/office/drawing/2014/main" id="{42C79F4E-676D-2475-672D-39F7E3F73644}"/>
              </a:ext>
            </a:extLst>
          </p:cNvPr>
          <p:cNvSpPr txBox="1">
            <a:spLocks noChangeArrowheads="1"/>
          </p:cNvSpPr>
          <p:nvPr/>
        </p:nvSpPr>
        <p:spPr bwMode="auto">
          <a:xfrm>
            <a:off x="2029399" y="3863077"/>
            <a:ext cx="7017132" cy="49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sz="2000" b="1">
                <a:solidFill>
                  <a:srgbClr val="CC0066"/>
                </a:solidFill>
                <a:latin typeface="Times New Roman" pitchFamily="18" charset="0"/>
                <a:cs typeface="Times New Roman" pitchFamily="18" charset="0"/>
              </a:defRPr>
            </a:lvl1pPr>
            <a:lvl2pPr marL="742950" indent="-285750">
              <a:defRPr sz="2000" b="1">
                <a:solidFill>
                  <a:srgbClr val="CC0066"/>
                </a:solidFill>
                <a:latin typeface="Times New Roman" pitchFamily="18" charset="0"/>
                <a:cs typeface="Times New Roman" pitchFamily="18" charset="0"/>
              </a:defRPr>
            </a:lvl2pPr>
            <a:lvl3pPr marL="1143000" indent="-228600">
              <a:defRPr sz="2000" b="1">
                <a:solidFill>
                  <a:srgbClr val="CC0066"/>
                </a:solidFill>
                <a:latin typeface="Times New Roman" pitchFamily="18" charset="0"/>
                <a:cs typeface="Times New Roman" pitchFamily="18" charset="0"/>
              </a:defRPr>
            </a:lvl3pPr>
            <a:lvl4pPr marL="1600200" indent="-228600">
              <a:defRPr sz="2000" b="1">
                <a:solidFill>
                  <a:srgbClr val="CC0066"/>
                </a:solidFill>
                <a:latin typeface="Times New Roman" pitchFamily="18" charset="0"/>
                <a:cs typeface="Times New Roman" pitchFamily="18" charset="0"/>
              </a:defRPr>
            </a:lvl4pPr>
            <a:lvl5pPr marL="2057400" indent="-228600">
              <a:defRPr sz="2000" b="1">
                <a:solidFill>
                  <a:srgbClr val="CC0066"/>
                </a:solidFill>
                <a:latin typeface="Times New Roman" pitchFamily="18" charset="0"/>
                <a:cs typeface="Times New Roman" pitchFamily="18" charset="0"/>
              </a:defRPr>
            </a:lvl5pPr>
            <a:lvl6pPr marL="25146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6pPr>
            <a:lvl7pPr marL="29718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7pPr>
            <a:lvl8pPr marL="34290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8pPr>
            <a:lvl9pPr marL="38862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9pPr>
          </a:lstStyle>
          <a:p>
            <a:pPr>
              <a:lnSpc>
                <a:spcPct val="150000"/>
              </a:lnSpc>
            </a:pPr>
            <a:r>
              <a:rPr lang="en-US">
                <a:latin typeface="Tahoma" pitchFamily="34" charset="0"/>
                <a:ea typeface="Tahoma" pitchFamily="34" charset="0"/>
                <a:cs typeface="Tahoma" pitchFamily="34" charset="0"/>
              </a:rPr>
              <a:t> </a:t>
            </a:r>
            <a:endParaRPr lang="en-US" sz="2800" dirty="0">
              <a:solidFill>
                <a:srgbClr val="0000CC"/>
              </a:solidFill>
              <a:latin typeface="Tahoma" pitchFamily="34" charset="0"/>
              <a:ea typeface="Tahoma" pitchFamily="34" charset="0"/>
              <a:cs typeface="Tahoma" pitchFamily="34" charset="0"/>
            </a:endParaRPr>
          </a:p>
        </p:txBody>
      </p:sp>
      <p:grpSp>
        <p:nvGrpSpPr>
          <p:cNvPr id="11" name="Group 10">
            <a:extLst>
              <a:ext uri="{FF2B5EF4-FFF2-40B4-BE49-F238E27FC236}">
                <a16:creationId xmlns:a16="http://schemas.microsoft.com/office/drawing/2014/main" id="{F348F5FC-5D1C-5EA0-59F8-C9A206133946}"/>
              </a:ext>
            </a:extLst>
          </p:cNvPr>
          <p:cNvGrpSpPr/>
          <p:nvPr/>
        </p:nvGrpSpPr>
        <p:grpSpPr>
          <a:xfrm>
            <a:off x="1362840" y="3924377"/>
            <a:ext cx="684863" cy="815639"/>
            <a:chOff x="200000" y="3713163"/>
            <a:chExt cx="762000" cy="665162"/>
          </a:xfrm>
        </p:grpSpPr>
        <p:sp>
          <p:nvSpPr>
            <p:cNvPr id="15" name="Text Box 16">
              <a:extLst>
                <a:ext uri="{FF2B5EF4-FFF2-40B4-BE49-F238E27FC236}">
                  <a16:creationId xmlns:a16="http://schemas.microsoft.com/office/drawing/2014/main" id="{167B7FC7-4780-7F02-0F30-E6605D958B9E}"/>
                </a:ext>
              </a:extLst>
            </p:cNvPr>
            <p:cNvSpPr txBox="1">
              <a:spLocks noChangeArrowheads="1"/>
            </p:cNvSpPr>
            <p:nvPr/>
          </p:nvSpPr>
          <p:spPr bwMode="gray">
            <a:xfrm>
              <a:off x="375703" y="3806825"/>
              <a:ext cx="396306" cy="376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000" b="1">
                  <a:solidFill>
                    <a:srgbClr val="CC0066"/>
                  </a:solidFill>
                  <a:latin typeface="Times New Roman" pitchFamily="18" charset="0"/>
                  <a:cs typeface="Times New Roman" pitchFamily="18" charset="0"/>
                </a:defRPr>
              </a:lvl1pPr>
              <a:lvl2pPr marL="742950" indent="-285750">
                <a:defRPr sz="2000" b="1">
                  <a:solidFill>
                    <a:srgbClr val="CC0066"/>
                  </a:solidFill>
                  <a:latin typeface="Times New Roman" pitchFamily="18" charset="0"/>
                  <a:cs typeface="Times New Roman" pitchFamily="18" charset="0"/>
                </a:defRPr>
              </a:lvl2pPr>
              <a:lvl3pPr marL="1143000" indent="-228600">
                <a:defRPr sz="2000" b="1">
                  <a:solidFill>
                    <a:srgbClr val="CC0066"/>
                  </a:solidFill>
                  <a:latin typeface="Times New Roman" pitchFamily="18" charset="0"/>
                  <a:cs typeface="Times New Roman" pitchFamily="18" charset="0"/>
                </a:defRPr>
              </a:lvl3pPr>
              <a:lvl4pPr marL="1600200" indent="-228600">
                <a:defRPr sz="2000" b="1">
                  <a:solidFill>
                    <a:srgbClr val="CC0066"/>
                  </a:solidFill>
                  <a:latin typeface="Times New Roman" pitchFamily="18" charset="0"/>
                  <a:cs typeface="Times New Roman" pitchFamily="18" charset="0"/>
                </a:defRPr>
              </a:lvl4pPr>
              <a:lvl5pPr marL="2057400" indent="-228600">
                <a:defRPr sz="2000" b="1">
                  <a:solidFill>
                    <a:srgbClr val="CC0066"/>
                  </a:solidFill>
                  <a:latin typeface="Times New Roman" pitchFamily="18" charset="0"/>
                  <a:cs typeface="Times New Roman" pitchFamily="18" charset="0"/>
                </a:defRPr>
              </a:lvl5pPr>
              <a:lvl6pPr marL="25146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6pPr>
              <a:lvl7pPr marL="29718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7pPr>
              <a:lvl8pPr marL="34290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8pPr>
              <a:lvl9pPr marL="38862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9pPr>
            </a:lstStyle>
            <a:p>
              <a:pPr algn="ctr"/>
              <a:r>
                <a:rPr lang="en-US" sz="2400">
                  <a:solidFill>
                    <a:schemeClr val="bg1"/>
                  </a:solidFill>
                  <a:latin typeface="Arial" pitchFamily="34" charset="0"/>
                </a:rPr>
                <a:t>2</a:t>
              </a:r>
            </a:p>
          </p:txBody>
        </p:sp>
        <p:grpSp>
          <p:nvGrpSpPr>
            <p:cNvPr id="16" name="Group 17">
              <a:extLst>
                <a:ext uri="{FF2B5EF4-FFF2-40B4-BE49-F238E27FC236}">
                  <a16:creationId xmlns:a16="http://schemas.microsoft.com/office/drawing/2014/main" id="{F6E012AE-9D62-DA0D-263B-508C79F63FE6}"/>
                </a:ext>
              </a:extLst>
            </p:cNvPr>
            <p:cNvGrpSpPr>
              <a:grpSpLocks/>
            </p:cNvGrpSpPr>
            <p:nvPr/>
          </p:nvGrpSpPr>
          <p:grpSpPr bwMode="auto">
            <a:xfrm>
              <a:off x="200000" y="3713163"/>
              <a:ext cx="762000" cy="665162"/>
              <a:chOff x="1110" y="2656"/>
              <a:chExt cx="1549" cy="1351"/>
            </a:xfrm>
          </p:grpSpPr>
          <p:sp>
            <p:nvSpPr>
              <p:cNvPr id="19" name="AutoShape 18">
                <a:extLst>
                  <a:ext uri="{FF2B5EF4-FFF2-40B4-BE49-F238E27FC236}">
                    <a16:creationId xmlns:a16="http://schemas.microsoft.com/office/drawing/2014/main" id="{F358691B-AE94-69B5-8D97-31951EB6D6CB}"/>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l" eaLnBrk="1" hangingPunct="1"/>
                <a:endParaRPr lang="en-US">
                  <a:latin typeface="Arial" pitchFamily="34" charset="0"/>
                </a:endParaRPr>
              </a:p>
            </p:txBody>
          </p:sp>
          <p:sp>
            <p:nvSpPr>
              <p:cNvPr id="20" name="AutoShape 19">
                <a:extLst>
                  <a:ext uri="{FF2B5EF4-FFF2-40B4-BE49-F238E27FC236}">
                    <a16:creationId xmlns:a16="http://schemas.microsoft.com/office/drawing/2014/main" id="{0D533898-E657-07B1-30CC-1D23C1A15D45}"/>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l" eaLnBrk="1" hangingPunct="1"/>
                <a:endParaRPr lang="en-US">
                  <a:latin typeface="Arial" pitchFamily="34" charset="0"/>
                </a:endParaRPr>
              </a:p>
            </p:txBody>
          </p:sp>
          <p:sp>
            <p:nvSpPr>
              <p:cNvPr id="21" name="AutoShape 20">
                <a:extLst>
                  <a:ext uri="{FF2B5EF4-FFF2-40B4-BE49-F238E27FC236}">
                    <a16:creationId xmlns:a16="http://schemas.microsoft.com/office/drawing/2014/main" id="{25F8CB47-AFF6-EEE6-BD77-CE22A3A9DC03}"/>
                  </a:ext>
                </a:extLst>
              </p:cNvPr>
              <p:cNvSpPr>
                <a:spLocks noChangeArrowheads="1"/>
              </p:cNvSpPr>
              <p:nvPr/>
            </p:nvSpPr>
            <p:spPr bwMode="gray">
              <a:xfrm>
                <a:off x="1200" y="2737"/>
                <a:ext cx="1349" cy="1167"/>
              </a:xfrm>
              <a:prstGeom prst="hexagon">
                <a:avLst>
                  <a:gd name="adj" fmla="val 28896"/>
                  <a:gd name="vf" fmla="val 115470"/>
                </a:avLst>
              </a:prstGeom>
              <a:solidFill>
                <a:schemeClr val="accent6">
                  <a:lumMod val="75000"/>
                </a:schemeClr>
              </a:solidFill>
              <a:ln w="9525">
                <a:solidFill>
                  <a:schemeClr val="tx1"/>
                </a:solidFill>
                <a:miter lim="800000"/>
                <a:headEnd/>
                <a:tailEnd/>
              </a:ln>
              <a:effectLst/>
            </p:spPr>
            <p:txBody>
              <a:bodyPr wrap="none" anchor="ctr"/>
              <a:lstStyle/>
              <a:p>
                <a:pPr algn="l" eaLnBrk="1" hangingPunct="1">
                  <a:defRPr/>
                </a:pPr>
                <a:endParaRPr lang="en-US">
                  <a:latin typeface="Arial" charset="0"/>
                </a:endParaRPr>
              </a:p>
            </p:txBody>
          </p:sp>
        </p:grpSp>
        <p:sp>
          <p:nvSpPr>
            <p:cNvPr id="18" name="Text Box 27">
              <a:extLst>
                <a:ext uri="{FF2B5EF4-FFF2-40B4-BE49-F238E27FC236}">
                  <a16:creationId xmlns:a16="http://schemas.microsoft.com/office/drawing/2014/main" id="{FCE3F981-7C13-F14C-9848-7E90473F72AC}"/>
                </a:ext>
              </a:extLst>
            </p:cNvPr>
            <p:cNvSpPr txBox="1">
              <a:spLocks noChangeArrowheads="1"/>
            </p:cNvSpPr>
            <p:nvPr/>
          </p:nvSpPr>
          <p:spPr bwMode="gray">
            <a:xfrm>
              <a:off x="362327" y="3806827"/>
              <a:ext cx="423058" cy="376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000" b="1">
                  <a:solidFill>
                    <a:srgbClr val="CC0066"/>
                  </a:solidFill>
                  <a:latin typeface="Times New Roman" pitchFamily="18" charset="0"/>
                  <a:cs typeface="Times New Roman" pitchFamily="18" charset="0"/>
                </a:defRPr>
              </a:lvl1pPr>
              <a:lvl2pPr marL="742950" indent="-285750">
                <a:defRPr sz="2000" b="1">
                  <a:solidFill>
                    <a:srgbClr val="CC0066"/>
                  </a:solidFill>
                  <a:latin typeface="Times New Roman" pitchFamily="18" charset="0"/>
                  <a:cs typeface="Times New Roman" pitchFamily="18" charset="0"/>
                </a:defRPr>
              </a:lvl2pPr>
              <a:lvl3pPr marL="1143000" indent="-228600">
                <a:defRPr sz="2000" b="1">
                  <a:solidFill>
                    <a:srgbClr val="CC0066"/>
                  </a:solidFill>
                  <a:latin typeface="Times New Roman" pitchFamily="18" charset="0"/>
                  <a:cs typeface="Times New Roman" pitchFamily="18" charset="0"/>
                </a:defRPr>
              </a:lvl3pPr>
              <a:lvl4pPr marL="1600200" indent="-228600">
                <a:defRPr sz="2000" b="1">
                  <a:solidFill>
                    <a:srgbClr val="CC0066"/>
                  </a:solidFill>
                  <a:latin typeface="Times New Roman" pitchFamily="18" charset="0"/>
                  <a:cs typeface="Times New Roman" pitchFamily="18" charset="0"/>
                </a:defRPr>
              </a:lvl4pPr>
              <a:lvl5pPr marL="2057400" indent="-228600">
                <a:defRPr sz="2000" b="1">
                  <a:solidFill>
                    <a:srgbClr val="CC0066"/>
                  </a:solidFill>
                  <a:latin typeface="Times New Roman" pitchFamily="18" charset="0"/>
                  <a:cs typeface="Times New Roman" pitchFamily="18" charset="0"/>
                </a:defRPr>
              </a:lvl5pPr>
              <a:lvl6pPr marL="25146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6pPr>
              <a:lvl7pPr marL="29718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7pPr>
              <a:lvl8pPr marL="34290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8pPr>
              <a:lvl9pPr marL="38862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9pPr>
            </a:lstStyle>
            <a:p>
              <a:pPr algn="ctr"/>
              <a:r>
                <a:rPr lang="en-US" sz="2400" dirty="0">
                  <a:solidFill>
                    <a:srgbClr val="FF0000"/>
                  </a:solidFill>
                  <a:latin typeface="Tahoma" pitchFamily="34" charset="0"/>
                  <a:ea typeface="Tahoma" pitchFamily="34" charset="0"/>
                  <a:cs typeface="Tahoma" pitchFamily="34" charset="0"/>
                </a:rPr>
                <a:t>3</a:t>
              </a:r>
            </a:p>
          </p:txBody>
        </p:sp>
      </p:grpSp>
      <p:grpSp>
        <p:nvGrpSpPr>
          <p:cNvPr id="35" name="Group 34">
            <a:extLst>
              <a:ext uri="{FF2B5EF4-FFF2-40B4-BE49-F238E27FC236}">
                <a16:creationId xmlns:a16="http://schemas.microsoft.com/office/drawing/2014/main" id="{6C4F0F3A-5056-AE72-3057-D1D785232B4A}"/>
              </a:ext>
            </a:extLst>
          </p:cNvPr>
          <p:cNvGrpSpPr/>
          <p:nvPr/>
        </p:nvGrpSpPr>
        <p:grpSpPr>
          <a:xfrm>
            <a:off x="1362840" y="2824529"/>
            <a:ext cx="684863" cy="815640"/>
            <a:chOff x="1362840" y="2532699"/>
            <a:chExt cx="684863" cy="815640"/>
          </a:xfrm>
        </p:grpSpPr>
        <p:grpSp>
          <p:nvGrpSpPr>
            <p:cNvPr id="6" name="Group 7">
              <a:extLst>
                <a:ext uri="{FF2B5EF4-FFF2-40B4-BE49-F238E27FC236}">
                  <a16:creationId xmlns:a16="http://schemas.microsoft.com/office/drawing/2014/main" id="{FE7E7353-D84A-DDE6-2C04-553763F0E9EE}"/>
                </a:ext>
              </a:extLst>
            </p:cNvPr>
            <p:cNvGrpSpPr>
              <a:grpSpLocks/>
            </p:cNvGrpSpPr>
            <p:nvPr/>
          </p:nvGrpSpPr>
          <p:grpSpPr bwMode="auto">
            <a:xfrm>
              <a:off x="1362840" y="2532699"/>
              <a:ext cx="684863" cy="815640"/>
              <a:chOff x="3174" y="2656"/>
              <a:chExt cx="1549" cy="1351"/>
            </a:xfrm>
          </p:grpSpPr>
          <p:sp>
            <p:nvSpPr>
              <p:cNvPr id="22" name="AutoShape 8">
                <a:extLst>
                  <a:ext uri="{FF2B5EF4-FFF2-40B4-BE49-F238E27FC236}">
                    <a16:creationId xmlns:a16="http://schemas.microsoft.com/office/drawing/2014/main" id="{1B19A6D6-5C86-A546-9408-1379D105EE16}"/>
                  </a:ext>
                </a:extLst>
              </p:cNvPr>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l" eaLnBrk="1" hangingPunct="1"/>
                <a:endParaRPr lang="en-US">
                  <a:latin typeface="Arial" pitchFamily="34" charset="0"/>
                </a:endParaRPr>
              </a:p>
            </p:txBody>
          </p:sp>
          <p:sp>
            <p:nvSpPr>
              <p:cNvPr id="23" name="AutoShape 9">
                <a:extLst>
                  <a:ext uri="{FF2B5EF4-FFF2-40B4-BE49-F238E27FC236}">
                    <a16:creationId xmlns:a16="http://schemas.microsoft.com/office/drawing/2014/main" id="{D331E67E-BEDF-E91E-951E-97AA9D6FD800}"/>
                  </a:ext>
                </a:extLst>
              </p:cNvPr>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l" eaLnBrk="1" hangingPunct="1"/>
                <a:endParaRPr lang="en-US">
                  <a:latin typeface="Arial" pitchFamily="34" charset="0"/>
                </a:endParaRPr>
              </a:p>
            </p:txBody>
          </p:sp>
          <p:sp>
            <p:nvSpPr>
              <p:cNvPr id="24" name="AutoShape 10">
                <a:extLst>
                  <a:ext uri="{FF2B5EF4-FFF2-40B4-BE49-F238E27FC236}">
                    <a16:creationId xmlns:a16="http://schemas.microsoft.com/office/drawing/2014/main" id="{1875D2A8-DEE7-18A1-6AA7-9E13DD6B4ACE}"/>
                  </a:ext>
                </a:extLst>
              </p:cNvPr>
              <p:cNvSpPr>
                <a:spLocks noChangeArrowheads="1"/>
              </p:cNvSpPr>
              <p:nvPr/>
            </p:nvSpPr>
            <p:spPr bwMode="gray">
              <a:xfrm>
                <a:off x="3264" y="2737"/>
                <a:ext cx="1349" cy="1167"/>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p:spPr>
            <p:txBody>
              <a:bodyPr wrap="none" anchor="ctr"/>
              <a:lstStyle/>
              <a:p>
                <a:pPr algn="l" eaLnBrk="1" hangingPunct="1">
                  <a:defRPr/>
                </a:pPr>
                <a:endParaRPr lang="en-US">
                  <a:latin typeface="Arial" charset="0"/>
                </a:endParaRPr>
              </a:p>
            </p:txBody>
          </p:sp>
        </p:grpSp>
        <p:sp>
          <p:nvSpPr>
            <p:cNvPr id="13" name="Text Box 13">
              <a:extLst>
                <a:ext uri="{FF2B5EF4-FFF2-40B4-BE49-F238E27FC236}">
                  <a16:creationId xmlns:a16="http://schemas.microsoft.com/office/drawing/2014/main" id="{3AA45F5A-5280-5F14-C959-8FA5F6114B88}"/>
                </a:ext>
              </a:extLst>
            </p:cNvPr>
            <p:cNvSpPr txBox="1">
              <a:spLocks noChangeArrowheads="1"/>
            </p:cNvSpPr>
            <p:nvPr/>
          </p:nvSpPr>
          <p:spPr bwMode="gray">
            <a:xfrm>
              <a:off x="1503028" y="2702743"/>
              <a:ext cx="3802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000" b="1">
                  <a:solidFill>
                    <a:srgbClr val="CC0066"/>
                  </a:solidFill>
                  <a:latin typeface="Times New Roman" pitchFamily="18" charset="0"/>
                  <a:cs typeface="Times New Roman" pitchFamily="18" charset="0"/>
                </a:defRPr>
              </a:lvl1pPr>
              <a:lvl2pPr marL="742950" indent="-285750">
                <a:defRPr sz="2000" b="1">
                  <a:solidFill>
                    <a:srgbClr val="CC0066"/>
                  </a:solidFill>
                  <a:latin typeface="Times New Roman" pitchFamily="18" charset="0"/>
                  <a:cs typeface="Times New Roman" pitchFamily="18" charset="0"/>
                </a:defRPr>
              </a:lvl2pPr>
              <a:lvl3pPr marL="1143000" indent="-228600">
                <a:defRPr sz="2000" b="1">
                  <a:solidFill>
                    <a:srgbClr val="CC0066"/>
                  </a:solidFill>
                  <a:latin typeface="Times New Roman" pitchFamily="18" charset="0"/>
                  <a:cs typeface="Times New Roman" pitchFamily="18" charset="0"/>
                </a:defRPr>
              </a:lvl3pPr>
              <a:lvl4pPr marL="1600200" indent="-228600">
                <a:defRPr sz="2000" b="1">
                  <a:solidFill>
                    <a:srgbClr val="CC0066"/>
                  </a:solidFill>
                  <a:latin typeface="Times New Roman" pitchFamily="18" charset="0"/>
                  <a:cs typeface="Times New Roman" pitchFamily="18" charset="0"/>
                </a:defRPr>
              </a:lvl4pPr>
              <a:lvl5pPr marL="2057400" indent="-228600">
                <a:defRPr sz="2000" b="1">
                  <a:solidFill>
                    <a:srgbClr val="CC0066"/>
                  </a:solidFill>
                  <a:latin typeface="Times New Roman" pitchFamily="18" charset="0"/>
                  <a:cs typeface="Times New Roman" pitchFamily="18" charset="0"/>
                </a:defRPr>
              </a:lvl5pPr>
              <a:lvl6pPr marL="25146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6pPr>
              <a:lvl7pPr marL="29718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7pPr>
              <a:lvl8pPr marL="34290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8pPr>
              <a:lvl9pPr marL="3886200" indent="-228600" algn="r" eaLnBrk="0" fontAlgn="base" hangingPunct="0">
                <a:spcBef>
                  <a:spcPct val="0"/>
                </a:spcBef>
                <a:spcAft>
                  <a:spcPct val="0"/>
                </a:spcAft>
                <a:defRPr sz="2000" b="1">
                  <a:solidFill>
                    <a:srgbClr val="CC0066"/>
                  </a:solidFill>
                  <a:latin typeface="Times New Roman" pitchFamily="18" charset="0"/>
                  <a:cs typeface="Times New Roman" pitchFamily="18" charset="0"/>
                </a:defRPr>
              </a:lvl9pPr>
            </a:lstStyle>
            <a:p>
              <a:pPr algn="ctr"/>
              <a:r>
                <a:rPr lang="en-US" sz="2400" dirty="0">
                  <a:solidFill>
                    <a:srgbClr val="FF0000"/>
                  </a:solidFill>
                  <a:latin typeface="Tahoma" pitchFamily="34" charset="0"/>
                  <a:ea typeface="Tahoma" pitchFamily="34" charset="0"/>
                  <a:cs typeface="Tahoma" pitchFamily="34" charset="0"/>
                </a:rPr>
                <a:t>2</a:t>
              </a:r>
            </a:p>
          </p:txBody>
        </p:sp>
      </p:grpSp>
      <p:sp>
        <p:nvSpPr>
          <p:cNvPr id="29" name="TextBox 28">
            <a:extLst>
              <a:ext uri="{FF2B5EF4-FFF2-40B4-BE49-F238E27FC236}">
                <a16:creationId xmlns:a16="http://schemas.microsoft.com/office/drawing/2014/main" id="{575D9623-8E4F-DFD5-4CC2-FD4A611070B2}"/>
              </a:ext>
            </a:extLst>
          </p:cNvPr>
          <p:cNvSpPr txBox="1"/>
          <p:nvPr/>
        </p:nvSpPr>
        <p:spPr>
          <a:xfrm>
            <a:off x="2041955" y="1879533"/>
            <a:ext cx="7879399" cy="461665"/>
          </a:xfrm>
          <a:prstGeom prst="rect">
            <a:avLst/>
          </a:prstGeom>
          <a:noFill/>
        </p:spPr>
        <p:txBody>
          <a:bodyPr wrap="square">
            <a:spAutoFit/>
          </a:bodyPr>
          <a:lstStyle/>
          <a:p>
            <a:pPr lvl="0" algn="just"/>
            <a:r>
              <a:rPr lang="en-US" b="1" i="1">
                <a:solidFill>
                  <a:schemeClr val="tx1"/>
                </a:solidFill>
                <a:latin typeface="Times New Roman" panose="02020603050405020304" pitchFamily="18" charset="0"/>
                <a:cs typeface="Times New Roman" panose="02020603050405020304" pitchFamily="18" charset="0"/>
              </a:rPr>
              <a:t> </a:t>
            </a:r>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NHỮNG VẤN ĐỀ ĐẠO ĐỨC, PHÁP LUẬT VÀ VĂN HÓA</a:t>
            </a:r>
          </a:p>
        </p:txBody>
      </p:sp>
      <p:sp>
        <p:nvSpPr>
          <p:cNvPr id="31" name="TextBox 30">
            <a:extLst>
              <a:ext uri="{FF2B5EF4-FFF2-40B4-BE49-F238E27FC236}">
                <a16:creationId xmlns:a16="http://schemas.microsoft.com/office/drawing/2014/main" id="{371AA20C-008E-5219-ABCD-1013B2830074}"/>
              </a:ext>
            </a:extLst>
          </p:cNvPr>
          <p:cNvSpPr txBox="1"/>
          <p:nvPr/>
        </p:nvSpPr>
        <p:spPr>
          <a:xfrm>
            <a:off x="2081459" y="2990810"/>
            <a:ext cx="8930252" cy="461665"/>
          </a:xfrm>
          <a:prstGeom prst="rect">
            <a:avLst/>
          </a:prstGeom>
          <a:noFill/>
        </p:spPr>
        <p:txBody>
          <a:bodyPr wrap="square">
            <a:spAutoFit/>
          </a:bodyPr>
          <a:lstStyle/>
          <a:p>
            <a:pPr lvl="0"/>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MỘT SỐ QUY ĐỊNH PHÁP LÍ ĐỐI VỚI NGƯỜI DÙNG TRÊN MẠNG</a:t>
            </a:r>
            <a:endParaRPr lang="en-US" sz="2400">
              <a:solidFill>
                <a:srgbClr val="0070C0"/>
              </a:solidFill>
              <a:latin typeface="Cambria" panose="02040503050406030204" pitchFamily="18" charset="0"/>
              <a:ea typeface="Cambria" panose="02040503050406030204" pitchFamily="18" charset="0"/>
            </a:endParaRPr>
          </a:p>
        </p:txBody>
      </p:sp>
      <p:sp>
        <p:nvSpPr>
          <p:cNvPr id="33" name="TextBox 32">
            <a:extLst>
              <a:ext uri="{FF2B5EF4-FFF2-40B4-BE49-F238E27FC236}">
                <a16:creationId xmlns:a16="http://schemas.microsoft.com/office/drawing/2014/main" id="{60804F5B-AF1B-FF1A-6A68-8BEC59640AE9}"/>
              </a:ext>
            </a:extLst>
          </p:cNvPr>
          <p:cNvSpPr txBox="1"/>
          <p:nvPr/>
        </p:nvSpPr>
        <p:spPr>
          <a:xfrm>
            <a:off x="2157497" y="4100210"/>
            <a:ext cx="6094378" cy="461665"/>
          </a:xfrm>
          <a:prstGeom prst="rect">
            <a:avLst/>
          </a:prstGeom>
          <a:noFill/>
        </p:spPr>
        <p:txBody>
          <a:bodyPr wrap="square">
            <a:spAutoFit/>
          </a:bodyPr>
          <a:lstStyle/>
          <a:p>
            <a:pPr lvl="0"/>
            <a:r>
              <a:rPr lang="en-US" sz="2400" b="1">
                <a:solidFill>
                  <a:srgbClr val="0070C0"/>
                </a:solidFill>
                <a:latin typeface="Cambria" panose="02040503050406030204" pitchFamily="18" charset="0"/>
                <a:ea typeface="Cambria" panose="02040503050406030204" pitchFamily="18" charset="0"/>
                <a:cs typeface="Times New Roman" panose="02020603050405020304" pitchFamily="18" charset="0"/>
              </a:rPr>
              <a:t>QUYỀN TÁC GIẢ VÀ BẢN QUYỀN</a:t>
            </a:r>
            <a:endParaRPr lang="en-US" sz="2400">
              <a:solidFill>
                <a:srgbClr val="0070C0"/>
              </a:solidFill>
              <a:latin typeface="Cambria" panose="02040503050406030204" pitchFamily="18" charset="0"/>
              <a:ea typeface="Cambria" panose="02040503050406030204" pitchFamily="18" charset="0"/>
            </a:endParaRPr>
          </a:p>
        </p:txBody>
      </p:sp>
      <p:sp>
        <p:nvSpPr>
          <p:cNvPr id="3" name="Rectangle 2">
            <a:extLst>
              <a:ext uri="{FF2B5EF4-FFF2-40B4-BE49-F238E27FC236}">
                <a16:creationId xmlns:a16="http://schemas.microsoft.com/office/drawing/2014/main" id="{B601BA84-1797-BA32-BC54-C648222A6AAA}"/>
              </a:ext>
            </a:extLst>
          </p:cNvPr>
          <p:cNvSpPr/>
          <p:nvPr/>
        </p:nvSpPr>
        <p:spPr>
          <a:xfrm>
            <a:off x="2148058" y="4100210"/>
            <a:ext cx="4554299" cy="50043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1731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barn(inVertical)">
                                      <p:cBhvr>
                                        <p:cTn id="12" dur="500"/>
                                        <p:tgtEl>
                                          <p:spTgt spid="29"/>
                                        </p:tgtEl>
                                      </p:cBhvr>
                                    </p:animEffect>
                                  </p:childTnLst>
                                </p:cTn>
                              </p:par>
                              <p:par>
                                <p:cTn id="13" presetID="16" presetClass="entr" presetSubtype="21" fill="hold" nodeType="with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barn(inVertical)">
                                      <p:cBhvr>
                                        <p:cTn id="15" dur="500"/>
                                        <p:tgtEl>
                                          <p:spTgt spid="3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barn(inVertical)">
                                      <p:cBhvr>
                                        <p:cTn id="20" dur="500"/>
                                        <p:tgtEl>
                                          <p:spTgt spid="35"/>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barn(inVertical)">
                                      <p:cBhvr>
                                        <p:cTn id="23" dur="500"/>
                                        <p:tgtEl>
                                          <p:spTgt spid="3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barn(inVertical)">
                                      <p:cBhvr>
                                        <p:cTn id="31" dur="500"/>
                                        <p:tgtEl>
                                          <p:spTgt spid="3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wipe(down)">
                                      <p:cBhvr>
                                        <p:cTn id="3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9" grpId="0"/>
      <p:bldP spid="31" grpId="0"/>
      <p:bldP spid="33"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172817" y="1043609"/>
            <a:ext cx="10137913" cy="3878691"/>
          </a:xfrm>
          <a:prstGeom prst="roundRect">
            <a:avLst>
              <a:gd name="adj" fmla="val 0"/>
            </a:avLst>
          </a:prstGeom>
          <a:ln w="19050"/>
        </p:spPr>
        <p:style>
          <a:lnRef idx="2">
            <a:schemeClr val="accent2"/>
          </a:lnRef>
          <a:fillRef idx="1">
            <a:schemeClr val="lt1"/>
          </a:fillRef>
          <a:effectRef idx="0">
            <a:schemeClr val="accent2"/>
          </a:effectRef>
          <a:fontRef idx="minor">
            <a:schemeClr val="dk1"/>
          </a:fontRef>
        </p:style>
        <p:txBody>
          <a:bodyPr wrap="square">
            <a:spAutoFit/>
          </a:bodyPr>
          <a:lstStyle/>
          <a:p>
            <a:pPr indent="457200" algn="just">
              <a:lnSpc>
                <a:spcPct val="115000"/>
              </a:lnSpc>
              <a:spcAft>
                <a:spcPts val="0"/>
              </a:spcAft>
            </a:pPr>
            <a:r>
              <a:rPr lang="vi-VN" sz="2400" b="1">
                <a:latin typeface="Cambria" panose="02040503050406030204" pitchFamily="18" charset="0"/>
                <a:ea typeface="Cambria" panose="02040503050406030204" pitchFamily="18" charset="0"/>
                <a:cs typeface="Times New Roman" panose="02020603050405020304" pitchFamily="18" charset="0"/>
              </a:rPr>
              <a:t>Xem xét tình huống sau và trả lời câu hỏi:</a:t>
            </a:r>
            <a:endParaRPr lang="en-US" sz="2400" b="1">
              <a:latin typeface="Cambria" panose="02040503050406030204" pitchFamily="18" charset="0"/>
              <a:ea typeface="Cambria" panose="02040503050406030204" pitchFamily="18" charset="0"/>
              <a:cs typeface="Arial" panose="020B0604020202020204" pitchFamily="34" charset="0"/>
            </a:endParaRPr>
          </a:p>
          <a:p>
            <a:pPr indent="457200" algn="just">
              <a:lnSpc>
                <a:spcPct val="115000"/>
              </a:lnSpc>
              <a:spcAft>
                <a:spcPts val="0"/>
              </a:spcAft>
            </a:pPr>
            <a:r>
              <a:rPr lang="vi-VN" sz="2400">
                <a:latin typeface="Cambria" panose="02040503050406030204" pitchFamily="18" charset="0"/>
                <a:ea typeface="Cambria" panose="02040503050406030204" pitchFamily="18" charset="0"/>
                <a:cs typeface="Times New Roman" panose="02020603050405020304" pitchFamily="18" charset="0"/>
              </a:rPr>
              <a:t>Do mâu thuẫn ở một diễn đàn trên mạng, một nhóm nữ sinh đánh một bạn nữ khác. Các bạn ở xung quanh đã không can ngăn mà còn quay phim rồi đưa lên mạng xã hội. Do có nhiều bình luận thiếu thiện ý trên mạng xã hội dẫn đến xấu hổ với bạn bè, nạn nhân đã bỏ nhà ra đi không để lại lời nhắn.</a:t>
            </a:r>
            <a:endParaRPr lang="en-US" sz="2400">
              <a:latin typeface="Cambria" panose="02040503050406030204" pitchFamily="18" charset="0"/>
              <a:ea typeface="Cambria" panose="02040503050406030204" pitchFamily="18" charset="0"/>
              <a:cs typeface="Arial" panose="020B0604020202020204" pitchFamily="34" charset="0"/>
            </a:endParaRPr>
          </a:p>
          <a:p>
            <a:pPr indent="517525" algn="just">
              <a:lnSpc>
                <a:spcPct val="115000"/>
              </a:lnSpc>
              <a:spcAft>
                <a:spcPts val="0"/>
              </a:spcAft>
            </a:pPr>
            <a:r>
              <a:rPr lang="vi-VN" sz="2400" b="1">
                <a:latin typeface="Cambria" panose="02040503050406030204" pitchFamily="18" charset="0"/>
                <a:ea typeface="Cambria" panose="02040503050406030204" pitchFamily="18" charset="0"/>
                <a:cs typeface="Times New Roman" panose="02020603050405020304" pitchFamily="18" charset="0"/>
              </a:rPr>
              <a:t>Câu hỏi:</a:t>
            </a:r>
            <a:endParaRPr lang="en-US" sz="2400" b="1">
              <a:latin typeface="Cambria" panose="02040503050406030204" pitchFamily="18" charset="0"/>
              <a:ea typeface="Cambria" panose="02040503050406030204" pitchFamily="18" charset="0"/>
              <a:cs typeface="Arial" panose="020B0604020202020204" pitchFamily="34" charset="0"/>
            </a:endParaRPr>
          </a:p>
          <a:p>
            <a:pPr algn="just">
              <a:lnSpc>
                <a:spcPct val="115000"/>
              </a:lnSpc>
              <a:spcAft>
                <a:spcPts val="0"/>
              </a:spcAft>
            </a:pPr>
            <a:r>
              <a:rPr lang="vi-VN" sz="2400">
                <a:latin typeface="Cambria" panose="02040503050406030204" pitchFamily="18" charset="0"/>
                <a:ea typeface="Cambria" panose="02040503050406030204" pitchFamily="18" charset="0"/>
                <a:cs typeface="Times New Roman" panose="02020603050405020304" pitchFamily="18" charset="0"/>
              </a:rPr>
              <a:t>1. Trong tình huống trên, hành vi nào vi phạm pháp luật, hành vi nào vi p</a:t>
            </a:r>
            <a:r>
              <a:rPr lang="en-US" sz="2400">
                <a:latin typeface="Cambria" panose="02040503050406030204" pitchFamily="18" charset="0"/>
                <a:ea typeface="Cambria" panose="02040503050406030204" pitchFamily="18" charset="0"/>
                <a:cs typeface="Times New Roman" panose="02020603050405020304" pitchFamily="18" charset="0"/>
              </a:rPr>
              <a:t>h</a:t>
            </a:r>
            <a:r>
              <a:rPr lang="vi-VN" sz="2400">
                <a:latin typeface="Cambria" panose="02040503050406030204" pitchFamily="18" charset="0"/>
                <a:ea typeface="Cambria" panose="02040503050406030204" pitchFamily="18" charset="0"/>
                <a:cs typeface="Times New Roman" panose="02020603050405020304" pitchFamily="18" charset="0"/>
              </a:rPr>
              <a:t>ạm đạo đức?</a:t>
            </a:r>
            <a:endParaRPr lang="en-US" sz="2400">
              <a:latin typeface="Cambria" panose="02040503050406030204" pitchFamily="18" charset="0"/>
              <a:ea typeface="Cambria" panose="02040503050406030204" pitchFamily="18" charset="0"/>
              <a:cs typeface="Arial" panose="020B0604020202020204" pitchFamily="34" charset="0"/>
            </a:endParaRPr>
          </a:p>
          <a:p>
            <a:pPr algn="just">
              <a:lnSpc>
                <a:spcPct val="115000"/>
              </a:lnSpc>
              <a:spcAft>
                <a:spcPts val="0"/>
              </a:spcAft>
            </a:pPr>
            <a:r>
              <a:rPr lang="vi-VN" sz="2400">
                <a:latin typeface="Cambria" panose="02040503050406030204" pitchFamily="18" charset="0"/>
                <a:ea typeface="Cambria" panose="02040503050406030204" pitchFamily="18" charset="0"/>
                <a:cs typeface="Times New Roman" panose="02020603050405020304" pitchFamily="18" charset="0"/>
              </a:rPr>
              <a:t>2. Theo em, yếu tố nào của Internet đã khiến sự việc trở nên trầm trọng?</a:t>
            </a:r>
            <a:endParaRPr lang="en-US" sz="2400">
              <a:effectLst/>
              <a:latin typeface="Cambria" panose="02040503050406030204" pitchFamily="18" charset="0"/>
              <a:ea typeface="Cambria" panose="02040503050406030204" pitchFamily="18" charset="0"/>
              <a:cs typeface="Arial" panose="020B0604020202020204" pitchFamily="34" charset="0"/>
            </a:endParaRPr>
          </a:p>
        </p:txBody>
      </p:sp>
      <p:sp>
        <p:nvSpPr>
          <p:cNvPr id="5" name="Title 1"/>
          <p:cNvSpPr txBox="1">
            <a:spLocks/>
          </p:cNvSpPr>
          <p:nvPr/>
        </p:nvSpPr>
        <p:spPr>
          <a:xfrm>
            <a:off x="924338" y="389852"/>
            <a:ext cx="9108891" cy="5543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a:solidFill>
                  <a:schemeClr val="accent2"/>
                </a:solidFill>
                <a:latin typeface="Cambria" panose="02040503050406030204" pitchFamily="18" charset="0"/>
                <a:ea typeface="Cambria" panose="02040503050406030204" pitchFamily="18" charset="0"/>
                <a:cs typeface="Times New Roman" panose="02020603050405020304" pitchFamily="18" charset="0"/>
              </a:rPr>
              <a:t>Hoạt động 1: Hành vi vi phạm pháp luật hay đạo đức?</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3E6E51-6D00-3157-E746-40C27DE54DF8}"/>
              </a:ext>
            </a:extLst>
          </p:cNvPr>
          <p:cNvSpPr txBox="1"/>
          <p:nvPr/>
        </p:nvSpPr>
        <p:spPr>
          <a:xfrm>
            <a:off x="1393892" y="665547"/>
            <a:ext cx="9404216" cy="5570756"/>
          </a:xfrm>
          <a:prstGeom prst="rect">
            <a:avLst/>
          </a:prstGeom>
          <a:noFill/>
        </p:spPr>
        <p:txBody>
          <a:bodyPr wrap="square">
            <a:spAutoFit/>
          </a:bodyPr>
          <a:lstStyle/>
          <a:p>
            <a:pPr marL="0" marR="0" algn="just">
              <a:spcBef>
                <a:spcPts val="600"/>
              </a:spcBef>
              <a:spcAft>
                <a:spcPts val="600"/>
              </a:spcAft>
            </a:pPr>
            <a:r>
              <a:rPr lang="en-US" sz="2400">
                <a:solidFill>
                  <a:srgbClr val="000000"/>
                </a:solidFill>
                <a:effectLst/>
                <a:latin typeface="Cambria" panose="02040503050406030204" pitchFamily="18" charset="0"/>
                <a:ea typeface="Cambria" panose="02040503050406030204" pitchFamily="18" charset="0"/>
              </a:rPr>
              <a:t>- Việc đánh bạn bình thường là </a:t>
            </a:r>
            <a:r>
              <a:rPr lang="en-US" sz="2400">
                <a:solidFill>
                  <a:srgbClr val="0070C0"/>
                </a:solidFill>
                <a:effectLst/>
                <a:latin typeface="Cambria" panose="02040503050406030204" pitchFamily="18" charset="0"/>
                <a:ea typeface="Cambria" panose="02040503050406030204" pitchFamily="18" charset="0"/>
              </a:rPr>
              <a:t>vi phạm đạo đức</a:t>
            </a:r>
            <a:r>
              <a:rPr lang="en-US" sz="2400">
                <a:solidFill>
                  <a:srgbClr val="000000"/>
                </a:solidFill>
                <a:effectLst/>
                <a:latin typeface="Cambria" panose="02040503050406030204" pitchFamily="18" charset="0"/>
                <a:ea typeface="Cambria" panose="02040503050406030204" pitchFamily="18" charset="0"/>
              </a:rPr>
              <a:t>. Nếu người đánh bạn đủ tuổi chịu trách nhiệm hình sự (16 tuổi) và gây thương tích nặng sẽ bị coi là </a:t>
            </a:r>
            <a:r>
              <a:rPr lang="en-US" sz="2400">
                <a:solidFill>
                  <a:srgbClr val="0070C0"/>
                </a:solidFill>
                <a:effectLst/>
                <a:latin typeface="Cambria" panose="02040503050406030204" pitchFamily="18" charset="0"/>
                <a:ea typeface="Cambria" panose="02040503050406030204" pitchFamily="18" charset="0"/>
              </a:rPr>
              <a:t>vi phạm pháp luật </a:t>
            </a:r>
            <a:r>
              <a:rPr lang="en-US" sz="2400">
                <a:solidFill>
                  <a:srgbClr val="000000"/>
                </a:solidFill>
                <a:effectLst/>
                <a:latin typeface="Cambria" panose="02040503050406030204" pitchFamily="18" charset="0"/>
                <a:ea typeface="Cambria" panose="02040503050406030204" pitchFamily="18" charset="0"/>
              </a:rPr>
              <a:t>và sẽ bị </a:t>
            </a:r>
            <a:r>
              <a:rPr lang="en-US" sz="2400">
                <a:solidFill>
                  <a:srgbClr val="0070C0"/>
                </a:solidFill>
                <a:effectLst/>
                <a:latin typeface="Cambria" panose="02040503050406030204" pitchFamily="18" charset="0"/>
                <a:ea typeface="Cambria" panose="02040503050406030204" pitchFamily="18" charset="0"/>
              </a:rPr>
              <a:t>xử lí hình sự về </a:t>
            </a:r>
            <a:r>
              <a:rPr lang="en-US" sz="2400" b="1">
                <a:solidFill>
                  <a:srgbClr val="FF0000"/>
                </a:solidFill>
                <a:effectLst/>
                <a:latin typeface="Cambria" panose="02040503050406030204" pitchFamily="18" charset="0"/>
                <a:ea typeface="Cambria" panose="02040503050406030204" pitchFamily="18" charset="0"/>
              </a:rPr>
              <a:t>tội cố ý gây thương tích </a:t>
            </a:r>
            <a:r>
              <a:rPr lang="en-US" sz="2400">
                <a:solidFill>
                  <a:srgbClr val="000000"/>
                </a:solidFill>
                <a:effectLst/>
                <a:latin typeface="Cambria" panose="02040503050406030204" pitchFamily="18" charset="0"/>
                <a:ea typeface="Cambria" panose="02040503050406030204" pitchFamily="18" charset="0"/>
              </a:rPr>
              <a:t>(gây thương tích từ 11% trở lên) được quy định trong </a:t>
            </a:r>
            <a:r>
              <a:rPr lang="en-US" sz="2400" b="1">
                <a:solidFill>
                  <a:srgbClr val="0070C0"/>
                </a:solidFill>
                <a:effectLst/>
                <a:latin typeface="Cambria" panose="02040503050406030204" pitchFamily="18" charset="0"/>
                <a:ea typeface="Cambria" panose="02040503050406030204" pitchFamily="18" charset="0"/>
              </a:rPr>
              <a:t>khoản 1 điều 134 </a:t>
            </a:r>
            <a:r>
              <a:rPr lang="en-US" sz="2400">
                <a:solidFill>
                  <a:srgbClr val="000000"/>
                </a:solidFill>
                <a:effectLst/>
                <a:latin typeface="Cambria" panose="02040503050406030204" pitchFamily="18" charset="0"/>
                <a:ea typeface="Cambria" panose="02040503050406030204" pitchFamily="18" charset="0"/>
              </a:rPr>
              <a:t>của Bộ Luật hình sự. </a:t>
            </a:r>
          </a:p>
          <a:p>
            <a:pPr algn="just">
              <a:spcBef>
                <a:spcPts val="600"/>
              </a:spcBef>
              <a:spcAft>
                <a:spcPts val="600"/>
              </a:spcAft>
            </a:pPr>
            <a:r>
              <a:rPr lang="en-US" sz="2400">
                <a:solidFill>
                  <a:srgbClr val="000000"/>
                </a:solidFill>
                <a:effectLst/>
                <a:latin typeface="Cambria" panose="02040503050406030204" pitchFamily="18" charset="0"/>
                <a:ea typeface="Cambria" panose="02040503050406030204" pitchFamily="18" charset="0"/>
              </a:rPr>
              <a:t>- Việc không can ngăn mà quay video đưa lên mạng </a:t>
            </a:r>
            <a:r>
              <a:rPr lang="en-US" sz="2400">
                <a:solidFill>
                  <a:srgbClr val="0070C0"/>
                </a:solidFill>
                <a:effectLst/>
                <a:latin typeface="Cambria" panose="02040503050406030204" pitchFamily="18" charset="0"/>
                <a:ea typeface="Cambria" panose="02040503050406030204" pitchFamily="18" charset="0"/>
              </a:rPr>
              <a:t>là vi phạm đạo đức</a:t>
            </a:r>
            <a:r>
              <a:rPr lang="en-US" sz="2400">
                <a:solidFill>
                  <a:srgbClr val="000000"/>
                </a:solidFill>
                <a:effectLst/>
                <a:latin typeface="Cambria" panose="02040503050406030204" pitchFamily="18" charset="0"/>
                <a:ea typeface="Cambria" panose="02040503050406030204" pitchFamily="18" charset="0"/>
              </a:rPr>
              <a:t> vì đã cổ vũ cho bạo lực học đường. Nếu việc hành hung bạn có yếu tố </a:t>
            </a:r>
            <a:r>
              <a:rPr lang="en-US" sz="2400">
                <a:solidFill>
                  <a:srgbClr val="0070C0"/>
                </a:solidFill>
                <a:effectLst/>
                <a:latin typeface="Cambria" panose="02040503050406030204" pitchFamily="18" charset="0"/>
                <a:ea typeface="Cambria" panose="02040503050406030204" pitchFamily="18" charset="0"/>
              </a:rPr>
              <a:t>xúc phạm nghiêm trọng nhân phẩm, danh dự</a:t>
            </a:r>
            <a:r>
              <a:rPr lang="en-US" sz="2400">
                <a:solidFill>
                  <a:srgbClr val="000000"/>
                </a:solidFill>
                <a:effectLst/>
                <a:latin typeface="Cambria" panose="02040503050406030204" pitchFamily="18" charset="0"/>
                <a:ea typeface="Cambria" panose="02040503050406030204" pitchFamily="18" charset="0"/>
              </a:rPr>
              <a:t> của bạn như quay phim cảnh cắt tóc, xé quần áo đưa lên mạng là một </a:t>
            </a:r>
            <a:r>
              <a:rPr lang="en-US" sz="2400">
                <a:solidFill>
                  <a:srgbClr val="0070C0"/>
                </a:solidFill>
                <a:effectLst/>
                <a:latin typeface="Cambria" panose="02040503050406030204" pitchFamily="18" charset="0"/>
                <a:ea typeface="Cambria" panose="02040503050406030204" pitchFamily="18" charset="0"/>
              </a:rPr>
              <a:t>hành vi vi phạm luật </a:t>
            </a:r>
            <a:r>
              <a:rPr lang="en-US" sz="2400">
                <a:solidFill>
                  <a:srgbClr val="000000"/>
                </a:solidFill>
                <a:effectLst/>
                <a:latin typeface="Cambria" panose="02040503050406030204" pitchFamily="18" charset="0"/>
                <a:ea typeface="Cambria" panose="02040503050406030204" pitchFamily="18" charset="0"/>
              </a:rPr>
              <a:t>có thể bị truy tố với </a:t>
            </a:r>
            <a:r>
              <a:rPr lang="en-US" sz="2400" b="1">
                <a:solidFill>
                  <a:srgbClr val="FF0000"/>
                </a:solidFill>
                <a:effectLst/>
                <a:latin typeface="Cambria" panose="02040503050406030204" pitchFamily="18" charset="0"/>
                <a:ea typeface="Cambria" panose="02040503050406030204" pitchFamily="18" charset="0"/>
              </a:rPr>
              <a:t>tội danh </a:t>
            </a:r>
            <a:r>
              <a:rPr lang="en-US" sz="2400" b="1">
                <a:solidFill>
                  <a:srgbClr val="FF0000"/>
                </a:solidFill>
                <a:latin typeface="Cambria" panose="02040503050406030204" pitchFamily="18" charset="0"/>
                <a:ea typeface="Cambria" panose="02040503050406030204" pitchFamily="18" charset="0"/>
              </a:rPr>
              <a:t>làm nhục người khác </a:t>
            </a:r>
            <a:r>
              <a:rPr lang="en-US" sz="2400">
                <a:solidFill>
                  <a:srgbClr val="000000"/>
                </a:solidFill>
                <a:effectLst/>
                <a:latin typeface="Cambria" panose="02040503050406030204" pitchFamily="18" charset="0"/>
                <a:ea typeface="Cambria" panose="02040503050406030204" pitchFamily="18" charset="0"/>
              </a:rPr>
              <a:t>được quy định trong </a:t>
            </a:r>
            <a:r>
              <a:rPr lang="en-US" sz="2400" b="1">
                <a:solidFill>
                  <a:srgbClr val="0070C0"/>
                </a:solidFill>
                <a:effectLst/>
                <a:latin typeface="Cambria" panose="02040503050406030204" pitchFamily="18" charset="0"/>
                <a:ea typeface="Cambria" panose="02040503050406030204" pitchFamily="18" charset="0"/>
              </a:rPr>
              <a:t>điều 135 </a:t>
            </a:r>
            <a:r>
              <a:rPr lang="en-US" sz="2400">
                <a:solidFill>
                  <a:srgbClr val="000000"/>
                </a:solidFill>
                <a:effectLst/>
                <a:latin typeface="Cambria" panose="02040503050406030204" pitchFamily="18" charset="0"/>
                <a:ea typeface="Cambria" panose="02040503050406030204" pitchFamily="18" charset="0"/>
              </a:rPr>
              <a:t>của Bộ Luật hình sự. </a:t>
            </a:r>
          </a:p>
          <a:p>
            <a:pPr algn="just">
              <a:spcBef>
                <a:spcPts val="600"/>
              </a:spcBef>
              <a:spcAft>
                <a:spcPts val="600"/>
              </a:spcAft>
            </a:pPr>
            <a:r>
              <a:rPr lang="en-US" sz="2400">
                <a:solidFill>
                  <a:srgbClr val="000000"/>
                </a:solidFill>
                <a:effectLst/>
                <a:latin typeface="Cambria" panose="02040503050406030204" pitchFamily="18" charset="0"/>
                <a:ea typeface="Cambria" panose="02040503050406030204" pitchFamily="18" charset="0"/>
              </a:rPr>
              <a:t>- Internet đã làm trầm trọng sự việc vì tính quảng bá mạnh, nhanh, rộng và lâu dài, chưa kể nhiều người đọc còn bình phẩm theo chiều hướng tiêu cực.</a:t>
            </a:r>
          </a:p>
        </p:txBody>
      </p:sp>
    </p:spTree>
    <p:extLst>
      <p:ext uri="{BB962C8B-B14F-4D97-AF65-F5344CB8AC3E}">
        <p14:creationId xmlns:p14="http://schemas.microsoft.com/office/powerpoint/2010/main" val="2246267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36932" y="1579926"/>
            <a:ext cx="10738338" cy="461665"/>
          </a:xfrm>
          <a:prstGeom prst="rect">
            <a:avLst/>
          </a:prstGeom>
        </p:spPr>
        <p:txBody>
          <a:bodyPr wrap="square">
            <a:spAutoFit/>
          </a:bodyPr>
          <a:lstStyle/>
          <a:p>
            <a:pPr algn="just">
              <a:spcBef>
                <a:spcPts val="1200"/>
              </a:spcBef>
              <a:spcAft>
                <a:spcPts val="1200"/>
              </a:spcAft>
            </a:pPr>
            <a:r>
              <a:rPr lang="en-US" sz="2400" b="1">
                <a:solidFill>
                  <a:srgbClr val="0070C0"/>
                </a:solidFill>
                <a:latin typeface="Tahoma" panose="020B0604030504040204" pitchFamily="34" charset="0"/>
                <a:ea typeface="Tahoma" panose="020B0604030504040204" pitchFamily="34" charset="0"/>
                <a:cs typeface="Tahoma" panose="020B0604030504040204" pitchFamily="34" charset="0"/>
              </a:rPr>
              <a:t>- </a:t>
            </a:r>
            <a:r>
              <a:rPr lang="vi-VN" sz="2400">
                <a:solidFill>
                  <a:srgbClr val="0070C0"/>
                </a:solidFill>
                <a:latin typeface="Tahoma" panose="020B0604030504040204" pitchFamily="34" charset="0"/>
                <a:ea typeface="Tahoma" panose="020B0604030504040204" pitchFamily="34" charset="0"/>
                <a:cs typeface="Tahoma" panose="020B0604030504040204" pitchFamily="34" charset="0"/>
              </a:rPr>
              <a:t>Đưa tin không phù hợp lên mạng</a:t>
            </a:r>
            <a:r>
              <a:rPr lang="en-US" sz="2400">
                <a:solidFill>
                  <a:srgbClr val="0070C0"/>
                </a:solidFill>
                <a:latin typeface="Tahoma" panose="020B0604030504040204" pitchFamily="34" charset="0"/>
                <a:ea typeface="Tahoma" panose="020B0604030504040204" pitchFamily="34" charset="0"/>
                <a:cs typeface="Tahoma" panose="020B0604030504040204" pitchFamily="34" charset="0"/>
              </a:rPr>
              <a:t>.</a:t>
            </a:r>
            <a:endParaRPr lang="en-US" sz="2400">
              <a:latin typeface="Tahoma" panose="020B0604030504040204" pitchFamily="34" charset="0"/>
              <a:ea typeface="Tahoma" panose="020B0604030504040204" pitchFamily="34" charset="0"/>
              <a:cs typeface="Tahoma" panose="020B0604030504040204" pitchFamily="34" charset="0"/>
            </a:endParaRPr>
          </a:p>
        </p:txBody>
      </p:sp>
      <p:sp>
        <p:nvSpPr>
          <p:cNvPr id="5" name="Rectangle 4"/>
          <p:cNvSpPr/>
          <p:nvPr/>
        </p:nvSpPr>
        <p:spPr>
          <a:xfrm>
            <a:off x="490372" y="982613"/>
            <a:ext cx="10598159" cy="523220"/>
          </a:xfrm>
          <a:prstGeom prst="rect">
            <a:avLst/>
          </a:prstGeom>
        </p:spPr>
        <p:txBody>
          <a:bodyPr wrap="square">
            <a:spAutoFit/>
          </a:bodyPr>
          <a:lstStyle/>
          <a:p>
            <a:pPr lvl="0" algn="ctr"/>
            <a:r>
              <a:rPr lang="en-US" sz="2800" b="1">
                <a:solidFill>
                  <a:schemeClr val="accent2"/>
                </a:solidFill>
                <a:latin typeface="Tahoma" panose="020B0604030504040204" pitchFamily="34" charset="0"/>
                <a:ea typeface="Tahoma" panose="020B0604030504040204" pitchFamily="34" charset="0"/>
                <a:cs typeface="Tahoma" panose="020B0604030504040204" pitchFamily="34" charset="0"/>
              </a:rPr>
              <a:t>1. NHỮNG VẤN ĐỀ ĐẠO ĐỨC, PHÁP LUẬT VÀ VĂN HÓA</a:t>
            </a:r>
          </a:p>
        </p:txBody>
      </p:sp>
      <p:sp>
        <p:nvSpPr>
          <p:cNvPr id="7" name="TextBox 6">
            <a:extLst>
              <a:ext uri="{FF2B5EF4-FFF2-40B4-BE49-F238E27FC236}">
                <a16:creationId xmlns:a16="http://schemas.microsoft.com/office/drawing/2014/main" id="{72D9AFA2-65B3-6DA9-183E-219F5B9ECB47}"/>
              </a:ext>
            </a:extLst>
          </p:cNvPr>
          <p:cNvSpPr txBox="1"/>
          <p:nvPr/>
        </p:nvSpPr>
        <p:spPr>
          <a:xfrm>
            <a:off x="1336932" y="2092351"/>
            <a:ext cx="10515600" cy="461665"/>
          </a:xfrm>
          <a:prstGeom prst="rect">
            <a:avLst/>
          </a:prstGeom>
          <a:noFill/>
        </p:spPr>
        <p:txBody>
          <a:bodyPr wrap="square">
            <a:spAutoFit/>
          </a:bodyPr>
          <a:lstStyle/>
          <a:p>
            <a:pPr algn="just">
              <a:spcBef>
                <a:spcPts val="1200"/>
              </a:spcBef>
              <a:spcAft>
                <a:spcPts val="1200"/>
              </a:spcAft>
            </a:pPr>
            <a:r>
              <a:rPr lang="vi-VN" sz="2400">
                <a:solidFill>
                  <a:srgbClr val="0070C0"/>
                </a:solidFill>
                <a:latin typeface="Tahoma" panose="020B0604030504040204" pitchFamily="34" charset="0"/>
                <a:ea typeface="Tahoma" panose="020B0604030504040204" pitchFamily="34" charset="0"/>
                <a:cs typeface="Tahoma" panose="020B0604030504040204" pitchFamily="34" charset="0"/>
              </a:rPr>
              <a:t>- Công bố thông tin cá nhân hay tổ chức mà không được phép</a:t>
            </a:r>
            <a:r>
              <a:rPr lang="en-US" sz="2400">
                <a:solidFill>
                  <a:srgbClr val="0070C0"/>
                </a:solidFill>
                <a:latin typeface="Tahoma" panose="020B0604030504040204" pitchFamily="34" charset="0"/>
                <a:ea typeface="Tahoma" panose="020B0604030504040204" pitchFamily="34" charset="0"/>
                <a:cs typeface="Tahoma" panose="020B0604030504040204" pitchFamily="34" charset="0"/>
              </a:rPr>
              <a:t>.</a:t>
            </a:r>
            <a:endParaRPr lang="en-US" sz="2400">
              <a:solidFill>
                <a:srgbClr val="0070C0"/>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9" name="TextBox 8">
            <a:extLst>
              <a:ext uri="{FF2B5EF4-FFF2-40B4-BE49-F238E27FC236}">
                <a16:creationId xmlns:a16="http://schemas.microsoft.com/office/drawing/2014/main" id="{D49C8CAF-154A-F89E-3989-F0F6FEFD197D}"/>
              </a:ext>
            </a:extLst>
          </p:cNvPr>
          <p:cNvSpPr txBox="1"/>
          <p:nvPr/>
        </p:nvSpPr>
        <p:spPr>
          <a:xfrm>
            <a:off x="1336932" y="2600417"/>
            <a:ext cx="4814535" cy="461665"/>
          </a:xfrm>
          <a:prstGeom prst="rect">
            <a:avLst/>
          </a:prstGeom>
          <a:noFill/>
        </p:spPr>
        <p:txBody>
          <a:bodyPr wrap="square">
            <a:spAutoFit/>
          </a:bodyPr>
          <a:lstStyle/>
          <a:p>
            <a:pPr algn="just">
              <a:spcAft>
                <a:spcPts val="0"/>
              </a:spcAft>
            </a:pPr>
            <a:r>
              <a:rPr lang="vi-VN" sz="2400">
                <a:solidFill>
                  <a:srgbClr val="0070C0"/>
                </a:solidFill>
                <a:latin typeface="Tahoma" panose="020B0604030504040204" pitchFamily="34" charset="0"/>
                <a:ea typeface="Tahoma" panose="020B0604030504040204" pitchFamily="34" charset="0"/>
                <a:cs typeface="Tahoma" panose="020B0604030504040204" pitchFamily="34" charset="0"/>
              </a:rPr>
              <a:t>- Gửi thư rác hay tin nhắn rác. </a:t>
            </a:r>
            <a:endParaRPr lang="en-US" sz="2400">
              <a:solidFill>
                <a:srgbClr val="0070C0"/>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1" name="TextBox 10">
            <a:extLst>
              <a:ext uri="{FF2B5EF4-FFF2-40B4-BE49-F238E27FC236}">
                <a16:creationId xmlns:a16="http://schemas.microsoft.com/office/drawing/2014/main" id="{430AE9C6-93D9-F819-1A1C-6FA5179C912E}"/>
              </a:ext>
            </a:extLst>
          </p:cNvPr>
          <p:cNvSpPr txBox="1"/>
          <p:nvPr/>
        </p:nvSpPr>
        <p:spPr>
          <a:xfrm>
            <a:off x="1336932" y="3185968"/>
            <a:ext cx="9519136" cy="461665"/>
          </a:xfrm>
          <a:prstGeom prst="rect">
            <a:avLst/>
          </a:prstGeom>
          <a:noFill/>
        </p:spPr>
        <p:txBody>
          <a:bodyPr wrap="square">
            <a:spAutoFit/>
          </a:bodyPr>
          <a:lstStyle/>
          <a:p>
            <a:r>
              <a:rPr lang="vi-VN" sz="2400">
                <a:solidFill>
                  <a:srgbClr val="0070C0"/>
                </a:solidFill>
                <a:latin typeface="Tahoma" panose="020B0604030504040204" pitchFamily="34" charset="0"/>
                <a:ea typeface="Tahoma" panose="020B0604030504040204" pitchFamily="34" charset="0"/>
                <a:cs typeface="Tahoma" panose="020B0604030504040204" pitchFamily="34" charset="0"/>
              </a:rPr>
              <a:t>- Vi phạm bản quyền khi sử dụng dữ liệu và phần mềm. </a:t>
            </a:r>
            <a:endParaRPr lang="en-US" sz="240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16" name="TextBox 15">
            <a:extLst>
              <a:ext uri="{FF2B5EF4-FFF2-40B4-BE49-F238E27FC236}">
                <a16:creationId xmlns:a16="http://schemas.microsoft.com/office/drawing/2014/main" id="{93073142-B017-9CC0-5B64-558F549F59E9}"/>
              </a:ext>
            </a:extLst>
          </p:cNvPr>
          <p:cNvSpPr txBox="1"/>
          <p:nvPr/>
        </p:nvSpPr>
        <p:spPr>
          <a:xfrm>
            <a:off x="1336932" y="3741709"/>
            <a:ext cx="3433020" cy="461665"/>
          </a:xfrm>
          <a:prstGeom prst="rect">
            <a:avLst/>
          </a:prstGeom>
          <a:noFill/>
        </p:spPr>
        <p:txBody>
          <a:bodyPr wrap="square">
            <a:spAutoFit/>
          </a:bodyPr>
          <a:lstStyle/>
          <a:p>
            <a:r>
              <a:rPr lang="vi-VN" sz="2400">
                <a:solidFill>
                  <a:srgbClr val="0070C0"/>
                </a:solidFill>
                <a:latin typeface="Tahoma" panose="020B0604030504040204" pitchFamily="34" charset="0"/>
                <a:ea typeface="Tahoma" panose="020B0604030504040204" pitchFamily="34" charset="0"/>
                <a:cs typeface="Tahoma" panose="020B0604030504040204" pitchFamily="34" charset="0"/>
              </a:rPr>
              <a:t>- </a:t>
            </a:r>
            <a:r>
              <a:rPr lang="en-US" sz="2400">
                <a:solidFill>
                  <a:srgbClr val="0070C0"/>
                </a:solidFill>
                <a:latin typeface="Tahoma" panose="020B0604030504040204" pitchFamily="34" charset="0"/>
                <a:ea typeface="Tahoma" panose="020B0604030504040204" pitchFamily="34" charset="0"/>
                <a:cs typeface="Tahoma" panose="020B0604030504040204" pitchFamily="34" charset="0"/>
              </a:rPr>
              <a:t>Bắt nạt qua mạng</a:t>
            </a:r>
            <a:r>
              <a:rPr lang="vi-VN" sz="2400">
                <a:solidFill>
                  <a:srgbClr val="0070C0"/>
                </a:solidFill>
                <a:latin typeface="Tahoma" panose="020B0604030504040204" pitchFamily="34" charset="0"/>
                <a:ea typeface="Tahoma" panose="020B0604030504040204" pitchFamily="34" charset="0"/>
                <a:cs typeface="Tahoma" panose="020B0604030504040204" pitchFamily="34" charset="0"/>
              </a:rPr>
              <a:t>. </a:t>
            </a:r>
            <a:endParaRPr lang="en-US" sz="2400">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17" name="TextBox 16">
            <a:extLst>
              <a:ext uri="{FF2B5EF4-FFF2-40B4-BE49-F238E27FC236}">
                <a16:creationId xmlns:a16="http://schemas.microsoft.com/office/drawing/2014/main" id="{A3FC6D59-6A85-4349-A03B-0888A4144B11}"/>
              </a:ext>
            </a:extLst>
          </p:cNvPr>
          <p:cNvSpPr txBox="1"/>
          <p:nvPr/>
        </p:nvSpPr>
        <p:spPr>
          <a:xfrm>
            <a:off x="1336932" y="4297450"/>
            <a:ext cx="3433020" cy="461665"/>
          </a:xfrm>
          <a:prstGeom prst="rect">
            <a:avLst/>
          </a:prstGeom>
          <a:noFill/>
        </p:spPr>
        <p:txBody>
          <a:bodyPr wrap="square">
            <a:spAutoFit/>
          </a:bodyPr>
          <a:lstStyle/>
          <a:p>
            <a:r>
              <a:rPr lang="vi-VN" sz="2400">
                <a:solidFill>
                  <a:srgbClr val="0070C0"/>
                </a:solidFill>
                <a:latin typeface="Tahoma" panose="020B0604030504040204" pitchFamily="34" charset="0"/>
                <a:ea typeface="Tahoma" panose="020B0604030504040204" pitchFamily="34" charset="0"/>
                <a:cs typeface="Tahoma" panose="020B0604030504040204" pitchFamily="34" charset="0"/>
              </a:rPr>
              <a:t>- </a:t>
            </a:r>
            <a:r>
              <a:rPr lang="en-US" sz="2400">
                <a:solidFill>
                  <a:srgbClr val="0070C0"/>
                </a:solidFill>
                <a:latin typeface="Tahoma" panose="020B0604030504040204" pitchFamily="34" charset="0"/>
                <a:ea typeface="Tahoma" panose="020B0604030504040204" pitchFamily="34" charset="0"/>
                <a:cs typeface="Tahoma" panose="020B0604030504040204" pitchFamily="34" charset="0"/>
              </a:rPr>
              <a:t>Lừa đảo qua mạng.</a:t>
            </a:r>
          </a:p>
        </p:txBody>
      </p:sp>
      <p:sp>
        <p:nvSpPr>
          <p:cNvPr id="18" name="TextBox 17">
            <a:extLst>
              <a:ext uri="{FF2B5EF4-FFF2-40B4-BE49-F238E27FC236}">
                <a16:creationId xmlns:a16="http://schemas.microsoft.com/office/drawing/2014/main" id="{77F2A7E8-DCF6-12BE-5CB0-FCBACDAE9277}"/>
              </a:ext>
            </a:extLst>
          </p:cNvPr>
          <p:cNvSpPr txBox="1"/>
          <p:nvPr/>
        </p:nvSpPr>
        <p:spPr>
          <a:xfrm>
            <a:off x="1336932" y="4853191"/>
            <a:ext cx="5216268" cy="461665"/>
          </a:xfrm>
          <a:prstGeom prst="rect">
            <a:avLst/>
          </a:prstGeom>
          <a:noFill/>
        </p:spPr>
        <p:txBody>
          <a:bodyPr wrap="square">
            <a:spAutoFit/>
          </a:bodyPr>
          <a:lstStyle/>
          <a:p>
            <a:r>
              <a:rPr lang="vi-VN" sz="2400">
                <a:solidFill>
                  <a:srgbClr val="0070C0"/>
                </a:solidFill>
                <a:latin typeface="Tahoma" panose="020B0604030504040204" pitchFamily="34" charset="0"/>
                <a:ea typeface="Tahoma" panose="020B0604030504040204" pitchFamily="34" charset="0"/>
                <a:cs typeface="Tahoma" panose="020B0604030504040204" pitchFamily="34" charset="0"/>
              </a:rPr>
              <a:t>- </a:t>
            </a:r>
            <a:r>
              <a:rPr lang="en-US" sz="2400">
                <a:solidFill>
                  <a:srgbClr val="0070C0"/>
                </a:solidFill>
                <a:latin typeface="Tahoma" panose="020B0604030504040204" pitchFamily="34" charset="0"/>
                <a:ea typeface="Tahoma" panose="020B0604030504040204" pitchFamily="34" charset="0"/>
                <a:cs typeface="Tahoma" panose="020B0604030504040204" pitchFamily="34" charset="0"/>
              </a:rPr>
              <a:t>Ứng xử thiếu văn hóa.</a:t>
            </a:r>
          </a:p>
        </p:txBody>
      </p:sp>
    </p:spTree>
    <p:extLst>
      <p:ext uri="{BB962C8B-B14F-4D97-AF65-F5344CB8AC3E}">
        <p14:creationId xmlns:p14="http://schemas.microsoft.com/office/powerpoint/2010/main" val="4124013221"/>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arn(inVertical)">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barn(inVertical)">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animEffect transition="in" filter="barn(inVertical)">
                                      <p:cBhvr>
                                        <p:cTn id="27" dur="500"/>
                                        <p:tgtEl>
                                          <p:spTgt spid="11">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6">
                                            <p:txEl>
                                              <p:pRg st="0" end="0"/>
                                            </p:txEl>
                                          </p:spTgt>
                                        </p:tgtEl>
                                        <p:attrNameLst>
                                          <p:attrName>style.visibility</p:attrName>
                                        </p:attrNameLst>
                                      </p:cBhvr>
                                      <p:to>
                                        <p:strVal val="visible"/>
                                      </p:to>
                                    </p:set>
                                    <p:animEffect transition="in" filter="barn(inVertical)">
                                      <p:cBhvr>
                                        <p:cTn id="32" dur="500"/>
                                        <p:tgtEl>
                                          <p:spTgt spid="1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7">
                                            <p:txEl>
                                              <p:pRg st="0" end="0"/>
                                            </p:txEl>
                                          </p:spTgt>
                                        </p:tgtEl>
                                        <p:attrNameLst>
                                          <p:attrName>style.visibility</p:attrName>
                                        </p:attrNameLst>
                                      </p:cBhvr>
                                      <p:to>
                                        <p:strVal val="visible"/>
                                      </p:to>
                                    </p:set>
                                    <p:animEffect transition="in" filter="barn(inVertical)">
                                      <p:cBhvr>
                                        <p:cTn id="37" dur="500"/>
                                        <p:tgtEl>
                                          <p:spTgt spid="17">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8">
                                            <p:txEl>
                                              <p:pRg st="0" end="0"/>
                                            </p:txEl>
                                          </p:spTgt>
                                        </p:tgtEl>
                                        <p:attrNameLst>
                                          <p:attrName>style.visibility</p:attrName>
                                        </p:attrNameLst>
                                      </p:cBhvr>
                                      <p:to>
                                        <p:strVal val="visible"/>
                                      </p:to>
                                    </p:set>
                                    <p:animEffect transition="in" filter="barn(inVertical)">
                                      <p:cBhvr>
                                        <p:cTn id="42"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A87F9C-CE01-05D2-2042-DC1DBF1A5EE5}"/>
              </a:ext>
            </a:extLst>
          </p:cNvPr>
          <p:cNvSpPr txBox="1"/>
          <p:nvPr/>
        </p:nvSpPr>
        <p:spPr>
          <a:xfrm>
            <a:off x="1008433" y="2594938"/>
            <a:ext cx="10175133" cy="3245504"/>
          </a:xfrm>
          <a:prstGeom prst="rect">
            <a:avLst/>
          </a:prstGeom>
          <a:noFill/>
        </p:spPr>
        <p:txBody>
          <a:bodyPr wrap="square">
            <a:spAutoFit/>
          </a:bodyPr>
          <a:lstStyle/>
          <a:p>
            <a:pPr marL="0" marR="0" indent="156210" algn="just">
              <a:lnSpc>
                <a:spcPct val="115000"/>
              </a:lnSpc>
              <a:spcBef>
                <a:spcPts val="600"/>
              </a:spcBef>
              <a:spcAft>
                <a:spcPts val="600"/>
              </a:spcAft>
            </a:pPr>
            <a:r>
              <a:rPr lang="en-US" sz="2500" b="1">
                <a:solidFill>
                  <a:srgbClr val="000000"/>
                </a:solidFill>
                <a:effectLst/>
                <a:latin typeface="Cambria" panose="02040503050406030204" pitchFamily="18" charset="0"/>
                <a:ea typeface="Cambria" panose="02040503050406030204" pitchFamily="18" charset="0"/>
              </a:rPr>
              <a:t>Trả lời</a:t>
            </a:r>
            <a:endParaRPr lang="en-US" sz="2500">
              <a:solidFill>
                <a:srgbClr val="000000"/>
              </a:solidFill>
              <a:effectLst/>
              <a:latin typeface="Cambria" panose="02040503050406030204" pitchFamily="18" charset="0"/>
              <a:ea typeface="Cambria" panose="02040503050406030204" pitchFamily="18" charset="0"/>
            </a:endParaRPr>
          </a:p>
          <a:p>
            <a:pPr marL="0" marR="0" algn="just">
              <a:lnSpc>
                <a:spcPct val="115000"/>
              </a:lnSpc>
              <a:spcBef>
                <a:spcPts val="0"/>
              </a:spcBef>
              <a:spcAft>
                <a:spcPts val="0"/>
              </a:spcAft>
            </a:pPr>
            <a:r>
              <a:rPr lang="en-US" sz="2600" b="1">
                <a:effectLst/>
                <a:latin typeface="Cambria" panose="02040503050406030204" pitchFamily="18" charset="0"/>
                <a:ea typeface="Cambria" panose="02040503050406030204" pitchFamily="18" charset="0"/>
              </a:rPr>
              <a:t>a) </a:t>
            </a:r>
            <a:r>
              <a:rPr lang="en-US" sz="2600" b="1">
                <a:solidFill>
                  <a:srgbClr val="0070C0"/>
                </a:solidFill>
                <a:effectLst/>
                <a:latin typeface="Cambria" panose="02040503050406030204" pitchFamily="18" charset="0"/>
                <a:ea typeface="Cambria" panose="02040503050406030204" pitchFamily="18" charset="0"/>
              </a:rPr>
              <a:t>Một vài hành vi xấu có thể</a:t>
            </a:r>
            <a:r>
              <a:rPr lang="en-US" sz="2600">
                <a:solidFill>
                  <a:srgbClr val="0070C0"/>
                </a:solidFill>
                <a:effectLst/>
                <a:latin typeface="Cambria" panose="02040503050406030204" pitchFamily="18" charset="0"/>
                <a:ea typeface="Cambria" panose="02040503050406030204" pitchFamily="18" charset="0"/>
              </a:rPr>
              <a:t> </a:t>
            </a:r>
            <a:r>
              <a:rPr lang="en-US" sz="2600" b="1">
                <a:solidFill>
                  <a:srgbClr val="0070C0"/>
                </a:solidFill>
                <a:effectLst/>
                <a:latin typeface="Cambria" panose="02040503050406030204" pitchFamily="18" charset="0"/>
                <a:ea typeface="Cambria" panose="02040503050406030204" pitchFamily="18" charset="0"/>
              </a:rPr>
              <a:t>khi tranh luận trên mạng xã hội facebook: </a:t>
            </a:r>
            <a:r>
              <a:rPr lang="en-US" sz="2600">
                <a:latin typeface="Cambria" panose="02040503050406030204" pitchFamily="18" charset="0"/>
                <a:ea typeface="Cambria" panose="02040503050406030204" pitchFamily="18" charset="0"/>
              </a:rPr>
              <a:t>T</a:t>
            </a:r>
            <a:r>
              <a:rPr lang="en-US" sz="2600">
                <a:effectLst/>
                <a:latin typeface="Cambria" panose="02040503050406030204" pitchFamily="18" charset="0"/>
                <a:ea typeface="Cambria" panose="02040503050406030204" pitchFamily="18" charset="0"/>
              </a:rPr>
              <a:t>ranh biện thiếu văn hóa, đưa các nội dung sai sự thật hoặc vi phạm tính riêng tư của người khác,...</a:t>
            </a:r>
          </a:p>
          <a:p>
            <a:r>
              <a:rPr lang="en-US" sz="2600" b="1">
                <a:effectLst/>
                <a:latin typeface="Cambria" panose="02040503050406030204" pitchFamily="18" charset="0"/>
                <a:ea typeface="Cambria" panose="02040503050406030204" pitchFamily="18" charset="0"/>
              </a:rPr>
              <a:t>b) </a:t>
            </a:r>
            <a:r>
              <a:rPr lang="en-US" sz="2600" b="1">
                <a:solidFill>
                  <a:srgbClr val="0070C0"/>
                </a:solidFill>
                <a:effectLst/>
                <a:latin typeface="Cambria" panose="02040503050406030204" pitchFamily="18" charset="0"/>
                <a:ea typeface="Cambria" panose="02040503050406030204" pitchFamily="18" charset="0"/>
              </a:rPr>
              <a:t>Một vài hành vi xấu có thể khi gửi thư điện tử: </a:t>
            </a:r>
            <a:r>
              <a:rPr lang="en-US" sz="2600">
                <a:effectLst/>
                <a:latin typeface="Cambria" panose="02040503050406030204" pitchFamily="18" charset="0"/>
                <a:ea typeface="Cambria" panose="02040503050406030204" pitchFamily="18" charset="0"/>
              </a:rPr>
              <a:t>Gửi thư rác, thư đính kèm mã độc có mục đích phát tán mã độc, gửi thư cho nhiều người có nội dung vu khống hay nhục mạ người khác,…</a:t>
            </a:r>
            <a:endParaRPr lang="en-US" sz="2600">
              <a:latin typeface="Cambria" panose="02040503050406030204" pitchFamily="18" charset="0"/>
              <a:ea typeface="Cambria" panose="02040503050406030204" pitchFamily="18" charset="0"/>
            </a:endParaRPr>
          </a:p>
        </p:txBody>
      </p:sp>
      <p:sp>
        <p:nvSpPr>
          <p:cNvPr id="4" name="TextBox 3">
            <a:extLst>
              <a:ext uri="{FF2B5EF4-FFF2-40B4-BE49-F238E27FC236}">
                <a16:creationId xmlns:a16="http://schemas.microsoft.com/office/drawing/2014/main" id="{4563B090-E842-8A02-3509-50B08E72123D}"/>
              </a:ext>
            </a:extLst>
          </p:cNvPr>
          <p:cNvSpPr txBox="1"/>
          <p:nvPr/>
        </p:nvSpPr>
        <p:spPr>
          <a:xfrm>
            <a:off x="1095982" y="730725"/>
            <a:ext cx="10175133" cy="1690527"/>
          </a:xfrm>
          <a:prstGeom prst="rect">
            <a:avLst/>
          </a:prstGeom>
          <a:noFill/>
          <a:ln w="12700">
            <a:solidFill>
              <a:srgbClr val="FF0000"/>
            </a:solidFill>
          </a:ln>
        </p:spPr>
        <p:txBody>
          <a:bodyPr wrap="square">
            <a:spAutoFit/>
          </a:bodyPr>
          <a:lstStyle/>
          <a:p>
            <a:pPr marL="0" marR="0" algn="just">
              <a:lnSpc>
                <a:spcPct val="115000"/>
              </a:lnSpc>
              <a:spcBef>
                <a:spcPts val="600"/>
              </a:spcBef>
              <a:spcAft>
                <a:spcPts val="600"/>
              </a:spcAft>
            </a:pPr>
            <a:r>
              <a:rPr lang="en-US" sz="2800">
                <a:solidFill>
                  <a:srgbClr val="000000"/>
                </a:solidFill>
                <a:effectLst/>
                <a:latin typeface="Cambria" panose="02040503050406030204" pitchFamily="18" charset="0"/>
                <a:ea typeface="Cambria" panose="02040503050406030204" pitchFamily="18" charset="0"/>
              </a:rPr>
              <a:t>Em hãy lấy ví dụ về các vấn đề tiêu cực có thể nảy sinh khi tham gia các hoạt động sau trên mạng.</a:t>
            </a:r>
          </a:p>
          <a:p>
            <a:pPr marL="0" marR="0">
              <a:lnSpc>
                <a:spcPct val="115000"/>
              </a:lnSpc>
              <a:spcBef>
                <a:spcPts val="600"/>
              </a:spcBef>
              <a:spcAft>
                <a:spcPts val="600"/>
              </a:spcAft>
            </a:pPr>
            <a:r>
              <a:rPr lang="en-US" sz="2800">
                <a:solidFill>
                  <a:srgbClr val="000000"/>
                </a:solidFill>
                <a:effectLst/>
                <a:latin typeface="Cambria" panose="02040503050406030204" pitchFamily="18" charset="0"/>
                <a:ea typeface="Cambria" panose="02040503050406030204" pitchFamily="18" charset="0"/>
              </a:rPr>
              <a:t>a) Tranh luận trên facebook.                   b) Gửi thư điện từ.</a:t>
            </a:r>
          </a:p>
        </p:txBody>
      </p:sp>
    </p:spTree>
    <p:extLst>
      <p:ext uri="{BB962C8B-B14F-4D97-AF65-F5344CB8AC3E}">
        <p14:creationId xmlns:p14="http://schemas.microsoft.com/office/powerpoint/2010/main" val="26913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B7B3D13E-7F7A-4133-936D-024D52401796}"/>
              </a:ext>
            </a:extLst>
          </p:cNvPr>
          <p:cNvSpPr txBox="1"/>
          <p:nvPr/>
        </p:nvSpPr>
        <p:spPr>
          <a:xfrm>
            <a:off x="852558" y="845595"/>
            <a:ext cx="5878982" cy="523220"/>
          </a:xfrm>
          <a:prstGeom prst="rect">
            <a:avLst/>
          </a:prstGeom>
          <a:noFill/>
        </p:spPr>
        <p:txBody>
          <a:bodyPr wrap="square">
            <a:spAutoFit/>
          </a:bodyPr>
          <a:lstStyle/>
          <a:p>
            <a:pPr algn="just"/>
            <a:r>
              <a:rPr lang="en-US" sz="2800" b="1">
                <a:solidFill>
                  <a:schemeClr val="accent2"/>
                </a:solidFill>
                <a:latin typeface="Cambria" panose="02040503050406030204" pitchFamily="18" charset="0"/>
                <a:ea typeface="Cambria" panose="02040503050406030204" pitchFamily="18" charset="0"/>
                <a:cs typeface="Tahoma" panose="020B0604030504040204" pitchFamily="34" charset="0"/>
              </a:rPr>
              <a:t>a) Các văn bản quy phạm pháp luật</a:t>
            </a:r>
            <a:endParaRPr lang="en-US" sz="2800">
              <a:solidFill>
                <a:schemeClr val="accent2"/>
              </a:solidFill>
              <a:latin typeface="Cambria" panose="02040503050406030204" pitchFamily="18" charset="0"/>
              <a:ea typeface="Cambria" panose="02040503050406030204" pitchFamily="18" charset="0"/>
              <a:cs typeface="Tahoma" panose="020B0604030504040204" pitchFamily="34" charset="0"/>
            </a:endParaRPr>
          </a:p>
        </p:txBody>
      </p:sp>
      <p:sp>
        <p:nvSpPr>
          <p:cNvPr id="2" name="Rectangle 1"/>
          <p:cNvSpPr/>
          <p:nvPr/>
        </p:nvSpPr>
        <p:spPr>
          <a:xfrm>
            <a:off x="1205302" y="1320612"/>
            <a:ext cx="10626080" cy="461665"/>
          </a:xfrm>
          <a:prstGeom prst="rect">
            <a:avLst/>
          </a:prstGeom>
        </p:spPr>
        <p:txBody>
          <a:bodyPr wrap="square">
            <a:spAutoFit/>
          </a:bodyPr>
          <a:lstStyle/>
          <a:p>
            <a:pPr algn="just">
              <a:spcBef>
                <a:spcPts val="1200"/>
              </a:spcBef>
              <a:spcAft>
                <a:spcPts val="1200"/>
              </a:spcAft>
            </a:pPr>
            <a:r>
              <a:rPr lang="en-US" sz="2400">
                <a:latin typeface="Cambria" panose="02040503050406030204" pitchFamily="18" charset="0"/>
                <a:ea typeface="Cambria" panose="02040503050406030204" pitchFamily="18" charset="0"/>
                <a:cs typeface="Times New Roman" panose="02020603050405020304" pitchFamily="18" charset="0"/>
              </a:rPr>
              <a:t>Các bộ luật (Quốc hội) và nghị định (Chính phủ) liên quan đến CNTT: </a:t>
            </a:r>
          </a:p>
        </p:txBody>
      </p:sp>
      <p:sp>
        <p:nvSpPr>
          <p:cNvPr id="8" name="TextBox 7">
            <a:extLst>
              <a:ext uri="{FF2B5EF4-FFF2-40B4-BE49-F238E27FC236}">
                <a16:creationId xmlns:a16="http://schemas.microsoft.com/office/drawing/2014/main" id="{F57CD3FE-6CFE-F984-C078-895ECB757149}"/>
              </a:ext>
            </a:extLst>
          </p:cNvPr>
          <p:cNvSpPr txBox="1"/>
          <p:nvPr/>
        </p:nvSpPr>
        <p:spPr>
          <a:xfrm>
            <a:off x="852558" y="458838"/>
            <a:ext cx="10802126" cy="523220"/>
          </a:xfrm>
          <a:prstGeom prst="rect">
            <a:avLst/>
          </a:prstGeom>
          <a:noFill/>
        </p:spPr>
        <p:txBody>
          <a:bodyPr wrap="square">
            <a:spAutoFit/>
          </a:bodyPr>
          <a:lstStyle/>
          <a:p>
            <a:r>
              <a:rPr lang="en-US" altLang="en-US" sz="2800" b="1">
                <a:solidFill>
                  <a:srgbClr val="FF0000"/>
                </a:solidFill>
                <a:latin typeface="Cambria" panose="02040503050406030204" pitchFamily="18" charset="0"/>
                <a:ea typeface="Cambria" panose="02040503050406030204" pitchFamily="18" charset="0"/>
                <a:cs typeface="Times New Roman" panose="02020603050405020304" pitchFamily="18" charset="0"/>
              </a:rPr>
              <a:t>2. </a:t>
            </a:r>
            <a:r>
              <a:rPr lang="en-US" sz="2800" b="1">
                <a:solidFill>
                  <a:srgbClr val="FF0000"/>
                </a:solidFill>
                <a:latin typeface="Cambria" panose="02040503050406030204" pitchFamily="18" charset="0"/>
                <a:ea typeface="Cambria" panose="02040503050406030204" pitchFamily="18" charset="0"/>
                <a:cs typeface="Times New Roman" panose="02020603050405020304" pitchFamily="18" charset="0"/>
              </a:rPr>
              <a:t>MỘT SỐ QUY ĐỊNH PHÁP LÍ ĐỐI VỚI NGƯỜI DÙNG TRÊN MẠNG</a:t>
            </a:r>
            <a:endParaRPr lang="en-US" sz="2800">
              <a:solidFill>
                <a:srgbClr val="FF0000"/>
              </a:solidFill>
              <a:latin typeface="Cambria" panose="02040503050406030204" pitchFamily="18" charset="0"/>
              <a:ea typeface="Cambria" panose="02040503050406030204" pitchFamily="18" charset="0"/>
            </a:endParaRPr>
          </a:p>
        </p:txBody>
      </p:sp>
      <p:sp>
        <p:nvSpPr>
          <p:cNvPr id="4" name="TextBox 3">
            <a:extLst>
              <a:ext uri="{FF2B5EF4-FFF2-40B4-BE49-F238E27FC236}">
                <a16:creationId xmlns:a16="http://schemas.microsoft.com/office/drawing/2014/main" id="{0F3CAE0A-063C-0383-91B9-568897DB094B}"/>
              </a:ext>
            </a:extLst>
          </p:cNvPr>
          <p:cNvSpPr txBox="1"/>
          <p:nvPr/>
        </p:nvSpPr>
        <p:spPr>
          <a:xfrm>
            <a:off x="1264596" y="1782277"/>
            <a:ext cx="9722102" cy="4532331"/>
          </a:xfrm>
          <a:prstGeom prst="rect">
            <a:avLst/>
          </a:prstGeom>
          <a:noFill/>
        </p:spPr>
        <p:txBody>
          <a:bodyPr wrap="square">
            <a:spAutoFit/>
          </a:bodyPr>
          <a:lstStyle/>
          <a:p>
            <a:pPr algn="just">
              <a:lnSpc>
                <a:spcPct val="110000"/>
              </a:lnSpc>
            </a:pPr>
            <a:r>
              <a:rPr lang="en-US" sz="2200">
                <a:latin typeface="Cambria" panose="02040503050406030204" pitchFamily="18" charset="0"/>
                <a:ea typeface="Cambria" panose="02040503050406030204" pitchFamily="18" charset="0"/>
                <a:cs typeface="Times New Roman" panose="02020603050405020304" pitchFamily="18" charset="0"/>
              </a:rPr>
              <a:t>- Luật Giao dịch điện tử (2005). </a:t>
            </a:r>
          </a:p>
          <a:p>
            <a:pPr algn="just">
              <a:lnSpc>
                <a:spcPct val="110000"/>
              </a:lnSpc>
            </a:pPr>
            <a:r>
              <a:rPr lang="en-US" sz="2200">
                <a:latin typeface="Cambria" panose="02040503050406030204" pitchFamily="18" charset="0"/>
                <a:ea typeface="Cambria" panose="02040503050406030204" pitchFamily="18" charset="0"/>
                <a:cs typeface="Times New Roman" panose="02020603050405020304" pitchFamily="18" charset="0"/>
              </a:rPr>
              <a:t>- Luật Công nghệ Thông tin (2006).</a:t>
            </a:r>
          </a:p>
          <a:p>
            <a:pPr algn="just">
              <a:lnSpc>
                <a:spcPct val="110000"/>
              </a:lnSpc>
            </a:pPr>
            <a:r>
              <a:rPr lang="en-US" sz="2200">
                <a:latin typeface="Cambria" panose="02040503050406030204" pitchFamily="18" charset="0"/>
                <a:ea typeface="Cambria" panose="02040503050406030204" pitchFamily="18" charset="0"/>
                <a:cs typeface="Times New Roman" panose="02020603050405020304" pitchFamily="18" charset="0"/>
              </a:rPr>
              <a:t>- Luật Hình sự (2017).</a:t>
            </a:r>
          </a:p>
          <a:p>
            <a:pPr algn="just">
              <a:lnSpc>
                <a:spcPct val="110000"/>
              </a:lnSpc>
            </a:pPr>
            <a:r>
              <a:rPr lang="en-US" sz="2200">
                <a:latin typeface="Cambria" panose="02040503050406030204" pitchFamily="18" charset="0"/>
                <a:ea typeface="Cambria" panose="02040503050406030204" pitchFamily="18" charset="0"/>
                <a:cs typeface="Times New Roman" panose="02020603050405020304" pitchFamily="18" charset="0"/>
              </a:rPr>
              <a:t>- Luật An ninh mạng (2018).</a:t>
            </a:r>
          </a:p>
          <a:p>
            <a:pPr algn="just">
              <a:lnSpc>
                <a:spcPct val="110000"/>
              </a:lnSpc>
            </a:pPr>
            <a:r>
              <a:rPr lang="en-US" sz="2200">
                <a:latin typeface="Cambria" panose="02040503050406030204" pitchFamily="18" charset="0"/>
                <a:ea typeface="Cambria" panose="02040503050406030204" pitchFamily="18" charset="0"/>
                <a:cs typeface="Times New Roman" panose="02020603050405020304" pitchFamily="18" charset="0"/>
              </a:rPr>
              <a:t>- Nghị định </a:t>
            </a:r>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90/2008/NĐ-CP </a:t>
            </a:r>
            <a:r>
              <a:rPr lang="en-US" sz="2200">
                <a:latin typeface="Cambria" panose="02040503050406030204" pitchFamily="18" charset="0"/>
                <a:ea typeface="Cambria" panose="02040503050406030204" pitchFamily="18" charset="0"/>
                <a:cs typeface="Times New Roman" panose="02020603050405020304" pitchFamily="18" charset="0"/>
              </a:rPr>
              <a:t>ban hành ngày </a:t>
            </a:r>
            <a:r>
              <a:rPr lang="en-US" sz="2200">
                <a:solidFill>
                  <a:srgbClr val="0070C0"/>
                </a:solidFill>
                <a:latin typeface="Cambria" panose="02040503050406030204" pitchFamily="18" charset="0"/>
                <a:ea typeface="Cambria" panose="02040503050406030204" pitchFamily="18" charset="0"/>
                <a:cs typeface="Times New Roman" panose="02020603050405020304" pitchFamily="18" charset="0"/>
              </a:rPr>
              <a:t>13/8/2008</a:t>
            </a:r>
            <a:r>
              <a:rPr lang="en-US" sz="2200">
                <a:latin typeface="Cambria" panose="02040503050406030204" pitchFamily="18" charset="0"/>
                <a:ea typeface="Cambria" panose="02040503050406030204" pitchFamily="18" charset="0"/>
                <a:cs typeface="Times New Roman" panose="02020603050405020304" pitchFamily="18" charset="0"/>
              </a:rPr>
              <a:t> về chống thư rác. </a:t>
            </a:r>
            <a:endParaRPr lang="en-US" sz="2200">
              <a:latin typeface="Cambria" panose="02040503050406030204" pitchFamily="18" charset="0"/>
              <a:ea typeface="Cambria" panose="02040503050406030204" pitchFamily="18" charset="0"/>
              <a:cs typeface="Arial" panose="020B0604020202020204" pitchFamily="34" charset="0"/>
            </a:endParaRPr>
          </a:p>
          <a:p>
            <a:pPr algn="just">
              <a:lnSpc>
                <a:spcPct val="110000"/>
              </a:lnSpc>
            </a:pPr>
            <a:r>
              <a:rPr lang="en-US" sz="2200">
                <a:latin typeface="Cambria" panose="02040503050406030204" pitchFamily="18" charset="0"/>
                <a:ea typeface="Cambria" panose="02040503050406030204" pitchFamily="18" charset="0"/>
                <a:cs typeface="Times New Roman" panose="02020603050405020304" pitchFamily="18" charset="0"/>
              </a:rPr>
              <a:t>- Nghị định </a:t>
            </a:r>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72/2013/NĐ-CP </a:t>
            </a:r>
            <a:r>
              <a:rPr lang="en-US" sz="2200">
                <a:latin typeface="Cambria" panose="02040503050406030204" pitchFamily="18" charset="0"/>
                <a:ea typeface="Cambria" panose="02040503050406030204" pitchFamily="18" charset="0"/>
                <a:cs typeface="Times New Roman" panose="02020603050405020304" pitchFamily="18" charset="0"/>
              </a:rPr>
              <a:t>ban hành ngày </a:t>
            </a:r>
            <a:r>
              <a:rPr lang="en-US" sz="2200">
                <a:solidFill>
                  <a:srgbClr val="0070C0"/>
                </a:solidFill>
                <a:latin typeface="Cambria" panose="02040503050406030204" pitchFamily="18" charset="0"/>
                <a:ea typeface="Cambria" panose="02040503050406030204" pitchFamily="18" charset="0"/>
                <a:cs typeface="Times New Roman" panose="02020603050405020304" pitchFamily="18" charset="0"/>
              </a:rPr>
              <a:t>15/7/2013</a:t>
            </a:r>
            <a:r>
              <a:rPr lang="en-US" sz="2200">
                <a:latin typeface="Cambria" panose="02040503050406030204" pitchFamily="18" charset="0"/>
                <a:ea typeface="Cambria" panose="02040503050406030204" pitchFamily="18" charset="0"/>
                <a:cs typeface="Times New Roman" panose="02020603050405020304" pitchFamily="18" charset="0"/>
              </a:rPr>
              <a:t> về quản lí, cung cấp và sử dụng dịch vụ Internet.</a:t>
            </a:r>
            <a:endParaRPr lang="en-US" sz="2200">
              <a:latin typeface="Cambria" panose="02040503050406030204" pitchFamily="18" charset="0"/>
              <a:ea typeface="Cambria" panose="02040503050406030204" pitchFamily="18" charset="0"/>
              <a:cs typeface="Arial" panose="020B0604020202020204" pitchFamily="34" charset="0"/>
            </a:endParaRPr>
          </a:p>
          <a:p>
            <a:pPr algn="just">
              <a:lnSpc>
                <a:spcPct val="110000"/>
              </a:lnSpc>
            </a:pPr>
            <a:r>
              <a:rPr lang="en-US" sz="2200">
                <a:latin typeface="Cambria" panose="02040503050406030204" pitchFamily="18" charset="0"/>
                <a:ea typeface="Cambria" panose="02040503050406030204" pitchFamily="18" charset="0"/>
                <a:cs typeface="Times New Roman" panose="02020603050405020304" pitchFamily="18" charset="0"/>
              </a:rPr>
              <a:t>- Nghị định </a:t>
            </a:r>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15/2020/NĐ-CP </a:t>
            </a:r>
            <a:r>
              <a:rPr lang="en-US" sz="2200">
                <a:latin typeface="Cambria" panose="02040503050406030204" pitchFamily="18" charset="0"/>
                <a:ea typeface="Cambria" panose="02040503050406030204" pitchFamily="18" charset="0"/>
                <a:cs typeface="Times New Roman" panose="02020603050405020304" pitchFamily="18" charset="0"/>
              </a:rPr>
              <a:t>ban hành ngày </a:t>
            </a:r>
            <a:r>
              <a:rPr lang="en-US" sz="2200">
                <a:solidFill>
                  <a:srgbClr val="0070C0"/>
                </a:solidFill>
                <a:latin typeface="Cambria" panose="02040503050406030204" pitchFamily="18" charset="0"/>
                <a:ea typeface="Cambria" panose="02040503050406030204" pitchFamily="18" charset="0"/>
                <a:cs typeface="Times New Roman" panose="02020603050405020304" pitchFamily="18" charset="0"/>
              </a:rPr>
              <a:t>03/02/2020</a:t>
            </a:r>
            <a:r>
              <a:rPr lang="en-US" sz="2200">
                <a:latin typeface="Cambria" panose="02040503050406030204" pitchFamily="18" charset="0"/>
                <a:ea typeface="Cambria" panose="02040503050406030204" pitchFamily="18" charset="0"/>
                <a:cs typeface="Times New Roman" panose="02020603050405020304" pitchFamily="18" charset="0"/>
              </a:rPr>
              <a:t> quy định xử phạt vi phạm hành chính trong lĩnh vực bưu chính, viễn thông, tần số vô tuyến điện, CNTT và giao dịch điện tử. </a:t>
            </a:r>
            <a:endParaRPr lang="en-US" sz="2200">
              <a:latin typeface="Cambria" panose="02040503050406030204" pitchFamily="18" charset="0"/>
              <a:ea typeface="Cambria" panose="02040503050406030204" pitchFamily="18" charset="0"/>
              <a:cs typeface="Arial" panose="020B0604020202020204" pitchFamily="34" charset="0"/>
            </a:endParaRPr>
          </a:p>
          <a:p>
            <a:pPr algn="just">
              <a:lnSpc>
                <a:spcPct val="110000"/>
              </a:lnSpc>
            </a:pPr>
            <a:r>
              <a:rPr lang="en-US" sz="2200">
                <a:latin typeface="Cambria" panose="02040503050406030204" pitchFamily="18" charset="0"/>
                <a:ea typeface="Cambria" panose="02040503050406030204" pitchFamily="18" charset="0"/>
                <a:cs typeface="Times New Roman" panose="02020603050405020304" pitchFamily="18" charset="0"/>
              </a:rPr>
              <a:t>- Quyết định số </a:t>
            </a:r>
            <a:r>
              <a:rPr lang="en-US" sz="2200" b="1">
                <a:solidFill>
                  <a:srgbClr val="0070C0"/>
                </a:solidFill>
                <a:latin typeface="Cambria" panose="02040503050406030204" pitchFamily="18" charset="0"/>
                <a:ea typeface="Cambria" panose="02040503050406030204" pitchFamily="18" charset="0"/>
                <a:cs typeface="Times New Roman" panose="02020603050405020304" pitchFamily="18" charset="0"/>
              </a:rPr>
              <a:t>874/QĐ-BTTTT </a:t>
            </a:r>
            <a:r>
              <a:rPr lang="en-US" sz="2200">
                <a:latin typeface="Cambria" panose="02040503050406030204" pitchFamily="18" charset="0"/>
                <a:ea typeface="Cambria" panose="02040503050406030204" pitchFamily="18" charset="0"/>
                <a:cs typeface="Times New Roman" panose="02020603050405020304" pitchFamily="18" charset="0"/>
              </a:rPr>
              <a:t>ban hành ngày </a:t>
            </a:r>
            <a:r>
              <a:rPr lang="en-US" sz="2200">
                <a:solidFill>
                  <a:srgbClr val="0070C0"/>
                </a:solidFill>
                <a:latin typeface="Cambria" panose="02040503050406030204" pitchFamily="18" charset="0"/>
                <a:ea typeface="Cambria" panose="02040503050406030204" pitchFamily="18" charset="0"/>
                <a:cs typeface="Times New Roman" panose="02020603050405020304" pitchFamily="18" charset="0"/>
              </a:rPr>
              <a:t>17/6/2021</a:t>
            </a:r>
            <a:r>
              <a:rPr lang="en-US" sz="2200">
                <a:latin typeface="Cambria" panose="02040503050406030204" pitchFamily="18" charset="0"/>
                <a:ea typeface="Cambria" panose="02040503050406030204" pitchFamily="18" charset="0"/>
                <a:cs typeface="Times New Roman" panose="02020603050405020304" pitchFamily="18" charset="0"/>
              </a:rPr>
              <a:t> về Bộ Quy tắc ứng xử trên mạng xã hội.</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down)">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wipe(down)">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wipe(down)">
                                      <p:cBhvr>
                                        <p:cTn id="22" dur="500"/>
                                        <p:tgtEl>
                                          <p:spTgt spid="4">
                                            <p:txEl>
                                              <p:pRg st="0" end="0"/>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wipe(down)">
                                      <p:cBhvr>
                                        <p:cTn id="25" dur="500"/>
                                        <p:tgtEl>
                                          <p:spTgt spid="4">
                                            <p:txEl>
                                              <p:pRg st="1" end="1"/>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wipe(down)">
                                      <p:cBhvr>
                                        <p:cTn id="28" dur="500"/>
                                        <p:tgtEl>
                                          <p:spTgt spid="4">
                                            <p:txEl>
                                              <p:pRg st="2" end="2"/>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wipe(down)">
                                      <p:cBhvr>
                                        <p:cTn id="31" dur="500"/>
                                        <p:tgtEl>
                                          <p:spTgt spid="4">
                                            <p:txEl>
                                              <p:pRg st="3" end="3"/>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4">
                                            <p:txEl>
                                              <p:pRg st="4" end="4"/>
                                            </p:txEl>
                                          </p:spTgt>
                                        </p:tgtEl>
                                        <p:attrNameLst>
                                          <p:attrName>style.visibility</p:attrName>
                                        </p:attrNameLst>
                                      </p:cBhvr>
                                      <p:to>
                                        <p:strVal val="visible"/>
                                      </p:to>
                                    </p:set>
                                    <p:animEffect transition="in" filter="wipe(down)">
                                      <p:cBhvr>
                                        <p:cTn id="34" dur="500"/>
                                        <p:tgtEl>
                                          <p:spTgt spid="4">
                                            <p:txEl>
                                              <p:pRg st="4" end="4"/>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wipe(down)">
                                      <p:cBhvr>
                                        <p:cTn id="37" dur="500"/>
                                        <p:tgtEl>
                                          <p:spTgt spid="4">
                                            <p:txEl>
                                              <p:pRg st="5" end="5"/>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4">
                                            <p:txEl>
                                              <p:pRg st="6" end="6"/>
                                            </p:txEl>
                                          </p:spTgt>
                                        </p:tgtEl>
                                        <p:attrNameLst>
                                          <p:attrName>style.visibility</p:attrName>
                                        </p:attrNameLst>
                                      </p:cBhvr>
                                      <p:to>
                                        <p:strVal val="visible"/>
                                      </p:to>
                                    </p:set>
                                    <p:animEffect transition="in" filter="wipe(down)">
                                      <p:cBhvr>
                                        <p:cTn id="40" dur="500"/>
                                        <p:tgtEl>
                                          <p:spTgt spid="4">
                                            <p:txEl>
                                              <p:pRg st="6" end="6"/>
                                            </p:txEl>
                                          </p:spTgt>
                                        </p:tgtEl>
                                      </p:cBhvr>
                                    </p:animEffect>
                                  </p:childTnLst>
                                </p:cTn>
                              </p:par>
                              <p:par>
                                <p:cTn id="41" presetID="22" presetClass="entr" presetSubtype="4" fill="hold" nodeType="with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Effect transition="in" filter="wipe(down)">
                                      <p:cBhvr>
                                        <p:cTn id="43"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2463</TotalTime>
  <Words>4717</Words>
  <Application>Microsoft Office PowerPoint</Application>
  <PresentationFormat>Widescreen</PresentationFormat>
  <Paragraphs>260</Paragraphs>
  <Slides>36</Slides>
  <Notes>1</Notes>
  <HiddenSlides>1</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36</vt:i4>
      </vt:variant>
    </vt:vector>
  </HeadingPairs>
  <TitlesOfParts>
    <vt:vector size="48" baseType="lpstr">
      <vt:lpstr>Arial</vt:lpstr>
      <vt:lpstr>Bodoni Bd BT</vt:lpstr>
      <vt:lpstr>Calibri</vt:lpstr>
      <vt:lpstr>Calibri Light</vt:lpstr>
      <vt:lpstr>Cambria</vt:lpstr>
      <vt:lpstr>Roboto</vt:lpstr>
      <vt:lpstr>Roboto Bold</vt:lpstr>
      <vt:lpstr>Roboto Light</vt:lpstr>
      <vt:lpstr>Tahoma</vt:lpstr>
      <vt:lpstr>Times New Roman</vt:lpstr>
      <vt:lpstr>Wingdings</vt:lpstr>
      <vt:lpstr>Office Theme</vt:lpstr>
      <vt:lpstr>PowerPoint Presentation</vt:lpstr>
      <vt:lpstr>PowerPoint Presentation</vt:lpstr>
      <vt:lpstr>PowerPoint Presentation</vt:lpstr>
      <vt:lpstr>NỘI DUNG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136</cp:revision>
  <dcterms:created xsi:type="dcterms:W3CDTF">2020-11-10T08:16:24Z</dcterms:created>
  <dcterms:modified xsi:type="dcterms:W3CDTF">2025-08-29T01:22:36Z</dcterms:modified>
</cp:coreProperties>
</file>