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93" r:id="rId5"/>
    <p:sldId id="259" r:id="rId6"/>
    <p:sldId id="260" r:id="rId7"/>
    <p:sldId id="294" r:id="rId8"/>
    <p:sldId id="261" r:id="rId9"/>
    <p:sldId id="262" r:id="rId10"/>
    <p:sldId id="290" r:id="rId11"/>
    <p:sldId id="291"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92" r:id="rId31"/>
    <p:sldId id="281" r:id="rId32"/>
    <p:sldId id="282" r:id="rId33"/>
    <p:sldId id="283" r:id="rId34"/>
    <p:sldId id="284" r:id="rId35"/>
    <p:sldId id="285" r:id="rId36"/>
    <p:sldId id="286" r:id="rId37"/>
    <p:sldId id="287" r:id="rId38"/>
    <p:sldId id="288" r:id="rId39"/>
    <p:sldId id="289" r:id="rId40"/>
    <p:sldId id="296" r:id="rId41"/>
    <p:sldId id="297" r:id="rId42"/>
    <p:sldId id="298" r:id="rId43"/>
    <p:sldId id="299" r:id="rId44"/>
    <p:sldId id="300" r:id="rId45"/>
    <p:sldId id="301" r:id="rId46"/>
    <p:sldId id="302" r:id="rId47"/>
  </p:sldIdLst>
  <p:sldSz cx="12192000" cy="6858000"/>
  <p:notesSz cx="6858000" cy="9144000"/>
  <p:embeddedFontLst>
    <p:embeddedFont>
      <p:font typeface="Calibri" panose="020F0502020204030204" pitchFamily="34" charset="0"/>
      <p:regular r:id="rId49"/>
      <p:bold r:id="rId50"/>
      <p:italic r:id="rId51"/>
      <p:boldItalic r:id="rId52"/>
    </p:embeddedFont>
    <p:embeddedFont>
      <p:font typeface="Franklin Gothic" panose="020B0604020202020204" charset="0"/>
      <p:bold r:id="rId53"/>
    </p:embeddedFont>
    <p:embeddedFont>
      <p:font typeface="Libre Franklin" panose="020B0604020202020204" charset="0"/>
      <p:regular r:id="rId54"/>
      <p:bold r:id="rId55"/>
      <p:italic r:id="rId56"/>
      <p:boldItalic r:id="rId57"/>
    </p:embeddedFont>
    <p:embeddedFont>
      <p:font typeface="Cambria Math" panose="02040503050406030204" pitchFamily="18" charset="0"/>
      <p:regular r:id="rId58"/>
    </p:embeddedFont>
    <p:embeddedFont>
      <p:font typeface="Cambria" panose="02040503050406030204" pitchFamily="18"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g6/UkfXalRN7LIFvwbLRB6seXd9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B8EAB2-C08A-40FC-92F6-243AD7128966}">
  <a:tblStyle styleId="{49B8EAB2-C08A-40FC-92F6-243AD712896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3677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564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5372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58309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793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03125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2725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880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34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5819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36"/>
          <p:cNvSpPr/>
          <p:nvPr/>
        </p:nvSpPr>
        <p:spPr>
          <a:xfrm>
            <a:off x="446534" y="3085764"/>
            <a:ext cx="11298932" cy="3338149"/>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6"/>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3600"/>
              <a:buFont typeface="Franklin Gothic"/>
              <a:buNone/>
              <a:defRPr sz="36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lnSpc>
                <a:spcPct val="110000"/>
              </a:lnSpc>
              <a:spcBef>
                <a:spcPts val="320"/>
              </a:spcBef>
              <a:spcAft>
                <a:spcPts val="0"/>
              </a:spcAft>
              <a:buSzPts val="1472"/>
              <a:buNone/>
              <a:defRPr sz="1600" cap="none">
                <a:solidFill>
                  <a:schemeClr val="accent1"/>
                </a:solidFill>
              </a:defRPr>
            </a:lvl1pPr>
            <a:lvl2pPr lvl="1" algn="ctr">
              <a:spcBef>
                <a:spcPts val="600"/>
              </a:spcBef>
              <a:spcAft>
                <a:spcPts val="0"/>
              </a:spcAft>
              <a:buSzPts val="1288"/>
              <a:buNone/>
              <a:defRPr>
                <a:solidFill>
                  <a:srgbClr val="888888"/>
                </a:solidFill>
              </a:defRPr>
            </a:lvl2pPr>
            <a:lvl3pPr lvl="2" algn="ctr">
              <a:spcBef>
                <a:spcPts val="600"/>
              </a:spcBef>
              <a:spcAft>
                <a:spcPts val="0"/>
              </a:spcAft>
              <a:buSzPts val="1196"/>
              <a:buNone/>
              <a:defRPr>
                <a:solidFill>
                  <a:srgbClr val="888888"/>
                </a:solidFill>
              </a:defRPr>
            </a:lvl3pPr>
            <a:lvl4pPr lvl="3" algn="ctr">
              <a:spcBef>
                <a:spcPts val="600"/>
              </a:spcBef>
              <a:spcAft>
                <a:spcPts val="0"/>
              </a:spcAft>
              <a:buSzPts val="1012"/>
              <a:buNone/>
              <a:defRPr>
                <a:solidFill>
                  <a:srgbClr val="888888"/>
                </a:solidFill>
              </a:defRPr>
            </a:lvl4pPr>
            <a:lvl5pPr lvl="4" algn="ctr">
              <a:spcBef>
                <a:spcPts val="600"/>
              </a:spcBef>
              <a:spcAft>
                <a:spcPts val="0"/>
              </a:spcAft>
              <a:buSzPts val="1012"/>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18" name="Google Shape;18;p36"/>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4269977" y="-1352782"/>
            <a:ext cx="3652047" cy="11029616"/>
          </a:xfrm>
          <a:prstGeom prst="rect">
            <a:avLst/>
          </a:prstGeom>
          <a:noFill/>
          <a:ln>
            <a:noFill/>
          </a:ln>
        </p:spPr>
        <p:txBody>
          <a:bodyPr spcFirstLastPara="1" wrap="square" lIns="91425" tIns="45700" rIns="91425" bIns="45700" anchor="t" anchorCtr="0">
            <a:normAutofit/>
          </a:bodyPr>
          <a:lstStyle>
            <a:lvl1pPr marL="457200" lvl="0" indent="-327914" algn="l">
              <a:lnSpc>
                <a:spcPct val="110000"/>
              </a:lnSpc>
              <a:spcBef>
                <a:spcPts val="340"/>
              </a:spcBef>
              <a:spcAft>
                <a:spcPts val="0"/>
              </a:spcAft>
              <a:buSzPts val="1564"/>
              <a:buChar char="◼"/>
              <a:defRPr/>
            </a:lvl1pPr>
            <a:lvl2pPr marL="914400" lvl="1" indent="-310387" algn="l">
              <a:spcBef>
                <a:spcPts val="600"/>
              </a:spcBef>
              <a:spcAft>
                <a:spcPts val="0"/>
              </a:spcAft>
              <a:buSzPts val="1288"/>
              <a:buChar char="◼"/>
              <a:defRPr/>
            </a:lvl2pPr>
            <a:lvl3pPr marL="1371600" lvl="2" indent="-304546" algn="l">
              <a:spcBef>
                <a:spcPts val="600"/>
              </a:spcBef>
              <a:spcAft>
                <a:spcPts val="0"/>
              </a:spcAft>
              <a:buSzPts val="1196"/>
              <a:buChar char="◼"/>
              <a:defRPr/>
            </a:lvl3pPr>
            <a:lvl4pPr marL="1828800" lvl="3" indent="-292861" algn="l">
              <a:spcBef>
                <a:spcPts val="600"/>
              </a:spcBef>
              <a:spcAft>
                <a:spcPts val="0"/>
              </a:spcAft>
              <a:buSzPts val="1012"/>
              <a:buChar char="◼"/>
              <a:defRPr/>
            </a:lvl4pPr>
            <a:lvl5pPr marL="2286000" lvl="4" indent="-292861" algn="l">
              <a:spcBef>
                <a:spcPts val="600"/>
              </a:spcBef>
              <a:spcAft>
                <a:spcPts val="0"/>
              </a:spcAft>
              <a:buSzPts val="1012"/>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7" name="Google Shape;77;p45"/>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46"/>
          <p:cNvSpPr/>
          <p:nvPr/>
        </p:nvSpPr>
        <p:spPr>
          <a:xfrm>
            <a:off x="8058151" y="599725"/>
            <a:ext cx="3687316" cy="581695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6"/>
          <p:cNvSpPr txBox="1">
            <a:spLocks noGrp="1"/>
          </p:cNvSpPr>
          <p:nvPr>
            <p:ph type="title"/>
          </p:nvPr>
        </p:nvSpPr>
        <p:spPr>
          <a:xfrm rot="5400000">
            <a:off x="7362637" y="1705163"/>
            <a:ext cx="4807326" cy="3124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800"/>
              <a:buFont typeface="Franklin Gothic"/>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body" idx="1"/>
          </p:nvPr>
        </p:nvSpPr>
        <p:spPr>
          <a:xfrm rot="5400000">
            <a:off x="1952072" y="-313549"/>
            <a:ext cx="4807326" cy="7161625"/>
          </a:xfrm>
          <a:prstGeom prst="rect">
            <a:avLst/>
          </a:prstGeom>
          <a:noFill/>
          <a:ln>
            <a:noFill/>
          </a:ln>
        </p:spPr>
        <p:txBody>
          <a:bodyPr spcFirstLastPara="1" wrap="square" lIns="91425" tIns="45700" rIns="91425" bIns="45700" anchor="t"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4" name="Google Shape;84;p46"/>
          <p:cNvSpPr/>
          <p:nvPr/>
        </p:nvSpPr>
        <p:spPr>
          <a:xfrm>
            <a:off x="446534" y="457200"/>
            <a:ext cx="3703320" cy="94997"/>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6"/>
          <p:cNvSpPr/>
          <p:nvPr/>
        </p:nvSpPr>
        <p:spPr>
          <a:xfrm>
            <a:off x="8042147" y="453643"/>
            <a:ext cx="3703320" cy="98554"/>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6"/>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6"/>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6"/>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6"/>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4" name="Google Shape;24;p37"/>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8"/>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8"/>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8"/>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9"/>
          <p:cNvSpPr/>
          <p:nvPr/>
        </p:nvSpPr>
        <p:spPr>
          <a:xfrm>
            <a:off x="447817" y="5141974"/>
            <a:ext cx="11290860" cy="125882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9"/>
          <p:cNvSpPr txBox="1">
            <a:spLocks noGrp="1"/>
          </p:cNvSpPr>
          <p:nvPr>
            <p:ph type="title"/>
          </p:nvPr>
        </p:nvSpPr>
        <p:spPr>
          <a:xfrm>
            <a:off x="581193" y="2393950"/>
            <a:ext cx="11029615" cy="214746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3600"/>
              <a:buFont typeface="Franklin Gothic"/>
              <a:buNone/>
              <a:defRPr sz="3600" b="0" cap="none">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9"/>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60"/>
              </a:spcBef>
              <a:spcAft>
                <a:spcPts val="0"/>
              </a:spcAft>
              <a:buSzPts val="1656"/>
              <a:buNone/>
              <a:defRPr sz="1800" cap="none">
                <a:solidFill>
                  <a:schemeClr val="accent1"/>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35" name="Google Shape;35;p39"/>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9"/>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9"/>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40"/>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0"/>
          <p:cNvSpPr txBox="1">
            <a:spLocks noGrp="1"/>
          </p:cNvSpPr>
          <p:nvPr>
            <p:ph type="body" idx="1"/>
          </p:nvPr>
        </p:nvSpPr>
        <p:spPr>
          <a:xfrm>
            <a:off x="581193" y="2228003"/>
            <a:ext cx="5194767"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1" name="Google Shape;41;p40"/>
          <p:cNvSpPr txBox="1">
            <a:spLocks noGrp="1"/>
          </p:cNvSpPr>
          <p:nvPr>
            <p:ph type="body" idx="2"/>
          </p:nvPr>
        </p:nvSpPr>
        <p:spPr>
          <a:xfrm>
            <a:off x="6416039" y="2228003"/>
            <a:ext cx="5194769"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2" name="Google Shape;42;p40"/>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0"/>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0"/>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581191" y="2250891"/>
            <a:ext cx="5194769" cy="557784"/>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400"/>
              </a:spcBef>
              <a:spcAft>
                <a:spcPts val="0"/>
              </a:spcAft>
              <a:buSzPts val="1840"/>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48" name="Google Shape;48;p41"/>
          <p:cNvSpPr txBox="1">
            <a:spLocks noGrp="1"/>
          </p:cNvSpPr>
          <p:nvPr>
            <p:ph type="body" idx="2"/>
          </p:nvPr>
        </p:nvSpPr>
        <p:spPr>
          <a:xfrm>
            <a:off x="581194" y="2926052"/>
            <a:ext cx="5194766"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9" name="Google Shape;49;p41"/>
          <p:cNvSpPr txBox="1">
            <a:spLocks noGrp="1"/>
          </p:cNvSpPr>
          <p:nvPr>
            <p:ph type="body" idx="3"/>
          </p:nvPr>
        </p:nvSpPr>
        <p:spPr>
          <a:xfrm>
            <a:off x="6416039" y="2250892"/>
            <a:ext cx="5194770" cy="553373"/>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400"/>
              </a:spcBef>
              <a:spcAft>
                <a:spcPts val="0"/>
              </a:spcAft>
              <a:buClr>
                <a:schemeClr val="accent1"/>
              </a:buClr>
              <a:buSzPts val="1840"/>
              <a:buFont typeface="Noto Sans Symbols"/>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0" name="Google Shape;50;p41"/>
          <p:cNvSpPr txBox="1">
            <a:spLocks noGrp="1"/>
          </p:cNvSpPr>
          <p:nvPr>
            <p:ph type="body" idx="4"/>
          </p:nvPr>
        </p:nvSpPr>
        <p:spPr>
          <a:xfrm>
            <a:off x="6416037" y="2926052"/>
            <a:ext cx="5194771"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1" name="Google Shape;51;p41"/>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2"/>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2"/>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43"/>
          <p:cNvSpPr/>
          <p:nvPr/>
        </p:nvSpPr>
        <p:spPr>
          <a:xfrm>
            <a:off x="447817" y="601200"/>
            <a:ext cx="3682723" cy="5815475"/>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3"/>
          <p:cNvSpPr txBox="1">
            <a:spLocks noGrp="1"/>
          </p:cNvSpPr>
          <p:nvPr>
            <p:ph type="title"/>
          </p:nvPr>
        </p:nvSpPr>
        <p:spPr>
          <a:xfrm>
            <a:off x="767857" y="933450"/>
            <a:ext cx="3031852" cy="172241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FFFF"/>
              </a:buClr>
              <a:buSzPts val="2400"/>
              <a:buFont typeface="Franklin Gothic"/>
              <a:buNone/>
              <a:defRPr sz="24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3"/>
          <p:cNvSpPr txBox="1">
            <a:spLocks noGrp="1"/>
          </p:cNvSpPr>
          <p:nvPr>
            <p:ph type="body" idx="1"/>
          </p:nvPr>
        </p:nvSpPr>
        <p:spPr>
          <a:xfrm>
            <a:off x="4900928" y="1179829"/>
            <a:ext cx="6650991" cy="4658216"/>
          </a:xfrm>
          <a:prstGeom prst="rect">
            <a:avLst/>
          </a:prstGeom>
          <a:noFill/>
          <a:ln>
            <a:noFill/>
          </a:ln>
        </p:spPr>
        <p:txBody>
          <a:bodyPr spcFirstLastPara="1" wrap="square" lIns="91425" tIns="45700" rIns="91425" bIns="45700" anchor="ctr" anchorCtr="0">
            <a:normAutofit/>
          </a:bodyPr>
          <a:lstStyle>
            <a:lvl1pPr marL="457200" lvl="0" indent="-345440" algn="l">
              <a:lnSpc>
                <a:spcPct val="110000"/>
              </a:lnSpc>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63" name="Google Shape;63;p43"/>
          <p:cNvSpPr txBox="1">
            <a:spLocks noGrp="1"/>
          </p:cNvSpPr>
          <p:nvPr>
            <p:ph type="body" idx="2"/>
          </p:nvPr>
        </p:nvSpPr>
        <p:spPr>
          <a:xfrm>
            <a:off x="767857" y="2836654"/>
            <a:ext cx="3031852" cy="300139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20"/>
              </a:spcBef>
              <a:spcAft>
                <a:spcPts val="0"/>
              </a:spcAft>
              <a:buSzPts val="1472"/>
              <a:buNone/>
              <a:defRPr sz="1600">
                <a:solidFill>
                  <a:srgbClr val="FFFFFF"/>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64" name="Google Shape;64;p43"/>
          <p:cNvSpPr txBox="1">
            <a:spLocks noGrp="1"/>
          </p:cNvSpPr>
          <p:nvPr>
            <p:ph type="dt" idx="10"/>
          </p:nvPr>
        </p:nvSpPr>
        <p:spPr>
          <a:xfrm>
            <a:off x="7605951" y="6456916"/>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3"/>
          <p:cNvSpPr txBox="1">
            <a:spLocks noGrp="1"/>
          </p:cNvSpPr>
          <p:nvPr>
            <p:ph type="ftr" idx="11"/>
          </p:nvPr>
        </p:nvSpPr>
        <p:spPr>
          <a:xfrm>
            <a:off x="581192" y="6452590"/>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3"/>
          <p:cNvSpPr txBox="1">
            <a:spLocks noGrp="1"/>
          </p:cNvSpPr>
          <p:nvPr>
            <p:ph type="sldNum" idx="12"/>
          </p:nvPr>
        </p:nvSpPr>
        <p:spPr>
          <a:xfrm>
            <a:off x="10558300" y="6456916"/>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4"/>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F3F3F"/>
              </a:buClr>
              <a:buSzPts val="2400"/>
              <a:buFont typeface="Franklin Gothic"/>
              <a:buNone/>
              <a:defRPr sz="2400" b="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4"/>
          <p:cNvSpPr>
            <a:spLocks noGrp="1"/>
          </p:cNvSpPr>
          <p:nvPr>
            <p:ph type="pic" idx="2"/>
          </p:nvPr>
        </p:nvSpPr>
        <p:spPr>
          <a:xfrm>
            <a:off x="447817" y="641350"/>
            <a:ext cx="11290859" cy="3651249"/>
          </a:xfrm>
          <a:prstGeom prst="rect">
            <a:avLst/>
          </a:prstGeom>
          <a:noFill/>
          <a:ln>
            <a:noFill/>
          </a:ln>
        </p:spPr>
      </p:sp>
      <p:sp>
        <p:nvSpPr>
          <p:cNvPr id="70" name="Google Shape;70;p44"/>
          <p:cNvSpPr txBox="1">
            <a:spLocks noGrp="1"/>
          </p:cNvSpPr>
          <p:nvPr>
            <p:ph type="body" idx="1"/>
          </p:nvPr>
        </p:nvSpPr>
        <p:spPr>
          <a:xfrm>
            <a:off x="581192" y="5260127"/>
            <a:ext cx="11029617" cy="99814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320"/>
              </a:spcBef>
              <a:spcAft>
                <a:spcPts val="0"/>
              </a:spcAft>
              <a:buSzPts val="1472"/>
              <a:buNone/>
              <a:defRPr sz="16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1" name="Google Shape;71;p44"/>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3F3F3F"/>
              </a:buClr>
              <a:buSzPts val="2800"/>
              <a:buFont typeface="Franklin Gothic"/>
              <a:buNone/>
              <a:defRPr sz="2800" b="0" i="0" u="none" strike="noStrike" cap="none">
                <a:solidFill>
                  <a:srgbClr val="3F3F3F"/>
                </a:solidFill>
                <a:latin typeface="Franklin Gothic"/>
                <a:ea typeface="Franklin Gothic"/>
                <a:cs typeface="Franklin Gothic"/>
                <a:sym typeface="Franklin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 name="Google Shape;7;p35"/>
          <p:cNvSpPr txBox="1">
            <a:spLocks noGrp="1"/>
          </p:cNvSpPr>
          <p:nvPr>
            <p:ph type="body" idx="1"/>
          </p:nvPr>
        </p:nvSpPr>
        <p:spPr>
          <a:xfrm>
            <a:off x="581192" y="2336002"/>
            <a:ext cx="11029616" cy="3652047"/>
          </a:xfrm>
          <a:prstGeom prst="rect">
            <a:avLst/>
          </a:prstGeom>
          <a:noFill/>
          <a:ln>
            <a:noFill/>
          </a:ln>
        </p:spPr>
        <p:txBody>
          <a:bodyPr spcFirstLastPara="1" wrap="square" lIns="91425" tIns="45700" rIns="91425" bIns="45700" anchor="ctr" anchorCtr="0">
            <a:normAutofit/>
          </a:bodyPr>
          <a:lstStyle>
            <a:lvl1pPr marL="457200" marR="0" lvl="0" indent="-327914" algn="l" rtl="0">
              <a:lnSpc>
                <a:spcPct val="110000"/>
              </a:lnSpc>
              <a:spcBef>
                <a:spcPts val="340"/>
              </a:spcBef>
              <a:spcAft>
                <a:spcPts val="0"/>
              </a:spcAft>
              <a:buClr>
                <a:schemeClr val="accent1"/>
              </a:buClr>
              <a:buSzPts val="1564"/>
              <a:buFont typeface="Noto Sans Symbols"/>
              <a:buChar char="◼"/>
              <a:defRPr sz="1700" b="0" i="0" u="none" strike="noStrike" cap="none">
                <a:solidFill>
                  <a:srgbClr val="3F3F3F"/>
                </a:solidFill>
                <a:latin typeface="Libre Franklin"/>
                <a:ea typeface="Libre Franklin"/>
                <a:cs typeface="Libre Franklin"/>
                <a:sym typeface="Libre Franklin"/>
              </a:defRPr>
            </a:lvl1pPr>
            <a:lvl2pPr marL="914400" marR="0" lvl="1" indent="-310387" algn="l" rtl="0">
              <a:spcBef>
                <a:spcPts val="600"/>
              </a:spcBef>
              <a:spcAft>
                <a:spcPts val="0"/>
              </a:spcAft>
              <a:buClr>
                <a:schemeClr val="accent1"/>
              </a:buClr>
              <a:buSzPts val="1288"/>
              <a:buFont typeface="Noto Sans Symbols"/>
              <a:buChar char="◼"/>
              <a:defRPr sz="1400" b="0" i="0" u="none" strike="noStrike" cap="none">
                <a:solidFill>
                  <a:srgbClr val="3F3F3F"/>
                </a:solidFill>
                <a:latin typeface="Libre Franklin"/>
                <a:ea typeface="Libre Franklin"/>
                <a:cs typeface="Libre Franklin"/>
                <a:sym typeface="Libre Franklin"/>
              </a:defRPr>
            </a:lvl2pPr>
            <a:lvl3pPr marL="1371600" marR="0" lvl="2" indent="-304546" algn="l" rtl="0">
              <a:spcBef>
                <a:spcPts val="600"/>
              </a:spcBef>
              <a:spcAft>
                <a:spcPts val="0"/>
              </a:spcAft>
              <a:buClr>
                <a:schemeClr val="accent1"/>
              </a:buClr>
              <a:buSzPts val="1196"/>
              <a:buFont typeface="Noto Sans Symbols"/>
              <a:buChar char="◼"/>
              <a:defRPr sz="1300" b="0" i="0" u="none" strike="noStrike" cap="none">
                <a:solidFill>
                  <a:srgbClr val="3F3F3F"/>
                </a:solidFill>
                <a:latin typeface="Libre Franklin"/>
                <a:ea typeface="Libre Franklin"/>
                <a:cs typeface="Libre Franklin"/>
                <a:sym typeface="Libre Franklin"/>
              </a:defRPr>
            </a:lvl3pPr>
            <a:lvl4pPr marL="1828800" marR="0" lvl="3" indent="-292861" algn="l" rtl="0">
              <a:spcBef>
                <a:spcPts val="600"/>
              </a:spcBef>
              <a:spcAft>
                <a:spcPts val="0"/>
              </a:spcAft>
              <a:buClr>
                <a:schemeClr val="accent1"/>
              </a:buClr>
              <a:buSzPts val="1012"/>
              <a:buFont typeface="Noto Sans Symbols"/>
              <a:buChar char="◼"/>
              <a:defRPr sz="1100" b="0" i="0" u="none" strike="noStrike" cap="none">
                <a:solidFill>
                  <a:srgbClr val="3F3F3F"/>
                </a:solidFill>
                <a:latin typeface="Libre Franklin"/>
                <a:ea typeface="Libre Franklin"/>
                <a:cs typeface="Libre Franklin"/>
                <a:sym typeface="Libre Franklin"/>
              </a:defRPr>
            </a:lvl4pPr>
            <a:lvl5pPr marL="2286000" marR="0" lvl="4" indent="-292861" algn="l" rtl="0">
              <a:spcBef>
                <a:spcPts val="600"/>
              </a:spcBef>
              <a:spcAft>
                <a:spcPts val="0"/>
              </a:spcAft>
              <a:buClr>
                <a:schemeClr val="accent1"/>
              </a:buClr>
              <a:buSzPts val="1012"/>
              <a:buFont typeface="Noto Sans Symbols"/>
              <a:buChar char="◼"/>
              <a:defRPr sz="1100" b="0" i="0" u="none" strike="noStrike" cap="none">
                <a:solidFill>
                  <a:srgbClr val="3F3F3F"/>
                </a:solidFill>
                <a:latin typeface="Libre Franklin"/>
                <a:ea typeface="Libre Franklin"/>
                <a:cs typeface="Libre Franklin"/>
                <a:sym typeface="Libre Frankl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Libre Franklin"/>
                <a:ea typeface="Libre Franklin"/>
                <a:cs typeface="Libre Franklin"/>
                <a:sym typeface="Libre Frankl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Libre Franklin"/>
                <a:ea typeface="Libre Franklin"/>
                <a:cs typeface="Libre Franklin"/>
                <a:sym typeface="Libre Frankl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Libre Franklin"/>
                <a:ea typeface="Libre Franklin"/>
                <a:cs typeface="Libre Franklin"/>
                <a:sym typeface="Libre Frankl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Libre Franklin"/>
                <a:ea typeface="Libre Franklin"/>
                <a:cs typeface="Libre Franklin"/>
                <a:sym typeface="Libre Franklin"/>
              </a:defRPr>
            </a:lvl9pPr>
          </a:lstStyle>
          <a:p>
            <a:endParaRPr/>
          </a:p>
        </p:txBody>
      </p:sp>
      <p:sp>
        <p:nvSpPr>
          <p:cNvPr id="8" name="Google Shape;8;p35"/>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3F3F3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35"/>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3F3F3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 name="Google Shape;10;p35"/>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3F3F3F"/>
                </a:solidFill>
                <a:latin typeface="Libre Franklin"/>
                <a:ea typeface="Libre Franklin"/>
                <a:cs typeface="Libre Franklin"/>
                <a:sym typeface="Libre Franklin"/>
              </a:defRPr>
            </a:lvl1pPr>
            <a:lvl2pPr marL="0" marR="0" lvl="1" indent="0" algn="r" rtl="0">
              <a:spcBef>
                <a:spcPts val="0"/>
              </a:spcBef>
              <a:buNone/>
              <a:defRPr sz="900" b="0" i="0" u="none" strike="noStrike" cap="none">
                <a:solidFill>
                  <a:srgbClr val="3F3F3F"/>
                </a:solidFill>
                <a:latin typeface="Libre Franklin"/>
                <a:ea typeface="Libre Franklin"/>
                <a:cs typeface="Libre Franklin"/>
                <a:sym typeface="Libre Franklin"/>
              </a:defRPr>
            </a:lvl2pPr>
            <a:lvl3pPr marL="0" marR="0" lvl="2" indent="0" algn="r" rtl="0">
              <a:spcBef>
                <a:spcPts val="0"/>
              </a:spcBef>
              <a:buNone/>
              <a:defRPr sz="900" b="0" i="0" u="none" strike="noStrike" cap="none">
                <a:solidFill>
                  <a:srgbClr val="3F3F3F"/>
                </a:solidFill>
                <a:latin typeface="Libre Franklin"/>
                <a:ea typeface="Libre Franklin"/>
                <a:cs typeface="Libre Franklin"/>
                <a:sym typeface="Libre Franklin"/>
              </a:defRPr>
            </a:lvl3pPr>
            <a:lvl4pPr marL="0" marR="0" lvl="3" indent="0" algn="r" rtl="0">
              <a:spcBef>
                <a:spcPts val="0"/>
              </a:spcBef>
              <a:buNone/>
              <a:defRPr sz="900" b="0" i="0" u="none" strike="noStrike" cap="none">
                <a:solidFill>
                  <a:srgbClr val="3F3F3F"/>
                </a:solidFill>
                <a:latin typeface="Libre Franklin"/>
                <a:ea typeface="Libre Franklin"/>
                <a:cs typeface="Libre Franklin"/>
                <a:sym typeface="Libre Franklin"/>
              </a:defRPr>
            </a:lvl4pPr>
            <a:lvl5pPr marL="0" marR="0" lvl="4" indent="0" algn="r" rtl="0">
              <a:spcBef>
                <a:spcPts val="0"/>
              </a:spcBef>
              <a:buNone/>
              <a:defRPr sz="900" b="0" i="0" u="none" strike="noStrike" cap="none">
                <a:solidFill>
                  <a:srgbClr val="3F3F3F"/>
                </a:solidFill>
                <a:latin typeface="Libre Franklin"/>
                <a:ea typeface="Libre Franklin"/>
                <a:cs typeface="Libre Franklin"/>
                <a:sym typeface="Libre Franklin"/>
              </a:defRPr>
            </a:lvl5pPr>
            <a:lvl6pPr marL="0" marR="0" lvl="5" indent="0" algn="r" rtl="0">
              <a:spcBef>
                <a:spcPts val="0"/>
              </a:spcBef>
              <a:buNone/>
              <a:defRPr sz="900" b="0" i="0" u="none" strike="noStrike" cap="none">
                <a:solidFill>
                  <a:srgbClr val="3F3F3F"/>
                </a:solidFill>
                <a:latin typeface="Libre Franklin"/>
                <a:ea typeface="Libre Franklin"/>
                <a:cs typeface="Libre Franklin"/>
                <a:sym typeface="Libre Franklin"/>
              </a:defRPr>
            </a:lvl6pPr>
            <a:lvl7pPr marL="0" marR="0" lvl="6" indent="0" algn="r" rtl="0">
              <a:spcBef>
                <a:spcPts val="0"/>
              </a:spcBef>
              <a:buNone/>
              <a:defRPr sz="900" b="0" i="0" u="none" strike="noStrike" cap="none">
                <a:solidFill>
                  <a:srgbClr val="3F3F3F"/>
                </a:solidFill>
                <a:latin typeface="Libre Franklin"/>
                <a:ea typeface="Libre Franklin"/>
                <a:cs typeface="Libre Franklin"/>
                <a:sym typeface="Libre Franklin"/>
              </a:defRPr>
            </a:lvl7pPr>
            <a:lvl8pPr marL="0" marR="0" lvl="7" indent="0" algn="r" rtl="0">
              <a:spcBef>
                <a:spcPts val="0"/>
              </a:spcBef>
              <a:buNone/>
              <a:defRPr sz="900" b="0" i="0" u="none" strike="noStrike" cap="none">
                <a:solidFill>
                  <a:srgbClr val="3F3F3F"/>
                </a:solidFill>
                <a:latin typeface="Libre Franklin"/>
                <a:ea typeface="Libre Franklin"/>
                <a:cs typeface="Libre Franklin"/>
                <a:sym typeface="Libre Franklin"/>
              </a:defRPr>
            </a:lvl8pPr>
            <a:lvl9pPr marL="0" marR="0" lvl="8" indent="0" algn="r" rtl="0">
              <a:spcBef>
                <a:spcPts val="0"/>
              </a:spcBef>
              <a:buNone/>
              <a:defRPr sz="900" b="0" i="0" u="none" strike="noStrike" cap="none">
                <a:solidFill>
                  <a:srgbClr val="3F3F3F"/>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GB"/>
              <a:t>‹#›</a:t>
            </a:fld>
            <a:endParaRPr/>
          </a:p>
        </p:txBody>
      </p:sp>
      <p:sp>
        <p:nvSpPr>
          <p:cNvPr id="11" name="Google Shape;11;p35"/>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5"/>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5"/>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1"/>
          <p:cNvSpPr/>
          <p:nvPr/>
        </p:nvSpPr>
        <p:spPr>
          <a:xfrm>
            <a:off x="-92364"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grpSp>
        <p:nvGrpSpPr>
          <p:cNvPr id="8" name="Group 3">
            <a:extLst>
              <a:ext uri="{FF2B5EF4-FFF2-40B4-BE49-F238E27FC236}">
                <a16:creationId xmlns:a16="http://schemas.microsoft.com/office/drawing/2014/main" id="{2D9386F4-06EA-405A-857D-7ACBA62312EA}"/>
              </a:ext>
            </a:extLst>
          </p:cNvPr>
          <p:cNvGrpSpPr>
            <a:grpSpLocks noChangeAspect="1"/>
          </p:cNvGrpSpPr>
          <p:nvPr/>
        </p:nvGrpSpPr>
        <p:grpSpPr>
          <a:xfrm>
            <a:off x="7188591" y="3221502"/>
            <a:ext cx="4911045" cy="3422458"/>
            <a:chOff x="-2998100" y="750999"/>
            <a:chExt cx="4990026" cy="2625961"/>
          </a:xfrm>
        </p:grpSpPr>
        <p:sp>
          <p:nvSpPr>
            <p:cNvPr id="9" name="Freeform 4">
              <a:extLst>
                <a:ext uri="{FF2B5EF4-FFF2-40B4-BE49-F238E27FC236}">
                  <a16:creationId xmlns:a16="http://schemas.microsoft.com/office/drawing/2014/main" id="{21247C49-C340-43A8-A101-7072818BD42E}"/>
                </a:ext>
              </a:extLst>
            </p:cNvPr>
            <p:cNvSpPr/>
            <p:nvPr/>
          </p:nvSpPr>
          <p:spPr>
            <a:xfrm>
              <a:off x="-2998100" y="750999"/>
              <a:ext cx="4990026" cy="2625961"/>
            </a:xfrm>
            <a:custGeom>
              <a:avLst/>
              <a:gdLst/>
              <a:ahLst/>
              <a:cxnLst/>
              <a:rect l="l" t="t" r="r" b="b"/>
              <a:pathLst>
                <a:path w="6350000" h="6350000">
                  <a:moveTo>
                    <a:pt x="0" y="6350000"/>
                  </a:moveTo>
                  <a:lnTo>
                    <a:pt x="6350000" y="6350000"/>
                  </a:lnTo>
                  <a:lnTo>
                    <a:pt x="6350000" y="0"/>
                  </a:lnTo>
                  <a:cubicBezTo>
                    <a:pt x="2843530" y="0"/>
                    <a:pt x="0" y="2843530"/>
                    <a:pt x="0" y="6350000"/>
                  </a:cubicBezTo>
                  <a:close/>
                </a:path>
              </a:pathLst>
            </a:custGeom>
            <a:blipFill>
              <a:blip r:embed="rId3"/>
              <a:stretch>
                <a:fillRect l="-25000" r="-25000"/>
              </a:stretch>
            </a:blipFill>
          </p:spPr>
        </p:sp>
      </p:grpSp>
      <p:sp>
        <p:nvSpPr>
          <p:cNvPr id="10" name="TextBox 9">
            <a:extLst>
              <a:ext uri="{FF2B5EF4-FFF2-40B4-BE49-F238E27FC236}">
                <a16:creationId xmlns:a16="http://schemas.microsoft.com/office/drawing/2014/main" id="{B62B2EB4-2737-4722-A022-ECA9D5F71D22}"/>
              </a:ext>
            </a:extLst>
          </p:cNvPr>
          <p:cNvSpPr txBox="1"/>
          <p:nvPr/>
        </p:nvSpPr>
        <p:spPr>
          <a:xfrm>
            <a:off x="177480" y="1027634"/>
            <a:ext cx="11837039" cy="1323439"/>
          </a:xfrm>
          <a:prstGeom prst="rect">
            <a:avLst/>
          </a:prstGeom>
          <a:noFill/>
          <a:ln>
            <a:noFill/>
          </a:ln>
        </p:spPr>
        <p:txBody>
          <a:bodyPr wrap="square" rtlCol="0">
            <a:spAutoFit/>
          </a:bodyPr>
          <a:lstStyle/>
          <a:p>
            <a:pPr algn="ctr"/>
            <a:r>
              <a:rPr lang="en-US" sz="4400" b="1"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Chủ</a:t>
            </a:r>
            <a:r>
              <a:rPr lang="en-US" sz="4400" b="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US" sz="4400" b="1" err="1">
                <a:solidFill>
                  <a:srgbClr val="002060"/>
                </a:solidFill>
                <a:effectLst/>
                <a:latin typeface="Cambria" panose="02040503050406030204" pitchFamily="18" charset="0"/>
                <a:ea typeface="Cambria" panose="02040503050406030204" pitchFamily="18" charset="0"/>
                <a:cs typeface="Calibri" panose="020F0502020204030204" pitchFamily="34" charset="0"/>
              </a:rPr>
              <a:t>đề</a:t>
            </a:r>
            <a:r>
              <a:rPr lang="en-US" sz="4400" b="1">
                <a:solidFill>
                  <a:srgbClr val="002060"/>
                </a:solidFill>
                <a:effectLst/>
                <a:latin typeface="Cambria" panose="02040503050406030204" pitchFamily="18" charset="0"/>
                <a:ea typeface="Cambria" panose="02040503050406030204" pitchFamily="18" charset="0"/>
                <a:cs typeface="Calibri" panose="020F0502020204030204" pitchFamily="34" charset="0"/>
              </a:rPr>
              <a:t> 1</a:t>
            </a:r>
            <a:r>
              <a:rPr lang="en-US" sz="4400" b="1">
                <a:solidFill>
                  <a:srgbClr val="002060"/>
                </a:solidFill>
                <a:latin typeface="Cambria" panose="02040503050406030204" pitchFamily="18" charset="0"/>
                <a:ea typeface="Cambria" panose="02040503050406030204" pitchFamily="18" charset="0"/>
                <a:cs typeface="Calibri" panose="020F0502020204030204" pitchFamily="34" charset="0"/>
              </a:rPr>
              <a:t>. </a:t>
            </a:r>
          </a:p>
          <a:p>
            <a:pPr algn="ctr"/>
            <a:r>
              <a:rPr lang="en-US" sz="3600" b="1">
                <a:solidFill>
                  <a:srgbClr val="002060"/>
                </a:solidFill>
                <a:latin typeface="Cambria" panose="02040503050406030204" pitchFamily="18" charset="0"/>
                <a:ea typeface="Cambria" panose="02040503050406030204" pitchFamily="18" charset="0"/>
                <a:cs typeface="Times New Roman"/>
                <a:sym typeface="Times New Roman"/>
              </a:rPr>
              <a:t>MẠNG MÁY TÍNH VÀ XÃ HỘI TRI THỨC</a:t>
            </a:r>
            <a:endParaRPr lang="en-US" sz="36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
        <p:nvSpPr>
          <p:cNvPr id="17" name="TextBox 16">
            <a:extLst>
              <a:ext uri="{FF2B5EF4-FFF2-40B4-BE49-F238E27FC236}">
                <a16:creationId xmlns:a16="http://schemas.microsoft.com/office/drawing/2014/main" id="{0BDF7F98-BC38-471F-94E2-C17A36AADE2E}"/>
              </a:ext>
            </a:extLst>
          </p:cNvPr>
          <p:cNvSpPr txBox="1"/>
          <p:nvPr/>
        </p:nvSpPr>
        <p:spPr>
          <a:xfrm>
            <a:off x="2185180" y="2674238"/>
            <a:ext cx="7821638" cy="646331"/>
          </a:xfrm>
          <a:prstGeom prst="rect">
            <a:avLst/>
          </a:prstGeom>
          <a:noFill/>
        </p:spPr>
        <p:txBody>
          <a:bodyPr wrap="square">
            <a:spAutoFit/>
          </a:bodyPr>
          <a:lstStyle/>
          <a:p>
            <a:pPr algn="ctr"/>
            <a:r>
              <a:rPr lang="en-US" sz="3600" b="1">
                <a:solidFill>
                  <a:srgbClr val="C00000"/>
                </a:solidFill>
                <a:effectLst/>
                <a:latin typeface="Cambria" panose="02040503050406030204" pitchFamily="18" charset="0"/>
                <a:ea typeface="Cambria" panose="02040503050406030204" pitchFamily="18" charset="0"/>
              </a:rPr>
              <a:t>§4. </a:t>
            </a:r>
            <a:r>
              <a:rPr lang="en-US" sz="3600" b="1">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BÊN TRONG MÁY TÍNH</a:t>
            </a:r>
            <a:endParaRPr lang="en-US" sz="3600" b="1"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2" name="Picture 1">
            <a:extLst>
              <a:ext uri="{FF2B5EF4-FFF2-40B4-BE49-F238E27FC236}">
                <a16:creationId xmlns:a16="http://schemas.microsoft.com/office/drawing/2014/main" id="{93F26815-3D30-9643-4399-E3F7FB8A107C}"/>
              </a:ext>
            </a:extLst>
          </p:cNvPr>
          <p:cNvPicPr>
            <a:picLocks noChangeAspect="1"/>
          </p:cNvPicPr>
          <p:nvPr/>
        </p:nvPicPr>
        <p:blipFill>
          <a:blip/>
          <a:stretch>
            <a:fillRect/>
          </a:stretch>
        </p:blipFill>
        <p:spPr>
          <a:xfrm>
            <a:off x="1512917" y="733705"/>
            <a:ext cx="8883024" cy="5883226"/>
          </a:xfrm>
          <a:prstGeom prst="rect">
            <a:avLst/>
          </a:prstGeom>
        </p:spPr>
      </p:pic>
    </p:spTree>
    <p:extLst>
      <p:ext uri="{BB962C8B-B14F-4D97-AF65-F5344CB8AC3E}">
        <p14:creationId xmlns:p14="http://schemas.microsoft.com/office/powerpoint/2010/main" val="119159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p:nvPr/>
        </p:nvSpPr>
        <p:spPr>
          <a:xfrm>
            <a:off x="512615" y="1043752"/>
            <a:ext cx="10925697" cy="4770496"/>
          </a:xfrm>
          <a:prstGeom prst="rect">
            <a:avLst/>
          </a:prstGeom>
          <a:noFill/>
          <a:ln>
            <a:noFill/>
          </a:ln>
        </p:spPr>
        <p:txBody>
          <a:bodyPr spcFirstLastPara="1" wrap="square" lIns="91425" tIns="45700" rIns="91425" bIns="45700" anchor="t" anchorCtr="0">
            <a:spAutoFit/>
          </a:bodyPr>
          <a:lstStyle/>
          <a:p>
            <a:pPr marL="0" marR="0" lvl="0" indent="0" algn="just" rtl="0">
              <a:spcBef>
                <a:spcPts val="1200"/>
              </a:spcBef>
              <a:spcAft>
                <a:spcPts val="1200"/>
              </a:spcAft>
              <a:buNone/>
            </a:pPr>
            <a:r>
              <a:rPr lang="en-GB" sz="3200" b="0" i="0" u="none" strike="noStrike" cap="none">
                <a:solidFill>
                  <a:schemeClr val="dk1"/>
                </a:solidFill>
                <a:latin typeface="Times New Roman"/>
                <a:ea typeface="Times New Roman"/>
                <a:cs typeface="Times New Roman"/>
                <a:sym typeface="Times New Roman"/>
              </a:rPr>
              <a:t>- CPU được cấu tạo từ hai bộ phận chính:</a:t>
            </a:r>
            <a:endParaRPr sz="3200"/>
          </a:p>
          <a:p>
            <a:pPr marL="457200" marR="0" lvl="0" indent="-457200" algn="just" rtl="0">
              <a:spcBef>
                <a:spcPts val="1200"/>
              </a:spcBef>
              <a:spcAft>
                <a:spcPts val="1200"/>
              </a:spcAft>
              <a:buClr>
                <a:schemeClr val="dk1"/>
              </a:buClr>
              <a:buSzPts val="3200"/>
              <a:buFont typeface="Arial"/>
              <a:buChar char="•"/>
            </a:pPr>
            <a:r>
              <a:rPr lang="en-GB" sz="3200" b="0" i="0" u="none" strike="noStrike" cap="none">
                <a:solidFill>
                  <a:schemeClr val="dk1"/>
                </a:solidFill>
                <a:latin typeface="Times New Roman"/>
                <a:ea typeface="Times New Roman"/>
                <a:cs typeface="Times New Roman"/>
                <a:sym typeface="Times New Roman"/>
              </a:rPr>
              <a:t>Bộ số học và lôgic (Arithmetic &amp; Logic Unit, viết tắt là ALU): thực hiện tất cả các phép tính số học và lôgic trong máy tính.</a:t>
            </a:r>
            <a:endParaRPr sz="3200"/>
          </a:p>
          <a:p>
            <a:pPr marL="457200" marR="0" lvl="0" indent="-457200" algn="just" rtl="0">
              <a:spcBef>
                <a:spcPts val="1200"/>
              </a:spcBef>
              <a:spcAft>
                <a:spcPts val="1200"/>
              </a:spcAft>
              <a:buClr>
                <a:schemeClr val="dk1"/>
              </a:buClr>
              <a:buSzPts val="3200"/>
              <a:buFont typeface="Arial"/>
              <a:buChar char="•"/>
            </a:pPr>
            <a:r>
              <a:rPr lang="en-GB" sz="3200" b="0" i="0" u="none" strike="noStrike" cap="none">
                <a:solidFill>
                  <a:schemeClr val="dk1"/>
                </a:solidFill>
                <a:latin typeface="Times New Roman"/>
                <a:ea typeface="Times New Roman"/>
                <a:cs typeface="Times New Roman"/>
                <a:sym typeface="Times New Roman"/>
              </a:rPr>
              <a:t>Bộ điều khiển (Control Unit); phối hợp đồng bộ các thiết bị của máy tính, đảm bảo máy tính thực hiện đúng chương trình.</a:t>
            </a:r>
          </a:p>
          <a:p>
            <a:pPr marR="0" lvl="0" algn="just" rtl="0">
              <a:spcBef>
                <a:spcPts val="1200"/>
              </a:spcBef>
              <a:spcAft>
                <a:spcPts val="1200"/>
              </a:spcAft>
              <a:buClr>
                <a:schemeClr val="dk1"/>
              </a:buClr>
              <a:buSzPts val="3200"/>
            </a:pPr>
            <a:r>
              <a:rPr lang="en-GB" sz="3200">
                <a:solidFill>
                  <a:schemeClr val="dk1"/>
                </a:solidFill>
                <a:latin typeface="Times New Roman"/>
                <a:cs typeface="Times New Roman"/>
                <a:sym typeface="Times New Roman"/>
              </a:rPr>
              <a:t>- Ngoài ra, CPU còn có thêm một số thành phần khác như thanh ghi và bộ nhớ đệm (cache)</a:t>
            </a:r>
            <a:endParaRPr sz="3200"/>
          </a:p>
        </p:txBody>
      </p:sp>
    </p:spTree>
    <p:extLst>
      <p:ext uri="{BB962C8B-B14F-4D97-AF65-F5344CB8AC3E}">
        <p14:creationId xmlns:p14="http://schemas.microsoft.com/office/powerpoint/2010/main" val="52110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5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Effect transition="in" filter="fade">
                                      <p:cBhvr>
                                        <p:cTn id="12" dur="500"/>
                                        <p:tgtEl>
                                          <p:spTgt spid="1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xEl>
                                              <p:pRg st="2" end="2"/>
                                            </p:txEl>
                                          </p:spTgt>
                                        </p:tgtEl>
                                        <p:attrNameLst>
                                          <p:attrName>style.visibility</p:attrName>
                                        </p:attrNameLst>
                                      </p:cBhvr>
                                      <p:to>
                                        <p:strVal val="visible"/>
                                      </p:to>
                                    </p:set>
                                    <p:animEffect transition="in" filter="fade">
                                      <p:cBhvr>
                                        <p:cTn id="17" dur="500"/>
                                        <p:tgtEl>
                                          <p:spTgt spid="1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
                                            <p:txEl>
                                              <p:pRg st="3" end="3"/>
                                            </p:txEl>
                                          </p:spTgt>
                                        </p:tgtEl>
                                        <p:attrNameLst>
                                          <p:attrName>style.visibility</p:attrName>
                                        </p:attrNameLst>
                                      </p:cBhvr>
                                      <p:to>
                                        <p:strVal val="visible"/>
                                      </p:to>
                                    </p:set>
                                    <p:animEffect transition="in" filter="fade">
                                      <p:cBhvr>
                                        <p:cTn id="22" dur="500"/>
                                        <p:tgtEl>
                                          <p:spTgt spid="1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536048" y="898960"/>
            <a:ext cx="11330940" cy="5847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3200" b="1" i="1" u="none" strike="noStrike" cap="none">
                <a:solidFill>
                  <a:schemeClr val="dk1"/>
                </a:solidFill>
                <a:latin typeface="Times New Roman"/>
                <a:ea typeface="Times New Roman"/>
                <a:cs typeface="Times New Roman"/>
                <a:sym typeface="Times New Roman"/>
              </a:rPr>
              <a:t>b) Bộ nhớ trong ROM và RAM </a:t>
            </a:r>
            <a:endParaRPr sz="3200" b="0" i="0" u="none" strike="noStrike" cap="none">
              <a:solidFill>
                <a:schemeClr val="dk1"/>
              </a:solidFill>
              <a:latin typeface="Times New Roman"/>
              <a:ea typeface="Times New Roman"/>
              <a:cs typeface="Times New Roman"/>
              <a:sym typeface="Times New Roman"/>
            </a:endParaRPr>
          </a:p>
        </p:txBody>
      </p:sp>
      <p:pic>
        <p:nvPicPr>
          <p:cNvPr id="156" name="Google Shape;156;p8"/>
          <p:cNvPicPr preferRelativeResize="0"/>
          <p:nvPr/>
        </p:nvPicPr>
        <p:blipFill rotWithShape="1">
          <a:blip>
            <a:alphaModFix/>
          </a:blip>
          <a:srcRect/>
          <a:stretch/>
        </p:blipFill>
        <p:spPr>
          <a:xfrm>
            <a:off x="3773022" y="3595555"/>
            <a:ext cx="4040942" cy="3130405"/>
          </a:xfrm>
          <a:prstGeom prst="rect">
            <a:avLst/>
          </a:prstGeom>
          <a:noFill/>
          <a:ln>
            <a:noFill/>
          </a:ln>
        </p:spPr>
      </p:pic>
      <p:sp>
        <p:nvSpPr>
          <p:cNvPr id="3" name="TextBox 2">
            <a:extLst>
              <a:ext uri="{FF2B5EF4-FFF2-40B4-BE49-F238E27FC236}">
                <a16:creationId xmlns:a16="http://schemas.microsoft.com/office/drawing/2014/main" id="{F119CB3A-2819-3BB8-54AC-E0F0456778B7}"/>
              </a:ext>
            </a:extLst>
          </p:cNvPr>
          <p:cNvSpPr txBox="1"/>
          <p:nvPr/>
        </p:nvSpPr>
        <p:spPr>
          <a:xfrm>
            <a:off x="536048" y="1859340"/>
            <a:ext cx="11035268" cy="1569660"/>
          </a:xfrm>
          <a:prstGeom prst="rect">
            <a:avLst/>
          </a:prstGeom>
          <a:noFill/>
        </p:spPr>
        <p:txBody>
          <a:bodyPr wrap="square">
            <a:spAutoFit/>
          </a:bodyPr>
          <a:lstStyle/>
          <a:p>
            <a:pPr marL="0" marR="0" lvl="0" indent="0" algn="just" rtl="0">
              <a:spcBef>
                <a:spcPts val="1200"/>
              </a:spcBef>
              <a:spcAft>
                <a:spcPts val="0"/>
              </a:spcAft>
              <a:buNone/>
            </a:pPr>
            <a:r>
              <a:rPr lang="en-US" sz="3200" dirty="0">
                <a:solidFill>
                  <a:srgbClr val="FF0000"/>
                </a:solidFill>
                <a:latin typeface="Times New Roman"/>
                <a:ea typeface="Times New Roman"/>
                <a:cs typeface="Times New Roman"/>
                <a:sym typeface="Times New Roman"/>
              </a:rPr>
              <a:t>-</a:t>
            </a:r>
            <a:r>
              <a:rPr lang="vi-VN" sz="3200" b="0" i="0" u="none" strike="noStrike" cap="none" dirty="0">
                <a:solidFill>
                  <a:srgbClr val="FF0000"/>
                </a:solidFill>
                <a:latin typeface="Times New Roman"/>
                <a:ea typeface="Times New Roman"/>
                <a:cs typeface="Times New Roman"/>
                <a:sym typeface="Times New Roman"/>
              </a:rPr>
              <a:t> </a:t>
            </a:r>
            <a:r>
              <a:rPr lang="vi-VN" sz="3200" b="1" i="0" u="none" strike="noStrike" cap="none" dirty="0">
                <a:solidFill>
                  <a:srgbClr val="FF0000"/>
                </a:solidFill>
                <a:latin typeface="Times New Roman"/>
                <a:ea typeface="Times New Roman"/>
                <a:cs typeface="Times New Roman"/>
                <a:sym typeface="Times New Roman"/>
              </a:rPr>
              <a:t>RAM</a:t>
            </a:r>
            <a:r>
              <a:rPr lang="vi-VN" sz="3200" b="0" i="0" u="none" strike="noStrike" cap="none" dirty="0">
                <a:solidFill>
                  <a:srgbClr val="FF0000"/>
                </a:solidFill>
                <a:latin typeface="Times New Roman"/>
                <a:ea typeface="Times New Roman"/>
                <a:cs typeface="Times New Roman"/>
                <a:sym typeface="Times New Roman"/>
              </a:rPr>
              <a:t> là bộ nhớ có thể ghi được, dùng để ghi dữ liệu tạm thời trong khi chạy các chương trình nhưng không giữ được lâu dài (khi tắt máy, dữ liệu trong RAM sẽ bị xoá).</a:t>
            </a:r>
            <a:endParaRPr lang="vi-VN"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p:nvPr/>
        </p:nvSpPr>
        <p:spPr>
          <a:xfrm>
            <a:off x="536048" y="658792"/>
            <a:ext cx="11330940" cy="3508612"/>
          </a:xfrm>
          <a:prstGeom prst="rect">
            <a:avLst/>
          </a:prstGeom>
          <a:noFill/>
          <a:ln>
            <a:noFill/>
          </a:ln>
        </p:spPr>
        <p:txBody>
          <a:bodyPr spcFirstLastPara="1" wrap="square" lIns="91425" tIns="45700" rIns="91425" bIns="45700" anchor="t" anchorCtr="0">
            <a:spAutoFit/>
          </a:bodyPr>
          <a:lstStyle/>
          <a:p>
            <a:pPr marL="0" marR="0" lvl="0" indent="0" algn="just" rtl="0">
              <a:spcBef>
                <a:spcPts val="600"/>
              </a:spcBef>
              <a:spcAft>
                <a:spcPts val="600"/>
              </a:spcAft>
              <a:buNone/>
            </a:pPr>
            <a:r>
              <a:rPr lang="en-GB" sz="3200" dirty="0">
                <a:solidFill>
                  <a:schemeClr val="dk1"/>
                </a:solidFill>
                <a:latin typeface="Times New Roman"/>
                <a:ea typeface="Times New Roman"/>
                <a:cs typeface="Times New Roman"/>
                <a:sym typeface="Times New Roman"/>
              </a:rPr>
              <a:t>-</a:t>
            </a:r>
            <a:r>
              <a:rPr lang="en-GB" sz="3200" b="0" i="0" u="none" strike="noStrike" cap="none" dirty="0">
                <a:solidFill>
                  <a:schemeClr val="dk1"/>
                </a:solidFill>
                <a:latin typeface="Times New Roman"/>
                <a:ea typeface="Times New Roman"/>
                <a:cs typeface="Times New Roman"/>
                <a:sym typeface="Times New Roman"/>
              </a:rPr>
              <a:t> </a:t>
            </a:r>
            <a:r>
              <a:rPr lang="en-GB" sz="3200" b="1" i="0" u="none" strike="noStrike" cap="none" dirty="0">
                <a:solidFill>
                  <a:srgbClr val="FF0000"/>
                </a:solidFill>
                <a:latin typeface="Times New Roman"/>
                <a:ea typeface="Times New Roman"/>
                <a:cs typeface="Times New Roman"/>
                <a:sym typeface="Times New Roman"/>
              </a:rPr>
              <a:t>ROM</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là</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bộ</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nhớ</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được</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ghi</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bằng</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phương</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tiện</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chuyên</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dùng</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các</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chương</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trình</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ứng</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dụng</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chỉ</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có</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thể</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đọc</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mà</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không</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thể</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ghi</a:t>
            </a:r>
            <a:r>
              <a:rPr lang="en-GB" sz="3200" b="0" i="0" u="none" strike="noStrike" cap="none" dirty="0">
                <a:solidFill>
                  <a:srgbClr val="FF0000"/>
                </a:solidFill>
                <a:latin typeface="Times New Roman"/>
                <a:ea typeface="Times New Roman"/>
                <a:cs typeface="Times New Roman"/>
                <a:sym typeface="Times New Roman"/>
              </a:rPr>
              <a:t> hay </a:t>
            </a:r>
            <a:r>
              <a:rPr lang="en-GB" sz="3200" b="0" i="0" u="none" strike="noStrike" cap="none" dirty="0" err="1">
                <a:solidFill>
                  <a:srgbClr val="FF0000"/>
                </a:solidFill>
                <a:latin typeface="Times New Roman"/>
                <a:ea typeface="Times New Roman"/>
                <a:cs typeface="Times New Roman"/>
                <a:sym typeface="Times New Roman"/>
              </a:rPr>
              <a:t>xoá</a:t>
            </a:r>
            <a:r>
              <a:rPr lang="en-GB" sz="3200" b="0" i="0" u="none" strike="noStrike" cap="none" dirty="0">
                <a:solidFill>
                  <a:srgbClr val="FF0000"/>
                </a:solidFill>
                <a:latin typeface="Times New Roman"/>
                <a:ea typeface="Times New Roman"/>
                <a:cs typeface="Times New Roman"/>
                <a:sym typeface="Times New Roman"/>
              </a:rPr>
              <a:t>. </a:t>
            </a:r>
          </a:p>
          <a:p>
            <a:pPr marR="0" lvl="0" algn="just" rtl="0">
              <a:spcBef>
                <a:spcPts val="600"/>
              </a:spcBef>
              <a:spcAft>
                <a:spcPts val="600"/>
              </a:spcAft>
            </a:pPr>
            <a:r>
              <a:rPr lang="en-GB" sz="3200" b="0" i="0" u="none" strike="noStrike" cap="none" dirty="0">
                <a:solidFill>
                  <a:schemeClr val="dk1"/>
                </a:solidFill>
                <a:latin typeface="Times New Roman"/>
                <a:ea typeface="Times New Roman"/>
                <a:cs typeface="Times New Roman"/>
                <a:sym typeface="Times New Roman"/>
              </a:rPr>
              <a:t>+ ROM </a:t>
            </a:r>
            <a:r>
              <a:rPr lang="en-GB" sz="3200" b="0" i="0" u="none" strike="noStrike" cap="none" dirty="0" err="1">
                <a:solidFill>
                  <a:schemeClr val="dk1"/>
                </a:solidFill>
                <a:latin typeface="Times New Roman"/>
                <a:ea typeface="Times New Roman"/>
                <a:cs typeface="Times New Roman"/>
                <a:sym typeface="Times New Roman"/>
              </a:rPr>
              <a:t>không</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cần</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nguồn</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nuôi</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nên</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có</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thể</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lưu</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dữ</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liệu</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và</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chương</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trình</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lâu</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dài</a:t>
            </a:r>
            <a:r>
              <a:rPr lang="en-GB" sz="3200" b="0" i="0" u="none" strike="noStrike" cap="none" dirty="0">
                <a:solidFill>
                  <a:schemeClr val="dk1"/>
                </a:solidFill>
                <a:latin typeface="Times New Roman"/>
                <a:ea typeface="Times New Roman"/>
                <a:cs typeface="Times New Roman"/>
                <a:sym typeface="Times New Roman"/>
              </a:rPr>
              <a:t>. </a:t>
            </a:r>
          </a:p>
          <a:p>
            <a:pPr marR="0" lvl="0" algn="just" rtl="0">
              <a:spcBef>
                <a:spcPts val="600"/>
              </a:spcBef>
              <a:spcAft>
                <a:spcPts val="600"/>
              </a:spcAft>
            </a:pPr>
            <a:r>
              <a:rPr lang="en-GB" sz="3200" b="0" i="0" u="none" strike="noStrike" cap="none" dirty="0">
                <a:solidFill>
                  <a:schemeClr val="dk1"/>
                </a:solidFill>
                <a:latin typeface="Times New Roman"/>
                <a:ea typeface="Times New Roman"/>
                <a:cs typeface="Times New Roman"/>
                <a:sym typeface="Times New Roman"/>
              </a:rPr>
              <a:t>+ ROM </a:t>
            </a:r>
            <a:r>
              <a:rPr lang="en-GB" sz="3200" b="0" i="0" u="none" strike="noStrike" cap="none" dirty="0" err="1">
                <a:solidFill>
                  <a:schemeClr val="dk1"/>
                </a:solidFill>
                <a:latin typeface="Times New Roman"/>
                <a:ea typeface="Times New Roman"/>
                <a:cs typeface="Times New Roman"/>
                <a:sym typeface="Times New Roman"/>
              </a:rPr>
              <a:t>thường</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được</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dùng</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đ</a:t>
            </a:r>
            <a:r>
              <a:rPr lang="en-GB" sz="3200" dirty="0" err="1">
                <a:solidFill>
                  <a:schemeClr val="dk1"/>
                </a:solidFill>
                <a:latin typeface="Times New Roman"/>
                <a:ea typeface="Times New Roman"/>
                <a:cs typeface="Times New Roman"/>
                <a:sym typeface="Times New Roman"/>
              </a:rPr>
              <a:t>ể</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lưu</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các</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dữ</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liệu</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hệ</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thống</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cố</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định</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và</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các</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chương</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trình</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kiểm</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tra</a:t>
            </a:r>
            <a:r>
              <a:rPr lang="en-GB" sz="3200" b="0" i="0" u="none" strike="noStrike" cap="none" dirty="0">
                <a:solidFill>
                  <a:schemeClr val="dk1"/>
                </a:solidFill>
                <a:latin typeface="Times New Roman"/>
                <a:ea typeface="Times New Roman"/>
                <a:cs typeface="Times New Roman"/>
                <a:sym typeface="Times New Roman"/>
              </a:rPr>
              <a:t> hay </a:t>
            </a:r>
            <a:r>
              <a:rPr lang="en-GB" sz="3200" b="0" i="0" u="none" strike="noStrike" cap="none" dirty="0" err="1">
                <a:solidFill>
                  <a:schemeClr val="dk1"/>
                </a:solidFill>
                <a:latin typeface="Times New Roman"/>
                <a:ea typeface="Times New Roman"/>
                <a:cs typeface="Times New Roman"/>
                <a:sym typeface="Times New Roman"/>
              </a:rPr>
              <a:t>khởi</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động</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máy</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tính</a:t>
            </a:r>
            <a:r>
              <a:rPr lang="en-GB" sz="3200" b="0" i="0" u="none" strike="noStrike" cap="none" dirty="0">
                <a:solidFill>
                  <a:schemeClr val="dk1"/>
                </a:solidFill>
                <a:latin typeface="Times New Roman"/>
                <a:ea typeface="Times New Roman"/>
                <a:cs typeface="Times New Roman"/>
                <a:sym typeface="Times New Roman"/>
              </a:rPr>
              <a:t>.</a:t>
            </a:r>
            <a:endParaRPr dirty="0"/>
          </a:p>
        </p:txBody>
      </p:sp>
      <p:pic>
        <p:nvPicPr>
          <p:cNvPr id="162" name="Google Shape;162;p9"/>
          <p:cNvPicPr preferRelativeResize="0"/>
          <p:nvPr/>
        </p:nvPicPr>
        <p:blipFill rotWithShape="1">
          <a:blip r:embed="rId3">
            <a:alphaModFix/>
          </a:blip>
          <a:srcRect/>
          <a:stretch/>
        </p:blipFill>
        <p:spPr>
          <a:xfrm>
            <a:off x="3353387" y="4167404"/>
            <a:ext cx="4743210" cy="26905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par>
                                <p:cTn id="8" presetID="10" presetClass="entr" presetSubtype="0" fill="hold" nodeType="withEffect">
                                  <p:stCondLst>
                                    <p:cond delay="0"/>
                                  </p:stCondLst>
                                  <p:childTnLst>
                                    <p:set>
                                      <p:cBhvr>
                                        <p:cTn id="9" dur="1" fill="hold">
                                          <p:stCondLst>
                                            <p:cond delay="0"/>
                                          </p:stCondLst>
                                        </p:cTn>
                                        <p:tgtEl>
                                          <p:spTgt spid="162"/>
                                        </p:tgtEl>
                                        <p:attrNameLst>
                                          <p:attrName>style.visibility</p:attrName>
                                        </p:attrNameLst>
                                      </p:cBhvr>
                                      <p:to>
                                        <p:strVal val="visible"/>
                                      </p:to>
                                    </p:set>
                                    <p:animEffect transition="in" filter="fade">
                                      <p:cBhvr>
                                        <p:cTn id="10"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p:nvPr/>
        </p:nvSpPr>
        <p:spPr>
          <a:xfrm>
            <a:off x="510540" y="1043752"/>
            <a:ext cx="11170920" cy="4770496"/>
          </a:xfrm>
          <a:prstGeom prst="rect">
            <a:avLst/>
          </a:prstGeom>
          <a:noFill/>
          <a:ln>
            <a:noFill/>
          </a:ln>
        </p:spPr>
        <p:txBody>
          <a:bodyPr spcFirstLastPara="1" wrap="square" lIns="91425" tIns="45700" rIns="91425" bIns="45700" anchor="t" anchorCtr="0">
            <a:spAutoFit/>
          </a:bodyPr>
          <a:lstStyle/>
          <a:p>
            <a:pPr marL="0" marR="0" lvl="0" indent="0" algn="just" rtl="0">
              <a:spcBef>
                <a:spcPts val="1200"/>
              </a:spcBef>
              <a:spcAft>
                <a:spcPts val="1200"/>
              </a:spcAft>
              <a:buNone/>
            </a:pPr>
            <a:r>
              <a:rPr lang="en-GB" sz="3200" b="0" i="0" u="none" strike="noStrike" cap="none">
                <a:solidFill>
                  <a:schemeClr val="dk1"/>
                </a:solidFill>
                <a:latin typeface="Times New Roman"/>
                <a:ea typeface="Times New Roman"/>
                <a:cs typeface="Times New Roman"/>
                <a:sym typeface="Times New Roman"/>
              </a:rPr>
              <a:t>- Các tham số của bộ nhớ trong thường là:</a:t>
            </a:r>
            <a:endParaRPr/>
          </a:p>
          <a:p>
            <a:pPr marL="457200" marR="0" lvl="0" indent="-457200" algn="just" rtl="0">
              <a:spcBef>
                <a:spcPts val="1200"/>
              </a:spcBef>
              <a:spcAft>
                <a:spcPts val="1200"/>
              </a:spcAft>
              <a:buClr>
                <a:schemeClr val="dk1"/>
              </a:buClr>
              <a:buSzPts val="3200"/>
              <a:buFont typeface="Arial"/>
              <a:buChar char="•"/>
            </a:pPr>
            <a:r>
              <a:rPr lang="en-GB" sz="3200" b="0" i="0" u="none" strike="noStrike" cap="none">
                <a:solidFill>
                  <a:schemeClr val="dk1"/>
                </a:solidFill>
                <a:latin typeface="Times New Roman"/>
                <a:ea typeface="Times New Roman"/>
                <a:cs typeface="Times New Roman"/>
                <a:sym typeface="Times New Roman"/>
              </a:rPr>
              <a:t>Dung lượng của bộ nhớ tính theo MB, GB, ví dụ 8 GB, 16 GB hay 32 GB.  </a:t>
            </a:r>
            <a:endParaRPr/>
          </a:p>
          <a:p>
            <a:pPr marL="457200" marR="0" lvl="0" indent="-457200" algn="just" rtl="0">
              <a:spcBef>
                <a:spcPts val="1200"/>
              </a:spcBef>
              <a:spcAft>
                <a:spcPts val="1200"/>
              </a:spcAft>
              <a:buClr>
                <a:schemeClr val="dk1"/>
              </a:buClr>
              <a:buSzPts val="3200"/>
              <a:buFont typeface="Arial"/>
              <a:buChar char="•"/>
            </a:pPr>
            <a:r>
              <a:rPr lang="en-GB" sz="3200" b="0" i="0" u="none" strike="noStrike" cap="none">
                <a:solidFill>
                  <a:schemeClr val="dk1"/>
                </a:solidFill>
                <a:latin typeface="Times New Roman"/>
                <a:ea typeface="Times New Roman"/>
                <a:cs typeface="Times New Roman"/>
                <a:sym typeface="Times New Roman"/>
              </a:rPr>
              <a:t>Thời gian truy cập trung bình của bộ nhớ là thời gian cần thiết để ghi hay đọc thông tin. </a:t>
            </a:r>
          </a:p>
          <a:p>
            <a:pPr marR="0" lvl="0" algn="just" rtl="0">
              <a:spcBef>
                <a:spcPts val="1200"/>
              </a:spcBef>
              <a:spcAft>
                <a:spcPts val="1200"/>
              </a:spcAft>
              <a:buClr>
                <a:schemeClr val="dk1"/>
              </a:buClr>
              <a:buSzPts val="3200"/>
            </a:pPr>
            <a:r>
              <a:rPr lang="en-GB" sz="3200" b="0" i="0" u="none" strike="noStrike" cap="none">
                <a:solidFill>
                  <a:schemeClr val="dk1"/>
                </a:solidFill>
                <a:latin typeface="Times New Roman"/>
                <a:ea typeface="Times New Roman"/>
                <a:cs typeface="Times New Roman"/>
                <a:sym typeface="Times New Roman"/>
              </a:rPr>
              <a:t>- So với RAM, ROM thường có dung lượng nhỏ hơn và thời gian truy cập trung bình lớn hơn.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fade">
                                      <p:cBhvr>
                                        <p:cTn id="7" dur="5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xEl>
                                              <p:pRg st="1" end="1"/>
                                            </p:txEl>
                                          </p:spTgt>
                                        </p:tgtEl>
                                        <p:attrNameLst>
                                          <p:attrName>style.visibility</p:attrName>
                                        </p:attrNameLst>
                                      </p:cBhvr>
                                      <p:to>
                                        <p:strVal val="visible"/>
                                      </p:to>
                                    </p:set>
                                    <p:animEffect transition="in" filter="fade">
                                      <p:cBhvr>
                                        <p:cTn id="12" dur="500"/>
                                        <p:tgtEl>
                                          <p:spTgt spid="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xEl>
                                              <p:pRg st="2" end="2"/>
                                            </p:txEl>
                                          </p:spTgt>
                                        </p:tgtEl>
                                        <p:attrNameLst>
                                          <p:attrName>style.visibility</p:attrName>
                                        </p:attrNameLst>
                                      </p:cBhvr>
                                      <p:to>
                                        <p:strVal val="visible"/>
                                      </p:to>
                                    </p:set>
                                    <p:animEffect transition="in" filter="fade">
                                      <p:cBhvr>
                                        <p:cTn id="17" dur="500"/>
                                        <p:tgtEl>
                                          <p:spTgt spid="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xEl>
                                              <p:pRg st="3" end="3"/>
                                            </p:txEl>
                                          </p:spTgt>
                                        </p:tgtEl>
                                        <p:attrNameLst>
                                          <p:attrName>style.visibility</p:attrName>
                                        </p:attrNameLst>
                                      </p:cBhvr>
                                      <p:to>
                                        <p:strVal val="visible"/>
                                      </p:to>
                                    </p:set>
                                    <p:animEffect transition="in" filter="fade">
                                      <p:cBhvr>
                                        <p:cTn id="22" dur="500"/>
                                        <p:tgtEl>
                                          <p:spTgt spid="1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1"/>
          <p:cNvSpPr/>
          <p:nvPr/>
        </p:nvSpPr>
        <p:spPr>
          <a:xfrm>
            <a:off x="533400" y="1261328"/>
            <a:ext cx="11125200" cy="4278054"/>
          </a:xfrm>
          <a:prstGeom prst="rect">
            <a:avLst/>
          </a:prstGeom>
          <a:noFill/>
          <a:ln>
            <a:noFill/>
          </a:ln>
        </p:spPr>
        <p:txBody>
          <a:bodyPr spcFirstLastPara="1" wrap="square" lIns="91425" tIns="45700" rIns="91425" bIns="45700" anchor="t" anchorCtr="0">
            <a:spAutoFit/>
          </a:bodyPr>
          <a:lstStyle/>
          <a:p>
            <a:pPr marL="0" marR="0" lvl="0" indent="0" algn="just" rtl="0">
              <a:spcBef>
                <a:spcPts val="1200"/>
              </a:spcBef>
              <a:spcAft>
                <a:spcPts val="1200"/>
              </a:spcAft>
              <a:buNone/>
            </a:pPr>
            <a:r>
              <a:rPr lang="en-GB" sz="3200" b="1" i="0" u="none" strike="noStrike" cap="none" dirty="0">
                <a:solidFill>
                  <a:schemeClr val="dk1"/>
                </a:solidFill>
                <a:latin typeface="Times New Roman"/>
                <a:ea typeface="Times New Roman"/>
                <a:cs typeface="Times New Roman"/>
                <a:sym typeface="Times New Roman"/>
              </a:rPr>
              <a:t>c) </a:t>
            </a:r>
            <a:r>
              <a:rPr lang="en-GB" sz="3200" b="1" i="0" u="none" strike="noStrike" cap="none" dirty="0" err="1">
                <a:solidFill>
                  <a:schemeClr val="dk1"/>
                </a:solidFill>
                <a:latin typeface="Times New Roman"/>
                <a:ea typeface="Times New Roman"/>
                <a:cs typeface="Times New Roman"/>
                <a:sym typeface="Times New Roman"/>
              </a:rPr>
              <a:t>Bộ</a:t>
            </a:r>
            <a:r>
              <a:rPr lang="en-GB" sz="3200" b="1" i="0" u="none" strike="noStrike" cap="none" dirty="0">
                <a:solidFill>
                  <a:schemeClr val="dk1"/>
                </a:solidFill>
                <a:latin typeface="Times New Roman"/>
                <a:ea typeface="Times New Roman"/>
                <a:cs typeface="Times New Roman"/>
                <a:sym typeface="Times New Roman"/>
              </a:rPr>
              <a:t> </a:t>
            </a:r>
            <a:r>
              <a:rPr lang="en-GB" sz="3200" b="1" i="0" u="none" strike="noStrike" cap="none" dirty="0" err="1">
                <a:solidFill>
                  <a:schemeClr val="dk1"/>
                </a:solidFill>
                <a:latin typeface="Times New Roman"/>
                <a:ea typeface="Times New Roman"/>
                <a:cs typeface="Times New Roman"/>
                <a:sym typeface="Times New Roman"/>
              </a:rPr>
              <a:t>nhớ</a:t>
            </a:r>
            <a:r>
              <a:rPr lang="en-GB" sz="3200" b="1" i="0" u="none" strike="noStrike" cap="none" dirty="0">
                <a:solidFill>
                  <a:schemeClr val="dk1"/>
                </a:solidFill>
                <a:latin typeface="Times New Roman"/>
                <a:ea typeface="Times New Roman"/>
                <a:cs typeface="Times New Roman"/>
                <a:sym typeface="Times New Roman"/>
              </a:rPr>
              <a:t> </a:t>
            </a:r>
            <a:r>
              <a:rPr lang="en-GB" sz="3200" b="1" i="0" u="none" strike="noStrike" cap="none" dirty="0" err="1">
                <a:solidFill>
                  <a:schemeClr val="dk1"/>
                </a:solidFill>
                <a:latin typeface="Times New Roman"/>
                <a:ea typeface="Times New Roman"/>
                <a:cs typeface="Times New Roman"/>
                <a:sym typeface="Times New Roman"/>
              </a:rPr>
              <a:t>ngoài</a:t>
            </a:r>
            <a:r>
              <a:rPr lang="en-GB" sz="3200" b="1" i="0" u="none" strike="noStrike" cap="none" dirty="0">
                <a:solidFill>
                  <a:schemeClr val="dk1"/>
                </a:solidFill>
                <a:latin typeface="Times New Roman"/>
                <a:ea typeface="Times New Roman"/>
                <a:cs typeface="Times New Roman"/>
                <a:sym typeface="Times New Roman"/>
              </a:rPr>
              <a:t> </a:t>
            </a:r>
            <a:endParaRPr dirty="0"/>
          </a:p>
          <a:p>
            <a:pPr marL="0" marR="0" lvl="0" indent="0" algn="just" rtl="0">
              <a:spcBef>
                <a:spcPts val="1200"/>
              </a:spcBef>
              <a:spcAft>
                <a:spcPts val="1200"/>
              </a:spcAft>
              <a:buNone/>
            </a:pP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Bộ</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nhớ</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ngoài</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có</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thể</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đặt</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bên</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trong</a:t>
            </a:r>
            <a:r>
              <a:rPr lang="en-GB" sz="3200" b="0" i="0" u="none" strike="noStrike" cap="none" dirty="0">
                <a:solidFill>
                  <a:schemeClr val="dk1"/>
                </a:solidFill>
                <a:latin typeface="Times New Roman"/>
                <a:ea typeface="Times New Roman"/>
                <a:cs typeface="Times New Roman"/>
                <a:sym typeface="Times New Roman"/>
              </a:rPr>
              <a:t> hay </a:t>
            </a:r>
            <a:r>
              <a:rPr lang="en-GB" sz="3200" b="0" i="0" u="none" strike="noStrike" cap="none" dirty="0" err="1">
                <a:solidFill>
                  <a:schemeClr val="dk1"/>
                </a:solidFill>
                <a:latin typeface="Times New Roman"/>
                <a:ea typeface="Times New Roman"/>
                <a:cs typeface="Times New Roman"/>
                <a:sym typeface="Times New Roman"/>
              </a:rPr>
              <a:t>bên</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ngoài</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thân</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máy</a:t>
            </a:r>
            <a:r>
              <a:rPr lang="en-GB" sz="3200" b="0" i="0" u="none" strike="noStrike" cap="none" dirty="0">
                <a:solidFill>
                  <a:schemeClr val="dk1"/>
                </a:solidFill>
                <a:latin typeface="Times New Roman"/>
                <a:ea typeface="Times New Roman"/>
                <a:cs typeface="Times New Roman"/>
                <a:sym typeface="Times New Roman"/>
              </a:rPr>
              <a:t>. </a:t>
            </a:r>
            <a:endParaRPr dirty="0"/>
          </a:p>
          <a:p>
            <a:pPr marL="0" marR="0" lvl="0" indent="0" algn="just" rtl="0">
              <a:spcBef>
                <a:spcPts val="1200"/>
              </a:spcBef>
              <a:spcAft>
                <a:spcPts val="1200"/>
              </a:spcAft>
              <a:buNone/>
            </a:pP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Bộ</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nhớ</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ngoài</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thường</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là</a:t>
            </a:r>
            <a:r>
              <a:rPr lang="en-GB" sz="3200" b="0" i="0" u="none" strike="noStrike" cap="none" dirty="0">
                <a:solidFill>
                  <a:schemeClr val="dk1"/>
                </a:solidFill>
                <a:latin typeface="Times New Roman"/>
                <a:ea typeface="Times New Roman"/>
                <a:cs typeface="Times New Roman"/>
                <a:sym typeface="Times New Roman"/>
              </a:rPr>
              <a:t> </a:t>
            </a:r>
            <a:r>
              <a:rPr lang="en-GB" sz="3200" b="1" i="1" u="none" strike="noStrike" cap="none" dirty="0" err="1">
                <a:solidFill>
                  <a:schemeClr val="dk1"/>
                </a:solidFill>
                <a:latin typeface="Times New Roman"/>
                <a:ea typeface="Times New Roman"/>
                <a:cs typeface="Times New Roman"/>
                <a:sym typeface="Times New Roman"/>
              </a:rPr>
              <a:t>đĩa</a:t>
            </a:r>
            <a:r>
              <a:rPr lang="en-GB" sz="3200" b="1" i="1" u="none" strike="noStrike" cap="none" dirty="0">
                <a:solidFill>
                  <a:schemeClr val="dk1"/>
                </a:solidFill>
                <a:latin typeface="Times New Roman"/>
                <a:ea typeface="Times New Roman"/>
                <a:cs typeface="Times New Roman"/>
                <a:sym typeface="Times New Roman"/>
              </a:rPr>
              <a:t> </a:t>
            </a:r>
            <a:r>
              <a:rPr lang="en-GB" sz="3200" b="1" i="1" u="none" strike="noStrike" cap="none" dirty="0" err="1">
                <a:solidFill>
                  <a:schemeClr val="dk1"/>
                </a:solidFill>
                <a:latin typeface="Times New Roman"/>
                <a:ea typeface="Times New Roman"/>
                <a:cs typeface="Times New Roman"/>
                <a:sym typeface="Times New Roman"/>
              </a:rPr>
              <a:t>từ</a:t>
            </a:r>
            <a:r>
              <a:rPr lang="en-GB" sz="3200" b="1" i="1" u="none" strike="noStrike" cap="none" dirty="0">
                <a:solidFill>
                  <a:schemeClr val="dk1"/>
                </a:solidFill>
                <a:latin typeface="Times New Roman"/>
                <a:ea typeface="Times New Roman"/>
                <a:cs typeface="Times New Roman"/>
                <a:sym typeface="Times New Roman"/>
              </a:rPr>
              <a:t> </a:t>
            </a:r>
            <a:r>
              <a:rPr lang="en-GB" sz="3200" b="0" i="0" u="none" strike="noStrike" cap="none" dirty="0">
                <a:solidFill>
                  <a:schemeClr val="dk1"/>
                </a:solidFill>
                <a:latin typeface="Times New Roman"/>
                <a:ea typeface="Times New Roman"/>
                <a:cs typeface="Times New Roman"/>
                <a:sym typeface="Times New Roman"/>
              </a:rPr>
              <a:t>(</a:t>
            </a:r>
            <a:r>
              <a:rPr lang="en-GB" sz="3200" b="0" i="0" u="none" strike="noStrike" cap="none" dirty="0" err="1">
                <a:solidFill>
                  <a:schemeClr val="dk1"/>
                </a:solidFill>
                <a:latin typeface="Times New Roman"/>
                <a:ea typeface="Times New Roman"/>
                <a:cs typeface="Times New Roman"/>
                <a:sym typeface="Times New Roman"/>
              </a:rPr>
              <a:t>đĩa</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cứng</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đĩa</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mềm</a:t>
            </a:r>
            <a:r>
              <a:rPr lang="en-GB" sz="3200" b="0" i="0" u="none" strike="noStrike" cap="none" dirty="0">
                <a:solidFill>
                  <a:schemeClr val="dk1"/>
                </a:solidFill>
                <a:latin typeface="Times New Roman"/>
                <a:ea typeface="Times New Roman"/>
                <a:cs typeface="Times New Roman"/>
                <a:sym typeface="Times New Roman"/>
              </a:rPr>
              <a:t>), </a:t>
            </a:r>
            <a:r>
              <a:rPr lang="en-GB" sz="3200" b="1" i="1" u="none" strike="noStrike" cap="none" dirty="0" err="1">
                <a:solidFill>
                  <a:schemeClr val="dk1"/>
                </a:solidFill>
                <a:latin typeface="Times New Roman"/>
                <a:ea typeface="Times New Roman"/>
                <a:cs typeface="Times New Roman"/>
                <a:sym typeface="Times New Roman"/>
              </a:rPr>
              <a:t>đĩa</a:t>
            </a:r>
            <a:r>
              <a:rPr lang="en-GB" sz="3200" b="1" i="1" u="none" strike="noStrike" cap="none" dirty="0">
                <a:solidFill>
                  <a:schemeClr val="dk1"/>
                </a:solidFill>
                <a:latin typeface="Times New Roman"/>
                <a:ea typeface="Times New Roman"/>
                <a:cs typeface="Times New Roman"/>
                <a:sym typeface="Times New Roman"/>
              </a:rPr>
              <a:t> </a:t>
            </a:r>
            <a:r>
              <a:rPr lang="en-GB" sz="3200" b="1" i="1" u="none" strike="noStrike" cap="none" dirty="0" err="1">
                <a:solidFill>
                  <a:schemeClr val="dk1"/>
                </a:solidFill>
                <a:latin typeface="Times New Roman"/>
                <a:ea typeface="Times New Roman"/>
                <a:cs typeface="Times New Roman"/>
                <a:sym typeface="Times New Roman"/>
              </a:rPr>
              <a:t>thể</a:t>
            </a:r>
            <a:r>
              <a:rPr lang="en-GB" sz="3200" b="1" i="1" u="none" strike="noStrike" cap="none" dirty="0">
                <a:solidFill>
                  <a:schemeClr val="dk1"/>
                </a:solidFill>
                <a:latin typeface="Times New Roman"/>
                <a:ea typeface="Times New Roman"/>
                <a:cs typeface="Times New Roman"/>
                <a:sym typeface="Times New Roman"/>
              </a:rPr>
              <a:t> </a:t>
            </a:r>
            <a:r>
              <a:rPr lang="en-GB" sz="3200" b="1" i="1" u="none" strike="noStrike" cap="none" dirty="0" err="1">
                <a:solidFill>
                  <a:schemeClr val="dk1"/>
                </a:solidFill>
                <a:latin typeface="Times New Roman"/>
                <a:ea typeface="Times New Roman"/>
                <a:cs typeface="Times New Roman"/>
                <a:sym typeface="Times New Roman"/>
              </a:rPr>
              <a:t>rắn</a:t>
            </a:r>
            <a:r>
              <a:rPr lang="en-GB" sz="3200" b="1" i="1" u="none" strike="noStrike" cap="none" dirty="0">
                <a:solidFill>
                  <a:schemeClr val="dk1"/>
                </a:solidFill>
                <a:latin typeface="Times New Roman"/>
                <a:ea typeface="Times New Roman"/>
                <a:cs typeface="Times New Roman"/>
                <a:sym typeface="Times New Roman"/>
              </a:rPr>
              <a:t> </a:t>
            </a:r>
            <a:r>
              <a:rPr lang="en-GB" sz="3200" b="0" i="0" u="none" strike="noStrike" cap="none" dirty="0">
                <a:solidFill>
                  <a:schemeClr val="dk1"/>
                </a:solidFill>
                <a:latin typeface="Times New Roman"/>
                <a:ea typeface="Times New Roman"/>
                <a:cs typeface="Times New Roman"/>
                <a:sym typeface="Times New Roman"/>
              </a:rPr>
              <a:t>(Solid State Disk – SSD), </a:t>
            </a:r>
            <a:r>
              <a:rPr lang="en-GB" sz="3200" b="0" i="0" u="none" strike="noStrike" cap="none" dirty="0" err="1">
                <a:solidFill>
                  <a:schemeClr val="dk1"/>
                </a:solidFill>
                <a:latin typeface="Times New Roman"/>
                <a:ea typeface="Times New Roman"/>
                <a:cs typeface="Times New Roman"/>
                <a:sym typeface="Times New Roman"/>
              </a:rPr>
              <a:t>đĩa</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quang</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thiết</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bị</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nhớ</a:t>
            </a:r>
            <a:r>
              <a:rPr lang="en-GB" sz="3200" b="0" i="0" u="none" strike="noStrike" cap="none" dirty="0">
                <a:solidFill>
                  <a:schemeClr val="dk1"/>
                </a:solidFill>
                <a:latin typeface="Times New Roman"/>
                <a:ea typeface="Times New Roman"/>
                <a:cs typeface="Times New Roman"/>
                <a:sym typeface="Times New Roman"/>
              </a:rPr>
              <a:t> flash(USB) </a:t>
            </a:r>
            <a:endParaRPr dirty="0"/>
          </a:p>
          <a:p>
            <a:pPr marL="0" marR="0" lvl="0" indent="0" algn="just" rtl="0">
              <a:spcBef>
                <a:spcPts val="1200"/>
              </a:spcBef>
              <a:spcAft>
                <a:spcPts val="1200"/>
              </a:spcAft>
              <a:buNone/>
            </a:pP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Bộ</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nhớ</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ngoài</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dùng</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để</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lưu</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dữ</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liệu</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lâu</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dài</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không</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cần</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nguồn</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nuôi</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giá</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thành</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rẻ</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hơn</a:t>
            </a:r>
            <a:r>
              <a:rPr lang="en-GB" sz="3200" b="0" i="0" u="none" strike="noStrike" cap="none" dirty="0">
                <a:solidFill>
                  <a:schemeClr val="dk1"/>
                </a:solidFill>
                <a:latin typeface="Times New Roman"/>
                <a:ea typeface="Times New Roman"/>
                <a:cs typeface="Times New Roman"/>
                <a:sym typeface="Times New Roman"/>
              </a:rPr>
              <a:t> RAM </a:t>
            </a:r>
            <a:r>
              <a:rPr lang="en-GB" sz="3200" b="0" i="0" u="none" strike="noStrike" cap="none" dirty="0" err="1">
                <a:solidFill>
                  <a:schemeClr val="dk1"/>
                </a:solidFill>
                <a:latin typeface="Times New Roman"/>
                <a:ea typeface="Times New Roman"/>
                <a:cs typeface="Times New Roman"/>
                <a:sym typeface="Times New Roman"/>
              </a:rPr>
              <a:t>và</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có</a:t>
            </a:r>
            <a:r>
              <a:rPr lang="en-GB" sz="3200" b="0" i="0" u="none" strike="noStrike" cap="none" dirty="0">
                <a:solidFill>
                  <a:schemeClr val="dk1"/>
                </a:solidFill>
                <a:latin typeface="Times New Roman"/>
                <a:ea typeface="Times New Roman"/>
                <a:cs typeface="Times New Roman"/>
                <a:sym typeface="Times New Roman"/>
              </a:rPr>
              <a:t> dung </a:t>
            </a:r>
            <a:r>
              <a:rPr lang="en-GB" sz="3200" b="0" i="0" u="none" strike="noStrike" cap="none" dirty="0" err="1">
                <a:solidFill>
                  <a:schemeClr val="dk1"/>
                </a:solidFill>
                <a:latin typeface="Times New Roman"/>
                <a:ea typeface="Times New Roman"/>
                <a:cs typeface="Times New Roman"/>
                <a:sym typeface="Times New Roman"/>
              </a:rPr>
              <a:t>lượng</a:t>
            </a:r>
            <a:r>
              <a:rPr lang="en-GB" sz="3200" b="0" i="0" u="none" strike="noStrike" cap="none" dirty="0">
                <a:solidFill>
                  <a:schemeClr val="dk1"/>
                </a:solidFill>
                <a:latin typeface="Times New Roman"/>
                <a:ea typeface="Times New Roman"/>
                <a:cs typeface="Times New Roman"/>
                <a:sym typeface="Times New Roman"/>
              </a:rPr>
              <a:t> </a:t>
            </a:r>
            <a:r>
              <a:rPr lang="en-GB" sz="3200" b="0" i="0" u="none" strike="noStrike" cap="none" dirty="0" err="1">
                <a:solidFill>
                  <a:schemeClr val="dk1"/>
                </a:solidFill>
                <a:latin typeface="Times New Roman"/>
                <a:ea typeface="Times New Roman"/>
                <a:cs typeface="Times New Roman"/>
                <a:sym typeface="Times New Roman"/>
              </a:rPr>
              <a:t>lớn</a:t>
            </a:r>
            <a:r>
              <a:rPr lang="en-GB" sz="3200" b="0" i="0" u="none" strike="noStrike" cap="none" dirty="0">
                <a:solidFill>
                  <a:schemeClr val="dk1"/>
                </a:solidFill>
                <a:latin typeface="Times New Roman"/>
                <a:ea typeface="Times New Roman"/>
                <a:cs typeface="Times New Roman"/>
                <a:sym typeface="Times New Roman"/>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Effect transition="in" filter="fade">
                                      <p:cBhvr>
                                        <p:cTn id="7" dur="500"/>
                                        <p:tgtEl>
                                          <p:spTgt spid="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1" end="1"/>
                                            </p:txEl>
                                          </p:spTgt>
                                        </p:tgtEl>
                                        <p:attrNameLst>
                                          <p:attrName>style.visibility</p:attrName>
                                        </p:attrNameLst>
                                      </p:cBhvr>
                                      <p:to>
                                        <p:strVal val="visible"/>
                                      </p:to>
                                    </p:set>
                                    <p:animEffect transition="in" filter="fade">
                                      <p:cBhvr>
                                        <p:cTn id="12" dur="500"/>
                                        <p:tgtEl>
                                          <p:spTgt spid="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xEl>
                                              <p:pRg st="2" end="2"/>
                                            </p:txEl>
                                          </p:spTgt>
                                        </p:tgtEl>
                                        <p:attrNameLst>
                                          <p:attrName>style.visibility</p:attrName>
                                        </p:attrNameLst>
                                      </p:cBhvr>
                                      <p:to>
                                        <p:strVal val="visible"/>
                                      </p:to>
                                    </p:set>
                                    <p:animEffect transition="in" filter="fade">
                                      <p:cBhvr>
                                        <p:cTn id="17" dur="500"/>
                                        <p:tgtEl>
                                          <p:spTgt spid="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xEl>
                                              <p:pRg st="3" end="3"/>
                                            </p:txEl>
                                          </p:spTgt>
                                        </p:tgtEl>
                                        <p:attrNameLst>
                                          <p:attrName>style.visibility</p:attrName>
                                        </p:attrNameLst>
                                      </p:cBhvr>
                                      <p:to>
                                        <p:strVal val="visible"/>
                                      </p:to>
                                    </p:set>
                                    <p:animEffect transition="in" filter="fade">
                                      <p:cBhvr>
                                        <p:cTn id="22" dur="500"/>
                                        <p:tgtEl>
                                          <p:spTgt spid="1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12"/>
          <p:cNvPicPr preferRelativeResize="0"/>
          <p:nvPr/>
        </p:nvPicPr>
        <p:blipFill rotWithShape="1">
          <a:blip>
            <a:alphaModFix/>
          </a:blip>
          <a:srcRect/>
          <a:stretch/>
        </p:blipFill>
        <p:spPr>
          <a:xfrm>
            <a:off x="606601" y="831272"/>
            <a:ext cx="4358602" cy="3740727"/>
          </a:xfrm>
          <a:prstGeom prst="rect">
            <a:avLst/>
          </a:prstGeom>
          <a:noFill/>
          <a:ln>
            <a:noFill/>
          </a:ln>
        </p:spPr>
      </p:pic>
      <p:pic>
        <p:nvPicPr>
          <p:cNvPr id="178" name="Google Shape;178;p12"/>
          <p:cNvPicPr preferRelativeResize="0"/>
          <p:nvPr/>
        </p:nvPicPr>
        <p:blipFill rotWithShape="1">
          <a:blip>
            <a:alphaModFix/>
          </a:blip>
          <a:srcRect/>
          <a:stretch/>
        </p:blipFill>
        <p:spPr>
          <a:xfrm>
            <a:off x="6657108" y="831272"/>
            <a:ext cx="4360051" cy="3270038"/>
          </a:xfrm>
          <a:prstGeom prst="rect">
            <a:avLst/>
          </a:prstGeom>
          <a:noFill/>
          <a:ln>
            <a:noFill/>
          </a:ln>
        </p:spPr>
      </p:pic>
      <p:sp>
        <p:nvSpPr>
          <p:cNvPr id="179" name="Google Shape;179;p12"/>
          <p:cNvSpPr txBox="1"/>
          <p:nvPr/>
        </p:nvSpPr>
        <p:spPr>
          <a:xfrm>
            <a:off x="457199" y="4810781"/>
            <a:ext cx="397625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0" i="0" u="none" strike="noStrike" cap="none">
                <a:solidFill>
                  <a:schemeClr val="dk1"/>
                </a:solidFill>
                <a:latin typeface="Times New Roman"/>
                <a:ea typeface="Times New Roman"/>
                <a:cs typeface="Times New Roman"/>
                <a:sym typeface="Times New Roman"/>
              </a:rPr>
              <a:t>Đĩa cứng HDD</a:t>
            </a:r>
            <a:endParaRPr sz="2800" b="0" i="0" u="none" strike="noStrike" cap="none">
              <a:solidFill>
                <a:schemeClr val="dk1"/>
              </a:solidFill>
              <a:latin typeface="Times New Roman"/>
              <a:ea typeface="Times New Roman"/>
              <a:cs typeface="Times New Roman"/>
              <a:sym typeface="Times New Roman"/>
            </a:endParaRPr>
          </a:p>
        </p:txBody>
      </p:sp>
      <p:sp>
        <p:nvSpPr>
          <p:cNvPr id="180" name="Google Shape;180;p12"/>
          <p:cNvSpPr txBox="1"/>
          <p:nvPr/>
        </p:nvSpPr>
        <p:spPr>
          <a:xfrm>
            <a:off x="6849005" y="4810781"/>
            <a:ext cx="397625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0" i="0" u="none" strike="noStrike" cap="none">
                <a:solidFill>
                  <a:schemeClr val="dk1"/>
                </a:solidFill>
                <a:latin typeface="Times New Roman"/>
                <a:ea typeface="Times New Roman"/>
                <a:cs typeface="Times New Roman"/>
                <a:sym typeface="Times New Roman"/>
              </a:rPr>
              <a:t>Đĩa mềm</a:t>
            </a:r>
            <a:endParaRPr sz="2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13"/>
          <p:cNvPicPr preferRelativeResize="0"/>
          <p:nvPr/>
        </p:nvPicPr>
        <p:blipFill rotWithShape="1">
          <a:blip>
            <a:alphaModFix/>
          </a:blip>
          <a:srcRect/>
          <a:stretch/>
        </p:blipFill>
        <p:spPr>
          <a:xfrm>
            <a:off x="2854037" y="1198851"/>
            <a:ext cx="6096000" cy="3629025"/>
          </a:xfrm>
          <a:prstGeom prst="rect">
            <a:avLst/>
          </a:prstGeom>
          <a:noFill/>
          <a:ln>
            <a:noFill/>
          </a:ln>
        </p:spPr>
      </p:pic>
      <p:sp>
        <p:nvSpPr>
          <p:cNvPr id="186" name="Google Shape;186;p13"/>
          <p:cNvSpPr txBox="1"/>
          <p:nvPr/>
        </p:nvSpPr>
        <p:spPr>
          <a:xfrm>
            <a:off x="3491345" y="5403273"/>
            <a:ext cx="397625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a:solidFill>
                  <a:schemeClr val="dk1"/>
                </a:solidFill>
                <a:latin typeface="Times New Roman"/>
                <a:ea typeface="Times New Roman"/>
                <a:cs typeface="Times New Roman"/>
                <a:sym typeface="Times New Roman"/>
              </a:rPr>
              <a:t>Đĩa thể rắn (SSD)</a:t>
            </a:r>
            <a:endParaRPr sz="28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4"/>
          <p:cNvSpPr txBox="1"/>
          <p:nvPr/>
        </p:nvSpPr>
        <p:spPr>
          <a:xfrm>
            <a:off x="678872" y="5403273"/>
            <a:ext cx="397625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0" i="0" u="none" strike="noStrike" cap="none">
                <a:solidFill>
                  <a:schemeClr val="dk1"/>
                </a:solidFill>
                <a:latin typeface="Times New Roman"/>
                <a:ea typeface="Times New Roman"/>
                <a:cs typeface="Times New Roman"/>
                <a:sym typeface="Times New Roman"/>
              </a:rPr>
              <a:t>Đĩa quang</a:t>
            </a:r>
            <a:endParaRPr sz="2800" b="0" i="0" u="none" strike="noStrike" cap="none">
              <a:solidFill>
                <a:schemeClr val="dk1"/>
              </a:solidFill>
              <a:latin typeface="Times New Roman"/>
              <a:ea typeface="Times New Roman"/>
              <a:cs typeface="Times New Roman"/>
              <a:sym typeface="Times New Roman"/>
            </a:endParaRPr>
          </a:p>
        </p:txBody>
      </p:sp>
      <p:pic>
        <p:nvPicPr>
          <p:cNvPr id="192" name="Google Shape;192;p14"/>
          <p:cNvPicPr preferRelativeResize="0"/>
          <p:nvPr/>
        </p:nvPicPr>
        <p:blipFill rotWithShape="1">
          <a:blip>
            <a:alphaModFix/>
          </a:blip>
          <a:srcRect/>
          <a:stretch/>
        </p:blipFill>
        <p:spPr>
          <a:xfrm>
            <a:off x="678872" y="682125"/>
            <a:ext cx="4382473" cy="4231668"/>
          </a:xfrm>
          <a:prstGeom prst="rect">
            <a:avLst/>
          </a:prstGeom>
          <a:noFill/>
          <a:ln>
            <a:noFill/>
          </a:ln>
        </p:spPr>
      </p:pic>
      <p:pic>
        <p:nvPicPr>
          <p:cNvPr id="193" name="Google Shape;193;p14"/>
          <p:cNvPicPr preferRelativeResize="0"/>
          <p:nvPr/>
        </p:nvPicPr>
        <p:blipFill rotWithShape="1">
          <a:blip r:embed="rId3">
            <a:alphaModFix/>
          </a:blip>
          <a:srcRect/>
          <a:stretch/>
        </p:blipFill>
        <p:spPr>
          <a:xfrm>
            <a:off x="5746171" y="925863"/>
            <a:ext cx="5616287" cy="3744191"/>
          </a:xfrm>
          <a:prstGeom prst="rect">
            <a:avLst/>
          </a:prstGeom>
          <a:noFill/>
          <a:ln>
            <a:noFill/>
          </a:ln>
        </p:spPr>
      </p:pic>
      <p:sp>
        <p:nvSpPr>
          <p:cNvPr id="194" name="Google Shape;194;p14"/>
          <p:cNvSpPr txBox="1"/>
          <p:nvPr/>
        </p:nvSpPr>
        <p:spPr>
          <a:xfrm>
            <a:off x="6566186" y="5403273"/>
            <a:ext cx="3976255"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0" i="0" u="none" strike="noStrike" cap="none">
                <a:solidFill>
                  <a:schemeClr val="dk1"/>
                </a:solidFill>
                <a:latin typeface="Times New Roman"/>
                <a:ea typeface="Times New Roman"/>
                <a:cs typeface="Times New Roman"/>
                <a:sym typeface="Times New Roman"/>
              </a:rPr>
              <a:t>Thiết bị lưu trữ flash (USB)</a:t>
            </a:r>
            <a:endParaRPr sz="2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p:nvPr/>
        </p:nvSpPr>
        <p:spPr>
          <a:xfrm>
            <a:off x="464820" y="1278751"/>
            <a:ext cx="11262360" cy="4278054"/>
          </a:xfrm>
          <a:prstGeom prst="rect">
            <a:avLst/>
          </a:prstGeom>
          <a:noFill/>
          <a:ln>
            <a:noFill/>
          </a:ln>
        </p:spPr>
        <p:txBody>
          <a:bodyPr spcFirstLastPara="1" wrap="square" lIns="91425" tIns="45700" rIns="91425" bIns="45700" anchor="t" anchorCtr="0">
            <a:spAutoFit/>
          </a:bodyPr>
          <a:lstStyle/>
          <a:p>
            <a:pPr marL="0" marR="0" lvl="0" indent="0" algn="just" rtl="0">
              <a:spcBef>
                <a:spcPts val="1200"/>
              </a:spcBef>
              <a:spcAft>
                <a:spcPts val="1200"/>
              </a:spcAft>
              <a:buNone/>
            </a:pPr>
            <a:r>
              <a:rPr lang="en-GB" sz="3200" b="0" i="0" u="none" strike="noStrike" cap="none">
                <a:solidFill>
                  <a:schemeClr val="dk1"/>
                </a:solidFill>
                <a:latin typeface="Times New Roman"/>
                <a:ea typeface="Times New Roman"/>
                <a:cs typeface="Times New Roman"/>
                <a:sym typeface="Times New Roman"/>
              </a:rPr>
              <a:t>- Các tham số đo hiệu năng của bộ nhớ ngoài bao gồm:</a:t>
            </a:r>
            <a:endParaRPr/>
          </a:p>
          <a:p>
            <a:pPr marL="0" marR="0" lvl="0" indent="0" algn="just" rtl="0">
              <a:spcBef>
                <a:spcPts val="1200"/>
              </a:spcBef>
              <a:spcAft>
                <a:spcPts val="1200"/>
              </a:spcAft>
              <a:buNone/>
            </a:pPr>
            <a:r>
              <a:rPr lang="en-GB" sz="3200" b="0" i="0" u="none" strike="noStrike" cap="none">
                <a:solidFill>
                  <a:schemeClr val="dk1"/>
                </a:solidFill>
                <a:latin typeface="Times New Roman"/>
                <a:ea typeface="Times New Roman"/>
                <a:cs typeface="Times New Roman"/>
                <a:sym typeface="Times New Roman"/>
              </a:rPr>
              <a:t>+ Dung lượng của bộ nhớ thường tính theo GB hay TB. </a:t>
            </a:r>
            <a:endParaRPr/>
          </a:p>
          <a:p>
            <a:pPr marL="0" marR="0" lvl="0" indent="0" algn="just" rtl="0">
              <a:spcBef>
                <a:spcPts val="1200"/>
              </a:spcBef>
              <a:spcAft>
                <a:spcPts val="1200"/>
              </a:spcAft>
              <a:buNone/>
            </a:pPr>
            <a:r>
              <a:rPr lang="en-GB" sz="3200" b="0" i="0" u="none" strike="noStrike" cap="none">
                <a:solidFill>
                  <a:schemeClr val="dk1"/>
                </a:solidFill>
                <a:latin typeface="Times New Roman"/>
                <a:ea typeface="Times New Roman"/>
                <a:cs typeface="Times New Roman"/>
                <a:sym typeface="Times New Roman"/>
              </a:rPr>
              <a:t>+ Thời gian truy cập trung bình là thời gian cần thiết để ghi hay đọc dữ liệu. </a:t>
            </a:r>
          </a:p>
          <a:p>
            <a:pPr marL="0" marR="0" lvl="0" indent="0" algn="just" rtl="0">
              <a:spcBef>
                <a:spcPts val="1200"/>
              </a:spcBef>
              <a:spcAft>
                <a:spcPts val="1200"/>
              </a:spcAft>
              <a:buNone/>
            </a:pPr>
            <a:r>
              <a:rPr lang="en-GB" sz="3200">
                <a:solidFill>
                  <a:schemeClr val="dk1"/>
                </a:solidFill>
                <a:latin typeface="Times New Roman"/>
                <a:ea typeface="Times New Roman"/>
                <a:cs typeface="Times New Roman"/>
                <a:sym typeface="Times New Roman"/>
              </a:rPr>
              <a:t>- </a:t>
            </a:r>
            <a:r>
              <a:rPr lang="en-GB" sz="3200" b="0" i="0" u="none" strike="noStrike" cap="none">
                <a:solidFill>
                  <a:schemeClr val="dk1"/>
                </a:solidFill>
                <a:latin typeface="Times New Roman"/>
                <a:ea typeface="Times New Roman"/>
                <a:cs typeface="Times New Roman"/>
                <a:sym typeface="Times New Roman"/>
              </a:rPr>
              <a:t>Đĩa cứng HDD là thiết bị điện cơ nên tốc độ truy cập chậm hơn nhiều so với đĩa SSD nhưng vẫn nhanh hơn nhiều so với đĩa quang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Effect transition="in" filter="fade">
                                      <p:cBhvr>
                                        <p:cTn id="7" dur="500"/>
                                        <p:tgtEl>
                                          <p:spTgt spid="1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xEl>
                                              <p:pRg st="1" end="1"/>
                                            </p:txEl>
                                          </p:spTgt>
                                        </p:tgtEl>
                                        <p:attrNameLst>
                                          <p:attrName>style.visibility</p:attrName>
                                        </p:attrNameLst>
                                      </p:cBhvr>
                                      <p:to>
                                        <p:strVal val="visible"/>
                                      </p:to>
                                    </p:set>
                                    <p:animEffect transition="in" filter="fade">
                                      <p:cBhvr>
                                        <p:cTn id="12" dur="500"/>
                                        <p:tgtEl>
                                          <p:spTgt spid="1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
                                            <p:txEl>
                                              <p:pRg st="2" end="2"/>
                                            </p:txEl>
                                          </p:spTgt>
                                        </p:tgtEl>
                                        <p:attrNameLst>
                                          <p:attrName>style.visibility</p:attrName>
                                        </p:attrNameLst>
                                      </p:cBhvr>
                                      <p:to>
                                        <p:strVal val="visible"/>
                                      </p:to>
                                    </p:set>
                                    <p:animEffect transition="in" filter="fade">
                                      <p:cBhvr>
                                        <p:cTn id="17" dur="500"/>
                                        <p:tgtEl>
                                          <p:spTgt spid="1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9">
                                            <p:txEl>
                                              <p:pRg st="3" end="3"/>
                                            </p:txEl>
                                          </p:spTgt>
                                        </p:tgtEl>
                                        <p:attrNameLst>
                                          <p:attrName>style.visibility</p:attrName>
                                        </p:attrNameLst>
                                      </p:cBhvr>
                                      <p:to>
                                        <p:strVal val="visible"/>
                                      </p:to>
                                    </p:set>
                                    <p:animEffect transition="in" filter="fade">
                                      <p:cBhvr>
                                        <p:cTn id="22" dur="500"/>
                                        <p:tgtEl>
                                          <p:spTgt spid="1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a:spLocks noGrp="1"/>
          </p:cNvSpPr>
          <p:nvPr>
            <p:ph type="body" idx="1"/>
          </p:nvPr>
        </p:nvSpPr>
        <p:spPr>
          <a:xfrm>
            <a:off x="322666" y="915157"/>
            <a:ext cx="5878669" cy="5692325"/>
          </a:xfrm>
          <a:prstGeom prst="roundRect">
            <a:avLst>
              <a:gd name="adj" fmla="val 16667"/>
            </a:avLst>
          </a:prstGeom>
          <a:solidFill>
            <a:schemeClr val="lt1"/>
          </a:solidFill>
          <a:ln w="22225" cap="rnd" cmpd="sng">
            <a:solidFill>
              <a:schemeClr val="accent2"/>
            </a:solidFill>
            <a:prstDash val="solid"/>
            <a:round/>
            <a:headEnd type="none" w="sm" len="sm"/>
            <a:tailEnd type="none" w="sm" len="sm"/>
          </a:ln>
        </p:spPr>
        <p:txBody>
          <a:bodyPr spcFirstLastPara="1" wrap="square" lIns="91425" tIns="45700" rIns="91425" bIns="45700" anchor="ctr" anchorCtr="0">
            <a:normAutofit lnSpcReduction="10000"/>
          </a:bodyPr>
          <a:lstStyle/>
          <a:p>
            <a:pPr marL="0" lvl="0" indent="0" algn="just" rtl="0">
              <a:lnSpc>
                <a:spcPct val="100000"/>
              </a:lnSpc>
              <a:spcBef>
                <a:spcPts val="0"/>
              </a:spcBef>
              <a:spcAft>
                <a:spcPts val="0"/>
              </a:spcAft>
              <a:buSzPts val="2576"/>
              <a:buNone/>
            </a:pPr>
            <a:r>
              <a:rPr lang="en-GB" sz="2800" b="0" i="0" u="none" strike="noStrike">
                <a:solidFill>
                  <a:srgbClr val="000000"/>
                </a:solidFill>
                <a:latin typeface="Times New Roman"/>
                <a:ea typeface="Times New Roman"/>
                <a:cs typeface="Times New Roman"/>
                <a:sym typeface="Times New Roman"/>
              </a:rPr>
              <a:t>	Trong chương trình tin học ở các lớp dưới, các em đã biết cấu trúc chung của máy t</a:t>
            </a:r>
            <a:r>
              <a:rPr lang="en-GB" sz="2800">
                <a:solidFill>
                  <a:srgbClr val="000000"/>
                </a:solidFill>
                <a:latin typeface="Times New Roman"/>
                <a:ea typeface="Times New Roman"/>
                <a:cs typeface="Times New Roman"/>
                <a:sym typeface="Times New Roman"/>
              </a:rPr>
              <a:t>í</a:t>
            </a:r>
            <a:r>
              <a:rPr lang="en-GB" sz="2800" b="0" i="0" u="none" strike="noStrike">
                <a:solidFill>
                  <a:srgbClr val="000000"/>
                </a:solidFill>
                <a:latin typeface="Times New Roman"/>
                <a:ea typeface="Times New Roman"/>
                <a:cs typeface="Times New Roman"/>
                <a:sym typeface="Times New Roman"/>
              </a:rPr>
              <a:t>nh bao gồm: bộ xử lí trung tâm, bộ nhớ trong, bộ nhớ ngoài, các thiết bị vào – ra. Tuy nhiên, hầu hết các em mới chỉ nhìn thấy các thiết bị bên ngoài như màn hình, bàn phím, chuột, máy chiếu, bộ nhớ ngoài (đĩa cứng rời hay thẻ nhớ USB).</a:t>
            </a:r>
            <a:endParaRPr sz="2800" b="0"/>
          </a:p>
          <a:p>
            <a:pPr marL="0" lvl="0" indent="0" algn="just" rtl="0">
              <a:lnSpc>
                <a:spcPct val="100000"/>
              </a:lnSpc>
              <a:spcBef>
                <a:spcPts val="1200"/>
              </a:spcBef>
              <a:spcAft>
                <a:spcPts val="0"/>
              </a:spcAft>
              <a:buSzPts val="2576"/>
              <a:buNone/>
            </a:pPr>
            <a:r>
              <a:rPr lang="en-GB" sz="2800" b="0" i="0" u="none" strike="noStrike">
                <a:solidFill>
                  <a:srgbClr val="000000"/>
                </a:solidFill>
                <a:latin typeface="Times New Roman"/>
                <a:ea typeface="Times New Roman"/>
                <a:cs typeface="Times New Roman"/>
                <a:sym typeface="Times New Roman"/>
              </a:rPr>
              <a:t>	Em có biết cụ thể trong thân máy có những bộ phận nào không?</a:t>
            </a:r>
            <a:endParaRPr sz="2800" b="0"/>
          </a:p>
        </p:txBody>
      </p:sp>
      <p:pic>
        <p:nvPicPr>
          <p:cNvPr id="106" name="Google Shape;106;p2"/>
          <p:cNvPicPr preferRelativeResize="0"/>
          <p:nvPr/>
        </p:nvPicPr>
        <p:blipFill rotWithShape="1">
          <a:blip r:embed="rId3">
            <a:alphaModFix/>
          </a:blip>
          <a:srcRect/>
          <a:stretch/>
        </p:blipFill>
        <p:spPr>
          <a:xfrm>
            <a:off x="4227394" y="-178176"/>
            <a:ext cx="3737212" cy="1093333"/>
          </a:xfrm>
          <a:prstGeom prst="rect">
            <a:avLst/>
          </a:prstGeom>
          <a:noFill/>
          <a:ln>
            <a:noFill/>
          </a:ln>
        </p:spPr>
      </p:pic>
      <p:grpSp>
        <p:nvGrpSpPr>
          <p:cNvPr id="107" name="Google Shape;107;p2"/>
          <p:cNvGrpSpPr/>
          <p:nvPr/>
        </p:nvGrpSpPr>
        <p:grpSpPr>
          <a:xfrm>
            <a:off x="6594947" y="1281258"/>
            <a:ext cx="5365718" cy="3692026"/>
            <a:chOff x="6095998" y="952163"/>
            <a:chExt cx="5834951" cy="3692026"/>
          </a:xfrm>
        </p:grpSpPr>
        <p:sp>
          <p:nvSpPr>
            <p:cNvPr id="108" name="Google Shape;108;p2"/>
            <p:cNvSpPr/>
            <p:nvPr/>
          </p:nvSpPr>
          <p:spPr>
            <a:xfrm>
              <a:off x="7041756" y="1915210"/>
              <a:ext cx="3830415" cy="2728979"/>
            </a:xfrm>
            <a:prstGeom prst="rect">
              <a:avLst/>
            </a:prstGeom>
            <a:solidFill>
              <a:schemeClr val="accent3"/>
            </a:solidFill>
            <a:ln w="25400"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800" b="1" i="0" u="none" strike="noStrike" cap="none">
                  <a:solidFill>
                    <a:schemeClr val="lt1"/>
                  </a:solidFill>
                  <a:latin typeface="Times New Roman"/>
                  <a:ea typeface="Times New Roman"/>
                  <a:cs typeface="Times New Roman"/>
                  <a:sym typeface="Times New Roman"/>
                </a:rPr>
                <a:t>Bảng mạch chính</a:t>
              </a:r>
              <a:endParaRPr sz="2800" b="1" i="0" u="none" strike="noStrike" cap="none">
                <a:solidFill>
                  <a:schemeClr val="lt1"/>
                </a:solidFill>
                <a:latin typeface="Times New Roman"/>
                <a:ea typeface="Times New Roman"/>
                <a:cs typeface="Times New Roman"/>
                <a:sym typeface="Times New Roman"/>
              </a:endParaRPr>
            </a:p>
          </p:txBody>
        </p:sp>
        <p:sp>
          <p:nvSpPr>
            <p:cNvPr id="109" name="Google Shape;109;p2"/>
            <p:cNvSpPr/>
            <p:nvPr/>
          </p:nvSpPr>
          <p:spPr>
            <a:xfrm>
              <a:off x="7041756" y="952163"/>
              <a:ext cx="3830780" cy="593376"/>
            </a:xfrm>
            <a:prstGeom prst="rect">
              <a:avLst/>
            </a:prstGeom>
            <a:solidFill>
              <a:schemeClr val="accent3"/>
            </a:solidFill>
            <a:ln w="254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i="0" u="none" strike="noStrike" cap="none">
                  <a:solidFill>
                    <a:schemeClr val="lt1"/>
                  </a:solidFill>
                  <a:latin typeface="Times New Roman"/>
                  <a:ea typeface="Times New Roman"/>
                  <a:cs typeface="Times New Roman"/>
                  <a:sym typeface="Times New Roman"/>
                </a:rPr>
                <a:t>Bộ nhớ ngoài</a:t>
              </a:r>
              <a:endParaRPr sz="2800" b="1" i="0" u="none" strike="noStrike" cap="none">
                <a:solidFill>
                  <a:schemeClr val="lt1"/>
                </a:solidFill>
                <a:latin typeface="Times New Roman"/>
                <a:ea typeface="Times New Roman"/>
                <a:cs typeface="Times New Roman"/>
                <a:sym typeface="Times New Roman"/>
              </a:endParaRPr>
            </a:p>
          </p:txBody>
        </p:sp>
        <p:sp>
          <p:nvSpPr>
            <p:cNvPr id="110" name="Google Shape;110;p2"/>
            <p:cNvSpPr/>
            <p:nvPr/>
          </p:nvSpPr>
          <p:spPr>
            <a:xfrm>
              <a:off x="7301345" y="2777288"/>
              <a:ext cx="3311236" cy="526473"/>
            </a:xfrm>
            <a:prstGeom prst="rect">
              <a:avLst/>
            </a:prstGeom>
            <a:solidFill>
              <a:schemeClr val="lt1"/>
            </a:solid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i="0" u="none" strike="noStrike" cap="none">
                  <a:solidFill>
                    <a:schemeClr val="dk1"/>
                  </a:solidFill>
                  <a:latin typeface="Times New Roman"/>
                  <a:ea typeface="Times New Roman"/>
                  <a:cs typeface="Times New Roman"/>
                  <a:sym typeface="Times New Roman"/>
                </a:rPr>
                <a:t>Bộ xử lí trung tâm</a:t>
              </a:r>
              <a:endParaRPr sz="2800" b="1" i="0" u="none" strike="noStrike" cap="none">
                <a:solidFill>
                  <a:schemeClr val="dk1"/>
                </a:solidFill>
                <a:latin typeface="Times New Roman"/>
                <a:ea typeface="Times New Roman"/>
                <a:cs typeface="Times New Roman"/>
                <a:sym typeface="Times New Roman"/>
              </a:endParaRPr>
            </a:p>
          </p:txBody>
        </p:sp>
        <p:sp>
          <p:nvSpPr>
            <p:cNvPr id="111" name="Google Shape;111;p2"/>
            <p:cNvSpPr/>
            <p:nvPr/>
          </p:nvSpPr>
          <p:spPr>
            <a:xfrm>
              <a:off x="7301345" y="3749113"/>
              <a:ext cx="3311236" cy="526473"/>
            </a:xfrm>
            <a:prstGeom prst="rect">
              <a:avLst/>
            </a:prstGeom>
            <a:solidFill>
              <a:schemeClr val="lt1"/>
            </a:solid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i="0" u="none" strike="noStrike" cap="none">
                  <a:solidFill>
                    <a:schemeClr val="dk1"/>
                  </a:solidFill>
                  <a:latin typeface="Times New Roman"/>
                  <a:ea typeface="Times New Roman"/>
                  <a:cs typeface="Times New Roman"/>
                  <a:sym typeface="Times New Roman"/>
                </a:rPr>
                <a:t>Bộ nhớ trong</a:t>
              </a:r>
              <a:endParaRPr sz="2800" b="1" i="0" u="none" strike="noStrike" cap="none">
                <a:solidFill>
                  <a:schemeClr val="dk1"/>
                </a:solidFill>
                <a:latin typeface="Times New Roman"/>
                <a:ea typeface="Times New Roman"/>
                <a:cs typeface="Times New Roman"/>
                <a:sym typeface="Times New Roman"/>
              </a:endParaRPr>
            </a:p>
          </p:txBody>
        </p:sp>
        <p:sp>
          <p:nvSpPr>
            <p:cNvPr id="112" name="Google Shape;112;p2"/>
            <p:cNvSpPr/>
            <p:nvPr/>
          </p:nvSpPr>
          <p:spPr>
            <a:xfrm rot="5400000">
              <a:off x="5019942" y="3041658"/>
              <a:ext cx="2678587" cy="526475"/>
            </a:xfrm>
            <a:prstGeom prst="rect">
              <a:avLst/>
            </a:prstGeom>
            <a:solidFill>
              <a:schemeClr val="accent3"/>
            </a:solidFill>
            <a:ln w="254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i="0" u="none" strike="noStrike" cap="none">
                  <a:solidFill>
                    <a:schemeClr val="lt1"/>
                  </a:solidFill>
                  <a:latin typeface="Times New Roman"/>
                  <a:ea typeface="Times New Roman"/>
                  <a:cs typeface="Times New Roman"/>
                  <a:sym typeface="Times New Roman"/>
                </a:rPr>
                <a:t>Thiết bị vào</a:t>
              </a:r>
              <a:endParaRPr sz="2800" b="1" i="0" u="none" strike="noStrike" cap="none">
                <a:solidFill>
                  <a:schemeClr val="lt1"/>
                </a:solidFill>
                <a:latin typeface="Times New Roman"/>
                <a:ea typeface="Times New Roman"/>
                <a:cs typeface="Times New Roman"/>
                <a:sym typeface="Times New Roman"/>
              </a:endParaRPr>
            </a:p>
          </p:txBody>
        </p:sp>
        <p:sp>
          <p:nvSpPr>
            <p:cNvPr id="113" name="Google Shape;113;p2"/>
            <p:cNvSpPr/>
            <p:nvPr/>
          </p:nvSpPr>
          <p:spPr>
            <a:xfrm rot="5400000">
              <a:off x="10255439" y="2968679"/>
              <a:ext cx="2720272" cy="630748"/>
            </a:xfrm>
            <a:prstGeom prst="rect">
              <a:avLst/>
            </a:prstGeom>
            <a:solidFill>
              <a:schemeClr val="accent3"/>
            </a:solidFill>
            <a:ln w="254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i="0" u="none" strike="noStrike" cap="none">
                  <a:solidFill>
                    <a:schemeClr val="lt1"/>
                  </a:solidFill>
                  <a:latin typeface="Times New Roman"/>
                  <a:ea typeface="Times New Roman"/>
                  <a:cs typeface="Times New Roman"/>
                  <a:sym typeface="Times New Roman"/>
                </a:rPr>
                <a:t>Thiết bị ra</a:t>
              </a:r>
              <a:endParaRPr sz="2800" b="1" i="0" u="none" strike="noStrike" cap="none">
                <a:solidFill>
                  <a:schemeClr val="lt1"/>
                </a:solidFill>
                <a:latin typeface="Times New Roman"/>
                <a:ea typeface="Times New Roman"/>
                <a:cs typeface="Times New Roman"/>
                <a:sym typeface="Times New Roman"/>
              </a:endParaRPr>
            </a:p>
          </p:txBody>
        </p:sp>
        <p:cxnSp>
          <p:nvCxnSpPr>
            <p:cNvPr id="114" name="Google Shape;114;p2"/>
            <p:cNvCxnSpPr/>
            <p:nvPr/>
          </p:nvCxnSpPr>
          <p:spPr>
            <a:xfrm>
              <a:off x="7932093" y="1541891"/>
              <a:ext cx="0" cy="396000"/>
            </a:xfrm>
            <a:prstGeom prst="straightConnector1">
              <a:avLst/>
            </a:prstGeom>
            <a:noFill/>
            <a:ln w="38100" cap="flat" cmpd="sng">
              <a:solidFill>
                <a:srgbClr val="C00000"/>
              </a:solidFill>
              <a:prstDash val="solid"/>
              <a:round/>
              <a:headEnd type="none" w="sm" len="sm"/>
              <a:tailEnd type="triangle" w="med" len="med"/>
            </a:ln>
          </p:spPr>
        </p:cxnSp>
        <p:cxnSp>
          <p:nvCxnSpPr>
            <p:cNvPr id="115" name="Google Shape;115;p2"/>
            <p:cNvCxnSpPr/>
            <p:nvPr/>
          </p:nvCxnSpPr>
          <p:spPr>
            <a:xfrm>
              <a:off x="7916480" y="3351887"/>
              <a:ext cx="0" cy="396000"/>
            </a:xfrm>
            <a:prstGeom prst="straightConnector1">
              <a:avLst/>
            </a:prstGeom>
            <a:noFill/>
            <a:ln w="38100" cap="flat" cmpd="sng">
              <a:solidFill>
                <a:srgbClr val="C00000"/>
              </a:solidFill>
              <a:prstDash val="solid"/>
              <a:round/>
              <a:headEnd type="none" w="sm" len="sm"/>
              <a:tailEnd type="triangle" w="med" len="med"/>
            </a:ln>
          </p:spPr>
        </p:cxnSp>
        <p:cxnSp>
          <p:nvCxnSpPr>
            <p:cNvPr id="116" name="Google Shape;116;p2"/>
            <p:cNvCxnSpPr/>
            <p:nvPr/>
          </p:nvCxnSpPr>
          <p:spPr>
            <a:xfrm rot="10800000">
              <a:off x="9986211" y="1491915"/>
              <a:ext cx="0" cy="432000"/>
            </a:xfrm>
            <a:prstGeom prst="straightConnector1">
              <a:avLst/>
            </a:prstGeom>
            <a:noFill/>
            <a:ln w="38100" cap="flat" cmpd="sng">
              <a:solidFill>
                <a:srgbClr val="C00000"/>
              </a:solidFill>
              <a:prstDash val="solid"/>
              <a:round/>
              <a:headEnd type="none" w="sm" len="sm"/>
              <a:tailEnd type="triangle" w="med" len="med"/>
            </a:ln>
          </p:spPr>
        </p:cxnSp>
        <p:cxnSp>
          <p:nvCxnSpPr>
            <p:cNvPr id="117" name="Google Shape;117;p2"/>
            <p:cNvCxnSpPr/>
            <p:nvPr/>
          </p:nvCxnSpPr>
          <p:spPr>
            <a:xfrm rot="10800000">
              <a:off x="9986211" y="3303761"/>
              <a:ext cx="0" cy="432000"/>
            </a:xfrm>
            <a:prstGeom prst="straightConnector1">
              <a:avLst/>
            </a:prstGeom>
            <a:noFill/>
            <a:ln w="38100" cap="flat" cmpd="sng">
              <a:solidFill>
                <a:srgbClr val="C00000"/>
              </a:solidFill>
              <a:prstDash val="solid"/>
              <a:round/>
              <a:headEnd type="none" w="sm" len="sm"/>
              <a:tailEnd type="triangle" w="med" len="med"/>
            </a:ln>
          </p:spPr>
        </p:cxnSp>
        <p:cxnSp>
          <p:nvCxnSpPr>
            <p:cNvPr id="118" name="Google Shape;118;p2"/>
            <p:cNvCxnSpPr/>
            <p:nvPr/>
          </p:nvCxnSpPr>
          <p:spPr>
            <a:xfrm>
              <a:off x="6594763" y="3279700"/>
              <a:ext cx="468000" cy="0"/>
            </a:xfrm>
            <a:prstGeom prst="straightConnector1">
              <a:avLst/>
            </a:prstGeom>
            <a:noFill/>
            <a:ln w="38100" cap="flat" cmpd="sng">
              <a:solidFill>
                <a:srgbClr val="C00000"/>
              </a:solidFill>
              <a:prstDash val="solid"/>
              <a:round/>
              <a:headEnd type="none" w="sm" len="sm"/>
              <a:tailEnd type="triangle" w="med" len="med"/>
            </a:ln>
          </p:spPr>
        </p:cxnSp>
        <p:cxnSp>
          <p:nvCxnSpPr>
            <p:cNvPr id="119" name="Google Shape;119;p2"/>
            <p:cNvCxnSpPr/>
            <p:nvPr/>
          </p:nvCxnSpPr>
          <p:spPr>
            <a:xfrm>
              <a:off x="10872171" y="3265845"/>
              <a:ext cx="468000" cy="0"/>
            </a:xfrm>
            <a:prstGeom prst="straightConnector1">
              <a:avLst/>
            </a:prstGeom>
            <a:noFill/>
            <a:ln w="38100" cap="flat" cmpd="sng">
              <a:solidFill>
                <a:srgbClr val="C00000"/>
              </a:solidFill>
              <a:prstDash val="solid"/>
              <a:round/>
              <a:headEnd type="none" w="sm" len="sm"/>
              <a:tailEnd type="triangle" w="med" len="med"/>
            </a:ln>
          </p:spPr>
        </p:cxnSp>
      </p:grpSp>
      <p:sp>
        <p:nvSpPr>
          <p:cNvPr id="120" name="Google Shape;120;p2"/>
          <p:cNvSpPr txBox="1"/>
          <p:nvPr/>
        </p:nvSpPr>
        <p:spPr>
          <a:xfrm>
            <a:off x="7268784" y="5324204"/>
            <a:ext cx="4258443"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0" i="0" u="none" strike="noStrike" cap="none">
                <a:solidFill>
                  <a:schemeClr val="dk1"/>
                </a:solidFill>
                <a:latin typeface="Times New Roman"/>
                <a:ea typeface="Times New Roman"/>
                <a:cs typeface="Times New Roman"/>
                <a:sym typeface="Times New Roman"/>
              </a:rPr>
              <a:t>Sơ đồ cấu tạo chức năng của máy tính điện tử</a:t>
            </a:r>
            <a:endParaRPr sz="2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6"/>
          <p:cNvSpPr/>
          <p:nvPr/>
        </p:nvSpPr>
        <p:spPr>
          <a:xfrm>
            <a:off x="441960" y="1308539"/>
            <a:ext cx="11262360" cy="5139869"/>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800"/>
              <a:buFont typeface="Arial"/>
              <a:buChar char="•"/>
            </a:pPr>
            <a:r>
              <a:rPr lang="en-GB" sz="2800" b="0" i="0" u="none" strike="noStrike" cap="none" dirty="0" err="1">
                <a:solidFill>
                  <a:srgbClr val="7030A0"/>
                </a:solidFill>
                <a:latin typeface="Times New Roman"/>
                <a:ea typeface="Times New Roman"/>
                <a:cs typeface="Times New Roman"/>
                <a:sym typeface="Times New Roman"/>
              </a:rPr>
              <a:t>Các</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thiết</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bị</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bên</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trong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máy</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tính</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được</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gắn</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trên</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bảng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mạch</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chính</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gồm</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có</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bộ</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xử</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lí</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bộ</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nhớ</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trong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bộ</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nhớ</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ngoài</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và</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có</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thể</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gắn</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thêm</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các</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bảng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mạch</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mở</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rộng</a:t>
            </a:r>
            <a:r>
              <a:rPr lang="en-GB" sz="2800" b="0" i="0" u="none" strike="noStrike" cap="none" dirty="0">
                <a:solidFill>
                  <a:srgbClr val="7030A0"/>
                </a:solidFill>
                <a:latin typeface="Times New Roman"/>
                <a:ea typeface="Times New Roman"/>
                <a:cs typeface="Times New Roman"/>
                <a:sym typeface="Times New Roman"/>
              </a:rPr>
              <a:t>. </a:t>
            </a:r>
            <a:endParaRPr dirty="0">
              <a:solidFill>
                <a:srgbClr val="7030A0"/>
              </a:solidFill>
            </a:endParaRPr>
          </a:p>
          <a:p>
            <a:pPr marL="457200" marR="0" lvl="0" indent="-457200" algn="just" rtl="0">
              <a:spcBef>
                <a:spcPts val="1200"/>
              </a:spcBef>
              <a:spcAft>
                <a:spcPts val="0"/>
              </a:spcAft>
              <a:buClr>
                <a:schemeClr val="dk1"/>
              </a:buClr>
              <a:buSzPts val="2800"/>
              <a:buFont typeface="Arial"/>
              <a:buChar char="•"/>
            </a:pPr>
            <a:r>
              <a:rPr lang="en-GB" sz="2800" b="0" i="0" u="none" strike="noStrike" cap="none" dirty="0" err="1">
                <a:solidFill>
                  <a:srgbClr val="7030A0"/>
                </a:solidFill>
                <a:latin typeface="Times New Roman"/>
                <a:ea typeface="Times New Roman"/>
                <a:cs typeface="Times New Roman"/>
                <a:sym typeface="Times New Roman"/>
              </a:rPr>
              <a:t>Bộ</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xử</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lí</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là</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nơi</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thực</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hiện</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các</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phép</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toán</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và</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điều</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khiển</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toàn</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bộ</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máy</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tính</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hoạt</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động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theo</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chương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trình</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Tốc</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độ</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của</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bộ</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xử</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lí</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đo</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bằng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tần</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số</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xung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nhịp</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thường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được</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a:t>
            </a:r>
            <a:r>
              <a:rPr lang="en-GB" sz="2800" dirty="0" err="1">
                <a:solidFill>
                  <a:srgbClr val="7030A0"/>
                </a:solidFill>
                <a:latin typeface="Times New Roman"/>
                <a:ea typeface="Times New Roman"/>
                <a:cs typeface="Times New Roman"/>
                <a:sym typeface="Times New Roman"/>
              </a:rPr>
              <a:t>í</a:t>
            </a:r>
            <a:r>
              <a:rPr lang="en-GB" sz="2800" b="0" i="0" u="none" strike="noStrike" cap="none" dirty="0" err="1">
                <a:solidFill>
                  <a:srgbClr val="7030A0"/>
                </a:solidFill>
                <a:latin typeface="Times New Roman"/>
                <a:ea typeface="Times New Roman"/>
                <a:cs typeface="Times New Roman"/>
                <a:sym typeface="Times New Roman"/>
              </a:rPr>
              <a:t>nh</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theo</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đơn</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vị</a:t>
            </a:r>
            <a:r>
              <a:rPr lang="en-GB" sz="2800" b="0" i="0" u="none" strike="noStrike" cap="none" dirty="0">
                <a:solidFill>
                  <a:srgbClr val="7030A0"/>
                </a:solidFill>
                <a:latin typeface="Times New Roman"/>
                <a:ea typeface="Times New Roman"/>
                <a:cs typeface="Times New Roman"/>
                <a:sym typeface="Times New Roman"/>
              </a:rPr>
              <a:t> GHz. </a:t>
            </a:r>
            <a:r>
              <a:rPr lang="en-GB" sz="2800" b="0" i="0" u="none" strike="noStrike" cap="none" dirty="0" err="1">
                <a:solidFill>
                  <a:srgbClr val="7030A0"/>
                </a:solidFill>
                <a:latin typeface="Times New Roman"/>
                <a:ea typeface="Times New Roman"/>
                <a:cs typeface="Times New Roman"/>
                <a:sym typeface="Times New Roman"/>
              </a:rPr>
              <a:t>Bộ</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xử</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lí</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có</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thể</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có</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nhiều</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a:solidFill>
                  <a:srgbClr val="7030A0"/>
                </a:solidFill>
                <a:latin typeface="Times New Roman"/>
                <a:ea typeface="Times New Roman"/>
                <a:cs typeface="Times New Roman"/>
                <a:sym typeface="Times New Roman"/>
              </a:rPr>
              <a:t>lõi, </a:t>
            </a:r>
            <a:r>
              <a:rPr lang="en-GB" sz="2800" b="0" i="0" u="none" strike="noStrike" cap="none" dirty="0" err="1">
                <a:solidFill>
                  <a:srgbClr val="7030A0"/>
                </a:solidFill>
                <a:latin typeface="Times New Roman"/>
                <a:ea typeface="Times New Roman"/>
                <a:cs typeface="Times New Roman"/>
                <a:sym typeface="Times New Roman"/>
              </a:rPr>
              <a:t>mỗi</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lõi</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là</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một</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đơn</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vị</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xử</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lí</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cho</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phép</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thực</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hiện</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đồng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thời</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nhiều</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nhiệm</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vụ</a:t>
            </a:r>
            <a:r>
              <a:rPr lang="en-GB" sz="2800" b="0" i="0" u="none" strike="noStrike" cap="none" dirty="0">
                <a:solidFill>
                  <a:srgbClr val="7030A0"/>
                </a:solidFill>
                <a:latin typeface="Times New Roman"/>
                <a:ea typeface="Times New Roman"/>
                <a:cs typeface="Times New Roman"/>
                <a:sym typeface="Times New Roman"/>
              </a:rPr>
              <a:t>. </a:t>
            </a:r>
            <a:endParaRPr dirty="0">
              <a:solidFill>
                <a:srgbClr val="7030A0"/>
              </a:solidFill>
            </a:endParaRPr>
          </a:p>
          <a:p>
            <a:pPr marL="457200" marR="0" lvl="0" indent="-457200" algn="just" rtl="0">
              <a:spcBef>
                <a:spcPts val="1200"/>
              </a:spcBef>
              <a:spcAft>
                <a:spcPts val="0"/>
              </a:spcAft>
              <a:buClr>
                <a:schemeClr val="dk1"/>
              </a:buClr>
              <a:buSzPts val="2800"/>
              <a:buFont typeface="Arial"/>
              <a:buChar char="•"/>
            </a:pPr>
            <a:r>
              <a:rPr lang="en-GB" sz="2800" b="0" i="0" u="none" strike="noStrike" cap="none" dirty="0" err="1">
                <a:solidFill>
                  <a:srgbClr val="7030A0"/>
                </a:solidFill>
                <a:latin typeface="Times New Roman"/>
                <a:ea typeface="Times New Roman"/>
                <a:cs typeface="Times New Roman"/>
                <a:sym typeface="Times New Roman"/>
              </a:rPr>
              <a:t>Bộ</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nhớ</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trong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là</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nơi</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chứa</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dữ</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liệu</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trong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khi</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máy</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hoạt</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động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còn</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bộ</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nhớ</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ngoài</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chứa</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dữ</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liệu</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lưu</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trữ</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Các</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thông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số</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quan</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trọng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nhất</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của</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bộ</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nhớ</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là</a:t>
            </a:r>
            <a:r>
              <a:rPr lang="en-GB" sz="2800" b="0" i="0" u="none" strike="noStrike" cap="none" dirty="0">
                <a:solidFill>
                  <a:srgbClr val="7030A0"/>
                </a:solidFill>
                <a:latin typeface="Times New Roman"/>
                <a:ea typeface="Times New Roman"/>
                <a:cs typeface="Times New Roman"/>
                <a:sym typeface="Times New Roman"/>
              </a:rPr>
              <a:t> dung </a:t>
            </a:r>
            <a:r>
              <a:rPr lang="en-GB" sz="2800" b="0" i="0" u="none" strike="noStrike" cap="none" dirty="0" err="1">
                <a:solidFill>
                  <a:srgbClr val="7030A0"/>
                </a:solidFill>
                <a:latin typeface="Times New Roman"/>
                <a:ea typeface="Times New Roman"/>
                <a:cs typeface="Times New Roman"/>
                <a:sym typeface="Times New Roman"/>
              </a:rPr>
              <a:t>lượng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nhớ</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thường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được</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tính</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theo</a:t>
            </a:r>
            <a:r>
              <a:rPr lang="en-GB" sz="2800" b="0" i="0" u="none" strike="noStrike" cap="none" dirty="0">
                <a:solidFill>
                  <a:srgbClr val="7030A0"/>
                </a:solidFill>
                <a:latin typeface="Times New Roman"/>
                <a:ea typeface="Times New Roman"/>
                <a:cs typeface="Times New Roman"/>
                <a:sym typeface="Times New Roman"/>
              </a:rPr>
              <a:t> KB, MB </a:t>
            </a:r>
            <a:r>
              <a:rPr lang="en-GB" sz="2800" b="0" i="0" u="none" strike="noStrike" cap="none" dirty="0" err="1">
                <a:solidFill>
                  <a:srgbClr val="7030A0"/>
                </a:solidFill>
                <a:latin typeface="Times New Roman"/>
                <a:ea typeface="Times New Roman"/>
                <a:cs typeface="Times New Roman"/>
                <a:sym typeface="Times New Roman"/>
              </a:rPr>
              <a:t>hoặc</a:t>
            </a:r>
            <a:r>
              <a:rPr lang="en-GB" sz="2800" b="0" i="0" u="none" strike="noStrike" cap="none" dirty="0">
                <a:solidFill>
                  <a:srgbClr val="7030A0"/>
                </a:solidFill>
                <a:latin typeface="Times New Roman"/>
                <a:ea typeface="Times New Roman"/>
                <a:cs typeface="Times New Roman"/>
                <a:sym typeface="Times New Roman"/>
              </a:rPr>
              <a:t> GB </a:t>
            </a:r>
            <a:r>
              <a:rPr lang="en-GB" sz="2800" b="0" i="0" u="none" strike="noStrike" cap="none" dirty="0" err="1">
                <a:solidFill>
                  <a:srgbClr val="7030A0"/>
                </a:solidFill>
                <a:latin typeface="Times New Roman"/>
                <a:ea typeface="Times New Roman"/>
                <a:cs typeface="Times New Roman"/>
                <a:sym typeface="Times New Roman"/>
              </a:rPr>
              <a:t>và</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thời</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gian</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truy</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cập</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trung</a:t>
            </a:r>
            <a:r>
              <a:rPr lang="en-GB" sz="2800" b="0" i="0" u="none" strike="noStrike" cap="none" dirty="0">
                <a:solidFill>
                  <a:srgbClr val="7030A0"/>
                </a:solidFill>
                <a:latin typeface="Times New Roman"/>
                <a:ea typeface="Times New Roman"/>
                <a:cs typeface="Times New Roman"/>
                <a:sym typeface="Times New Roman"/>
              </a:rPr>
              <a:t> </a:t>
            </a:r>
            <a:r>
              <a:rPr lang="en-GB" sz="2800" b="0" i="0" u="none" strike="noStrike" cap="none" dirty="0" err="1">
                <a:solidFill>
                  <a:srgbClr val="7030A0"/>
                </a:solidFill>
                <a:latin typeface="Times New Roman"/>
                <a:ea typeface="Times New Roman"/>
                <a:cs typeface="Times New Roman"/>
                <a:sym typeface="Times New Roman"/>
              </a:rPr>
              <a:t>bình</a:t>
            </a:r>
            <a:r>
              <a:rPr lang="en-GB" sz="2800" b="0" i="0" u="none" strike="noStrike" cap="none" dirty="0">
                <a:solidFill>
                  <a:srgbClr val="7030A0"/>
                </a:solidFill>
                <a:latin typeface="Times New Roman"/>
                <a:ea typeface="Times New Roman"/>
                <a:cs typeface="Times New Roman"/>
                <a:sym typeface="Times New Roman"/>
              </a:rPr>
              <a:t>.</a:t>
            </a:r>
            <a:endParaRPr dirty="0">
              <a:solidFill>
                <a:srgbClr val="7030A0"/>
              </a:solidFill>
            </a:endParaRPr>
          </a:p>
        </p:txBody>
      </p:sp>
      <p:sp>
        <p:nvSpPr>
          <p:cNvPr id="205" name="Google Shape;205;p16"/>
          <p:cNvSpPr txBox="1"/>
          <p:nvPr/>
        </p:nvSpPr>
        <p:spPr>
          <a:xfrm>
            <a:off x="2881745" y="600653"/>
            <a:ext cx="6096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i="0" u="none" strike="noStrike" cap="none">
                <a:solidFill>
                  <a:srgbClr val="C00000"/>
                </a:solidFill>
                <a:latin typeface="Times New Roman"/>
                <a:ea typeface="Times New Roman"/>
                <a:cs typeface="Times New Roman"/>
                <a:sym typeface="Times New Roman"/>
              </a:rPr>
              <a:t>GHI NHỚ</a:t>
            </a:r>
            <a:endParaRPr sz="4000" b="1" i="0" u="none" strike="noStrike" cap="none">
              <a:solidFill>
                <a:srgbClr val="C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Effect transition="in" filter="fade">
                                      <p:cBhvr>
                                        <p:cTn id="7" dur="500"/>
                                        <p:tgtEl>
                                          <p:spTgt spid="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xEl>
                                              <p:pRg st="1" end="1"/>
                                            </p:txEl>
                                          </p:spTgt>
                                        </p:tgtEl>
                                        <p:attrNameLst>
                                          <p:attrName>style.visibility</p:attrName>
                                        </p:attrNameLst>
                                      </p:cBhvr>
                                      <p:to>
                                        <p:strVal val="visible"/>
                                      </p:to>
                                    </p:set>
                                    <p:animEffect transition="in" filter="fade">
                                      <p:cBhvr>
                                        <p:cTn id="12" dur="500"/>
                                        <p:tgtEl>
                                          <p:spTgt spid="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xEl>
                                              <p:pRg st="2" end="2"/>
                                            </p:txEl>
                                          </p:spTgt>
                                        </p:tgtEl>
                                        <p:attrNameLst>
                                          <p:attrName>style.visibility</p:attrName>
                                        </p:attrNameLst>
                                      </p:cBhvr>
                                      <p:to>
                                        <p:strVal val="visible"/>
                                      </p:to>
                                    </p:set>
                                    <p:animEffect transition="in" filter="fade">
                                      <p:cBhvr>
                                        <p:cTn id="17" dur="500"/>
                                        <p:tgtEl>
                                          <p:spTgt spid="2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7"/>
          <p:cNvSpPr/>
          <p:nvPr/>
        </p:nvSpPr>
        <p:spPr>
          <a:xfrm>
            <a:off x="106680" y="2843798"/>
            <a:ext cx="11978640" cy="3373279"/>
          </a:xfrm>
          <a:prstGeom prst="cloudCallout">
            <a:avLst>
              <a:gd name="adj1" fmla="val -2478"/>
              <a:gd name="adj2" fmla="val -70354"/>
            </a:avLst>
          </a:prstGeom>
          <a:solidFill>
            <a:schemeClr val="lt1"/>
          </a:solidFill>
          <a:ln w="22225"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3200" b="0" i="0" u="none" strike="noStrike" cap="none">
                <a:solidFill>
                  <a:srgbClr val="000000"/>
                </a:solidFill>
                <a:latin typeface="Times New Roman"/>
                <a:ea typeface="Times New Roman"/>
                <a:cs typeface="Times New Roman"/>
                <a:sym typeface="Times New Roman"/>
              </a:rPr>
              <a:t>1. Có thể đo tốc độ của CPU bằng số phép tính thực hiện trong một giây không?  </a:t>
            </a:r>
            <a:endParaRPr sz="3200" b="0" i="0" u="none" strike="noStrike" cap="none">
              <a:solidFill>
                <a:schemeClr val="dk1"/>
              </a:solidFill>
              <a:latin typeface="Libre Franklin"/>
              <a:ea typeface="Libre Franklin"/>
              <a:cs typeface="Libre Franklin"/>
              <a:sym typeface="Libre Franklin"/>
            </a:endParaRPr>
          </a:p>
          <a:p>
            <a:pPr marL="0" marR="0" lvl="0" indent="0" algn="just" rtl="0">
              <a:spcBef>
                <a:spcPts val="1200"/>
              </a:spcBef>
              <a:spcAft>
                <a:spcPts val="0"/>
              </a:spcAft>
              <a:buNone/>
            </a:pPr>
            <a:r>
              <a:rPr lang="en-GB" sz="3200" b="0" i="0" u="none" strike="noStrike" cap="none">
                <a:solidFill>
                  <a:srgbClr val="000000"/>
                </a:solidFill>
                <a:latin typeface="Times New Roman"/>
                <a:ea typeface="Times New Roman"/>
                <a:cs typeface="Times New Roman"/>
                <a:sym typeface="Times New Roman"/>
              </a:rPr>
              <a:t>2. Giá tiền của mỗi thiết bị nhớ có phải là một thông số đo chất lượng không?</a:t>
            </a:r>
            <a:endParaRPr sz="3200" b="0" i="0" u="none" strike="noStrike" cap="none">
              <a:solidFill>
                <a:schemeClr val="dk1"/>
              </a:solidFill>
              <a:latin typeface="Libre Franklin"/>
              <a:ea typeface="Libre Franklin"/>
              <a:cs typeface="Libre Franklin"/>
              <a:sym typeface="Libre Franklin"/>
            </a:endParaRPr>
          </a:p>
        </p:txBody>
      </p:sp>
      <p:pic>
        <p:nvPicPr>
          <p:cNvPr id="211" name="Google Shape;211;p17" descr="Gif cute"/>
          <p:cNvPicPr preferRelativeResize="0"/>
          <p:nvPr/>
        </p:nvPicPr>
        <p:blipFill rotWithShape="1">
          <a:blip r:embed="rId3">
            <a:alphaModFix/>
          </a:blip>
          <a:srcRect/>
          <a:stretch/>
        </p:blipFill>
        <p:spPr>
          <a:xfrm>
            <a:off x="4613563" y="270163"/>
            <a:ext cx="2537460" cy="2057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p:nvPr/>
        </p:nvSpPr>
        <p:spPr>
          <a:xfrm>
            <a:off x="526472" y="819789"/>
            <a:ext cx="1090352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i="0" u="none" strike="noStrike" cap="none">
                <a:solidFill>
                  <a:srgbClr val="C00000"/>
                </a:solidFill>
                <a:latin typeface="Times New Roman"/>
                <a:ea typeface="Times New Roman"/>
                <a:cs typeface="Times New Roman"/>
                <a:sym typeface="Times New Roman"/>
              </a:rPr>
              <a:t>2. MẠCH LÔGIC VÀ VAI TRÒ CỦA MẠCH LÔGIC</a:t>
            </a:r>
            <a:endParaRPr sz="3600">
              <a:solidFill>
                <a:srgbClr val="C00000"/>
              </a:solidFill>
              <a:latin typeface="Libre Franklin"/>
              <a:ea typeface="Libre Franklin"/>
              <a:cs typeface="Libre Franklin"/>
              <a:sym typeface="Libre Franklin"/>
            </a:endParaRPr>
          </a:p>
        </p:txBody>
      </p:sp>
      <p:sp>
        <p:nvSpPr>
          <p:cNvPr id="217" name="Google Shape;217;p18"/>
          <p:cNvSpPr txBox="1"/>
          <p:nvPr/>
        </p:nvSpPr>
        <p:spPr>
          <a:xfrm>
            <a:off x="588817" y="1947943"/>
            <a:ext cx="10778700" cy="2216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3200" b="1" i="1" u="none" strike="noStrike">
                <a:solidFill>
                  <a:srgbClr val="000000"/>
                </a:solidFill>
                <a:latin typeface="Times New Roman"/>
                <a:ea typeface="Times New Roman"/>
                <a:cs typeface="Times New Roman"/>
                <a:sym typeface="Times New Roman"/>
              </a:rPr>
              <a:t>a)     Một số phép toán l</a:t>
            </a:r>
            <a:r>
              <a:rPr lang="en-GB" sz="3200" b="1" i="1">
                <a:latin typeface="Times New Roman"/>
                <a:ea typeface="Times New Roman"/>
                <a:cs typeface="Times New Roman"/>
                <a:sym typeface="Times New Roman"/>
              </a:rPr>
              <a:t>o</a:t>
            </a:r>
            <a:r>
              <a:rPr lang="en-GB" sz="3200" b="1" i="1" u="none" strike="noStrike">
                <a:solidFill>
                  <a:srgbClr val="000000"/>
                </a:solidFill>
                <a:latin typeface="Times New Roman"/>
                <a:ea typeface="Times New Roman"/>
                <a:cs typeface="Times New Roman"/>
                <a:sym typeface="Times New Roman"/>
              </a:rPr>
              <a:t>gic và thể hiện vật lí của chúng</a:t>
            </a:r>
            <a:endParaRPr sz="3200" b="0">
              <a:solidFill>
                <a:schemeClr val="dk1"/>
              </a:solidFill>
              <a:latin typeface="Libre Franklin"/>
              <a:ea typeface="Libre Franklin"/>
              <a:cs typeface="Libre Franklin"/>
              <a:sym typeface="Libre Franklin"/>
            </a:endParaRPr>
          </a:p>
          <a:p>
            <a:pPr marL="0" marR="0" lvl="0" indent="0" algn="just" rtl="0">
              <a:spcBef>
                <a:spcPts val="1200"/>
              </a:spcBef>
              <a:spcAft>
                <a:spcPts val="0"/>
              </a:spcAft>
              <a:buNone/>
            </a:pPr>
            <a:r>
              <a:rPr lang="en-GB" sz="3200" b="1" i="0" u="none" strike="noStrike">
                <a:solidFill>
                  <a:srgbClr val="538135"/>
                </a:solidFill>
                <a:latin typeface="Times New Roman"/>
                <a:ea typeface="Times New Roman"/>
                <a:cs typeface="Times New Roman"/>
                <a:sym typeface="Times New Roman"/>
              </a:rPr>
              <a:t>- </a:t>
            </a:r>
            <a:r>
              <a:rPr lang="en-GB" sz="3200" b="0" i="0" u="none" strike="noStrike">
                <a:solidFill>
                  <a:srgbClr val="000000"/>
                </a:solidFill>
                <a:latin typeface="Times New Roman"/>
                <a:ea typeface="Times New Roman"/>
                <a:cs typeface="Times New Roman"/>
                <a:sym typeface="Times New Roman"/>
              </a:rPr>
              <a:t>Các đại lượng l</a:t>
            </a:r>
            <a:r>
              <a:rPr lang="en-GB" sz="3200">
                <a:latin typeface="Times New Roman"/>
                <a:ea typeface="Times New Roman"/>
                <a:cs typeface="Times New Roman"/>
                <a:sym typeface="Times New Roman"/>
              </a:rPr>
              <a:t>o</a:t>
            </a:r>
            <a:r>
              <a:rPr lang="en-GB" sz="3200" b="0" i="0" u="none" strike="noStrike">
                <a:solidFill>
                  <a:srgbClr val="000000"/>
                </a:solidFill>
                <a:latin typeface="Times New Roman"/>
                <a:ea typeface="Times New Roman"/>
                <a:cs typeface="Times New Roman"/>
                <a:sym typeface="Times New Roman"/>
              </a:rPr>
              <a:t>gic là các đại lượng chỉ nhận một trong hai giá trị l</a:t>
            </a:r>
            <a:r>
              <a:rPr lang="en-GB" sz="3200">
                <a:latin typeface="Times New Roman"/>
                <a:ea typeface="Times New Roman"/>
                <a:cs typeface="Times New Roman"/>
                <a:sym typeface="Times New Roman"/>
              </a:rPr>
              <a:t>o</a:t>
            </a:r>
            <a:r>
              <a:rPr lang="en-GB" sz="3200" b="0" i="0" u="none" strike="noStrike">
                <a:solidFill>
                  <a:srgbClr val="000000"/>
                </a:solidFill>
                <a:latin typeface="Times New Roman"/>
                <a:ea typeface="Times New Roman"/>
                <a:cs typeface="Times New Roman"/>
                <a:sym typeface="Times New Roman"/>
              </a:rPr>
              <a:t>gic là "Đúng” và "Sai", được thể hiện tương ứng bởi các bit 1 và 0.</a:t>
            </a:r>
            <a:endParaRPr sz="3200" b="0">
              <a:solidFill>
                <a:schemeClr val="dk1"/>
              </a:solidFill>
              <a:latin typeface="Libre Franklin"/>
              <a:ea typeface="Libre Franklin"/>
              <a:cs typeface="Libre Franklin"/>
              <a:sym typeface="Libre Frankli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9"/>
          <p:cNvSpPr txBox="1"/>
          <p:nvPr/>
        </p:nvSpPr>
        <p:spPr>
          <a:xfrm>
            <a:off x="706582" y="1351508"/>
            <a:ext cx="10778700" cy="458583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1200"/>
              </a:spcBef>
              <a:spcAft>
                <a:spcPts val="1200"/>
              </a:spcAft>
              <a:buClr>
                <a:srgbClr val="000000"/>
              </a:buClr>
              <a:buSzPts val="3200"/>
              <a:buFont typeface="Times New Roman"/>
              <a:buChar char="-"/>
            </a:pPr>
            <a:r>
              <a:rPr lang="en-GB" sz="3200" b="1" i="0" u="none" strike="noStrike">
                <a:solidFill>
                  <a:srgbClr val="000000"/>
                </a:solidFill>
                <a:latin typeface="Times New Roman"/>
                <a:ea typeface="Times New Roman"/>
                <a:cs typeface="Times New Roman"/>
                <a:sym typeface="Times New Roman"/>
              </a:rPr>
              <a:t>Các phép toán logic</a:t>
            </a:r>
            <a:r>
              <a:rPr lang="en-GB" sz="3200" b="0" i="0" u="none" strike="noStrike">
                <a:solidFill>
                  <a:srgbClr val="000000"/>
                </a:solidFill>
                <a:latin typeface="Times New Roman"/>
                <a:ea typeface="Times New Roman"/>
                <a:cs typeface="Times New Roman"/>
                <a:sym typeface="Times New Roman"/>
              </a:rPr>
              <a:t>: </a:t>
            </a:r>
            <a:endParaRPr sz="3200" b="0" i="0" u="none" strike="noStrike">
              <a:solidFill>
                <a:srgbClr val="000000"/>
              </a:solidFill>
              <a:latin typeface="Times New Roman"/>
              <a:ea typeface="Times New Roman"/>
              <a:cs typeface="Times New Roman"/>
              <a:sym typeface="Times New Roman"/>
            </a:endParaRPr>
          </a:p>
          <a:p>
            <a:pPr marL="0" marR="0" lvl="0" indent="0" algn="just" rtl="0">
              <a:spcBef>
                <a:spcPts val="1200"/>
              </a:spcBef>
              <a:spcAft>
                <a:spcPts val="1200"/>
              </a:spcAft>
              <a:buNone/>
            </a:pPr>
            <a:r>
              <a:rPr lang="en-GB" sz="3200">
                <a:solidFill>
                  <a:srgbClr val="000000"/>
                </a:solidFill>
                <a:latin typeface="Times New Roman"/>
                <a:ea typeface="Times New Roman"/>
                <a:cs typeface="Times New Roman"/>
                <a:sym typeface="Times New Roman"/>
              </a:rPr>
              <a:t>+ </a:t>
            </a:r>
            <a:r>
              <a:rPr lang="en-GB" sz="3200" b="0" i="0" u="none" strike="noStrike">
                <a:solidFill>
                  <a:srgbClr val="000000"/>
                </a:solidFill>
                <a:latin typeface="Times New Roman"/>
                <a:ea typeface="Times New Roman"/>
                <a:cs typeface="Times New Roman"/>
                <a:sym typeface="Times New Roman"/>
              </a:rPr>
              <a:t>phép cộng (kí hiệu là OR hoặc </a:t>
            </a:r>
            <a:r>
              <a:rPr lang="en-GB" sz="3200" b="0" i="0" u="none" strike="noStrike">
                <a:solidFill>
                  <a:srgbClr val="000000"/>
                </a:solidFill>
                <a:latin typeface="Cambria Math"/>
                <a:ea typeface="Cambria Math"/>
                <a:cs typeface="Cambria Math"/>
                <a:sym typeface="Cambria Math"/>
              </a:rPr>
              <a:t>∨</a:t>
            </a:r>
            <a:r>
              <a:rPr lang="en-GB" sz="3200" b="0" i="0" u="none" strike="noStrike">
                <a:solidFill>
                  <a:srgbClr val="000000"/>
                </a:solidFill>
                <a:latin typeface="Times New Roman"/>
                <a:ea typeface="Times New Roman"/>
                <a:cs typeface="Times New Roman"/>
                <a:sym typeface="Times New Roman"/>
              </a:rPr>
              <a:t>), </a:t>
            </a:r>
            <a:endParaRPr sz="3200" b="0" i="0" u="none" strike="noStrike">
              <a:solidFill>
                <a:srgbClr val="000000"/>
              </a:solidFill>
              <a:latin typeface="Times New Roman"/>
              <a:ea typeface="Times New Roman"/>
              <a:cs typeface="Times New Roman"/>
              <a:sym typeface="Times New Roman"/>
            </a:endParaRPr>
          </a:p>
          <a:p>
            <a:pPr marL="0" marR="0" lvl="0" indent="0" algn="just" rtl="0">
              <a:spcBef>
                <a:spcPts val="1200"/>
              </a:spcBef>
              <a:spcAft>
                <a:spcPts val="1200"/>
              </a:spcAft>
              <a:buNone/>
            </a:pPr>
            <a:r>
              <a:rPr lang="en-GB" sz="3200">
                <a:solidFill>
                  <a:srgbClr val="000000"/>
                </a:solidFill>
                <a:latin typeface="Times New Roman"/>
                <a:ea typeface="Times New Roman"/>
                <a:cs typeface="Times New Roman"/>
                <a:sym typeface="Times New Roman"/>
              </a:rPr>
              <a:t>+ </a:t>
            </a:r>
            <a:r>
              <a:rPr lang="en-GB" sz="3200" b="0" i="0" u="none" strike="noStrike">
                <a:solidFill>
                  <a:srgbClr val="000000"/>
                </a:solidFill>
                <a:latin typeface="Times New Roman"/>
                <a:ea typeface="Times New Roman"/>
                <a:cs typeface="Times New Roman"/>
                <a:sym typeface="Times New Roman"/>
              </a:rPr>
              <a:t>phép nhân (kí hiệu là AND hoặc </a:t>
            </a:r>
            <a:r>
              <a:rPr lang="en-GB" sz="3200" b="0" i="0" u="none" strike="noStrike">
                <a:solidFill>
                  <a:srgbClr val="000000"/>
                </a:solidFill>
                <a:latin typeface="Cambria Math"/>
                <a:ea typeface="Cambria Math"/>
                <a:cs typeface="Cambria Math"/>
                <a:sym typeface="Cambria Math"/>
              </a:rPr>
              <a:t>∧</a:t>
            </a:r>
            <a:r>
              <a:rPr lang="en-GB" sz="3200" b="0" i="0" u="none" strike="noStrike">
                <a:solidFill>
                  <a:srgbClr val="000000"/>
                </a:solidFill>
                <a:latin typeface="Times New Roman"/>
                <a:ea typeface="Times New Roman"/>
                <a:cs typeface="Times New Roman"/>
                <a:sym typeface="Times New Roman"/>
              </a:rPr>
              <a:t> )</a:t>
            </a:r>
            <a:endParaRPr sz="3200" b="0" i="0" u="none" strike="noStrike">
              <a:solidFill>
                <a:srgbClr val="000000"/>
              </a:solidFill>
              <a:latin typeface="Times New Roman"/>
              <a:ea typeface="Times New Roman"/>
              <a:cs typeface="Times New Roman"/>
              <a:sym typeface="Times New Roman"/>
            </a:endParaRPr>
          </a:p>
          <a:p>
            <a:pPr marL="0" marR="0" lvl="0" indent="0" algn="just" rtl="0">
              <a:spcBef>
                <a:spcPts val="1200"/>
              </a:spcBef>
              <a:spcAft>
                <a:spcPts val="1200"/>
              </a:spcAft>
              <a:buNone/>
            </a:pPr>
            <a:r>
              <a:rPr lang="en-GB" sz="3200">
                <a:solidFill>
                  <a:srgbClr val="000000"/>
                </a:solidFill>
                <a:latin typeface="Times New Roman"/>
                <a:ea typeface="Times New Roman"/>
                <a:cs typeface="Times New Roman"/>
                <a:sym typeface="Times New Roman"/>
              </a:rPr>
              <a:t>+</a:t>
            </a:r>
            <a:r>
              <a:rPr lang="en-GB" sz="3200" b="0" i="0" u="none" strike="noStrike">
                <a:solidFill>
                  <a:srgbClr val="000000"/>
                </a:solidFill>
                <a:latin typeface="Times New Roman"/>
                <a:ea typeface="Times New Roman"/>
                <a:cs typeface="Times New Roman"/>
                <a:sym typeface="Times New Roman"/>
              </a:rPr>
              <a:t> phép phủ định l</a:t>
            </a:r>
            <a:r>
              <a:rPr lang="en-GB" sz="3200">
                <a:latin typeface="Times New Roman"/>
                <a:ea typeface="Times New Roman"/>
                <a:cs typeface="Times New Roman"/>
                <a:sym typeface="Times New Roman"/>
              </a:rPr>
              <a:t>o</a:t>
            </a:r>
            <a:r>
              <a:rPr lang="en-GB" sz="3200" b="0" i="0" u="none" strike="noStrike">
                <a:solidFill>
                  <a:srgbClr val="000000"/>
                </a:solidFill>
                <a:latin typeface="Times New Roman"/>
                <a:ea typeface="Times New Roman"/>
                <a:cs typeface="Times New Roman"/>
                <a:sym typeface="Times New Roman"/>
              </a:rPr>
              <a:t>gic (kí hiệu là NOT hoặc một dấu gạch ngang trên đối tượng phủ định)</a:t>
            </a:r>
            <a:endParaRPr sz="3200" b="0" i="0" u="none" strike="noStrike">
              <a:solidFill>
                <a:srgbClr val="000000"/>
              </a:solidFill>
              <a:latin typeface="Times New Roman"/>
              <a:ea typeface="Times New Roman"/>
              <a:cs typeface="Times New Roman"/>
              <a:sym typeface="Times New Roman"/>
            </a:endParaRPr>
          </a:p>
          <a:p>
            <a:pPr marL="0" marR="0" lvl="0" indent="0" algn="just" rtl="0">
              <a:spcBef>
                <a:spcPts val="1200"/>
              </a:spcBef>
              <a:spcAft>
                <a:spcPts val="1200"/>
              </a:spcAft>
              <a:buNone/>
            </a:pPr>
            <a:r>
              <a:rPr lang="en-GB" sz="3200">
                <a:solidFill>
                  <a:srgbClr val="000000"/>
                </a:solidFill>
                <a:latin typeface="Times New Roman"/>
                <a:ea typeface="Times New Roman"/>
                <a:cs typeface="Times New Roman"/>
                <a:sym typeface="Times New Roman"/>
              </a:rPr>
              <a:t>+</a:t>
            </a:r>
            <a:r>
              <a:rPr lang="en-GB" sz="3200" b="0" i="0" u="none" strike="noStrike">
                <a:solidFill>
                  <a:srgbClr val="000000"/>
                </a:solidFill>
                <a:latin typeface="Times New Roman"/>
                <a:ea typeface="Times New Roman"/>
                <a:cs typeface="Times New Roman"/>
                <a:sym typeface="Times New Roman"/>
              </a:rPr>
              <a:t> phép hoặc loại trừ (kí hiệu là XOR hoặc </a:t>
            </a:r>
            <a:r>
              <a:rPr lang="en-GB" sz="3200" b="0" i="0" u="none" strike="noStrike">
                <a:solidFill>
                  <a:srgbClr val="000000"/>
                </a:solidFill>
                <a:latin typeface="Cambria Math"/>
                <a:ea typeface="Cambria Math"/>
                <a:cs typeface="Cambria Math"/>
                <a:sym typeface="Cambria Math"/>
              </a:rPr>
              <a:t>⊕</a:t>
            </a:r>
            <a:r>
              <a:rPr lang="en-GB" sz="3200" b="0" i="0" u="none" strike="noStrike">
                <a:solidFill>
                  <a:srgbClr val="000000"/>
                </a:solidFill>
                <a:latin typeface="Times New Roman"/>
                <a:ea typeface="Times New Roman"/>
                <a:cs typeface="Times New Roman"/>
                <a:sym typeface="Times New Roman"/>
              </a:rPr>
              <a:t>)</a:t>
            </a:r>
            <a:endParaRPr sz="3200">
              <a:solidFill>
                <a:schemeClr val="dk1"/>
              </a:solidFill>
              <a:latin typeface="Libre Franklin"/>
              <a:ea typeface="Libre Franklin"/>
              <a:cs typeface="Libre Franklin"/>
              <a:sym typeface="Libre Frankli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27" name="Google Shape;227;p20"/>
              <p:cNvGraphicFramePr/>
              <p:nvPr>
                <p:extLst>
                  <p:ext uri="{D42A27DB-BD31-4B8C-83A1-F6EECF244321}">
                    <p14:modId xmlns:p14="http://schemas.microsoft.com/office/powerpoint/2010/main" val="758258402"/>
                  </p:ext>
                </p:extLst>
              </p:nvPr>
            </p:nvGraphicFramePr>
            <p:xfrm>
              <a:off x="1789507" y="1636672"/>
              <a:ext cx="9682913" cy="5028078"/>
            </p:xfrm>
            <a:graphic>
              <a:graphicData uri="http://schemas.openxmlformats.org/drawingml/2006/table">
                <a:tbl>
                  <a:tblPr>
                    <a:noFill/>
                    <a:tableStyleId>{49B8EAB2-C08A-40FC-92F6-243AD7128966}</a:tableStyleId>
                  </a:tblPr>
                  <a:tblGrid>
                    <a:gridCol w="949906">
                      <a:extLst>
                        <a:ext uri="{9D8B030D-6E8A-4147-A177-3AD203B41FA5}">
                          <a16:colId xmlns:a16="http://schemas.microsoft.com/office/drawing/2014/main" val="20000"/>
                        </a:ext>
                      </a:extLst>
                    </a:gridCol>
                    <a:gridCol w="949906">
                      <a:extLst>
                        <a:ext uri="{9D8B030D-6E8A-4147-A177-3AD203B41FA5}">
                          <a16:colId xmlns:a16="http://schemas.microsoft.com/office/drawing/2014/main" val="20001"/>
                        </a:ext>
                      </a:extLst>
                    </a:gridCol>
                    <a:gridCol w="2267516">
                      <a:extLst>
                        <a:ext uri="{9D8B030D-6E8A-4147-A177-3AD203B41FA5}">
                          <a16:colId xmlns:a16="http://schemas.microsoft.com/office/drawing/2014/main" val="20002"/>
                        </a:ext>
                      </a:extLst>
                    </a:gridCol>
                    <a:gridCol w="1930459">
                      <a:extLst>
                        <a:ext uri="{9D8B030D-6E8A-4147-A177-3AD203B41FA5}">
                          <a16:colId xmlns:a16="http://schemas.microsoft.com/office/drawing/2014/main" val="20003"/>
                        </a:ext>
                      </a:extLst>
                    </a:gridCol>
                    <a:gridCol w="1654667">
                      <a:extLst>
                        <a:ext uri="{9D8B030D-6E8A-4147-A177-3AD203B41FA5}">
                          <a16:colId xmlns:a16="http://schemas.microsoft.com/office/drawing/2014/main" val="20004"/>
                        </a:ext>
                      </a:extLst>
                    </a:gridCol>
                    <a:gridCol w="1930459">
                      <a:extLst>
                        <a:ext uri="{9D8B030D-6E8A-4147-A177-3AD203B41FA5}">
                          <a16:colId xmlns:a16="http://schemas.microsoft.com/office/drawing/2014/main" val="20005"/>
                        </a:ext>
                      </a:extLst>
                    </a:gridCol>
                  </a:tblGrid>
                  <a:tr h="1911838">
                    <a:tc>
                      <a:txBody>
                        <a:bodyPr/>
                        <a:lstStyle/>
                        <a:p>
                          <a:pPr marL="0" marR="0" lvl="0" indent="0" algn="ctr" rtl="0">
                            <a:spcBef>
                              <a:spcPts val="600"/>
                            </a:spcBef>
                            <a:spcAft>
                              <a:spcPts val="600"/>
                            </a:spcAft>
                            <a:buNone/>
                          </a:pPr>
                          <a:r>
                            <a:rPr lang="en-GB" sz="2800" b="0" i="0" u="none" strike="noStrike" cap="none">
                              <a:solidFill>
                                <a:srgbClr val="000000"/>
                              </a:solidFill>
                              <a:latin typeface="Times New Roman"/>
                              <a:ea typeface="Times New Roman"/>
                              <a:cs typeface="Times New Roman"/>
                              <a:sym typeface="Times New Roman"/>
                            </a:rPr>
                            <a:t>X</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600"/>
                            </a:spcBef>
                            <a:spcAft>
                              <a:spcPts val="600"/>
                            </a:spcAft>
                            <a:buNone/>
                          </a:pPr>
                          <a:r>
                            <a:rPr lang="en-GB" sz="2800" b="0" i="0" u="none" strike="noStrike" cap="none">
                              <a:solidFill>
                                <a:srgbClr val="000000"/>
                              </a:solidFill>
                              <a:latin typeface="Times New Roman"/>
                              <a:ea typeface="Times New Roman"/>
                              <a:cs typeface="Times New Roman"/>
                              <a:sym typeface="Times New Roman"/>
                            </a:rPr>
                            <a:t>Y</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600"/>
                            </a:spcBef>
                            <a:spcAft>
                              <a:spcPts val="600"/>
                            </a:spcAft>
                            <a:buNone/>
                          </a:pPr>
                          <a:r>
                            <a:rPr lang="en-GB" sz="2800" b="0" i="0" u="none" strike="noStrike" cap="none" dirty="0">
                              <a:solidFill>
                                <a:srgbClr val="000000"/>
                              </a:solidFill>
                              <a:latin typeface="Times New Roman"/>
                              <a:ea typeface="Times New Roman"/>
                              <a:cs typeface="Times New Roman"/>
                              <a:sym typeface="Times New Roman"/>
                            </a:rPr>
                            <a:t>X and Y</a:t>
                          </a:r>
                          <a:endParaRPr sz="2800" u="none" strike="noStrike" cap="none" dirty="0"/>
                        </a:p>
                        <a:p>
                          <a:pPr marL="0" marR="0" lvl="0" indent="0" algn="ctr" rtl="0">
                            <a:spcBef>
                              <a:spcPts val="600"/>
                            </a:spcBef>
                            <a:spcAft>
                              <a:spcPts val="600"/>
                            </a:spcAft>
                            <a:buNone/>
                          </a:pPr>
                          <a:r>
                            <a:rPr lang="en-GB" sz="2800" b="0" i="0" u="none" strike="noStrike" cap="none" dirty="0">
                              <a:solidFill>
                                <a:srgbClr val="000000"/>
                              </a:solidFill>
                              <a:latin typeface="Times New Roman"/>
                              <a:ea typeface="Times New Roman"/>
                              <a:cs typeface="Times New Roman"/>
                              <a:sym typeface="Times New Roman"/>
                            </a:rPr>
                            <a:t>X </a:t>
                          </a:r>
                          <a:r>
                            <a:rPr lang="en-GB" sz="2800" b="0" i="0" u="none" strike="noStrike" cap="none" dirty="0">
                              <a:solidFill>
                                <a:srgbClr val="000000"/>
                              </a:solidFill>
                              <a:latin typeface="Cambria Math"/>
                              <a:ea typeface="Cambria Math"/>
                              <a:cs typeface="Cambria Math"/>
                              <a:sym typeface="Cambria Math"/>
                            </a:rPr>
                            <a:t>∧</a:t>
                          </a:r>
                          <a:r>
                            <a:rPr lang="en-GB" sz="2800" b="0" i="0" u="none" strike="noStrike" cap="none" dirty="0">
                              <a:solidFill>
                                <a:srgbClr val="000000"/>
                              </a:solidFill>
                              <a:latin typeface="Times New Roman"/>
                              <a:ea typeface="Times New Roman"/>
                              <a:cs typeface="Times New Roman"/>
                              <a:sym typeface="Times New Roman"/>
                            </a:rPr>
                            <a:t> Y</a:t>
                          </a:r>
                        </a:p>
                        <a:p>
                          <a:pPr marL="0" marR="0" lvl="0" indent="0" algn="ctr" rtl="0">
                            <a:spcBef>
                              <a:spcPts val="600"/>
                            </a:spcBef>
                            <a:spcAft>
                              <a:spcPts val="600"/>
                            </a:spcAft>
                            <a:buNone/>
                          </a:pPr>
                          <a:r>
                            <a:rPr lang="en-GB" sz="2800" b="0" i="0" u="none" strike="noStrike" cap="none" dirty="0">
                              <a:solidFill>
                                <a:srgbClr val="000000"/>
                              </a:solidFill>
                              <a:latin typeface="Times New Roman"/>
                              <a:cs typeface="Times New Roman"/>
                              <a:sym typeface="Times New Roman"/>
                            </a:rPr>
                            <a:t>(</a:t>
                          </a:r>
                          <a:r>
                            <a:rPr lang="en-GB" sz="2800" b="0" i="0" u="none" strike="noStrike" cap="none" dirty="0" err="1">
                              <a:solidFill>
                                <a:srgbClr val="000000"/>
                              </a:solidFill>
                              <a:latin typeface="Times New Roman"/>
                              <a:cs typeface="Times New Roman"/>
                              <a:sym typeface="Times New Roman"/>
                            </a:rPr>
                            <a:t>Nhân</a:t>
                          </a:r>
                          <a:r>
                            <a:rPr lang="en-GB" sz="2800" b="0" i="0" u="none" strike="noStrike" cap="none" dirty="0">
                              <a:solidFill>
                                <a:srgbClr val="000000"/>
                              </a:solidFill>
                              <a:latin typeface="Times New Roman"/>
                              <a:cs typeface="Times New Roman"/>
                              <a:sym typeface="Times New Roman"/>
                            </a:rPr>
                            <a:t>)</a:t>
                          </a:r>
                          <a:endParaRPr sz="2800" u="none" strike="noStrike" cap="none" dirty="0"/>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600"/>
                            </a:spcBef>
                            <a:spcAft>
                              <a:spcPts val="600"/>
                            </a:spcAft>
                            <a:buNone/>
                          </a:pPr>
                          <a:r>
                            <a:rPr lang="en-GB" sz="2800" b="0" i="0" u="none" strike="noStrike" cap="none" dirty="0">
                              <a:solidFill>
                                <a:srgbClr val="000000"/>
                              </a:solidFill>
                              <a:latin typeface="Times New Roman"/>
                              <a:ea typeface="Times New Roman"/>
                              <a:cs typeface="Times New Roman"/>
                              <a:sym typeface="Times New Roman"/>
                            </a:rPr>
                            <a:t>X or Y</a:t>
                          </a:r>
                          <a:endParaRPr sz="2800" u="none" strike="noStrike" cap="none" dirty="0"/>
                        </a:p>
                        <a:p>
                          <a:pPr marL="0" marR="0" lvl="0" indent="0" algn="ctr" rtl="0">
                            <a:spcBef>
                              <a:spcPts val="600"/>
                            </a:spcBef>
                            <a:spcAft>
                              <a:spcPts val="600"/>
                            </a:spcAft>
                            <a:buNone/>
                          </a:pPr>
                          <a:r>
                            <a:rPr lang="en-GB" sz="2800" b="0" i="0" u="none" strike="noStrike" cap="none" dirty="0">
                              <a:solidFill>
                                <a:srgbClr val="000000"/>
                              </a:solidFill>
                              <a:latin typeface="Times New Roman"/>
                              <a:ea typeface="Times New Roman"/>
                              <a:cs typeface="Times New Roman"/>
                              <a:sym typeface="Times New Roman"/>
                            </a:rPr>
                            <a:t>X </a:t>
                          </a:r>
                          <a:r>
                            <a:rPr lang="en-GB" sz="2800" b="0" i="0" u="none" strike="noStrike" cap="none" dirty="0">
                              <a:solidFill>
                                <a:srgbClr val="000000"/>
                              </a:solidFill>
                              <a:latin typeface="Cambria Math"/>
                              <a:ea typeface="Cambria Math"/>
                              <a:cs typeface="Cambria Math"/>
                              <a:sym typeface="Cambria Math"/>
                            </a:rPr>
                            <a:t>∨</a:t>
                          </a:r>
                          <a:r>
                            <a:rPr lang="en-GB" sz="2800" b="0" i="0" u="none" strike="noStrike" cap="none" dirty="0">
                              <a:solidFill>
                                <a:srgbClr val="000000"/>
                              </a:solidFill>
                              <a:latin typeface="Times New Roman"/>
                              <a:ea typeface="Times New Roman"/>
                              <a:cs typeface="Times New Roman"/>
                              <a:sym typeface="Times New Roman"/>
                            </a:rPr>
                            <a:t> Y</a:t>
                          </a:r>
                        </a:p>
                        <a:p>
                          <a:pPr marL="0" marR="0" lvl="0" indent="0" algn="ctr" rtl="0">
                            <a:spcBef>
                              <a:spcPts val="600"/>
                            </a:spcBef>
                            <a:spcAft>
                              <a:spcPts val="600"/>
                            </a:spcAft>
                            <a:buNone/>
                          </a:pPr>
                          <a:r>
                            <a:rPr lang="en-GB" sz="2800" b="0" i="0" u="none" strike="noStrike" cap="none" dirty="0">
                              <a:solidFill>
                                <a:srgbClr val="000000"/>
                              </a:solidFill>
                              <a:latin typeface="Times New Roman"/>
                              <a:cs typeface="Times New Roman"/>
                              <a:sym typeface="Times New Roman"/>
                            </a:rPr>
                            <a:t>(</a:t>
                          </a:r>
                          <a:r>
                            <a:rPr lang="en-GB" sz="2800" b="0" i="0" u="none" strike="noStrike" cap="none" dirty="0" err="1">
                              <a:solidFill>
                                <a:srgbClr val="000000"/>
                              </a:solidFill>
                              <a:latin typeface="Times New Roman"/>
                              <a:cs typeface="Times New Roman"/>
                              <a:sym typeface="Times New Roman"/>
                            </a:rPr>
                            <a:t>Cộng</a:t>
                          </a:r>
                          <a:r>
                            <a:rPr lang="en-GB" sz="2800" b="0" i="0" u="none" strike="noStrike" cap="none" dirty="0">
                              <a:solidFill>
                                <a:srgbClr val="000000"/>
                              </a:solidFill>
                              <a:latin typeface="Times New Roman"/>
                              <a:cs typeface="Times New Roman"/>
                              <a:sym typeface="Times New Roman"/>
                            </a:rPr>
                            <a:t>)</a:t>
                          </a:r>
                          <a:endParaRPr sz="2800" u="none" strike="noStrike" cap="none" dirty="0"/>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600"/>
                            </a:spcBef>
                            <a:spcAft>
                              <a:spcPts val="600"/>
                            </a:spcAft>
                            <a:buNone/>
                          </a:pPr>
                          <a:r>
                            <a:rPr lang="en-GB" sz="2800" b="0" i="0" u="none" strike="noStrike" cap="none" dirty="0">
                              <a:solidFill>
                                <a:srgbClr val="000000"/>
                              </a:solidFill>
                              <a:latin typeface="Times New Roman"/>
                              <a:ea typeface="Times New Roman"/>
                              <a:cs typeface="Times New Roman"/>
                              <a:sym typeface="Times New Roman"/>
                            </a:rPr>
                            <a:t>Not X</a:t>
                          </a:r>
                          <a:endParaRPr lang="en-GB" sz="2800" u="none" strike="noStrike" cap="none" dirty="0"/>
                        </a:p>
                        <a:p>
                          <a:pPr marL="0" marR="0" lvl="0" indent="0" algn="ctr" rtl="0">
                            <a:spcBef>
                              <a:spcPts val="600"/>
                            </a:spcBef>
                            <a:spcAft>
                              <a:spcPts val="600"/>
                            </a:spcAft>
                            <a:buNone/>
                          </a:pPr>
                          <a14:m>
                            <m:oMathPara xmlns:m="http://schemas.openxmlformats.org/officeDocument/2006/math">
                              <m:oMathParaPr>
                                <m:jc m:val="centerGroup"/>
                              </m:oMathParaPr>
                              <m:oMath xmlns:m="http://schemas.openxmlformats.org/officeDocument/2006/math">
                                <m:acc>
                                  <m:accPr>
                                    <m:chr m:val="̅"/>
                                    <m:ctrlPr>
                                      <a:rPr lang="ar-AE" sz="2800" b="0" i="1" u="none" strike="noStrike" cap="none" smtClean="0">
                                        <a:solidFill>
                                          <a:srgbClr val="000000"/>
                                        </a:solidFill>
                                        <a:latin typeface="Cambria Math" panose="02040503050406030204" pitchFamily="18" charset="0"/>
                                        <a:ea typeface="Cambria Math"/>
                                        <a:sym typeface="Cambria Math"/>
                                      </a:rPr>
                                    </m:ctrlPr>
                                  </m:accPr>
                                  <m:e>
                                    <m:r>
                                      <a:rPr lang="ar-AE" sz="2800" b="0" i="1" u="none" strike="noStrike" cap="none" smtClean="0">
                                        <a:solidFill>
                                          <a:srgbClr val="000000"/>
                                        </a:solidFill>
                                        <a:latin typeface="Cambria Math" panose="02040503050406030204" pitchFamily="18" charset="0"/>
                                        <a:ea typeface="Cambria Math"/>
                                        <a:sym typeface="Cambria Math"/>
                                      </a:rPr>
                                      <m:t>𝑋</m:t>
                                    </m:r>
                                  </m:e>
                                </m:acc>
                              </m:oMath>
                            </m:oMathPara>
                          </a14:m>
                          <a:endParaRPr lang="en-US" sz="2800" u="none" strike="noStrike" cap="none" dirty="0"/>
                        </a:p>
                        <a:p>
                          <a:pPr marL="0" marR="0" lvl="0" indent="0" algn="ctr" rtl="0">
                            <a:spcBef>
                              <a:spcPts val="600"/>
                            </a:spcBef>
                            <a:spcAft>
                              <a:spcPts val="600"/>
                            </a:spcAft>
                            <a:buNone/>
                          </a:pPr>
                          <a:r>
                            <a:rPr lang="en-US" sz="2000" u="none" strike="noStrike" cap="none" dirty="0"/>
                            <a:t>(</a:t>
                          </a:r>
                          <a:r>
                            <a:rPr lang="en-US" sz="2000" u="none" strike="noStrike" cap="none" dirty="0" err="1"/>
                            <a:t>Phủ</a:t>
                          </a:r>
                          <a:r>
                            <a:rPr lang="en-US" sz="2000" u="none" strike="noStrike" cap="none" baseline="0" dirty="0"/>
                            <a:t> </a:t>
                          </a:r>
                          <a:r>
                            <a:rPr lang="en-US" sz="2000" u="none" strike="noStrike" cap="none" baseline="0" dirty="0" err="1"/>
                            <a:t>định</a:t>
                          </a:r>
                          <a:r>
                            <a:rPr lang="en-US" sz="2000" u="none" strike="noStrike" cap="none" baseline="0" dirty="0"/>
                            <a:t>)</a:t>
                          </a:r>
                          <a:endParaRPr sz="2000" u="none" strike="noStrike" cap="none" dirty="0"/>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600"/>
                            </a:spcBef>
                            <a:spcAft>
                              <a:spcPts val="600"/>
                            </a:spcAft>
                            <a:buNone/>
                          </a:pPr>
                          <a:r>
                            <a:rPr lang="en-GB" sz="2800" b="0" i="0" u="none" strike="noStrike" cap="none" dirty="0">
                              <a:solidFill>
                                <a:srgbClr val="000000"/>
                              </a:solidFill>
                              <a:latin typeface="Times New Roman"/>
                              <a:ea typeface="Times New Roman"/>
                              <a:cs typeface="Times New Roman"/>
                              <a:sym typeface="Times New Roman"/>
                            </a:rPr>
                            <a:t>X </a:t>
                          </a:r>
                          <a:r>
                            <a:rPr lang="en-GB" sz="2800" b="0" i="0" u="none" strike="noStrike" cap="none" dirty="0" err="1">
                              <a:solidFill>
                                <a:srgbClr val="000000"/>
                              </a:solidFill>
                              <a:latin typeface="Times New Roman"/>
                              <a:ea typeface="Times New Roman"/>
                              <a:cs typeface="Times New Roman"/>
                              <a:sym typeface="Times New Roman"/>
                            </a:rPr>
                            <a:t>xor</a:t>
                          </a:r>
                          <a:r>
                            <a:rPr lang="en-GB" sz="2800" b="0" i="0" u="none" strike="noStrike" cap="none" dirty="0">
                              <a:solidFill>
                                <a:srgbClr val="000000"/>
                              </a:solidFill>
                              <a:latin typeface="Times New Roman"/>
                              <a:ea typeface="Times New Roman"/>
                              <a:cs typeface="Times New Roman"/>
                              <a:sym typeface="Times New Roman"/>
                            </a:rPr>
                            <a:t> Y</a:t>
                          </a:r>
                          <a:endParaRPr sz="2800" u="none" strike="noStrike" cap="none" dirty="0"/>
                        </a:p>
                        <a:p>
                          <a:pPr marL="0" marR="0" lvl="0" indent="0" algn="ctr" rtl="0">
                            <a:spcBef>
                              <a:spcPts val="600"/>
                            </a:spcBef>
                            <a:spcAft>
                              <a:spcPts val="600"/>
                            </a:spcAft>
                            <a:buNone/>
                          </a:pPr>
                          <a:r>
                            <a:rPr lang="en-GB" sz="2800" b="0" i="0" u="none" strike="noStrike" cap="none" dirty="0">
                              <a:solidFill>
                                <a:srgbClr val="000000"/>
                              </a:solidFill>
                              <a:latin typeface="Times New Roman"/>
                              <a:ea typeface="Times New Roman"/>
                              <a:cs typeface="Times New Roman"/>
                              <a:sym typeface="Times New Roman"/>
                            </a:rPr>
                            <a:t>X </a:t>
                          </a:r>
                          <a:r>
                            <a:rPr lang="en-GB" sz="2800" b="0" i="0" u="none" strike="noStrike" cap="none" dirty="0">
                              <a:solidFill>
                                <a:srgbClr val="000000"/>
                              </a:solidFill>
                              <a:latin typeface="Cambria Math"/>
                              <a:ea typeface="Cambria Math"/>
                              <a:cs typeface="Cambria Math"/>
                              <a:sym typeface="Cambria Math"/>
                            </a:rPr>
                            <a:t>⊕</a:t>
                          </a:r>
                          <a:r>
                            <a:rPr lang="en-GB" sz="2800" b="0" i="0" u="none" strike="noStrike" cap="none" dirty="0">
                              <a:solidFill>
                                <a:srgbClr val="000000"/>
                              </a:solidFill>
                              <a:latin typeface="Times New Roman"/>
                              <a:ea typeface="Times New Roman"/>
                              <a:cs typeface="Times New Roman"/>
                              <a:sym typeface="Times New Roman"/>
                            </a:rPr>
                            <a:t> Y</a:t>
                          </a:r>
                        </a:p>
                        <a:p>
                          <a:pPr marL="0" marR="0" lvl="0" indent="0" algn="ctr" rtl="0">
                            <a:spcBef>
                              <a:spcPts val="600"/>
                            </a:spcBef>
                            <a:spcAft>
                              <a:spcPts val="600"/>
                            </a:spcAft>
                            <a:buNone/>
                          </a:pPr>
                          <a:r>
                            <a:rPr lang="en-GB" sz="2800" b="0" i="0" u="none" strike="noStrike" cap="none" dirty="0">
                              <a:solidFill>
                                <a:srgbClr val="000000"/>
                              </a:solidFill>
                              <a:latin typeface="Times New Roman"/>
                              <a:cs typeface="Times New Roman"/>
                              <a:sym typeface="Times New Roman"/>
                            </a:rPr>
                            <a:t>(</a:t>
                          </a:r>
                          <a:r>
                            <a:rPr lang="en-GB" sz="2800" b="0" i="0" u="none" strike="noStrike" cap="none" dirty="0" err="1">
                              <a:solidFill>
                                <a:srgbClr val="000000"/>
                              </a:solidFill>
                              <a:latin typeface="Times New Roman"/>
                              <a:cs typeface="Times New Roman"/>
                              <a:sym typeface="Times New Roman"/>
                            </a:rPr>
                            <a:t>Loại</a:t>
                          </a:r>
                          <a:r>
                            <a:rPr lang="en-GB" sz="2800" b="0" i="0" u="none" strike="noStrike" cap="none" baseline="0" dirty="0">
                              <a:solidFill>
                                <a:srgbClr val="000000"/>
                              </a:solidFill>
                              <a:latin typeface="Times New Roman"/>
                              <a:cs typeface="Times New Roman"/>
                              <a:sym typeface="Times New Roman"/>
                            </a:rPr>
                            <a:t> </a:t>
                          </a:r>
                          <a:r>
                            <a:rPr lang="en-GB" sz="2800" b="0" i="0" u="none" strike="noStrike" cap="none" baseline="0" dirty="0" err="1">
                              <a:solidFill>
                                <a:srgbClr val="000000"/>
                              </a:solidFill>
                              <a:latin typeface="Times New Roman"/>
                              <a:cs typeface="Times New Roman"/>
                              <a:sym typeface="Times New Roman"/>
                            </a:rPr>
                            <a:t>trừ</a:t>
                          </a:r>
                          <a:r>
                            <a:rPr lang="en-GB" sz="2800" b="0" i="0" u="none" strike="noStrike" cap="none" baseline="0" dirty="0">
                              <a:solidFill>
                                <a:srgbClr val="000000"/>
                              </a:solidFill>
                              <a:latin typeface="Times New Roman"/>
                              <a:cs typeface="Times New Roman"/>
                              <a:sym typeface="Times New Roman"/>
                            </a:rPr>
                            <a:t>)</a:t>
                          </a:r>
                          <a:endParaRPr sz="2800" u="none" strike="noStrike" cap="none" dirty="0"/>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extLst>
                      <a:ext uri="{0D108BD9-81ED-4DB2-BD59-A6C34878D82A}">
                        <a16:rowId xmlns:a16="http://schemas.microsoft.com/office/drawing/2014/main" val="10000"/>
                      </a:ext>
                    </a:extLst>
                  </a:tr>
                  <a:tr h="779060">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dirty="0">
                              <a:solidFill>
                                <a:srgbClr val="000000"/>
                              </a:solidFill>
                              <a:latin typeface="Times New Roman"/>
                              <a:ea typeface="Times New Roman"/>
                              <a:cs typeface="Times New Roman"/>
                              <a:sym typeface="Times New Roman"/>
                            </a:rPr>
                            <a:t>0</a:t>
                          </a:r>
                          <a:endParaRPr sz="2800" u="none" strike="noStrike" cap="none" dirty="0"/>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extLst>
                      <a:ext uri="{0D108BD9-81ED-4DB2-BD59-A6C34878D82A}">
                        <a16:rowId xmlns:a16="http://schemas.microsoft.com/office/drawing/2014/main" val="10001"/>
                      </a:ext>
                    </a:extLst>
                  </a:tr>
                  <a:tr h="779060">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extLst>
                      <a:ext uri="{0D108BD9-81ED-4DB2-BD59-A6C34878D82A}">
                        <a16:rowId xmlns:a16="http://schemas.microsoft.com/office/drawing/2014/main" val="10002"/>
                      </a:ext>
                    </a:extLst>
                  </a:tr>
                  <a:tr h="779060">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extLst>
                      <a:ext uri="{0D108BD9-81ED-4DB2-BD59-A6C34878D82A}">
                        <a16:rowId xmlns:a16="http://schemas.microsoft.com/office/drawing/2014/main" val="10003"/>
                      </a:ext>
                    </a:extLst>
                  </a:tr>
                  <a:tr h="779060">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dirty="0">
                              <a:solidFill>
                                <a:srgbClr val="000000"/>
                              </a:solidFill>
                              <a:latin typeface="Times New Roman"/>
                              <a:ea typeface="Times New Roman"/>
                              <a:cs typeface="Times New Roman"/>
                              <a:sym typeface="Times New Roman"/>
                            </a:rPr>
                            <a:t>0</a:t>
                          </a:r>
                          <a:endParaRPr sz="2800" u="none" strike="noStrike" cap="none" dirty="0"/>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extLst>
                      <a:ext uri="{0D108BD9-81ED-4DB2-BD59-A6C34878D82A}">
                        <a16:rowId xmlns:a16="http://schemas.microsoft.com/office/drawing/2014/main" val="10004"/>
                      </a:ext>
                    </a:extLst>
                  </a:tr>
                </a:tbl>
              </a:graphicData>
            </a:graphic>
          </p:graphicFrame>
        </mc:Choice>
        <mc:Fallback xmlns="">
          <p:graphicFrame>
            <p:nvGraphicFramePr>
              <p:cNvPr id="227" name="Google Shape;227;p20"/>
              <p:cNvGraphicFramePr/>
              <p:nvPr>
                <p:extLst>
                  <p:ext uri="{D42A27DB-BD31-4B8C-83A1-F6EECF244321}">
                    <p14:modId xmlns:p14="http://schemas.microsoft.com/office/powerpoint/2010/main" val="758258402"/>
                  </p:ext>
                </p:extLst>
              </p:nvPr>
            </p:nvGraphicFramePr>
            <p:xfrm>
              <a:off x="1789507" y="1636672"/>
              <a:ext cx="9682913" cy="5028078"/>
            </p:xfrm>
            <a:graphic>
              <a:graphicData uri="http://schemas.openxmlformats.org/drawingml/2006/table">
                <a:tbl>
                  <a:tblPr>
                    <a:noFill/>
                    <a:tableStyleId>{49B8EAB2-C08A-40FC-92F6-243AD7128966}</a:tableStyleId>
                  </a:tblPr>
                  <a:tblGrid>
                    <a:gridCol w="949906">
                      <a:extLst>
                        <a:ext uri="{9D8B030D-6E8A-4147-A177-3AD203B41FA5}">
                          <a16:colId xmlns:a16="http://schemas.microsoft.com/office/drawing/2014/main" val="20000"/>
                        </a:ext>
                      </a:extLst>
                    </a:gridCol>
                    <a:gridCol w="949906">
                      <a:extLst>
                        <a:ext uri="{9D8B030D-6E8A-4147-A177-3AD203B41FA5}">
                          <a16:colId xmlns:a16="http://schemas.microsoft.com/office/drawing/2014/main" val="20001"/>
                        </a:ext>
                      </a:extLst>
                    </a:gridCol>
                    <a:gridCol w="2267516">
                      <a:extLst>
                        <a:ext uri="{9D8B030D-6E8A-4147-A177-3AD203B41FA5}">
                          <a16:colId xmlns:a16="http://schemas.microsoft.com/office/drawing/2014/main" val="20002"/>
                        </a:ext>
                      </a:extLst>
                    </a:gridCol>
                    <a:gridCol w="1930459">
                      <a:extLst>
                        <a:ext uri="{9D8B030D-6E8A-4147-A177-3AD203B41FA5}">
                          <a16:colId xmlns:a16="http://schemas.microsoft.com/office/drawing/2014/main" val="20003"/>
                        </a:ext>
                      </a:extLst>
                    </a:gridCol>
                    <a:gridCol w="1654667">
                      <a:extLst>
                        <a:ext uri="{9D8B030D-6E8A-4147-A177-3AD203B41FA5}">
                          <a16:colId xmlns:a16="http://schemas.microsoft.com/office/drawing/2014/main" val="20004"/>
                        </a:ext>
                      </a:extLst>
                    </a:gridCol>
                    <a:gridCol w="1930459">
                      <a:extLst>
                        <a:ext uri="{9D8B030D-6E8A-4147-A177-3AD203B41FA5}">
                          <a16:colId xmlns:a16="http://schemas.microsoft.com/office/drawing/2014/main" val="20005"/>
                        </a:ext>
                      </a:extLst>
                    </a:gridCol>
                  </a:tblGrid>
                  <a:tr h="1911838">
                    <a:tc>
                      <a:txBody>
                        <a:bodyPr/>
                        <a:lstStyle/>
                        <a:p>
                          <a:pPr marL="0" marR="0" lvl="0" indent="0" algn="ctr" rtl="0">
                            <a:spcBef>
                              <a:spcPts val="600"/>
                            </a:spcBef>
                            <a:spcAft>
                              <a:spcPts val="600"/>
                            </a:spcAft>
                            <a:buNone/>
                          </a:pPr>
                          <a:r>
                            <a:rPr lang="en-GB" sz="2800" b="0" i="0" u="none" strike="noStrike" cap="none">
                              <a:solidFill>
                                <a:srgbClr val="000000"/>
                              </a:solidFill>
                              <a:latin typeface="Times New Roman"/>
                              <a:ea typeface="Times New Roman"/>
                              <a:cs typeface="Times New Roman"/>
                              <a:sym typeface="Times New Roman"/>
                            </a:rPr>
                            <a:t>X</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600"/>
                            </a:spcBef>
                            <a:spcAft>
                              <a:spcPts val="600"/>
                            </a:spcAft>
                            <a:buNone/>
                          </a:pPr>
                          <a:r>
                            <a:rPr lang="en-GB" sz="2800" b="0" i="0" u="none" strike="noStrike" cap="none">
                              <a:solidFill>
                                <a:srgbClr val="000000"/>
                              </a:solidFill>
                              <a:latin typeface="Times New Roman"/>
                              <a:ea typeface="Times New Roman"/>
                              <a:cs typeface="Times New Roman"/>
                              <a:sym typeface="Times New Roman"/>
                            </a:rPr>
                            <a:t>Y</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600"/>
                            </a:spcBef>
                            <a:spcAft>
                              <a:spcPts val="600"/>
                            </a:spcAft>
                            <a:buNone/>
                          </a:pPr>
                          <a:r>
                            <a:rPr lang="en-GB" sz="2800" b="0" i="0" u="none" strike="noStrike" cap="none" dirty="0">
                              <a:solidFill>
                                <a:srgbClr val="000000"/>
                              </a:solidFill>
                              <a:latin typeface="Times New Roman"/>
                              <a:ea typeface="Times New Roman"/>
                              <a:cs typeface="Times New Roman"/>
                              <a:sym typeface="Times New Roman"/>
                            </a:rPr>
                            <a:t>X and Y</a:t>
                          </a:r>
                          <a:endParaRPr sz="2800" u="none" strike="noStrike" cap="none" dirty="0"/>
                        </a:p>
                        <a:p>
                          <a:pPr marL="0" marR="0" lvl="0" indent="0" algn="ctr" rtl="0">
                            <a:spcBef>
                              <a:spcPts val="600"/>
                            </a:spcBef>
                            <a:spcAft>
                              <a:spcPts val="600"/>
                            </a:spcAft>
                            <a:buNone/>
                          </a:pPr>
                          <a:r>
                            <a:rPr lang="en-GB" sz="2800" b="0" i="0" u="none" strike="noStrike" cap="none" dirty="0">
                              <a:solidFill>
                                <a:srgbClr val="000000"/>
                              </a:solidFill>
                              <a:latin typeface="Times New Roman"/>
                              <a:ea typeface="Times New Roman"/>
                              <a:cs typeface="Times New Roman"/>
                              <a:sym typeface="Times New Roman"/>
                            </a:rPr>
                            <a:t>X </a:t>
                          </a:r>
                          <a:r>
                            <a:rPr lang="en-GB" sz="2800" b="0" i="0" u="none" strike="noStrike" cap="none" dirty="0">
                              <a:solidFill>
                                <a:srgbClr val="000000"/>
                              </a:solidFill>
                              <a:latin typeface="Cambria Math"/>
                              <a:ea typeface="Cambria Math"/>
                              <a:cs typeface="Cambria Math"/>
                              <a:sym typeface="Cambria Math"/>
                            </a:rPr>
                            <a:t>∧</a:t>
                          </a:r>
                          <a:r>
                            <a:rPr lang="en-GB" sz="2800" b="0" i="0" u="none" strike="noStrike" cap="none" dirty="0">
                              <a:solidFill>
                                <a:srgbClr val="000000"/>
                              </a:solidFill>
                              <a:latin typeface="Times New Roman"/>
                              <a:ea typeface="Times New Roman"/>
                              <a:cs typeface="Times New Roman"/>
                              <a:sym typeface="Times New Roman"/>
                            </a:rPr>
                            <a:t> </a:t>
                          </a:r>
                          <a:r>
                            <a:rPr lang="en-GB" sz="2800" b="0" i="0" u="none" strike="noStrike" cap="none" dirty="0" smtClean="0">
                              <a:solidFill>
                                <a:srgbClr val="000000"/>
                              </a:solidFill>
                              <a:latin typeface="Times New Roman"/>
                              <a:ea typeface="Times New Roman"/>
                              <a:cs typeface="Times New Roman"/>
                              <a:sym typeface="Times New Roman"/>
                            </a:rPr>
                            <a:t>Y</a:t>
                          </a:r>
                        </a:p>
                        <a:p>
                          <a:pPr marL="0" marR="0" lvl="0" indent="0" algn="ctr" rtl="0">
                            <a:spcBef>
                              <a:spcPts val="600"/>
                            </a:spcBef>
                            <a:spcAft>
                              <a:spcPts val="600"/>
                            </a:spcAft>
                            <a:buNone/>
                          </a:pPr>
                          <a:r>
                            <a:rPr lang="en-GB" sz="2800" b="0" i="0" u="none" strike="noStrike" cap="none" dirty="0" smtClean="0">
                              <a:solidFill>
                                <a:srgbClr val="000000"/>
                              </a:solidFill>
                              <a:latin typeface="Times New Roman"/>
                              <a:cs typeface="Times New Roman"/>
                              <a:sym typeface="Times New Roman"/>
                            </a:rPr>
                            <a:t>(</a:t>
                          </a:r>
                          <a:r>
                            <a:rPr lang="en-GB" sz="2800" b="0" i="0" u="none" strike="noStrike" cap="none" dirty="0" err="1" smtClean="0">
                              <a:solidFill>
                                <a:srgbClr val="000000"/>
                              </a:solidFill>
                              <a:latin typeface="Times New Roman"/>
                              <a:cs typeface="Times New Roman"/>
                              <a:sym typeface="Times New Roman"/>
                            </a:rPr>
                            <a:t>Nhân</a:t>
                          </a:r>
                          <a:r>
                            <a:rPr lang="en-GB" sz="2800" b="0" i="0" u="none" strike="noStrike" cap="none" dirty="0" smtClean="0">
                              <a:solidFill>
                                <a:srgbClr val="000000"/>
                              </a:solidFill>
                              <a:latin typeface="Times New Roman"/>
                              <a:cs typeface="Times New Roman"/>
                              <a:sym typeface="Times New Roman"/>
                            </a:rPr>
                            <a:t>)</a:t>
                          </a:r>
                          <a:endParaRPr sz="2800" u="none" strike="noStrike" cap="none" dirty="0"/>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600"/>
                            </a:spcBef>
                            <a:spcAft>
                              <a:spcPts val="600"/>
                            </a:spcAft>
                            <a:buNone/>
                          </a:pPr>
                          <a:r>
                            <a:rPr lang="en-GB" sz="2800" b="0" i="0" u="none" strike="noStrike" cap="none" dirty="0">
                              <a:solidFill>
                                <a:srgbClr val="000000"/>
                              </a:solidFill>
                              <a:latin typeface="Times New Roman"/>
                              <a:ea typeface="Times New Roman"/>
                              <a:cs typeface="Times New Roman"/>
                              <a:sym typeface="Times New Roman"/>
                            </a:rPr>
                            <a:t>X or Y</a:t>
                          </a:r>
                          <a:endParaRPr sz="2800" u="none" strike="noStrike" cap="none" dirty="0"/>
                        </a:p>
                        <a:p>
                          <a:pPr marL="0" marR="0" lvl="0" indent="0" algn="ctr" rtl="0">
                            <a:spcBef>
                              <a:spcPts val="600"/>
                            </a:spcBef>
                            <a:spcAft>
                              <a:spcPts val="600"/>
                            </a:spcAft>
                            <a:buNone/>
                          </a:pPr>
                          <a:r>
                            <a:rPr lang="en-GB" sz="2800" b="0" i="0" u="none" strike="noStrike" cap="none" dirty="0">
                              <a:solidFill>
                                <a:srgbClr val="000000"/>
                              </a:solidFill>
                              <a:latin typeface="Times New Roman"/>
                              <a:ea typeface="Times New Roman"/>
                              <a:cs typeface="Times New Roman"/>
                              <a:sym typeface="Times New Roman"/>
                            </a:rPr>
                            <a:t>X </a:t>
                          </a:r>
                          <a:r>
                            <a:rPr lang="en-GB" sz="2800" b="0" i="0" u="none" strike="noStrike" cap="none" dirty="0">
                              <a:solidFill>
                                <a:srgbClr val="000000"/>
                              </a:solidFill>
                              <a:latin typeface="Cambria Math"/>
                              <a:ea typeface="Cambria Math"/>
                              <a:cs typeface="Cambria Math"/>
                              <a:sym typeface="Cambria Math"/>
                            </a:rPr>
                            <a:t>∨</a:t>
                          </a:r>
                          <a:r>
                            <a:rPr lang="en-GB" sz="2800" b="0" i="0" u="none" strike="noStrike" cap="none" dirty="0">
                              <a:solidFill>
                                <a:srgbClr val="000000"/>
                              </a:solidFill>
                              <a:latin typeface="Times New Roman"/>
                              <a:ea typeface="Times New Roman"/>
                              <a:cs typeface="Times New Roman"/>
                              <a:sym typeface="Times New Roman"/>
                            </a:rPr>
                            <a:t> </a:t>
                          </a:r>
                          <a:r>
                            <a:rPr lang="en-GB" sz="2800" b="0" i="0" u="none" strike="noStrike" cap="none" dirty="0" smtClean="0">
                              <a:solidFill>
                                <a:srgbClr val="000000"/>
                              </a:solidFill>
                              <a:latin typeface="Times New Roman"/>
                              <a:ea typeface="Times New Roman"/>
                              <a:cs typeface="Times New Roman"/>
                              <a:sym typeface="Times New Roman"/>
                            </a:rPr>
                            <a:t>Y</a:t>
                          </a:r>
                        </a:p>
                        <a:p>
                          <a:pPr marL="0" marR="0" lvl="0" indent="0" algn="ctr" rtl="0">
                            <a:spcBef>
                              <a:spcPts val="600"/>
                            </a:spcBef>
                            <a:spcAft>
                              <a:spcPts val="600"/>
                            </a:spcAft>
                            <a:buNone/>
                          </a:pPr>
                          <a:r>
                            <a:rPr lang="en-GB" sz="2800" b="0" i="0" u="none" strike="noStrike" cap="none" dirty="0" smtClean="0">
                              <a:solidFill>
                                <a:srgbClr val="000000"/>
                              </a:solidFill>
                              <a:latin typeface="Times New Roman"/>
                              <a:cs typeface="Times New Roman"/>
                              <a:sym typeface="Times New Roman"/>
                            </a:rPr>
                            <a:t>(</a:t>
                          </a:r>
                          <a:r>
                            <a:rPr lang="en-GB" sz="2800" b="0" i="0" u="none" strike="noStrike" cap="none" dirty="0" err="1" smtClean="0">
                              <a:solidFill>
                                <a:srgbClr val="000000"/>
                              </a:solidFill>
                              <a:latin typeface="Times New Roman"/>
                              <a:cs typeface="Times New Roman"/>
                              <a:sym typeface="Times New Roman"/>
                            </a:rPr>
                            <a:t>Cộng</a:t>
                          </a:r>
                          <a:r>
                            <a:rPr lang="en-GB" sz="2800" b="0" i="0" u="none" strike="noStrike" cap="none" dirty="0" smtClean="0">
                              <a:solidFill>
                                <a:srgbClr val="000000"/>
                              </a:solidFill>
                              <a:latin typeface="Times New Roman"/>
                              <a:cs typeface="Times New Roman"/>
                              <a:sym typeface="Times New Roman"/>
                            </a:rPr>
                            <a:t>)</a:t>
                          </a:r>
                          <a:endParaRPr sz="2800" u="none" strike="noStrike" cap="none" dirty="0"/>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endParaRPr lang="en-US"/>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blipFill>
                          <a:blip r:embed="rId3"/>
                          <a:stretch>
                            <a:fillRect l="-369742" t="-318" r="-118081" b="-164968"/>
                          </a:stretch>
                        </a:blipFill>
                      </a:tcPr>
                    </a:tc>
                    <a:tc>
                      <a:txBody>
                        <a:bodyPr/>
                        <a:lstStyle/>
                        <a:p>
                          <a:pPr marL="0" marR="0" lvl="0" indent="0" algn="ctr" rtl="0">
                            <a:spcBef>
                              <a:spcPts val="600"/>
                            </a:spcBef>
                            <a:spcAft>
                              <a:spcPts val="600"/>
                            </a:spcAft>
                            <a:buNone/>
                          </a:pPr>
                          <a:r>
                            <a:rPr lang="en-GB" sz="2800" b="0" i="0" u="none" strike="noStrike" cap="none" dirty="0">
                              <a:solidFill>
                                <a:srgbClr val="000000"/>
                              </a:solidFill>
                              <a:latin typeface="Times New Roman"/>
                              <a:ea typeface="Times New Roman"/>
                              <a:cs typeface="Times New Roman"/>
                              <a:sym typeface="Times New Roman"/>
                            </a:rPr>
                            <a:t>X </a:t>
                          </a:r>
                          <a:r>
                            <a:rPr lang="en-GB" sz="2800" b="0" i="0" u="none" strike="noStrike" cap="none" dirty="0" err="1">
                              <a:solidFill>
                                <a:srgbClr val="000000"/>
                              </a:solidFill>
                              <a:latin typeface="Times New Roman"/>
                              <a:ea typeface="Times New Roman"/>
                              <a:cs typeface="Times New Roman"/>
                              <a:sym typeface="Times New Roman"/>
                            </a:rPr>
                            <a:t>xor</a:t>
                          </a:r>
                          <a:r>
                            <a:rPr lang="en-GB" sz="2800" b="0" i="0" u="none" strike="noStrike" cap="none" dirty="0">
                              <a:solidFill>
                                <a:srgbClr val="000000"/>
                              </a:solidFill>
                              <a:latin typeface="Times New Roman"/>
                              <a:ea typeface="Times New Roman"/>
                              <a:cs typeface="Times New Roman"/>
                              <a:sym typeface="Times New Roman"/>
                            </a:rPr>
                            <a:t> Y</a:t>
                          </a:r>
                          <a:endParaRPr sz="2800" u="none" strike="noStrike" cap="none" dirty="0"/>
                        </a:p>
                        <a:p>
                          <a:pPr marL="0" marR="0" lvl="0" indent="0" algn="ctr" rtl="0">
                            <a:spcBef>
                              <a:spcPts val="600"/>
                            </a:spcBef>
                            <a:spcAft>
                              <a:spcPts val="600"/>
                            </a:spcAft>
                            <a:buNone/>
                          </a:pPr>
                          <a:r>
                            <a:rPr lang="en-GB" sz="2800" b="0" i="0" u="none" strike="noStrike" cap="none" dirty="0">
                              <a:solidFill>
                                <a:srgbClr val="000000"/>
                              </a:solidFill>
                              <a:latin typeface="Times New Roman"/>
                              <a:ea typeface="Times New Roman"/>
                              <a:cs typeface="Times New Roman"/>
                              <a:sym typeface="Times New Roman"/>
                            </a:rPr>
                            <a:t>X </a:t>
                          </a:r>
                          <a:r>
                            <a:rPr lang="en-GB" sz="2800" b="0" i="0" u="none" strike="noStrike" cap="none" dirty="0">
                              <a:solidFill>
                                <a:srgbClr val="000000"/>
                              </a:solidFill>
                              <a:latin typeface="Cambria Math"/>
                              <a:ea typeface="Cambria Math"/>
                              <a:cs typeface="Cambria Math"/>
                              <a:sym typeface="Cambria Math"/>
                            </a:rPr>
                            <a:t>⊕</a:t>
                          </a:r>
                          <a:r>
                            <a:rPr lang="en-GB" sz="2800" b="0" i="0" u="none" strike="noStrike" cap="none" dirty="0">
                              <a:solidFill>
                                <a:srgbClr val="000000"/>
                              </a:solidFill>
                              <a:latin typeface="Times New Roman"/>
                              <a:ea typeface="Times New Roman"/>
                              <a:cs typeface="Times New Roman"/>
                              <a:sym typeface="Times New Roman"/>
                            </a:rPr>
                            <a:t> </a:t>
                          </a:r>
                          <a:r>
                            <a:rPr lang="en-GB" sz="2800" b="0" i="0" u="none" strike="noStrike" cap="none" dirty="0" smtClean="0">
                              <a:solidFill>
                                <a:srgbClr val="000000"/>
                              </a:solidFill>
                              <a:latin typeface="Times New Roman"/>
                              <a:ea typeface="Times New Roman"/>
                              <a:cs typeface="Times New Roman"/>
                              <a:sym typeface="Times New Roman"/>
                            </a:rPr>
                            <a:t>Y</a:t>
                          </a:r>
                        </a:p>
                        <a:p>
                          <a:pPr marL="0" marR="0" lvl="0" indent="0" algn="ctr" rtl="0">
                            <a:spcBef>
                              <a:spcPts val="600"/>
                            </a:spcBef>
                            <a:spcAft>
                              <a:spcPts val="600"/>
                            </a:spcAft>
                            <a:buNone/>
                          </a:pPr>
                          <a:r>
                            <a:rPr lang="en-GB" sz="2800" b="0" i="0" u="none" strike="noStrike" cap="none" dirty="0" smtClean="0">
                              <a:solidFill>
                                <a:srgbClr val="000000"/>
                              </a:solidFill>
                              <a:latin typeface="Times New Roman"/>
                              <a:cs typeface="Times New Roman"/>
                              <a:sym typeface="Times New Roman"/>
                            </a:rPr>
                            <a:t>(</a:t>
                          </a:r>
                          <a:r>
                            <a:rPr lang="en-GB" sz="2800" b="0" i="0" u="none" strike="noStrike" cap="none" dirty="0" err="1" smtClean="0">
                              <a:solidFill>
                                <a:srgbClr val="000000"/>
                              </a:solidFill>
                              <a:latin typeface="Times New Roman"/>
                              <a:cs typeface="Times New Roman"/>
                              <a:sym typeface="Times New Roman"/>
                            </a:rPr>
                            <a:t>Loại</a:t>
                          </a:r>
                          <a:r>
                            <a:rPr lang="en-GB" sz="2800" b="0" i="0" u="none" strike="noStrike" cap="none" baseline="0" dirty="0" smtClean="0">
                              <a:solidFill>
                                <a:srgbClr val="000000"/>
                              </a:solidFill>
                              <a:latin typeface="Times New Roman"/>
                              <a:cs typeface="Times New Roman"/>
                              <a:sym typeface="Times New Roman"/>
                            </a:rPr>
                            <a:t> </a:t>
                          </a:r>
                          <a:r>
                            <a:rPr lang="en-GB" sz="2800" b="0" i="0" u="none" strike="noStrike" cap="none" baseline="0" dirty="0" err="1" smtClean="0">
                              <a:solidFill>
                                <a:srgbClr val="000000"/>
                              </a:solidFill>
                              <a:latin typeface="Times New Roman"/>
                              <a:cs typeface="Times New Roman"/>
                              <a:sym typeface="Times New Roman"/>
                            </a:rPr>
                            <a:t>trừ</a:t>
                          </a:r>
                          <a:r>
                            <a:rPr lang="en-GB" sz="2800" b="0" i="0" u="none" strike="noStrike" cap="none" baseline="0" dirty="0" smtClean="0">
                              <a:solidFill>
                                <a:srgbClr val="000000"/>
                              </a:solidFill>
                              <a:latin typeface="Times New Roman"/>
                              <a:cs typeface="Times New Roman"/>
                              <a:sym typeface="Times New Roman"/>
                            </a:rPr>
                            <a:t>)</a:t>
                          </a:r>
                          <a:endParaRPr sz="2800" u="none" strike="noStrike" cap="none" dirty="0"/>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extLst>
                      <a:ext uri="{0D108BD9-81ED-4DB2-BD59-A6C34878D82A}">
                        <a16:rowId xmlns:a16="http://schemas.microsoft.com/office/drawing/2014/main" val="10000"/>
                      </a:ext>
                    </a:extLst>
                  </a:tr>
                  <a:tr h="779060">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dirty="0">
                              <a:solidFill>
                                <a:srgbClr val="000000"/>
                              </a:solidFill>
                              <a:latin typeface="Times New Roman"/>
                              <a:ea typeface="Times New Roman"/>
                              <a:cs typeface="Times New Roman"/>
                              <a:sym typeface="Times New Roman"/>
                            </a:rPr>
                            <a:t>0</a:t>
                          </a:r>
                          <a:endParaRPr sz="2800" u="none" strike="noStrike" cap="none" dirty="0"/>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extLst>
                      <a:ext uri="{0D108BD9-81ED-4DB2-BD59-A6C34878D82A}">
                        <a16:rowId xmlns:a16="http://schemas.microsoft.com/office/drawing/2014/main" val="10001"/>
                      </a:ext>
                    </a:extLst>
                  </a:tr>
                  <a:tr h="779060">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extLst>
                      <a:ext uri="{0D108BD9-81ED-4DB2-BD59-A6C34878D82A}">
                        <a16:rowId xmlns:a16="http://schemas.microsoft.com/office/drawing/2014/main" val="10002"/>
                      </a:ext>
                    </a:extLst>
                  </a:tr>
                  <a:tr h="779060">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extLst>
                      <a:ext uri="{0D108BD9-81ED-4DB2-BD59-A6C34878D82A}">
                        <a16:rowId xmlns:a16="http://schemas.microsoft.com/office/drawing/2014/main" val="10003"/>
                      </a:ext>
                    </a:extLst>
                  </a:tr>
                  <a:tr h="779060">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28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dirty="0">
                              <a:solidFill>
                                <a:srgbClr val="000000"/>
                              </a:solidFill>
                              <a:latin typeface="Times New Roman"/>
                              <a:ea typeface="Times New Roman"/>
                              <a:cs typeface="Times New Roman"/>
                              <a:sym typeface="Times New Roman"/>
                            </a:rPr>
                            <a:t>0</a:t>
                          </a:r>
                          <a:endParaRPr sz="2800" u="none" strike="noStrike" cap="none" dirty="0"/>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extLst>
                      <a:ext uri="{0D108BD9-81ED-4DB2-BD59-A6C34878D82A}">
                        <a16:rowId xmlns:a16="http://schemas.microsoft.com/office/drawing/2014/main" val="10004"/>
                      </a:ext>
                    </a:extLst>
                  </a:tr>
                </a:tbl>
              </a:graphicData>
            </a:graphic>
          </p:graphicFrame>
        </mc:Fallback>
      </mc:AlternateContent>
      <p:sp>
        <p:nvSpPr>
          <p:cNvPr id="228" name="Google Shape;228;p20"/>
          <p:cNvSpPr/>
          <p:nvPr/>
        </p:nvSpPr>
        <p:spPr>
          <a:xfrm>
            <a:off x="4591050" y="3292475"/>
            <a:ext cx="20178532" cy="67874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
        <p:nvSpPr>
          <p:cNvPr id="229" name="Google Shape;229;p20"/>
          <p:cNvSpPr txBox="1"/>
          <p:nvPr/>
        </p:nvSpPr>
        <p:spPr>
          <a:xfrm>
            <a:off x="1376362" y="1051896"/>
            <a:ext cx="892254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a:solidFill>
                  <a:srgbClr val="000000"/>
                </a:solidFill>
                <a:latin typeface="Times New Roman"/>
                <a:ea typeface="Times New Roman"/>
                <a:cs typeface="Times New Roman"/>
                <a:sym typeface="Times New Roman"/>
              </a:rPr>
              <a:t>Bảng 4.1 Một số phép toán logic </a:t>
            </a:r>
            <a:endParaRPr sz="3200">
              <a:solidFill>
                <a:schemeClr val="dk1"/>
              </a:solidFill>
              <a:latin typeface="Libre Franklin"/>
              <a:ea typeface="Libre Franklin"/>
              <a:cs typeface="Libre Franklin"/>
              <a:sym typeface="Libre Frankli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1"/>
          <p:cNvSpPr txBox="1"/>
          <p:nvPr/>
        </p:nvSpPr>
        <p:spPr>
          <a:xfrm>
            <a:off x="609600" y="778640"/>
            <a:ext cx="10737300" cy="5633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3200" b="1" i="0" u="none" strike="noStrike" dirty="0" err="1">
                <a:solidFill>
                  <a:srgbClr val="FF0000"/>
                </a:solidFill>
                <a:latin typeface="Times New Roman"/>
                <a:ea typeface="Times New Roman"/>
                <a:cs typeface="Times New Roman"/>
                <a:sym typeface="Times New Roman"/>
              </a:rPr>
              <a:t>Như</a:t>
            </a:r>
            <a:r>
              <a:rPr lang="en-GB" sz="3200" b="1" i="0" u="none" strike="noStrike" dirty="0">
                <a:solidFill>
                  <a:srgbClr val="FF0000"/>
                </a:solidFill>
                <a:latin typeface="Times New Roman"/>
                <a:ea typeface="Times New Roman"/>
                <a:cs typeface="Times New Roman"/>
                <a:sym typeface="Times New Roman"/>
              </a:rPr>
              <a:t> </a:t>
            </a:r>
            <a:r>
              <a:rPr lang="en-GB" sz="3200" b="1" i="0" u="none" strike="noStrike" dirty="0" err="1">
                <a:solidFill>
                  <a:srgbClr val="FF0000"/>
                </a:solidFill>
                <a:latin typeface="Times New Roman"/>
                <a:ea typeface="Times New Roman"/>
                <a:cs typeface="Times New Roman"/>
                <a:sym typeface="Times New Roman"/>
              </a:rPr>
              <a:t>vậy</a:t>
            </a:r>
            <a:r>
              <a:rPr lang="en-GB" sz="3200" b="1" i="0" u="none" strike="noStrike" dirty="0">
                <a:solidFill>
                  <a:srgbClr val="FF0000"/>
                </a:solidFill>
                <a:latin typeface="Times New Roman"/>
                <a:ea typeface="Times New Roman"/>
                <a:cs typeface="Times New Roman"/>
                <a:sym typeface="Times New Roman"/>
              </a:rPr>
              <a:t>: </a:t>
            </a:r>
            <a:endParaRPr sz="3200" b="1" dirty="0">
              <a:solidFill>
                <a:srgbClr val="FF0000"/>
              </a:solidFill>
              <a:latin typeface="Libre Franklin"/>
              <a:ea typeface="Libre Franklin"/>
              <a:cs typeface="Libre Franklin"/>
              <a:sym typeface="Libre Franklin"/>
            </a:endParaRPr>
          </a:p>
          <a:p>
            <a:pPr marL="0" marR="0" lvl="0" indent="-203200" algn="just" rtl="0">
              <a:spcBef>
                <a:spcPts val="1200"/>
              </a:spcBef>
              <a:spcAft>
                <a:spcPts val="0"/>
              </a:spcAft>
              <a:buClr>
                <a:srgbClr val="0070C0"/>
              </a:buClr>
              <a:buSzPts val="3200"/>
              <a:buFont typeface="Arial"/>
              <a:buChar char="•"/>
            </a:pPr>
            <a:r>
              <a:rPr lang="en-GB" sz="3200" b="1" i="1" u="none" strike="noStrike" dirty="0" err="1">
                <a:solidFill>
                  <a:schemeClr val="tx1"/>
                </a:solidFill>
                <a:latin typeface="Times New Roman"/>
                <a:ea typeface="Times New Roman"/>
                <a:cs typeface="Times New Roman"/>
                <a:sym typeface="Times New Roman"/>
              </a:rPr>
              <a:t>Phép</a:t>
            </a:r>
            <a:r>
              <a:rPr lang="en-GB" sz="3200" b="1" i="1" u="none" strike="noStrike" dirty="0">
                <a:solidFill>
                  <a:schemeClr val="tx1"/>
                </a:solidFill>
                <a:latin typeface="Times New Roman"/>
                <a:ea typeface="Times New Roman"/>
                <a:cs typeface="Times New Roman"/>
                <a:sym typeface="Times New Roman"/>
              </a:rPr>
              <a:t> </a:t>
            </a:r>
            <a:r>
              <a:rPr lang="en-GB" sz="3200" b="1" i="1" u="none" strike="noStrike" dirty="0" err="1">
                <a:solidFill>
                  <a:schemeClr val="tx1"/>
                </a:solidFill>
                <a:latin typeface="Times New Roman"/>
                <a:ea typeface="Times New Roman"/>
                <a:cs typeface="Times New Roman"/>
                <a:sym typeface="Times New Roman"/>
              </a:rPr>
              <a:t>nhân</a:t>
            </a:r>
            <a:r>
              <a:rPr lang="en-GB" sz="3200" b="1" i="1" u="none" strike="noStrike" dirty="0">
                <a:solidFill>
                  <a:schemeClr val="tx1"/>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hai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đại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lượng</a:t>
            </a:r>
            <a:r>
              <a:rPr lang="en-GB" sz="3200" b="0" i="0" u="none" strike="noStrike" dirty="0">
                <a:solidFill>
                  <a:srgbClr val="FF0000"/>
                </a:solidFill>
                <a:latin typeface="Times New Roman"/>
                <a:ea typeface="Times New Roman"/>
                <a:cs typeface="Times New Roman"/>
                <a:sym typeface="Times New Roman"/>
              </a:rPr>
              <a:t> l</a:t>
            </a:r>
            <a:r>
              <a:rPr lang="en-GB" sz="3200" dirty="0">
                <a:solidFill>
                  <a:srgbClr val="FF0000"/>
                </a:solidFill>
                <a:latin typeface="Times New Roman"/>
                <a:ea typeface="Times New Roman"/>
                <a:cs typeface="Times New Roman"/>
                <a:sym typeface="Times New Roman"/>
              </a:rPr>
              <a:t>o</a:t>
            </a:r>
            <a:r>
              <a:rPr lang="en-GB" sz="3200" b="0" i="0" u="none" strike="noStrike" dirty="0">
                <a:solidFill>
                  <a:srgbClr val="FF0000"/>
                </a:solidFill>
                <a:latin typeface="Times New Roman"/>
                <a:ea typeface="Times New Roman"/>
                <a:cs typeface="Times New Roman"/>
                <a:sym typeface="Times New Roman"/>
              </a:rPr>
              <a:t>gic </a:t>
            </a:r>
            <a:r>
              <a:rPr lang="en-GB" sz="3200" b="0" i="0" u="none" strike="noStrike" dirty="0" err="1">
                <a:solidFill>
                  <a:srgbClr val="FF0000"/>
                </a:solidFill>
                <a:latin typeface="Times New Roman"/>
                <a:ea typeface="Times New Roman"/>
                <a:cs typeface="Times New Roman"/>
                <a:sym typeface="Times New Roman"/>
              </a:rPr>
              <a:t>chỉ</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nhận</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giá</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trị</a:t>
            </a:r>
            <a:r>
              <a:rPr lang="en-GB" sz="3200" b="0" i="0" u="none" strike="noStrike" dirty="0">
                <a:solidFill>
                  <a:srgbClr val="FF0000"/>
                </a:solidFill>
                <a:latin typeface="Times New Roman"/>
                <a:ea typeface="Times New Roman"/>
                <a:cs typeface="Times New Roman"/>
                <a:sym typeface="Times New Roman"/>
              </a:rPr>
              <a:t> 1 </a:t>
            </a:r>
            <a:r>
              <a:rPr lang="en-GB" sz="3200" b="0" i="0" u="none" strike="noStrike" dirty="0" err="1">
                <a:solidFill>
                  <a:srgbClr val="FF0000"/>
                </a:solidFill>
                <a:latin typeface="Times New Roman"/>
                <a:ea typeface="Times New Roman"/>
                <a:cs typeface="Times New Roman"/>
                <a:sym typeface="Times New Roman"/>
              </a:rPr>
              <a:t>khi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và</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chỉ</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khi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cả</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hai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đại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lượng</a:t>
            </a:r>
            <a:r>
              <a:rPr lang="en-GB" sz="3200" b="0" i="0" u="none" strike="noStrike" dirty="0">
                <a:solidFill>
                  <a:srgbClr val="FF0000"/>
                </a:solidFill>
                <a:latin typeface="Times New Roman"/>
                <a:ea typeface="Times New Roman"/>
                <a:cs typeface="Times New Roman"/>
                <a:sym typeface="Times New Roman"/>
              </a:rPr>
              <a:t> x </a:t>
            </a:r>
            <a:r>
              <a:rPr lang="en-GB" sz="3200" b="1" i="0" u="none" strike="noStrike" dirty="0">
                <a:solidFill>
                  <a:srgbClr val="FF0000"/>
                </a:solidFill>
                <a:latin typeface="Times New Roman"/>
                <a:ea typeface="Times New Roman"/>
                <a:cs typeface="Times New Roman"/>
                <a:sym typeface="Times New Roman"/>
              </a:rPr>
              <a:t>VÀ</a:t>
            </a:r>
            <a:r>
              <a:rPr lang="en-GB" sz="3200" b="0" i="0" u="none" strike="noStrike" dirty="0">
                <a:solidFill>
                  <a:srgbClr val="FF0000"/>
                </a:solidFill>
                <a:latin typeface="Times New Roman"/>
                <a:ea typeface="Times New Roman"/>
                <a:cs typeface="Times New Roman"/>
                <a:sym typeface="Times New Roman"/>
              </a:rPr>
              <a:t> y </a:t>
            </a:r>
            <a:r>
              <a:rPr lang="en-GB" sz="3200" b="0" i="0" u="none" strike="noStrike" dirty="0" err="1">
                <a:solidFill>
                  <a:srgbClr val="FF0000"/>
                </a:solidFill>
                <a:latin typeface="Times New Roman"/>
                <a:ea typeface="Times New Roman"/>
                <a:cs typeface="Times New Roman"/>
                <a:sym typeface="Times New Roman"/>
              </a:rPr>
              <a:t>đều</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bằng</a:t>
            </a:r>
            <a:r>
              <a:rPr lang="en-GB" sz="3200" b="0" i="0" u="none" strike="noStrike" dirty="0">
                <a:solidFill>
                  <a:srgbClr val="FF0000"/>
                </a:solidFill>
                <a:latin typeface="Times New Roman"/>
                <a:ea typeface="Times New Roman"/>
                <a:cs typeface="Times New Roman"/>
                <a:sym typeface="Times New Roman"/>
              </a:rPr>
              <a:t> 1.</a:t>
            </a:r>
            <a:endParaRPr dirty="0">
              <a:solidFill>
                <a:srgbClr val="FF0000"/>
              </a:solidFill>
            </a:endParaRPr>
          </a:p>
          <a:p>
            <a:pPr marL="0" marR="0" lvl="0" indent="-203200" algn="just" rtl="0">
              <a:spcBef>
                <a:spcPts val="1200"/>
              </a:spcBef>
              <a:spcAft>
                <a:spcPts val="0"/>
              </a:spcAft>
              <a:buClr>
                <a:srgbClr val="0070C0"/>
              </a:buClr>
              <a:buSzPts val="3200"/>
              <a:buFont typeface="Arial"/>
              <a:buChar char="•"/>
            </a:pPr>
            <a:r>
              <a:rPr lang="en-GB" sz="3200" b="1" i="1" dirty="0" err="1">
                <a:solidFill>
                  <a:schemeClr val="tx1"/>
                </a:solidFill>
                <a:latin typeface="Times New Roman"/>
                <a:ea typeface="Times New Roman"/>
                <a:cs typeface="Times New Roman"/>
                <a:sym typeface="Times New Roman"/>
              </a:rPr>
              <a:t>Phép</a:t>
            </a:r>
            <a:r>
              <a:rPr lang="en-GB" sz="3200" b="1" i="1" dirty="0">
                <a:solidFill>
                  <a:schemeClr val="tx1"/>
                </a:solidFill>
                <a:latin typeface="Times New Roman"/>
                <a:ea typeface="Times New Roman"/>
                <a:cs typeface="Times New Roman"/>
                <a:sym typeface="Times New Roman"/>
              </a:rPr>
              <a:t> </a:t>
            </a:r>
            <a:r>
              <a:rPr lang="en-GB" sz="3200" b="1" i="1" dirty="0" err="1">
                <a:solidFill>
                  <a:schemeClr val="tx1"/>
                </a:solidFill>
                <a:latin typeface="Times New Roman"/>
                <a:ea typeface="Times New Roman"/>
                <a:cs typeface="Times New Roman"/>
                <a:sym typeface="Times New Roman"/>
              </a:rPr>
              <a:t>cộng</a:t>
            </a:r>
            <a:r>
              <a:rPr lang="en-GB" sz="3200" b="1" i="1" dirty="0">
                <a:solidFill>
                  <a:schemeClr val="tx1"/>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hai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đại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lượng</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lôgic</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chỉ</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bằng</a:t>
            </a:r>
            <a:r>
              <a:rPr lang="en-GB" sz="3200" b="0" i="0" u="none" strike="noStrike" dirty="0">
                <a:solidFill>
                  <a:srgbClr val="FF0000"/>
                </a:solidFill>
                <a:latin typeface="Times New Roman"/>
                <a:ea typeface="Times New Roman"/>
                <a:cs typeface="Times New Roman"/>
                <a:sym typeface="Times New Roman"/>
              </a:rPr>
              <a:t> 1 </a:t>
            </a:r>
            <a:r>
              <a:rPr lang="en-GB" sz="3200" b="0" i="0" u="none" strike="noStrike" dirty="0" err="1">
                <a:solidFill>
                  <a:srgbClr val="FF0000"/>
                </a:solidFill>
                <a:latin typeface="Times New Roman"/>
                <a:ea typeface="Times New Roman"/>
                <a:cs typeface="Times New Roman"/>
                <a:sym typeface="Times New Roman"/>
              </a:rPr>
              <a:t>khi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và</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chỉ</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khi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ít</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nhất</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một</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trong</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hai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đại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lượng</a:t>
            </a:r>
            <a:r>
              <a:rPr lang="en-GB" sz="3200" b="0" i="0" u="none" strike="noStrike" dirty="0">
                <a:solidFill>
                  <a:srgbClr val="FF0000"/>
                </a:solidFill>
                <a:latin typeface="Times New Roman"/>
                <a:ea typeface="Times New Roman"/>
                <a:cs typeface="Times New Roman"/>
                <a:sym typeface="Times New Roman"/>
              </a:rPr>
              <a:t> x </a:t>
            </a:r>
            <a:r>
              <a:rPr lang="en-GB" sz="3200" b="1" dirty="0">
                <a:solidFill>
                  <a:srgbClr val="FF0000"/>
                </a:solidFill>
                <a:latin typeface="Times New Roman"/>
                <a:ea typeface="Times New Roman"/>
                <a:cs typeface="Times New Roman"/>
                <a:sym typeface="Times New Roman"/>
              </a:rPr>
              <a:t>HOẶC</a:t>
            </a:r>
            <a:r>
              <a:rPr lang="en-GB" sz="3200" b="0" i="0" u="none" strike="noStrike" dirty="0">
                <a:solidFill>
                  <a:srgbClr val="FF0000"/>
                </a:solidFill>
                <a:latin typeface="Times New Roman"/>
                <a:ea typeface="Times New Roman"/>
                <a:cs typeface="Times New Roman"/>
                <a:sym typeface="Times New Roman"/>
              </a:rPr>
              <a:t> y </a:t>
            </a:r>
            <a:r>
              <a:rPr lang="en-GB" sz="3200" b="0" i="0" u="none" strike="noStrike" dirty="0" err="1">
                <a:solidFill>
                  <a:srgbClr val="FF0000"/>
                </a:solidFill>
                <a:latin typeface="Times New Roman"/>
                <a:ea typeface="Times New Roman"/>
                <a:cs typeface="Times New Roman"/>
                <a:sym typeface="Times New Roman"/>
              </a:rPr>
              <a:t>bằng</a:t>
            </a:r>
            <a:r>
              <a:rPr lang="en-GB" sz="3200" b="0" i="0" u="none" strike="noStrike" dirty="0">
                <a:solidFill>
                  <a:srgbClr val="FF0000"/>
                </a:solidFill>
                <a:latin typeface="Times New Roman"/>
                <a:ea typeface="Times New Roman"/>
                <a:cs typeface="Times New Roman"/>
                <a:sym typeface="Times New Roman"/>
              </a:rPr>
              <a:t> 1. </a:t>
            </a:r>
            <a:endParaRPr dirty="0">
              <a:solidFill>
                <a:srgbClr val="FF0000"/>
              </a:solidFill>
            </a:endParaRPr>
          </a:p>
          <a:p>
            <a:pPr marL="0" marR="0" lvl="0" indent="-203200" algn="just" rtl="0">
              <a:spcBef>
                <a:spcPts val="1200"/>
              </a:spcBef>
              <a:spcAft>
                <a:spcPts val="0"/>
              </a:spcAft>
              <a:buClr>
                <a:srgbClr val="0070C0"/>
              </a:buClr>
              <a:buSzPts val="3200"/>
              <a:buFont typeface="Arial"/>
              <a:buChar char="•"/>
            </a:pPr>
            <a:r>
              <a:rPr lang="en-GB" sz="3200" b="1" i="1" dirty="0" err="1">
                <a:solidFill>
                  <a:schemeClr val="tx1"/>
                </a:solidFill>
                <a:latin typeface="Times New Roman"/>
                <a:ea typeface="Times New Roman"/>
                <a:cs typeface="Times New Roman"/>
                <a:sym typeface="Times New Roman"/>
              </a:rPr>
              <a:t>Phép</a:t>
            </a:r>
            <a:r>
              <a:rPr lang="en-GB" sz="3200" b="1" i="1" dirty="0">
                <a:solidFill>
                  <a:schemeClr val="tx1"/>
                </a:solidFill>
                <a:latin typeface="Times New Roman"/>
                <a:ea typeface="Times New Roman"/>
                <a:cs typeface="Times New Roman"/>
                <a:sym typeface="Times New Roman"/>
              </a:rPr>
              <a:t> </a:t>
            </a:r>
            <a:r>
              <a:rPr lang="en-GB" sz="3200" b="1" i="1" dirty="0" err="1">
                <a:solidFill>
                  <a:schemeClr val="tx1"/>
                </a:solidFill>
                <a:latin typeface="Times New Roman"/>
                <a:ea typeface="Times New Roman"/>
                <a:cs typeface="Times New Roman"/>
                <a:sym typeface="Times New Roman"/>
              </a:rPr>
              <a:t>phủ</a:t>
            </a:r>
            <a:r>
              <a:rPr lang="en-GB" sz="3200" b="1" i="1" dirty="0">
                <a:solidFill>
                  <a:schemeClr val="tx1"/>
                </a:solidFill>
                <a:latin typeface="Times New Roman"/>
                <a:ea typeface="Times New Roman"/>
                <a:cs typeface="Times New Roman"/>
                <a:sym typeface="Times New Roman"/>
              </a:rPr>
              <a:t> </a:t>
            </a:r>
            <a:r>
              <a:rPr lang="en-GB" sz="3200" b="1" i="1" dirty="0" err="1">
                <a:solidFill>
                  <a:schemeClr val="tx1"/>
                </a:solidFill>
                <a:latin typeface="Times New Roman"/>
                <a:ea typeface="Times New Roman"/>
                <a:cs typeface="Times New Roman"/>
                <a:sym typeface="Times New Roman"/>
              </a:rPr>
              <a:t>định</a:t>
            </a:r>
            <a:r>
              <a:rPr lang="en-GB" sz="3200" b="1" i="1" dirty="0">
                <a:solidFill>
                  <a:schemeClr val="tx1"/>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một</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đại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lượng</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lôgic</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sẽ</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cho</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giá</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trị</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ngược</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lại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Phủ</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định</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của</a:t>
            </a:r>
            <a:r>
              <a:rPr lang="en-GB" sz="3200" b="0" i="0" u="none" strike="noStrike" dirty="0">
                <a:solidFill>
                  <a:srgbClr val="FF0000"/>
                </a:solidFill>
                <a:latin typeface="Times New Roman"/>
                <a:ea typeface="Times New Roman"/>
                <a:cs typeface="Times New Roman"/>
                <a:sym typeface="Times New Roman"/>
              </a:rPr>
              <a:t> 0 </a:t>
            </a:r>
            <a:r>
              <a:rPr lang="en-GB" sz="3200" b="0" i="0" u="none" strike="noStrike" dirty="0" err="1">
                <a:solidFill>
                  <a:srgbClr val="FF0000"/>
                </a:solidFill>
                <a:latin typeface="Times New Roman"/>
                <a:ea typeface="Times New Roman"/>
                <a:cs typeface="Times New Roman"/>
                <a:sym typeface="Times New Roman"/>
              </a:rPr>
              <a:t>là</a:t>
            </a:r>
            <a:r>
              <a:rPr lang="en-GB" sz="3200" b="0" i="0" u="none" strike="noStrike" dirty="0">
                <a:solidFill>
                  <a:srgbClr val="FF0000"/>
                </a:solidFill>
                <a:latin typeface="Times New Roman"/>
                <a:ea typeface="Times New Roman"/>
                <a:cs typeface="Times New Roman"/>
                <a:sym typeface="Times New Roman"/>
              </a:rPr>
              <a:t> 1 </a:t>
            </a:r>
            <a:r>
              <a:rPr lang="en-GB" sz="3200" b="0" i="0" u="none" strike="noStrike" dirty="0" err="1">
                <a:solidFill>
                  <a:srgbClr val="FF0000"/>
                </a:solidFill>
                <a:latin typeface="Times New Roman"/>
                <a:ea typeface="Times New Roman"/>
                <a:cs typeface="Times New Roman"/>
                <a:sym typeface="Times New Roman"/>
              </a:rPr>
              <a:t>và</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phủ</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định</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của</a:t>
            </a:r>
            <a:r>
              <a:rPr lang="en-GB" sz="3200" b="0" i="0" u="none" strike="noStrike" dirty="0">
                <a:solidFill>
                  <a:srgbClr val="FF0000"/>
                </a:solidFill>
                <a:latin typeface="Times New Roman"/>
                <a:ea typeface="Times New Roman"/>
                <a:cs typeface="Times New Roman"/>
                <a:sym typeface="Times New Roman"/>
              </a:rPr>
              <a:t> 1 </a:t>
            </a:r>
            <a:r>
              <a:rPr lang="en-GB" sz="3200" b="0" i="0" u="none" strike="noStrike" dirty="0" err="1">
                <a:solidFill>
                  <a:srgbClr val="FF0000"/>
                </a:solidFill>
                <a:latin typeface="Times New Roman"/>
                <a:ea typeface="Times New Roman"/>
                <a:cs typeface="Times New Roman"/>
                <a:sym typeface="Times New Roman"/>
              </a:rPr>
              <a:t>là</a:t>
            </a:r>
            <a:r>
              <a:rPr lang="en-GB" sz="3200" b="0" i="0" u="none" strike="noStrike" dirty="0">
                <a:solidFill>
                  <a:srgbClr val="FF0000"/>
                </a:solidFill>
                <a:latin typeface="Times New Roman"/>
                <a:ea typeface="Times New Roman"/>
                <a:cs typeface="Times New Roman"/>
                <a:sym typeface="Times New Roman"/>
              </a:rPr>
              <a:t> 0. </a:t>
            </a:r>
            <a:endParaRPr sz="3200" b="0" i="0" u="none" strike="noStrike" dirty="0">
              <a:solidFill>
                <a:srgbClr val="FF0000"/>
              </a:solidFill>
              <a:latin typeface="Times New Roman"/>
              <a:ea typeface="Times New Roman"/>
              <a:cs typeface="Times New Roman"/>
              <a:sym typeface="Times New Roman"/>
            </a:endParaRPr>
          </a:p>
          <a:p>
            <a:pPr marL="0" marR="0" lvl="0" indent="-203200" algn="just" rtl="0">
              <a:spcBef>
                <a:spcPts val="1200"/>
              </a:spcBef>
              <a:spcAft>
                <a:spcPts val="0"/>
              </a:spcAft>
              <a:buClr>
                <a:srgbClr val="0070C0"/>
              </a:buClr>
              <a:buSzPts val="3200"/>
              <a:buFont typeface="Arial"/>
              <a:buChar char="•"/>
            </a:pPr>
            <a:r>
              <a:rPr lang="en-GB" sz="3200" b="1" i="1" dirty="0" err="1">
                <a:solidFill>
                  <a:schemeClr val="tx1"/>
                </a:solidFill>
                <a:latin typeface="Times New Roman"/>
                <a:ea typeface="Times New Roman"/>
                <a:cs typeface="Times New Roman"/>
                <a:sym typeface="Times New Roman"/>
              </a:rPr>
              <a:t>Phép</a:t>
            </a:r>
            <a:r>
              <a:rPr lang="en-GB" sz="3200" b="1" i="1" dirty="0">
                <a:solidFill>
                  <a:schemeClr val="tx1"/>
                </a:solidFill>
                <a:latin typeface="Times New Roman"/>
                <a:ea typeface="Times New Roman"/>
                <a:cs typeface="Times New Roman"/>
                <a:sym typeface="Times New Roman"/>
              </a:rPr>
              <a:t> </a:t>
            </a:r>
            <a:r>
              <a:rPr lang="en-GB" sz="3200" b="1" i="1" dirty="0" err="1">
                <a:solidFill>
                  <a:schemeClr val="tx1"/>
                </a:solidFill>
                <a:latin typeface="Times New Roman"/>
                <a:ea typeface="Times New Roman"/>
                <a:cs typeface="Times New Roman"/>
                <a:sym typeface="Times New Roman"/>
              </a:rPr>
              <a:t>hoặc</a:t>
            </a:r>
            <a:r>
              <a:rPr lang="en-GB" sz="3200" b="1" i="1" dirty="0">
                <a:solidFill>
                  <a:schemeClr val="tx1"/>
                </a:solidFill>
                <a:latin typeface="Times New Roman"/>
                <a:ea typeface="Times New Roman"/>
                <a:cs typeface="Times New Roman"/>
                <a:sym typeface="Times New Roman"/>
              </a:rPr>
              <a:t> </a:t>
            </a:r>
            <a:r>
              <a:rPr lang="en-GB" sz="3200" b="1" i="1" dirty="0" err="1">
                <a:solidFill>
                  <a:schemeClr val="tx1"/>
                </a:solidFill>
                <a:latin typeface="Times New Roman"/>
                <a:ea typeface="Times New Roman"/>
                <a:cs typeface="Times New Roman"/>
                <a:sym typeface="Times New Roman"/>
              </a:rPr>
              <a:t>loại</a:t>
            </a:r>
            <a:r>
              <a:rPr lang="en-GB" sz="3200" b="1" i="1" dirty="0">
                <a:solidFill>
                  <a:schemeClr val="tx1"/>
                </a:solidFill>
                <a:latin typeface="Times New Roman"/>
                <a:ea typeface="Times New Roman"/>
                <a:cs typeface="Times New Roman"/>
                <a:sym typeface="Times New Roman"/>
              </a:rPr>
              <a:t> </a:t>
            </a:r>
            <a:r>
              <a:rPr lang="en-GB" sz="3200" b="1" i="1" dirty="0" err="1">
                <a:solidFill>
                  <a:schemeClr val="tx1"/>
                </a:solidFill>
                <a:latin typeface="Times New Roman"/>
                <a:ea typeface="Times New Roman"/>
                <a:cs typeface="Times New Roman"/>
                <a:sym typeface="Times New Roman"/>
              </a:rPr>
              <a:t>trừ</a:t>
            </a:r>
            <a:r>
              <a:rPr lang="en-GB" sz="3200" b="1" i="1" dirty="0">
                <a:solidFill>
                  <a:schemeClr val="tx1"/>
                </a:solidFill>
                <a:latin typeface="Times New Roman"/>
                <a:ea typeface="Times New Roman"/>
                <a:cs typeface="Times New Roman"/>
                <a:sym typeface="Times New Roman"/>
              </a:rPr>
              <a:t> </a:t>
            </a:r>
            <a:r>
              <a:rPr lang="en-GB" sz="3200" b="1" dirty="0">
                <a:solidFill>
                  <a:schemeClr val="tx1"/>
                </a:solidFill>
                <a:latin typeface="Times New Roman"/>
                <a:ea typeface="Times New Roman"/>
                <a:cs typeface="Times New Roman"/>
                <a:sym typeface="Times New Roman"/>
              </a:rPr>
              <a:t>XOR</a:t>
            </a:r>
            <a:r>
              <a:rPr lang="en-GB" sz="3200" b="0" i="0" u="none" strike="noStrike" dirty="0">
                <a:solidFill>
                  <a:schemeClr val="tx1"/>
                </a:solidFill>
                <a:latin typeface="Times New Roman"/>
                <a:ea typeface="Times New Roman"/>
                <a:cs typeface="Times New Roman"/>
                <a:sym typeface="Times New Roman"/>
              </a:rPr>
              <a:t> (OR EXCLUSIVE) </a:t>
            </a:r>
            <a:r>
              <a:rPr lang="en-GB" sz="3200" b="0" i="0" u="none" strike="noStrike" dirty="0" err="1">
                <a:solidFill>
                  <a:srgbClr val="FF0000"/>
                </a:solidFill>
                <a:latin typeface="Times New Roman"/>
                <a:ea typeface="Times New Roman"/>
                <a:cs typeface="Times New Roman"/>
                <a:sym typeface="Times New Roman"/>
              </a:rPr>
              <a:t>của</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hai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đại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lượng</a:t>
            </a:r>
            <a:r>
              <a:rPr lang="en-GB" sz="3200" b="0" i="0" u="none" strike="noStrike" dirty="0">
                <a:solidFill>
                  <a:srgbClr val="FF0000"/>
                </a:solidFill>
                <a:latin typeface="Times New Roman"/>
                <a:ea typeface="Times New Roman"/>
                <a:cs typeface="Times New Roman"/>
                <a:sym typeface="Times New Roman"/>
              </a:rPr>
              <a:t> l</a:t>
            </a:r>
            <a:r>
              <a:rPr lang="en-GB" sz="3200" dirty="0">
                <a:solidFill>
                  <a:srgbClr val="FF0000"/>
                </a:solidFill>
                <a:latin typeface="Times New Roman"/>
                <a:ea typeface="Times New Roman"/>
                <a:cs typeface="Times New Roman"/>
                <a:sym typeface="Times New Roman"/>
              </a:rPr>
              <a:t>o</a:t>
            </a:r>
            <a:r>
              <a:rPr lang="en-GB" sz="3200" b="0" i="0" u="none" strike="noStrike" dirty="0">
                <a:solidFill>
                  <a:srgbClr val="FF0000"/>
                </a:solidFill>
                <a:latin typeface="Times New Roman"/>
                <a:ea typeface="Times New Roman"/>
                <a:cs typeface="Times New Roman"/>
                <a:sym typeface="Times New Roman"/>
              </a:rPr>
              <a:t>gic </a:t>
            </a:r>
            <a:r>
              <a:rPr lang="en-GB" sz="3200" b="0" i="0" u="none" strike="noStrike" dirty="0" err="1">
                <a:solidFill>
                  <a:srgbClr val="FF0000"/>
                </a:solidFill>
                <a:latin typeface="Times New Roman"/>
                <a:ea typeface="Times New Roman"/>
                <a:cs typeface="Times New Roman"/>
                <a:sym typeface="Times New Roman"/>
              </a:rPr>
              <a:t>cho</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kết</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quả</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bằng</a:t>
            </a:r>
            <a:r>
              <a:rPr lang="en-GB" sz="3200" b="0" i="0" u="none" strike="noStrike" dirty="0">
                <a:solidFill>
                  <a:srgbClr val="FF0000"/>
                </a:solidFill>
                <a:latin typeface="Times New Roman"/>
                <a:ea typeface="Times New Roman"/>
                <a:cs typeface="Times New Roman"/>
                <a:sym typeface="Times New Roman"/>
              </a:rPr>
              <a:t> 1 </a:t>
            </a:r>
            <a:r>
              <a:rPr lang="en-GB" sz="3200" b="0" i="0" u="none" strike="noStrike" dirty="0" err="1">
                <a:solidFill>
                  <a:srgbClr val="FF0000"/>
                </a:solidFill>
                <a:latin typeface="Times New Roman"/>
                <a:ea typeface="Times New Roman"/>
                <a:cs typeface="Times New Roman"/>
                <a:sym typeface="Times New Roman"/>
              </a:rPr>
              <a:t>khi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và</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chỉ</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khi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hai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đại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lượng</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đó</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có</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giá</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trị</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khác</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nhau</a:t>
            </a:r>
            <a:r>
              <a:rPr lang="en-GB" sz="3200" b="0" i="0" u="none" strike="noStrike" dirty="0">
                <a:solidFill>
                  <a:srgbClr val="FF0000"/>
                </a:solidFill>
                <a:latin typeface="Times New Roman"/>
                <a:ea typeface="Times New Roman"/>
                <a:cs typeface="Times New Roman"/>
                <a:sym typeface="Times New Roman"/>
              </a:rPr>
              <a:t>.</a:t>
            </a:r>
            <a:endParaRPr sz="3200" b="0" i="0" u="none" strike="noStrike" dirty="0">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anim calcmode="lin" valueType="num">
                                      <p:cBhvr additive="base">
                                        <p:cTn id="7" dur="500" fill="hold"/>
                                        <p:tgtEl>
                                          <p:spTgt spid="2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4">
                                            <p:txEl>
                                              <p:pRg st="1" end="1"/>
                                            </p:txEl>
                                          </p:spTgt>
                                        </p:tgtEl>
                                        <p:attrNameLst>
                                          <p:attrName>style.visibility</p:attrName>
                                        </p:attrNameLst>
                                      </p:cBhvr>
                                      <p:to>
                                        <p:strVal val="visible"/>
                                      </p:to>
                                    </p:set>
                                    <p:anim calcmode="lin" valueType="num">
                                      <p:cBhvr additive="base">
                                        <p:cTn id="13" dur="500" fill="hold"/>
                                        <p:tgtEl>
                                          <p:spTgt spid="2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4">
                                            <p:txEl>
                                              <p:pRg st="2" end="2"/>
                                            </p:txEl>
                                          </p:spTgt>
                                        </p:tgtEl>
                                        <p:attrNameLst>
                                          <p:attrName>style.visibility</p:attrName>
                                        </p:attrNameLst>
                                      </p:cBhvr>
                                      <p:to>
                                        <p:strVal val="visible"/>
                                      </p:to>
                                    </p:set>
                                    <p:anim calcmode="lin" valueType="num">
                                      <p:cBhvr additive="base">
                                        <p:cTn id="19" dur="500" fill="hold"/>
                                        <p:tgtEl>
                                          <p:spTgt spid="2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4">
                                            <p:txEl>
                                              <p:pRg st="3" end="3"/>
                                            </p:txEl>
                                          </p:spTgt>
                                        </p:tgtEl>
                                        <p:attrNameLst>
                                          <p:attrName>style.visibility</p:attrName>
                                        </p:attrNameLst>
                                      </p:cBhvr>
                                      <p:to>
                                        <p:strVal val="visible"/>
                                      </p:to>
                                    </p:set>
                                    <p:anim calcmode="lin" valueType="num">
                                      <p:cBhvr additive="base">
                                        <p:cTn id="25" dur="500" fill="hold"/>
                                        <p:tgtEl>
                                          <p:spTgt spid="2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4">
                                            <p:txEl>
                                              <p:pRg st="4" end="4"/>
                                            </p:txEl>
                                          </p:spTgt>
                                        </p:tgtEl>
                                        <p:attrNameLst>
                                          <p:attrName>style.visibility</p:attrName>
                                        </p:attrNameLst>
                                      </p:cBhvr>
                                      <p:to>
                                        <p:strVal val="visible"/>
                                      </p:to>
                                    </p:set>
                                    <p:anim calcmode="lin" valueType="num">
                                      <p:cBhvr additive="base">
                                        <p:cTn id="31" dur="500" fill="hold"/>
                                        <p:tgtEl>
                                          <p:spTgt spid="23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2"/>
          <p:cNvSpPr/>
          <p:nvPr/>
        </p:nvSpPr>
        <p:spPr>
          <a:xfrm>
            <a:off x="417086" y="972096"/>
            <a:ext cx="454284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a:solidFill>
                  <a:srgbClr val="0070C0"/>
                </a:solidFill>
                <a:latin typeface="Times New Roman"/>
                <a:ea typeface="Times New Roman"/>
                <a:cs typeface="Times New Roman"/>
                <a:sym typeface="Times New Roman"/>
              </a:rPr>
              <a:t>Sơ đồ mạch logic AND</a:t>
            </a:r>
            <a:endParaRPr sz="2800">
              <a:solidFill>
                <a:srgbClr val="0070C0"/>
              </a:solidFill>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285849A3-383D-9978-6613-C1CACB1F8853}"/>
              </a:ext>
            </a:extLst>
          </p:cNvPr>
          <p:cNvPicPr>
            <a:picLocks noChangeAspect="1"/>
          </p:cNvPicPr>
          <p:nvPr/>
        </p:nvPicPr>
        <p:blipFill rotWithShape="1">
          <a:blip r:embed="rId3"/>
          <a:srcRect l="36137" t="28788" r="46545" b="51302"/>
          <a:stretch/>
        </p:blipFill>
        <p:spPr>
          <a:xfrm>
            <a:off x="2997407" y="1749096"/>
            <a:ext cx="6197186" cy="400770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3"/>
          <p:cNvSpPr/>
          <p:nvPr/>
        </p:nvSpPr>
        <p:spPr>
          <a:xfrm>
            <a:off x="417086" y="972096"/>
            <a:ext cx="454284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a:solidFill>
                  <a:srgbClr val="0070C0"/>
                </a:solidFill>
                <a:latin typeface="Times New Roman"/>
                <a:ea typeface="Times New Roman"/>
                <a:cs typeface="Times New Roman"/>
                <a:sym typeface="Times New Roman"/>
              </a:rPr>
              <a:t>Sơ đồ mạch logic OR</a:t>
            </a:r>
            <a:endParaRPr sz="2800">
              <a:solidFill>
                <a:srgbClr val="0070C0"/>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id="{9F1214C6-C95A-2E20-89AF-CC64C03AB20F}"/>
              </a:ext>
            </a:extLst>
          </p:cNvPr>
          <p:cNvPicPr>
            <a:picLocks noChangeAspect="1"/>
          </p:cNvPicPr>
          <p:nvPr/>
        </p:nvPicPr>
        <p:blipFill rotWithShape="1">
          <a:blip r:embed="rId3"/>
          <a:srcRect t="50000"/>
          <a:stretch/>
        </p:blipFill>
        <p:spPr>
          <a:xfrm>
            <a:off x="2691158" y="1670348"/>
            <a:ext cx="6809684" cy="459269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4"/>
          <p:cNvSpPr/>
          <p:nvPr/>
        </p:nvSpPr>
        <p:spPr>
          <a:xfrm>
            <a:off x="417086" y="972096"/>
            <a:ext cx="4542841"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a:solidFill>
                  <a:srgbClr val="0070C0"/>
                </a:solidFill>
                <a:latin typeface="Times New Roman"/>
                <a:ea typeface="Times New Roman"/>
                <a:cs typeface="Times New Roman"/>
                <a:sym typeface="Times New Roman"/>
              </a:rPr>
              <a:t>Sơ đồ mạch logic NOT</a:t>
            </a:r>
            <a:endParaRPr sz="2800">
              <a:solidFill>
                <a:srgbClr val="0070C0"/>
              </a:solidFill>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CF5CE1A7-C027-D2CC-D477-888B8402125C}"/>
              </a:ext>
            </a:extLst>
          </p:cNvPr>
          <p:cNvPicPr>
            <a:picLocks noChangeAspect="1"/>
          </p:cNvPicPr>
          <p:nvPr/>
        </p:nvPicPr>
        <p:blipFill rotWithShape="1">
          <a:blip r:embed="rId3"/>
          <a:srcRect l="70636" t="32000" r="11364" b="47637"/>
          <a:stretch/>
        </p:blipFill>
        <p:spPr>
          <a:xfrm>
            <a:off x="3327862" y="2111431"/>
            <a:ext cx="5536276" cy="352308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5"/>
          <p:cNvSpPr/>
          <p:nvPr/>
        </p:nvSpPr>
        <p:spPr>
          <a:xfrm>
            <a:off x="493290" y="1399737"/>
            <a:ext cx="11205419" cy="3662501"/>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1200"/>
              </a:spcBef>
              <a:spcAft>
                <a:spcPts val="1200"/>
              </a:spcAft>
              <a:buClr>
                <a:schemeClr val="dk1"/>
              </a:buClr>
              <a:buSzPts val="2800"/>
              <a:buFont typeface="Arial"/>
              <a:buChar char="•"/>
            </a:pPr>
            <a:r>
              <a:rPr lang="en-GB" sz="3200">
                <a:solidFill>
                  <a:schemeClr val="dk1"/>
                </a:solidFill>
                <a:latin typeface="Times New Roman"/>
                <a:ea typeface="Times New Roman"/>
                <a:cs typeface="Times New Roman"/>
                <a:sym typeface="Times New Roman"/>
              </a:rPr>
              <a:t>Các mạch điện có đầu vào, đầu ra được dùng để thể hiện các giá trị logic được gọi chung là các mạch logic hay mạch số.</a:t>
            </a:r>
            <a:endParaRPr sz="3200"/>
          </a:p>
          <a:p>
            <a:pPr marL="457200" marR="0" lvl="0" indent="-457200" algn="just" rtl="0">
              <a:spcBef>
                <a:spcPts val="1200"/>
              </a:spcBef>
              <a:spcAft>
                <a:spcPts val="1200"/>
              </a:spcAft>
              <a:buClr>
                <a:schemeClr val="dk1"/>
              </a:buClr>
              <a:buSzPts val="2800"/>
              <a:buFont typeface="Arial"/>
              <a:buChar char="•"/>
            </a:pPr>
            <a:r>
              <a:rPr lang="en-GB" sz="3200">
                <a:solidFill>
                  <a:schemeClr val="dk1"/>
                </a:solidFill>
                <a:latin typeface="Times New Roman"/>
                <a:ea typeface="Times New Roman"/>
                <a:cs typeface="Times New Roman"/>
                <a:sym typeface="Times New Roman"/>
              </a:rPr>
              <a:t>Nói cách khác: Mạch logic là một mạch thực hiện được các biến đổi logic. Những mạch logic thực hiện các phép toán logic cơ bản như AND, OR, NOT, XOR,… được gọi là các cổng logic (logic gate). Mỗi cổng như thế đều có một kí hiệu riêng như sau:</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1599849" y="670137"/>
            <a:ext cx="8992299" cy="1013726"/>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C00000"/>
              </a:buClr>
              <a:buSzPts val="4000"/>
              <a:buFont typeface="Times New Roman"/>
              <a:buNone/>
            </a:pPr>
            <a:r>
              <a:rPr lang="en-GB" sz="4000" b="1">
                <a:solidFill>
                  <a:srgbClr val="C00000"/>
                </a:solidFill>
                <a:latin typeface="Times New Roman"/>
                <a:ea typeface="Times New Roman"/>
                <a:cs typeface="Times New Roman"/>
                <a:sym typeface="Times New Roman"/>
              </a:rPr>
              <a:t>HOẠT ĐỘNG 1</a:t>
            </a:r>
            <a:br>
              <a:rPr lang="en-GB" sz="4000" b="1">
                <a:solidFill>
                  <a:srgbClr val="C00000"/>
                </a:solidFill>
                <a:latin typeface="Times New Roman"/>
                <a:ea typeface="Times New Roman"/>
                <a:cs typeface="Times New Roman"/>
                <a:sym typeface="Times New Roman"/>
              </a:rPr>
            </a:br>
            <a:r>
              <a:rPr lang="en-GB" sz="2400" b="1" i="0" u="none" strike="noStrike">
                <a:solidFill>
                  <a:srgbClr val="000000"/>
                </a:solidFill>
                <a:latin typeface="Times New Roman"/>
                <a:ea typeface="Times New Roman"/>
                <a:cs typeface="Times New Roman"/>
                <a:sym typeface="Times New Roman"/>
              </a:rPr>
              <a:t>CÁC THIẾT BỊ BÊN TRONG MÁY TÍNH</a:t>
            </a:r>
            <a:endParaRPr sz="4000" b="1">
              <a:solidFill>
                <a:srgbClr val="C00000"/>
              </a:solidFill>
              <a:latin typeface="Times New Roman"/>
              <a:ea typeface="Times New Roman"/>
              <a:cs typeface="Times New Roman"/>
              <a:sym typeface="Times New Roman"/>
            </a:endParaRPr>
          </a:p>
        </p:txBody>
      </p:sp>
      <p:sp>
        <p:nvSpPr>
          <p:cNvPr id="126" name="Google Shape;126;p3"/>
          <p:cNvSpPr/>
          <p:nvPr/>
        </p:nvSpPr>
        <p:spPr>
          <a:xfrm>
            <a:off x="290594" y="2184109"/>
            <a:ext cx="11610808" cy="2489781"/>
          </a:xfrm>
          <a:prstGeom prst="cloudCallout">
            <a:avLst>
              <a:gd name="adj1" fmla="val -20833"/>
              <a:gd name="adj2" fmla="val 62500"/>
            </a:avLst>
          </a:prstGeom>
          <a:solidFill>
            <a:schemeClr val="lt1"/>
          </a:solidFill>
          <a:ln w="222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10000"/>
              </a:lnSpc>
              <a:spcBef>
                <a:spcPts val="0"/>
              </a:spcBef>
              <a:spcAft>
                <a:spcPts val="0"/>
              </a:spcAft>
              <a:buClr>
                <a:schemeClr val="accent1"/>
              </a:buClr>
              <a:buSzPts val="2944"/>
              <a:buFont typeface="Noto Sans Symbols"/>
              <a:buNone/>
            </a:pPr>
            <a:r>
              <a:rPr lang="en-GB" sz="3200" b="0" i="0" u="none" strike="noStrike" cap="none">
                <a:solidFill>
                  <a:schemeClr val="dk1"/>
                </a:solidFill>
                <a:latin typeface="Times New Roman"/>
                <a:ea typeface="Times New Roman"/>
                <a:cs typeface="Times New Roman"/>
                <a:sym typeface="Times New Roman"/>
              </a:rPr>
              <a:t>Dưới đây là một số thiết bị bên trong thân máy, em có biết chúng là các thiết bị gì không?</a:t>
            </a:r>
            <a:endParaRPr sz="48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4" name="Picture 3">
            <a:extLst>
              <a:ext uri="{FF2B5EF4-FFF2-40B4-BE49-F238E27FC236}">
                <a16:creationId xmlns:a16="http://schemas.microsoft.com/office/drawing/2014/main" id="{1277B910-34E7-764B-7EA0-B4E04BF27D72}"/>
              </a:ext>
            </a:extLst>
          </p:cNvPr>
          <p:cNvPicPr>
            <a:picLocks noChangeAspect="1"/>
          </p:cNvPicPr>
          <p:nvPr/>
        </p:nvPicPr>
        <p:blipFill rotWithShape="1">
          <a:blip r:embed="rId3"/>
          <a:srcRect l="47727" t="42667" r="20227" b="43030"/>
          <a:stretch/>
        </p:blipFill>
        <p:spPr>
          <a:xfrm>
            <a:off x="715620" y="2078181"/>
            <a:ext cx="10760759" cy="2701637"/>
          </a:xfrm>
          <a:prstGeom prst="rect">
            <a:avLst/>
          </a:prstGeom>
        </p:spPr>
      </p:pic>
    </p:spTree>
    <p:extLst>
      <p:ext uri="{BB962C8B-B14F-4D97-AF65-F5344CB8AC3E}">
        <p14:creationId xmlns:p14="http://schemas.microsoft.com/office/powerpoint/2010/main" val="3408866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6"/>
          <p:cNvSpPr txBox="1"/>
          <p:nvPr/>
        </p:nvSpPr>
        <p:spPr>
          <a:xfrm>
            <a:off x="537561" y="902915"/>
            <a:ext cx="60960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a:solidFill>
                  <a:srgbClr val="000000"/>
                </a:solidFill>
                <a:latin typeface="Times New Roman"/>
                <a:ea typeface="Times New Roman"/>
                <a:cs typeface="Times New Roman"/>
                <a:sym typeface="Times New Roman"/>
              </a:rPr>
              <a:t>b) Phép cộng trên hệ nhị phân</a:t>
            </a:r>
            <a:endParaRPr sz="3200">
              <a:solidFill>
                <a:schemeClr val="dk1"/>
              </a:solidFill>
              <a:latin typeface="Libre Franklin"/>
              <a:ea typeface="Libre Franklin"/>
              <a:cs typeface="Libre Franklin"/>
              <a:sym typeface="Libre Franklin"/>
            </a:endParaRPr>
          </a:p>
        </p:txBody>
      </p:sp>
      <p:graphicFrame>
        <p:nvGraphicFramePr>
          <p:cNvPr id="264" name="Google Shape;264;p26"/>
          <p:cNvGraphicFramePr/>
          <p:nvPr/>
        </p:nvGraphicFramePr>
        <p:xfrm>
          <a:off x="8271163" y="2077913"/>
          <a:ext cx="2941500" cy="2946295"/>
        </p:xfrm>
        <a:graphic>
          <a:graphicData uri="http://schemas.openxmlformats.org/drawingml/2006/table">
            <a:tbl>
              <a:tblPr>
                <a:noFill/>
                <a:tableStyleId>{49B8EAB2-C08A-40FC-92F6-243AD7128966}</a:tableStyleId>
              </a:tblPr>
              <a:tblGrid>
                <a:gridCol w="703000">
                  <a:extLst>
                    <a:ext uri="{9D8B030D-6E8A-4147-A177-3AD203B41FA5}">
                      <a16:colId xmlns:a16="http://schemas.microsoft.com/office/drawing/2014/main" val="20000"/>
                    </a:ext>
                  </a:extLst>
                </a:gridCol>
                <a:gridCol w="703000">
                  <a:extLst>
                    <a:ext uri="{9D8B030D-6E8A-4147-A177-3AD203B41FA5}">
                      <a16:colId xmlns:a16="http://schemas.microsoft.com/office/drawing/2014/main" val="20001"/>
                    </a:ext>
                  </a:extLst>
                </a:gridCol>
                <a:gridCol w="1535500">
                  <a:extLst>
                    <a:ext uri="{9D8B030D-6E8A-4147-A177-3AD203B41FA5}">
                      <a16:colId xmlns:a16="http://schemas.microsoft.com/office/drawing/2014/main" val="20002"/>
                    </a:ext>
                  </a:extLst>
                </a:gridCol>
              </a:tblGrid>
              <a:tr h="629775">
                <a:tc>
                  <a:txBody>
                    <a:bodyPr/>
                    <a:lstStyle/>
                    <a:p>
                      <a:pPr marL="0" marR="26669" lvl="0" indent="0" algn="ctr" rtl="0">
                        <a:spcBef>
                          <a:spcPts val="0"/>
                        </a:spcBef>
                        <a:spcAft>
                          <a:spcPts val="0"/>
                        </a:spcAft>
                        <a:buNone/>
                      </a:pPr>
                      <a:r>
                        <a:rPr lang="en-GB" sz="3200" b="0" i="0" u="none" strike="noStrike" cap="none">
                          <a:solidFill>
                            <a:srgbClr val="000000"/>
                          </a:solidFill>
                          <a:latin typeface="Times New Roman"/>
                          <a:ea typeface="Times New Roman"/>
                          <a:cs typeface="Times New Roman"/>
                          <a:sym typeface="Times New Roman"/>
                        </a:rPr>
                        <a:t>X</a:t>
                      </a:r>
                      <a:endParaRPr sz="4400" u="none" strike="noStrike" cap="none"/>
                    </a:p>
                  </a:txBody>
                  <a:tcPr marL="73025" marR="73025" marT="45725" marB="457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EEBF6"/>
                    </a:solidFill>
                  </a:tcPr>
                </a:tc>
                <a:tc>
                  <a:txBody>
                    <a:bodyPr/>
                    <a:lstStyle/>
                    <a:p>
                      <a:pPr marL="0" marR="26669" lvl="0" indent="0" algn="ctr" rtl="0">
                        <a:spcBef>
                          <a:spcPts val="0"/>
                        </a:spcBef>
                        <a:spcAft>
                          <a:spcPts val="0"/>
                        </a:spcAft>
                        <a:buNone/>
                      </a:pPr>
                      <a:r>
                        <a:rPr lang="en-GB" sz="3200" b="0" i="0" u="none" strike="noStrike" cap="none">
                          <a:solidFill>
                            <a:srgbClr val="000000"/>
                          </a:solidFill>
                          <a:latin typeface="Times New Roman"/>
                          <a:ea typeface="Times New Roman"/>
                          <a:cs typeface="Times New Roman"/>
                          <a:sym typeface="Times New Roman"/>
                        </a:rPr>
                        <a:t>Y</a:t>
                      </a:r>
                      <a:endParaRPr sz="4400" u="none" strike="noStrike" cap="none"/>
                    </a:p>
                  </a:txBody>
                  <a:tcPr marL="73025" marR="73025" marT="45725" marB="457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EEBF6"/>
                    </a:solidFill>
                  </a:tcPr>
                </a:tc>
                <a:tc>
                  <a:txBody>
                    <a:bodyPr/>
                    <a:lstStyle/>
                    <a:p>
                      <a:pPr marL="0" marR="26669" lvl="0" indent="0" algn="ctr" rtl="0">
                        <a:spcBef>
                          <a:spcPts val="0"/>
                        </a:spcBef>
                        <a:spcAft>
                          <a:spcPts val="0"/>
                        </a:spcAft>
                        <a:buNone/>
                      </a:pPr>
                      <a:r>
                        <a:rPr lang="en-GB" sz="3200" b="0" i="0" u="none" strike="noStrike" cap="none">
                          <a:solidFill>
                            <a:srgbClr val="000000"/>
                          </a:solidFill>
                          <a:latin typeface="Times New Roman"/>
                          <a:ea typeface="Times New Roman"/>
                          <a:cs typeface="Times New Roman"/>
                          <a:sym typeface="Times New Roman"/>
                        </a:rPr>
                        <a:t>X + Y</a:t>
                      </a:r>
                      <a:endParaRPr sz="4400" u="none" strike="noStrike" cap="none"/>
                    </a:p>
                  </a:txBody>
                  <a:tcPr marL="73025" marR="73025" marT="45725" marB="457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EEBF6"/>
                    </a:solidFill>
                  </a:tcPr>
                </a:tc>
                <a:extLst>
                  <a:ext uri="{0D108BD9-81ED-4DB2-BD59-A6C34878D82A}">
                    <a16:rowId xmlns:a16="http://schemas.microsoft.com/office/drawing/2014/main" val="10000"/>
                  </a:ext>
                </a:extLst>
              </a:tr>
              <a:tr h="566175">
                <a:tc>
                  <a:txBody>
                    <a:bodyPr/>
                    <a:lstStyle/>
                    <a:p>
                      <a:pPr marL="0" marR="26669" lvl="0" indent="0" algn="ctr" rtl="0">
                        <a:spcBef>
                          <a:spcPts val="0"/>
                        </a:spcBef>
                        <a:spcAft>
                          <a:spcPts val="0"/>
                        </a:spcAft>
                        <a:buNone/>
                      </a:pPr>
                      <a:r>
                        <a:rPr lang="en-GB" sz="3200" b="0" i="0" u="none" strike="noStrike" cap="none">
                          <a:solidFill>
                            <a:srgbClr val="000000"/>
                          </a:solidFill>
                          <a:latin typeface="Times New Roman"/>
                          <a:ea typeface="Times New Roman"/>
                          <a:cs typeface="Times New Roman"/>
                          <a:sym typeface="Times New Roman"/>
                        </a:rPr>
                        <a:t>0</a:t>
                      </a:r>
                      <a:endParaRPr sz="4400" u="none" strike="noStrike" cap="none"/>
                    </a:p>
                  </a:txBody>
                  <a:tcPr marL="73025" marR="73025" marT="45725" marB="457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EEBF6"/>
                    </a:solidFill>
                  </a:tcPr>
                </a:tc>
                <a:tc>
                  <a:txBody>
                    <a:bodyPr/>
                    <a:lstStyle/>
                    <a:p>
                      <a:pPr marL="0" marR="26669" lvl="0" indent="0" algn="ctr" rtl="0">
                        <a:spcBef>
                          <a:spcPts val="0"/>
                        </a:spcBef>
                        <a:spcAft>
                          <a:spcPts val="0"/>
                        </a:spcAft>
                        <a:buNone/>
                      </a:pPr>
                      <a:r>
                        <a:rPr lang="en-GB" sz="3200" b="0" i="0" u="none" strike="noStrike" cap="none">
                          <a:solidFill>
                            <a:srgbClr val="000000"/>
                          </a:solidFill>
                          <a:latin typeface="Times New Roman"/>
                          <a:ea typeface="Times New Roman"/>
                          <a:cs typeface="Times New Roman"/>
                          <a:sym typeface="Times New Roman"/>
                        </a:rPr>
                        <a:t>0</a:t>
                      </a:r>
                      <a:endParaRPr sz="4400" u="none" strike="noStrike" cap="none"/>
                    </a:p>
                  </a:txBody>
                  <a:tcPr marL="73025" marR="73025" marT="45725" marB="457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EEBF6"/>
                    </a:solidFill>
                  </a:tcPr>
                </a:tc>
                <a:tc>
                  <a:txBody>
                    <a:bodyPr/>
                    <a:lstStyle/>
                    <a:p>
                      <a:pPr marL="0" marR="26669" lvl="0" indent="0" algn="ctr" rtl="0">
                        <a:spcBef>
                          <a:spcPts val="0"/>
                        </a:spcBef>
                        <a:spcAft>
                          <a:spcPts val="0"/>
                        </a:spcAft>
                        <a:buNone/>
                      </a:pPr>
                      <a:r>
                        <a:rPr lang="en-GB" sz="3200" b="0" i="0" u="none" strike="noStrike" cap="none">
                          <a:solidFill>
                            <a:srgbClr val="000000"/>
                          </a:solidFill>
                          <a:latin typeface="Times New Roman"/>
                          <a:ea typeface="Times New Roman"/>
                          <a:cs typeface="Times New Roman"/>
                          <a:sym typeface="Times New Roman"/>
                        </a:rPr>
                        <a:t>0</a:t>
                      </a:r>
                      <a:endParaRPr sz="4400" u="none" strike="noStrike" cap="none"/>
                    </a:p>
                  </a:txBody>
                  <a:tcPr marL="73025" marR="73025" marT="45725" marB="457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EEBF6"/>
                    </a:solidFill>
                  </a:tcPr>
                </a:tc>
                <a:extLst>
                  <a:ext uri="{0D108BD9-81ED-4DB2-BD59-A6C34878D82A}">
                    <a16:rowId xmlns:a16="http://schemas.microsoft.com/office/drawing/2014/main" val="10001"/>
                  </a:ext>
                </a:extLst>
              </a:tr>
              <a:tr h="566175">
                <a:tc>
                  <a:txBody>
                    <a:bodyPr/>
                    <a:lstStyle/>
                    <a:p>
                      <a:pPr marL="0" marR="26669" lvl="0" indent="0" algn="ctr" rtl="0">
                        <a:spcBef>
                          <a:spcPts val="0"/>
                        </a:spcBef>
                        <a:spcAft>
                          <a:spcPts val="0"/>
                        </a:spcAft>
                        <a:buNone/>
                      </a:pPr>
                      <a:r>
                        <a:rPr lang="en-GB" sz="3200" b="0" i="0" u="none" strike="noStrike" cap="none">
                          <a:solidFill>
                            <a:srgbClr val="000000"/>
                          </a:solidFill>
                          <a:latin typeface="Times New Roman"/>
                          <a:ea typeface="Times New Roman"/>
                          <a:cs typeface="Times New Roman"/>
                          <a:sym typeface="Times New Roman"/>
                        </a:rPr>
                        <a:t>0</a:t>
                      </a:r>
                      <a:endParaRPr sz="4400" u="none" strike="noStrike" cap="none"/>
                    </a:p>
                  </a:txBody>
                  <a:tcPr marL="73025" marR="73025" marT="45725" marB="457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EEBF6"/>
                    </a:solidFill>
                  </a:tcPr>
                </a:tc>
                <a:tc>
                  <a:txBody>
                    <a:bodyPr/>
                    <a:lstStyle/>
                    <a:p>
                      <a:pPr marL="0" marR="26669" lvl="0" indent="0" algn="ctr" rtl="0">
                        <a:spcBef>
                          <a:spcPts val="0"/>
                        </a:spcBef>
                        <a:spcAft>
                          <a:spcPts val="0"/>
                        </a:spcAft>
                        <a:buNone/>
                      </a:pPr>
                      <a:r>
                        <a:rPr lang="en-GB" sz="3200" b="0" i="0" u="none" strike="noStrike" cap="none">
                          <a:solidFill>
                            <a:srgbClr val="000000"/>
                          </a:solidFill>
                          <a:latin typeface="Times New Roman"/>
                          <a:ea typeface="Times New Roman"/>
                          <a:cs typeface="Times New Roman"/>
                          <a:sym typeface="Times New Roman"/>
                        </a:rPr>
                        <a:t>1</a:t>
                      </a:r>
                      <a:endParaRPr sz="4400" u="none" strike="noStrike" cap="none"/>
                    </a:p>
                  </a:txBody>
                  <a:tcPr marL="73025" marR="73025" marT="45725" marB="457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EEBF6"/>
                    </a:solidFill>
                  </a:tcPr>
                </a:tc>
                <a:tc>
                  <a:txBody>
                    <a:bodyPr/>
                    <a:lstStyle/>
                    <a:p>
                      <a:pPr marL="0" marR="26669" lvl="0" indent="0" algn="ctr" rtl="0">
                        <a:spcBef>
                          <a:spcPts val="0"/>
                        </a:spcBef>
                        <a:spcAft>
                          <a:spcPts val="0"/>
                        </a:spcAft>
                        <a:buNone/>
                      </a:pPr>
                      <a:r>
                        <a:rPr lang="en-GB" sz="3200" b="0" i="0" u="none" strike="noStrike" cap="none">
                          <a:solidFill>
                            <a:srgbClr val="000000"/>
                          </a:solidFill>
                          <a:latin typeface="Times New Roman"/>
                          <a:ea typeface="Times New Roman"/>
                          <a:cs typeface="Times New Roman"/>
                          <a:sym typeface="Times New Roman"/>
                        </a:rPr>
                        <a:t>1</a:t>
                      </a:r>
                      <a:endParaRPr sz="4400" u="none" strike="noStrike" cap="none"/>
                    </a:p>
                  </a:txBody>
                  <a:tcPr marL="73025" marR="73025" marT="45725" marB="457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EEBF6"/>
                    </a:solidFill>
                  </a:tcPr>
                </a:tc>
                <a:extLst>
                  <a:ext uri="{0D108BD9-81ED-4DB2-BD59-A6C34878D82A}">
                    <a16:rowId xmlns:a16="http://schemas.microsoft.com/office/drawing/2014/main" val="10002"/>
                  </a:ext>
                </a:extLst>
              </a:tr>
              <a:tr h="566175">
                <a:tc>
                  <a:txBody>
                    <a:bodyPr/>
                    <a:lstStyle/>
                    <a:p>
                      <a:pPr marL="0" marR="26669" lvl="0" indent="0" algn="ctr" rtl="0">
                        <a:spcBef>
                          <a:spcPts val="0"/>
                        </a:spcBef>
                        <a:spcAft>
                          <a:spcPts val="0"/>
                        </a:spcAft>
                        <a:buNone/>
                      </a:pPr>
                      <a:r>
                        <a:rPr lang="en-GB" sz="3200" b="0" i="0" u="none" strike="noStrike" cap="none">
                          <a:solidFill>
                            <a:srgbClr val="000000"/>
                          </a:solidFill>
                          <a:latin typeface="Times New Roman"/>
                          <a:ea typeface="Times New Roman"/>
                          <a:cs typeface="Times New Roman"/>
                          <a:sym typeface="Times New Roman"/>
                        </a:rPr>
                        <a:t>1</a:t>
                      </a:r>
                      <a:endParaRPr sz="4400" u="none" strike="noStrike" cap="none"/>
                    </a:p>
                  </a:txBody>
                  <a:tcPr marL="73025" marR="73025" marT="45725" marB="457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EEBF6"/>
                    </a:solidFill>
                  </a:tcPr>
                </a:tc>
                <a:tc>
                  <a:txBody>
                    <a:bodyPr/>
                    <a:lstStyle/>
                    <a:p>
                      <a:pPr marL="0" marR="26669" lvl="0" indent="0" algn="ctr" rtl="0">
                        <a:spcBef>
                          <a:spcPts val="0"/>
                        </a:spcBef>
                        <a:spcAft>
                          <a:spcPts val="0"/>
                        </a:spcAft>
                        <a:buNone/>
                      </a:pPr>
                      <a:r>
                        <a:rPr lang="en-GB" sz="3200" b="0" i="0" u="none" strike="noStrike" cap="none">
                          <a:solidFill>
                            <a:srgbClr val="000000"/>
                          </a:solidFill>
                          <a:latin typeface="Times New Roman"/>
                          <a:ea typeface="Times New Roman"/>
                          <a:cs typeface="Times New Roman"/>
                          <a:sym typeface="Times New Roman"/>
                        </a:rPr>
                        <a:t>0</a:t>
                      </a:r>
                      <a:endParaRPr sz="4400" u="none" strike="noStrike" cap="none"/>
                    </a:p>
                  </a:txBody>
                  <a:tcPr marL="73025" marR="73025" marT="45725" marB="457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EEBF6"/>
                    </a:solidFill>
                  </a:tcPr>
                </a:tc>
                <a:tc>
                  <a:txBody>
                    <a:bodyPr/>
                    <a:lstStyle/>
                    <a:p>
                      <a:pPr marL="0" marR="26669" lvl="0" indent="0" algn="ctr" rtl="0">
                        <a:spcBef>
                          <a:spcPts val="0"/>
                        </a:spcBef>
                        <a:spcAft>
                          <a:spcPts val="0"/>
                        </a:spcAft>
                        <a:buNone/>
                      </a:pPr>
                      <a:r>
                        <a:rPr lang="en-GB" sz="3200" b="0" i="0" u="none" strike="noStrike" cap="none">
                          <a:solidFill>
                            <a:srgbClr val="000000"/>
                          </a:solidFill>
                          <a:latin typeface="Times New Roman"/>
                          <a:ea typeface="Times New Roman"/>
                          <a:cs typeface="Times New Roman"/>
                          <a:sym typeface="Times New Roman"/>
                        </a:rPr>
                        <a:t>1</a:t>
                      </a:r>
                      <a:endParaRPr sz="4400" u="none" strike="noStrike" cap="none"/>
                    </a:p>
                  </a:txBody>
                  <a:tcPr marL="73025" marR="73025" marT="45725" marB="457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EEBF6"/>
                    </a:solidFill>
                  </a:tcPr>
                </a:tc>
                <a:extLst>
                  <a:ext uri="{0D108BD9-81ED-4DB2-BD59-A6C34878D82A}">
                    <a16:rowId xmlns:a16="http://schemas.microsoft.com/office/drawing/2014/main" val="10003"/>
                  </a:ext>
                </a:extLst>
              </a:tr>
              <a:tr h="566175">
                <a:tc>
                  <a:txBody>
                    <a:bodyPr/>
                    <a:lstStyle/>
                    <a:p>
                      <a:pPr marL="0" marR="26669" lvl="0" indent="0" algn="ctr" rtl="0">
                        <a:spcBef>
                          <a:spcPts val="0"/>
                        </a:spcBef>
                        <a:spcAft>
                          <a:spcPts val="0"/>
                        </a:spcAft>
                        <a:buNone/>
                      </a:pPr>
                      <a:r>
                        <a:rPr lang="en-GB" sz="3200" b="0" i="0" u="none" strike="noStrike" cap="none">
                          <a:solidFill>
                            <a:srgbClr val="000000"/>
                          </a:solidFill>
                          <a:latin typeface="Times New Roman"/>
                          <a:ea typeface="Times New Roman"/>
                          <a:cs typeface="Times New Roman"/>
                          <a:sym typeface="Times New Roman"/>
                        </a:rPr>
                        <a:t>1</a:t>
                      </a:r>
                      <a:endParaRPr sz="4400" u="none" strike="noStrike" cap="none"/>
                    </a:p>
                  </a:txBody>
                  <a:tcPr marL="73025" marR="73025" marT="45725" marB="457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EEBF6"/>
                    </a:solidFill>
                  </a:tcPr>
                </a:tc>
                <a:tc>
                  <a:txBody>
                    <a:bodyPr/>
                    <a:lstStyle/>
                    <a:p>
                      <a:pPr marL="0" marR="26669" lvl="0" indent="0" algn="ctr" rtl="0">
                        <a:spcBef>
                          <a:spcPts val="0"/>
                        </a:spcBef>
                        <a:spcAft>
                          <a:spcPts val="0"/>
                        </a:spcAft>
                        <a:buNone/>
                      </a:pPr>
                      <a:r>
                        <a:rPr lang="en-GB" sz="3200" b="0" i="0" u="none" strike="noStrike" cap="none">
                          <a:solidFill>
                            <a:srgbClr val="000000"/>
                          </a:solidFill>
                          <a:latin typeface="Times New Roman"/>
                          <a:ea typeface="Times New Roman"/>
                          <a:cs typeface="Times New Roman"/>
                          <a:sym typeface="Times New Roman"/>
                        </a:rPr>
                        <a:t>1</a:t>
                      </a:r>
                      <a:endParaRPr sz="4400" u="none" strike="noStrike" cap="none"/>
                    </a:p>
                  </a:txBody>
                  <a:tcPr marL="73025" marR="73025" marT="45725" marB="457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EEBF6"/>
                    </a:solidFill>
                  </a:tcPr>
                </a:tc>
                <a:tc>
                  <a:txBody>
                    <a:bodyPr/>
                    <a:lstStyle/>
                    <a:p>
                      <a:pPr marL="0" marR="26669" lvl="0" indent="0" algn="ctr" rtl="0">
                        <a:spcBef>
                          <a:spcPts val="0"/>
                        </a:spcBef>
                        <a:spcAft>
                          <a:spcPts val="0"/>
                        </a:spcAft>
                        <a:buNone/>
                      </a:pPr>
                      <a:r>
                        <a:rPr lang="en-GB" sz="3200" b="0" i="0" u="none" strike="noStrike" cap="none">
                          <a:solidFill>
                            <a:srgbClr val="000000"/>
                          </a:solidFill>
                          <a:latin typeface="Times New Roman"/>
                          <a:ea typeface="Times New Roman"/>
                          <a:cs typeface="Times New Roman"/>
                          <a:sym typeface="Times New Roman"/>
                        </a:rPr>
                        <a:t>10</a:t>
                      </a:r>
                      <a:endParaRPr sz="4400" u="none" strike="noStrike" cap="none"/>
                    </a:p>
                  </a:txBody>
                  <a:tcPr marL="73025" marR="73025" marT="45725" marB="457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EEBF6"/>
                    </a:solidFill>
                  </a:tcPr>
                </a:tc>
                <a:extLst>
                  <a:ext uri="{0D108BD9-81ED-4DB2-BD59-A6C34878D82A}">
                    <a16:rowId xmlns:a16="http://schemas.microsoft.com/office/drawing/2014/main" val="10004"/>
                  </a:ext>
                </a:extLst>
              </a:tr>
            </a:tbl>
          </a:graphicData>
        </a:graphic>
      </p:graphicFrame>
      <p:sp>
        <p:nvSpPr>
          <p:cNvPr id="265" name="Google Shape;265;p26"/>
          <p:cNvSpPr/>
          <p:nvPr/>
        </p:nvSpPr>
        <p:spPr>
          <a:xfrm>
            <a:off x="537561" y="1812120"/>
            <a:ext cx="6636329" cy="3477835"/>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1200"/>
              </a:spcBef>
              <a:spcAft>
                <a:spcPts val="1200"/>
              </a:spcAft>
              <a:buClr>
                <a:srgbClr val="000000"/>
              </a:buClr>
              <a:buSzPts val="3200"/>
              <a:buFont typeface="Times New Roman"/>
              <a:buNone/>
            </a:pPr>
            <a:r>
              <a:rPr lang="en-GB" sz="3200" b="0" i="0" u="none" strike="noStrike" cap="none">
                <a:solidFill>
                  <a:srgbClr val="000000"/>
                </a:solidFill>
                <a:latin typeface="Times New Roman"/>
                <a:ea typeface="Times New Roman"/>
                <a:cs typeface="Times New Roman"/>
                <a:sym typeface="Times New Roman"/>
              </a:rPr>
              <a:t>- Hệ nhị phân chỉ dùng hai chữ số 0, 1. </a:t>
            </a:r>
            <a:endParaRPr sz="3200" b="0" i="0" u="none" strike="noStrike" cap="none">
              <a:solidFill>
                <a:schemeClr val="dk1"/>
              </a:solidFill>
              <a:latin typeface="Libre Franklin"/>
              <a:ea typeface="Libre Franklin"/>
              <a:cs typeface="Libre Franklin"/>
              <a:sym typeface="Libre Franklin"/>
            </a:endParaRPr>
          </a:p>
          <a:p>
            <a:pPr marL="0" marR="0" lvl="0" indent="0" algn="just" rtl="0">
              <a:lnSpc>
                <a:spcPct val="100000"/>
              </a:lnSpc>
              <a:spcBef>
                <a:spcPts val="1200"/>
              </a:spcBef>
              <a:spcAft>
                <a:spcPts val="1200"/>
              </a:spcAft>
              <a:buClr>
                <a:srgbClr val="000000"/>
              </a:buClr>
              <a:buSzPts val="3200"/>
              <a:buFont typeface="Times New Roman"/>
              <a:buNone/>
            </a:pPr>
            <a:r>
              <a:rPr lang="en-GB" sz="3200" b="0" i="0" u="none" strike="noStrike" cap="none">
                <a:solidFill>
                  <a:srgbClr val="000000"/>
                </a:solidFill>
                <a:latin typeface="Times New Roman"/>
                <a:ea typeface="Times New Roman"/>
                <a:cs typeface="Times New Roman"/>
                <a:sym typeface="Times New Roman"/>
              </a:rPr>
              <a:t>- Để cộng các số nhị phân, phải cộng từng chữ số, có thể có nhớ sang hàng bên trái. </a:t>
            </a:r>
            <a:endParaRPr sz="3200" b="0" i="0" u="none" strike="noStrike" cap="none">
              <a:solidFill>
                <a:schemeClr val="dk1"/>
              </a:solidFill>
              <a:latin typeface="Libre Franklin"/>
              <a:ea typeface="Libre Franklin"/>
              <a:cs typeface="Libre Franklin"/>
              <a:sym typeface="Libre Franklin"/>
            </a:endParaRPr>
          </a:p>
          <a:p>
            <a:pPr marL="0" marR="0" lvl="0" indent="0" algn="just" rtl="0">
              <a:lnSpc>
                <a:spcPct val="100000"/>
              </a:lnSpc>
              <a:spcBef>
                <a:spcPts val="1200"/>
              </a:spcBef>
              <a:spcAft>
                <a:spcPts val="1200"/>
              </a:spcAft>
              <a:buClr>
                <a:srgbClr val="000000"/>
              </a:buClr>
              <a:buSzPts val="3200"/>
              <a:buFont typeface="Times New Roman"/>
              <a:buNone/>
            </a:pPr>
            <a:r>
              <a:rPr lang="en-GB" sz="3200" b="0" i="0" u="none" strike="noStrike" cap="none">
                <a:solidFill>
                  <a:srgbClr val="000000"/>
                </a:solidFill>
                <a:latin typeface="Times New Roman"/>
                <a:ea typeface="Times New Roman"/>
                <a:cs typeface="Times New Roman"/>
                <a:sym typeface="Times New Roman"/>
              </a:rPr>
              <a:t>- Bảng cộng các số nhị phân:</a:t>
            </a:r>
            <a:endParaRPr sz="3200" b="0" i="0" u="none" strike="noStrike" cap="none">
              <a:solidFill>
                <a:schemeClr val="dk1"/>
              </a:solidFill>
              <a:latin typeface="Arial"/>
              <a:ea typeface="Arial"/>
              <a:cs typeface="Arial"/>
              <a:sym typeface="Arial"/>
            </a:endParaRPr>
          </a:p>
        </p:txBody>
      </p:sp>
      <p:sp>
        <p:nvSpPr>
          <p:cNvPr id="266" name="Google Shape;266;p26"/>
          <p:cNvSpPr/>
          <p:nvPr/>
        </p:nvSpPr>
        <p:spPr>
          <a:xfrm>
            <a:off x="7481455" y="3186545"/>
            <a:ext cx="665018" cy="637310"/>
          </a:xfrm>
          <a:prstGeom prst="rightArrow">
            <a:avLst>
              <a:gd name="adj1" fmla="val 50000"/>
              <a:gd name="adj2" fmla="val 50000"/>
            </a:avLst>
          </a:prstGeom>
          <a:solidFill>
            <a:schemeClr val="accent1"/>
          </a:solidFill>
          <a:ln w="22225" cap="rnd"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7"/>
          <p:cNvSpPr txBox="1"/>
          <p:nvPr/>
        </p:nvSpPr>
        <p:spPr>
          <a:xfrm>
            <a:off x="492368" y="1280160"/>
            <a:ext cx="11263213" cy="3289997"/>
          </a:xfrm>
          <a:prstGeom prst="rect">
            <a:avLst/>
          </a:prstGeom>
          <a:noFill/>
          <a:ln>
            <a:noFill/>
          </a:ln>
        </p:spPr>
        <p:txBody>
          <a:bodyPr spcFirstLastPara="1" wrap="square" lIns="91425" tIns="45700" rIns="91425" bIns="45700" anchor="t" anchorCtr="0">
            <a:spAutoFit/>
          </a:bodyPr>
          <a:lstStyle/>
          <a:p>
            <a:pPr marL="0" marR="0" lvl="0" indent="0" rtl="0">
              <a:spcBef>
                <a:spcPts val="1200"/>
              </a:spcBef>
              <a:spcAft>
                <a:spcPts val="1200"/>
              </a:spcAft>
              <a:buNone/>
            </a:pPr>
            <a:r>
              <a:rPr lang="en-GB" sz="3200" b="1" i="0" u="none" strike="noStrike">
                <a:solidFill>
                  <a:srgbClr val="000000"/>
                </a:solidFill>
                <a:latin typeface="Times New Roman"/>
                <a:ea typeface="Times New Roman"/>
                <a:cs typeface="Times New Roman"/>
                <a:sym typeface="Times New Roman"/>
              </a:rPr>
              <a:t>Ví dụ 1: </a:t>
            </a:r>
            <a:r>
              <a:rPr lang="en-GB" sz="3200" b="0" i="0" u="none" strike="noStrike">
                <a:solidFill>
                  <a:srgbClr val="000000"/>
                </a:solidFill>
                <a:latin typeface="Times New Roman"/>
                <a:ea typeface="Times New Roman"/>
                <a:cs typeface="Times New Roman"/>
                <a:sym typeface="Times New Roman"/>
              </a:rPr>
              <a:t>số 19 ở hệ thập phân có giá trị 10011 ở hệ nhị phân</a:t>
            </a:r>
            <a:endParaRPr/>
          </a:p>
          <a:p>
            <a:pPr marL="0" marR="0" lvl="0" indent="0" rtl="0">
              <a:spcBef>
                <a:spcPts val="1200"/>
              </a:spcBef>
              <a:spcAft>
                <a:spcPts val="1200"/>
              </a:spcAft>
              <a:buNone/>
            </a:pPr>
            <a:r>
              <a:rPr lang="en-GB" sz="3200">
                <a:solidFill>
                  <a:srgbClr val="000000"/>
                </a:solidFill>
                <a:latin typeface="Times New Roman"/>
                <a:ea typeface="Times New Roman"/>
                <a:cs typeface="Times New Roman"/>
                <a:sym typeface="Times New Roman"/>
              </a:rPr>
              <a:t>Vì: 10011 = 1x2</a:t>
            </a:r>
            <a:r>
              <a:rPr lang="en-GB" sz="3200" baseline="30000">
                <a:solidFill>
                  <a:srgbClr val="000000"/>
                </a:solidFill>
                <a:latin typeface="Times New Roman"/>
                <a:ea typeface="Times New Roman"/>
                <a:cs typeface="Times New Roman"/>
                <a:sym typeface="Times New Roman"/>
              </a:rPr>
              <a:t>4 </a:t>
            </a:r>
            <a:r>
              <a:rPr lang="en-GB" sz="3200">
                <a:solidFill>
                  <a:srgbClr val="000000"/>
                </a:solidFill>
                <a:latin typeface="Times New Roman"/>
                <a:ea typeface="Times New Roman"/>
                <a:cs typeface="Times New Roman"/>
                <a:sym typeface="Times New Roman"/>
              </a:rPr>
              <a:t>+ 0x2</a:t>
            </a:r>
            <a:r>
              <a:rPr lang="en-GB" sz="3200" baseline="30000">
                <a:solidFill>
                  <a:srgbClr val="000000"/>
                </a:solidFill>
                <a:latin typeface="Times New Roman"/>
                <a:ea typeface="Times New Roman"/>
                <a:cs typeface="Times New Roman"/>
                <a:sym typeface="Times New Roman"/>
              </a:rPr>
              <a:t>3</a:t>
            </a:r>
            <a:r>
              <a:rPr lang="en-GB" sz="3200">
                <a:solidFill>
                  <a:srgbClr val="000000"/>
                </a:solidFill>
                <a:latin typeface="Times New Roman"/>
                <a:ea typeface="Times New Roman"/>
                <a:cs typeface="Times New Roman"/>
                <a:sym typeface="Times New Roman"/>
              </a:rPr>
              <a:t> + 0x2</a:t>
            </a:r>
            <a:r>
              <a:rPr lang="en-GB" sz="3200" baseline="30000">
                <a:solidFill>
                  <a:srgbClr val="000000"/>
                </a:solidFill>
                <a:latin typeface="Times New Roman"/>
                <a:ea typeface="Times New Roman"/>
                <a:cs typeface="Times New Roman"/>
                <a:sym typeface="Times New Roman"/>
              </a:rPr>
              <a:t>2 </a:t>
            </a:r>
            <a:r>
              <a:rPr lang="en-GB" sz="3200">
                <a:solidFill>
                  <a:srgbClr val="000000"/>
                </a:solidFill>
                <a:latin typeface="Times New Roman"/>
                <a:ea typeface="Times New Roman"/>
                <a:cs typeface="Times New Roman"/>
                <a:sym typeface="Times New Roman"/>
              </a:rPr>
              <a:t>+ 1x2</a:t>
            </a:r>
            <a:r>
              <a:rPr lang="en-GB" sz="3200" baseline="30000">
                <a:solidFill>
                  <a:srgbClr val="000000"/>
                </a:solidFill>
                <a:latin typeface="Times New Roman"/>
                <a:ea typeface="Times New Roman"/>
                <a:cs typeface="Times New Roman"/>
                <a:sym typeface="Times New Roman"/>
              </a:rPr>
              <a:t>1</a:t>
            </a:r>
            <a:r>
              <a:rPr lang="en-GB" sz="3200">
                <a:solidFill>
                  <a:srgbClr val="000000"/>
                </a:solidFill>
                <a:latin typeface="Times New Roman"/>
                <a:ea typeface="Times New Roman"/>
                <a:cs typeface="Times New Roman"/>
                <a:sym typeface="Times New Roman"/>
              </a:rPr>
              <a:t> + 1.2</a:t>
            </a:r>
            <a:r>
              <a:rPr lang="en-GB" sz="3200" baseline="30000">
                <a:solidFill>
                  <a:srgbClr val="000000"/>
                </a:solidFill>
                <a:latin typeface="Times New Roman"/>
                <a:ea typeface="Times New Roman"/>
                <a:cs typeface="Times New Roman"/>
                <a:sym typeface="Times New Roman"/>
              </a:rPr>
              <a:t>0</a:t>
            </a:r>
            <a:r>
              <a:rPr lang="en-GB" sz="3200">
                <a:solidFill>
                  <a:srgbClr val="000000"/>
                </a:solidFill>
                <a:latin typeface="Times New Roman"/>
                <a:ea typeface="Times New Roman"/>
                <a:cs typeface="Times New Roman"/>
                <a:sym typeface="Times New Roman"/>
              </a:rPr>
              <a:t> = 19</a:t>
            </a:r>
            <a:endParaRPr/>
          </a:p>
          <a:p>
            <a:pPr marL="0" marR="0" lvl="0" indent="0" rtl="0">
              <a:spcBef>
                <a:spcPts val="1200"/>
              </a:spcBef>
              <a:spcAft>
                <a:spcPts val="1200"/>
              </a:spcAft>
              <a:buNone/>
            </a:pPr>
            <a:r>
              <a:rPr lang="en-GB" sz="3200" b="1">
                <a:solidFill>
                  <a:srgbClr val="000000"/>
                </a:solidFill>
                <a:latin typeface="Times New Roman"/>
                <a:ea typeface="Times New Roman"/>
                <a:cs typeface="Times New Roman"/>
                <a:sym typeface="Times New Roman"/>
              </a:rPr>
              <a:t>Ví dụ 2:  </a:t>
            </a:r>
            <a:r>
              <a:rPr lang="en-GB" sz="3200">
                <a:solidFill>
                  <a:srgbClr val="000000"/>
                </a:solidFill>
                <a:latin typeface="Times New Roman"/>
                <a:ea typeface="Times New Roman"/>
                <a:cs typeface="Times New Roman"/>
                <a:sym typeface="Times New Roman"/>
              </a:rPr>
              <a:t>Thực hiện cộng hai số 6 và 7 trong hệ nhị phân</a:t>
            </a:r>
            <a:endParaRPr/>
          </a:p>
          <a:p>
            <a:pPr marL="0" marR="0" lvl="0" indent="0" rtl="0">
              <a:spcBef>
                <a:spcPts val="1200"/>
              </a:spcBef>
              <a:spcAft>
                <a:spcPts val="1200"/>
              </a:spcAft>
              <a:buNone/>
            </a:pPr>
            <a:r>
              <a:rPr lang="en-GB" sz="3200">
                <a:solidFill>
                  <a:srgbClr val="000000"/>
                </a:solidFill>
                <a:latin typeface="Times New Roman"/>
                <a:ea typeface="Times New Roman"/>
                <a:cs typeface="Times New Roman"/>
                <a:sym typeface="Times New Roman"/>
              </a:rPr>
              <a:t>110 + 111 = 1101</a:t>
            </a:r>
            <a:endParaRPr sz="3200">
              <a:solidFill>
                <a:schemeClr val="dk1"/>
              </a:solidFill>
              <a:latin typeface="Libre Franklin"/>
              <a:ea typeface="Libre Franklin"/>
              <a:cs typeface="Libre Franklin"/>
              <a:sym typeface="Libre Frankli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8"/>
          <p:cNvSpPr/>
          <p:nvPr/>
        </p:nvSpPr>
        <p:spPr>
          <a:xfrm>
            <a:off x="685800" y="2779185"/>
            <a:ext cx="6500810" cy="3609499"/>
          </a:xfrm>
          <a:prstGeom prst="roundRect">
            <a:avLst>
              <a:gd name="adj" fmla="val 16667"/>
            </a:avLst>
          </a:prstGeom>
          <a:solidFill>
            <a:schemeClr val="lt1"/>
          </a:solidFill>
          <a:ln w="22225"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0" i="0" u="none" strike="noStrike">
                <a:solidFill>
                  <a:srgbClr val="000000"/>
                </a:solidFill>
                <a:latin typeface="Times New Roman"/>
                <a:ea typeface="Times New Roman"/>
                <a:cs typeface="Times New Roman"/>
                <a:sym typeface="Times New Roman"/>
              </a:rPr>
              <a:t>Bảng cộng trong Hình 4.8 cho thấy việc cộng hai số 1 bit có thể cho kết quả là một số 2 bit nếu phép cộng có nhớ. Khi cộng hai số nhiều bit, thì số nhớ được cộng tiếp vào hàng bên trái.</a:t>
            </a:r>
            <a:endParaRPr sz="2800" b="0" i="0" u="none" strike="noStrike">
              <a:solidFill>
                <a:srgbClr val="000000"/>
              </a:solidFill>
              <a:latin typeface="Times New Roman"/>
              <a:ea typeface="Times New Roman"/>
              <a:cs typeface="Times New Roman"/>
              <a:sym typeface="Times New Roman"/>
            </a:endParaRPr>
          </a:p>
          <a:p>
            <a:pPr marL="0" marR="0" lvl="0" indent="0" algn="just" rtl="0">
              <a:spcBef>
                <a:spcPts val="1200"/>
              </a:spcBef>
              <a:spcAft>
                <a:spcPts val="0"/>
              </a:spcAft>
              <a:buNone/>
            </a:pPr>
            <a:r>
              <a:rPr lang="en-GB" sz="2800" b="0" i="0" u="none" strike="noStrike">
                <a:solidFill>
                  <a:srgbClr val="000000"/>
                </a:solidFill>
                <a:latin typeface="Times New Roman"/>
                <a:ea typeface="Times New Roman"/>
                <a:cs typeface="Times New Roman"/>
                <a:sym typeface="Times New Roman"/>
              </a:rPr>
              <a:t>Em hãy cho biết z và t là kết quả của phép toán logic nào của x và y.</a:t>
            </a:r>
            <a:endParaRPr sz="2800">
              <a:solidFill>
                <a:schemeClr val="dk1"/>
              </a:solidFill>
              <a:latin typeface="Times New Roman"/>
              <a:ea typeface="Times New Roman"/>
              <a:cs typeface="Times New Roman"/>
              <a:sym typeface="Times New Roman"/>
            </a:endParaRPr>
          </a:p>
        </p:txBody>
      </p:sp>
      <p:pic>
        <p:nvPicPr>
          <p:cNvPr id="277" name="Google Shape;277;p28" descr="Gif cute"/>
          <p:cNvPicPr preferRelativeResize="0"/>
          <p:nvPr/>
        </p:nvPicPr>
        <p:blipFill rotWithShape="1">
          <a:blip r:embed="rId3">
            <a:alphaModFix/>
          </a:blip>
          <a:srcRect/>
          <a:stretch/>
        </p:blipFill>
        <p:spPr>
          <a:xfrm>
            <a:off x="336175" y="469316"/>
            <a:ext cx="2992813" cy="2426606"/>
          </a:xfrm>
          <a:prstGeom prst="rect">
            <a:avLst/>
          </a:prstGeom>
          <a:noFill/>
          <a:ln>
            <a:noFill/>
          </a:ln>
        </p:spPr>
      </p:pic>
      <p:sp>
        <p:nvSpPr>
          <p:cNvPr id="278" name="Google Shape;278;p28"/>
          <p:cNvSpPr txBox="1">
            <a:spLocks noGrp="1"/>
          </p:cNvSpPr>
          <p:nvPr>
            <p:ph type="title"/>
          </p:nvPr>
        </p:nvSpPr>
        <p:spPr>
          <a:xfrm>
            <a:off x="581192" y="702155"/>
            <a:ext cx="11029616" cy="1154354"/>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C00000"/>
              </a:buClr>
              <a:buSzPts val="3600"/>
              <a:buFont typeface="Times New Roman"/>
              <a:buNone/>
            </a:pPr>
            <a:r>
              <a:rPr lang="en-GB" sz="3600" b="1">
                <a:solidFill>
                  <a:srgbClr val="C00000"/>
                </a:solidFill>
                <a:latin typeface="Times New Roman"/>
                <a:ea typeface="Times New Roman"/>
                <a:cs typeface="Times New Roman"/>
                <a:sym typeface="Times New Roman"/>
              </a:rPr>
              <a:t>HOẠT ĐỘNG 2</a:t>
            </a:r>
            <a:br>
              <a:rPr lang="en-GB" sz="3600" b="1">
                <a:solidFill>
                  <a:srgbClr val="C00000"/>
                </a:solidFill>
                <a:latin typeface="Times New Roman"/>
                <a:ea typeface="Times New Roman"/>
                <a:cs typeface="Times New Roman"/>
                <a:sym typeface="Times New Roman"/>
              </a:rPr>
            </a:br>
            <a:r>
              <a:rPr lang="en-GB" sz="3200" b="0" i="0" u="none" strike="noStrike">
                <a:solidFill>
                  <a:srgbClr val="000000"/>
                </a:solidFill>
                <a:latin typeface="Times New Roman"/>
                <a:ea typeface="Times New Roman"/>
                <a:cs typeface="Times New Roman"/>
                <a:sym typeface="Times New Roman"/>
              </a:rPr>
              <a:t>CỘNG 2 BIT</a:t>
            </a:r>
            <a:endParaRPr sz="3600" b="1">
              <a:solidFill>
                <a:srgbClr val="C00000"/>
              </a:solidFill>
              <a:latin typeface="Times New Roman"/>
              <a:ea typeface="Times New Roman"/>
              <a:cs typeface="Times New Roman"/>
              <a:sym typeface="Times New Roman"/>
            </a:endParaRPr>
          </a:p>
        </p:txBody>
      </p:sp>
      <p:graphicFrame>
        <p:nvGraphicFramePr>
          <p:cNvPr id="279" name="Google Shape;279;p28"/>
          <p:cNvGraphicFramePr/>
          <p:nvPr/>
        </p:nvGraphicFramePr>
        <p:xfrm>
          <a:off x="7696365" y="2895922"/>
          <a:ext cx="3809850" cy="3444290"/>
        </p:xfrm>
        <a:graphic>
          <a:graphicData uri="http://schemas.openxmlformats.org/drawingml/2006/table">
            <a:tbl>
              <a:tblPr>
                <a:noFill/>
                <a:tableStyleId>{49B8EAB2-C08A-40FC-92F6-243AD7128966}</a:tableStyleId>
              </a:tblPr>
              <a:tblGrid>
                <a:gridCol w="529625">
                  <a:extLst>
                    <a:ext uri="{9D8B030D-6E8A-4147-A177-3AD203B41FA5}">
                      <a16:colId xmlns:a16="http://schemas.microsoft.com/office/drawing/2014/main" val="20000"/>
                    </a:ext>
                  </a:extLst>
                </a:gridCol>
                <a:gridCol w="529625">
                  <a:extLst>
                    <a:ext uri="{9D8B030D-6E8A-4147-A177-3AD203B41FA5}">
                      <a16:colId xmlns:a16="http://schemas.microsoft.com/office/drawing/2014/main" val="20001"/>
                    </a:ext>
                  </a:extLst>
                </a:gridCol>
                <a:gridCol w="1042150">
                  <a:extLst>
                    <a:ext uri="{9D8B030D-6E8A-4147-A177-3AD203B41FA5}">
                      <a16:colId xmlns:a16="http://schemas.microsoft.com/office/drawing/2014/main" val="20002"/>
                    </a:ext>
                  </a:extLst>
                </a:gridCol>
                <a:gridCol w="888400">
                  <a:extLst>
                    <a:ext uri="{9D8B030D-6E8A-4147-A177-3AD203B41FA5}">
                      <a16:colId xmlns:a16="http://schemas.microsoft.com/office/drawing/2014/main" val="20003"/>
                    </a:ext>
                  </a:extLst>
                </a:gridCol>
                <a:gridCol w="820050">
                  <a:extLst>
                    <a:ext uri="{9D8B030D-6E8A-4147-A177-3AD203B41FA5}">
                      <a16:colId xmlns:a16="http://schemas.microsoft.com/office/drawing/2014/main" val="20004"/>
                    </a:ext>
                  </a:extLst>
                </a:gridCol>
              </a:tblGrid>
              <a:tr h="681275">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X</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Y</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X + Y = zt</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Số nhớ z</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Kết quả t</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extLst>
                  <a:ext uri="{0D108BD9-81ED-4DB2-BD59-A6C34878D82A}">
                    <a16:rowId xmlns:a16="http://schemas.microsoft.com/office/drawing/2014/main" val="10000"/>
                  </a:ext>
                </a:extLst>
              </a:tr>
              <a:tr h="408775">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extLst>
                  <a:ext uri="{0D108BD9-81ED-4DB2-BD59-A6C34878D82A}">
                    <a16:rowId xmlns:a16="http://schemas.microsoft.com/office/drawing/2014/main" val="10001"/>
                  </a:ext>
                </a:extLst>
              </a:tr>
              <a:tr h="408775">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extLst>
                  <a:ext uri="{0D108BD9-81ED-4DB2-BD59-A6C34878D82A}">
                    <a16:rowId xmlns:a16="http://schemas.microsoft.com/office/drawing/2014/main" val="10002"/>
                  </a:ext>
                </a:extLst>
              </a:tr>
              <a:tr h="408775">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extLst>
                  <a:ext uri="{0D108BD9-81ED-4DB2-BD59-A6C34878D82A}">
                    <a16:rowId xmlns:a16="http://schemas.microsoft.com/office/drawing/2014/main" val="10003"/>
                  </a:ext>
                </a:extLst>
              </a:tr>
              <a:tr h="408775">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10</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1</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tc>
                  <a:txBody>
                    <a:bodyPr/>
                    <a:lstStyle/>
                    <a:p>
                      <a:pPr marL="0" marR="0" lvl="0" indent="0" algn="ctr" rtl="0">
                        <a:spcBef>
                          <a:spcPts val="0"/>
                        </a:spcBef>
                        <a:spcAft>
                          <a:spcPts val="0"/>
                        </a:spcAft>
                        <a:buNone/>
                      </a:pPr>
                      <a:r>
                        <a:rPr lang="en-GB" sz="2800" b="0" i="0" u="none" strike="noStrike" cap="none">
                          <a:solidFill>
                            <a:srgbClr val="000000"/>
                          </a:solidFill>
                          <a:latin typeface="Times New Roman"/>
                          <a:ea typeface="Times New Roman"/>
                          <a:cs typeface="Times New Roman"/>
                          <a:sym typeface="Times New Roman"/>
                        </a:rPr>
                        <a:t>0</a:t>
                      </a:r>
                      <a:endParaRPr sz="4000" u="none" strike="noStrike" cap="none"/>
                    </a:p>
                  </a:txBody>
                  <a:tcPr marL="73025" marR="73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EEBF6"/>
                    </a:solidFill>
                  </a:tcPr>
                </a:tc>
                <a:extLst>
                  <a:ext uri="{0D108BD9-81ED-4DB2-BD59-A6C34878D82A}">
                    <a16:rowId xmlns:a16="http://schemas.microsoft.com/office/drawing/2014/main" val="10004"/>
                  </a:ext>
                </a:extLst>
              </a:tr>
            </a:tbl>
          </a:graphicData>
        </a:graphic>
      </p:graphicFrame>
      <p:sp>
        <p:nvSpPr>
          <p:cNvPr id="280" name="Google Shape;280;p28"/>
          <p:cNvSpPr/>
          <p:nvPr/>
        </p:nvSpPr>
        <p:spPr>
          <a:xfrm>
            <a:off x="8863013" y="2198687"/>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9"/>
          <p:cNvSpPr txBox="1"/>
          <p:nvPr/>
        </p:nvSpPr>
        <p:spPr>
          <a:xfrm>
            <a:off x="477982" y="2109035"/>
            <a:ext cx="5839800" cy="3694200"/>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rgbClr val="000000"/>
              </a:buClr>
              <a:buSzPts val="3200"/>
              <a:buFont typeface="Arial"/>
              <a:buChar char="•"/>
            </a:pPr>
            <a:r>
              <a:rPr lang="en-GB" sz="3200" b="0" i="0" u="none" strike="noStrike">
                <a:solidFill>
                  <a:srgbClr val="000000"/>
                </a:solidFill>
                <a:latin typeface="Times New Roman"/>
                <a:ea typeface="Times New Roman"/>
                <a:cs typeface="Times New Roman"/>
                <a:sym typeface="Times New Roman"/>
              </a:rPr>
              <a:t>Ta hình dung mạch l</a:t>
            </a:r>
            <a:r>
              <a:rPr lang="en-GB" sz="3200">
                <a:latin typeface="Times New Roman"/>
                <a:ea typeface="Times New Roman"/>
                <a:cs typeface="Times New Roman"/>
                <a:sym typeface="Times New Roman"/>
              </a:rPr>
              <a:t>o</a:t>
            </a:r>
            <a:r>
              <a:rPr lang="en-GB" sz="3200" b="0" i="0" u="none" strike="noStrike">
                <a:solidFill>
                  <a:srgbClr val="000000"/>
                </a:solidFill>
                <a:latin typeface="Times New Roman"/>
                <a:ea typeface="Times New Roman"/>
                <a:cs typeface="Times New Roman"/>
                <a:sym typeface="Times New Roman"/>
              </a:rPr>
              <a:t>gic cộng hai số 1 bit là mạch có hai đầu vào (x, y) và hai đầu ra (z, t). Có thể thấy z chính là x ^ y, còn t chính là x + y.</a:t>
            </a:r>
            <a:endParaRPr sz="3200" b="0">
              <a:solidFill>
                <a:schemeClr val="dk1"/>
              </a:solidFill>
              <a:latin typeface="Libre Franklin"/>
              <a:ea typeface="Libre Franklin"/>
              <a:cs typeface="Libre Franklin"/>
              <a:sym typeface="Libre Franklin"/>
            </a:endParaRPr>
          </a:p>
          <a:p>
            <a:pPr marL="457200" marR="0" lvl="0" indent="-457200" algn="just" rtl="0">
              <a:spcBef>
                <a:spcPts val="1200"/>
              </a:spcBef>
              <a:spcAft>
                <a:spcPts val="0"/>
              </a:spcAft>
              <a:buClr>
                <a:srgbClr val="000000"/>
              </a:buClr>
              <a:buSzPts val="3200"/>
              <a:buFont typeface="Arial"/>
              <a:buChar char="•"/>
            </a:pPr>
            <a:r>
              <a:rPr lang="en-GB" sz="3200" b="0" i="0" u="none" strike="noStrike">
                <a:solidFill>
                  <a:srgbClr val="000000"/>
                </a:solidFill>
                <a:latin typeface="Times New Roman"/>
                <a:ea typeface="Times New Roman"/>
                <a:cs typeface="Times New Roman"/>
                <a:sym typeface="Times New Roman"/>
              </a:rPr>
              <a:t>Như vậy mạch l</a:t>
            </a:r>
            <a:r>
              <a:rPr lang="en-GB" sz="3200">
                <a:latin typeface="Times New Roman"/>
                <a:ea typeface="Times New Roman"/>
                <a:cs typeface="Times New Roman"/>
                <a:sym typeface="Times New Roman"/>
              </a:rPr>
              <a:t>o</a:t>
            </a:r>
            <a:r>
              <a:rPr lang="en-GB" sz="3200" b="0" i="0" u="none" strike="noStrike">
                <a:solidFill>
                  <a:srgbClr val="000000"/>
                </a:solidFill>
                <a:latin typeface="Times New Roman"/>
                <a:ea typeface="Times New Roman"/>
                <a:cs typeface="Times New Roman"/>
                <a:sym typeface="Times New Roman"/>
              </a:rPr>
              <a:t>gic thực hiện phép cộng sẽ như Hình 4.10.</a:t>
            </a:r>
            <a:endParaRPr sz="3200" b="0">
              <a:solidFill>
                <a:schemeClr val="dk1"/>
              </a:solidFill>
              <a:latin typeface="Libre Franklin"/>
              <a:ea typeface="Libre Franklin"/>
              <a:cs typeface="Libre Franklin"/>
              <a:sym typeface="Libre Franklin"/>
            </a:endParaRPr>
          </a:p>
        </p:txBody>
      </p:sp>
      <p:sp>
        <p:nvSpPr>
          <p:cNvPr id="286" name="Google Shape;286;p29"/>
          <p:cNvSpPr txBox="1"/>
          <p:nvPr/>
        </p:nvSpPr>
        <p:spPr>
          <a:xfrm>
            <a:off x="429491" y="714382"/>
            <a:ext cx="11319300" cy="1200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3600" b="1" i="1" u="none" strike="noStrike">
                <a:solidFill>
                  <a:srgbClr val="0070C0"/>
                </a:solidFill>
                <a:latin typeface="Times New Roman"/>
                <a:ea typeface="Times New Roman"/>
                <a:cs typeface="Times New Roman"/>
                <a:sym typeface="Times New Roman"/>
              </a:rPr>
              <a:t>c) Minh hoạ dùng mạch l</a:t>
            </a:r>
            <a:r>
              <a:rPr lang="en-GB" sz="3600" b="1" i="1">
                <a:solidFill>
                  <a:srgbClr val="0070C0"/>
                </a:solidFill>
                <a:latin typeface="Times New Roman"/>
                <a:ea typeface="Times New Roman"/>
                <a:cs typeface="Times New Roman"/>
                <a:sym typeface="Times New Roman"/>
              </a:rPr>
              <a:t>o</a:t>
            </a:r>
            <a:r>
              <a:rPr lang="en-GB" sz="3600" b="1" i="1" u="none" strike="noStrike">
                <a:solidFill>
                  <a:srgbClr val="0070C0"/>
                </a:solidFill>
                <a:latin typeface="Times New Roman"/>
                <a:ea typeface="Times New Roman"/>
                <a:cs typeface="Times New Roman"/>
                <a:sym typeface="Times New Roman"/>
              </a:rPr>
              <a:t>gic xây dựng mạch điện thực hiện phép cộng 2 bit</a:t>
            </a:r>
            <a:endParaRPr sz="3600" b="0">
              <a:solidFill>
                <a:srgbClr val="0070C0"/>
              </a:solidFill>
              <a:latin typeface="Libre Franklin"/>
              <a:ea typeface="Libre Franklin"/>
              <a:cs typeface="Libre Franklin"/>
              <a:sym typeface="Libre Franklin"/>
            </a:endParaRPr>
          </a:p>
        </p:txBody>
      </p:sp>
      <p:pic>
        <p:nvPicPr>
          <p:cNvPr id="287" name="Google Shape;287;p29"/>
          <p:cNvPicPr preferRelativeResize="0"/>
          <p:nvPr/>
        </p:nvPicPr>
        <p:blipFill rotWithShape="1">
          <a:blip r:embed="rId3">
            <a:alphaModFix/>
          </a:blip>
          <a:srcRect l="51818" t="37772" r="18409" b="30899"/>
          <a:stretch/>
        </p:blipFill>
        <p:spPr>
          <a:xfrm>
            <a:off x="6679006" y="2533471"/>
            <a:ext cx="5035012" cy="297872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0"/>
          <p:cNvSpPr txBox="1"/>
          <p:nvPr/>
        </p:nvSpPr>
        <p:spPr>
          <a:xfrm>
            <a:off x="477982" y="2025908"/>
            <a:ext cx="11222100" cy="2555100"/>
          </a:xfrm>
          <a:prstGeom prst="rect">
            <a:avLst/>
          </a:prstGeom>
          <a:noFill/>
          <a:ln>
            <a:noFill/>
          </a:ln>
        </p:spPr>
        <p:txBody>
          <a:bodyPr spcFirstLastPara="1" wrap="square" lIns="91425" tIns="45700" rIns="91425" bIns="45700" anchor="t" anchorCtr="0">
            <a:spAutoFit/>
          </a:bodyPr>
          <a:lstStyle/>
          <a:p>
            <a:pPr marL="0" marR="92710" lvl="0" indent="0" algn="just" rtl="0">
              <a:spcBef>
                <a:spcPts val="0"/>
              </a:spcBef>
              <a:spcAft>
                <a:spcPts val="0"/>
              </a:spcAft>
              <a:buNone/>
            </a:pPr>
            <a:r>
              <a:rPr lang="en-GB" sz="3200" b="0" i="0" u="none" strike="noStrike">
                <a:solidFill>
                  <a:srgbClr val="000000"/>
                </a:solidFill>
                <a:latin typeface="Times New Roman"/>
                <a:ea typeface="Times New Roman"/>
                <a:cs typeface="Times New Roman"/>
                <a:sym typeface="Times New Roman"/>
              </a:rPr>
              <a:t>	Ở trên đã có sơ đồ các cổng logic AND, OR, NOT. Có thể chứng minh được cổng XOR cũng như mọi cổng l</a:t>
            </a:r>
            <a:r>
              <a:rPr lang="en-GB" sz="3200">
                <a:latin typeface="Times New Roman"/>
                <a:ea typeface="Times New Roman"/>
                <a:cs typeface="Times New Roman"/>
                <a:sym typeface="Times New Roman"/>
              </a:rPr>
              <a:t>o</a:t>
            </a:r>
            <a:r>
              <a:rPr lang="en-GB" sz="3200" b="0" i="0" u="none" strike="noStrike">
                <a:solidFill>
                  <a:srgbClr val="000000"/>
                </a:solidFill>
                <a:latin typeface="Times New Roman"/>
                <a:ea typeface="Times New Roman"/>
                <a:cs typeface="Times New Roman"/>
                <a:sym typeface="Times New Roman"/>
              </a:rPr>
              <a:t>gic đều có thể tổng hợp được từ các cổng AND, OR, NOT. Nói cách khác, bất cứ mạch l</a:t>
            </a:r>
            <a:r>
              <a:rPr lang="en-GB" sz="3200">
                <a:latin typeface="Times New Roman"/>
                <a:ea typeface="Times New Roman"/>
                <a:cs typeface="Times New Roman"/>
                <a:sym typeface="Times New Roman"/>
              </a:rPr>
              <a:t>o</a:t>
            </a:r>
            <a:r>
              <a:rPr lang="en-GB" sz="3200" b="0" i="0" u="none" strike="noStrike">
                <a:solidFill>
                  <a:srgbClr val="000000"/>
                </a:solidFill>
                <a:latin typeface="Times New Roman"/>
                <a:ea typeface="Times New Roman"/>
                <a:cs typeface="Times New Roman"/>
                <a:sym typeface="Times New Roman"/>
              </a:rPr>
              <a:t>gic nào cũng có thể xây dựng được từ các cổng AND, OR, NOT.</a:t>
            </a:r>
            <a:endParaRPr sz="3200">
              <a:solidFill>
                <a:schemeClr val="dk1"/>
              </a:solidFill>
              <a:latin typeface="Libre Franklin"/>
              <a:ea typeface="Libre Franklin"/>
              <a:cs typeface="Libre Franklin"/>
              <a:sym typeface="Libre Frankli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1"/>
          <p:cNvSpPr/>
          <p:nvPr/>
        </p:nvSpPr>
        <p:spPr>
          <a:xfrm>
            <a:off x="803564" y="1873056"/>
            <a:ext cx="10584872" cy="3803511"/>
          </a:xfrm>
          <a:prstGeom prst="horizontalScroll">
            <a:avLst>
              <a:gd name="adj" fmla="val 12500"/>
            </a:avLst>
          </a:prstGeom>
          <a:solidFill>
            <a:schemeClr val="lt1"/>
          </a:solidFill>
          <a:ln w="22225" cap="rnd"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113029" marR="26669" lvl="0" indent="0" algn="just" rtl="0">
              <a:spcBef>
                <a:spcPts val="0"/>
              </a:spcBef>
              <a:spcAft>
                <a:spcPts val="0"/>
              </a:spcAft>
              <a:buNone/>
            </a:pP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Mạch</a:t>
            </a:r>
            <a:r>
              <a:rPr lang="en-GB" sz="3200" b="0" i="0" u="none" strike="noStrike" dirty="0">
                <a:solidFill>
                  <a:srgbClr val="FF0000"/>
                </a:solidFill>
                <a:latin typeface="Times New Roman"/>
                <a:ea typeface="Times New Roman"/>
                <a:cs typeface="Times New Roman"/>
                <a:sym typeface="Times New Roman"/>
              </a:rPr>
              <a:t> l</a:t>
            </a:r>
            <a:r>
              <a:rPr lang="en-GB" sz="3200" dirty="0">
                <a:solidFill>
                  <a:srgbClr val="FF0000"/>
                </a:solidFill>
                <a:latin typeface="Times New Roman"/>
                <a:ea typeface="Times New Roman"/>
                <a:cs typeface="Times New Roman"/>
                <a:sym typeface="Times New Roman"/>
              </a:rPr>
              <a:t>o</a:t>
            </a:r>
            <a:r>
              <a:rPr lang="en-GB" sz="3200" b="0" i="0" u="none" strike="noStrike" dirty="0">
                <a:solidFill>
                  <a:srgbClr val="FF0000"/>
                </a:solidFill>
                <a:latin typeface="Times New Roman"/>
                <a:ea typeface="Times New Roman"/>
                <a:cs typeface="Times New Roman"/>
                <a:sym typeface="Times New Roman"/>
              </a:rPr>
              <a:t>gic hay </a:t>
            </a:r>
            <a:r>
              <a:rPr lang="en-GB" sz="3200" b="0" i="0" u="none" strike="noStrike" dirty="0" err="1">
                <a:solidFill>
                  <a:srgbClr val="FF0000"/>
                </a:solidFill>
                <a:latin typeface="Times New Roman"/>
                <a:ea typeface="Times New Roman"/>
                <a:cs typeface="Times New Roman"/>
                <a:sym typeface="Times New Roman"/>
              </a:rPr>
              <a:t>mạch</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số</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là</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các</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mạch</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điện</a:t>
            </a:r>
            <a:r>
              <a:rPr lang="en-GB" sz="3200" b="0" i="0" u="none" strike="noStrike" dirty="0">
                <a:solidFill>
                  <a:srgbClr val="FF0000"/>
                </a:solidFill>
                <a:latin typeface="Times New Roman"/>
                <a:ea typeface="Times New Roman"/>
                <a:cs typeface="Times New Roman"/>
                <a:sym typeface="Times New Roman"/>
              </a:rPr>
              <a:t> hay </a:t>
            </a:r>
            <a:r>
              <a:rPr lang="en-GB" sz="3200" b="0" i="0" u="none" strike="noStrike" dirty="0" err="1">
                <a:solidFill>
                  <a:srgbClr val="FF0000"/>
                </a:solidFill>
                <a:latin typeface="Times New Roman"/>
                <a:ea typeface="Times New Roman"/>
                <a:cs typeface="Times New Roman"/>
                <a:sym typeface="Times New Roman"/>
              </a:rPr>
              <a:t>điện</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tử</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có</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đầu</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vào</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và</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đầu</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ra</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thể</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hiện</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các</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giá</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trị</a:t>
            </a:r>
            <a:r>
              <a:rPr lang="en-GB" sz="3200" b="0" i="0" u="none" strike="noStrike" dirty="0">
                <a:solidFill>
                  <a:srgbClr val="FF0000"/>
                </a:solidFill>
                <a:latin typeface="Times New Roman"/>
                <a:ea typeface="Times New Roman"/>
                <a:cs typeface="Times New Roman"/>
                <a:sym typeface="Times New Roman"/>
              </a:rPr>
              <a:t> l</a:t>
            </a:r>
            <a:r>
              <a:rPr lang="en-GB" sz="3200" dirty="0">
                <a:solidFill>
                  <a:srgbClr val="FF0000"/>
                </a:solidFill>
                <a:latin typeface="Times New Roman"/>
                <a:ea typeface="Times New Roman"/>
                <a:cs typeface="Times New Roman"/>
                <a:sym typeface="Times New Roman"/>
              </a:rPr>
              <a:t>o</a:t>
            </a:r>
            <a:r>
              <a:rPr lang="en-GB" sz="3200" b="0" i="0" u="none" strike="noStrike" dirty="0">
                <a:solidFill>
                  <a:srgbClr val="FF0000"/>
                </a:solidFill>
                <a:latin typeface="Times New Roman"/>
                <a:ea typeface="Times New Roman"/>
                <a:cs typeface="Times New Roman"/>
                <a:sym typeface="Times New Roman"/>
              </a:rPr>
              <a:t>gic. </a:t>
            </a:r>
            <a:r>
              <a:rPr lang="en-GB" sz="3200" b="0" i="0" u="none" strike="noStrike" dirty="0" err="1">
                <a:solidFill>
                  <a:srgbClr val="FF0000"/>
                </a:solidFill>
                <a:latin typeface="Times New Roman"/>
                <a:ea typeface="Times New Roman"/>
                <a:cs typeface="Times New Roman"/>
                <a:sym typeface="Times New Roman"/>
              </a:rPr>
              <a:t>Mọi</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mạch</a:t>
            </a:r>
            <a:r>
              <a:rPr lang="en-GB" sz="3200" b="0" i="0" u="none" strike="noStrike" dirty="0">
                <a:solidFill>
                  <a:srgbClr val="FF0000"/>
                </a:solidFill>
                <a:latin typeface="Times New Roman"/>
                <a:ea typeface="Times New Roman"/>
                <a:cs typeface="Times New Roman"/>
                <a:sym typeface="Times New Roman"/>
              </a:rPr>
              <a:t> l</a:t>
            </a:r>
            <a:r>
              <a:rPr lang="en-GB" sz="3200" dirty="0">
                <a:solidFill>
                  <a:srgbClr val="FF0000"/>
                </a:solidFill>
                <a:latin typeface="Times New Roman"/>
                <a:ea typeface="Times New Roman"/>
                <a:cs typeface="Times New Roman"/>
                <a:sym typeface="Times New Roman"/>
              </a:rPr>
              <a:t>o</a:t>
            </a:r>
            <a:r>
              <a:rPr lang="en-GB" sz="3200" b="0" i="0" u="none" strike="noStrike" dirty="0">
                <a:solidFill>
                  <a:srgbClr val="FF0000"/>
                </a:solidFill>
                <a:latin typeface="Times New Roman"/>
                <a:ea typeface="Times New Roman"/>
                <a:cs typeface="Times New Roman"/>
                <a:sym typeface="Times New Roman"/>
              </a:rPr>
              <a:t>gic </a:t>
            </a:r>
            <a:r>
              <a:rPr lang="en-GB" sz="3200" b="0" i="0" u="none" strike="noStrike" dirty="0" err="1">
                <a:solidFill>
                  <a:srgbClr val="FF0000"/>
                </a:solidFill>
                <a:latin typeface="Times New Roman"/>
                <a:ea typeface="Times New Roman"/>
                <a:cs typeface="Times New Roman"/>
                <a:sym typeface="Times New Roman"/>
              </a:rPr>
              <a:t>đều</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có</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thể</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xây</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dựng</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từ</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các</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cổng</a:t>
            </a:r>
            <a:r>
              <a:rPr lang="en-GB" sz="3200" b="0" i="0" u="none" strike="noStrike" dirty="0">
                <a:solidFill>
                  <a:srgbClr val="FF0000"/>
                </a:solidFill>
                <a:latin typeface="Times New Roman"/>
                <a:ea typeface="Times New Roman"/>
                <a:cs typeface="Times New Roman"/>
                <a:sym typeface="Times New Roman"/>
              </a:rPr>
              <a:t> AND, OR </a:t>
            </a:r>
            <a:r>
              <a:rPr lang="en-GB" sz="3200" b="0" i="0" u="none" strike="noStrike" dirty="0" err="1">
                <a:solidFill>
                  <a:srgbClr val="FF0000"/>
                </a:solidFill>
                <a:latin typeface="Times New Roman"/>
                <a:ea typeface="Times New Roman"/>
                <a:cs typeface="Times New Roman"/>
                <a:sym typeface="Times New Roman"/>
              </a:rPr>
              <a:t>và</a:t>
            </a:r>
            <a:r>
              <a:rPr lang="en-GB" sz="3200" b="0" i="0" u="none" strike="noStrike" dirty="0">
                <a:solidFill>
                  <a:srgbClr val="FF0000"/>
                </a:solidFill>
                <a:latin typeface="Times New Roman"/>
                <a:ea typeface="Times New Roman"/>
                <a:cs typeface="Times New Roman"/>
                <a:sym typeface="Times New Roman"/>
              </a:rPr>
              <a:t> NOT.</a:t>
            </a:r>
            <a:endParaRPr sz="3200" b="0" dirty="0">
              <a:solidFill>
                <a:srgbClr val="FF0000"/>
              </a:solidFill>
              <a:latin typeface="Libre Franklin"/>
              <a:ea typeface="Libre Franklin"/>
              <a:cs typeface="Libre Franklin"/>
              <a:sym typeface="Libre Franklin"/>
            </a:endParaRPr>
          </a:p>
          <a:p>
            <a:pPr marL="113029" marR="24130" lvl="0" indent="0" algn="just" rtl="0">
              <a:spcBef>
                <a:spcPts val="2400"/>
              </a:spcBef>
              <a:spcAft>
                <a:spcPts val="0"/>
              </a:spcAft>
              <a:buNone/>
            </a:pP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Tất</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cả</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các</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thiết</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bị</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số</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gồm</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cả</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máy</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tính</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đều</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được</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chế</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tạo</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từ</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các</a:t>
            </a:r>
            <a:r>
              <a:rPr lang="en-GB" sz="3200" b="0" i="0" u="none" strike="noStrike" dirty="0">
                <a:solidFill>
                  <a:srgbClr val="FF0000"/>
                </a:solidFill>
                <a:latin typeface="Times New Roman"/>
                <a:ea typeface="Times New Roman"/>
                <a:cs typeface="Times New Roman"/>
                <a:sym typeface="Times New Roman"/>
              </a:rPr>
              <a:t> </a:t>
            </a:r>
            <a:r>
              <a:rPr lang="en-GB" sz="3200" b="0" i="0" u="none" strike="noStrike" dirty="0" err="1">
                <a:solidFill>
                  <a:srgbClr val="FF0000"/>
                </a:solidFill>
                <a:latin typeface="Times New Roman"/>
                <a:ea typeface="Times New Roman"/>
                <a:cs typeface="Times New Roman"/>
                <a:sym typeface="Times New Roman"/>
              </a:rPr>
              <a:t>mạch</a:t>
            </a:r>
            <a:r>
              <a:rPr lang="en-GB" sz="3200" b="0" i="0" u="none" strike="noStrike" dirty="0">
                <a:solidFill>
                  <a:srgbClr val="FF0000"/>
                </a:solidFill>
                <a:latin typeface="Times New Roman"/>
                <a:ea typeface="Times New Roman"/>
                <a:cs typeface="Times New Roman"/>
                <a:sym typeface="Times New Roman"/>
              </a:rPr>
              <a:t> logic.</a:t>
            </a:r>
            <a:endParaRPr sz="3200" dirty="0">
              <a:solidFill>
                <a:srgbClr val="FF0000"/>
              </a:solidFill>
              <a:latin typeface="Libre Franklin"/>
              <a:ea typeface="Libre Franklin"/>
              <a:cs typeface="Libre Franklin"/>
              <a:sym typeface="Libre Franklin"/>
            </a:endParaRPr>
          </a:p>
        </p:txBody>
      </p:sp>
      <p:sp>
        <p:nvSpPr>
          <p:cNvPr id="298" name="Google Shape;298;p31"/>
          <p:cNvSpPr txBox="1"/>
          <p:nvPr/>
        </p:nvSpPr>
        <p:spPr>
          <a:xfrm>
            <a:off x="3048000" y="902915"/>
            <a:ext cx="6096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i="0" u="none" strike="noStrike">
                <a:solidFill>
                  <a:srgbClr val="0070C0"/>
                </a:solidFill>
                <a:latin typeface="Times New Roman"/>
                <a:ea typeface="Times New Roman"/>
                <a:cs typeface="Times New Roman"/>
                <a:sym typeface="Times New Roman"/>
              </a:rPr>
              <a:t>GHI NHỚ</a:t>
            </a:r>
            <a:endParaRPr sz="3200" b="0">
              <a:solidFill>
                <a:srgbClr val="0070C0"/>
              </a:solidFill>
              <a:latin typeface="Libre Franklin"/>
              <a:ea typeface="Libre Franklin"/>
              <a:cs typeface="Libre Franklin"/>
              <a:sym typeface="Libre Frankli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2"/>
          <p:cNvSpPr/>
          <p:nvPr/>
        </p:nvSpPr>
        <p:spPr>
          <a:xfrm>
            <a:off x="1419366" y="964616"/>
            <a:ext cx="10116141" cy="2108238"/>
          </a:xfrm>
          <a:prstGeom prst="cloudCallout">
            <a:avLst>
              <a:gd name="adj1" fmla="val -32665"/>
              <a:gd name="adj2" fmla="val 53682"/>
            </a:avLst>
          </a:prstGeom>
          <a:solidFill>
            <a:schemeClr val="lt1"/>
          </a:solidFill>
          <a:ln w="22225" cap="rnd"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452755" lvl="0" indent="0" algn="just" rtl="0">
              <a:spcBef>
                <a:spcPts val="0"/>
              </a:spcBef>
              <a:spcAft>
                <a:spcPts val="0"/>
              </a:spcAft>
              <a:buNone/>
            </a:pPr>
            <a:r>
              <a:rPr lang="en-GB" sz="3200" b="1" i="0" u="none" strike="noStrike">
                <a:solidFill>
                  <a:srgbClr val="00B050"/>
                </a:solidFill>
                <a:latin typeface="Times New Roman"/>
                <a:ea typeface="Times New Roman"/>
                <a:cs typeface="Times New Roman"/>
                <a:sym typeface="Times New Roman"/>
              </a:rPr>
              <a:t>1.</a:t>
            </a:r>
            <a:r>
              <a:rPr lang="en-GB" sz="3200" b="0" i="0" u="none" strike="noStrike">
                <a:solidFill>
                  <a:srgbClr val="00B050"/>
                </a:solidFill>
                <a:latin typeface="Times New Roman"/>
                <a:ea typeface="Times New Roman"/>
                <a:cs typeface="Times New Roman"/>
                <a:sym typeface="Times New Roman"/>
              </a:rPr>
              <a:t> </a:t>
            </a:r>
            <a:r>
              <a:rPr lang="en-GB" sz="3200" b="0" i="0" u="none" strike="noStrike">
                <a:solidFill>
                  <a:srgbClr val="000000"/>
                </a:solidFill>
                <a:latin typeface="Times New Roman"/>
                <a:ea typeface="Times New Roman"/>
                <a:cs typeface="Times New Roman"/>
                <a:sym typeface="Times New Roman"/>
              </a:rPr>
              <a:t>Thế nào là một mạch l</a:t>
            </a:r>
            <a:r>
              <a:rPr lang="en-GB" sz="3200">
                <a:latin typeface="Times New Roman"/>
                <a:ea typeface="Times New Roman"/>
                <a:cs typeface="Times New Roman"/>
                <a:sym typeface="Times New Roman"/>
              </a:rPr>
              <a:t>o</a:t>
            </a:r>
            <a:r>
              <a:rPr lang="en-GB" sz="3200" b="0" i="0" u="none" strike="noStrike">
                <a:solidFill>
                  <a:srgbClr val="000000"/>
                </a:solidFill>
                <a:latin typeface="Times New Roman"/>
                <a:ea typeface="Times New Roman"/>
                <a:cs typeface="Times New Roman"/>
                <a:sym typeface="Times New Roman"/>
              </a:rPr>
              <a:t>gic?</a:t>
            </a:r>
            <a:endParaRPr sz="3200" b="0">
              <a:solidFill>
                <a:schemeClr val="dk1"/>
              </a:solidFill>
              <a:latin typeface="Libre Franklin"/>
              <a:ea typeface="Libre Franklin"/>
              <a:cs typeface="Libre Franklin"/>
              <a:sym typeface="Libre Franklin"/>
            </a:endParaRPr>
          </a:p>
          <a:p>
            <a:pPr marL="0" marR="0" lvl="0" indent="0" algn="just" rtl="0">
              <a:spcBef>
                <a:spcPts val="2400"/>
              </a:spcBef>
              <a:spcAft>
                <a:spcPts val="0"/>
              </a:spcAft>
              <a:buNone/>
            </a:pPr>
            <a:r>
              <a:rPr lang="en-GB" sz="3200" b="1" i="0" u="none" strike="noStrike">
                <a:solidFill>
                  <a:srgbClr val="00B050"/>
                </a:solidFill>
                <a:latin typeface="Times New Roman"/>
                <a:ea typeface="Times New Roman"/>
                <a:cs typeface="Times New Roman"/>
                <a:sym typeface="Times New Roman"/>
              </a:rPr>
              <a:t>2.</a:t>
            </a:r>
            <a:r>
              <a:rPr lang="en-GB" sz="3200" b="0" i="0" u="none" strike="noStrike">
                <a:solidFill>
                  <a:srgbClr val="00B050"/>
                </a:solidFill>
                <a:latin typeface="Times New Roman"/>
                <a:ea typeface="Times New Roman"/>
                <a:cs typeface="Times New Roman"/>
                <a:sym typeface="Times New Roman"/>
              </a:rPr>
              <a:t> </a:t>
            </a:r>
            <a:r>
              <a:rPr lang="en-GB" sz="3200" b="0" i="0" u="none" strike="noStrike">
                <a:solidFill>
                  <a:srgbClr val="000000"/>
                </a:solidFill>
                <a:latin typeface="Times New Roman"/>
                <a:ea typeface="Times New Roman"/>
                <a:cs typeface="Times New Roman"/>
                <a:sym typeface="Times New Roman"/>
              </a:rPr>
              <a:t>Nêu tầm quan trọng của mạch l</a:t>
            </a:r>
            <a:r>
              <a:rPr lang="en-GB" sz="3200">
                <a:latin typeface="Times New Roman"/>
                <a:ea typeface="Times New Roman"/>
                <a:cs typeface="Times New Roman"/>
                <a:sym typeface="Times New Roman"/>
              </a:rPr>
              <a:t>o</a:t>
            </a:r>
            <a:r>
              <a:rPr lang="en-GB" sz="3200" b="0" i="0" u="none" strike="noStrike">
                <a:solidFill>
                  <a:srgbClr val="000000"/>
                </a:solidFill>
                <a:latin typeface="Times New Roman"/>
                <a:ea typeface="Times New Roman"/>
                <a:cs typeface="Times New Roman"/>
                <a:sym typeface="Times New Roman"/>
              </a:rPr>
              <a:t>gic.</a:t>
            </a:r>
            <a:endParaRPr sz="3200">
              <a:solidFill>
                <a:schemeClr val="dk1"/>
              </a:solidFill>
              <a:latin typeface="Times New Roman"/>
              <a:ea typeface="Times New Roman"/>
              <a:cs typeface="Times New Roman"/>
              <a:sym typeface="Times New Roman"/>
            </a:endParaRPr>
          </a:p>
        </p:txBody>
      </p:sp>
      <p:pic>
        <p:nvPicPr>
          <p:cNvPr id="304" name="Google Shape;304;p32" descr="Gif cute"/>
          <p:cNvPicPr preferRelativeResize="0"/>
          <p:nvPr/>
        </p:nvPicPr>
        <p:blipFill rotWithShape="1">
          <a:blip r:embed="rId3">
            <a:alphaModFix/>
          </a:blip>
          <a:srcRect/>
          <a:stretch/>
        </p:blipFill>
        <p:spPr>
          <a:xfrm>
            <a:off x="0" y="4800600"/>
            <a:ext cx="2537460" cy="20574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3"/>
          <p:cNvSpPr txBox="1"/>
          <p:nvPr/>
        </p:nvSpPr>
        <p:spPr>
          <a:xfrm>
            <a:off x="1025236" y="2377106"/>
            <a:ext cx="10404900" cy="3706200"/>
          </a:xfrm>
          <a:prstGeom prst="rect">
            <a:avLst/>
          </a:prstGeom>
          <a:blipFill rotWithShape="1">
            <a:blip r:embed="rId3">
              <a:alphaModFix/>
            </a:blip>
            <a:stretch>
              <a:fillRect l="-1464" t="-2302" b="-3123"/>
            </a:stretch>
          </a:blip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1800">
                <a:latin typeface="Libre Franklin"/>
                <a:ea typeface="Libre Franklin"/>
                <a:cs typeface="Libre Franklin"/>
                <a:sym typeface="Libre Franklin"/>
              </a:rPr>
              <a:t> </a:t>
            </a:r>
            <a:endParaRPr/>
          </a:p>
        </p:txBody>
      </p:sp>
      <p:pic>
        <p:nvPicPr>
          <p:cNvPr id="310" name="Google Shape;310;p33"/>
          <p:cNvPicPr preferRelativeResize="0"/>
          <p:nvPr/>
        </p:nvPicPr>
        <p:blipFill rotWithShape="1">
          <a:blip r:embed="rId4">
            <a:alphaModFix/>
          </a:blip>
          <a:srcRect/>
          <a:stretch/>
        </p:blipFill>
        <p:spPr>
          <a:xfrm>
            <a:off x="3696000" y="622502"/>
            <a:ext cx="4800000" cy="15434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4"/>
          <p:cNvSpPr/>
          <p:nvPr/>
        </p:nvSpPr>
        <p:spPr>
          <a:xfrm>
            <a:off x="581242" y="2969707"/>
            <a:ext cx="11029500" cy="15696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3200" b="0" i="0" u="none" strike="noStrike">
                <a:solidFill>
                  <a:srgbClr val="000000"/>
                </a:solidFill>
                <a:latin typeface="Times New Roman"/>
                <a:ea typeface="Times New Roman"/>
                <a:cs typeface="Times New Roman"/>
                <a:sym typeface="Times New Roman"/>
              </a:rPr>
              <a:t>	Có một chỉ số đo hiệu quả của máy tính là flops (floating operation per second). Hãy tìm hiểu flops là gì và tại sao lại ít dùng với máy tính cá nhân.</a:t>
            </a:r>
            <a:endParaRPr sz="4400" b="0">
              <a:solidFill>
                <a:schemeClr val="dk1"/>
              </a:solidFill>
              <a:latin typeface="Libre Franklin"/>
              <a:ea typeface="Libre Franklin"/>
              <a:cs typeface="Libre Franklin"/>
              <a:sym typeface="Libre Franklin"/>
            </a:endParaRPr>
          </a:p>
        </p:txBody>
      </p:sp>
      <p:pic>
        <p:nvPicPr>
          <p:cNvPr id="316" name="Google Shape;316;p34"/>
          <p:cNvPicPr preferRelativeResize="0">
            <a:picLocks noGrp="1"/>
          </p:cNvPicPr>
          <p:nvPr>
            <p:ph type="body" idx="1"/>
          </p:nvPr>
        </p:nvPicPr>
        <p:blipFill rotWithShape="1">
          <a:blip r:embed="rId3">
            <a:alphaModFix/>
          </a:blip>
          <a:srcRect/>
          <a:stretch/>
        </p:blipFill>
        <p:spPr>
          <a:xfrm>
            <a:off x="3786200" y="522556"/>
            <a:ext cx="4177800" cy="1815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A4767-7EA7-1858-83D2-0F543518FA8C}"/>
              </a:ext>
            </a:extLst>
          </p:cNvPr>
          <p:cNvPicPr>
            <a:picLocks noChangeAspect="1"/>
          </p:cNvPicPr>
          <p:nvPr/>
        </p:nvPicPr>
        <p:blipFill rotWithShape="1">
          <a:blip r:embed="rId2"/>
          <a:srcRect l="50000" t="32128" r="12864" b="39151"/>
          <a:stretch/>
        </p:blipFill>
        <p:spPr>
          <a:xfrm>
            <a:off x="193963" y="864522"/>
            <a:ext cx="11804073" cy="5494713"/>
          </a:xfrm>
          <a:prstGeom prst="rect">
            <a:avLst/>
          </a:prstGeom>
        </p:spPr>
      </p:pic>
    </p:spTree>
    <p:extLst>
      <p:ext uri="{BB962C8B-B14F-4D97-AF65-F5344CB8AC3E}">
        <p14:creationId xmlns:p14="http://schemas.microsoft.com/office/powerpoint/2010/main" val="1355133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4"/>
          <p:cNvSpPr/>
          <p:nvPr/>
        </p:nvSpPr>
        <p:spPr>
          <a:xfrm>
            <a:off x="866404" y="1662813"/>
            <a:ext cx="6516900" cy="2074500"/>
          </a:xfrm>
          <a:prstGeom prst="rect">
            <a:avLst/>
          </a:prstGeom>
          <a:noFill/>
          <a:ln>
            <a:noFill/>
          </a:ln>
        </p:spPr>
        <p:txBody>
          <a:bodyPr spcFirstLastPara="1" wrap="square" lIns="91425" tIns="45700" rIns="91425" bIns="45700" anchor="t" anchorCtr="0">
            <a:spAutoFit/>
          </a:bodyPr>
          <a:lstStyle/>
          <a:p>
            <a:pPr marL="0" marR="18415" lvl="0" indent="0" algn="just" rtl="0">
              <a:lnSpc>
                <a:spcPct val="115000"/>
              </a:lnSpc>
              <a:spcBef>
                <a:spcPts val="0"/>
              </a:spcBef>
              <a:spcAft>
                <a:spcPts val="0"/>
              </a:spcAft>
              <a:buNone/>
            </a:pPr>
            <a:r>
              <a:rPr lang="vi-VN" sz="2800" b="1">
                <a:solidFill>
                  <a:srgbClr val="0070C0"/>
                </a:solidFill>
                <a:latin typeface="Times New Roman"/>
                <a:ea typeface="Times New Roman"/>
                <a:cs typeface="Times New Roman"/>
                <a:sym typeface="Times New Roman"/>
              </a:rPr>
              <a:t>Câu 1. </a:t>
            </a:r>
            <a:r>
              <a:rPr lang="vi-VN" sz="2800">
                <a:solidFill>
                  <a:schemeClr val="dk1"/>
                </a:solidFill>
                <a:latin typeface="Times New Roman"/>
                <a:ea typeface="Times New Roman"/>
                <a:cs typeface="Times New Roman"/>
                <a:sym typeface="Times New Roman"/>
              </a:rPr>
              <a:t>Một hình tạo bởi nửa hình tròn đơn vị và một hình chữ nhật trong mặt phẳng tọa độ như minh họa trong Hình 5.4. Hãy viết biểu thức logic mô tả hình vẽ.</a:t>
            </a:r>
            <a:endParaRPr sz="2800">
              <a:solidFill>
                <a:schemeClr val="dk1"/>
              </a:solidFill>
              <a:latin typeface="Times New Roman"/>
              <a:ea typeface="Times New Roman"/>
              <a:cs typeface="Times New Roman"/>
              <a:sym typeface="Times New Roman"/>
            </a:endParaRPr>
          </a:p>
        </p:txBody>
      </p:sp>
      <p:pic>
        <p:nvPicPr>
          <p:cNvPr id="319" name="Google Shape;319;p34" descr="Graphical user interface, application, Word&#10;&#10;Description automatically generated"/>
          <p:cNvPicPr preferRelativeResize="0"/>
          <p:nvPr/>
        </p:nvPicPr>
        <p:blipFill rotWithShape="1">
          <a:blip r:embed="rId3">
            <a:alphaModFix/>
          </a:blip>
          <a:srcRect l="82930" t="45155" r="4606" b="32950"/>
          <a:stretch/>
        </p:blipFill>
        <p:spPr>
          <a:xfrm>
            <a:off x="8158184" y="1568452"/>
            <a:ext cx="3168966" cy="2263137"/>
          </a:xfrm>
          <a:prstGeom prst="rect">
            <a:avLst/>
          </a:prstGeom>
          <a:noFill/>
          <a:ln>
            <a:noFill/>
          </a:ln>
        </p:spPr>
      </p:pic>
      <p:sp>
        <p:nvSpPr>
          <p:cNvPr id="320" name="Google Shape;320;p34"/>
          <p:cNvSpPr/>
          <p:nvPr/>
        </p:nvSpPr>
        <p:spPr>
          <a:xfrm>
            <a:off x="3708000" y="722485"/>
            <a:ext cx="4776000" cy="67830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vi-VN" sz="3600" b="1">
                <a:solidFill>
                  <a:srgbClr val="C00000"/>
                </a:solidFill>
                <a:latin typeface="Times New Roman"/>
                <a:ea typeface="Times New Roman"/>
                <a:cs typeface="Times New Roman"/>
                <a:sym typeface="Times New Roman"/>
              </a:rPr>
              <a:t>BÀI TẬP VỀ NHÀ</a:t>
            </a:r>
            <a:endParaRPr sz="3600" b="1">
              <a:solidFill>
                <a:srgbClr val="C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61678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5"/>
          <p:cNvSpPr/>
          <p:nvPr/>
        </p:nvSpPr>
        <p:spPr>
          <a:xfrm>
            <a:off x="1519451" y="1455803"/>
            <a:ext cx="9316800" cy="3170100"/>
          </a:xfrm>
          <a:prstGeom prst="rect">
            <a:avLst/>
          </a:prstGeom>
          <a:noFill/>
          <a:ln>
            <a:noFill/>
          </a:ln>
        </p:spPr>
        <p:txBody>
          <a:bodyPr spcFirstLastPara="1" wrap="square" lIns="91425" tIns="45700" rIns="91425" bIns="45700" anchor="t" anchorCtr="0">
            <a:spAutoFit/>
          </a:bodyPr>
          <a:lstStyle/>
          <a:p>
            <a:pPr marL="30480" marR="30480" lvl="0" indent="0" algn="just" rtl="0">
              <a:spcBef>
                <a:spcPts val="0"/>
              </a:spcBef>
              <a:spcAft>
                <a:spcPts val="0"/>
              </a:spcAft>
              <a:buNone/>
            </a:pPr>
            <a:r>
              <a:rPr lang="vi-VN" sz="2800" b="1">
                <a:solidFill>
                  <a:srgbClr val="008000"/>
                </a:solidFill>
                <a:latin typeface="Arial"/>
                <a:ea typeface="Arial"/>
                <a:cs typeface="Arial"/>
                <a:sym typeface="Arial"/>
              </a:rPr>
              <a:t>Lời giải:</a:t>
            </a:r>
            <a:endParaRPr sz="2800">
              <a:solidFill>
                <a:schemeClr val="dk1"/>
              </a:solidFill>
              <a:latin typeface="Times New Roman"/>
              <a:ea typeface="Times New Roman"/>
              <a:cs typeface="Times New Roman"/>
              <a:sym typeface="Times New Roman"/>
            </a:endParaRPr>
          </a:p>
          <a:p>
            <a:pPr marL="30480" marR="30480" lvl="0" indent="426719" algn="l" rtl="0">
              <a:spcBef>
                <a:spcPts val="2400"/>
              </a:spcBef>
              <a:spcAft>
                <a:spcPts val="0"/>
              </a:spcAft>
              <a:buNone/>
            </a:pPr>
            <a:r>
              <a:rPr lang="vi-VN" sz="2800">
                <a:solidFill>
                  <a:schemeClr val="dk1"/>
                </a:solidFill>
                <a:latin typeface="Times New Roman"/>
                <a:ea typeface="Times New Roman"/>
                <a:cs typeface="Times New Roman"/>
                <a:sym typeface="Times New Roman"/>
              </a:rPr>
              <a:t>Tập tất cả các điểm có toạ độ (x ; y) thoả mãn: </a:t>
            </a:r>
            <a:endParaRPr/>
          </a:p>
          <a:p>
            <a:pPr marL="30480" marR="30480" lvl="0" indent="426719" algn="ctr" rtl="0">
              <a:spcBef>
                <a:spcPts val="2400"/>
              </a:spcBef>
              <a:spcAft>
                <a:spcPts val="0"/>
              </a:spcAft>
              <a:buNone/>
            </a:pPr>
            <a:r>
              <a:rPr lang="vi-VN" sz="2800">
                <a:solidFill>
                  <a:schemeClr val="dk1"/>
                </a:solidFill>
                <a:latin typeface="Times New Roman"/>
                <a:ea typeface="Times New Roman"/>
                <a:cs typeface="Times New Roman"/>
                <a:sym typeface="Times New Roman"/>
              </a:rPr>
              <a:t>(y&gt;=0 ^ x</a:t>
            </a:r>
            <a:r>
              <a:rPr lang="vi-VN" sz="2800" baseline="30000">
                <a:solidFill>
                  <a:schemeClr val="dk1"/>
                </a:solidFill>
                <a:latin typeface="Times New Roman"/>
                <a:ea typeface="Times New Roman"/>
                <a:cs typeface="Times New Roman"/>
                <a:sym typeface="Times New Roman"/>
              </a:rPr>
              <a:t>2</a:t>
            </a:r>
            <a:r>
              <a:rPr lang="vi-VN" sz="2800">
                <a:solidFill>
                  <a:schemeClr val="dk1"/>
                </a:solidFill>
                <a:latin typeface="Times New Roman"/>
                <a:ea typeface="Times New Roman"/>
                <a:cs typeface="Times New Roman"/>
                <a:sym typeface="Times New Roman"/>
              </a:rPr>
              <a:t> + y</a:t>
            </a:r>
            <a:r>
              <a:rPr lang="vi-VN" sz="2800" baseline="30000">
                <a:solidFill>
                  <a:schemeClr val="dk1"/>
                </a:solidFill>
                <a:latin typeface="Times New Roman"/>
                <a:ea typeface="Times New Roman"/>
                <a:cs typeface="Times New Roman"/>
                <a:sym typeface="Times New Roman"/>
              </a:rPr>
              <a:t>2</a:t>
            </a:r>
            <a:r>
              <a:rPr lang="vi-VN" sz="2800">
                <a:solidFill>
                  <a:schemeClr val="dk1"/>
                </a:solidFill>
                <a:latin typeface="Times New Roman"/>
                <a:ea typeface="Times New Roman"/>
                <a:cs typeface="Times New Roman"/>
                <a:sym typeface="Times New Roman"/>
              </a:rPr>
              <a:t> &lt;=1) </a:t>
            </a:r>
            <a:r>
              <a:rPr lang="vi-VN" sz="1800">
                <a:solidFill>
                  <a:schemeClr val="dk1"/>
                </a:solidFill>
                <a:latin typeface="Times New Roman"/>
                <a:ea typeface="Times New Roman"/>
                <a:cs typeface="Times New Roman"/>
                <a:sym typeface="Times New Roman"/>
              </a:rPr>
              <a:t>V</a:t>
            </a:r>
            <a:r>
              <a:rPr lang="vi-VN" sz="2800">
                <a:solidFill>
                  <a:schemeClr val="dk1"/>
                </a:solidFill>
                <a:latin typeface="Times New Roman"/>
                <a:ea typeface="Times New Roman"/>
                <a:cs typeface="Times New Roman"/>
                <a:sym typeface="Times New Roman"/>
              </a:rPr>
              <a:t> (-1&lt;=y&lt;0 ^ -1&lt;=x&lt;=1)</a:t>
            </a:r>
            <a:endParaRPr/>
          </a:p>
          <a:p>
            <a:pPr marL="30480" marR="30480" lvl="0" indent="0" algn="l" rtl="0">
              <a:spcBef>
                <a:spcPts val="2400"/>
              </a:spcBef>
              <a:spcAft>
                <a:spcPts val="0"/>
              </a:spcAft>
              <a:buNone/>
            </a:pPr>
            <a:r>
              <a:rPr lang="vi-VN" sz="2800">
                <a:solidFill>
                  <a:schemeClr val="dk1"/>
                </a:solidFill>
                <a:latin typeface="Times New Roman"/>
                <a:ea typeface="Times New Roman"/>
                <a:cs typeface="Times New Roman"/>
                <a:sym typeface="Times New Roman"/>
              </a:rPr>
              <a:t>là một hình tạo bởi nửa hình tròn đơn vị và một hình chữ nhật trong mặt phẳng toạ độ như trên.</a:t>
            </a:r>
            <a:endParaRPr sz="2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228143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6"/>
          <p:cNvSpPr/>
          <p:nvPr/>
        </p:nvSpPr>
        <p:spPr>
          <a:xfrm>
            <a:off x="1015558" y="1819204"/>
            <a:ext cx="10475856" cy="587853"/>
          </a:xfrm>
          <a:prstGeom prst="rect">
            <a:avLst/>
          </a:prstGeom>
          <a:blipFill rotWithShape="1">
            <a:blip r:embed="rId3">
              <a:alphaModFix/>
            </a:blip>
            <a:stretch>
              <a:fillRect l="-1220" t="-7290" b="-2187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vi-VN" sz="1800">
                <a:latin typeface="Libre Franklin"/>
                <a:ea typeface="Libre Franklin"/>
                <a:cs typeface="Libre Franklin"/>
                <a:sym typeface="Libre Franklin"/>
              </a:rPr>
              <a:t> </a:t>
            </a:r>
            <a:endParaRPr/>
          </a:p>
        </p:txBody>
      </p:sp>
      <p:sp>
        <p:nvSpPr>
          <p:cNvPr id="331" name="Google Shape;331;p36"/>
          <p:cNvSpPr/>
          <p:nvPr/>
        </p:nvSpPr>
        <p:spPr>
          <a:xfrm>
            <a:off x="3664350" y="699324"/>
            <a:ext cx="4863300" cy="67830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vi-VN" sz="3600" b="1">
                <a:solidFill>
                  <a:srgbClr val="C00000"/>
                </a:solidFill>
                <a:latin typeface="Times New Roman"/>
                <a:ea typeface="Times New Roman"/>
                <a:cs typeface="Times New Roman"/>
                <a:sym typeface="Times New Roman"/>
              </a:rPr>
              <a:t>BÀI TẬP VỀ NHÀ</a:t>
            </a:r>
            <a:endParaRPr sz="3600" b="1">
              <a:solidFill>
                <a:srgbClr val="C00000"/>
              </a:solidFill>
              <a:latin typeface="Times New Roman"/>
              <a:ea typeface="Times New Roman"/>
              <a:cs typeface="Times New Roman"/>
              <a:sym typeface="Times New Roman"/>
            </a:endParaRPr>
          </a:p>
        </p:txBody>
      </p:sp>
      <p:sp>
        <p:nvSpPr>
          <p:cNvPr id="332" name="Google Shape;332;p36"/>
          <p:cNvSpPr/>
          <p:nvPr/>
        </p:nvSpPr>
        <p:spPr>
          <a:xfrm>
            <a:off x="1015558" y="3048941"/>
            <a:ext cx="9384035" cy="2431435"/>
          </a:xfrm>
          <a:prstGeom prst="rect">
            <a:avLst/>
          </a:prstGeom>
          <a:blipFill rotWithShape="1">
            <a:blip r:embed="rId4">
              <a:alphaModFix/>
            </a:blip>
            <a:stretch>
              <a:fillRect l="-1038" t="-2756" r="-974" b="-601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vi-VN" sz="1800">
                <a:latin typeface="Libre Franklin"/>
                <a:ea typeface="Libre Franklin"/>
                <a:cs typeface="Libre Franklin"/>
                <a:sym typeface="Libre Franklin"/>
              </a:rPr>
              <a:t> </a:t>
            </a:r>
            <a:endParaRPr/>
          </a:p>
        </p:txBody>
      </p:sp>
    </p:spTree>
    <p:extLst>
      <p:ext uri="{BB962C8B-B14F-4D97-AF65-F5344CB8AC3E}">
        <p14:creationId xmlns:p14="http://schemas.microsoft.com/office/powerpoint/2010/main" val="65409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5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7"/>
          <p:cNvSpPr/>
          <p:nvPr/>
        </p:nvSpPr>
        <p:spPr>
          <a:xfrm>
            <a:off x="510540" y="1430176"/>
            <a:ext cx="6873240" cy="412420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800" b="1">
                <a:solidFill>
                  <a:srgbClr val="0070C0"/>
                </a:solidFill>
                <a:latin typeface="Times New Roman"/>
                <a:ea typeface="Times New Roman"/>
                <a:cs typeface="Times New Roman"/>
                <a:sym typeface="Times New Roman"/>
              </a:rPr>
              <a:t>Câu 1:</a:t>
            </a:r>
            <a:r>
              <a:rPr lang="vi-VN" sz="2800">
                <a:solidFill>
                  <a:schemeClr val="dk1"/>
                </a:solidFill>
                <a:latin typeface="Times New Roman"/>
                <a:ea typeface="Times New Roman"/>
                <a:cs typeface="Times New Roman"/>
                <a:sym typeface="Times New Roman"/>
              </a:rPr>
              <a:t> Trong mạch điện có các công tắc và bóng đèn, ta quy ước các công tắc đóng thể hiện giá trị lôgic 1 và công tắc mở thể hiện giá trị lôgic 0, đèn sáng thể hiện giá trị lôgic 1 còn đèn tắt thể hiện lôgic 0.</a:t>
            </a:r>
            <a:endParaRPr sz="2800">
              <a:solidFill>
                <a:schemeClr val="dk1"/>
              </a:solidFill>
              <a:latin typeface="Times New Roman"/>
              <a:ea typeface="Times New Roman"/>
              <a:cs typeface="Times New Roman"/>
              <a:sym typeface="Times New Roman"/>
            </a:endParaRPr>
          </a:p>
          <a:p>
            <a:pPr marL="0" marR="0" lvl="0" indent="0" algn="just" rtl="0">
              <a:spcBef>
                <a:spcPts val="1200"/>
              </a:spcBef>
              <a:spcAft>
                <a:spcPts val="0"/>
              </a:spcAft>
              <a:buNone/>
            </a:pPr>
            <a:r>
              <a:rPr lang="vi-VN" sz="2800">
                <a:solidFill>
                  <a:schemeClr val="dk1"/>
                </a:solidFill>
                <a:latin typeface="Times New Roman"/>
                <a:ea typeface="Times New Roman"/>
                <a:cs typeface="Times New Roman"/>
                <a:sym typeface="Times New Roman"/>
              </a:rPr>
              <a:t>a) Cho một mạch điện nối tiếp có hai công tắc K1 và K2, nối với một bóng đèn Như Hình 5.5. Giá trị lôgic của đèn được tính qua giá trị lôgic của các công tắc K1 và K2 như thế nào?</a:t>
            </a:r>
            <a:endParaRPr sz="2800">
              <a:solidFill>
                <a:schemeClr val="dk1"/>
              </a:solidFill>
              <a:latin typeface="Times New Roman"/>
              <a:ea typeface="Times New Roman"/>
              <a:cs typeface="Times New Roman"/>
              <a:sym typeface="Times New Roman"/>
            </a:endParaRPr>
          </a:p>
        </p:txBody>
      </p:sp>
      <p:pic>
        <p:nvPicPr>
          <p:cNvPr id="338" name="Google Shape;338;p37" descr="Graphical user interface, application, Word&#10;&#10;Description automatically generated"/>
          <p:cNvPicPr preferRelativeResize="0"/>
          <p:nvPr/>
        </p:nvPicPr>
        <p:blipFill rotWithShape="1">
          <a:blip r:embed="rId3">
            <a:alphaModFix/>
          </a:blip>
          <a:srcRect l="71392" t="48713" r="15376" b="39518"/>
          <a:stretch/>
        </p:blipFill>
        <p:spPr>
          <a:xfrm>
            <a:off x="8488680" y="2748719"/>
            <a:ext cx="3375660" cy="2057400"/>
          </a:xfrm>
          <a:prstGeom prst="rect">
            <a:avLst/>
          </a:prstGeom>
          <a:noFill/>
          <a:ln>
            <a:noFill/>
          </a:ln>
        </p:spPr>
      </p:pic>
      <p:sp>
        <p:nvSpPr>
          <p:cNvPr id="339" name="Google Shape;339;p37"/>
          <p:cNvSpPr/>
          <p:nvPr/>
        </p:nvSpPr>
        <p:spPr>
          <a:xfrm>
            <a:off x="9186498" y="5075219"/>
            <a:ext cx="1454244" cy="410882"/>
          </a:xfrm>
          <a:prstGeom prst="rect">
            <a:avLst/>
          </a:prstGeom>
          <a:noFill/>
          <a:ln>
            <a:noFill/>
          </a:ln>
        </p:spPr>
        <p:txBody>
          <a:bodyPr spcFirstLastPara="1" wrap="square" lIns="91425" tIns="45700" rIns="91425" bIns="45700" anchor="t" anchorCtr="0">
            <a:spAutoFit/>
          </a:bodyPr>
          <a:lstStyle/>
          <a:p>
            <a:pPr marL="457200" marR="0" lvl="0" indent="0" algn="ctr" rtl="0">
              <a:lnSpc>
                <a:spcPct val="115000"/>
              </a:lnSpc>
              <a:spcBef>
                <a:spcPts val="0"/>
              </a:spcBef>
              <a:spcAft>
                <a:spcPts val="0"/>
              </a:spcAft>
              <a:buNone/>
            </a:pPr>
            <a:r>
              <a:rPr lang="vi-VN" sz="1800">
                <a:solidFill>
                  <a:schemeClr val="dk1"/>
                </a:solidFill>
                <a:latin typeface="Times New Roman"/>
                <a:ea typeface="Times New Roman"/>
                <a:cs typeface="Times New Roman"/>
                <a:sym typeface="Times New Roman"/>
              </a:rPr>
              <a:t>Hình 5.5</a:t>
            </a:r>
            <a:endParaRPr sz="2000">
              <a:solidFill>
                <a:schemeClr val="dk1"/>
              </a:solidFill>
              <a:latin typeface="Times New Roman"/>
              <a:ea typeface="Times New Roman"/>
              <a:cs typeface="Times New Roman"/>
              <a:sym typeface="Times New Roman"/>
            </a:endParaRPr>
          </a:p>
        </p:txBody>
      </p:sp>
      <p:sp>
        <p:nvSpPr>
          <p:cNvPr id="340" name="Google Shape;340;p37"/>
          <p:cNvSpPr/>
          <p:nvPr/>
        </p:nvSpPr>
        <p:spPr>
          <a:xfrm>
            <a:off x="3252885" y="593816"/>
            <a:ext cx="5441400" cy="67830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vi-VN" sz="3600" b="1">
                <a:solidFill>
                  <a:srgbClr val="C00000"/>
                </a:solidFill>
                <a:latin typeface="Times New Roman"/>
                <a:ea typeface="Times New Roman"/>
                <a:cs typeface="Times New Roman"/>
                <a:sym typeface="Times New Roman"/>
              </a:rPr>
              <a:t>BÀI TẬP VỀ NHÀ</a:t>
            </a:r>
            <a:endParaRPr sz="3600" b="1">
              <a:solidFill>
                <a:srgbClr val="C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4261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aphicFrame>
        <p:nvGraphicFramePr>
          <p:cNvPr id="345" name="Google Shape;345;p38"/>
          <p:cNvGraphicFramePr/>
          <p:nvPr/>
        </p:nvGraphicFramePr>
        <p:xfrm>
          <a:off x="3903261" y="2019871"/>
          <a:ext cx="4435500" cy="3207250"/>
        </p:xfrm>
        <a:graphic>
          <a:graphicData uri="http://schemas.openxmlformats.org/drawingml/2006/table">
            <a:tbl>
              <a:tblPr firstRow="1" firstCol="1" bandRow="1">
                <a:noFill/>
              </a:tblPr>
              <a:tblGrid>
                <a:gridCol w="1478500">
                  <a:extLst>
                    <a:ext uri="{9D8B030D-6E8A-4147-A177-3AD203B41FA5}">
                      <a16:colId xmlns:a16="http://schemas.microsoft.com/office/drawing/2014/main" val="20000"/>
                    </a:ext>
                  </a:extLst>
                </a:gridCol>
                <a:gridCol w="1478500">
                  <a:extLst>
                    <a:ext uri="{9D8B030D-6E8A-4147-A177-3AD203B41FA5}">
                      <a16:colId xmlns:a16="http://schemas.microsoft.com/office/drawing/2014/main" val="20001"/>
                    </a:ext>
                  </a:extLst>
                </a:gridCol>
                <a:gridCol w="1478500">
                  <a:extLst>
                    <a:ext uri="{9D8B030D-6E8A-4147-A177-3AD203B41FA5}">
                      <a16:colId xmlns:a16="http://schemas.microsoft.com/office/drawing/2014/main" val="20002"/>
                    </a:ext>
                  </a:extLst>
                </a:gridCol>
              </a:tblGrid>
              <a:tr h="641450">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K1</a:t>
                      </a:r>
                      <a:endParaRPr sz="2800">
                        <a:latin typeface="Times New Roman"/>
                        <a:ea typeface="Times New Roman"/>
                        <a:cs typeface="Times New Roman"/>
                        <a:sym typeface="Times New Roman"/>
                      </a:endParaRPr>
                    </a:p>
                  </a:txBody>
                  <a:tcPr marL="68575" marR="68575" marT="0" marB="0" anchor="ctr"/>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K2</a:t>
                      </a:r>
                      <a:endParaRPr sz="2800">
                        <a:latin typeface="Times New Roman"/>
                        <a:ea typeface="Times New Roman"/>
                        <a:cs typeface="Times New Roman"/>
                        <a:sym typeface="Times New Roman"/>
                      </a:endParaRPr>
                    </a:p>
                  </a:txBody>
                  <a:tcPr marL="68575" marR="68575" marT="0" marB="0" anchor="ctr"/>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Đèn</a:t>
                      </a:r>
                      <a:endParaRPr sz="2800">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0"/>
                  </a:ext>
                </a:extLst>
              </a:tr>
              <a:tr h="641450">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0</a:t>
                      </a:r>
                      <a:endParaRPr sz="2800">
                        <a:latin typeface="Times New Roman"/>
                        <a:ea typeface="Times New Roman"/>
                        <a:cs typeface="Times New Roman"/>
                        <a:sym typeface="Times New Roman"/>
                      </a:endParaRPr>
                    </a:p>
                  </a:txBody>
                  <a:tcPr marL="68575" marR="68575" marT="0" marB="0" anchor="ctr"/>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0</a:t>
                      </a:r>
                      <a:endParaRPr sz="2800">
                        <a:latin typeface="Times New Roman"/>
                        <a:ea typeface="Times New Roman"/>
                        <a:cs typeface="Times New Roman"/>
                        <a:sym typeface="Times New Roman"/>
                      </a:endParaRPr>
                    </a:p>
                  </a:txBody>
                  <a:tcPr marL="68575" marR="68575" marT="0" marB="0" anchor="ctr"/>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0</a:t>
                      </a:r>
                      <a:endParaRPr sz="2800">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1"/>
                  </a:ext>
                </a:extLst>
              </a:tr>
              <a:tr h="641450">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1</a:t>
                      </a:r>
                      <a:endParaRPr sz="2800">
                        <a:latin typeface="Times New Roman"/>
                        <a:ea typeface="Times New Roman"/>
                        <a:cs typeface="Times New Roman"/>
                        <a:sym typeface="Times New Roman"/>
                      </a:endParaRPr>
                    </a:p>
                  </a:txBody>
                  <a:tcPr marL="68575" marR="68575" marT="0" marB="0" anchor="ctr"/>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0</a:t>
                      </a:r>
                      <a:endParaRPr sz="2800">
                        <a:latin typeface="Times New Roman"/>
                        <a:ea typeface="Times New Roman"/>
                        <a:cs typeface="Times New Roman"/>
                        <a:sym typeface="Times New Roman"/>
                      </a:endParaRPr>
                    </a:p>
                  </a:txBody>
                  <a:tcPr marL="68575" marR="68575" marT="0" marB="0" anchor="ctr"/>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0</a:t>
                      </a:r>
                      <a:endParaRPr sz="2800">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2"/>
                  </a:ext>
                </a:extLst>
              </a:tr>
              <a:tr h="641450">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0</a:t>
                      </a:r>
                      <a:endParaRPr sz="2800">
                        <a:latin typeface="Times New Roman"/>
                        <a:ea typeface="Times New Roman"/>
                        <a:cs typeface="Times New Roman"/>
                        <a:sym typeface="Times New Roman"/>
                      </a:endParaRPr>
                    </a:p>
                  </a:txBody>
                  <a:tcPr marL="68575" marR="68575" marT="0" marB="0" anchor="ctr"/>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1</a:t>
                      </a:r>
                      <a:endParaRPr sz="2800">
                        <a:latin typeface="Times New Roman"/>
                        <a:ea typeface="Times New Roman"/>
                        <a:cs typeface="Times New Roman"/>
                        <a:sym typeface="Times New Roman"/>
                      </a:endParaRPr>
                    </a:p>
                  </a:txBody>
                  <a:tcPr marL="68575" marR="68575" marT="0" marB="0" anchor="ctr"/>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0</a:t>
                      </a:r>
                      <a:endParaRPr sz="2800">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3"/>
                  </a:ext>
                </a:extLst>
              </a:tr>
              <a:tr h="641450">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1</a:t>
                      </a:r>
                      <a:endParaRPr sz="2800">
                        <a:latin typeface="Times New Roman"/>
                        <a:ea typeface="Times New Roman"/>
                        <a:cs typeface="Times New Roman"/>
                        <a:sym typeface="Times New Roman"/>
                      </a:endParaRPr>
                    </a:p>
                  </a:txBody>
                  <a:tcPr marL="68575" marR="68575" marT="0" marB="0" anchor="ctr"/>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1</a:t>
                      </a:r>
                      <a:endParaRPr sz="2800">
                        <a:latin typeface="Times New Roman"/>
                        <a:ea typeface="Times New Roman"/>
                        <a:cs typeface="Times New Roman"/>
                        <a:sym typeface="Times New Roman"/>
                      </a:endParaRPr>
                    </a:p>
                  </a:txBody>
                  <a:tcPr marL="68575" marR="68575" marT="0" marB="0" anchor="ctr"/>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1</a:t>
                      </a:r>
                      <a:endParaRPr sz="2800">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4"/>
                  </a:ext>
                </a:extLst>
              </a:tr>
            </a:tbl>
          </a:graphicData>
        </a:graphic>
      </p:graphicFrame>
      <p:sp>
        <p:nvSpPr>
          <p:cNvPr id="346" name="Google Shape;346;p38"/>
          <p:cNvSpPr/>
          <p:nvPr/>
        </p:nvSpPr>
        <p:spPr>
          <a:xfrm>
            <a:off x="2704216" y="5496214"/>
            <a:ext cx="6980437" cy="523220"/>
          </a:xfrm>
          <a:prstGeom prst="rect">
            <a:avLst/>
          </a:prstGeom>
          <a:noFill/>
          <a:ln>
            <a:noFill/>
          </a:ln>
        </p:spPr>
        <p:txBody>
          <a:bodyPr spcFirstLastPara="1" wrap="square" lIns="91425" tIns="45700" rIns="91425" bIns="45700" anchor="t" anchorCtr="0">
            <a:spAutoFit/>
          </a:bodyPr>
          <a:lstStyle/>
          <a:p>
            <a:pPr marL="30480" marR="30480" lvl="0" indent="0" algn="just" rtl="0">
              <a:spcBef>
                <a:spcPts val="0"/>
              </a:spcBef>
              <a:spcAft>
                <a:spcPts val="0"/>
              </a:spcAft>
              <a:buNone/>
            </a:pPr>
            <a:r>
              <a:rPr lang="vi-VN" sz="2800">
                <a:solidFill>
                  <a:schemeClr val="dk1"/>
                </a:solidFill>
                <a:latin typeface="Cambria Math"/>
                <a:ea typeface="Cambria Math"/>
                <a:cs typeface="Cambria Math"/>
                <a:sym typeface="Cambria Math"/>
              </a:rPr>
              <a:t>⇒</a:t>
            </a:r>
            <a:r>
              <a:rPr lang="vi-VN" sz="2800">
                <a:solidFill>
                  <a:schemeClr val="dk1"/>
                </a:solidFill>
                <a:latin typeface="Times New Roman"/>
                <a:ea typeface="Times New Roman"/>
                <a:cs typeface="Times New Roman"/>
                <a:sym typeface="Times New Roman"/>
              </a:rPr>
              <a:t> Đèn chỉ sáng khi cả hai công tắc cùng đóng.</a:t>
            </a:r>
            <a:endParaRPr sz="2400">
              <a:solidFill>
                <a:schemeClr val="dk1"/>
              </a:solidFill>
              <a:latin typeface="Times New Roman"/>
              <a:ea typeface="Times New Roman"/>
              <a:cs typeface="Times New Roman"/>
              <a:sym typeface="Times New Roman"/>
            </a:endParaRPr>
          </a:p>
        </p:txBody>
      </p:sp>
      <p:sp>
        <p:nvSpPr>
          <p:cNvPr id="347" name="Google Shape;347;p38"/>
          <p:cNvSpPr/>
          <p:nvPr/>
        </p:nvSpPr>
        <p:spPr>
          <a:xfrm>
            <a:off x="2556680" y="723515"/>
            <a:ext cx="6096000" cy="907364"/>
          </a:xfrm>
          <a:prstGeom prst="rect">
            <a:avLst/>
          </a:prstGeom>
          <a:noFill/>
          <a:ln>
            <a:noFill/>
          </a:ln>
        </p:spPr>
        <p:txBody>
          <a:bodyPr spcFirstLastPara="1" wrap="square" lIns="91425" tIns="45700" rIns="91425" bIns="45700" anchor="t" anchorCtr="0">
            <a:spAutoFit/>
          </a:bodyPr>
          <a:lstStyle/>
          <a:p>
            <a:pPr marL="30480" marR="30480" lvl="0" indent="0" algn="just" rtl="0">
              <a:lnSpc>
                <a:spcPct val="115000"/>
              </a:lnSpc>
              <a:spcBef>
                <a:spcPts val="0"/>
              </a:spcBef>
              <a:spcAft>
                <a:spcPts val="0"/>
              </a:spcAft>
              <a:buNone/>
            </a:pPr>
            <a:r>
              <a:rPr lang="vi-VN" sz="2400" b="1">
                <a:solidFill>
                  <a:srgbClr val="008000"/>
                </a:solidFill>
                <a:latin typeface="Arial"/>
                <a:ea typeface="Arial"/>
                <a:cs typeface="Arial"/>
                <a:sym typeface="Arial"/>
              </a:rPr>
              <a:t>Lời giải:</a:t>
            </a:r>
            <a:endParaRPr sz="2400">
              <a:solidFill>
                <a:schemeClr val="dk1"/>
              </a:solidFill>
              <a:latin typeface="Times New Roman"/>
              <a:ea typeface="Times New Roman"/>
              <a:cs typeface="Times New Roman"/>
              <a:sym typeface="Times New Roman"/>
            </a:endParaRPr>
          </a:p>
          <a:p>
            <a:pPr marL="30480" marR="30480" lvl="0" indent="0" algn="just" rtl="0">
              <a:lnSpc>
                <a:spcPct val="115000"/>
              </a:lnSpc>
              <a:spcBef>
                <a:spcPts val="0"/>
              </a:spcBef>
              <a:spcAft>
                <a:spcPts val="0"/>
              </a:spcAft>
              <a:buNone/>
            </a:pPr>
            <a:r>
              <a:rPr lang="vi-VN" sz="2400">
                <a:solidFill>
                  <a:srgbClr val="000000"/>
                </a:solidFill>
                <a:latin typeface="Arial"/>
                <a:ea typeface="Arial"/>
                <a:cs typeface="Arial"/>
                <a:sym typeface="Arial"/>
              </a:rPr>
              <a:t>a) </a:t>
            </a:r>
            <a:endParaRPr sz="2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39208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9"/>
          <p:cNvSpPr/>
          <p:nvPr/>
        </p:nvSpPr>
        <p:spPr>
          <a:xfrm>
            <a:off x="708660" y="1866012"/>
            <a:ext cx="6096000" cy="207441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a:solidFill>
                  <a:schemeClr val="dk1"/>
                </a:solidFill>
                <a:latin typeface="Times New Roman"/>
                <a:ea typeface="Times New Roman"/>
                <a:cs typeface="Times New Roman"/>
                <a:sym typeface="Times New Roman"/>
              </a:rPr>
              <a:t>b) Cho mạch điện mắc song song như Hình 5.6. Giá trị logic của đèn được tính qua giá trị logic của các công tắc K1 và K2 như thế nào?</a:t>
            </a:r>
            <a:endParaRPr/>
          </a:p>
        </p:txBody>
      </p:sp>
      <p:pic>
        <p:nvPicPr>
          <p:cNvPr id="353" name="Google Shape;353;p39" descr="Graphical user interface, application, Word&#10;&#10;Description automatically generated"/>
          <p:cNvPicPr preferRelativeResize="0"/>
          <p:nvPr/>
        </p:nvPicPr>
        <p:blipFill rotWithShape="1">
          <a:blip r:embed="rId3">
            <a:alphaModFix/>
          </a:blip>
          <a:srcRect l="70160" t="68418" r="14760" b="17897"/>
          <a:stretch/>
        </p:blipFill>
        <p:spPr>
          <a:xfrm>
            <a:off x="8126730" y="1927148"/>
            <a:ext cx="3600450" cy="1781289"/>
          </a:xfrm>
          <a:prstGeom prst="rect">
            <a:avLst/>
          </a:prstGeom>
          <a:noFill/>
          <a:ln>
            <a:noFill/>
          </a:ln>
        </p:spPr>
      </p:pic>
      <p:sp>
        <p:nvSpPr>
          <p:cNvPr id="354" name="Google Shape;354;p39"/>
          <p:cNvSpPr/>
          <p:nvPr/>
        </p:nvSpPr>
        <p:spPr>
          <a:xfrm>
            <a:off x="8957898" y="4121829"/>
            <a:ext cx="1454244" cy="385362"/>
          </a:xfrm>
          <a:prstGeom prst="rect">
            <a:avLst/>
          </a:prstGeom>
          <a:noFill/>
          <a:ln>
            <a:noFill/>
          </a:ln>
        </p:spPr>
        <p:txBody>
          <a:bodyPr spcFirstLastPara="1" wrap="square" lIns="91425" tIns="45700" rIns="91425" bIns="45700" anchor="t" anchorCtr="0">
            <a:spAutoFit/>
          </a:bodyPr>
          <a:lstStyle/>
          <a:p>
            <a:pPr marL="457200" marR="0" lvl="0" indent="0" algn="ctr" rtl="0">
              <a:lnSpc>
                <a:spcPct val="115000"/>
              </a:lnSpc>
              <a:spcBef>
                <a:spcPts val="0"/>
              </a:spcBef>
              <a:spcAft>
                <a:spcPts val="0"/>
              </a:spcAft>
              <a:buNone/>
            </a:pPr>
            <a:r>
              <a:rPr lang="vi-VN" sz="1800">
                <a:solidFill>
                  <a:schemeClr val="dk1"/>
                </a:solidFill>
                <a:latin typeface="Times New Roman"/>
                <a:ea typeface="Times New Roman"/>
                <a:cs typeface="Times New Roman"/>
                <a:sym typeface="Times New Roman"/>
              </a:rPr>
              <a:t>Hình 5.6</a:t>
            </a:r>
            <a:endParaRPr sz="20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64952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graphicFrame>
        <p:nvGraphicFramePr>
          <p:cNvPr id="359" name="Google Shape;359;p40"/>
          <p:cNvGraphicFramePr/>
          <p:nvPr/>
        </p:nvGraphicFramePr>
        <p:xfrm>
          <a:off x="3487006" y="2229742"/>
          <a:ext cx="4686300" cy="3186375"/>
        </p:xfrm>
        <a:graphic>
          <a:graphicData uri="http://schemas.openxmlformats.org/drawingml/2006/table">
            <a:tbl>
              <a:tblPr firstRow="1" firstCol="1" bandRow="1">
                <a:noFill/>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tblGrid>
              <a:tr h="637275">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K1</a:t>
                      </a:r>
                      <a:endParaRPr sz="2800">
                        <a:latin typeface="Times New Roman"/>
                        <a:ea typeface="Times New Roman"/>
                        <a:cs typeface="Times New Roman"/>
                        <a:sym typeface="Times New Roman"/>
                      </a:endParaRPr>
                    </a:p>
                  </a:txBody>
                  <a:tcPr marL="68575" marR="68575" marT="0" marB="0"/>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K2</a:t>
                      </a:r>
                      <a:endParaRPr sz="2800">
                        <a:latin typeface="Times New Roman"/>
                        <a:ea typeface="Times New Roman"/>
                        <a:cs typeface="Times New Roman"/>
                        <a:sym typeface="Times New Roman"/>
                      </a:endParaRPr>
                    </a:p>
                  </a:txBody>
                  <a:tcPr marL="68575" marR="68575" marT="0" marB="0"/>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Đèn</a:t>
                      </a:r>
                      <a:endParaRPr sz="2800">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637275">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0</a:t>
                      </a:r>
                      <a:endParaRPr sz="2800">
                        <a:latin typeface="Times New Roman"/>
                        <a:ea typeface="Times New Roman"/>
                        <a:cs typeface="Times New Roman"/>
                        <a:sym typeface="Times New Roman"/>
                      </a:endParaRPr>
                    </a:p>
                  </a:txBody>
                  <a:tcPr marL="68575" marR="68575" marT="0" marB="0"/>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0</a:t>
                      </a:r>
                      <a:endParaRPr sz="2800">
                        <a:latin typeface="Times New Roman"/>
                        <a:ea typeface="Times New Roman"/>
                        <a:cs typeface="Times New Roman"/>
                        <a:sym typeface="Times New Roman"/>
                      </a:endParaRPr>
                    </a:p>
                  </a:txBody>
                  <a:tcPr marL="68575" marR="68575" marT="0" marB="0"/>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0</a:t>
                      </a:r>
                      <a:endParaRPr sz="2800">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637275">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1</a:t>
                      </a:r>
                      <a:endParaRPr sz="2800">
                        <a:latin typeface="Times New Roman"/>
                        <a:ea typeface="Times New Roman"/>
                        <a:cs typeface="Times New Roman"/>
                        <a:sym typeface="Times New Roman"/>
                      </a:endParaRPr>
                    </a:p>
                  </a:txBody>
                  <a:tcPr marL="68575" marR="68575" marT="0" marB="0"/>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0</a:t>
                      </a:r>
                      <a:endParaRPr sz="2800">
                        <a:latin typeface="Times New Roman"/>
                        <a:ea typeface="Times New Roman"/>
                        <a:cs typeface="Times New Roman"/>
                        <a:sym typeface="Times New Roman"/>
                      </a:endParaRPr>
                    </a:p>
                  </a:txBody>
                  <a:tcPr marL="68575" marR="68575" marT="0" marB="0"/>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1</a:t>
                      </a:r>
                      <a:endParaRPr sz="2800">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637275">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0</a:t>
                      </a:r>
                      <a:endParaRPr sz="2800">
                        <a:latin typeface="Times New Roman"/>
                        <a:ea typeface="Times New Roman"/>
                        <a:cs typeface="Times New Roman"/>
                        <a:sym typeface="Times New Roman"/>
                      </a:endParaRPr>
                    </a:p>
                  </a:txBody>
                  <a:tcPr marL="68575" marR="68575" marT="0" marB="0"/>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1</a:t>
                      </a:r>
                      <a:endParaRPr sz="2800">
                        <a:latin typeface="Times New Roman"/>
                        <a:ea typeface="Times New Roman"/>
                        <a:cs typeface="Times New Roman"/>
                        <a:sym typeface="Times New Roman"/>
                      </a:endParaRPr>
                    </a:p>
                  </a:txBody>
                  <a:tcPr marL="68575" marR="68575" marT="0" marB="0"/>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1</a:t>
                      </a:r>
                      <a:endParaRPr sz="2800">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r h="637275">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1</a:t>
                      </a:r>
                      <a:endParaRPr sz="2800">
                        <a:latin typeface="Times New Roman"/>
                        <a:ea typeface="Times New Roman"/>
                        <a:cs typeface="Times New Roman"/>
                        <a:sym typeface="Times New Roman"/>
                      </a:endParaRPr>
                    </a:p>
                  </a:txBody>
                  <a:tcPr marL="68575" marR="68575" marT="0" marB="0"/>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1</a:t>
                      </a:r>
                      <a:endParaRPr sz="2800">
                        <a:latin typeface="Times New Roman"/>
                        <a:ea typeface="Times New Roman"/>
                        <a:cs typeface="Times New Roman"/>
                        <a:sym typeface="Times New Roman"/>
                      </a:endParaRPr>
                    </a:p>
                  </a:txBody>
                  <a:tcPr marL="68575" marR="68575" marT="0" marB="0"/>
                </a:tc>
                <a:tc>
                  <a:txBody>
                    <a:bodyPr/>
                    <a:lstStyle/>
                    <a:p>
                      <a:pPr marL="28575" marR="28575" lvl="0" indent="0" algn="ctr" rtl="0">
                        <a:lnSpc>
                          <a:spcPct val="115000"/>
                        </a:lnSpc>
                        <a:spcBef>
                          <a:spcPts val="0"/>
                        </a:spcBef>
                        <a:spcAft>
                          <a:spcPts val="0"/>
                        </a:spcAft>
                        <a:buNone/>
                      </a:pPr>
                      <a:r>
                        <a:rPr lang="vi-VN" sz="2800">
                          <a:latin typeface="Times New Roman"/>
                          <a:ea typeface="Times New Roman"/>
                          <a:cs typeface="Times New Roman"/>
                          <a:sym typeface="Times New Roman"/>
                        </a:rPr>
                        <a:t>1</a:t>
                      </a:r>
                      <a:endParaRPr sz="2800">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4"/>
                  </a:ext>
                </a:extLst>
              </a:tr>
            </a:tbl>
          </a:graphicData>
        </a:graphic>
      </p:graphicFrame>
      <p:sp>
        <p:nvSpPr>
          <p:cNvPr id="360" name="Google Shape;360;p40"/>
          <p:cNvSpPr/>
          <p:nvPr/>
        </p:nvSpPr>
        <p:spPr>
          <a:xfrm>
            <a:off x="2645642" y="709476"/>
            <a:ext cx="6369051" cy="954107"/>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0000"/>
              </a:buClr>
              <a:buSzPts val="2800"/>
              <a:buFont typeface="Times New Roman"/>
              <a:buNone/>
            </a:pPr>
            <a:r>
              <a:rPr lang="vi-VN" sz="2800" b="0" i="0" u="none" strike="noStrike" cap="none">
                <a:solidFill>
                  <a:srgbClr val="000000"/>
                </a:solidFill>
                <a:latin typeface="Times New Roman"/>
                <a:ea typeface="Times New Roman"/>
                <a:cs typeface="Times New Roman"/>
                <a:sym typeface="Times New Roman"/>
              </a:rPr>
              <a:t>b) </a:t>
            </a:r>
            <a:endParaRPr sz="28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2800"/>
              <a:buFont typeface="Times New Roman"/>
              <a:buNone/>
            </a:pPr>
            <a:r>
              <a:rPr lang="vi-VN" sz="2800" b="0" i="0" u="none" strike="noStrike" cap="none">
                <a:solidFill>
                  <a:schemeClr val="dk1"/>
                </a:solidFill>
                <a:latin typeface="Times New Roman"/>
                <a:ea typeface="Times New Roman"/>
                <a:cs typeface="Times New Roman"/>
                <a:sym typeface="Times New Roman"/>
              </a:rPr>
              <a:t>⇒ Đèn chỉ tắt khi cả hai công tắc cùng mở.</a:t>
            </a:r>
            <a:endParaRPr sz="28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72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rotWithShape="1">
          <a:blip r:embed="rId3">
            <a:alphaModFix/>
          </a:blip>
          <a:srcRect l="50528"/>
          <a:stretch/>
        </p:blipFill>
        <p:spPr>
          <a:xfrm>
            <a:off x="547254" y="667668"/>
            <a:ext cx="2995195" cy="3405567"/>
          </a:xfrm>
          <a:prstGeom prst="rect">
            <a:avLst/>
          </a:prstGeom>
          <a:noFill/>
          <a:ln>
            <a:noFill/>
          </a:ln>
        </p:spPr>
      </p:pic>
      <p:pic>
        <p:nvPicPr>
          <p:cNvPr id="132" name="Google Shape;132;p4"/>
          <p:cNvPicPr preferRelativeResize="0"/>
          <p:nvPr/>
        </p:nvPicPr>
        <p:blipFill rotWithShape="1">
          <a:blip r:embed="rId4">
            <a:alphaModFix/>
          </a:blip>
          <a:srcRect/>
          <a:stretch/>
        </p:blipFill>
        <p:spPr>
          <a:xfrm>
            <a:off x="4149436" y="1891144"/>
            <a:ext cx="4170218" cy="4170218"/>
          </a:xfrm>
          <a:prstGeom prst="rect">
            <a:avLst/>
          </a:prstGeom>
          <a:noFill/>
          <a:ln>
            <a:noFill/>
          </a:ln>
        </p:spPr>
      </p:pic>
      <p:pic>
        <p:nvPicPr>
          <p:cNvPr id="133" name="Google Shape;133;p4"/>
          <p:cNvPicPr preferRelativeResize="0"/>
          <p:nvPr/>
        </p:nvPicPr>
        <p:blipFill rotWithShape="1">
          <a:blip r:embed="rId5">
            <a:alphaModFix/>
          </a:blip>
          <a:srcRect/>
          <a:stretch/>
        </p:blipFill>
        <p:spPr>
          <a:xfrm>
            <a:off x="394634" y="4225635"/>
            <a:ext cx="2886512" cy="2509045"/>
          </a:xfrm>
          <a:prstGeom prst="rect">
            <a:avLst/>
          </a:prstGeom>
          <a:noFill/>
          <a:ln>
            <a:noFill/>
          </a:ln>
        </p:spPr>
      </p:pic>
      <p:pic>
        <p:nvPicPr>
          <p:cNvPr id="134" name="Google Shape;134;p4"/>
          <p:cNvPicPr preferRelativeResize="0"/>
          <p:nvPr/>
        </p:nvPicPr>
        <p:blipFill rotWithShape="1">
          <a:blip r:embed="rId6">
            <a:alphaModFix/>
          </a:blip>
          <a:srcRect/>
          <a:stretch/>
        </p:blipFill>
        <p:spPr>
          <a:xfrm>
            <a:off x="8319654" y="796638"/>
            <a:ext cx="3532909" cy="35329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581192" y="812992"/>
            <a:ext cx="11029616" cy="57800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C00000"/>
              </a:buClr>
              <a:buSzPts val="3600"/>
              <a:buFont typeface="Times New Roman"/>
              <a:buNone/>
            </a:pPr>
            <a:r>
              <a:rPr lang="en-GB" sz="3600" b="1" i="0" u="none" strike="noStrike">
                <a:solidFill>
                  <a:srgbClr val="C00000"/>
                </a:solidFill>
                <a:latin typeface="Times New Roman"/>
                <a:ea typeface="Times New Roman"/>
                <a:cs typeface="Times New Roman"/>
                <a:sym typeface="Times New Roman"/>
              </a:rPr>
              <a:t>1. CÁC THIẾT BỊ BÊN TRONG MÁY TÍNH</a:t>
            </a:r>
            <a:endParaRPr sz="5400" b="1">
              <a:solidFill>
                <a:srgbClr val="C00000"/>
              </a:solidFill>
              <a:latin typeface="Times New Roman"/>
              <a:ea typeface="Times New Roman"/>
              <a:cs typeface="Times New Roman"/>
              <a:sym typeface="Times New Roman"/>
            </a:endParaRPr>
          </a:p>
        </p:txBody>
      </p:sp>
      <p:sp>
        <p:nvSpPr>
          <p:cNvPr id="140" name="Google Shape;140;p5"/>
          <p:cNvSpPr/>
          <p:nvPr/>
        </p:nvSpPr>
        <p:spPr>
          <a:xfrm>
            <a:off x="734010" y="1927175"/>
            <a:ext cx="10876798" cy="117955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GB" sz="3200" b="0" i="0" u="none" strike="noStrike" cap="none">
                <a:solidFill>
                  <a:schemeClr val="dk1"/>
                </a:solidFill>
                <a:latin typeface="Times New Roman"/>
                <a:ea typeface="Times New Roman"/>
                <a:cs typeface="Times New Roman"/>
                <a:sym typeface="Times New Roman"/>
              </a:rPr>
              <a:t>Tất cả các thiết bị bên trong thân máy được gắn với một bảng mạch, gọi là bảng mạch chính (mainboard) như trong Hình 4.3.</a:t>
            </a:r>
            <a:endParaRPr sz="44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E64A49-697C-B12C-4562-E80E75B143F8}"/>
              </a:ext>
            </a:extLst>
          </p:cNvPr>
          <p:cNvPicPr>
            <a:picLocks noChangeAspect="1"/>
          </p:cNvPicPr>
          <p:nvPr/>
        </p:nvPicPr>
        <p:blipFill rotWithShape="1">
          <a:blip r:embed="rId2"/>
          <a:srcRect l="15955" t="29333" r="46136" b="19516"/>
          <a:stretch/>
        </p:blipFill>
        <p:spPr>
          <a:xfrm>
            <a:off x="1623752" y="582350"/>
            <a:ext cx="8268393" cy="6275650"/>
          </a:xfrm>
          <a:prstGeom prst="rect">
            <a:avLst/>
          </a:prstGeom>
        </p:spPr>
      </p:pic>
    </p:spTree>
    <p:extLst>
      <p:ext uri="{BB962C8B-B14F-4D97-AF65-F5344CB8AC3E}">
        <p14:creationId xmlns:p14="http://schemas.microsoft.com/office/powerpoint/2010/main" val="70862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6"/>
          <p:cNvPicPr preferRelativeResize="0"/>
          <p:nvPr/>
        </p:nvPicPr>
        <p:blipFill rotWithShape="1">
          <a:blip>
            <a:alphaModFix/>
          </a:blip>
          <a:srcRect/>
          <a:stretch/>
        </p:blipFill>
        <p:spPr>
          <a:xfrm>
            <a:off x="1742207" y="955963"/>
            <a:ext cx="7793183" cy="51954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p:nvPr/>
        </p:nvSpPr>
        <p:spPr>
          <a:xfrm>
            <a:off x="728746" y="806624"/>
            <a:ext cx="10734508" cy="221595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3200" b="1" i="1" u="none" strike="noStrike" cap="none" dirty="0">
                <a:solidFill>
                  <a:schemeClr val="dk1"/>
                </a:solidFill>
                <a:latin typeface="Times New Roman"/>
                <a:ea typeface="Times New Roman"/>
                <a:cs typeface="Times New Roman"/>
                <a:sym typeface="Times New Roman"/>
              </a:rPr>
              <a:t>a) </a:t>
            </a:r>
            <a:r>
              <a:rPr lang="en-GB" sz="3200" b="1" i="1" u="none" strike="noStrike" cap="none" dirty="0" err="1">
                <a:solidFill>
                  <a:schemeClr val="dk1"/>
                </a:solidFill>
                <a:latin typeface="Times New Roman"/>
                <a:ea typeface="Times New Roman"/>
                <a:cs typeface="Times New Roman"/>
                <a:sym typeface="Times New Roman"/>
              </a:rPr>
              <a:t>Bộ</a:t>
            </a:r>
            <a:r>
              <a:rPr lang="en-GB" sz="3200" b="1" i="1" u="none" strike="noStrike" cap="none" dirty="0">
                <a:solidFill>
                  <a:schemeClr val="dk1"/>
                </a:solidFill>
                <a:latin typeface="Times New Roman"/>
                <a:ea typeface="Times New Roman"/>
                <a:cs typeface="Times New Roman"/>
                <a:sym typeface="Times New Roman"/>
              </a:rPr>
              <a:t> </a:t>
            </a:r>
            <a:r>
              <a:rPr lang="en-GB" sz="3200" b="1" i="1" u="none" strike="noStrike" cap="none" dirty="0" err="1">
                <a:solidFill>
                  <a:schemeClr val="dk1"/>
                </a:solidFill>
                <a:latin typeface="Times New Roman"/>
                <a:ea typeface="Times New Roman"/>
                <a:cs typeface="Times New Roman"/>
                <a:sym typeface="Times New Roman"/>
              </a:rPr>
              <a:t>xử</a:t>
            </a:r>
            <a:r>
              <a:rPr lang="en-GB" sz="3200" b="1" i="1" u="none" strike="noStrike" cap="none" dirty="0">
                <a:solidFill>
                  <a:schemeClr val="dk1"/>
                </a:solidFill>
                <a:latin typeface="Times New Roman"/>
                <a:ea typeface="Times New Roman"/>
                <a:cs typeface="Times New Roman"/>
                <a:sym typeface="Times New Roman"/>
              </a:rPr>
              <a:t> </a:t>
            </a:r>
            <a:r>
              <a:rPr lang="en-GB" sz="3200" b="1" i="1" u="none" strike="noStrike" cap="none" dirty="0" err="1">
                <a:solidFill>
                  <a:schemeClr val="dk1"/>
                </a:solidFill>
                <a:latin typeface="Times New Roman"/>
                <a:ea typeface="Times New Roman"/>
                <a:cs typeface="Times New Roman"/>
                <a:sym typeface="Times New Roman"/>
              </a:rPr>
              <a:t>lí</a:t>
            </a:r>
            <a:r>
              <a:rPr lang="en-GB" sz="3200" b="1" i="1" u="none" strike="noStrike" cap="none" dirty="0">
                <a:solidFill>
                  <a:schemeClr val="dk1"/>
                </a:solidFill>
                <a:latin typeface="Times New Roman"/>
                <a:ea typeface="Times New Roman"/>
                <a:cs typeface="Times New Roman"/>
                <a:sym typeface="Times New Roman"/>
              </a:rPr>
              <a:t> </a:t>
            </a:r>
            <a:r>
              <a:rPr lang="en-GB" sz="3200" b="1" i="1" u="none" strike="noStrike" cap="none" dirty="0" err="1">
                <a:solidFill>
                  <a:schemeClr val="dk1"/>
                </a:solidFill>
                <a:latin typeface="Times New Roman"/>
                <a:ea typeface="Times New Roman"/>
                <a:cs typeface="Times New Roman"/>
                <a:sym typeface="Times New Roman"/>
              </a:rPr>
              <a:t>trung</a:t>
            </a:r>
            <a:r>
              <a:rPr lang="en-GB" sz="3200" b="1" i="1" u="none" strike="noStrike" cap="none" dirty="0">
                <a:solidFill>
                  <a:schemeClr val="dk1"/>
                </a:solidFill>
                <a:latin typeface="Times New Roman"/>
                <a:ea typeface="Times New Roman"/>
                <a:cs typeface="Times New Roman"/>
                <a:sym typeface="Times New Roman"/>
              </a:rPr>
              <a:t> </a:t>
            </a:r>
            <a:r>
              <a:rPr lang="en-GB" sz="3200" b="1" i="1" u="none" strike="noStrike" cap="none" dirty="0" err="1">
                <a:solidFill>
                  <a:schemeClr val="dk1"/>
                </a:solidFill>
                <a:latin typeface="Times New Roman"/>
                <a:ea typeface="Times New Roman"/>
                <a:cs typeface="Times New Roman"/>
                <a:sym typeface="Times New Roman"/>
              </a:rPr>
              <a:t>tâm</a:t>
            </a:r>
            <a:r>
              <a:rPr lang="en-GB" sz="3200" b="1" i="1" u="none" strike="noStrike" cap="none" dirty="0">
                <a:solidFill>
                  <a:schemeClr val="dk1"/>
                </a:solidFill>
                <a:latin typeface="Times New Roman"/>
                <a:ea typeface="Times New Roman"/>
                <a:cs typeface="Times New Roman"/>
                <a:sym typeface="Times New Roman"/>
              </a:rPr>
              <a:t> </a:t>
            </a:r>
            <a:endParaRPr sz="3200" b="0" i="0" u="none" strike="noStrike" cap="none" dirty="0">
              <a:solidFill>
                <a:schemeClr val="dk1"/>
              </a:solidFill>
              <a:latin typeface="Times New Roman"/>
              <a:ea typeface="Times New Roman"/>
              <a:cs typeface="Times New Roman"/>
              <a:sym typeface="Times New Roman"/>
            </a:endParaRPr>
          </a:p>
          <a:p>
            <a:pPr marL="0" marR="0" lvl="0" indent="0" algn="just" rtl="0">
              <a:spcBef>
                <a:spcPts val="1200"/>
              </a:spcBef>
              <a:spcAft>
                <a:spcPts val="0"/>
              </a:spcAft>
              <a:buNone/>
            </a:pP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Bộ</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xử</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lí</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trung</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tâm</a:t>
            </a:r>
            <a:r>
              <a:rPr lang="en-GB" sz="3200" b="0" i="0" u="none" strike="noStrike" cap="none" dirty="0">
                <a:solidFill>
                  <a:srgbClr val="FF0000"/>
                </a:solidFill>
                <a:latin typeface="Times New Roman"/>
                <a:ea typeface="Times New Roman"/>
                <a:cs typeface="Times New Roman"/>
                <a:sym typeface="Times New Roman"/>
              </a:rPr>
              <a:t> (Central Processing Unit – CPU) </a:t>
            </a:r>
            <a:r>
              <a:rPr lang="en-GB" sz="3200" b="0" i="0" u="none" strike="noStrike" cap="none" dirty="0" err="1">
                <a:solidFill>
                  <a:srgbClr val="FF0000"/>
                </a:solidFill>
                <a:latin typeface="Times New Roman"/>
                <a:ea typeface="Times New Roman"/>
                <a:cs typeface="Times New Roman"/>
                <a:sym typeface="Times New Roman"/>
              </a:rPr>
              <a:t>còn</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được</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gọi</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là</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bộ</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xử</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lí</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là</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thành</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phần</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quan</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trọng</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nhất</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của</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máy</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tính</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đảm</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nhận</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việc</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thực</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hiện</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các</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chương</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trình</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máy</a:t>
            </a:r>
            <a:r>
              <a:rPr lang="en-GB" sz="3200" b="0" i="0" u="none" strike="noStrike" cap="none" dirty="0">
                <a:solidFill>
                  <a:srgbClr val="FF0000"/>
                </a:solidFill>
                <a:latin typeface="Times New Roman"/>
                <a:ea typeface="Times New Roman"/>
                <a:cs typeface="Times New Roman"/>
                <a:sym typeface="Times New Roman"/>
              </a:rPr>
              <a:t> </a:t>
            </a:r>
            <a:r>
              <a:rPr lang="en-GB" sz="3200" b="0" i="0" u="none" strike="noStrike" cap="none" dirty="0" err="1">
                <a:solidFill>
                  <a:srgbClr val="FF0000"/>
                </a:solidFill>
                <a:latin typeface="Times New Roman"/>
                <a:ea typeface="Times New Roman"/>
                <a:cs typeface="Times New Roman"/>
                <a:sym typeface="Times New Roman"/>
              </a:rPr>
              <a:t>tính</a:t>
            </a:r>
            <a:r>
              <a:rPr lang="en-GB" sz="3200" b="0" i="0" u="none" strike="noStrike" cap="none" dirty="0">
                <a:solidFill>
                  <a:srgbClr val="FF0000"/>
                </a:solidFill>
                <a:latin typeface="Times New Roman"/>
                <a:ea typeface="Times New Roman"/>
                <a:cs typeface="Times New Roman"/>
                <a:sym typeface="Times New Roman"/>
              </a:rPr>
              <a:t>. </a:t>
            </a:r>
            <a:endParaRPr dirty="0">
              <a:solidFill>
                <a:srgbClr val="FF0000"/>
              </a:solidFill>
            </a:endParaRPr>
          </a:p>
        </p:txBody>
      </p:sp>
      <p:pic>
        <p:nvPicPr>
          <p:cNvPr id="2" name="Picture 1">
            <a:extLst>
              <a:ext uri="{FF2B5EF4-FFF2-40B4-BE49-F238E27FC236}">
                <a16:creationId xmlns:a16="http://schemas.microsoft.com/office/drawing/2014/main" id="{DCA7B086-E4D4-C8B2-AAAF-8B58AAA2935D}"/>
              </a:ext>
            </a:extLst>
          </p:cNvPr>
          <p:cNvPicPr>
            <a:picLocks noChangeAspect="1"/>
          </p:cNvPicPr>
          <p:nvPr/>
        </p:nvPicPr>
        <p:blipFill>
          <a:blip/>
          <a:stretch>
            <a:fillRect/>
          </a:stretch>
        </p:blipFill>
        <p:spPr>
          <a:xfrm>
            <a:off x="561976" y="3429000"/>
            <a:ext cx="5526428" cy="3105150"/>
          </a:xfrm>
          <a:prstGeom prst="rect">
            <a:avLst/>
          </a:prstGeom>
        </p:spPr>
      </p:pic>
      <p:pic>
        <p:nvPicPr>
          <p:cNvPr id="3" name="Picture 2">
            <a:extLst>
              <a:ext uri="{FF2B5EF4-FFF2-40B4-BE49-F238E27FC236}">
                <a16:creationId xmlns:a16="http://schemas.microsoft.com/office/drawing/2014/main" id="{835E17CB-D97F-CA02-81CA-58F01DE1C138}"/>
              </a:ext>
            </a:extLst>
          </p:cNvPr>
          <p:cNvPicPr>
            <a:picLocks noChangeAspect="1"/>
          </p:cNvPicPr>
          <p:nvPr/>
        </p:nvPicPr>
        <p:blipFill>
          <a:blip/>
          <a:stretch>
            <a:fillRect/>
          </a:stretch>
        </p:blipFill>
        <p:spPr>
          <a:xfrm>
            <a:off x="6095999" y="3429000"/>
            <a:ext cx="5534025" cy="3105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5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Effect transition="in" filter="fade">
                                      <p:cBhvr>
                                        <p:cTn id="12" dur="500"/>
                                        <p:tgtEl>
                                          <p:spTgt spid="15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1328</Words>
  <Application>Microsoft Office PowerPoint</Application>
  <PresentationFormat>Widescreen</PresentationFormat>
  <Paragraphs>219</Paragraphs>
  <Slides>46</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Calibri</vt:lpstr>
      <vt:lpstr>Times New Roman</vt:lpstr>
      <vt:lpstr>Arial</vt:lpstr>
      <vt:lpstr>Franklin Gothic</vt:lpstr>
      <vt:lpstr>Libre Franklin</vt:lpstr>
      <vt:lpstr>Cambria Math</vt:lpstr>
      <vt:lpstr>Cambria</vt:lpstr>
      <vt:lpstr>Noto Sans Symbols</vt:lpstr>
      <vt:lpstr>DividendVTI</vt:lpstr>
      <vt:lpstr>PowerPoint Presentation</vt:lpstr>
      <vt:lpstr>PowerPoint Presentation</vt:lpstr>
      <vt:lpstr>HOẠT ĐỘNG 1 CÁC THIẾT BỊ BÊN TRONG MÁY TÍNH</vt:lpstr>
      <vt:lpstr>PowerPoint Presentation</vt:lpstr>
      <vt:lpstr>PowerPoint Presentation</vt:lpstr>
      <vt:lpstr>1. CÁC THIẾT BỊ BÊN TRONG MÁY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2 CỘNG 2 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BÊN TRONG MÁY TÍNH</dc:title>
  <dc:creator>Administrator</dc:creator>
  <cp:lastModifiedBy>Admin</cp:lastModifiedBy>
  <cp:revision>18</cp:revision>
  <dcterms:created xsi:type="dcterms:W3CDTF">2022-01-24T10:37:12Z</dcterms:created>
  <dcterms:modified xsi:type="dcterms:W3CDTF">2025-08-29T01:11:51Z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