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53" r:id="rId3"/>
  </p:sldMasterIdLst>
  <p:notesMasterIdLst>
    <p:notesMasterId r:id="rId49"/>
  </p:notesMasterIdLst>
  <p:sldIdLst>
    <p:sldId id="300" r:id="rId4"/>
    <p:sldId id="261" r:id="rId5"/>
    <p:sldId id="299" r:id="rId6"/>
    <p:sldId id="301" r:id="rId7"/>
    <p:sldId id="306" r:id="rId8"/>
    <p:sldId id="303" r:id="rId9"/>
    <p:sldId id="304" r:id="rId10"/>
    <p:sldId id="307" r:id="rId11"/>
    <p:sldId id="305" r:id="rId12"/>
    <p:sldId id="335" r:id="rId13"/>
    <p:sldId id="336" r:id="rId14"/>
    <p:sldId id="337" r:id="rId15"/>
    <p:sldId id="338" r:id="rId16"/>
    <p:sldId id="339" r:id="rId17"/>
    <p:sldId id="265" r:id="rId18"/>
    <p:sldId id="346" r:id="rId19"/>
    <p:sldId id="340" r:id="rId20"/>
    <p:sldId id="341" r:id="rId21"/>
    <p:sldId id="342" r:id="rId22"/>
    <p:sldId id="343" r:id="rId23"/>
    <p:sldId id="347" r:id="rId24"/>
    <p:sldId id="348" r:id="rId25"/>
    <p:sldId id="349" r:id="rId26"/>
    <p:sldId id="350" r:id="rId27"/>
    <p:sldId id="351" r:id="rId28"/>
    <p:sldId id="353" r:id="rId29"/>
    <p:sldId id="354" r:id="rId30"/>
    <p:sldId id="355"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2" r:id="rId45"/>
    <p:sldId id="371" r:id="rId46"/>
    <p:sldId id="373" r:id="rId47"/>
    <p:sldId id="262" r:id="rId4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7707"/>
    <a:srgbClr val="0999C8"/>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4628" autoAdjust="0"/>
  </p:normalViewPr>
  <p:slideViewPr>
    <p:cSldViewPr>
      <p:cViewPr varScale="1">
        <p:scale>
          <a:sx n="130" d="100"/>
          <a:sy n="130" d="100"/>
        </p:scale>
        <p:origin x="630" y="114"/>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0D8CB-78AF-48E7-933F-CAC640E68A06}"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E40A6-03CB-4480-8903-25EE544EAEC3}" type="slidenum">
              <a:rPr lang="en-US" smtClean="0"/>
              <a:t>‹#›</a:t>
            </a:fld>
            <a:endParaRPr lang="en-US"/>
          </a:p>
        </p:txBody>
      </p:sp>
    </p:spTree>
    <p:extLst>
      <p:ext uri="{BB962C8B-B14F-4D97-AF65-F5344CB8AC3E}">
        <p14:creationId xmlns:p14="http://schemas.microsoft.com/office/powerpoint/2010/main" val="284885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E40A6-03CB-4480-8903-25EE544EAEC3}" type="slidenum">
              <a:rPr lang="en-US" smtClean="0"/>
              <a:t>4</a:t>
            </a:fld>
            <a:endParaRPr lang="en-US"/>
          </a:p>
        </p:txBody>
      </p:sp>
    </p:spTree>
    <p:extLst>
      <p:ext uri="{BB962C8B-B14F-4D97-AF65-F5344CB8AC3E}">
        <p14:creationId xmlns:p14="http://schemas.microsoft.com/office/powerpoint/2010/main" val="2286427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11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5241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 id="2147483675"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B8C1A-881E-9336-1D5C-C00509A1899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60292F2-E4C8-FEF3-D657-905D76737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7372"/>
            <a:ext cx="6436747" cy="3604578"/>
          </a:xfrm>
          <a:prstGeom prst="rect">
            <a:avLst/>
          </a:prstGeom>
        </p:spPr>
      </p:pic>
      <p:grpSp>
        <p:nvGrpSpPr>
          <p:cNvPr id="2" name="Group 1">
            <a:extLst>
              <a:ext uri="{FF2B5EF4-FFF2-40B4-BE49-F238E27FC236}">
                <a16:creationId xmlns:a16="http://schemas.microsoft.com/office/drawing/2014/main" id="{3DE5EF2C-3629-B33C-CEF6-77DF3F280176}"/>
              </a:ext>
            </a:extLst>
          </p:cNvPr>
          <p:cNvGrpSpPr/>
          <p:nvPr/>
        </p:nvGrpSpPr>
        <p:grpSpPr>
          <a:xfrm>
            <a:off x="6539249" y="431659"/>
            <a:ext cx="2564170" cy="1659152"/>
            <a:chOff x="6539249" y="431659"/>
            <a:chExt cx="2564170" cy="1659152"/>
          </a:xfrm>
        </p:grpSpPr>
        <p:sp>
          <p:nvSpPr>
            <p:cNvPr id="11" name="TextBox 10">
              <a:extLst>
                <a:ext uri="{FF2B5EF4-FFF2-40B4-BE49-F238E27FC236}">
                  <a16:creationId xmlns:a16="http://schemas.microsoft.com/office/drawing/2014/main" id="{4A1F32C8-09F8-E68B-9934-D6CFB160507C}"/>
                </a:ext>
              </a:extLst>
            </p:cNvPr>
            <p:cNvSpPr txBox="1"/>
            <p:nvPr/>
          </p:nvSpPr>
          <p:spPr>
            <a:xfrm>
              <a:off x="6539249" y="767372"/>
              <a:ext cx="2564170" cy="1323439"/>
            </a:xfrm>
            <a:prstGeom prst="rect">
              <a:avLst/>
            </a:prstGeom>
            <a:noFill/>
          </p:spPr>
          <p:txBody>
            <a:bodyPr wrap="square" rtlCol="0">
              <a:spAutoFit/>
            </a:bodyPr>
            <a:lstStyle/>
            <a:p>
              <a:pPr algn="just" latinLnBrk="0"/>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bao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nhiêu</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xếp</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3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em</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học</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sinh</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An, Hoa,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Cảnh</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hàng</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ngang</a:t>
              </a: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grpSp>
          <p:nvGrpSpPr>
            <p:cNvPr id="9" name="Group 8">
              <a:extLst>
                <a:ext uri="{FF2B5EF4-FFF2-40B4-BE49-F238E27FC236}">
                  <a16:creationId xmlns:a16="http://schemas.microsoft.com/office/drawing/2014/main" id="{89828D6D-ED98-3271-B0D4-1416A921FEB0}"/>
                </a:ext>
              </a:extLst>
            </p:cNvPr>
            <p:cNvGrpSpPr/>
            <p:nvPr/>
          </p:nvGrpSpPr>
          <p:grpSpPr>
            <a:xfrm>
              <a:off x="6539249" y="431659"/>
              <a:ext cx="1163017" cy="335713"/>
              <a:chOff x="6539249" y="431659"/>
              <a:chExt cx="1163017" cy="335713"/>
            </a:xfrm>
          </p:grpSpPr>
          <p:sp>
            <p:nvSpPr>
              <p:cNvPr id="7" name="Rounded Rectangle 19">
                <a:extLst>
                  <a:ext uri="{FF2B5EF4-FFF2-40B4-BE49-F238E27FC236}">
                    <a16:creationId xmlns:a16="http://schemas.microsoft.com/office/drawing/2014/main" id="{13B8A32E-5E4A-2146-85E3-D7C0B36D5CAE}"/>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1">
                <a:extLst>
                  <a:ext uri="{FF2B5EF4-FFF2-40B4-BE49-F238E27FC236}">
                    <a16:creationId xmlns:a16="http://schemas.microsoft.com/office/drawing/2014/main" id="{B5DBFDB4-F4A0-8A32-4DA1-D2180481F8D7}"/>
                  </a:ext>
                </a:extLst>
              </p:cNvPr>
              <p:cNvSpPr txBox="1">
                <a:spLocks/>
              </p:cNvSpPr>
              <p:nvPr/>
            </p:nvSpPr>
            <p:spPr>
              <a:xfrm>
                <a:off x="6560578" y="445818"/>
                <a:ext cx="114168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err="1">
                    <a:solidFill>
                      <a:schemeClr val="tx1"/>
                    </a:solidFill>
                    <a:latin typeface="Times New Roman" panose="02020603050405020304" pitchFamily="18" charset="0"/>
                    <a:cs typeface="Times New Roman" panose="02020603050405020304" pitchFamily="18" charset="0"/>
                  </a:rPr>
                  <a:t>Câu</a:t>
                </a:r>
                <a:r>
                  <a:rPr lang="en-US" altLang="ko-KR" sz="2000" b="1" dirty="0">
                    <a:solidFill>
                      <a:schemeClr val="tx1"/>
                    </a:solidFill>
                    <a:latin typeface="Times New Roman" panose="02020603050405020304" pitchFamily="18" charset="0"/>
                    <a:cs typeface="Times New Roman" panose="02020603050405020304" pitchFamily="18" charset="0"/>
                  </a:rPr>
                  <a:t> </a:t>
                </a:r>
                <a:r>
                  <a:rPr lang="en-US" altLang="ko-KR" sz="2000" b="1" dirty="0" err="1">
                    <a:solidFill>
                      <a:schemeClr val="tx1"/>
                    </a:solidFill>
                    <a:latin typeface="Times New Roman" panose="02020603050405020304" pitchFamily="18" charset="0"/>
                    <a:cs typeface="Times New Roman" panose="02020603050405020304" pitchFamily="18" charset="0"/>
                  </a:rPr>
                  <a:t>hỏi</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1933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9DBCE-A15E-3C79-BD70-D89AF899EF3E}"/>
            </a:ext>
          </a:extLst>
        </p:cNvPr>
        <p:cNvGrpSpPr/>
        <p:nvPr/>
      </p:nvGrpSpPr>
      <p:grpSpPr>
        <a:xfrm>
          <a:off x="0" y="0"/>
          <a:ext cx="0" cy="0"/>
          <a:chOff x="0" y="0"/>
          <a:chExt cx="0" cy="0"/>
        </a:xfrm>
      </p:grpSpPr>
      <p:pic>
        <p:nvPicPr>
          <p:cNvPr id="1026" name="Picture 2" descr="C:\Users\ADMIN\Desktop\Nong trai\88547877.jpg">
            <a:extLst>
              <a:ext uri="{FF2B5EF4-FFF2-40B4-BE49-F238E27FC236}">
                <a16:creationId xmlns:a16="http://schemas.microsoft.com/office/drawing/2014/main" id="{2502880C-D860-6C16-D703-6C3699E1D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81492"/>
            <a:ext cx="9440333" cy="5306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a:extLst>
              <a:ext uri="{FF2B5EF4-FFF2-40B4-BE49-F238E27FC236}">
                <a16:creationId xmlns:a16="http://schemas.microsoft.com/office/drawing/2014/main" id="{0EF16E3F-D025-05DD-4574-02679D989F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763" y="-1168605"/>
            <a:ext cx="7711973" cy="33051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D56962-38A7-E343-AF93-B410E512C928}"/>
              </a:ext>
            </a:extLst>
          </p:cNvPr>
          <p:cNvSpPr txBox="1"/>
          <p:nvPr/>
        </p:nvSpPr>
        <p:spPr>
          <a:xfrm>
            <a:off x="1547664" y="831515"/>
            <a:ext cx="6480720" cy="830997"/>
          </a:xfrm>
          <a:prstGeom prst="rect">
            <a:avLst/>
          </a:prstGeom>
          <a:noFill/>
        </p:spPr>
        <p:txBody>
          <a:bodyPr wrap="square" rtlCol="0">
            <a:spAutoFit/>
          </a:bodyPr>
          <a:lstStyle/>
          <a:p>
            <a:pPr latinLnBrk="0"/>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1: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3 </a:t>
            </a:r>
            <a:r>
              <a:rPr lang="en-US" sz="2400" dirty="0" err="1">
                <a:solidFill>
                  <a:schemeClr val="bg1"/>
                </a:solidFill>
                <a:latin typeface="Times New Roman" panose="02020603050405020304" pitchFamily="18" charset="0"/>
                <a:cs typeface="Times New Roman" panose="02020603050405020304" pitchFamily="18" charset="0"/>
              </a:rPr>
              <a:t>quyển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xếp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kệ</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Hỏi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bao </a:t>
            </a:r>
            <a:r>
              <a:rPr lang="en-US" sz="2400" dirty="0" err="1">
                <a:solidFill>
                  <a:schemeClr val="bg1"/>
                </a:solidFill>
                <a:latin typeface="Times New Roman" panose="02020603050405020304" pitchFamily="18" charset="0"/>
                <a:cs typeface="Times New Roman" panose="02020603050405020304" pitchFamily="18" charset="0"/>
              </a:rPr>
              <a:t>nhiêu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xếp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quyển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F395C989-A64A-8CCC-CF81-7EB6FD6F134D}"/>
              </a:ext>
            </a:extLst>
          </p:cNvPr>
          <p:cNvSpPr/>
          <p:nvPr/>
        </p:nvSpPr>
        <p:spPr>
          <a:xfrm>
            <a:off x="4830927" y="2119222"/>
            <a:ext cx="1301324" cy="726436"/>
          </a:xfrm>
          <a:prstGeom prst="roundRect">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B. 9</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9F5B0347-0F16-16B5-A689-B9C68F03558C}"/>
              </a:ext>
            </a:extLst>
          </p:cNvPr>
          <p:cNvSpPr/>
          <p:nvPr/>
        </p:nvSpPr>
        <p:spPr>
          <a:xfrm>
            <a:off x="4830927" y="3030816"/>
            <a:ext cx="1301324" cy="745567"/>
          </a:xfrm>
          <a:prstGeom prst="roundRect">
            <a:avLst/>
          </a:prstGeom>
          <a:solidFill>
            <a:schemeClr val="accent4"/>
          </a:solidFill>
          <a:ln w="19050">
            <a:solidFill>
              <a:srgbClr val="B27707"/>
            </a:solidFill>
          </a:ln>
        </p:spPr>
        <p:style>
          <a:lnRef idx="1">
            <a:schemeClr val="accent5"/>
          </a:lnRef>
          <a:fillRef idx="3">
            <a:schemeClr val="accent5"/>
          </a:fillRef>
          <a:effectRef idx="2">
            <a:schemeClr val="accent5"/>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D. 12</a:t>
            </a:r>
          </a:p>
        </p:txBody>
      </p:sp>
      <p:sp>
        <p:nvSpPr>
          <p:cNvPr id="15" name="Rectangle: Rounded Corners 14">
            <a:extLst>
              <a:ext uri="{FF2B5EF4-FFF2-40B4-BE49-F238E27FC236}">
                <a16:creationId xmlns:a16="http://schemas.microsoft.com/office/drawing/2014/main" id="{E08F4859-2FD0-91FE-8FFD-484D1C2D2436}"/>
              </a:ext>
            </a:extLst>
          </p:cNvPr>
          <p:cNvSpPr/>
          <p:nvPr/>
        </p:nvSpPr>
        <p:spPr>
          <a:xfrm>
            <a:off x="2716900" y="3049947"/>
            <a:ext cx="1301324" cy="726436"/>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C. 6</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CD8E560B-DA62-659E-4CBE-7B011F68EC78}"/>
              </a:ext>
            </a:extLst>
          </p:cNvPr>
          <p:cNvSpPr/>
          <p:nvPr/>
        </p:nvSpPr>
        <p:spPr>
          <a:xfrm>
            <a:off x="2717657" y="2119222"/>
            <a:ext cx="1301324" cy="7264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A. 3</a:t>
            </a:r>
            <a:endParaRPr lang="en-US" sz="2775"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76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5"/>
                                        </p:tgtEl>
                                        <p:attrNameLst>
                                          <p:attrName>fillcolor</p:attrName>
                                        </p:attrNameLst>
                                      </p:cBhvr>
                                      <p:to>
                                        <a:srgbClr val="00B050"/>
                                      </p:to>
                                    </p:animClr>
                                    <p:set>
                                      <p:cBhvr>
                                        <p:cTn id="54" dur="2000" fill="hold"/>
                                        <p:tgtEl>
                                          <p:spTgt spid="15"/>
                                        </p:tgtEl>
                                        <p:attrNameLst>
                                          <p:attrName>fill.type</p:attrName>
                                        </p:attrNameLst>
                                      </p:cBhvr>
                                      <p:to>
                                        <p:strVal val="solid"/>
                                      </p:to>
                                    </p:set>
                                    <p:set>
                                      <p:cBhvr>
                                        <p:cTn id="55" dur="2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25" presetClass="emph" presetSubtype="0" fill="hold" grpId="1" nodeType="clickEffect">
                                  <p:stCondLst>
                                    <p:cond delay="0"/>
                                  </p:stCondLst>
                                  <p:childTnLst>
                                    <p:animClr clrSpc="hsl" dir="cw">
                                      <p:cBhvr override="childStyle">
                                        <p:cTn id="60" dur="500" fill="hold"/>
                                        <p:tgtEl>
                                          <p:spTgt spid="13"/>
                                        </p:tgtEl>
                                        <p:attrNameLst>
                                          <p:attrName>style.color</p:attrName>
                                        </p:attrNameLst>
                                      </p:cBhvr>
                                      <p:by>
                                        <p:hsl h="0" s="-70588" l="0"/>
                                      </p:by>
                                    </p:animClr>
                                    <p:animClr clrSpc="hsl" dir="cw">
                                      <p:cBhvr>
                                        <p:cTn id="61" dur="500" fill="hold"/>
                                        <p:tgtEl>
                                          <p:spTgt spid="13"/>
                                        </p:tgtEl>
                                        <p:attrNameLst>
                                          <p:attrName>fillcolor</p:attrName>
                                        </p:attrNameLst>
                                      </p:cBhvr>
                                      <p:by>
                                        <p:hsl h="0" s="-70588" l="0"/>
                                      </p:by>
                                    </p:animClr>
                                    <p:animClr clrSpc="hsl" dir="cw">
                                      <p:cBhvr>
                                        <p:cTn id="62" dur="500" fill="hold"/>
                                        <p:tgtEl>
                                          <p:spTgt spid="13"/>
                                        </p:tgtEl>
                                        <p:attrNameLst>
                                          <p:attrName>stroke.color</p:attrName>
                                        </p:attrNameLst>
                                      </p:cBhvr>
                                      <p:by>
                                        <p:hsl h="0" s="-70588" l="0"/>
                                      </p:by>
                                    </p:animClr>
                                    <p:set>
                                      <p:cBhvr>
                                        <p:cTn id="63" dur="500" fill="hold"/>
                                        <p:tgtEl>
                                          <p:spTgt spid="13"/>
                                        </p:tgtEl>
                                        <p:attrNameLst>
                                          <p:attrName>fill.type</p:attrName>
                                        </p:attrNameLst>
                                      </p:cBhvr>
                                      <p:to>
                                        <p:strVal val="solid"/>
                                      </p:to>
                                    </p:set>
                                  </p:childTnLst>
                                  <p:subTnLst>
                                    <p:audio>
                                      <p:cMediaNode>
                                        <p:cTn display="0" masterRel="sameClick">
                                          <p:stCondLst>
                                            <p:cond evt="begin" delay="0">
                                              <p:tn val="5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25" presetClass="emph" presetSubtype="0" fill="hold" grpId="1" nodeType="clickEffect">
                                  <p:stCondLst>
                                    <p:cond delay="0"/>
                                  </p:stCondLst>
                                  <p:childTnLst>
                                    <p:animClr clrSpc="hsl" dir="cw">
                                      <p:cBhvr override="childStyle">
                                        <p:cTn id="68" dur="500" fill="hold"/>
                                        <p:tgtEl>
                                          <p:spTgt spid="14"/>
                                        </p:tgtEl>
                                        <p:attrNameLst>
                                          <p:attrName>style.color</p:attrName>
                                        </p:attrNameLst>
                                      </p:cBhvr>
                                      <p:by>
                                        <p:hsl h="0" s="-70588" l="0"/>
                                      </p:by>
                                    </p:animClr>
                                    <p:animClr clrSpc="hsl" dir="cw">
                                      <p:cBhvr>
                                        <p:cTn id="69" dur="500" fill="hold"/>
                                        <p:tgtEl>
                                          <p:spTgt spid="14"/>
                                        </p:tgtEl>
                                        <p:attrNameLst>
                                          <p:attrName>fillcolor</p:attrName>
                                        </p:attrNameLst>
                                      </p:cBhvr>
                                      <p:by>
                                        <p:hsl h="0" s="-70588" l="0"/>
                                      </p:by>
                                    </p:animClr>
                                    <p:animClr clrSpc="hsl" dir="cw">
                                      <p:cBhvr>
                                        <p:cTn id="70" dur="500" fill="hold"/>
                                        <p:tgtEl>
                                          <p:spTgt spid="14"/>
                                        </p:tgtEl>
                                        <p:attrNameLst>
                                          <p:attrName>stroke.color</p:attrName>
                                        </p:attrNameLst>
                                      </p:cBhvr>
                                      <p:by>
                                        <p:hsl h="0" s="-70588" l="0"/>
                                      </p:by>
                                    </p:animClr>
                                    <p:set>
                                      <p:cBhvr>
                                        <p:cTn id="71" dur="500" fill="hold"/>
                                        <p:tgtEl>
                                          <p:spTgt spid="14"/>
                                        </p:tgtEl>
                                        <p:attrNameLst>
                                          <p:attrName>fill.type</p:attrName>
                                        </p:attrNameLst>
                                      </p:cBhvr>
                                      <p:to>
                                        <p:strVal val="solid"/>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25" presetClass="emph" presetSubtype="0" fill="hold" grpId="1" nodeType="clickEffect">
                                  <p:stCondLst>
                                    <p:cond delay="0"/>
                                  </p:stCondLst>
                                  <p:childTnLst>
                                    <p:animClr clrSpc="hsl" dir="cw">
                                      <p:cBhvr override="childStyle">
                                        <p:cTn id="76" dur="500" fill="hold"/>
                                        <p:tgtEl>
                                          <p:spTgt spid="16"/>
                                        </p:tgtEl>
                                        <p:attrNameLst>
                                          <p:attrName>style.color</p:attrName>
                                        </p:attrNameLst>
                                      </p:cBhvr>
                                      <p:by>
                                        <p:hsl h="0" s="-70588" l="0"/>
                                      </p:by>
                                    </p:animClr>
                                    <p:animClr clrSpc="hsl" dir="cw">
                                      <p:cBhvr>
                                        <p:cTn id="77" dur="500" fill="hold"/>
                                        <p:tgtEl>
                                          <p:spTgt spid="16"/>
                                        </p:tgtEl>
                                        <p:attrNameLst>
                                          <p:attrName>fillcolor</p:attrName>
                                        </p:attrNameLst>
                                      </p:cBhvr>
                                      <p:by>
                                        <p:hsl h="0" s="-70588" l="0"/>
                                      </p:by>
                                    </p:animClr>
                                    <p:animClr clrSpc="hsl" dir="cw">
                                      <p:cBhvr>
                                        <p:cTn id="78" dur="500" fill="hold"/>
                                        <p:tgtEl>
                                          <p:spTgt spid="16"/>
                                        </p:tgtEl>
                                        <p:attrNameLst>
                                          <p:attrName>stroke.color</p:attrName>
                                        </p:attrNameLst>
                                      </p:cBhvr>
                                      <p:by>
                                        <p:hsl h="0" s="-70588" l="0"/>
                                      </p:by>
                                    </p:animClr>
                                    <p:set>
                                      <p:cBhvr>
                                        <p:cTn id="79" dur="500" fill="hold"/>
                                        <p:tgtEl>
                                          <p:spTgt spid="16"/>
                                        </p:tgtEl>
                                        <p:attrNameLst>
                                          <p:attrName>fill.type</p:attrName>
                                        </p:attrNameLst>
                                      </p:cBhvr>
                                      <p:to>
                                        <p:strVal val="solid"/>
                                      </p:to>
                                    </p:se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7" grpId="0"/>
      <p:bldP spid="13" grpId="0" animBg="1"/>
      <p:bldP spid="13" grpId="1" animBg="1"/>
      <p:bldP spid="14" grpId="0" animBg="1"/>
      <p:bldP spid="14" grpId="1" animBg="1"/>
      <p:bldP spid="15" grpId="0"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0F91B-DA2F-18B0-A5A5-882A8CFCB5B7}"/>
            </a:ext>
          </a:extLst>
        </p:cNvPr>
        <p:cNvGrpSpPr/>
        <p:nvPr/>
      </p:nvGrpSpPr>
      <p:grpSpPr>
        <a:xfrm>
          <a:off x="0" y="0"/>
          <a:ext cx="0" cy="0"/>
          <a:chOff x="0" y="0"/>
          <a:chExt cx="0" cy="0"/>
        </a:xfrm>
      </p:grpSpPr>
      <p:pic>
        <p:nvPicPr>
          <p:cNvPr id="1026" name="Picture 2" descr="C:\Users\ADMIN\Desktop\Nong trai\88547877.jpg">
            <a:extLst>
              <a:ext uri="{FF2B5EF4-FFF2-40B4-BE49-F238E27FC236}">
                <a16:creationId xmlns:a16="http://schemas.microsoft.com/office/drawing/2014/main" id="{47E84EB9-BF33-FB2F-0262-A489E6BE4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 y="-67733"/>
            <a:ext cx="9440333" cy="5306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a:extLst>
              <a:ext uri="{FF2B5EF4-FFF2-40B4-BE49-F238E27FC236}">
                <a16:creationId xmlns:a16="http://schemas.microsoft.com/office/drawing/2014/main" id="{5791C7B9-4C42-E6E2-DF39-47BB81E4F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763" y="-1168605"/>
            <a:ext cx="7711973" cy="33051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A479DD-943A-380C-8AFA-746A3FD39CE9}"/>
              </a:ext>
            </a:extLst>
          </p:cNvPr>
          <p:cNvSpPr txBox="1"/>
          <p:nvPr/>
        </p:nvSpPr>
        <p:spPr>
          <a:xfrm>
            <a:off x="1745870" y="826556"/>
            <a:ext cx="6138498" cy="1200329"/>
          </a:xfrm>
          <a:prstGeom prst="rect">
            <a:avLst/>
          </a:prstGeom>
          <a:noFill/>
        </p:spPr>
        <p:txBody>
          <a:bodyPr wrap="square" rtlCol="0">
            <a:spAutoFit/>
          </a:bodyPr>
          <a:lstStyle/>
          <a:p>
            <a:pPr algn="just" latinLnBrk="0"/>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2: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gồm</a:t>
            </a:r>
            <a:r>
              <a:rPr lang="en-US" sz="2400" dirty="0">
                <a:solidFill>
                  <a:schemeClr val="bg1"/>
                </a:solidFill>
                <a:latin typeface="Times New Roman" panose="02020603050405020304" pitchFamily="18" charset="0"/>
                <a:cs typeface="Times New Roman" panose="02020603050405020304" pitchFamily="18" charset="0"/>
              </a:rPr>
              <a:t> 4 </a:t>
            </a:r>
            <a:r>
              <a:rPr lang="en-US" sz="2400" dirty="0" err="1">
                <a:solidFill>
                  <a:schemeClr val="bg1"/>
                </a:solidFill>
                <a:latin typeface="Times New Roman" panose="02020603050405020304" pitchFamily="18" charset="0"/>
                <a:cs typeface="Times New Roman" panose="02020603050405020304" pitchFamily="18" charset="0"/>
              </a:rPr>
              <a:t>bạn</a:t>
            </a:r>
            <a:r>
              <a:rPr lang="en-US" sz="2400" dirty="0">
                <a:solidFill>
                  <a:schemeClr val="bg1"/>
                </a:solidFill>
                <a:latin typeface="Times New Roman" panose="02020603050405020304" pitchFamily="18" charset="0"/>
                <a:cs typeface="Times New Roman" panose="02020603050405020304" pitchFamily="18" charset="0"/>
              </a:rPr>
              <a:t> A, B, C, D </a:t>
            </a:r>
            <a:r>
              <a:rPr lang="en-US" sz="2400" dirty="0" err="1">
                <a:solidFill>
                  <a:schemeClr val="bg1"/>
                </a:solidFill>
                <a:latin typeface="Times New Roman" panose="02020603050405020304" pitchFamily="18" charset="0"/>
                <a:cs typeface="Times New Roman" panose="02020603050405020304" pitchFamily="18" charset="0"/>
              </a:rPr>
              <a:t>đứng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ngang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Hỏi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bao </a:t>
            </a:r>
            <a:r>
              <a:rPr lang="en-US" sz="2400" dirty="0" err="1">
                <a:solidFill>
                  <a:schemeClr val="bg1"/>
                </a:solidFill>
                <a:latin typeface="Times New Roman" panose="02020603050405020304" pitchFamily="18" charset="0"/>
                <a:cs typeface="Times New Roman" panose="02020603050405020304" pitchFamily="18" charset="0"/>
              </a:rPr>
              <a:t>nhiêu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sắp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xếp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a:t>
            </a:r>
            <a:r>
              <a:rPr lang="en-US" sz="2400"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0C2F998C-37B8-0A55-30A5-F4659E197376}"/>
              </a:ext>
            </a:extLst>
          </p:cNvPr>
          <p:cNvSpPr/>
          <p:nvPr/>
        </p:nvSpPr>
        <p:spPr>
          <a:xfrm>
            <a:off x="4781750" y="2119223"/>
            <a:ext cx="1332211" cy="726436"/>
          </a:xfrm>
          <a:prstGeom prst="roundRect">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defTabSz="685800" latinLnBrk="0">
              <a:defRPr/>
            </a:pPr>
            <a:r>
              <a:rPr lang="en-US" b="1" dirty="0">
                <a:solidFill>
                  <a:prstClr val="white"/>
                </a:solidFill>
                <a:latin typeface="Times New Roman" panose="02020603050405020304" pitchFamily="18" charset="0"/>
                <a:cs typeface="Times New Roman" panose="02020603050405020304" pitchFamily="18" charset="0"/>
              </a:rPr>
              <a:t>B. 24</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DD091B37-4E70-133E-4028-89C5B4EF77E1}"/>
              </a:ext>
            </a:extLst>
          </p:cNvPr>
          <p:cNvSpPr/>
          <p:nvPr/>
        </p:nvSpPr>
        <p:spPr>
          <a:xfrm>
            <a:off x="4812637" y="3030816"/>
            <a:ext cx="1301324" cy="726436"/>
          </a:xfrm>
          <a:prstGeom prst="roundRect">
            <a:avLst/>
          </a:prstGeom>
          <a:solidFill>
            <a:schemeClr val="accent4"/>
          </a:solidFill>
          <a:ln w="19050">
            <a:solidFill>
              <a:srgbClr val="B27707"/>
            </a:solidFill>
          </a:ln>
        </p:spPr>
        <p:style>
          <a:lnRef idx="1">
            <a:schemeClr val="accent5"/>
          </a:lnRef>
          <a:fillRef idx="3">
            <a:schemeClr val="accent5"/>
          </a:fillRef>
          <a:effectRef idx="2">
            <a:schemeClr val="accent5"/>
          </a:effectRef>
          <a:fontRef idx="minor">
            <a:schemeClr val="lt1"/>
          </a:fontRef>
        </p:style>
        <p:txBody>
          <a:bodyPr rtlCol="0" anchor="ctr"/>
          <a:lstStyle/>
          <a:p>
            <a:pPr algn="just" defTabSz="685800" latinLnBrk="0">
              <a:defRPr/>
            </a:pPr>
            <a:r>
              <a:rPr lang="en-US" b="1" dirty="0">
                <a:solidFill>
                  <a:prstClr val="white"/>
                </a:solidFill>
                <a:latin typeface="Times New Roman" panose="02020603050405020304" pitchFamily="18" charset="0"/>
                <a:cs typeface="Times New Roman" panose="02020603050405020304" pitchFamily="18" charset="0"/>
              </a:rPr>
              <a:t>D. 48</a:t>
            </a:r>
          </a:p>
        </p:txBody>
      </p:sp>
      <p:sp>
        <p:nvSpPr>
          <p:cNvPr id="15" name="Rectangle: Rounded Corners 14">
            <a:extLst>
              <a:ext uri="{FF2B5EF4-FFF2-40B4-BE49-F238E27FC236}">
                <a16:creationId xmlns:a16="http://schemas.microsoft.com/office/drawing/2014/main" id="{BF8A77A9-E3C2-7606-D752-E15E4FD8B23F}"/>
              </a:ext>
            </a:extLst>
          </p:cNvPr>
          <p:cNvSpPr/>
          <p:nvPr/>
        </p:nvSpPr>
        <p:spPr>
          <a:xfrm>
            <a:off x="2717656" y="3030816"/>
            <a:ext cx="1301324" cy="726436"/>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defTabSz="685800" latinLnBrk="0">
              <a:defRPr/>
            </a:pPr>
            <a:r>
              <a:rPr lang="en-US" b="1" dirty="0">
                <a:solidFill>
                  <a:prstClr val="white"/>
                </a:solidFill>
                <a:latin typeface="Times New Roman" panose="02020603050405020304" pitchFamily="18" charset="0"/>
                <a:cs typeface="Times New Roman" panose="02020603050405020304" pitchFamily="18" charset="0"/>
              </a:rPr>
              <a:t>C. 36</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0FC3A91-ADA8-C24D-4C9C-2E8F924751BB}"/>
              </a:ext>
            </a:extLst>
          </p:cNvPr>
          <p:cNvSpPr/>
          <p:nvPr/>
        </p:nvSpPr>
        <p:spPr>
          <a:xfrm>
            <a:off x="2717657" y="2119222"/>
            <a:ext cx="1301324" cy="7264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defTabSz="685800" latinLnBrk="0">
              <a:defRPr/>
            </a:pPr>
            <a:r>
              <a:rPr lang="en-US" b="1" dirty="0">
                <a:solidFill>
                  <a:prstClr val="white"/>
                </a:solidFill>
                <a:latin typeface="Times New Roman" panose="02020603050405020304" pitchFamily="18" charset="0"/>
                <a:cs typeface="Times New Roman" panose="02020603050405020304" pitchFamily="18" charset="0"/>
              </a:rPr>
              <a:t>A. 12</a:t>
            </a:r>
            <a:endParaRPr lang="en-US" sz="2775"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5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5"/>
                                        </p:tgtEl>
                                        <p:attrNameLst>
                                          <p:attrName>fillcolor</p:attrName>
                                        </p:attrNameLst>
                                      </p:cBhvr>
                                      <p:to>
                                        <a:srgbClr val="00B050"/>
                                      </p:to>
                                    </p:animClr>
                                    <p:set>
                                      <p:cBhvr>
                                        <p:cTn id="54" dur="2000" fill="hold"/>
                                        <p:tgtEl>
                                          <p:spTgt spid="15"/>
                                        </p:tgtEl>
                                        <p:attrNameLst>
                                          <p:attrName>fill.type</p:attrName>
                                        </p:attrNameLst>
                                      </p:cBhvr>
                                      <p:to>
                                        <p:strVal val="solid"/>
                                      </p:to>
                                    </p:set>
                                    <p:set>
                                      <p:cBhvr>
                                        <p:cTn id="55" dur="2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25" presetClass="emph" presetSubtype="0" fill="hold" grpId="1" nodeType="clickEffect">
                                  <p:stCondLst>
                                    <p:cond delay="0"/>
                                  </p:stCondLst>
                                  <p:childTnLst>
                                    <p:animClr clrSpc="hsl" dir="cw">
                                      <p:cBhvr override="childStyle">
                                        <p:cTn id="60" dur="500" fill="hold"/>
                                        <p:tgtEl>
                                          <p:spTgt spid="13"/>
                                        </p:tgtEl>
                                        <p:attrNameLst>
                                          <p:attrName>style.color</p:attrName>
                                        </p:attrNameLst>
                                      </p:cBhvr>
                                      <p:by>
                                        <p:hsl h="0" s="-70588" l="0"/>
                                      </p:by>
                                    </p:animClr>
                                    <p:animClr clrSpc="hsl" dir="cw">
                                      <p:cBhvr>
                                        <p:cTn id="61" dur="500" fill="hold"/>
                                        <p:tgtEl>
                                          <p:spTgt spid="13"/>
                                        </p:tgtEl>
                                        <p:attrNameLst>
                                          <p:attrName>fillcolor</p:attrName>
                                        </p:attrNameLst>
                                      </p:cBhvr>
                                      <p:by>
                                        <p:hsl h="0" s="-70588" l="0"/>
                                      </p:by>
                                    </p:animClr>
                                    <p:animClr clrSpc="hsl" dir="cw">
                                      <p:cBhvr>
                                        <p:cTn id="62" dur="500" fill="hold"/>
                                        <p:tgtEl>
                                          <p:spTgt spid="13"/>
                                        </p:tgtEl>
                                        <p:attrNameLst>
                                          <p:attrName>stroke.color</p:attrName>
                                        </p:attrNameLst>
                                      </p:cBhvr>
                                      <p:by>
                                        <p:hsl h="0" s="-70588" l="0"/>
                                      </p:by>
                                    </p:animClr>
                                    <p:set>
                                      <p:cBhvr>
                                        <p:cTn id="63" dur="500" fill="hold"/>
                                        <p:tgtEl>
                                          <p:spTgt spid="13"/>
                                        </p:tgtEl>
                                        <p:attrNameLst>
                                          <p:attrName>fill.type</p:attrName>
                                        </p:attrNameLst>
                                      </p:cBhvr>
                                      <p:to>
                                        <p:strVal val="solid"/>
                                      </p:to>
                                    </p:set>
                                  </p:childTnLst>
                                  <p:subTnLst>
                                    <p:audio>
                                      <p:cMediaNode>
                                        <p:cTn display="0" masterRel="sameClick">
                                          <p:stCondLst>
                                            <p:cond evt="begin" delay="0">
                                              <p:tn val="5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25" presetClass="emph" presetSubtype="0" fill="hold" grpId="1" nodeType="clickEffect">
                                  <p:stCondLst>
                                    <p:cond delay="0"/>
                                  </p:stCondLst>
                                  <p:childTnLst>
                                    <p:animClr clrSpc="hsl" dir="cw">
                                      <p:cBhvr override="childStyle">
                                        <p:cTn id="68" dur="500" fill="hold"/>
                                        <p:tgtEl>
                                          <p:spTgt spid="14"/>
                                        </p:tgtEl>
                                        <p:attrNameLst>
                                          <p:attrName>style.color</p:attrName>
                                        </p:attrNameLst>
                                      </p:cBhvr>
                                      <p:by>
                                        <p:hsl h="0" s="-70588" l="0"/>
                                      </p:by>
                                    </p:animClr>
                                    <p:animClr clrSpc="hsl" dir="cw">
                                      <p:cBhvr>
                                        <p:cTn id="69" dur="500" fill="hold"/>
                                        <p:tgtEl>
                                          <p:spTgt spid="14"/>
                                        </p:tgtEl>
                                        <p:attrNameLst>
                                          <p:attrName>fillcolor</p:attrName>
                                        </p:attrNameLst>
                                      </p:cBhvr>
                                      <p:by>
                                        <p:hsl h="0" s="-70588" l="0"/>
                                      </p:by>
                                    </p:animClr>
                                    <p:animClr clrSpc="hsl" dir="cw">
                                      <p:cBhvr>
                                        <p:cTn id="70" dur="500" fill="hold"/>
                                        <p:tgtEl>
                                          <p:spTgt spid="14"/>
                                        </p:tgtEl>
                                        <p:attrNameLst>
                                          <p:attrName>stroke.color</p:attrName>
                                        </p:attrNameLst>
                                      </p:cBhvr>
                                      <p:by>
                                        <p:hsl h="0" s="-70588" l="0"/>
                                      </p:by>
                                    </p:animClr>
                                    <p:set>
                                      <p:cBhvr>
                                        <p:cTn id="71" dur="500" fill="hold"/>
                                        <p:tgtEl>
                                          <p:spTgt spid="14"/>
                                        </p:tgtEl>
                                        <p:attrNameLst>
                                          <p:attrName>fill.type</p:attrName>
                                        </p:attrNameLst>
                                      </p:cBhvr>
                                      <p:to>
                                        <p:strVal val="solid"/>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25" presetClass="emph" presetSubtype="0" fill="hold" grpId="1" nodeType="clickEffect">
                                  <p:stCondLst>
                                    <p:cond delay="0"/>
                                  </p:stCondLst>
                                  <p:childTnLst>
                                    <p:animClr clrSpc="hsl" dir="cw">
                                      <p:cBhvr override="childStyle">
                                        <p:cTn id="76" dur="500" fill="hold"/>
                                        <p:tgtEl>
                                          <p:spTgt spid="16"/>
                                        </p:tgtEl>
                                        <p:attrNameLst>
                                          <p:attrName>style.color</p:attrName>
                                        </p:attrNameLst>
                                      </p:cBhvr>
                                      <p:by>
                                        <p:hsl h="0" s="-70588" l="0"/>
                                      </p:by>
                                    </p:animClr>
                                    <p:animClr clrSpc="hsl" dir="cw">
                                      <p:cBhvr>
                                        <p:cTn id="77" dur="500" fill="hold"/>
                                        <p:tgtEl>
                                          <p:spTgt spid="16"/>
                                        </p:tgtEl>
                                        <p:attrNameLst>
                                          <p:attrName>fillcolor</p:attrName>
                                        </p:attrNameLst>
                                      </p:cBhvr>
                                      <p:by>
                                        <p:hsl h="0" s="-70588" l="0"/>
                                      </p:by>
                                    </p:animClr>
                                    <p:animClr clrSpc="hsl" dir="cw">
                                      <p:cBhvr>
                                        <p:cTn id="78" dur="500" fill="hold"/>
                                        <p:tgtEl>
                                          <p:spTgt spid="16"/>
                                        </p:tgtEl>
                                        <p:attrNameLst>
                                          <p:attrName>stroke.color</p:attrName>
                                        </p:attrNameLst>
                                      </p:cBhvr>
                                      <p:by>
                                        <p:hsl h="0" s="-70588" l="0"/>
                                      </p:by>
                                    </p:animClr>
                                    <p:set>
                                      <p:cBhvr>
                                        <p:cTn id="79" dur="500" fill="hold"/>
                                        <p:tgtEl>
                                          <p:spTgt spid="16"/>
                                        </p:tgtEl>
                                        <p:attrNameLst>
                                          <p:attrName>fill.type</p:attrName>
                                        </p:attrNameLst>
                                      </p:cBhvr>
                                      <p:to>
                                        <p:strVal val="solid"/>
                                      </p:to>
                                    </p:se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7" grpId="0"/>
      <p:bldP spid="13" grpId="0" animBg="1"/>
      <p:bldP spid="13" grpId="1" animBg="1"/>
      <p:bldP spid="14" grpId="0" animBg="1"/>
      <p:bldP spid="14" grpId="1" animBg="1"/>
      <p:bldP spid="15" grpId="0"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DA706-73AA-30B2-F9FC-1C4BC3D06FD8}"/>
            </a:ext>
          </a:extLst>
        </p:cNvPr>
        <p:cNvGrpSpPr/>
        <p:nvPr/>
      </p:nvGrpSpPr>
      <p:grpSpPr>
        <a:xfrm>
          <a:off x="0" y="0"/>
          <a:ext cx="0" cy="0"/>
          <a:chOff x="0" y="0"/>
          <a:chExt cx="0" cy="0"/>
        </a:xfrm>
      </p:grpSpPr>
      <p:pic>
        <p:nvPicPr>
          <p:cNvPr id="1026" name="Picture 2" descr="C:\Users\ADMIN\Desktop\Nong trai\88547877.jpg">
            <a:extLst>
              <a:ext uri="{FF2B5EF4-FFF2-40B4-BE49-F238E27FC236}">
                <a16:creationId xmlns:a16="http://schemas.microsoft.com/office/drawing/2014/main" id="{92DB22B6-04AF-C920-C28B-77FF3BAC2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 y="-67733"/>
            <a:ext cx="9440333" cy="5306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a:extLst>
              <a:ext uri="{FF2B5EF4-FFF2-40B4-BE49-F238E27FC236}">
                <a16:creationId xmlns:a16="http://schemas.microsoft.com/office/drawing/2014/main" id="{B7036BF5-BCE1-3ED9-812E-C7F2803B59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763" y="-1168605"/>
            <a:ext cx="7711973" cy="33051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D774C95-EF3A-6277-1103-AC9B0C4203B9}"/>
              </a:ext>
            </a:extLst>
          </p:cNvPr>
          <p:cNvSpPr txBox="1"/>
          <p:nvPr/>
        </p:nvSpPr>
        <p:spPr>
          <a:xfrm>
            <a:off x="1466746" y="751383"/>
            <a:ext cx="6633646" cy="830997"/>
          </a:xfrm>
          <a:prstGeom prst="rect">
            <a:avLst/>
          </a:prstGeom>
          <a:noFill/>
        </p:spPr>
        <p:txBody>
          <a:bodyPr wrap="square" rtlCol="0">
            <a:spAutoFit/>
          </a:bodyPr>
          <a:lstStyle/>
          <a:p>
            <a:pPr algn="just" latinLnBrk="0"/>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3: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5 </a:t>
            </a:r>
            <a:r>
              <a:rPr lang="en-US" sz="2400" dirty="0" err="1">
                <a:solidFill>
                  <a:schemeClr val="bg1"/>
                </a:solidFill>
                <a:latin typeface="Times New Roman" panose="02020603050405020304" pitchFamily="18" charset="0"/>
                <a:cs typeface="Times New Roman" panose="02020603050405020304" pitchFamily="18" charset="0"/>
              </a:rPr>
              <a:t>lá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1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5. </a:t>
            </a:r>
            <a:r>
              <a:rPr lang="en-US" sz="2400" dirty="0" err="1">
                <a:solidFill>
                  <a:schemeClr val="bg1"/>
                </a:solidFill>
                <a:latin typeface="Times New Roman" panose="02020603050405020304" pitchFamily="18" charset="0"/>
                <a:cs typeface="Times New Roman" panose="02020603050405020304" pitchFamily="18" charset="0"/>
              </a:rPr>
              <a:t>Hỏi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bao     </a:t>
            </a:r>
            <a:r>
              <a:rPr lang="en-US" sz="2400" dirty="0" err="1">
                <a:solidFill>
                  <a:schemeClr val="bg1"/>
                </a:solidFill>
                <a:latin typeface="Times New Roman" panose="02020603050405020304" pitchFamily="18" charset="0"/>
                <a:cs typeface="Times New Roman" panose="02020603050405020304" pitchFamily="18" charset="0"/>
              </a:rPr>
              <a:t>nhiêu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xếp</a:t>
            </a:r>
            <a:r>
              <a:rPr lang="en-US" sz="2400" dirty="0">
                <a:solidFill>
                  <a:schemeClr val="bg1"/>
                </a:solidFill>
                <a:latin typeface="Times New Roman" panose="02020603050405020304" pitchFamily="18" charset="0"/>
                <a:cs typeface="Times New Roman" panose="02020603050405020304" pitchFamily="18" charset="0"/>
              </a:rPr>
              <a:t> 3 </a:t>
            </a:r>
            <a:r>
              <a:rPr lang="en-US" sz="2400" dirty="0" err="1">
                <a:solidFill>
                  <a:schemeClr val="bg1"/>
                </a:solidFill>
                <a:latin typeface="Times New Roman" panose="02020603050405020304" pitchFamily="18" charset="0"/>
                <a:cs typeface="Times New Roman" panose="02020603050405020304" pitchFamily="18" charset="0"/>
              </a:rPr>
              <a:t>lá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6E43861F-E990-0803-BF7D-4BF1FC519479}"/>
              </a:ext>
            </a:extLst>
          </p:cNvPr>
          <p:cNvSpPr/>
          <p:nvPr/>
        </p:nvSpPr>
        <p:spPr>
          <a:xfrm>
            <a:off x="4830927" y="2119222"/>
            <a:ext cx="1301324" cy="726436"/>
          </a:xfrm>
          <a:prstGeom prst="roundRect">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B. 30</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7A6C0AE0-F0E2-0E98-8B70-2C7DDFC85F20}"/>
              </a:ext>
            </a:extLst>
          </p:cNvPr>
          <p:cNvSpPr/>
          <p:nvPr/>
        </p:nvSpPr>
        <p:spPr>
          <a:xfrm>
            <a:off x="4830927" y="3030816"/>
            <a:ext cx="1301324" cy="745567"/>
          </a:xfrm>
          <a:prstGeom prst="roundRect">
            <a:avLst/>
          </a:prstGeom>
          <a:solidFill>
            <a:schemeClr val="accent4"/>
          </a:solidFill>
          <a:ln w="19050">
            <a:solidFill>
              <a:srgbClr val="B27707"/>
            </a:solidFill>
          </a:ln>
        </p:spPr>
        <p:style>
          <a:lnRef idx="1">
            <a:schemeClr val="accent5"/>
          </a:lnRef>
          <a:fillRef idx="3">
            <a:schemeClr val="accent5"/>
          </a:fillRef>
          <a:effectRef idx="2">
            <a:schemeClr val="accent5"/>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D. 20</a:t>
            </a:r>
          </a:p>
        </p:txBody>
      </p:sp>
      <p:sp>
        <p:nvSpPr>
          <p:cNvPr id="15" name="Rectangle: Rounded Corners 14">
            <a:extLst>
              <a:ext uri="{FF2B5EF4-FFF2-40B4-BE49-F238E27FC236}">
                <a16:creationId xmlns:a16="http://schemas.microsoft.com/office/drawing/2014/main" id="{5FB17E47-8B1F-F2CB-C7CD-E112F969FF04}"/>
              </a:ext>
            </a:extLst>
          </p:cNvPr>
          <p:cNvSpPr/>
          <p:nvPr/>
        </p:nvSpPr>
        <p:spPr>
          <a:xfrm>
            <a:off x="2761432" y="2132688"/>
            <a:ext cx="1301324" cy="726436"/>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A. 60</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EB7DFE03-2E7E-5BE1-5EEA-472CD563E9BC}"/>
              </a:ext>
            </a:extLst>
          </p:cNvPr>
          <p:cNvSpPr/>
          <p:nvPr/>
        </p:nvSpPr>
        <p:spPr>
          <a:xfrm>
            <a:off x="2761432" y="3031141"/>
            <a:ext cx="1301324" cy="7264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C. 120</a:t>
            </a:r>
            <a:endParaRPr lang="en-US" sz="2775"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7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5"/>
                                        </p:tgtEl>
                                        <p:attrNameLst>
                                          <p:attrName>fillcolor</p:attrName>
                                        </p:attrNameLst>
                                      </p:cBhvr>
                                      <p:to>
                                        <a:srgbClr val="00B050"/>
                                      </p:to>
                                    </p:animClr>
                                    <p:set>
                                      <p:cBhvr>
                                        <p:cTn id="54" dur="2000" fill="hold"/>
                                        <p:tgtEl>
                                          <p:spTgt spid="15"/>
                                        </p:tgtEl>
                                        <p:attrNameLst>
                                          <p:attrName>fill.type</p:attrName>
                                        </p:attrNameLst>
                                      </p:cBhvr>
                                      <p:to>
                                        <p:strVal val="solid"/>
                                      </p:to>
                                    </p:set>
                                    <p:set>
                                      <p:cBhvr>
                                        <p:cTn id="55" dur="2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25" presetClass="emph" presetSubtype="0" fill="hold" grpId="1" nodeType="clickEffect">
                                  <p:stCondLst>
                                    <p:cond delay="0"/>
                                  </p:stCondLst>
                                  <p:childTnLst>
                                    <p:animClr clrSpc="hsl" dir="cw">
                                      <p:cBhvr override="childStyle">
                                        <p:cTn id="60" dur="500" fill="hold"/>
                                        <p:tgtEl>
                                          <p:spTgt spid="13"/>
                                        </p:tgtEl>
                                        <p:attrNameLst>
                                          <p:attrName>style.color</p:attrName>
                                        </p:attrNameLst>
                                      </p:cBhvr>
                                      <p:by>
                                        <p:hsl h="0" s="-70588" l="0"/>
                                      </p:by>
                                    </p:animClr>
                                    <p:animClr clrSpc="hsl" dir="cw">
                                      <p:cBhvr>
                                        <p:cTn id="61" dur="500" fill="hold"/>
                                        <p:tgtEl>
                                          <p:spTgt spid="13"/>
                                        </p:tgtEl>
                                        <p:attrNameLst>
                                          <p:attrName>fillcolor</p:attrName>
                                        </p:attrNameLst>
                                      </p:cBhvr>
                                      <p:by>
                                        <p:hsl h="0" s="-70588" l="0"/>
                                      </p:by>
                                    </p:animClr>
                                    <p:animClr clrSpc="hsl" dir="cw">
                                      <p:cBhvr>
                                        <p:cTn id="62" dur="500" fill="hold"/>
                                        <p:tgtEl>
                                          <p:spTgt spid="13"/>
                                        </p:tgtEl>
                                        <p:attrNameLst>
                                          <p:attrName>stroke.color</p:attrName>
                                        </p:attrNameLst>
                                      </p:cBhvr>
                                      <p:by>
                                        <p:hsl h="0" s="-70588" l="0"/>
                                      </p:by>
                                    </p:animClr>
                                    <p:set>
                                      <p:cBhvr>
                                        <p:cTn id="63" dur="500" fill="hold"/>
                                        <p:tgtEl>
                                          <p:spTgt spid="13"/>
                                        </p:tgtEl>
                                        <p:attrNameLst>
                                          <p:attrName>fill.type</p:attrName>
                                        </p:attrNameLst>
                                      </p:cBhvr>
                                      <p:to>
                                        <p:strVal val="solid"/>
                                      </p:to>
                                    </p:set>
                                  </p:childTnLst>
                                  <p:subTnLst>
                                    <p:audio>
                                      <p:cMediaNode>
                                        <p:cTn display="0" masterRel="sameClick">
                                          <p:stCondLst>
                                            <p:cond evt="begin" delay="0">
                                              <p:tn val="5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25" presetClass="emph" presetSubtype="0" fill="hold" grpId="1" nodeType="clickEffect">
                                  <p:stCondLst>
                                    <p:cond delay="0"/>
                                  </p:stCondLst>
                                  <p:childTnLst>
                                    <p:animClr clrSpc="hsl" dir="cw">
                                      <p:cBhvr override="childStyle">
                                        <p:cTn id="68" dur="500" fill="hold"/>
                                        <p:tgtEl>
                                          <p:spTgt spid="14"/>
                                        </p:tgtEl>
                                        <p:attrNameLst>
                                          <p:attrName>style.color</p:attrName>
                                        </p:attrNameLst>
                                      </p:cBhvr>
                                      <p:by>
                                        <p:hsl h="0" s="-70588" l="0"/>
                                      </p:by>
                                    </p:animClr>
                                    <p:animClr clrSpc="hsl" dir="cw">
                                      <p:cBhvr>
                                        <p:cTn id="69" dur="500" fill="hold"/>
                                        <p:tgtEl>
                                          <p:spTgt spid="14"/>
                                        </p:tgtEl>
                                        <p:attrNameLst>
                                          <p:attrName>fillcolor</p:attrName>
                                        </p:attrNameLst>
                                      </p:cBhvr>
                                      <p:by>
                                        <p:hsl h="0" s="-70588" l="0"/>
                                      </p:by>
                                    </p:animClr>
                                    <p:animClr clrSpc="hsl" dir="cw">
                                      <p:cBhvr>
                                        <p:cTn id="70" dur="500" fill="hold"/>
                                        <p:tgtEl>
                                          <p:spTgt spid="14"/>
                                        </p:tgtEl>
                                        <p:attrNameLst>
                                          <p:attrName>stroke.color</p:attrName>
                                        </p:attrNameLst>
                                      </p:cBhvr>
                                      <p:by>
                                        <p:hsl h="0" s="-70588" l="0"/>
                                      </p:by>
                                    </p:animClr>
                                    <p:set>
                                      <p:cBhvr>
                                        <p:cTn id="71" dur="500" fill="hold"/>
                                        <p:tgtEl>
                                          <p:spTgt spid="14"/>
                                        </p:tgtEl>
                                        <p:attrNameLst>
                                          <p:attrName>fill.type</p:attrName>
                                        </p:attrNameLst>
                                      </p:cBhvr>
                                      <p:to>
                                        <p:strVal val="solid"/>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25" presetClass="emph" presetSubtype="0" fill="hold" grpId="1" nodeType="clickEffect">
                                  <p:stCondLst>
                                    <p:cond delay="0"/>
                                  </p:stCondLst>
                                  <p:childTnLst>
                                    <p:animClr clrSpc="hsl" dir="cw">
                                      <p:cBhvr override="childStyle">
                                        <p:cTn id="76" dur="500" fill="hold"/>
                                        <p:tgtEl>
                                          <p:spTgt spid="16"/>
                                        </p:tgtEl>
                                        <p:attrNameLst>
                                          <p:attrName>style.color</p:attrName>
                                        </p:attrNameLst>
                                      </p:cBhvr>
                                      <p:by>
                                        <p:hsl h="0" s="-70588" l="0"/>
                                      </p:by>
                                    </p:animClr>
                                    <p:animClr clrSpc="hsl" dir="cw">
                                      <p:cBhvr>
                                        <p:cTn id="77" dur="500" fill="hold"/>
                                        <p:tgtEl>
                                          <p:spTgt spid="16"/>
                                        </p:tgtEl>
                                        <p:attrNameLst>
                                          <p:attrName>fillcolor</p:attrName>
                                        </p:attrNameLst>
                                      </p:cBhvr>
                                      <p:by>
                                        <p:hsl h="0" s="-70588" l="0"/>
                                      </p:by>
                                    </p:animClr>
                                    <p:animClr clrSpc="hsl" dir="cw">
                                      <p:cBhvr>
                                        <p:cTn id="78" dur="500" fill="hold"/>
                                        <p:tgtEl>
                                          <p:spTgt spid="16"/>
                                        </p:tgtEl>
                                        <p:attrNameLst>
                                          <p:attrName>stroke.color</p:attrName>
                                        </p:attrNameLst>
                                      </p:cBhvr>
                                      <p:by>
                                        <p:hsl h="0" s="-70588" l="0"/>
                                      </p:by>
                                    </p:animClr>
                                    <p:set>
                                      <p:cBhvr>
                                        <p:cTn id="79" dur="500" fill="hold"/>
                                        <p:tgtEl>
                                          <p:spTgt spid="16"/>
                                        </p:tgtEl>
                                        <p:attrNameLst>
                                          <p:attrName>fill.type</p:attrName>
                                        </p:attrNameLst>
                                      </p:cBhvr>
                                      <p:to>
                                        <p:strVal val="solid"/>
                                      </p:to>
                                    </p:se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7" grpId="0"/>
      <p:bldP spid="13" grpId="0" animBg="1"/>
      <p:bldP spid="13" grpId="1" animBg="1"/>
      <p:bldP spid="14" grpId="0" animBg="1"/>
      <p:bldP spid="14" grpId="1" animBg="1"/>
      <p:bldP spid="15" grpId="0"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0F11F-85CF-F7F6-AA7B-06CFB0631A9F}"/>
            </a:ext>
          </a:extLst>
        </p:cNvPr>
        <p:cNvGrpSpPr/>
        <p:nvPr/>
      </p:nvGrpSpPr>
      <p:grpSpPr>
        <a:xfrm>
          <a:off x="0" y="0"/>
          <a:ext cx="0" cy="0"/>
          <a:chOff x="0" y="0"/>
          <a:chExt cx="0" cy="0"/>
        </a:xfrm>
      </p:grpSpPr>
      <p:pic>
        <p:nvPicPr>
          <p:cNvPr id="1026" name="Picture 2" descr="C:\Users\ADMIN\Desktop\Nong trai\88547877.jpg">
            <a:extLst>
              <a:ext uri="{FF2B5EF4-FFF2-40B4-BE49-F238E27FC236}">
                <a16:creationId xmlns:a16="http://schemas.microsoft.com/office/drawing/2014/main" id="{CD74FA3E-E607-844A-9585-11999E79F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 y="-67733"/>
            <a:ext cx="9440333" cy="5306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a:extLst>
              <a:ext uri="{FF2B5EF4-FFF2-40B4-BE49-F238E27FC236}">
                <a16:creationId xmlns:a16="http://schemas.microsoft.com/office/drawing/2014/main" id="{3E0ACF87-6618-5C27-D591-8D76681ED6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763" y="-1168605"/>
            <a:ext cx="7711973" cy="33051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6AD9D4-E2EE-8701-4070-6E99AA04E561}"/>
              </a:ext>
            </a:extLst>
          </p:cNvPr>
          <p:cNvSpPr txBox="1"/>
          <p:nvPr/>
        </p:nvSpPr>
        <p:spPr>
          <a:xfrm>
            <a:off x="1745870" y="826556"/>
            <a:ext cx="6282514" cy="1200329"/>
          </a:xfrm>
          <a:prstGeom prst="rect">
            <a:avLst/>
          </a:prstGeom>
          <a:noFill/>
        </p:spPr>
        <p:txBody>
          <a:bodyPr wrap="square" rtlCol="0">
            <a:spAutoFit/>
          </a:bodyPr>
          <a:lstStyle/>
          <a:p>
            <a:pPr latinLnBrk="0"/>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4: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6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2 </a:t>
            </a:r>
            <a:r>
              <a:rPr lang="en-US" sz="2400" dirty="0" err="1">
                <a:solidFill>
                  <a:schemeClr val="bg1"/>
                </a:solidFill>
                <a:latin typeface="Times New Roman" panose="02020603050405020304" pitchFamily="18" charset="0"/>
                <a:cs typeface="Times New Roman" panose="02020603050405020304" pitchFamily="18" charset="0"/>
              </a:rPr>
              <a:t>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em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Hỏi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bao </a:t>
            </a:r>
            <a:r>
              <a:rPr lang="en-US" sz="2400" dirty="0" err="1">
                <a:solidFill>
                  <a:schemeClr val="bg1"/>
                </a:solidFill>
                <a:latin typeface="Times New Roman" panose="02020603050405020304" pitchFamily="18" charset="0"/>
                <a:cs typeface="Times New Roman" panose="02020603050405020304" pitchFamily="18" charset="0"/>
              </a:rPr>
              <a:t>nhiêu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sắp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xếp</a:t>
            </a:r>
            <a:r>
              <a:rPr lang="en-US" sz="2400" dirty="0">
                <a:solidFill>
                  <a:schemeClr val="bg1"/>
                </a:solidFill>
                <a:latin typeface="Times New Roman" panose="02020603050405020304" pitchFamily="18" charset="0"/>
                <a:cs typeface="Times New Roman" panose="02020603050405020304" pitchFamily="18" charset="0"/>
              </a:rPr>
              <a:t> 6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ngang</a:t>
            </a:r>
            <a:r>
              <a:rPr lang="en-US" sz="2400"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22258A3B-12C9-8698-77B0-6C0DFE65D602}"/>
              </a:ext>
            </a:extLst>
          </p:cNvPr>
          <p:cNvSpPr/>
          <p:nvPr/>
        </p:nvSpPr>
        <p:spPr>
          <a:xfrm>
            <a:off x="4830927" y="2119222"/>
            <a:ext cx="1301324" cy="726436"/>
          </a:xfrm>
          <a:prstGeom prst="roundRect">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B. 240</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DC644662-9A3F-EE61-701C-798AA9124E1F}"/>
              </a:ext>
            </a:extLst>
          </p:cNvPr>
          <p:cNvSpPr/>
          <p:nvPr/>
        </p:nvSpPr>
        <p:spPr>
          <a:xfrm>
            <a:off x="4830927" y="3030816"/>
            <a:ext cx="1301324" cy="745567"/>
          </a:xfrm>
          <a:prstGeom prst="roundRect">
            <a:avLst/>
          </a:prstGeom>
          <a:solidFill>
            <a:schemeClr val="accent4"/>
          </a:solidFill>
          <a:ln w="19050">
            <a:solidFill>
              <a:srgbClr val="B27707"/>
            </a:solidFill>
          </a:ln>
        </p:spPr>
        <p:style>
          <a:lnRef idx="1">
            <a:schemeClr val="accent5"/>
          </a:lnRef>
          <a:fillRef idx="3">
            <a:schemeClr val="accent5"/>
          </a:fillRef>
          <a:effectRef idx="2">
            <a:schemeClr val="accent5"/>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D. 120</a:t>
            </a:r>
          </a:p>
        </p:txBody>
      </p:sp>
      <p:sp>
        <p:nvSpPr>
          <p:cNvPr id="15" name="Rectangle: Rounded Corners 14">
            <a:extLst>
              <a:ext uri="{FF2B5EF4-FFF2-40B4-BE49-F238E27FC236}">
                <a16:creationId xmlns:a16="http://schemas.microsoft.com/office/drawing/2014/main" id="{81890E8D-A485-ABCD-AC6A-1EA79630FCB8}"/>
              </a:ext>
            </a:extLst>
          </p:cNvPr>
          <p:cNvSpPr/>
          <p:nvPr/>
        </p:nvSpPr>
        <p:spPr>
          <a:xfrm>
            <a:off x="2716900" y="3049947"/>
            <a:ext cx="1301324" cy="726436"/>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B. 360</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7929B244-6671-64A0-FDD5-F090F9D2CFB1}"/>
              </a:ext>
            </a:extLst>
          </p:cNvPr>
          <p:cNvSpPr/>
          <p:nvPr/>
        </p:nvSpPr>
        <p:spPr>
          <a:xfrm>
            <a:off x="2717657" y="2119222"/>
            <a:ext cx="1301324" cy="7264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85800" latinLnBrk="0">
              <a:defRPr/>
            </a:pPr>
            <a:r>
              <a:rPr lang="en-US" b="1" dirty="0">
                <a:solidFill>
                  <a:prstClr val="white"/>
                </a:solidFill>
                <a:latin typeface="Times New Roman" panose="02020603050405020304" pitchFamily="18" charset="0"/>
                <a:cs typeface="Times New Roman" panose="02020603050405020304" pitchFamily="18" charset="0"/>
              </a:rPr>
              <a:t>A. 720</a:t>
            </a:r>
            <a:endParaRPr lang="en-US" sz="2775"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34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5"/>
                                        </p:tgtEl>
                                        <p:attrNameLst>
                                          <p:attrName>fillcolor</p:attrName>
                                        </p:attrNameLst>
                                      </p:cBhvr>
                                      <p:to>
                                        <a:srgbClr val="00B050"/>
                                      </p:to>
                                    </p:animClr>
                                    <p:set>
                                      <p:cBhvr>
                                        <p:cTn id="54" dur="2000" fill="hold"/>
                                        <p:tgtEl>
                                          <p:spTgt spid="15"/>
                                        </p:tgtEl>
                                        <p:attrNameLst>
                                          <p:attrName>fill.type</p:attrName>
                                        </p:attrNameLst>
                                      </p:cBhvr>
                                      <p:to>
                                        <p:strVal val="solid"/>
                                      </p:to>
                                    </p:set>
                                    <p:set>
                                      <p:cBhvr>
                                        <p:cTn id="55" dur="2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25" presetClass="emph" presetSubtype="0" fill="hold" grpId="1" nodeType="clickEffect">
                                  <p:stCondLst>
                                    <p:cond delay="0"/>
                                  </p:stCondLst>
                                  <p:childTnLst>
                                    <p:animClr clrSpc="hsl" dir="cw">
                                      <p:cBhvr override="childStyle">
                                        <p:cTn id="60" dur="500" fill="hold"/>
                                        <p:tgtEl>
                                          <p:spTgt spid="13"/>
                                        </p:tgtEl>
                                        <p:attrNameLst>
                                          <p:attrName>style.color</p:attrName>
                                        </p:attrNameLst>
                                      </p:cBhvr>
                                      <p:by>
                                        <p:hsl h="0" s="-70588" l="0"/>
                                      </p:by>
                                    </p:animClr>
                                    <p:animClr clrSpc="hsl" dir="cw">
                                      <p:cBhvr>
                                        <p:cTn id="61" dur="500" fill="hold"/>
                                        <p:tgtEl>
                                          <p:spTgt spid="13"/>
                                        </p:tgtEl>
                                        <p:attrNameLst>
                                          <p:attrName>fillcolor</p:attrName>
                                        </p:attrNameLst>
                                      </p:cBhvr>
                                      <p:by>
                                        <p:hsl h="0" s="-70588" l="0"/>
                                      </p:by>
                                    </p:animClr>
                                    <p:animClr clrSpc="hsl" dir="cw">
                                      <p:cBhvr>
                                        <p:cTn id="62" dur="500" fill="hold"/>
                                        <p:tgtEl>
                                          <p:spTgt spid="13"/>
                                        </p:tgtEl>
                                        <p:attrNameLst>
                                          <p:attrName>stroke.color</p:attrName>
                                        </p:attrNameLst>
                                      </p:cBhvr>
                                      <p:by>
                                        <p:hsl h="0" s="-70588" l="0"/>
                                      </p:by>
                                    </p:animClr>
                                    <p:set>
                                      <p:cBhvr>
                                        <p:cTn id="63" dur="500" fill="hold"/>
                                        <p:tgtEl>
                                          <p:spTgt spid="13"/>
                                        </p:tgtEl>
                                        <p:attrNameLst>
                                          <p:attrName>fill.type</p:attrName>
                                        </p:attrNameLst>
                                      </p:cBhvr>
                                      <p:to>
                                        <p:strVal val="solid"/>
                                      </p:to>
                                    </p:set>
                                  </p:childTnLst>
                                  <p:subTnLst>
                                    <p:audio>
                                      <p:cMediaNode>
                                        <p:cTn display="0" masterRel="sameClick">
                                          <p:stCondLst>
                                            <p:cond evt="begin" delay="0">
                                              <p:tn val="5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25" presetClass="emph" presetSubtype="0" fill="hold" grpId="1" nodeType="clickEffect">
                                  <p:stCondLst>
                                    <p:cond delay="0"/>
                                  </p:stCondLst>
                                  <p:childTnLst>
                                    <p:animClr clrSpc="hsl" dir="cw">
                                      <p:cBhvr override="childStyle">
                                        <p:cTn id="68" dur="500" fill="hold"/>
                                        <p:tgtEl>
                                          <p:spTgt spid="14"/>
                                        </p:tgtEl>
                                        <p:attrNameLst>
                                          <p:attrName>style.color</p:attrName>
                                        </p:attrNameLst>
                                      </p:cBhvr>
                                      <p:by>
                                        <p:hsl h="0" s="-70588" l="0"/>
                                      </p:by>
                                    </p:animClr>
                                    <p:animClr clrSpc="hsl" dir="cw">
                                      <p:cBhvr>
                                        <p:cTn id="69" dur="500" fill="hold"/>
                                        <p:tgtEl>
                                          <p:spTgt spid="14"/>
                                        </p:tgtEl>
                                        <p:attrNameLst>
                                          <p:attrName>fillcolor</p:attrName>
                                        </p:attrNameLst>
                                      </p:cBhvr>
                                      <p:by>
                                        <p:hsl h="0" s="-70588" l="0"/>
                                      </p:by>
                                    </p:animClr>
                                    <p:animClr clrSpc="hsl" dir="cw">
                                      <p:cBhvr>
                                        <p:cTn id="70" dur="500" fill="hold"/>
                                        <p:tgtEl>
                                          <p:spTgt spid="14"/>
                                        </p:tgtEl>
                                        <p:attrNameLst>
                                          <p:attrName>stroke.color</p:attrName>
                                        </p:attrNameLst>
                                      </p:cBhvr>
                                      <p:by>
                                        <p:hsl h="0" s="-70588" l="0"/>
                                      </p:by>
                                    </p:animClr>
                                    <p:set>
                                      <p:cBhvr>
                                        <p:cTn id="71" dur="500" fill="hold"/>
                                        <p:tgtEl>
                                          <p:spTgt spid="14"/>
                                        </p:tgtEl>
                                        <p:attrNameLst>
                                          <p:attrName>fill.type</p:attrName>
                                        </p:attrNameLst>
                                      </p:cBhvr>
                                      <p:to>
                                        <p:strVal val="solid"/>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25" presetClass="emph" presetSubtype="0" fill="hold" grpId="1" nodeType="clickEffect">
                                  <p:stCondLst>
                                    <p:cond delay="0"/>
                                  </p:stCondLst>
                                  <p:childTnLst>
                                    <p:animClr clrSpc="hsl" dir="cw">
                                      <p:cBhvr override="childStyle">
                                        <p:cTn id="76" dur="500" fill="hold"/>
                                        <p:tgtEl>
                                          <p:spTgt spid="16"/>
                                        </p:tgtEl>
                                        <p:attrNameLst>
                                          <p:attrName>style.color</p:attrName>
                                        </p:attrNameLst>
                                      </p:cBhvr>
                                      <p:by>
                                        <p:hsl h="0" s="-70588" l="0"/>
                                      </p:by>
                                    </p:animClr>
                                    <p:animClr clrSpc="hsl" dir="cw">
                                      <p:cBhvr>
                                        <p:cTn id="77" dur="500" fill="hold"/>
                                        <p:tgtEl>
                                          <p:spTgt spid="16"/>
                                        </p:tgtEl>
                                        <p:attrNameLst>
                                          <p:attrName>fillcolor</p:attrName>
                                        </p:attrNameLst>
                                      </p:cBhvr>
                                      <p:by>
                                        <p:hsl h="0" s="-70588" l="0"/>
                                      </p:by>
                                    </p:animClr>
                                    <p:animClr clrSpc="hsl" dir="cw">
                                      <p:cBhvr>
                                        <p:cTn id="78" dur="500" fill="hold"/>
                                        <p:tgtEl>
                                          <p:spTgt spid="16"/>
                                        </p:tgtEl>
                                        <p:attrNameLst>
                                          <p:attrName>stroke.color</p:attrName>
                                        </p:attrNameLst>
                                      </p:cBhvr>
                                      <p:by>
                                        <p:hsl h="0" s="-70588" l="0"/>
                                      </p:by>
                                    </p:animClr>
                                    <p:set>
                                      <p:cBhvr>
                                        <p:cTn id="79" dur="500" fill="hold"/>
                                        <p:tgtEl>
                                          <p:spTgt spid="16"/>
                                        </p:tgtEl>
                                        <p:attrNameLst>
                                          <p:attrName>fill.type</p:attrName>
                                        </p:attrNameLst>
                                      </p:cBhvr>
                                      <p:to>
                                        <p:strVal val="solid"/>
                                      </p:to>
                                    </p:se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7" grpId="0"/>
      <p:bldP spid="13" grpId="0" animBg="1"/>
      <p:bldP spid="13" grpId="1" animBg="1"/>
      <p:bldP spid="14" grpId="0" animBg="1"/>
      <p:bldP spid="14" grpId="1" animBg="1"/>
      <p:bldP spid="15"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72FF8-FBF7-B278-906F-5B807BA713D1}"/>
            </a:ext>
          </a:extLst>
        </p:cNvPr>
        <p:cNvGrpSpPr/>
        <p:nvPr/>
      </p:nvGrpSpPr>
      <p:grpSpPr>
        <a:xfrm>
          <a:off x="0" y="0"/>
          <a:ext cx="0" cy="0"/>
          <a:chOff x="0" y="0"/>
          <a:chExt cx="0" cy="0"/>
        </a:xfrm>
      </p:grpSpPr>
      <p:pic>
        <p:nvPicPr>
          <p:cNvPr id="1026" name="Picture 2" descr="C:\Users\ADMIN\Desktop\Nong trai\88547877.jpg">
            <a:extLst>
              <a:ext uri="{FF2B5EF4-FFF2-40B4-BE49-F238E27FC236}">
                <a16:creationId xmlns:a16="http://schemas.microsoft.com/office/drawing/2014/main" id="{5E1938EA-3D7F-E172-6E48-2B0E4B910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 y="-67733"/>
            <a:ext cx="9440333" cy="5306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a:extLst>
              <a:ext uri="{FF2B5EF4-FFF2-40B4-BE49-F238E27FC236}">
                <a16:creationId xmlns:a16="http://schemas.microsoft.com/office/drawing/2014/main" id="{FE53946B-63B1-F30F-FC35-B51C35379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08" y="-1727286"/>
            <a:ext cx="8975183" cy="38465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6154F5-FE3A-9284-866A-4DF2733CA80A}"/>
              </a:ext>
            </a:extLst>
          </p:cNvPr>
          <p:cNvSpPr txBox="1"/>
          <p:nvPr/>
        </p:nvSpPr>
        <p:spPr>
          <a:xfrm>
            <a:off x="791579" y="456983"/>
            <a:ext cx="7560840" cy="1569660"/>
          </a:xfrm>
          <a:prstGeom prst="rect">
            <a:avLst/>
          </a:prstGeom>
          <a:noFill/>
        </p:spPr>
        <p:txBody>
          <a:bodyPr wrap="square" rtlCol="0">
            <a:spAutoFit/>
          </a:bodyPr>
          <a:lstStyle/>
          <a:p>
            <a:pPr algn="just" latinLnBrk="0"/>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5: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7 </a:t>
            </a:r>
            <a:r>
              <a:rPr lang="en-US" sz="2400" dirty="0" err="1">
                <a:solidFill>
                  <a:schemeClr val="bg1"/>
                </a:solidFill>
                <a:latin typeface="Times New Roman" panose="02020603050405020304" pitchFamily="18" charset="0"/>
                <a:cs typeface="Times New Roman" panose="02020603050405020304" pitchFamily="18" charset="0"/>
              </a:rPr>
              <a:t>lá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cờ</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gồm</a:t>
            </a:r>
            <a:r>
              <a:rPr lang="en-US" sz="2400" dirty="0">
                <a:solidFill>
                  <a:schemeClr val="bg1"/>
                </a:solidFill>
                <a:latin typeface="Times New Roman" panose="02020603050405020304" pitchFamily="18" charset="0"/>
                <a:cs typeface="Times New Roman" panose="02020603050405020304" pitchFamily="18" charset="0"/>
              </a:rPr>
              <a:t> 3 </a:t>
            </a:r>
            <a:r>
              <a:rPr lang="en-US" sz="2400" dirty="0" err="1">
                <a:solidFill>
                  <a:schemeClr val="bg1"/>
                </a:solidFill>
                <a:latin typeface="Times New Roman" panose="02020603050405020304" pitchFamily="18" charset="0"/>
                <a:cs typeface="Times New Roman" panose="02020603050405020304" pitchFamily="18" charset="0"/>
              </a:rPr>
              <a:t>lá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cờ</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đỏ</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 2 </a:t>
            </a:r>
            <a:r>
              <a:rPr lang="en-US" sz="2400" dirty="0" err="1">
                <a:solidFill>
                  <a:schemeClr val="bg1"/>
                </a:solidFill>
                <a:latin typeface="Times New Roman" panose="02020603050405020304" pitchFamily="18" charset="0"/>
                <a:cs typeface="Times New Roman" panose="02020603050405020304" pitchFamily="18" charset="0"/>
              </a:rPr>
              <a:t>lá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cờ</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2 </a:t>
            </a:r>
            <a:r>
              <a:rPr lang="en-US" sz="2400" dirty="0" err="1">
                <a:solidFill>
                  <a:schemeClr val="bg1"/>
                </a:solidFill>
                <a:latin typeface="Times New Roman" panose="02020603050405020304" pitchFamily="18" charset="0"/>
                <a:cs typeface="Times New Roman" panose="02020603050405020304" pitchFamily="18" charset="0"/>
              </a:rPr>
              <a:t>lá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cờ</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Hỏi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bao </a:t>
            </a:r>
            <a:r>
              <a:rPr lang="en-US" sz="2400" dirty="0" err="1">
                <a:solidFill>
                  <a:schemeClr val="bg1"/>
                </a:solidFill>
                <a:latin typeface="Times New Roman" panose="02020603050405020304" pitchFamily="18" charset="0"/>
                <a:cs typeface="Times New Roman" panose="02020603050405020304" pitchFamily="18" charset="0"/>
              </a:rPr>
              <a:t>nhiêu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xếp</a:t>
            </a:r>
            <a:r>
              <a:rPr lang="en-US" sz="2400" dirty="0">
                <a:solidFill>
                  <a:schemeClr val="bg1"/>
                </a:solidFill>
                <a:latin typeface="Times New Roman" panose="02020603050405020304" pitchFamily="18" charset="0"/>
                <a:cs typeface="Times New Roman" panose="02020603050405020304" pitchFamily="18" charset="0"/>
              </a:rPr>
              <a:t> 7 </a:t>
            </a:r>
            <a:r>
              <a:rPr lang="en-US" sz="2400" dirty="0" err="1">
                <a:solidFill>
                  <a:schemeClr val="bg1"/>
                </a:solidFill>
                <a:latin typeface="Times New Roman" panose="02020603050405020304" pitchFamily="18" charset="0"/>
                <a:cs typeface="Times New Roman" panose="02020603050405020304" pitchFamily="18" charset="0"/>
              </a:rPr>
              <a:t>lá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cờ</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ngang</a:t>
            </a:r>
            <a:r>
              <a:rPr lang="en-US" sz="2400"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DF41A25B-17E2-D7DF-0ED7-37680D576862}"/>
              </a:ext>
            </a:extLst>
          </p:cNvPr>
          <p:cNvSpPr/>
          <p:nvPr/>
        </p:nvSpPr>
        <p:spPr>
          <a:xfrm>
            <a:off x="4830927" y="2119222"/>
            <a:ext cx="1301324" cy="726436"/>
          </a:xfrm>
          <a:prstGeom prst="roundRect">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defTabSz="685800" latinLnBrk="0">
              <a:defRPr/>
            </a:pPr>
            <a:r>
              <a:rPr lang="en-US" b="1" dirty="0">
                <a:solidFill>
                  <a:prstClr val="white"/>
                </a:solidFill>
                <a:latin typeface="Times New Roman" panose="02020603050405020304" pitchFamily="18" charset="0"/>
                <a:cs typeface="Times New Roman" panose="02020603050405020304" pitchFamily="18" charset="0"/>
              </a:rPr>
              <a:t>B. 1260</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CE276AF-E62A-B942-03E0-AB89149338F1}"/>
              </a:ext>
            </a:extLst>
          </p:cNvPr>
          <p:cNvSpPr/>
          <p:nvPr/>
        </p:nvSpPr>
        <p:spPr>
          <a:xfrm>
            <a:off x="4830927" y="3030816"/>
            <a:ext cx="1301324" cy="745567"/>
          </a:xfrm>
          <a:prstGeom prst="roundRect">
            <a:avLst/>
          </a:prstGeom>
          <a:solidFill>
            <a:schemeClr val="accent4"/>
          </a:solidFill>
          <a:ln w="19050">
            <a:solidFill>
              <a:srgbClr val="B27707"/>
            </a:solidFill>
          </a:ln>
        </p:spPr>
        <p:style>
          <a:lnRef idx="1">
            <a:schemeClr val="accent5"/>
          </a:lnRef>
          <a:fillRef idx="3">
            <a:schemeClr val="accent5"/>
          </a:fillRef>
          <a:effectRef idx="2">
            <a:schemeClr val="accent5"/>
          </a:effectRef>
          <a:fontRef idx="minor">
            <a:schemeClr val="lt1"/>
          </a:fontRef>
        </p:style>
        <p:txBody>
          <a:bodyPr rtlCol="0" anchor="ctr"/>
          <a:lstStyle/>
          <a:p>
            <a:pPr algn="just" defTabSz="685800" latinLnBrk="0">
              <a:defRPr/>
            </a:pPr>
            <a:r>
              <a:rPr lang="en-US" b="1" dirty="0">
                <a:solidFill>
                  <a:prstClr val="white"/>
                </a:solidFill>
                <a:latin typeface="Times New Roman" panose="02020603050405020304" pitchFamily="18" charset="0"/>
                <a:cs typeface="Times New Roman" panose="02020603050405020304" pitchFamily="18" charset="0"/>
              </a:rPr>
              <a:t>D. 420</a:t>
            </a:r>
          </a:p>
        </p:txBody>
      </p:sp>
      <p:sp>
        <p:nvSpPr>
          <p:cNvPr id="16" name="Rectangle: Rounded Corners 15">
            <a:extLst>
              <a:ext uri="{FF2B5EF4-FFF2-40B4-BE49-F238E27FC236}">
                <a16:creationId xmlns:a16="http://schemas.microsoft.com/office/drawing/2014/main" id="{4BD03816-B74E-D038-4D96-398F5C2E82E7}"/>
              </a:ext>
            </a:extLst>
          </p:cNvPr>
          <p:cNvSpPr/>
          <p:nvPr/>
        </p:nvSpPr>
        <p:spPr>
          <a:xfrm>
            <a:off x="2746840" y="3049946"/>
            <a:ext cx="1301324" cy="7264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defRPr/>
            </a:pPr>
            <a:r>
              <a:rPr lang="en-US" b="1" dirty="0">
                <a:solidFill>
                  <a:prstClr val="white"/>
                </a:solidFill>
                <a:latin typeface="Times New Roman" panose="02020603050405020304" pitchFamily="18" charset="0"/>
                <a:cs typeface="Times New Roman" panose="02020603050405020304" pitchFamily="18" charset="0"/>
              </a:rPr>
              <a:t>C. 2520 </a:t>
            </a:r>
            <a:endParaRPr lang="en-US" sz="2775" b="1" dirty="0">
              <a:solidFill>
                <a:prstClr val="white"/>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C71C53B1-52B0-43C8-62D9-69967B88352C}"/>
              </a:ext>
            </a:extLst>
          </p:cNvPr>
          <p:cNvSpPr/>
          <p:nvPr/>
        </p:nvSpPr>
        <p:spPr>
          <a:xfrm>
            <a:off x="2746839" y="2141275"/>
            <a:ext cx="1301324" cy="726436"/>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just">
              <a:defRPr/>
            </a:pPr>
            <a:r>
              <a:rPr lang="en-US" b="1" dirty="0">
                <a:solidFill>
                  <a:prstClr val="white"/>
                </a:solidFill>
                <a:latin typeface="Times New Roman" panose="02020603050405020304" pitchFamily="18" charset="0"/>
                <a:cs typeface="Times New Roman" panose="02020603050405020304" pitchFamily="18" charset="0"/>
              </a:rPr>
              <a:t>A. 210</a:t>
            </a:r>
            <a:endParaRPr lang="en-US" sz="2775"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4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25" presetClass="emph" presetSubtype="0" fill="hold" grpId="1" nodeType="clickEffect">
                                  <p:stCondLst>
                                    <p:cond delay="0"/>
                                  </p:stCondLst>
                                  <p:childTnLst>
                                    <p:animClr clrSpc="hsl" dir="cw">
                                      <p:cBhvr override="childStyle">
                                        <p:cTn id="53" dur="500" fill="hold"/>
                                        <p:tgtEl>
                                          <p:spTgt spid="13"/>
                                        </p:tgtEl>
                                        <p:attrNameLst>
                                          <p:attrName>style.color</p:attrName>
                                        </p:attrNameLst>
                                      </p:cBhvr>
                                      <p:by>
                                        <p:hsl h="0" s="-70588" l="0"/>
                                      </p:by>
                                    </p:animClr>
                                    <p:animClr clrSpc="hsl" dir="cw">
                                      <p:cBhvr>
                                        <p:cTn id="54" dur="500" fill="hold"/>
                                        <p:tgtEl>
                                          <p:spTgt spid="13"/>
                                        </p:tgtEl>
                                        <p:attrNameLst>
                                          <p:attrName>fillcolor</p:attrName>
                                        </p:attrNameLst>
                                      </p:cBhvr>
                                      <p:by>
                                        <p:hsl h="0" s="-70588" l="0"/>
                                      </p:by>
                                    </p:animClr>
                                    <p:animClr clrSpc="hsl" dir="cw">
                                      <p:cBhvr>
                                        <p:cTn id="55" dur="500" fill="hold"/>
                                        <p:tgtEl>
                                          <p:spTgt spid="13"/>
                                        </p:tgtEl>
                                        <p:attrNameLst>
                                          <p:attrName>stroke.color</p:attrName>
                                        </p:attrNameLst>
                                      </p:cBhvr>
                                      <p:by>
                                        <p:hsl h="0" s="-70588" l="0"/>
                                      </p:by>
                                    </p:animClr>
                                    <p:set>
                                      <p:cBhvr>
                                        <p:cTn id="56" dur="500" fill="hold"/>
                                        <p:tgtEl>
                                          <p:spTgt spid="13"/>
                                        </p:tgtEl>
                                        <p:attrNameLst>
                                          <p:attrName>fill.type</p:attrName>
                                        </p:attrNameLst>
                                      </p:cBhvr>
                                      <p:to>
                                        <p:strVal val="solid"/>
                                      </p:to>
                                    </p:set>
                                  </p:childTnLst>
                                  <p:subTnLst>
                                    <p:audio>
                                      <p:cMediaNode>
                                        <p:cTn display="0" masterRel="sameClick">
                                          <p:stCondLst>
                                            <p:cond evt="begin" delay="0">
                                              <p:tn val="5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4"/>
                    </p:tgtEl>
                  </p:cond>
                </p:stCondLst>
                <p:endSync evt="end" delay="0">
                  <p:rtn val="all"/>
                </p:endSync>
                <p:childTnLst>
                  <p:par>
                    <p:cTn id="58" fill="hold">
                      <p:stCondLst>
                        <p:cond delay="0"/>
                      </p:stCondLst>
                      <p:childTnLst>
                        <p:par>
                          <p:cTn id="59" fill="hold">
                            <p:stCondLst>
                              <p:cond delay="0"/>
                            </p:stCondLst>
                            <p:childTnLst>
                              <p:par>
                                <p:cTn id="60" presetID="25" presetClass="emph" presetSubtype="0" fill="hold" grpId="1" nodeType="clickEffect">
                                  <p:stCondLst>
                                    <p:cond delay="0"/>
                                  </p:stCondLst>
                                  <p:childTnLst>
                                    <p:animClr clrSpc="hsl" dir="cw">
                                      <p:cBhvr override="childStyle">
                                        <p:cTn id="61" dur="500" fill="hold"/>
                                        <p:tgtEl>
                                          <p:spTgt spid="14"/>
                                        </p:tgtEl>
                                        <p:attrNameLst>
                                          <p:attrName>style.color</p:attrName>
                                        </p:attrNameLst>
                                      </p:cBhvr>
                                      <p:by>
                                        <p:hsl h="0" s="-70588" l="0"/>
                                      </p:by>
                                    </p:animClr>
                                    <p:animClr clrSpc="hsl" dir="cw">
                                      <p:cBhvr>
                                        <p:cTn id="62" dur="500" fill="hold"/>
                                        <p:tgtEl>
                                          <p:spTgt spid="14"/>
                                        </p:tgtEl>
                                        <p:attrNameLst>
                                          <p:attrName>fillcolor</p:attrName>
                                        </p:attrNameLst>
                                      </p:cBhvr>
                                      <p:by>
                                        <p:hsl h="0" s="-70588" l="0"/>
                                      </p:by>
                                    </p:animClr>
                                    <p:animClr clrSpc="hsl" dir="cw">
                                      <p:cBhvr>
                                        <p:cTn id="63" dur="500" fill="hold"/>
                                        <p:tgtEl>
                                          <p:spTgt spid="14"/>
                                        </p:tgtEl>
                                        <p:attrNameLst>
                                          <p:attrName>stroke.color</p:attrName>
                                        </p:attrNameLst>
                                      </p:cBhvr>
                                      <p:by>
                                        <p:hsl h="0" s="-70588" l="0"/>
                                      </p:by>
                                    </p:animClr>
                                    <p:set>
                                      <p:cBhvr>
                                        <p:cTn id="64" dur="500" fill="hold"/>
                                        <p:tgtEl>
                                          <p:spTgt spid="14"/>
                                        </p:tgtEl>
                                        <p:attrNameLst>
                                          <p:attrName>fill.type</p:attrName>
                                        </p:attrNameLst>
                                      </p:cBhvr>
                                      <p:to>
                                        <p:strVal val="solid"/>
                                      </p:to>
                                    </p:set>
                                  </p:childTnLst>
                                  <p:subTnLst>
                                    <p:audio>
                                      <p:cMediaNode>
                                        <p:cTn display="0" masterRel="sameClick">
                                          <p:stCondLst>
                                            <p:cond evt="begin" delay="0">
                                              <p:tn val="6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25" presetClass="emph" presetSubtype="0" fill="hold" grpId="1" nodeType="clickEffect">
                                  <p:stCondLst>
                                    <p:cond delay="0"/>
                                  </p:stCondLst>
                                  <p:childTnLst>
                                    <p:animClr clrSpc="hsl" dir="cw">
                                      <p:cBhvr override="childStyle">
                                        <p:cTn id="69" dur="500" fill="hold"/>
                                        <p:tgtEl>
                                          <p:spTgt spid="16"/>
                                        </p:tgtEl>
                                        <p:attrNameLst>
                                          <p:attrName>style.color</p:attrName>
                                        </p:attrNameLst>
                                      </p:cBhvr>
                                      <p:by>
                                        <p:hsl h="0" s="-70588" l="0"/>
                                      </p:by>
                                    </p:animClr>
                                    <p:animClr clrSpc="hsl" dir="cw">
                                      <p:cBhvr>
                                        <p:cTn id="70" dur="500" fill="hold"/>
                                        <p:tgtEl>
                                          <p:spTgt spid="16"/>
                                        </p:tgtEl>
                                        <p:attrNameLst>
                                          <p:attrName>fillcolor</p:attrName>
                                        </p:attrNameLst>
                                      </p:cBhvr>
                                      <p:by>
                                        <p:hsl h="0" s="-70588" l="0"/>
                                      </p:by>
                                    </p:animClr>
                                    <p:animClr clrSpc="hsl" dir="cw">
                                      <p:cBhvr>
                                        <p:cTn id="71" dur="500" fill="hold"/>
                                        <p:tgtEl>
                                          <p:spTgt spid="16"/>
                                        </p:tgtEl>
                                        <p:attrNameLst>
                                          <p:attrName>stroke.color</p:attrName>
                                        </p:attrNameLst>
                                      </p:cBhvr>
                                      <p:by>
                                        <p:hsl h="0" s="-70588" l="0"/>
                                      </p:by>
                                    </p:animClr>
                                    <p:set>
                                      <p:cBhvr>
                                        <p:cTn id="72" dur="500" fill="hold"/>
                                        <p:tgtEl>
                                          <p:spTgt spid="16"/>
                                        </p:tgtEl>
                                        <p:attrNameLst>
                                          <p:attrName>fill.type</p:attrName>
                                        </p:attrNameLst>
                                      </p:cBhvr>
                                      <p:to>
                                        <p:strVal val="solid"/>
                                      </p:to>
                                    </p:set>
                                  </p:childTnLst>
                                  <p:subTnLst>
                                    <p:audio>
                                      <p:cMediaNode>
                                        <p:cTn display="0" masterRel="sameClick">
                                          <p:stCondLst>
                                            <p:cond evt="begin" delay="0">
                                              <p:tn val="6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6"/>
                  </p:tgtEl>
                </p:cond>
              </p:nextCondLst>
            </p:seq>
            <p:seq concurrent="1" nextAc="seek">
              <p:cTn id="73" restart="whenNotActive" fill="hold" evtFilter="cancelBubble" nodeType="interactiveSeq">
                <p:stCondLst>
                  <p:cond evt="onClick" delay="0">
                    <p:tgtEl>
                      <p:spTgt spid="3"/>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
                                        </p:tgtEl>
                                        <p:attrNameLst>
                                          <p:attrName>fillcolor</p:attrName>
                                        </p:attrNameLst>
                                      </p:cBhvr>
                                      <p:to>
                                        <a:srgbClr val="00B050"/>
                                      </p:to>
                                    </p:animClr>
                                    <p:set>
                                      <p:cBhvr>
                                        <p:cTn id="78" dur="2000" fill="hold"/>
                                        <p:tgtEl>
                                          <p:spTgt spid="3"/>
                                        </p:tgtEl>
                                        <p:attrNameLst>
                                          <p:attrName>fill.type</p:attrName>
                                        </p:attrNameLst>
                                      </p:cBhvr>
                                      <p:to>
                                        <p:strVal val="solid"/>
                                      </p:to>
                                    </p:set>
                                    <p:set>
                                      <p:cBhvr>
                                        <p:cTn id="79" dur="2000" fill="hold"/>
                                        <p:tgtEl>
                                          <p:spTgt spid="3"/>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
                  </p:tgtEl>
                </p:cond>
              </p:nextCondLst>
            </p:seq>
          </p:childTnLst>
        </p:cTn>
      </p:par>
    </p:tnLst>
    <p:bldLst>
      <p:bldP spid="7" grpId="0"/>
      <p:bldP spid="13" grpId="0" animBg="1"/>
      <p:bldP spid="13" grpId="1" animBg="1"/>
      <p:bldP spid="14" grpId="0" animBg="1"/>
      <p:bldP spid="14" grpId="1" animBg="1"/>
      <p:bldP spid="16" grpId="0" animBg="1"/>
      <p:bldP spid="16" grpId="1"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EF02346-C18B-E74B-789A-ED38811DBE91}"/>
              </a:ext>
            </a:extLst>
          </p:cNvPr>
          <p:cNvGrpSpPr/>
          <p:nvPr/>
        </p:nvGrpSpPr>
        <p:grpSpPr>
          <a:xfrm>
            <a:off x="152496" y="631755"/>
            <a:ext cx="8667976" cy="1296145"/>
            <a:chOff x="243559" y="195485"/>
            <a:chExt cx="8667976" cy="1296145"/>
          </a:xfrm>
        </p:grpSpPr>
        <p:sp>
          <p:nvSpPr>
            <p:cNvPr id="58" name="Rounded Rectangle 19">
              <a:extLst>
                <a:ext uri="{FF2B5EF4-FFF2-40B4-BE49-F238E27FC236}">
                  <a16:creationId xmlns:a16="http://schemas.microsoft.com/office/drawing/2014/main" id="{35D7BF68-A009-5D4A-2AFE-154F38FB7653}"/>
                </a:ext>
              </a:extLst>
            </p:cNvPr>
            <p:cNvSpPr/>
            <p:nvPr/>
          </p:nvSpPr>
          <p:spPr>
            <a:xfrm>
              <a:off x="339476" y="411511"/>
              <a:ext cx="8572059" cy="108011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9" name="Group 58">
              <a:extLst>
                <a:ext uri="{FF2B5EF4-FFF2-40B4-BE49-F238E27FC236}">
                  <a16:creationId xmlns:a16="http://schemas.microsoft.com/office/drawing/2014/main" id="{59206146-C34F-DD01-4CE4-7617064997E1}"/>
                </a:ext>
              </a:extLst>
            </p:cNvPr>
            <p:cNvGrpSpPr/>
            <p:nvPr/>
          </p:nvGrpSpPr>
          <p:grpSpPr>
            <a:xfrm>
              <a:off x="243559" y="195485"/>
              <a:ext cx="1818928" cy="536053"/>
              <a:chOff x="22440" y="38104"/>
              <a:chExt cx="1096792" cy="234000"/>
            </a:xfrm>
          </p:grpSpPr>
          <p:grpSp>
            <p:nvGrpSpPr>
              <p:cNvPr id="60" name="Group 59">
                <a:extLst>
                  <a:ext uri="{FF2B5EF4-FFF2-40B4-BE49-F238E27FC236}">
                    <a16:creationId xmlns:a16="http://schemas.microsoft.com/office/drawing/2014/main" id="{24A83853-51A3-A9F2-0632-F75B7A0373F8}"/>
                  </a:ext>
                </a:extLst>
              </p:cNvPr>
              <p:cNvGrpSpPr/>
              <p:nvPr/>
            </p:nvGrpSpPr>
            <p:grpSpPr>
              <a:xfrm>
                <a:off x="22440" y="59287"/>
                <a:ext cx="1096792" cy="162052"/>
                <a:chOff x="31572" y="60276"/>
                <a:chExt cx="1543206" cy="200549"/>
              </a:xfrm>
            </p:grpSpPr>
            <p:sp>
              <p:nvSpPr>
                <p:cNvPr id="62" name="Arrow: Pentagon 61">
                  <a:extLst>
                    <a:ext uri="{FF2B5EF4-FFF2-40B4-BE49-F238E27FC236}">
                      <a16:creationId xmlns:a16="http://schemas.microsoft.com/office/drawing/2014/main" id="{EA075FFB-9FF4-6D91-3749-87107D31EB55}"/>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2000"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0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3" name="Arrow: Chevron 62">
                  <a:extLst>
                    <a:ext uri="{FF2B5EF4-FFF2-40B4-BE49-F238E27FC236}">
                      <a16:creationId xmlns:a16="http://schemas.microsoft.com/office/drawing/2014/main" id="{5A4F9EC6-5850-C376-DD0E-BA98EACD93E0}"/>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2000">
                    <a:latin typeface="Times New Roman" panose="02020603050405020304" pitchFamily="18" charset="0"/>
                    <a:cs typeface="Times New Roman" panose="02020603050405020304" pitchFamily="18" charset="0"/>
                  </a:endParaRPr>
                </a:p>
              </p:txBody>
            </p:sp>
            <p:sp>
              <p:nvSpPr>
                <p:cNvPr id="64" name="Arrow: Chevron 63">
                  <a:extLst>
                    <a:ext uri="{FF2B5EF4-FFF2-40B4-BE49-F238E27FC236}">
                      <a16:creationId xmlns:a16="http://schemas.microsoft.com/office/drawing/2014/main" id="{68CB6405-9BFA-EDA9-6C12-F3B1459FFC98}"/>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2000">
                    <a:latin typeface="Times New Roman" panose="02020603050405020304" pitchFamily="18" charset="0"/>
                    <a:cs typeface="Times New Roman" panose="02020603050405020304" pitchFamily="18" charset="0"/>
                  </a:endParaRPr>
                </a:p>
              </p:txBody>
            </p:sp>
          </p:grpSp>
          <p:sp>
            <p:nvSpPr>
              <p:cNvPr id="61" name="TextBox 56">
                <a:extLst>
                  <a:ext uri="{FF2B5EF4-FFF2-40B4-BE49-F238E27FC236}">
                    <a16:creationId xmlns:a16="http://schemas.microsoft.com/office/drawing/2014/main" id="{D8993FD1-B14F-2F96-2D43-C5678ED9B60F}"/>
                  </a:ext>
                </a:extLst>
              </p:cNvPr>
              <p:cNvSpPr txBox="1"/>
              <p:nvPr/>
            </p:nvSpPr>
            <p:spPr>
              <a:xfrm>
                <a:off x="171804" y="38104"/>
                <a:ext cx="921027" cy="234000"/>
              </a:xfrm>
              <a:prstGeom prst="rect">
                <a:avLst/>
              </a:prstGeom>
              <a:noFill/>
            </p:spPr>
            <p:txBody>
              <a:bodyPr wrap="square" tIns="54000" bIns="0">
                <a:noAutofit/>
              </a:bodyPr>
              <a:lstStyle/>
              <a:p>
                <a:pPr>
                  <a:lnSpc>
                    <a:spcPct val="107000"/>
                  </a:lnSpc>
                  <a:spcAft>
                    <a:spcPts val="800"/>
                  </a:spcAft>
                </a:pPr>
                <a:r>
                  <a:rPr lang="vi-VN" sz="20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Luyện tập 1</a:t>
                </a:r>
                <a:endParaRPr lang="vi-VN" sz="2000"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65" name="TextBox 64">
              <a:extLst>
                <a:ext uri="{FF2B5EF4-FFF2-40B4-BE49-F238E27FC236}">
                  <a16:creationId xmlns:a16="http://schemas.microsoft.com/office/drawing/2014/main" id="{8987F2BF-2925-742D-67DE-F4094524F988}"/>
                </a:ext>
              </a:extLst>
            </p:cNvPr>
            <p:cNvSpPr txBox="1"/>
            <p:nvPr/>
          </p:nvSpPr>
          <p:spPr>
            <a:xfrm>
              <a:off x="352930" y="610208"/>
              <a:ext cx="8438140" cy="707886"/>
            </a:xfrm>
            <a:prstGeom prst="rect">
              <a:avLst/>
            </a:prstGeom>
            <a:noFill/>
          </p:spPr>
          <p:txBody>
            <a:bodyPr wrap="square" rtlCol="0">
              <a:spAutoFit/>
            </a:bodyPr>
            <a:lstStyle/>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Trong một cuộc thi điền kinh gồm 6 vận động viên chạy trên 6 đường chạy. Hỏi có bao nhiêu cách xếp các vận động viên vào các đường chạy đó?</a:t>
              </a: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1AA2269D-E853-52FA-34B0-9600CA1801F9}"/>
              </a:ext>
            </a:extLst>
          </p:cNvPr>
          <p:cNvGrpSpPr/>
          <p:nvPr/>
        </p:nvGrpSpPr>
        <p:grpSpPr>
          <a:xfrm>
            <a:off x="292697" y="2098996"/>
            <a:ext cx="8558605" cy="1745519"/>
            <a:chOff x="352930" y="1978359"/>
            <a:chExt cx="8558605" cy="1745519"/>
          </a:xfrm>
        </p:grpSpPr>
        <p:sp>
          <p:nvSpPr>
            <p:cNvPr id="67" name="Rounded Rectangle 34">
              <a:extLst>
                <a:ext uri="{FF2B5EF4-FFF2-40B4-BE49-F238E27FC236}">
                  <a16:creationId xmlns:a16="http://schemas.microsoft.com/office/drawing/2014/main" id="{8869276B-6981-5228-3F45-4D486226CCE4}"/>
                </a:ext>
              </a:extLst>
            </p:cNvPr>
            <p:cNvSpPr/>
            <p:nvPr/>
          </p:nvSpPr>
          <p:spPr>
            <a:xfrm>
              <a:off x="352930" y="2091196"/>
              <a:ext cx="8558605" cy="163268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grpSp>
          <p:nvGrpSpPr>
            <p:cNvPr id="68" name="Group 60">
              <a:extLst>
                <a:ext uri="{FF2B5EF4-FFF2-40B4-BE49-F238E27FC236}">
                  <a16:creationId xmlns:a16="http://schemas.microsoft.com/office/drawing/2014/main" id="{0901165A-27C5-43ED-624E-672AFCD9CC8B}"/>
                </a:ext>
              </a:extLst>
            </p:cNvPr>
            <p:cNvGrpSpPr/>
            <p:nvPr/>
          </p:nvGrpSpPr>
          <p:grpSpPr>
            <a:xfrm>
              <a:off x="352930" y="1978359"/>
              <a:ext cx="1752156" cy="400110"/>
              <a:chOff x="1224542" y="6305967"/>
              <a:chExt cx="3305491" cy="952230"/>
            </a:xfrm>
          </p:grpSpPr>
          <p:sp>
            <p:nvSpPr>
              <p:cNvPr id="69" name="Freeform 20">
                <a:extLst>
                  <a:ext uri="{FF2B5EF4-FFF2-40B4-BE49-F238E27FC236}">
                    <a16:creationId xmlns:a16="http://schemas.microsoft.com/office/drawing/2014/main" id="{DF38D6CB-27E2-EB39-2925-E1E72FAFCE7A}"/>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2000">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5AD1822E-192E-DF6F-1BD3-D70CE7D4603C}"/>
                  </a:ext>
                </a:extLst>
              </p:cNvPr>
              <p:cNvSpPr txBox="1"/>
              <p:nvPr/>
            </p:nvSpPr>
            <p:spPr>
              <a:xfrm>
                <a:off x="2091562" y="6305967"/>
                <a:ext cx="1917891" cy="952230"/>
              </a:xfrm>
              <a:prstGeom prst="rect">
                <a:avLst/>
              </a:prstGeom>
              <a:noFill/>
            </p:spPr>
            <p:txBody>
              <a:bodyPr wrap="none" rtlCol="0">
                <a:spAutoFit/>
              </a:bodyPr>
              <a:lstStyle/>
              <a:p>
                <a:r>
                  <a:rPr lang="vi-VN" sz="20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20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71" name="Round Diagonal Corner Rectangle 41">
                <a:extLst>
                  <a:ext uri="{FF2B5EF4-FFF2-40B4-BE49-F238E27FC236}">
                    <a16:creationId xmlns:a16="http://schemas.microsoft.com/office/drawing/2014/main" id="{450A4D96-32E1-A488-7AEB-843F51788186}"/>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72" name="Freeform 15">
                <a:extLst>
                  <a:ext uri="{FF2B5EF4-FFF2-40B4-BE49-F238E27FC236}">
                    <a16:creationId xmlns:a16="http://schemas.microsoft.com/office/drawing/2014/main" id="{04AC2333-B360-AFB1-0EDC-21461497188E}"/>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F99076C-9249-324A-1721-3DEF5060C95F}"/>
                    </a:ext>
                  </a:extLst>
                </p:cNvPr>
                <p:cNvSpPr txBox="1"/>
                <p:nvPr/>
              </p:nvSpPr>
              <p:spPr>
                <a:xfrm>
                  <a:off x="433713" y="2428928"/>
                  <a:ext cx="8386759" cy="1169551"/>
                </a:xfrm>
                <a:prstGeom prst="rect">
                  <a:avLst/>
                </a:prstGeom>
                <a:noFill/>
              </p:spPr>
              <p:txBody>
                <a:bodyPr wrap="square" rtlCol="0">
                  <a:spAutoFit/>
                </a:bodyPr>
                <a:lstStyle/>
                <a:p>
                  <a:pPr latinLnBrk="0">
                    <a:spcBef>
                      <a:spcPts val="600"/>
                    </a:spcBef>
                  </a:pPr>
                  <a:r>
                    <a:rPr lang="vi-VN" sz="2000" dirty="0">
                      <a:latin typeface="Tahoma" panose="020B0604030504040204" pitchFamily="34" charset="0"/>
                      <a:ea typeface="Tahoma" panose="020B0604030504040204" pitchFamily="34" charset="0"/>
                      <a:cs typeface="Tahoma" panose="020B0604030504040204" pitchFamily="34" charset="0"/>
                    </a:rPr>
                    <a:t>Mỗi cách xếp 6 vận động viên vào 6 đường chạy (mỗi đường chạy chỉ </a:t>
                  </a:r>
                  <a:endParaRPr lang="en-US" sz="2000" dirty="0">
                    <a:latin typeface="Tahoma" panose="020B0604030504040204" pitchFamily="34" charset="0"/>
                    <a:ea typeface="Tahoma" panose="020B0604030504040204" pitchFamily="34" charset="0"/>
                    <a:cs typeface="Tahoma" panose="020B0604030504040204" pitchFamily="34" charset="0"/>
                  </a:endParaRPr>
                </a:p>
                <a:p>
                  <a:pPr latinLnBrk="0">
                    <a:spcBef>
                      <a:spcPts val="600"/>
                    </a:spcBef>
                  </a:pPr>
                  <a:r>
                    <a:rPr lang="vi-VN" sz="2000" dirty="0">
                      <a:latin typeface="Tahoma" panose="020B0604030504040204" pitchFamily="34" charset="0"/>
                      <a:ea typeface="Tahoma" panose="020B0604030504040204" pitchFamily="34" charset="0"/>
                      <a:cs typeface="Tahoma" panose="020B0604030504040204" pitchFamily="34" charset="0"/>
                    </a:rPr>
                    <a:t>một vận động viên) là một hoán vị của 6 vận động viên đó.</a:t>
                  </a:r>
                  <a:endParaRPr lang="en-US" sz="2000" dirty="0">
                    <a:latin typeface="Tahoma" panose="020B0604030504040204" pitchFamily="34" charset="0"/>
                    <a:ea typeface="Tahoma" panose="020B0604030504040204" pitchFamily="34" charset="0"/>
                    <a:cs typeface="Tahoma" panose="020B0604030504040204" pitchFamily="34" charset="0"/>
                  </a:endParaRPr>
                </a:p>
                <a:p>
                  <a:pPr latinLnBrk="0">
                    <a:spcBef>
                      <a:spcPts val="600"/>
                    </a:spcBef>
                  </a:pPr>
                  <a:r>
                    <a:rPr lang="vi-VN" sz="2000" dirty="0">
                      <a:latin typeface="Tahoma" panose="020B0604030504040204" pitchFamily="34" charset="0"/>
                      <a:ea typeface="Tahoma" panose="020B0604030504040204" pitchFamily="34" charset="0"/>
                      <a:cs typeface="Tahoma" panose="020B0604030504040204" pitchFamily="34" charset="0"/>
                    </a:rPr>
                    <a:t>Vậy số cách xếp các vận động viên vào các đường chạy là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6</m:t>
                          </m:r>
                        </m:sub>
                      </m:sSub>
                      <m:r>
                        <a:rPr lang="en-US" sz="2000" i="1">
                          <a:latin typeface="Cambria Math" panose="02040503050406030204" pitchFamily="18" charset="0"/>
                        </a:rPr>
                        <m:t>=6!=720</m:t>
                      </m:r>
                    </m:oMath>
                  </a14:m>
                  <a:endParaRPr lang="vi-VN"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AF99076C-9249-324A-1721-3DEF5060C95F}"/>
                    </a:ext>
                  </a:extLst>
                </p:cNvPr>
                <p:cNvSpPr txBox="1">
                  <a:spLocks noRot="1" noChangeAspect="1" noMove="1" noResize="1" noEditPoints="1" noAdjustHandles="1" noChangeArrowheads="1" noChangeShapeType="1" noTextEdit="1"/>
                </p:cNvSpPr>
                <p:nvPr/>
              </p:nvSpPr>
              <p:spPr>
                <a:xfrm>
                  <a:off x="433713" y="2428928"/>
                  <a:ext cx="8386759" cy="1169551"/>
                </a:xfrm>
                <a:prstGeom prst="rect">
                  <a:avLst/>
                </a:prstGeom>
                <a:blipFill>
                  <a:blip r:embed="rId2"/>
                  <a:stretch>
                    <a:fillRect l="-727" t="-2604" b="-8333"/>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C503E1B5-5F42-7C41-6DA7-3901F7A2722C}"/>
              </a:ext>
            </a:extLst>
          </p:cNvPr>
          <p:cNvGrpSpPr/>
          <p:nvPr/>
        </p:nvGrpSpPr>
        <p:grpSpPr>
          <a:xfrm>
            <a:off x="251520" y="259324"/>
            <a:ext cx="1584176" cy="335713"/>
            <a:chOff x="251520" y="259324"/>
            <a:chExt cx="1584176" cy="335713"/>
          </a:xfrm>
        </p:grpSpPr>
        <p:sp>
          <p:nvSpPr>
            <p:cNvPr id="3" name="Rounded Rectangle 19">
              <a:extLst>
                <a:ext uri="{FF2B5EF4-FFF2-40B4-BE49-F238E27FC236}">
                  <a16:creationId xmlns:a16="http://schemas.microsoft.com/office/drawing/2014/main" id="{12F41D15-BFF7-1D36-F74E-64D6B325F11C}"/>
                </a:ext>
              </a:extLst>
            </p:cNvPr>
            <p:cNvSpPr/>
            <p:nvPr/>
          </p:nvSpPr>
          <p:spPr>
            <a:xfrm>
              <a:off x="251520" y="259324"/>
              <a:ext cx="1584176"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1">
              <a:extLst>
                <a:ext uri="{FF2B5EF4-FFF2-40B4-BE49-F238E27FC236}">
                  <a16:creationId xmlns:a16="http://schemas.microsoft.com/office/drawing/2014/main" id="{FE094238-2F5E-89EB-0317-A51CF1F5610B}"/>
                </a:ext>
              </a:extLst>
            </p:cNvPr>
            <p:cNvSpPr txBox="1">
              <a:spLocks/>
            </p:cNvSpPr>
            <p:nvPr/>
          </p:nvSpPr>
          <p:spPr>
            <a:xfrm>
              <a:off x="273164" y="273483"/>
              <a:ext cx="156253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1. HOÁN VỊ</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3940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3CF4F-D59B-54E2-09D3-A5C258B5367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30A31557-71D4-45A7-34EF-FCB532724837}"/>
              </a:ext>
            </a:extLst>
          </p:cNvPr>
          <p:cNvGrpSpPr/>
          <p:nvPr/>
        </p:nvGrpSpPr>
        <p:grpSpPr>
          <a:xfrm>
            <a:off x="79942" y="483518"/>
            <a:ext cx="1163017" cy="335713"/>
            <a:chOff x="6539249" y="431659"/>
            <a:chExt cx="1163017" cy="335713"/>
          </a:xfrm>
        </p:grpSpPr>
        <p:sp>
          <p:nvSpPr>
            <p:cNvPr id="7" name="Rounded Rectangle 19">
              <a:extLst>
                <a:ext uri="{FF2B5EF4-FFF2-40B4-BE49-F238E27FC236}">
                  <a16:creationId xmlns:a16="http://schemas.microsoft.com/office/drawing/2014/main" id="{7113B92B-6738-136F-5B91-7229B2C8182F}"/>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1">
              <a:extLst>
                <a:ext uri="{FF2B5EF4-FFF2-40B4-BE49-F238E27FC236}">
                  <a16:creationId xmlns:a16="http://schemas.microsoft.com/office/drawing/2014/main" id="{1D72E243-CC0B-FDB3-FFF1-3F44119219E6}"/>
                </a:ext>
              </a:extLst>
            </p:cNvPr>
            <p:cNvSpPr txBox="1">
              <a:spLocks/>
            </p:cNvSpPr>
            <p:nvPr/>
          </p:nvSpPr>
          <p:spPr>
            <a:xfrm>
              <a:off x="6560578" y="445818"/>
              <a:ext cx="114168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err="1">
                  <a:solidFill>
                    <a:schemeClr val="tx1"/>
                  </a:solidFill>
                  <a:latin typeface="Times New Roman" panose="02020603050405020304" pitchFamily="18" charset="0"/>
                  <a:cs typeface="Times New Roman" panose="02020603050405020304" pitchFamily="18" charset="0"/>
                </a:rPr>
                <a:t>Câu</a:t>
              </a:r>
              <a:r>
                <a:rPr lang="en-US" altLang="ko-KR" sz="2000" b="1" dirty="0">
                  <a:solidFill>
                    <a:schemeClr val="tx1"/>
                  </a:solidFill>
                  <a:latin typeface="Times New Roman" panose="02020603050405020304" pitchFamily="18" charset="0"/>
                  <a:cs typeface="Times New Roman" panose="02020603050405020304" pitchFamily="18" charset="0"/>
                </a:rPr>
                <a:t> </a:t>
              </a:r>
              <a:r>
                <a:rPr lang="en-US" altLang="ko-KR" sz="2000" b="1" dirty="0" err="1">
                  <a:solidFill>
                    <a:schemeClr val="tx1"/>
                  </a:solidFill>
                  <a:latin typeface="Times New Roman" panose="02020603050405020304" pitchFamily="18" charset="0"/>
                  <a:cs typeface="Times New Roman" panose="02020603050405020304" pitchFamily="18" charset="0"/>
                </a:rPr>
                <a:t>hỏi</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sp>
        <p:nvSpPr>
          <p:cNvPr id="2" name="Rounded Rectangle 19">
            <a:extLst>
              <a:ext uri="{FF2B5EF4-FFF2-40B4-BE49-F238E27FC236}">
                <a16:creationId xmlns:a16="http://schemas.microsoft.com/office/drawing/2014/main" id="{88832C8F-EC0D-2AE4-A725-35D5C9AEF553}"/>
              </a:ext>
            </a:extLst>
          </p:cNvPr>
          <p:cNvSpPr/>
          <p:nvPr/>
        </p:nvSpPr>
        <p:spPr>
          <a:xfrm>
            <a:off x="73454" y="915566"/>
            <a:ext cx="6226738" cy="367240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B326C56-00A7-0285-24AB-8171602F2AE3}"/>
                  </a:ext>
                </a:extLst>
              </p:cNvPr>
              <p:cNvSpPr txBox="1"/>
              <p:nvPr/>
            </p:nvSpPr>
            <p:spPr>
              <a:xfrm>
                <a:off x="15670" y="936094"/>
                <a:ext cx="6342305" cy="3477875"/>
              </a:xfrm>
              <a:prstGeom prst="rect">
                <a:avLst/>
              </a:prstGeom>
              <a:noFill/>
            </p:spPr>
            <p:txBody>
              <a:bodyPr wrap="square" rtlCol="0" anchor="ctr">
                <a:spAutoFit/>
              </a:bodyPr>
              <a:lstStyle/>
              <a:p>
                <a:pPr algn="just" latinLnBrk="0">
                  <a:spcBef>
                    <a:spcPts val="600"/>
                  </a:spcBef>
                </a:pPr>
                <a:r>
                  <a:rPr lang="en-US" sz="2000" dirty="0">
                    <a:latin typeface="Times New Roman" panose="02020603050405020304" pitchFamily="18" charset="0"/>
                    <a:ea typeface="Tahoma" panose="020B0604030504040204" pitchFamily="34" charset="0"/>
                    <a:cs typeface="Times New Roman" panose="02020603050405020304" pitchFamily="18" charset="0"/>
                  </a:rPr>
                  <a:t>Danh </a:t>
                </a:r>
                <a:r>
                  <a:rPr lang="en-US" sz="2000" dirty="0" err="1">
                    <a:latin typeface="Times New Roman" panose="02020603050405020304" pitchFamily="18" charset="0"/>
                    <a:ea typeface="Tahoma" panose="020B0604030504040204" pitchFamily="34" charset="0"/>
                    <a:cs typeface="Times New Roman" panose="02020603050405020304" pitchFamily="18" charset="0"/>
                  </a:rPr>
                  <a:t>sách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tuyển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bóng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đá</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quốc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tham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dự</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trận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đấu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quốc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23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gồm</a:t>
                </a:r>
                <a:r>
                  <a:rPr lang="en-US" sz="2000" dirty="0">
                    <a:latin typeface="Times New Roman" panose="02020603050405020304" pitchFamily="18" charset="0"/>
                    <a:ea typeface="Tahoma" panose="020B0604030504040204" pitchFamily="34" charset="0"/>
                    <a:cs typeface="Times New Roman" panose="02020603050405020304" pitchFamily="18" charset="0"/>
                  </a:rPr>
                  <a:t> 3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môn</a:t>
                </a:r>
                <a:r>
                  <a:rPr lang="en-US" sz="2000" dirty="0">
                    <a:latin typeface="Times New Roman" panose="02020603050405020304" pitchFamily="18" charset="0"/>
                    <a:ea typeface="Tahoma" panose="020B0604030504040204" pitchFamily="34" charset="0"/>
                    <a:cs typeface="Times New Roman" panose="02020603050405020304" pitchFamily="18" charset="0"/>
                  </a:rPr>
                  <a:t>, 7 hậu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vệ</a:t>
                </a:r>
                <a:r>
                  <a:rPr lang="en-US" sz="2000" dirty="0">
                    <a:latin typeface="Times New Roman" panose="02020603050405020304" pitchFamily="18" charset="0"/>
                    <a:ea typeface="Tahoma" panose="020B0604030504040204" pitchFamily="34" charset="0"/>
                    <a:cs typeface="Times New Roman" panose="02020603050405020304" pitchFamily="18" charset="0"/>
                  </a:rPr>
                  <a:t>, 8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tiền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vệ</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5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tiền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Huấn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luyện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rất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mật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không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cho</a:t>
                </a:r>
                <a:r>
                  <a:rPr lang="en-US" sz="2000" dirty="0">
                    <a:latin typeface="Times New Roman" panose="02020603050405020304" pitchFamily="18" charset="0"/>
                    <a:ea typeface="Tahoma" panose="020B0604030504040204" pitchFamily="34" charset="0"/>
                    <a:cs typeface="Times New Roman" panose="02020603050405020304" pitchFamily="18" charset="0"/>
                  </a:rPr>
                  <a:t> ai </a:t>
                </a:r>
                <a:r>
                  <a:rPr lang="en-US" sz="2000" dirty="0" err="1">
                    <a:latin typeface="Times New Roman" panose="02020603050405020304" pitchFamily="18" charset="0"/>
                    <a:ea typeface="Tahoma" panose="020B0604030504040204" pitchFamily="34" charset="0"/>
                    <a:cs typeface="Times New Roman" panose="02020603050405020304" pitchFamily="18" charset="0"/>
                  </a:rPr>
                  <a:t>biết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danh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11</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sẽ</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sân</a:t>
                </a:r>
                <a:r>
                  <a:rPr lang="en-US" sz="2000" dirty="0">
                    <a:latin typeface="Times New Roman" panose="02020603050405020304" pitchFamily="18" charset="0"/>
                    <a:ea typeface="Tahoma" panose="020B0604030504040204" pitchFamily="34" charset="0"/>
                    <a:cs typeface="Times New Roman" panose="02020603050405020304" pitchFamily="18" charset="0"/>
                  </a:rPr>
                  <a:t>. Trong </a:t>
                </a:r>
                <a:r>
                  <a:rPr lang="en-US" sz="2000" dirty="0" err="1">
                    <a:latin typeface="Times New Roman" panose="02020603050405020304" pitchFamily="18" charset="0"/>
                    <a:ea typeface="Tahoma" panose="020B0604030504040204" pitchFamily="34" charset="0"/>
                    <a:cs typeface="Times New Roman" panose="02020603050405020304" pitchFamily="18" charset="0"/>
                  </a:rPr>
                  <a:t>cuộc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họp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chỉ</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lộ</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sẽ</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đá</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sơ</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đồ</a:t>
                </a:r>
                <a:r>
                  <a:rPr lang="en-US" sz="2000" dirty="0">
                    <a:latin typeface="Times New Roman" panose="02020603050405020304" pitchFamily="18" charset="0"/>
                    <a:ea typeface="Tahoma" panose="020B0604030504040204" pitchFamily="34" charset="0"/>
                    <a:cs typeface="Times New Roman" panose="02020603050405020304" pitchFamily="18" charset="0"/>
                  </a:rPr>
                  <a:t> 3–4–3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nghĩa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hậu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vệ</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tiền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vệ</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tiền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1</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môn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danh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23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rất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dự</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đoán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xét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khả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năng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xảy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Hỏi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nếu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dự</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đoán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trước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môn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phải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xét</a:t>
                </a:r>
                <a:r>
                  <a:rPr lang="en-US" sz="2000" dirty="0">
                    <a:latin typeface="Times New Roman" panose="02020603050405020304" pitchFamily="18" charset="0"/>
                    <a:ea typeface="Tahoma" panose="020B0604030504040204" pitchFamily="34" charset="0"/>
                    <a:cs typeface="Times New Roman" panose="02020603050405020304" pitchFamily="18" charset="0"/>
                  </a:rPr>
                  <a:t> bao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nhiêu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a:t>
                </a: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5B326C56-00A7-0285-24AB-8171602F2AE3}"/>
                  </a:ext>
                </a:extLst>
              </p:cNvPr>
              <p:cNvSpPr txBox="1">
                <a:spLocks noRot="1" noChangeAspect="1" noMove="1" noResize="1" noEditPoints="1" noAdjustHandles="1" noChangeArrowheads="1" noChangeShapeType="1" noTextEdit="1"/>
              </p:cNvSpPr>
              <p:nvPr/>
            </p:nvSpPr>
            <p:spPr>
              <a:xfrm>
                <a:off x="15670" y="936094"/>
                <a:ext cx="6342305" cy="3477875"/>
              </a:xfrm>
              <a:prstGeom prst="rect">
                <a:avLst/>
              </a:prstGeom>
              <a:blipFill>
                <a:blip r:embed="rId2"/>
                <a:stretch>
                  <a:fillRect l="-1058" t="-526" r="-962" b="-26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31EEC0F-1A37-42B5-2040-2ADBF16D73F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536876" y="1781486"/>
            <a:ext cx="2533670" cy="1580527"/>
          </a:xfrm>
          <a:prstGeom prst="rect">
            <a:avLst/>
          </a:prstGeom>
        </p:spPr>
      </p:pic>
    </p:spTree>
    <p:extLst>
      <p:ext uri="{BB962C8B-B14F-4D97-AF65-F5344CB8AC3E}">
        <p14:creationId xmlns:p14="http://schemas.microsoft.com/office/powerpoint/2010/main" val="43964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F1B63-492E-FF51-5A2C-38EAD3666BE5}"/>
              </a:ext>
            </a:extLst>
          </p:cNvPr>
          <p:cNvGrpSpPr/>
          <p:nvPr/>
        </p:nvGrpSpPr>
        <p:grpSpPr>
          <a:xfrm>
            <a:off x="265433" y="256727"/>
            <a:ext cx="1950834" cy="335713"/>
            <a:chOff x="6539249" y="431659"/>
            <a:chExt cx="1057087" cy="335713"/>
          </a:xfrm>
        </p:grpSpPr>
        <p:sp>
          <p:nvSpPr>
            <p:cNvPr id="3" name="Rounded Rectangle 19">
              <a:extLst>
                <a:ext uri="{FF2B5EF4-FFF2-40B4-BE49-F238E27FC236}">
                  <a16:creationId xmlns:a16="http://schemas.microsoft.com/office/drawing/2014/main" id="{27BB1E9C-FB83-CF0B-FE93-B0DF3039BBED}"/>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1">
              <a:extLst>
                <a:ext uri="{FF2B5EF4-FFF2-40B4-BE49-F238E27FC236}">
                  <a16:creationId xmlns:a16="http://schemas.microsoft.com/office/drawing/2014/main" id="{2B7F81F8-40F3-0381-683D-3C5084C15B00}"/>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2. CHỈNH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3F26B534-1A11-995C-92E5-C405616733C2}"/>
              </a:ext>
            </a:extLst>
          </p:cNvPr>
          <p:cNvGrpSpPr/>
          <p:nvPr/>
        </p:nvGrpSpPr>
        <p:grpSpPr>
          <a:xfrm>
            <a:off x="224552" y="2796855"/>
            <a:ext cx="8667926" cy="1824752"/>
            <a:chOff x="224552" y="2796855"/>
            <a:chExt cx="8667926" cy="1824752"/>
          </a:xfrm>
        </p:grpSpPr>
        <p:grpSp>
          <p:nvGrpSpPr>
            <p:cNvPr id="21" name="Group 20">
              <a:extLst>
                <a:ext uri="{FF2B5EF4-FFF2-40B4-BE49-F238E27FC236}">
                  <a16:creationId xmlns:a16="http://schemas.microsoft.com/office/drawing/2014/main" id="{1A82A842-5AF7-06EB-8AAF-80094C432203}"/>
                </a:ext>
              </a:extLst>
            </p:cNvPr>
            <p:cNvGrpSpPr/>
            <p:nvPr/>
          </p:nvGrpSpPr>
          <p:grpSpPr>
            <a:xfrm>
              <a:off x="224552" y="2796855"/>
              <a:ext cx="8667926" cy="1824752"/>
              <a:chOff x="224552" y="2796855"/>
              <a:chExt cx="8667926" cy="1824752"/>
            </a:xfrm>
          </p:grpSpPr>
          <p:sp>
            <p:nvSpPr>
              <p:cNvPr id="15" name="Rounded Rectangle 34">
                <a:extLst>
                  <a:ext uri="{FF2B5EF4-FFF2-40B4-BE49-F238E27FC236}">
                    <a16:creationId xmlns:a16="http://schemas.microsoft.com/office/drawing/2014/main" id="{14739C62-7B33-AA09-8801-26CC5800129C}"/>
                  </a:ext>
                </a:extLst>
              </p:cNvPr>
              <p:cNvSpPr/>
              <p:nvPr/>
            </p:nvSpPr>
            <p:spPr>
              <a:xfrm>
                <a:off x="234947" y="2893415"/>
                <a:ext cx="8657531" cy="172819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16" name="Group 60">
                <a:extLst>
                  <a:ext uri="{FF2B5EF4-FFF2-40B4-BE49-F238E27FC236}">
                    <a16:creationId xmlns:a16="http://schemas.microsoft.com/office/drawing/2014/main" id="{C2347000-8C9E-54ED-C87A-0678DACBEA2D}"/>
                  </a:ext>
                </a:extLst>
              </p:cNvPr>
              <p:cNvGrpSpPr/>
              <p:nvPr/>
            </p:nvGrpSpPr>
            <p:grpSpPr>
              <a:xfrm>
                <a:off x="224552" y="2796855"/>
                <a:ext cx="1494234" cy="400110"/>
                <a:chOff x="1224542" y="6305967"/>
                <a:chExt cx="3305489" cy="790356"/>
              </a:xfrm>
            </p:grpSpPr>
            <p:sp>
              <p:nvSpPr>
                <p:cNvPr id="17" name="Freeform 20">
                  <a:extLst>
                    <a:ext uri="{FF2B5EF4-FFF2-40B4-BE49-F238E27FC236}">
                      <a16:creationId xmlns:a16="http://schemas.microsoft.com/office/drawing/2014/main" id="{DA99FAD5-9A7A-3143-97A8-9908789A43AD}"/>
                    </a:ext>
                  </a:extLst>
                </p:cNvPr>
                <p:cNvSpPr>
                  <a:spLocks/>
                </p:cNvSpPr>
                <p:nvPr/>
              </p:nvSpPr>
              <p:spPr bwMode="auto">
                <a:xfrm rot="16200000" flipV="1">
                  <a:off x="2786926" y="5332124"/>
                  <a:ext cx="752431" cy="273377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2000"/>
                </a:p>
              </p:txBody>
            </p:sp>
            <p:sp>
              <p:nvSpPr>
                <p:cNvPr id="18" name="TextBox 17">
                  <a:extLst>
                    <a:ext uri="{FF2B5EF4-FFF2-40B4-BE49-F238E27FC236}">
                      <a16:creationId xmlns:a16="http://schemas.microsoft.com/office/drawing/2014/main" id="{21EBD47C-F65D-C67F-335E-0699CC9358C3}"/>
                    </a:ext>
                  </a:extLst>
                </p:cNvPr>
                <p:cNvSpPr txBox="1"/>
                <p:nvPr/>
              </p:nvSpPr>
              <p:spPr>
                <a:xfrm>
                  <a:off x="2091562" y="6305967"/>
                  <a:ext cx="2238727" cy="790356"/>
                </a:xfrm>
                <a:prstGeom prst="rect">
                  <a:avLst/>
                </a:prstGeom>
                <a:noFill/>
              </p:spPr>
              <p:txBody>
                <a:bodyPr wrap="none" rtlCol="0">
                  <a:spAutoFit/>
                </a:bodyPr>
                <a:lstStyle/>
                <a:p>
                  <a:r>
                    <a:rPr lang="vi-VN" sz="2000" b="1" dirty="0">
                      <a:solidFill>
                        <a:srgbClr val="FF0000"/>
                      </a:solidFill>
                      <a:latin typeface="Times New Roman" panose="02020603050405020304" pitchFamily="18" charset="0"/>
                      <a:ea typeface="Tahoma" pitchFamily="34" charset="0"/>
                      <a:cs typeface="Times New Roman" panose="02020603050405020304" pitchFamily="18" charset="0"/>
                    </a:rPr>
                    <a:t>Trả lời:</a:t>
                  </a:r>
                  <a:endParaRPr lang="en-US" sz="20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19" name="Round Diagonal Corner Rectangle 41">
                  <a:extLst>
                    <a:ext uri="{FF2B5EF4-FFF2-40B4-BE49-F238E27FC236}">
                      <a16:creationId xmlns:a16="http://schemas.microsoft.com/office/drawing/2014/main" id="{F02CFAD5-E0B2-9CAE-8826-BEFCD5C4E906}"/>
                    </a:ext>
                  </a:extLst>
                </p:cNvPr>
                <p:cNvSpPr/>
                <p:nvPr/>
              </p:nvSpPr>
              <p:spPr>
                <a:xfrm flipV="1">
                  <a:off x="1224542" y="6322799"/>
                  <a:ext cx="777239" cy="75242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Freeform 15">
                  <a:extLst>
                    <a:ext uri="{FF2B5EF4-FFF2-40B4-BE49-F238E27FC236}">
                      <a16:creationId xmlns:a16="http://schemas.microsoft.com/office/drawing/2014/main" id="{26758558-232F-4D88-72BB-1E02689D49A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2000"/>
                </a:p>
              </p:txBody>
            </p:sp>
          </p:grpSp>
        </p:grpSp>
        <p:sp>
          <p:nvSpPr>
            <p:cNvPr id="22" name="TextBox 21">
              <a:extLst>
                <a:ext uri="{FF2B5EF4-FFF2-40B4-BE49-F238E27FC236}">
                  <a16:creationId xmlns:a16="http://schemas.microsoft.com/office/drawing/2014/main" id="{F21AD44C-7D2A-F711-9DED-48648FE6DFC0}"/>
                </a:ext>
              </a:extLst>
            </p:cNvPr>
            <p:cNvSpPr txBox="1"/>
            <p:nvPr/>
          </p:nvSpPr>
          <p:spPr>
            <a:xfrm>
              <a:off x="343458" y="3222740"/>
              <a:ext cx="8328971" cy="1015663"/>
            </a:xfrm>
            <a:prstGeom prst="rect">
              <a:avLst/>
            </a:prstGeom>
            <a:noFill/>
          </p:spPr>
          <p:txBody>
            <a:bodyPr wrap="square">
              <a:spAutoFit/>
            </a:bodyPr>
            <a:lstStyle/>
            <a:p>
              <a:pPr marL="0" marR="0" algn="just" latinLnBrk="0">
                <a:spcBef>
                  <a:spcPts val="0"/>
                </a:spcBef>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a)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Liệt</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kê</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các</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cách</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ra</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hai</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bạn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từ</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bốn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bạn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Tuấn, Hương; Tuấn, Việt; Tuấn, Dung; Hương, Việt; Hương, Dung; Việt, Dung.</a:t>
              </a:r>
            </a:p>
            <a:p>
              <a:pPr marL="0" marR="0" latinLnBrk="0">
                <a:spcBef>
                  <a:spcPts val="0"/>
                </a:spcBef>
                <a:spcAft>
                  <a:spcPts val="0"/>
                </a:spcAft>
              </a:pP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Vậy</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có</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6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cách</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hai</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bạn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phụ</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trách</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nhóm</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từ</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bốn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bạn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a:t>
              </a:r>
            </a:p>
          </p:txBody>
        </p:sp>
      </p:grpSp>
      <p:grpSp>
        <p:nvGrpSpPr>
          <p:cNvPr id="29" name="Group 28">
            <a:extLst>
              <a:ext uri="{FF2B5EF4-FFF2-40B4-BE49-F238E27FC236}">
                <a16:creationId xmlns:a16="http://schemas.microsoft.com/office/drawing/2014/main" id="{17CC3C5D-5562-7D10-18E0-241DBE7554EB}"/>
              </a:ext>
            </a:extLst>
          </p:cNvPr>
          <p:cNvGrpSpPr/>
          <p:nvPr/>
        </p:nvGrpSpPr>
        <p:grpSpPr>
          <a:xfrm>
            <a:off x="256762" y="771550"/>
            <a:ext cx="8635717" cy="1988852"/>
            <a:chOff x="256762" y="771550"/>
            <a:chExt cx="8635717" cy="1988852"/>
          </a:xfrm>
        </p:grpSpPr>
        <p:sp>
          <p:nvSpPr>
            <p:cNvPr id="5" name="Rounded Rectangle 19">
              <a:extLst>
                <a:ext uri="{FF2B5EF4-FFF2-40B4-BE49-F238E27FC236}">
                  <a16:creationId xmlns:a16="http://schemas.microsoft.com/office/drawing/2014/main" id="{84B4A3E2-D17C-D7F0-C8FD-E34B6F58829F}"/>
                </a:ext>
              </a:extLst>
            </p:cNvPr>
            <p:cNvSpPr/>
            <p:nvPr/>
          </p:nvSpPr>
          <p:spPr>
            <a:xfrm>
              <a:off x="256762" y="771550"/>
              <a:ext cx="8635717" cy="193005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321">
              <a:extLst>
                <a:ext uri="{FF2B5EF4-FFF2-40B4-BE49-F238E27FC236}">
                  <a16:creationId xmlns:a16="http://schemas.microsoft.com/office/drawing/2014/main" id="{BA65D864-7309-5F60-54A9-85BB4E502EFB}"/>
                </a:ext>
              </a:extLst>
            </p:cNvPr>
            <p:cNvSpPr txBox="1"/>
            <p:nvPr/>
          </p:nvSpPr>
          <p:spPr>
            <a:xfrm>
              <a:off x="852659" y="830346"/>
              <a:ext cx="7698116" cy="1930056"/>
            </a:xfrm>
            <a:prstGeom prst="rect">
              <a:avLst/>
            </a:prstGeom>
            <a:noFill/>
          </p:spPr>
          <p:txBody>
            <a:bodyPr wrap="square" rtlCol="0">
              <a:noAutofit/>
            </a:bodyPr>
            <a:lstStyle/>
            <a:p>
              <a:pPr algn="just" latinLnBrk="0">
                <a:spcAft>
                  <a:spcPts val="800"/>
                </a:spcAft>
              </a:pPr>
              <a:r>
                <a:rPr lang="en-US" sz="2000" b="1" kern="12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HĐ2: </a:t>
              </a:r>
              <a:r>
                <a:rPr lang="vi-VN" sz="2000" dirty="0">
                  <a:latin typeface="Times New Roman" panose="02020603050405020304" pitchFamily="18" charset="0"/>
                  <a:ea typeface="Tahoma" panose="020B0604030504040204" pitchFamily="34" charset="0"/>
                  <a:cs typeface="Times New Roman" panose="02020603050405020304" pitchFamily="18" charset="0"/>
                </a:rPr>
                <a:t>Trong lớp 10T có bốn bạn Tuấn, Hương, Việt, Dung tham gia cuộc thi hùng biện của trường. Hỏi có bao nhiêu cách chọn:</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just" latinLnBrk="0">
                <a:spcAft>
                  <a:spcPts val="800"/>
                </a:spcAft>
              </a:pPr>
              <a:r>
                <a:rPr lang="vi-VN" sz="2000" dirty="0">
                  <a:latin typeface="Times New Roman" panose="02020603050405020304" pitchFamily="18" charset="0"/>
                  <a:ea typeface="Tahoma" panose="020B0604030504040204" pitchFamily="34" charset="0"/>
                  <a:cs typeface="Times New Roman" panose="02020603050405020304" pitchFamily="18" charset="0"/>
                </a:rPr>
                <a:t>a) Hai bạn phụ trách nhóm từ bốn bạn?</a:t>
              </a:r>
            </a:p>
            <a:p>
              <a:pPr algn="just" latinLnBrk="0">
                <a:spcAft>
                  <a:spcPts val="800"/>
                </a:spcAft>
              </a:pPr>
              <a:r>
                <a:rPr lang="vi-VN" sz="2000" dirty="0">
                  <a:latin typeface="Times New Roman" panose="02020603050405020304" pitchFamily="18" charset="0"/>
                  <a:ea typeface="Tahoma" panose="020B0604030504040204" pitchFamily="34" charset="0"/>
                  <a:cs typeface="Times New Roman" panose="02020603050405020304" pitchFamily="18" charset="0"/>
                </a:rPr>
                <a:t>b) Hai bạn phụ trách nhóm, trong đó có một bạn làm nhóm trưởng, một bạn làm nhóm phó? </a:t>
              </a:r>
            </a:p>
            <a:p>
              <a:pPr latinLnBrk="0">
                <a:lnSpc>
                  <a:spcPct val="107000"/>
                </a:lnSpc>
                <a:spcAft>
                  <a:spcPts val="800"/>
                </a:spcAft>
              </a:pPr>
              <a:endParaRPr lang="en-US" sz="2000" kern="1200" dirty="0">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FCE611F5-1FE3-6DA6-E615-2BC8BBA96C38}"/>
                </a:ext>
              </a:extLst>
            </p:cNvPr>
            <p:cNvGrpSpPr/>
            <p:nvPr/>
          </p:nvGrpSpPr>
          <p:grpSpPr>
            <a:xfrm>
              <a:off x="411144" y="987574"/>
              <a:ext cx="382870" cy="144016"/>
              <a:chOff x="0" y="92326"/>
              <a:chExt cx="575416" cy="197663"/>
            </a:xfrm>
          </p:grpSpPr>
          <p:grpSp>
            <p:nvGrpSpPr>
              <p:cNvPr id="23" name="Group 22">
                <a:extLst>
                  <a:ext uri="{FF2B5EF4-FFF2-40B4-BE49-F238E27FC236}">
                    <a16:creationId xmlns:a16="http://schemas.microsoft.com/office/drawing/2014/main" id="{2F3533D5-F0FE-0011-D259-2D6DB3FF8B30}"/>
                  </a:ext>
                </a:extLst>
              </p:cNvPr>
              <p:cNvGrpSpPr/>
              <p:nvPr/>
            </p:nvGrpSpPr>
            <p:grpSpPr>
              <a:xfrm>
                <a:off x="0" y="92326"/>
                <a:ext cx="575416" cy="197663"/>
                <a:chOff x="0" y="92326"/>
                <a:chExt cx="644449" cy="302837"/>
              </a:xfrm>
            </p:grpSpPr>
            <p:sp>
              <p:nvSpPr>
                <p:cNvPr id="26" name="Arrow: Pentagon 25">
                  <a:extLst>
                    <a:ext uri="{FF2B5EF4-FFF2-40B4-BE49-F238E27FC236}">
                      <a16:creationId xmlns:a16="http://schemas.microsoft.com/office/drawing/2014/main" id="{5223E0E3-7687-43DC-1661-9554BD799C0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Arrow: Chevron 26">
                  <a:extLst>
                    <a:ext uri="{FF2B5EF4-FFF2-40B4-BE49-F238E27FC236}">
                      <a16:creationId xmlns:a16="http://schemas.microsoft.com/office/drawing/2014/main" id="{6CB5036D-F84F-068F-11C0-9E3C710E48A7}"/>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Arrow: Chevron 27">
                  <a:extLst>
                    <a:ext uri="{FF2B5EF4-FFF2-40B4-BE49-F238E27FC236}">
                      <a16:creationId xmlns:a16="http://schemas.microsoft.com/office/drawing/2014/main" id="{D89C6A8C-2F4C-0FCD-9539-DEC45DF24B21}"/>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4" name="Flowchart: Terminator 23">
                <a:extLst>
                  <a:ext uri="{FF2B5EF4-FFF2-40B4-BE49-F238E27FC236}">
                    <a16:creationId xmlns:a16="http://schemas.microsoft.com/office/drawing/2014/main" id="{4E2974CB-BE6B-6E78-1F9D-2992B386C1CC}"/>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5" name="Oval 24">
                <a:extLst>
                  <a:ext uri="{FF2B5EF4-FFF2-40B4-BE49-F238E27FC236}">
                    <a16:creationId xmlns:a16="http://schemas.microsoft.com/office/drawing/2014/main" id="{B21B5419-1681-93FC-7D63-352401551848}"/>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spTree>
    <p:extLst>
      <p:ext uri="{BB962C8B-B14F-4D97-AF65-F5344CB8AC3E}">
        <p14:creationId xmlns:p14="http://schemas.microsoft.com/office/powerpoint/2010/main" val="4431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7BCD7-EEC0-8887-AC71-343060CB330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DB89BC8-B8BD-2466-200C-86A4F3E2A8AC}"/>
              </a:ext>
            </a:extLst>
          </p:cNvPr>
          <p:cNvGrpSpPr/>
          <p:nvPr/>
        </p:nvGrpSpPr>
        <p:grpSpPr>
          <a:xfrm>
            <a:off x="265433" y="256727"/>
            <a:ext cx="1950834" cy="335713"/>
            <a:chOff x="6539249" y="431659"/>
            <a:chExt cx="1057087" cy="335713"/>
          </a:xfrm>
        </p:grpSpPr>
        <p:sp>
          <p:nvSpPr>
            <p:cNvPr id="4" name="Rounded Rectangle 19">
              <a:extLst>
                <a:ext uri="{FF2B5EF4-FFF2-40B4-BE49-F238E27FC236}">
                  <a16:creationId xmlns:a16="http://schemas.microsoft.com/office/drawing/2014/main" id="{17E96E77-E87F-975C-3061-00EAB7771B68}"/>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1">
              <a:extLst>
                <a:ext uri="{FF2B5EF4-FFF2-40B4-BE49-F238E27FC236}">
                  <a16:creationId xmlns:a16="http://schemas.microsoft.com/office/drawing/2014/main" id="{5EF27306-46CF-584D-7CB2-561BC460A23E}"/>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2. CHỈNH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661CEF05-BC4A-858A-94D6-26465449B1E5}"/>
              </a:ext>
            </a:extLst>
          </p:cNvPr>
          <p:cNvGrpSpPr/>
          <p:nvPr/>
        </p:nvGrpSpPr>
        <p:grpSpPr>
          <a:xfrm>
            <a:off x="280407" y="699541"/>
            <a:ext cx="8583186" cy="4231559"/>
            <a:chOff x="224552" y="2796855"/>
            <a:chExt cx="8583186" cy="3940418"/>
          </a:xfrm>
        </p:grpSpPr>
        <p:sp>
          <p:nvSpPr>
            <p:cNvPr id="7" name="Rounded Rectangle 34">
              <a:extLst>
                <a:ext uri="{FF2B5EF4-FFF2-40B4-BE49-F238E27FC236}">
                  <a16:creationId xmlns:a16="http://schemas.microsoft.com/office/drawing/2014/main" id="{CD3DC4CD-11F9-C811-2C13-B32A19D90F9B}"/>
                </a:ext>
              </a:extLst>
            </p:cNvPr>
            <p:cNvSpPr/>
            <p:nvPr/>
          </p:nvSpPr>
          <p:spPr>
            <a:xfrm>
              <a:off x="234947" y="2893415"/>
              <a:ext cx="8572791" cy="384385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8" name="Group 60">
              <a:extLst>
                <a:ext uri="{FF2B5EF4-FFF2-40B4-BE49-F238E27FC236}">
                  <a16:creationId xmlns:a16="http://schemas.microsoft.com/office/drawing/2014/main" id="{C7077DFB-5F1F-07A7-F49C-0C89D1A2486A}"/>
                </a:ext>
              </a:extLst>
            </p:cNvPr>
            <p:cNvGrpSpPr/>
            <p:nvPr/>
          </p:nvGrpSpPr>
          <p:grpSpPr>
            <a:xfrm>
              <a:off x="224552" y="2796855"/>
              <a:ext cx="1494234" cy="400110"/>
              <a:chOff x="1224542" y="6305967"/>
              <a:chExt cx="3305489" cy="790356"/>
            </a:xfrm>
          </p:grpSpPr>
          <p:sp>
            <p:nvSpPr>
              <p:cNvPr id="9" name="Freeform 20">
                <a:extLst>
                  <a:ext uri="{FF2B5EF4-FFF2-40B4-BE49-F238E27FC236}">
                    <a16:creationId xmlns:a16="http://schemas.microsoft.com/office/drawing/2014/main" id="{E2691951-2CB7-6239-F741-52F2386E65EB}"/>
                  </a:ext>
                </a:extLst>
              </p:cNvPr>
              <p:cNvSpPr>
                <a:spLocks/>
              </p:cNvSpPr>
              <p:nvPr/>
            </p:nvSpPr>
            <p:spPr bwMode="auto">
              <a:xfrm rot="16200000" flipV="1">
                <a:off x="2786926" y="5332124"/>
                <a:ext cx="752431" cy="273377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2000"/>
              </a:p>
            </p:txBody>
          </p:sp>
          <p:sp>
            <p:nvSpPr>
              <p:cNvPr id="10" name="TextBox 9">
                <a:extLst>
                  <a:ext uri="{FF2B5EF4-FFF2-40B4-BE49-F238E27FC236}">
                    <a16:creationId xmlns:a16="http://schemas.microsoft.com/office/drawing/2014/main" id="{9D2A2783-87FD-9579-1ED5-79E509BEC97C}"/>
                  </a:ext>
                </a:extLst>
              </p:cNvPr>
              <p:cNvSpPr txBox="1"/>
              <p:nvPr/>
            </p:nvSpPr>
            <p:spPr>
              <a:xfrm>
                <a:off x="2091562" y="6305967"/>
                <a:ext cx="2238727" cy="790356"/>
              </a:xfrm>
              <a:prstGeom prst="rect">
                <a:avLst/>
              </a:prstGeom>
              <a:noFill/>
            </p:spPr>
            <p:txBody>
              <a:bodyPr wrap="none" rtlCol="0">
                <a:spAutoFit/>
              </a:bodyPr>
              <a:lstStyle/>
              <a:p>
                <a:r>
                  <a:rPr lang="vi-VN" sz="2000" b="1" dirty="0">
                    <a:solidFill>
                      <a:srgbClr val="FF0000"/>
                    </a:solidFill>
                    <a:latin typeface="Times New Roman" panose="02020603050405020304" pitchFamily="18" charset="0"/>
                    <a:ea typeface="Tahoma" pitchFamily="34" charset="0"/>
                    <a:cs typeface="Times New Roman" panose="02020603050405020304" pitchFamily="18" charset="0"/>
                  </a:rPr>
                  <a:t>Trả lời:</a:t>
                </a:r>
                <a:endParaRPr lang="en-US" sz="20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41">
                <a:extLst>
                  <a:ext uri="{FF2B5EF4-FFF2-40B4-BE49-F238E27FC236}">
                    <a16:creationId xmlns:a16="http://schemas.microsoft.com/office/drawing/2014/main" id="{34B1D2CB-1282-0833-84BB-F7A80290ACF1}"/>
                  </a:ext>
                </a:extLst>
              </p:cNvPr>
              <p:cNvSpPr/>
              <p:nvPr/>
            </p:nvSpPr>
            <p:spPr>
              <a:xfrm flipV="1">
                <a:off x="1224542" y="6322799"/>
                <a:ext cx="777239" cy="75242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Freeform 15">
                <a:extLst>
                  <a:ext uri="{FF2B5EF4-FFF2-40B4-BE49-F238E27FC236}">
                    <a16:creationId xmlns:a16="http://schemas.microsoft.com/office/drawing/2014/main" id="{6C47BDE0-0E4D-C6D7-1AD7-915B1599C8B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2000"/>
              </a:p>
            </p:txBody>
          </p:sp>
        </p:gr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ADDA1E6-C30F-8082-6A16-8E049DC5FBBC}"/>
                  </a:ext>
                </a:extLst>
              </p:cNvPr>
              <p:cNvSpPr txBox="1"/>
              <p:nvPr/>
            </p:nvSpPr>
            <p:spPr>
              <a:xfrm>
                <a:off x="384339" y="1145449"/>
                <a:ext cx="8468859" cy="3785652"/>
              </a:xfrm>
              <a:prstGeom prst="rect">
                <a:avLst/>
              </a:prstGeom>
              <a:noFill/>
            </p:spPr>
            <p:txBody>
              <a:bodyPr wrap="square">
                <a:spAutoFit/>
              </a:bodyPr>
              <a:lstStyle/>
              <a:p>
                <a:pPr algn="just" latinLnBrk="0"/>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a:t>
                </a:r>
                <a:r>
                  <a:rPr lang="en-US" sz="2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Cách</a:t>
                </a:r>
                <a:r>
                  <a:rPr lang="en-US" sz="2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1</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Với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mỗi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ở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HĐ2a,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chức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trưởng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chức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chức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Mỗi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như</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vậy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hoán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latinLnBrk="0"/>
                <a:r>
                  <a:rPr lang="en-US" sz="2000" dirty="0" err="1">
                    <a:latin typeface="Times New Roman" panose="02020603050405020304" pitchFamily="18" charset="0"/>
                    <a:ea typeface="Tahoma" panose="020B0604030504040204" pitchFamily="34" charset="0"/>
                    <a:cs typeface="Times New Roman" panose="02020603050405020304" pitchFamily="18" charset="0"/>
                  </a:rPr>
                  <a:t>Vậy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6</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ở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HĐ2a,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trưởng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6</m:t>
                    </m:r>
                    <m:r>
                      <a:rPr lang="en-US" sz="2000" i="1">
                        <a:latin typeface="Cambria Math" panose="02040503050406030204" pitchFamily="18" charset="0"/>
                        <a:ea typeface="Calibri" panose="020F0502020204030204" pitchFamily="34" charset="0"/>
                        <a:cs typeface="Cambria Math" panose="020405030504060302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2!=12</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endPar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a:p>
                <a:pPr latinLnBrk="0"/>
                <a:r>
                  <a:rPr lang="en-US" sz="2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Cách</a:t>
                </a:r>
                <a:r>
                  <a:rPr lang="en-US" sz="2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2:</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trưởng</a:t>
                </a:r>
                <a:r>
                  <a:rPr lang="en-US" sz="2000" dirty="0">
                    <a:latin typeface="Times New Roman" panose="02020603050405020304" pitchFamily="18" charset="0"/>
                    <a:ea typeface="Tahoma" panose="020B0604030504040204" pitchFamily="34" charset="0"/>
                    <a:cs typeface="Times New Roman" panose="02020603050405020304" pitchFamily="18" charset="0"/>
                  </a:rPr>
                  <a:t>, một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thực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đoạn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sau</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180340" marR="0" algn="just" latinLnBrk="0">
                  <a:spcBef>
                    <a:spcPts val="0"/>
                  </a:spcBef>
                  <a:spcAft>
                    <a:spcPts val="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1.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trưởng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180340" latinLnBrk="0"/>
                <a:r>
                  <a:rPr lang="en-US" sz="2000" dirty="0">
                    <a:latin typeface="Times New Roman" panose="02020603050405020304" pitchFamily="18" charset="0"/>
                    <a:ea typeface="Tahoma" panose="020B0604030504040204" pitchFamily="34" charset="0"/>
                    <a:cs typeface="Times New Roman" panose="02020603050405020304" pitchFamily="18" charset="0"/>
                  </a:rPr>
                  <a:t>2.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còn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p>
              <a:p>
                <a:pPr marL="180340" latinLnBrk="0"/>
                <a:r>
                  <a:rPr lang="en-US" sz="2000" dirty="0" err="1">
                    <a:latin typeface="Times New Roman" panose="02020603050405020304" pitchFamily="18" charset="0"/>
                    <a:ea typeface="Tahoma" panose="020B0604030504040204" pitchFamily="34" charset="0"/>
                    <a:cs typeface="Times New Roman" panose="02020603050405020304" pitchFamily="18" charset="0"/>
                  </a:rPr>
                  <a:t>Vậy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quy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tắc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nhân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trưởng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4⋅3=12</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6ADDA1E6-C30F-8082-6A16-8E049DC5FBBC}"/>
                  </a:ext>
                </a:extLst>
              </p:cNvPr>
              <p:cNvSpPr txBox="1">
                <a:spLocks noRot="1" noChangeAspect="1" noMove="1" noResize="1" noEditPoints="1" noAdjustHandles="1" noChangeArrowheads="1" noChangeShapeType="1" noTextEdit="1"/>
              </p:cNvSpPr>
              <p:nvPr/>
            </p:nvSpPr>
            <p:spPr>
              <a:xfrm>
                <a:off x="384339" y="1145449"/>
                <a:ext cx="8468859" cy="3785652"/>
              </a:xfrm>
              <a:prstGeom prst="rect">
                <a:avLst/>
              </a:prstGeom>
              <a:blipFill>
                <a:blip r:embed="rId2"/>
                <a:stretch>
                  <a:fillRect l="-720" t="-966" r="-792" b="-1932"/>
                </a:stretch>
              </a:blipFill>
            </p:spPr>
            <p:txBody>
              <a:bodyPr/>
              <a:lstStyle/>
              <a:p>
                <a:r>
                  <a:rPr lang="en-US">
                    <a:noFill/>
                  </a:rPr>
                  <a:t> </a:t>
                </a:r>
              </a:p>
            </p:txBody>
          </p:sp>
        </mc:Fallback>
      </mc:AlternateContent>
    </p:spTree>
    <p:extLst>
      <p:ext uri="{BB962C8B-B14F-4D97-AF65-F5344CB8AC3E}">
        <p14:creationId xmlns:p14="http://schemas.microsoft.com/office/powerpoint/2010/main" val="331221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FE95-51C9-8CAA-D7F2-F53CDF6E91A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CCB05CC-E47C-3E0B-451F-5E464036A559}"/>
              </a:ext>
            </a:extLst>
          </p:cNvPr>
          <p:cNvGrpSpPr/>
          <p:nvPr/>
        </p:nvGrpSpPr>
        <p:grpSpPr>
          <a:xfrm>
            <a:off x="265433" y="256727"/>
            <a:ext cx="1950834" cy="335713"/>
            <a:chOff x="6539249" y="431659"/>
            <a:chExt cx="1057087" cy="335713"/>
          </a:xfrm>
        </p:grpSpPr>
        <p:sp>
          <p:nvSpPr>
            <p:cNvPr id="3" name="Rounded Rectangle 19">
              <a:extLst>
                <a:ext uri="{FF2B5EF4-FFF2-40B4-BE49-F238E27FC236}">
                  <a16:creationId xmlns:a16="http://schemas.microsoft.com/office/drawing/2014/main" id="{652F03F2-995F-2E4D-781A-6BB5808F6F42}"/>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1">
              <a:extLst>
                <a:ext uri="{FF2B5EF4-FFF2-40B4-BE49-F238E27FC236}">
                  <a16:creationId xmlns:a16="http://schemas.microsoft.com/office/drawing/2014/main" id="{D4EF5943-ADB8-245E-2A0F-2B87708FF0DD}"/>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2. CHỈNH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C7EBD887-8B82-72AA-C613-60906892D5CE}"/>
              </a:ext>
            </a:extLst>
          </p:cNvPr>
          <p:cNvGrpSpPr/>
          <p:nvPr/>
        </p:nvGrpSpPr>
        <p:grpSpPr>
          <a:xfrm>
            <a:off x="265434" y="650690"/>
            <a:ext cx="8626252" cy="1478335"/>
            <a:chOff x="161980" y="3220478"/>
            <a:chExt cx="8781249" cy="1478335"/>
          </a:xfrm>
        </p:grpSpPr>
        <p:grpSp>
          <p:nvGrpSpPr>
            <p:cNvPr id="6" name="Group 5">
              <a:extLst>
                <a:ext uri="{FF2B5EF4-FFF2-40B4-BE49-F238E27FC236}">
                  <a16:creationId xmlns:a16="http://schemas.microsoft.com/office/drawing/2014/main" id="{6E0B79B0-F815-9C74-EFB8-D527D033598E}"/>
                </a:ext>
              </a:extLst>
            </p:cNvPr>
            <p:cNvGrpSpPr/>
            <p:nvPr/>
          </p:nvGrpSpPr>
          <p:grpSpPr>
            <a:xfrm>
              <a:off x="161980" y="3220478"/>
              <a:ext cx="8781249" cy="1478335"/>
              <a:chOff x="278413" y="2406781"/>
              <a:chExt cx="8758083" cy="1635870"/>
            </a:xfrm>
          </p:grpSpPr>
          <p:grpSp>
            <p:nvGrpSpPr>
              <p:cNvPr id="8" name="Group 7">
                <a:extLst>
                  <a:ext uri="{FF2B5EF4-FFF2-40B4-BE49-F238E27FC236}">
                    <a16:creationId xmlns:a16="http://schemas.microsoft.com/office/drawing/2014/main" id="{E3CEC7A4-74B5-B635-EA6A-E3EE8F5BAFBD}"/>
                  </a:ext>
                </a:extLst>
              </p:cNvPr>
              <p:cNvGrpSpPr/>
              <p:nvPr/>
            </p:nvGrpSpPr>
            <p:grpSpPr>
              <a:xfrm>
                <a:off x="303529" y="2406781"/>
                <a:ext cx="8732967" cy="1635870"/>
                <a:chOff x="1222850" y="5214875"/>
                <a:chExt cx="23580258" cy="4185110"/>
              </a:xfrm>
            </p:grpSpPr>
            <p:sp>
              <p:nvSpPr>
                <p:cNvPr id="10" name="Rounded Rectangle 34">
                  <a:extLst>
                    <a:ext uri="{FF2B5EF4-FFF2-40B4-BE49-F238E27FC236}">
                      <a16:creationId xmlns:a16="http://schemas.microsoft.com/office/drawing/2014/main" id="{0DB210FE-10B6-1537-5410-DC1AF6C15273}"/>
                    </a:ext>
                  </a:extLst>
                </p:cNvPr>
                <p:cNvSpPr/>
                <p:nvPr/>
              </p:nvSpPr>
              <p:spPr>
                <a:xfrm>
                  <a:off x="1261072" y="5565135"/>
                  <a:ext cx="23542036" cy="383485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spcAft>
                      <a:spcPts val="800"/>
                    </a:spcAft>
                  </a:pP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11" name="Group 60">
                  <a:extLst>
                    <a:ext uri="{FF2B5EF4-FFF2-40B4-BE49-F238E27FC236}">
                      <a16:creationId xmlns:a16="http://schemas.microsoft.com/office/drawing/2014/main" id="{EBF7CEA3-9C16-32D7-20F5-E42966A75692}"/>
                    </a:ext>
                  </a:extLst>
                </p:cNvPr>
                <p:cNvGrpSpPr/>
                <p:nvPr/>
              </p:nvGrpSpPr>
              <p:grpSpPr>
                <a:xfrm>
                  <a:off x="1222850" y="5214875"/>
                  <a:ext cx="3748204" cy="1045564"/>
                  <a:chOff x="1224541" y="6188847"/>
                  <a:chExt cx="3748637" cy="1050895"/>
                </a:xfrm>
              </p:grpSpPr>
              <p:sp>
                <p:nvSpPr>
                  <p:cNvPr id="12" name="Freeform 20">
                    <a:extLst>
                      <a:ext uri="{FF2B5EF4-FFF2-40B4-BE49-F238E27FC236}">
                        <a16:creationId xmlns:a16="http://schemas.microsoft.com/office/drawing/2014/main" id="{8DFC5C7D-660C-7432-9824-6A574279489D}"/>
                      </a:ext>
                    </a:extLst>
                  </p:cNvPr>
                  <p:cNvSpPr>
                    <a:spLocks/>
                  </p:cNvSpPr>
                  <p:nvPr/>
                </p:nvSpPr>
                <p:spPr bwMode="auto">
                  <a:xfrm rot="16200000" flipV="1">
                    <a:off x="2970401" y="5148649"/>
                    <a:ext cx="828627" cy="3176926"/>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13" name="Round Diagonal Corner Rectangle 41">
                    <a:extLst>
                      <a:ext uri="{FF2B5EF4-FFF2-40B4-BE49-F238E27FC236}">
                        <a16:creationId xmlns:a16="http://schemas.microsoft.com/office/drawing/2014/main" id="{2D154BB4-84FF-ACE9-9689-5D278BAB0C42}"/>
                      </a:ext>
                    </a:extLst>
                  </p:cNvPr>
                  <p:cNvSpPr/>
                  <p:nvPr/>
                </p:nvSpPr>
                <p:spPr>
                  <a:xfrm flipV="1">
                    <a:off x="1224541" y="6322802"/>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B98C667-0355-E9BC-0B19-47A0545603FD}"/>
                      </a:ext>
                    </a:extLst>
                  </p:cNvPr>
                  <p:cNvSpPr txBox="1"/>
                  <p:nvPr/>
                </p:nvSpPr>
                <p:spPr>
                  <a:xfrm>
                    <a:off x="1976247" y="6188847"/>
                    <a:ext cx="2967986" cy="1050895"/>
                  </a:xfrm>
                  <a:prstGeom prst="rect">
                    <a:avLst/>
                  </a:prstGeom>
                  <a:noFill/>
                </p:spPr>
                <p:txBody>
                  <a:bodyPr wrap="square" rtlCol="0">
                    <a:spAutoFit/>
                  </a:bodyPr>
                  <a:lstStyle/>
                  <a:p>
                    <a:pPr algn="just" latinLnBrk="0"/>
                    <a:r>
                      <a:rPr lang="en-US" b="1" dirty="0" err="1">
                        <a:solidFill>
                          <a:srgbClr val="FFC000"/>
                        </a:solidFill>
                        <a:latin typeface="Times New Roman" panose="02020603050405020304" pitchFamily="18" charset="0"/>
                        <a:ea typeface="Tahoma" pitchFamily="34" charset="0"/>
                        <a:cs typeface="Times New Roman" panose="02020603050405020304" pitchFamily="18" charset="0"/>
                      </a:rPr>
                      <a:t>Nhận</a:t>
                    </a:r>
                    <a:r>
                      <a:rPr lang="en-US" b="1" dirty="0">
                        <a:solidFill>
                          <a:srgbClr val="FFC000"/>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FFC000"/>
                        </a:solidFill>
                        <a:latin typeface="Times New Roman" panose="02020603050405020304" pitchFamily="18" charset="0"/>
                        <a:ea typeface="Tahoma" pitchFamily="34" charset="0"/>
                        <a:cs typeface="Times New Roman" panose="02020603050405020304" pitchFamily="18" charset="0"/>
                      </a:rPr>
                      <a:t>xét</a:t>
                    </a:r>
                    <a:endParaRPr lang="en-US" b="1" dirty="0">
                      <a:solidFill>
                        <a:srgbClr val="FFC000"/>
                      </a:solidFill>
                      <a:latin typeface="Times New Roman" panose="02020603050405020304" pitchFamily="18" charset="0"/>
                      <a:ea typeface="Tahoma" pitchFamily="34" charset="0"/>
                      <a:cs typeface="Times New Roman" panose="02020603050405020304" pitchFamily="18" charset="0"/>
                    </a:endParaRPr>
                  </a:p>
                </p:txBody>
              </p:sp>
            </p:grpSp>
          </p:grpSp>
          <p:pic>
            <p:nvPicPr>
              <p:cNvPr id="9" name="Graphic 8" descr="Clipboard outline">
                <a:extLst>
                  <a:ext uri="{FF2B5EF4-FFF2-40B4-BE49-F238E27FC236}">
                    <a16:creationId xmlns:a16="http://schemas.microsoft.com/office/drawing/2014/main" id="{668B9B51-58C6-C045-7A86-E5C9F2852F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413" y="2427734"/>
                <a:ext cx="338050" cy="362113"/>
              </a:xfrm>
              <a:prstGeom prst="rect">
                <a:avLst/>
              </a:prstGeom>
            </p:spPr>
          </p:pic>
        </p:grpSp>
        <p:sp>
          <p:nvSpPr>
            <p:cNvPr id="7" name="TextBox 6">
              <a:extLst>
                <a:ext uri="{FF2B5EF4-FFF2-40B4-BE49-F238E27FC236}">
                  <a16:creationId xmlns:a16="http://schemas.microsoft.com/office/drawing/2014/main" id="{D34FED9F-11CB-DC75-D1C7-CB83FBAACC94}"/>
                </a:ext>
              </a:extLst>
            </p:cNvPr>
            <p:cNvSpPr txBox="1"/>
            <p:nvPr/>
          </p:nvSpPr>
          <p:spPr>
            <a:xfrm>
              <a:off x="216994" y="3583125"/>
              <a:ext cx="8595121" cy="1050609"/>
            </a:xfrm>
            <a:prstGeom prst="rect">
              <a:avLst/>
            </a:prstGeom>
            <a:noFill/>
          </p:spPr>
          <p:txBody>
            <a:bodyPr wrap="square">
              <a:spAutoFit/>
            </a:bodyPr>
            <a:lstStyle/>
            <a:p>
              <a:pPr algn="just" latinLnBrk="0">
                <a:lnSpc>
                  <a:spcPct val="107000"/>
                </a:lnSpc>
                <a:spcAft>
                  <a:spcPts val="800"/>
                </a:spcAft>
              </a:pPr>
              <a:r>
                <a:rPr lang="vi-VN" sz="2000" dirty="0">
                  <a:latin typeface="Times New Roman" panose="02020603050405020304" pitchFamily="18" charset="0"/>
                  <a:ea typeface="Tahoma" panose="020B0604030504040204" pitchFamily="34" charset="0"/>
                  <a:cs typeface="Times New Roman" panose="02020603050405020304" pitchFamily="18" charset="0"/>
                </a:rPr>
                <a:t>Trong HĐ2b, mỗi cách xếp hai bạn từ bốn bạn làm nhóm trưởng, nhóm phó được gọi là một chỉnh hợp chập 2 của 4. Để tính số các chỉnh hợp chúng ta dùng quy tắc nhân.</a:t>
              </a:r>
            </a:p>
          </p:txBody>
        </p:sp>
      </p:grpSp>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63EFF2A9-725F-195C-4C43-C82F4D32667F}"/>
                  </a:ext>
                </a:extLst>
              </p:cNvPr>
              <p:cNvSpPr/>
              <p:nvPr/>
            </p:nvSpPr>
            <p:spPr>
              <a:xfrm>
                <a:off x="265433" y="2643758"/>
                <a:ext cx="8626252" cy="1801974"/>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gn="just" latinLnBrk="0">
                  <a:spcAft>
                    <a:spcPts val="800"/>
                  </a:spcAft>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chập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oMath>
                </a14:m>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oMath>
                </a14:m>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latinLnBrk="0">
                  <a:spcAft>
                    <a:spcPts val="800"/>
                  </a:spcAft>
                </a:pP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chập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oMath>
                </a14:m>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b>
                      <m:sup>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p>
                    </m:sSubSup>
                  </m:oMath>
                </a14:m>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latinLnBrk="0">
                  <a:tabLst>
                    <a:tab pos="2971800" algn="ctr"/>
                    <a:tab pos="5943600" algn="r"/>
                  </a:tabLst>
                </a:pPr>
                <a:r>
                  <a:rPr lang="nl-NL"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2000" b="1" i="1">
                            <a:solidFill>
                              <a:srgbClr val="0000FF"/>
                            </a:solidFill>
                            <a:latin typeface="Cambria Math" panose="02040503050406030204" pitchFamily="18" charset="0"/>
                            <a:ea typeface="Calibri" panose="020F0502020204030204" pitchFamily="34" charset="0"/>
                          </a:rPr>
                        </m:ctrlPr>
                      </m:sSubSupPr>
                      <m:e>
                        <m:r>
                          <a:rPr lang="nl-NL" sz="2000" b="1" i="1">
                            <a:solidFill>
                              <a:srgbClr val="0000FF"/>
                            </a:solidFill>
                            <a:latin typeface="Cambria Math" panose="02040503050406030204" pitchFamily="18" charset="0"/>
                            <a:ea typeface="Calibri" panose="020F0502020204030204" pitchFamily="34" charset="0"/>
                          </a:rPr>
                          <m:t>𝑨</m:t>
                        </m:r>
                      </m:e>
                      <m:sub>
                        <m:r>
                          <a:rPr lang="nl-NL" sz="2000" b="1" i="1">
                            <a:solidFill>
                              <a:srgbClr val="0000FF"/>
                            </a:solidFill>
                            <a:latin typeface="Cambria Math" panose="02040503050406030204" pitchFamily="18" charset="0"/>
                            <a:ea typeface="Calibri" panose="020F0502020204030204" pitchFamily="34" charset="0"/>
                          </a:rPr>
                          <m:t>𝒏</m:t>
                        </m:r>
                      </m:sub>
                      <m:sup>
                        <m:r>
                          <a:rPr lang="nl-NL" sz="2000" b="1" i="1">
                            <a:solidFill>
                              <a:srgbClr val="0000FF"/>
                            </a:solidFill>
                            <a:latin typeface="Cambria Math" panose="02040503050406030204" pitchFamily="18" charset="0"/>
                            <a:ea typeface="Calibri" panose="020F0502020204030204" pitchFamily="34" charset="0"/>
                          </a:rPr>
                          <m:t>𝒌</m:t>
                        </m:r>
                      </m:sup>
                    </m:sSubSup>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𝒏</m:t>
                    </m:r>
                    <m:r>
                      <a:rPr lang="nl-NL" sz="2000" b="1" i="1">
                        <a:solidFill>
                          <a:srgbClr val="0000FF"/>
                        </a:solidFill>
                        <a:latin typeface="Cambria Math" panose="02040503050406030204" pitchFamily="18" charset="0"/>
                        <a:ea typeface="Calibri" panose="020F0502020204030204" pitchFamily="34" charset="0"/>
                        <a:cs typeface="Cambria Math" panose="02040503050406030204" pitchFamily="18" charset="0"/>
                      </a:rPr>
                      <m:t>⋅</m:t>
                    </m:r>
                    <m:d>
                      <m:dPr>
                        <m:ctrlPr>
                          <a:rPr lang="en-US" sz="2000" b="1" i="1">
                            <a:solidFill>
                              <a:srgbClr val="0000FF"/>
                            </a:solidFill>
                            <a:latin typeface="Cambria Math" panose="02040503050406030204" pitchFamily="18" charset="0"/>
                            <a:ea typeface="Calibri" panose="020F0502020204030204" pitchFamily="34" charset="0"/>
                          </a:rPr>
                        </m:ctrlPr>
                      </m:dPr>
                      <m:e>
                        <m:r>
                          <a:rPr lang="nl-NL" sz="2000" b="1" i="1">
                            <a:solidFill>
                              <a:srgbClr val="0000FF"/>
                            </a:solidFill>
                            <a:latin typeface="Cambria Math" panose="02040503050406030204" pitchFamily="18" charset="0"/>
                            <a:ea typeface="Calibri" panose="020F0502020204030204" pitchFamily="34" charset="0"/>
                          </a:rPr>
                          <m:t>𝒏</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𝟏</m:t>
                        </m:r>
                      </m:e>
                    </m:d>
                    <m:r>
                      <a:rPr lang="nl-NL" sz="2000" b="1" i="1">
                        <a:solidFill>
                          <a:srgbClr val="0000FF"/>
                        </a:solidFill>
                        <a:latin typeface="Cambria Math" panose="02040503050406030204" pitchFamily="18" charset="0"/>
                        <a:ea typeface="Calibri" panose="020F0502020204030204" pitchFamily="34" charset="0"/>
                        <a:cs typeface="Cambria Math" panose="02040503050406030204" pitchFamily="18" charset="0"/>
                      </a:rPr>
                      <m:t>⋅⋅⋅</m:t>
                    </m:r>
                    <m:d>
                      <m:dPr>
                        <m:ctrlPr>
                          <a:rPr lang="en-US" sz="2000" b="1" i="1">
                            <a:solidFill>
                              <a:srgbClr val="0000FF"/>
                            </a:solidFill>
                            <a:latin typeface="Cambria Math" panose="02040503050406030204" pitchFamily="18" charset="0"/>
                            <a:ea typeface="Calibri" panose="020F0502020204030204" pitchFamily="34" charset="0"/>
                          </a:rPr>
                        </m:ctrlPr>
                      </m:dPr>
                      <m:e>
                        <m:r>
                          <a:rPr lang="nl-NL" sz="2000" b="1" i="1">
                            <a:solidFill>
                              <a:srgbClr val="0000FF"/>
                            </a:solidFill>
                            <a:latin typeface="Cambria Math" panose="02040503050406030204" pitchFamily="18" charset="0"/>
                            <a:ea typeface="Calibri" panose="020F0502020204030204" pitchFamily="34" charset="0"/>
                          </a:rPr>
                          <m:t>𝒏</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𝒌</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𝟏</m:t>
                        </m:r>
                      </m:e>
                    </m:d>
                    <m:r>
                      <a:rPr lang="nl-NL" sz="2000" b="1" i="1">
                        <a:solidFill>
                          <a:srgbClr val="0000FF"/>
                        </a:solidFill>
                        <a:latin typeface="Cambria Math" panose="02040503050406030204" pitchFamily="18" charset="0"/>
                        <a:ea typeface="Calibri" panose="020F0502020204030204" pitchFamily="34" charset="0"/>
                      </a:rPr>
                      <m:t>  </m:t>
                    </m:r>
                    <m:r>
                      <m:rPr>
                        <m:nor/>
                      </m:rPr>
                      <a:rPr lang="nl-NL" sz="20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m:t>hay</m:t>
                    </m:r>
                    <m:r>
                      <a:rPr lang="nl-NL" sz="2000" b="1" i="1">
                        <a:solidFill>
                          <a:srgbClr val="0000FF"/>
                        </a:solidFill>
                        <a:latin typeface="Cambria Math" panose="02040503050406030204" pitchFamily="18" charset="0"/>
                        <a:ea typeface="Calibri" panose="020F0502020204030204" pitchFamily="34" charset="0"/>
                      </a:rPr>
                      <m:t> </m:t>
                    </m:r>
                    <m:sSubSup>
                      <m:sSubSupPr>
                        <m:ctrlPr>
                          <a:rPr lang="en-US" sz="2000" b="1" i="1">
                            <a:solidFill>
                              <a:srgbClr val="0000FF"/>
                            </a:solidFill>
                            <a:latin typeface="Cambria Math" panose="02040503050406030204" pitchFamily="18" charset="0"/>
                            <a:ea typeface="Calibri" panose="020F0502020204030204" pitchFamily="34" charset="0"/>
                          </a:rPr>
                        </m:ctrlPr>
                      </m:sSubSupPr>
                      <m:e>
                        <m:r>
                          <a:rPr lang="nl-NL" sz="2000" b="1" i="1">
                            <a:solidFill>
                              <a:srgbClr val="0000FF"/>
                            </a:solidFill>
                            <a:latin typeface="Cambria Math" panose="02040503050406030204" pitchFamily="18" charset="0"/>
                            <a:ea typeface="Calibri" panose="020F0502020204030204" pitchFamily="34" charset="0"/>
                          </a:rPr>
                          <m:t>𝑨</m:t>
                        </m:r>
                      </m:e>
                      <m:sub>
                        <m:r>
                          <a:rPr lang="nl-NL" sz="2000" b="1" i="1">
                            <a:solidFill>
                              <a:srgbClr val="0000FF"/>
                            </a:solidFill>
                            <a:latin typeface="Cambria Math" panose="02040503050406030204" pitchFamily="18" charset="0"/>
                            <a:ea typeface="Calibri" panose="020F0502020204030204" pitchFamily="34" charset="0"/>
                          </a:rPr>
                          <m:t>𝒏</m:t>
                        </m:r>
                      </m:sub>
                      <m:sup>
                        <m:r>
                          <a:rPr lang="nl-NL" sz="2000" b="1" i="1">
                            <a:solidFill>
                              <a:srgbClr val="0000FF"/>
                            </a:solidFill>
                            <a:latin typeface="Cambria Math" panose="02040503050406030204" pitchFamily="18" charset="0"/>
                            <a:ea typeface="Calibri" panose="020F0502020204030204" pitchFamily="34" charset="0"/>
                          </a:rPr>
                          <m:t>𝒌</m:t>
                        </m:r>
                      </m:sup>
                    </m:sSubSup>
                    <m:r>
                      <a:rPr lang="nl-NL" sz="2000" b="1" i="1">
                        <a:solidFill>
                          <a:srgbClr val="0000FF"/>
                        </a:solidFill>
                        <a:latin typeface="Cambria Math" panose="02040503050406030204" pitchFamily="18" charset="0"/>
                        <a:ea typeface="Calibri" panose="020F0502020204030204" pitchFamily="34" charset="0"/>
                      </a:rPr>
                      <m:t>=</m:t>
                    </m:r>
                    <m:f>
                      <m:fPr>
                        <m:ctrlPr>
                          <a:rPr lang="en-US" sz="2000" b="1" i="1">
                            <a:solidFill>
                              <a:srgbClr val="0000FF"/>
                            </a:solidFill>
                            <a:latin typeface="Cambria Math" panose="02040503050406030204" pitchFamily="18" charset="0"/>
                            <a:ea typeface="Calibri" panose="020F0502020204030204" pitchFamily="34" charset="0"/>
                          </a:rPr>
                        </m:ctrlPr>
                      </m:fPr>
                      <m:num>
                        <m:r>
                          <a:rPr lang="nl-NL" sz="2000" b="1" i="1">
                            <a:solidFill>
                              <a:srgbClr val="0000FF"/>
                            </a:solidFill>
                            <a:latin typeface="Cambria Math" panose="02040503050406030204" pitchFamily="18" charset="0"/>
                            <a:ea typeface="Calibri" panose="020F0502020204030204" pitchFamily="34" charset="0"/>
                          </a:rPr>
                          <m:t>𝒏</m:t>
                        </m:r>
                        <m:r>
                          <a:rPr lang="nl-NL" sz="2000" b="1" i="1">
                            <a:solidFill>
                              <a:srgbClr val="0000FF"/>
                            </a:solidFill>
                            <a:latin typeface="Cambria Math" panose="02040503050406030204" pitchFamily="18" charset="0"/>
                            <a:ea typeface="Calibri" panose="020F0502020204030204" pitchFamily="34" charset="0"/>
                          </a:rPr>
                          <m:t>!</m:t>
                        </m:r>
                      </m:num>
                      <m:den>
                        <m:d>
                          <m:dPr>
                            <m:ctrlPr>
                              <a:rPr lang="en-US" sz="2000" b="1" i="1">
                                <a:solidFill>
                                  <a:srgbClr val="0000FF"/>
                                </a:solidFill>
                                <a:latin typeface="Cambria Math" panose="02040503050406030204" pitchFamily="18" charset="0"/>
                                <a:ea typeface="Calibri" panose="020F0502020204030204" pitchFamily="34" charset="0"/>
                              </a:rPr>
                            </m:ctrlPr>
                          </m:dPr>
                          <m:e>
                            <m:r>
                              <a:rPr lang="nl-NL" sz="2000" b="1" i="1">
                                <a:solidFill>
                                  <a:srgbClr val="0000FF"/>
                                </a:solidFill>
                                <a:latin typeface="Cambria Math" panose="02040503050406030204" pitchFamily="18" charset="0"/>
                                <a:ea typeface="Calibri" panose="020F0502020204030204" pitchFamily="34" charset="0"/>
                              </a:rPr>
                              <m:t>𝒏</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𝒌</m:t>
                            </m:r>
                          </m:e>
                        </m:d>
                        <m:r>
                          <a:rPr lang="nl-NL" sz="2000" b="1" i="1">
                            <a:solidFill>
                              <a:srgbClr val="0000FF"/>
                            </a:solidFill>
                            <a:latin typeface="Cambria Math" panose="02040503050406030204" pitchFamily="18" charset="0"/>
                            <a:ea typeface="Calibri" panose="020F0502020204030204" pitchFamily="34" charset="0"/>
                          </a:rPr>
                          <m:t>!</m:t>
                        </m:r>
                      </m:den>
                    </m:f>
                    <m:r>
                      <a:rPr lang="nl-NL" sz="2000" b="1" i="1">
                        <a:solidFill>
                          <a:srgbClr val="0000FF"/>
                        </a:solidFill>
                        <a:latin typeface="Cambria Math" panose="02040503050406030204" pitchFamily="18" charset="0"/>
                        <a:ea typeface="Calibri" panose="020F0502020204030204" pitchFamily="34" charset="0"/>
                      </a:rPr>
                      <m:t> </m:t>
                    </m:r>
                    <m:d>
                      <m:dPr>
                        <m:ctrlPr>
                          <a:rPr lang="en-US" sz="2000" b="1" i="1">
                            <a:solidFill>
                              <a:srgbClr val="0000FF"/>
                            </a:solidFill>
                            <a:latin typeface="Cambria Math" panose="02040503050406030204" pitchFamily="18" charset="0"/>
                            <a:ea typeface="Calibri" panose="020F0502020204030204" pitchFamily="34" charset="0"/>
                          </a:rPr>
                        </m:ctrlPr>
                      </m:dPr>
                      <m:e>
                        <m:r>
                          <a:rPr lang="nl-NL" sz="2000" b="1" i="1">
                            <a:solidFill>
                              <a:srgbClr val="0000FF"/>
                            </a:solidFill>
                            <a:latin typeface="Cambria Math" panose="02040503050406030204" pitchFamily="18" charset="0"/>
                            <a:ea typeface="Calibri" panose="020F0502020204030204" pitchFamily="34" charset="0"/>
                          </a:rPr>
                          <m:t>𝟏</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𝒌</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𝒏</m:t>
                        </m:r>
                      </m:e>
                    </m:d>
                    <m:r>
                      <a:rPr lang="nl-NL" sz="2000" b="1" i="1">
                        <a:solidFill>
                          <a:srgbClr val="0000FF"/>
                        </a:solidFill>
                        <a:latin typeface="Cambria Math" panose="02040503050406030204" pitchFamily="18" charset="0"/>
                        <a:ea typeface="Calibri" panose="020F0502020204030204" pitchFamily="34" charset="0"/>
                      </a:rPr>
                      <m:t>.</m:t>
                    </m:r>
                  </m:oMath>
                </a14:m>
                <a:endPar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latinLnBrk="0">
                  <a:spcBef>
                    <a:spcPts val="0"/>
                  </a:spcBef>
                  <a:spcAft>
                    <a:spcPts val="600"/>
                  </a:spcAft>
                </a:pPr>
                <a:endParaRPr lang="en-US" sz="2000" b="1" dirty="0">
                  <a:solidFill>
                    <a:srgbClr val="0000FF"/>
                  </a:solidFill>
                  <a:effectLst/>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15" name="Rectangle: Rounded Corners 14">
                <a:extLst>
                  <a:ext uri="{FF2B5EF4-FFF2-40B4-BE49-F238E27FC236}">
                    <a16:creationId xmlns:a16="http://schemas.microsoft.com/office/drawing/2014/main" id="{63EFF2A9-725F-195C-4C43-C82F4D32667F}"/>
                  </a:ext>
                </a:extLst>
              </p:cNvPr>
              <p:cNvSpPr>
                <a:spLocks noRot="1" noChangeAspect="1" noMove="1" noResize="1" noEditPoints="1" noAdjustHandles="1" noChangeArrowheads="1" noChangeShapeType="1" noTextEdit="1"/>
              </p:cNvSpPr>
              <p:nvPr/>
            </p:nvSpPr>
            <p:spPr>
              <a:xfrm>
                <a:off x="265433" y="2643758"/>
                <a:ext cx="8626252" cy="1801974"/>
              </a:xfrm>
              <a:prstGeom prst="roundRect">
                <a:avLst>
                  <a:gd name="adj" fmla="val 9039"/>
                </a:avLst>
              </a:prstGeom>
              <a:blipFill>
                <a:blip r:embed="rId4"/>
                <a:stretch>
                  <a:fillRect l="-353" t="-1342" r="-282"/>
                </a:stretch>
              </a:blipFill>
              <a:ln w="19050">
                <a:solidFill>
                  <a:schemeClr val="accent2">
                    <a:lumMod val="75000"/>
                  </a:schemeClr>
                </a:solidFill>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C0354A3B-AF90-1CA9-DD07-5B05133CE5D4}"/>
              </a:ext>
            </a:extLst>
          </p:cNvPr>
          <p:cNvSpPr txBox="1"/>
          <p:nvPr/>
        </p:nvSpPr>
        <p:spPr>
          <a:xfrm>
            <a:off x="265433" y="2199787"/>
            <a:ext cx="4572000" cy="399405"/>
          </a:xfrm>
          <a:prstGeom prst="rect">
            <a:avLst/>
          </a:prstGeom>
          <a:noFill/>
        </p:spPr>
        <p:txBody>
          <a:bodyPr wrap="square">
            <a:spAutoFit/>
          </a:bodyPr>
          <a:lstStyle/>
          <a:p>
            <a:pPr>
              <a:lnSpc>
                <a:spcPct val="107000"/>
              </a:lnSpc>
              <a:spcAft>
                <a:spcPts val="800"/>
              </a:spcAft>
            </a:pPr>
            <a:r>
              <a:rPr lang="vi-VN" sz="2000" dirty="0">
                <a:latin typeface="Times New Roman" panose="02020603050405020304" pitchFamily="18" charset="0"/>
                <a:ea typeface="Tahoma" panose="020B0604030504040204" pitchFamily="34" charset="0"/>
                <a:cs typeface="Times New Roman" panose="02020603050405020304" pitchFamily="18" charset="0"/>
              </a:rPr>
              <a:t>Tổng quát ta có:</a:t>
            </a:r>
            <a:endParaRPr lang="en-US" sz="2000" b="1" dirty="0">
              <a:solidFill>
                <a:srgbClr val="FFC00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516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723866" y="290718"/>
            <a:ext cx="3136166" cy="336816"/>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2000" b="1" dirty="0">
                <a:latin typeface="Times New Roman" panose="02020603050405020304" pitchFamily="18" charset="0"/>
                <a:cs typeface="Times New Roman" panose="02020603050405020304" pitchFamily="18" charset="0"/>
              </a:rPr>
              <a:t>Các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sắp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a:t>
            </a:r>
          </a:p>
        </p:txBody>
      </p:sp>
      <p:grpSp>
        <p:nvGrpSpPr>
          <p:cNvPr id="4" name="Group 3">
            <a:extLst>
              <a:ext uri="{FF2B5EF4-FFF2-40B4-BE49-F238E27FC236}">
                <a16:creationId xmlns:a16="http://schemas.microsoft.com/office/drawing/2014/main" id="{1932B7BF-7F4E-9E1A-A31F-5A485394A9BD}"/>
              </a:ext>
            </a:extLst>
          </p:cNvPr>
          <p:cNvGrpSpPr/>
          <p:nvPr/>
        </p:nvGrpSpPr>
        <p:grpSpPr>
          <a:xfrm>
            <a:off x="2906313" y="792547"/>
            <a:ext cx="4928379" cy="555067"/>
            <a:chOff x="2906313" y="792547"/>
            <a:chExt cx="4928379" cy="555067"/>
          </a:xfrm>
        </p:grpSpPr>
        <p:sp>
          <p:nvSpPr>
            <p:cNvPr id="26" name="TextBox 25"/>
            <p:cNvSpPr txBox="1"/>
            <p:nvPr/>
          </p:nvSpPr>
          <p:spPr>
            <a:xfrm>
              <a:off x="2987824" y="813051"/>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1</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nvGrpSpPr>
            <p:cNvPr id="87" name="Group 86">
              <a:extLst>
                <a:ext uri="{FF2B5EF4-FFF2-40B4-BE49-F238E27FC236}">
                  <a16:creationId xmlns:a16="http://schemas.microsoft.com/office/drawing/2014/main" id="{00BB669F-5032-96B9-ADFF-83F36060337A}"/>
                </a:ext>
              </a:extLst>
            </p:cNvPr>
            <p:cNvGrpSpPr/>
            <p:nvPr/>
          </p:nvGrpSpPr>
          <p:grpSpPr>
            <a:xfrm>
              <a:off x="2906313" y="792547"/>
              <a:ext cx="4928379" cy="555067"/>
              <a:chOff x="2906313" y="792547"/>
              <a:chExt cx="4928379" cy="555067"/>
            </a:xfrm>
          </p:grpSpPr>
          <p:grpSp>
            <p:nvGrpSpPr>
              <p:cNvPr id="80" name="Group 79">
                <a:extLst>
                  <a:ext uri="{FF2B5EF4-FFF2-40B4-BE49-F238E27FC236}">
                    <a16:creationId xmlns:a16="http://schemas.microsoft.com/office/drawing/2014/main" id="{1F3BED58-62D9-3DF8-66CD-1C56A2D1E551}"/>
                  </a:ext>
                </a:extLst>
              </p:cNvPr>
              <p:cNvGrpSpPr/>
              <p:nvPr/>
            </p:nvGrpSpPr>
            <p:grpSpPr>
              <a:xfrm>
                <a:off x="3010236" y="830363"/>
                <a:ext cx="4824456" cy="517251"/>
                <a:chOff x="3010236" y="830363"/>
                <a:chExt cx="4824456" cy="517251"/>
              </a:xfrm>
            </p:grpSpPr>
            <p:grpSp>
              <p:nvGrpSpPr>
                <p:cNvPr id="6" name="Group 5"/>
                <p:cNvGrpSpPr/>
                <p:nvPr/>
              </p:nvGrpSpPr>
              <p:grpSpPr>
                <a:xfrm>
                  <a:off x="3010236" y="830363"/>
                  <a:ext cx="4824456" cy="517251"/>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latin typeface="Times New Roman" panose="02020603050405020304" pitchFamily="18" charset="0"/>
                      <a:cs typeface="Times New Roman" panose="02020603050405020304" pitchFamily="18" charset="0"/>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3488060" y="888904"/>
                  <a:ext cx="4031467" cy="400110"/>
                </a:xfrm>
                <a:prstGeom prst="rect">
                  <a:avLst/>
                </a:prstGeom>
                <a:noFill/>
              </p:spPr>
              <p:txBody>
                <a:bodyPr wrap="square" rtlCol="0">
                  <a:spAutoFit/>
                </a:bodyPr>
                <a:lstStyle/>
                <a:p>
                  <a:r>
                    <a:rPr lang="en-US" sz="2000" dirty="0"/>
                    <a:t>An – Hoa – </a:t>
                  </a:r>
                  <a:r>
                    <a:rPr lang="en-US" sz="2000" dirty="0" err="1"/>
                    <a:t>Cảnh</a:t>
                  </a:r>
                  <a:endParaRPr lang="ko-KR" alt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86" name="TextBox 85">
                <a:extLst>
                  <a:ext uri="{FF2B5EF4-FFF2-40B4-BE49-F238E27FC236}">
                    <a16:creationId xmlns:a16="http://schemas.microsoft.com/office/drawing/2014/main" id="{FE6CB0EA-8A3F-4A55-1F44-71B7E01E1D53}"/>
                  </a:ext>
                </a:extLst>
              </p:cNvPr>
              <p:cNvSpPr txBox="1"/>
              <p:nvPr/>
            </p:nvSpPr>
            <p:spPr>
              <a:xfrm>
                <a:off x="2906313" y="792547"/>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1</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11" name="Group 10">
            <a:extLst>
              <a:ext uri="{FF2B5EF4-FFF2-40B4-BE49-F238E27FC236}">
                <a16:creationId xmlns:a16="http://schemas.microsoft.com/office/drawing/2014/main" id="{95288D7E-1ABB-C601-CCB6-52289684E2C5}"/>
              </a:ext>
            </a:extLst>
          </p:cNvPr>
          <p:cNvGrpSpPr/>
          <p:nvPr/>
        </p:nvGrpSpPr>
        <p:grpSpPr>
          <a:xfrm>
            <a:off x="2947447" y="1368951"/>
            <a:ext cx="4891002" cy="579377"/>
            <a:chOff x="2947447" y="1368951"/>
            <a:chExt cx="4891002" cy="579377"/>
          </a:xfrm>
        </p:grpSpPr>
        <p:sp>
          <p:nvSpPr>
            <p:cNvPr id="27" name="TextBox 26"/>
            <p:cNvSpPr txBox="1"/>
            <p:nvPr/>
          </p:nvSpPr>
          <p:spPr>
            <a:xfrm>
              <a:off x="2998726" y="1548218"/>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02</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FDBCA67-E807-215B-EE81-74608996203D}"/>
                </a:ext>
              </a:extLst>
            </p:cNvPr>
            <p:cNvSpPr txBox="1"/>
            <p:nvPr/>
          </p:nvSpPr>
          <p:spPr>
            <a:xfrm>
              <a:off x="2991581" y="1406676"/>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2</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nvGrpSpPr>
            <p:cNvPr id="93" name="Group 92">
              <a:extLst>
                <a:ext uri="{FF2B5EF4-FFF2-40B4-BE49-F238E27FC236}">
                  <a16:creationId xmlns:a16="http://schemas.microsoft.com/office/drawing/2014/main" id="{5F1CED70-F661-E910-D102-594BE86287E3}"/>
                </a:ext>
              </a:extLst>
            </p:cNvPr>
            <p:cNvGrpSpPr/>
            <p:nvPr/>
          </p:nvGrpSpPr>
          <p:grpSpPr>
            <a:xfrm>
              <a:off x="2947447" y="1368951"/>
              <a:ext cx="4891002" cy="572288"/>
              <a:chOff x="2947447" y="1368951"/>
              <a:chExt cx="4891002" cy="572288"/>
            </a:xfrm>
          </p:grpSpPr>
          <p:grpSp>
            <p:nvGrpSpPr>
              <p:cNvPr id="81" name="Group 80">
                <a:extLst>
                  <a:ext uri="{FF2B5EF4-FFF2-40B4-BE49-F238E27FC236}">
                    <a16:creationId xmlns:a16="http://schemas.microsoft.com/office/drawing/2014/main" id="{200DF686-47F8-2871-3535-00DC15C70189}"/>
                  </a:ext>
                </a:extLst>
              </p:cNvPr>
              <p:cNvGrpSpPr/>
              <p:nvPr/>
            </p:nvGrpSpPr>
            <p:grpSpPr>
              <a:xfrm>
                <a:off x="3013993" y="1423988"/>
                <a:ext cx="4824456" cy="517251"/>
                <a:chOff x="3013993" y="1423988"/>
                <a:chExt cx="4824456" cy="517251"/>
              </a:xfrm>
            </p:grpSpPr>
            <p:grpSp>
              <p:nvGrpSpPr>
                <p:cNvPr id="32" name="Group 31">
                  <a:extLst>
                    <a:ext uri="{FF2B5EF4-FFF2-40B4-BE49-F238E27FC236}">
                      <a16:creationId xmlns:a16="http://schemas.microsoft.com/office/drawing/2014/main" id="{25BECAD6-A45C-0F2F-B703-37D2BBD7BA27}"/>
                    </a:ext>
                  </a:extLst>
                </p:cNvPr>
                <p:cNvGrpSpPr/>
                <p:nvPr/>
              </p:nvGrpSpPr>
              <p:grpSpPr>
                <a:xfrm>
                  <a:off x="3013993" y="1423988"/>
                  <a:ext cx="4824456" cy="517251"/>
                  <a:chOff x="3131840" y="1491630"/>
                  <a:chExt cx="5256584" cy="576064"/>
                </a:xfrm>
              </p:grpSpPr>
              <p:sp>
                <p:nvSpPr>
                  <p:cNvPr id="33" name="Rectangle 32">
                    <a:extLst>
                      <a:ext uri="{FF2B5EF4-FFF2-40B4-BE49-F238E27FC236}">
                        <a16:creationId xmlns:a16="http://schemas.microsoft.com/office/drawing/2014/main" id="{DCF25BD9-F6CB-B3D9-B58B-2B93158306CE}"/>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latin typeface="Times New Roman" panose="02020603050405020304" pitchFamily="18" charset="0"/>
                      <a:cs typeface="Times New Roman" panose="02020603050405020304" pitchFamily="18" charset="0"/>
                    </a:endParaRPr>
                  </a:p>
                </p:txBody>
              </p:sp>
              <p:sp>
                <p:nvSpPr>
                  <p:cNvPr id="34" name="Right Triangle 33">
                    <a:extLst>
                      <a:ext uri="{FF2B5EF4-FFF2-40B4-BE49-F238E27FC236}">
                        <a16:creationId xmlns:a16="http://schemas.microsoft.com/office/drawing/2014/main" id="{A0753737-3AC8-A0E3-73E5-699E493FE1C2}"/>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id="{9C72C8DF-6496-55A2-2845-607B9052A25A}"/>
                    </a:ext>
                  </a:extLst>
                </p:cNvPr>
                <p:cNvSpPr txBox="1"/>
                <p:nvPr/>
              </p:nvSpPr>
              <p:spPr>
                <a:xfrm>
                  <a:off x="3491817" y="1482529"/>
                  <a:ext cx="4031467" cy="400110"/>
                </a:xfrm>
                <a:prstGeom prst="rect">
                  <a:avLst/>
                </a:prstGeom>
                <a:noFill/>
              </p:spPr>
              <p:txBody>
                <a:bodyPr wrap="square" rtlCol="0">
                  <a:spAutoFit/>
                </a:bodyPr>
                <a:lstStyle/>
                <a:p>
                  <a:r>
                    <a:rPr lang="en-US" sz="2000" dirty="0"/>
                    <a:t>An – </a:t>
                  </a:r>
                  <a:r>
                    <a:rPr lang="en-US" sz="2000" dirty="0" err="1"/>
                    <a:t>Cảnh</a:t>
                  </a:r>
                  <a:r>
                    <a:rPr lang="en-US" sz="2000" dirty="0"/>
                    <a:t> – Hoa</a:t>
                  </a:r>
                  <a:endParaRPr lang="ko-KR" alt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88" name="TextBox 87">
                <a:extLst>
                  <a:ext uri="{FF2B5EF4-FFF2-40B4-BE49-F238E27FC236}">
                    <a16:creationId xmlns:a16="http://schemas.microsoft.com/office/drawing/2014/main" id="{EA0C0394-4E65-D541-C1C3-3BAF80EE229E}"/>
                  </a:ext>
                </a:extLst>
              </p:cNvPr>
              <p:cNvSpPr txBox="1"/>
              <p:nvPr/>
            </p:nvSpPr>
            <p:spPr>
              <a:xfrm>
                <a:off x="2947447" y="1368951"/>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2</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9" name="Group 8">
            <a:extLst>
              <a:ext uri="{FF2B5EF4-FFF2-40B4-BE49-F238E27FC236}">
                <a16:creationId xmlns:a16="http://schemas.microsoft.com/office/drawing/2014/main" id="{B9D657E4-4ABF-D006-28BA-E5C78DB4451E}"/>
              </a:ext>
            </a:extLst>
          </p:cNvPr>
          <p:cNvGrpSpPr/>
          <p:nvPr/>
        </p:nvGrpSpPr>
        <p:grpSpPr>
          <a:xfrm>
            <a:off x="2965052" y="1975842"/>
            <a:ext cx="4872651" cy="582932"/>
            <a:chOff x="2965052" y="1975842"/>
            <a:chExt cx="4872651" cy="582932"/>
          </a:xfrm>
        </p:grpSpPr>
        <p:sp>
          <p:nvSpPr>
            <p:cNvPr id="49" name="TextBox 48">
              <a:extLst>
                <a:ext uri="{FF2B5EF4-FFF2-40B4-BE49-F238E27FC236}">
                  <a16:creationId xmlns:a16="http://schemas.microsoft.com/office/drawing/2014/main" id="{33CC0450-4BDA-64A9-019A-ACABF1C4859D}"/>
                </a:ext>
              </a:extLst>
            </p:cNvPr>
            <p:cNvSpPr txBox="1"/>
            <p:nvPr/>
          </p:nvSpPr>
          <p:spPr>
            <a:xfrm>
              <a:off x="2990835" y="2024211"/>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3</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nvGrpSpPr>
            <p:cNvPr id="94" name="Group 93">
              <a:extLst>
                <a:ext uri="{FF2B5EF4-FFF2-40B4-BE49-F238E27FC236}">
                  <a16:creationId xmlns:a16="http://schemas.microsoft.com/office/drawing/2014/main" id="{69F06BCB-842F-1FB8-940B-4303BDF2BA7D}"/>
                </a:ext>
              </a:extLst>
            </p:cNvPr>
            <p:cNvGrpSpPr/>
            <p:nvPr/>
          </p:nvGrpSpPr>
          <p:grpSpPr>
            <a:xfrm>
              <a:off x="2965052" y="1975842"/>
              <a:ext cx="4872651" cy="582932"/>
              <a:chOff x="2965052" y="1975842"/>
              <a:chExt cx="4872651" cy="582932"/>
            </a:xfrm>
          </p:grpSpPr>
          <p:grpSp>
            <p:nvGrpSpPr>
              <p:cNvPr id="82" name="Group 81">
                <a:extLst>
                  <a:ext uri="{FF2B5EF4-FFF2-40B4-BE49-F238E27FC236}">
                    <a16:creationId xmlns:a16="http://schemas.microsoft.com/office/drawing/2014/main" id="{E03DB592-8257-BF2E-6934-D8D2C4D10B51}"/>
                  </a:ext>
                </a:extLst>
              </p:cNvPr>
              <p:cNvGrpSpPr/>
              <p:nvPr/>
            </p:nvGrpSpPr>
            <p:grpSpPr>
              <a:xfrm>
                <a:off x="3013247" y="2041523"/>
                <a:ext cx="4824456" cy="517251"/>
                <a:chOff x="3013247" y="2041523"/>
                <a:chExt cx="4824456" cy="517251"/>
              </a:xfrm>
            </p:grpSpPr>
            <p:grpSp>
              <p:nvGrpSpPr>
                <p:cNvPr id="46" name="Group 45">
                  <a:extLst>
                    <a:ext uri="{FF2B5EF4-FFF2-40B4-BE49-F238E27FC236}">
                      <a16:creationId xmlns:a16="http://schemas.microsoft.com/office/drawing/2014/main" id="{2B6771E2-14E9-C1C3-40E9-3C0E607DD183}"/>
                    </a:ext>
                  </a:extLst>
                </p:cNvPr>
                <p:cNvGrpSpPr/>
                <p:nvPr/>
              </p:nvGrpSpPr>
              <p:grpSpPr>
                <a:xfrm>
                  <a:off x="3013247" y="2041523"/>
                  <a:ext cx="4824456" cy="517251"/>
                  <a:chOff x="3131840" y="1491630"/>
                  <a:chExt cx="5256584" cy="576064"/>
                </a:xfrm>
              </p:grpSpPr>
              <p:sp>
                <p:nvSpPr>
                  <p:cNvPr id="47" name="Rectangle 46">
                    <a:extLst>
                      <a:ext uri="{FF2B5EF4-FFF2-40B4-BE49-F238E27FC236}">
                        <a16:creationId xmlns:a16="http://schemas.microsoft.com/office/drawing/2014/main" id="{743CE744-C40A-8A27-318D-194B1D386373}"/>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latin typeface="Times New Roman" panose="02020603050405020304" pitchFamily="18" charset="0"/>
                      <a:cs typeface="Times New Roman" panose="02020603050405020304" pitchFamily="18" charset="0"/>
                    </a:endParaRPr>
                  </a:p>
                </p:txBody>
              </p:sp>
              <p:sp>
                <p:nvSpPr>
                  <p:cNvPr id="48" name="Right Triangle 47">
                    <a:extLst>
                      <a:ext uri="{FF2B5EF4-FFF2-40B4-BE49-F238E27FC236}">
                        <a16:creationId xmlns:a16="http://schemas.microsoft.com/office/drawing/2014/main" id="{582294B3-5343-CA8A-C1D1-BF6E231CA9E3}"/>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a16="http://schemas.microsoft.com/office/drawing/2014/main" id="{56D86F5F-78FA-0460-1A38-B8F5BD87F3C3}"/>
                    </a:ext>
                  </a:extLst>
                </p:cNvPr>
                <p:cNvSpPr txBox="1"/>
                <p:nvPr/>
              </p:nvSpPr>
              <p:spPr>
                <a:xfrm>
                  <a:off x="3491071" y="2100064"/>
                  <a:ext cx="4031467" cy="400110"/>
                </a:xfrm>
                <a:prstGeom prst="rect">
                  <a:avLst/>
                </a:prstGeom>
                <a:noFill/>
              </p:spPr>
              <p:txBody>
                <a:bodyPr wrap="square" rtlCol="0">
                  <a:spAutoFit/>
                </a:bodyPr>
                <a:lstStyle/>
                <a:p>
                  <a:r>
                    <a:rPr lang="en-US" sz="2000" dirty="0"/>
                    <a:t>Hoa – An – </a:t>
                  </a:r>
                  <a:r>
                    <a:rPr lang="en-US" sz="2000" dirty="0" err="1"/>
                    <a:t>Cảnh</a:t>
                  </a:r>
                  <a:endParaRPr lang="ko-KR" alt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89" name="TextBox 88">
                <a:extLst>
                  <a:ext uri="{FF2B5EF4-FFF2-40B4-BE49-F238E27FC236}">
                    <a16:creationId xmlns:a16="http://schemas.microsoft.com/office/drawing/2014/main" id="{F327AC67-EB43-A771-FA57-B66F9DC2D79C}"/>
                  </a:ext>
                </a:extLst>
              </p:cNvPr>
              <p:cNvSpPr txBox="1"/>
              <p:nvPr/>
            </p:nvSpPr>
            <p:spPr>
              <a:xfrm>
                <a:off x="2965052" y="1975842"/>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3</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10" name="Group 9">
            <a:extLst>
              <a:ext uri="{FF2B5EF4-FFF2-40B4-BE49-F238E27FC236}">
                <a16:creationId xmlns:a16="http://schemas.microsoft.com/office/drawing/2014/main" id="{2766A660-9D84-9D1E-CD38-7D716AED78A5}"/>
              </a:ext>
            </a:extLst>
          </p:cNvPr>
          <p:cNvGrpSpPr/>
          <p:nvPr/>
        </p:nvGrpSpPr>
        <p:grpSpPr>
          <a:xfrm>
            <a:off x="2950762" y="2576065"/>
            <a:ext cx="4890698" cy="583423"/>
            <a:chOff x="2950762" y="2576065"/>
            <a:chExt cx="4890698" cy="583423"/>
          </a:xfrm>
        </p:grpSpPr>
        <p:grpSp>
          <p:nvGrpSpPr>
            <p:cNvPr id="95" name="Group 94">
              <a:extLst>
                <a:ext uri="{FF2B5EF4-FFF2-40B4-BE49-F238E27FC236}">
                  <a16:creationId xmlns:a16="http://schemas.microsoft.com/office/drawing/2014/main" id="{539AFBF6-C8FE-807F-42C4-21ABBA47B55A}"/>
                </a:ext>
              </a:extLst>
            </p:cNvPr>
            <p:cNvGrpSpPr/>
            <p:nvPr/>
          </p:nvGrpSpPr>
          <p:grpSpPr>
            <a:xfrm>
              <a:off x="2994592" y="2617836"/>
              <a:ext cx="4846868" cy="541652"/>
              <a:chOff x="2994592" y="2617836"/>
              <a:chExt cx="4846868" cy="541652"/>
            </a:xfrm>
          </p:grpSpPr>
          <p:sp>
            <p:nvSpPr>
              <p:cNvPr id="50" name="TextBox 49">
                <a:extLst>
                  <a:ext uri="{FF2B5EF4-FFF2-40B4-BE49-F238E27FC236}">
                    <a16:creationId xmlns:a16="http://schemas.microsoft.com/office/drawing/2014/main" id="{6FB5AE4C-18BA-406A-4506-8155AE63C8D6}"/>
                  </a:ext>
                </a:extLst>
              </p:cNvPr>
              <p:cNvSpPr txBox="1"/>
              <p:nvPr/>
            </p:nvSpPr>
            <p:spPr>
              <a:xfrm>
                <a:off x="3001737" y="2759378"/>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02</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73CB2B48-26A2-78E2-0BC0-BA6520AC2C91}"/>
                  </a:ext>
                </a:extLst>
              </p:cNvPr>
              <p:cNvSpPr txBox="1"/>
              <p:nvPr/>
            </p:nvSpPr>
            <p:spPr>
              <a:xfrm>
                <a:off x="2994592" y="2617836"/>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4</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nvGrpSpPr>
              <p:cNvPr id="83" name="Group 82">
                <a:extLst>
                  <a:ext uri="{FF2B5EF4-FFF2-40B4-BE49-F238E27FC236}">
                    <a16:creationId xmlns:a16="http://schemas.microsoft.com/office/drawing/2014/main" id="{5D47ACA4-3D98-50C3-8C2B-5FF4709C9216}"/>
                  </a:ext>
                </a:extLst>
              </p:cNvPr>
              <p:cNvGrpSpPr/>
              <p:nvPr/>
            </p:nvGrpSpPr>
            <p:grpSpPr>
              <a:xfrm>
                <a:off x="3017004" y="2635148"/>
                <a:ext cx="4824456" cy="517251"/>
                <a:chOff x="3017004" y="2635148"/>
                <a:chExt cx="4824456" cy="517251"/>
              </a:xfrm>
            </p:grpSpPr>
            <p:grpSp>
              <p:nvGrpSpPr>
                <p:cNvPr id="52" name="Group 51">
                  <a:extLst>
                    <a:ext uri="{FF2B5EF4-FFF2-40B4-BE49-F238E27FC236}">
                      <a16:creationId xmlns:a16="http://schemas.microsoft.com/office/drawing/2014/main" id="{B20B4AC0-059B-F2BA-6465-FDE0500DAC05}"/>
                    </a:ext>
                  </a:extLst>
                </p:cNvPr>
                <p:cNvGrpSpPr/>
                <p:nvPr/>
              </p:nvGrpSpPr>
              <p:grpSpPr>
                <a:xfrm>
                  <a:off x="3017004" y="2635148"/>
                  <a:ext cx="4824456" cy="517251"/>
                  <a:chOff x="3131840" y="1491630"/>
                  <a:chExt cx="5256584" cy="576064"/>
                </a:xfrm>
              </p:grpSpPr>
              <p:sp>
                <p:nvSpPr>
                  <p:cNvPr id="53" name="Rectangle 52">
                    <a:extLst>
                      <a:ext uri="{FF2B5EF4-FFF2-40B4-BE49-F238E27FC236}">
                        <a16:creationId xmlns:a16="http://schemas.microsoft.com/office/drawing/2014/main" id="{33D87BBE-4787-8AE5-67DF-CC72410687CD}"/>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latin typeface="Times New Roman" panose="02020603050405020304" pitchFamily="18" charset="0"/>
                      <a:cs typeface="Times New Roman" panose="02020603050405020304" pitchFamily="18" charset="0"/>
                    </a:endParaRPr>
                  </a:p>
                </p:txBody>
              </p:sp>
              <p:sp>
                <p:nvSpPr>
                  <p:cNvPr id="54" name="Right Triangle 53">
                    <a:extLst>
                      <a:ext uri="{FF2B5EF4-FFF2-40B4-BE49-F238E27FC236}">
                        <a16:creationId xmlns:a16="http://schemas.microsoft.com/office/drawing/2014/main" id="{760AF9C0-B4EE-3F00-F295-2AE5F304CBB7}"/>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56" name="TextBox 55">
                  <a:extLst>
                    <a:ext uri="{FF2B5EF4-FFF2-40B4-BE49-F238E27FC236}">
                      <a16:creationId xmlns:a16="http://schemas.microsoft.com/office/drawing/2014/main" id="{D4F17D8A-DA82-50AC-1350-7F92EDB46990}"/>
                    </a:ext>
                  </a:extLst>
                </p:cNvPr>
                <p:cNvSpPr txBox="1"/>
                <p:nvPr/>
              </p:nvSpPr>
              <p:spPr>
                <a:xfrm>
                  <a:off x="3494828" y="2693689"/>
                  <a:ext cx="4031467" cy="400110"/>
                </a:xfrm>
                <a:prstGeom prst="rect">
                  <a:avLst/>
                </a:prstGeom>
                <a:noFill/>
              </p:spPr>
              <p:txBody>
                <a:bodyPr wrap="square" rtlCol="0">
                  <a:spAutoFit/>
                </a:bodyPr>
                <a:lstStyle/>
                <a:p>
                  <a:r>
                    <a:rPr lang="en-US" sz="2000" dirty="0"/>
                    <a:t>Hoa – </a:t>
                  </a:r>
                  <a:r>
                    <a:rPr lang="en-US" sz="2000" dirty="0" err="1"/>
                    <a:t>Cảnh</a:t>
                  </a:r>
                  <a:r>
                    <a:rPr lang="en-US" sz="2000" dirty="0"/>
                    <a:t> – An</a:t>
                  </a:r>
                  <a:endParaRPr lang="ko-KR" alt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sp>
          <p:nvSpPr>
            <p:cNvPr id="90" name="TextBox 89">
              <a:extLst>
                <a:ext uri="{FF2B5EF4-FFF2-40B4-BE49-F238E27FC236}">
                  <a16:creationId xmlns:a16="http://schemas.microsoft.com/office/drawing/2014/main" id="{B9CCD63E-3219-DB9F-B2D3-13E03A0E0DBB}"/>
                </a:ext>
              </a:extLst>
            </p:cNvPr>
            <p:cNvSpPr txBox="1"/>
            <p:nvPr/>
          </p:nvSpPr>
          <p:spPr>
            <a:xfrm>
              <a:off x="2950762" y="2576065"/>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4</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grpSp>
        <p:nvGrpSpPr>
          <p:cNvPr id="96" name="Group 95">
            <a:extLst>
              <a:ext uri="{FF2B5EF4-FFF2-40B4-BE49-F238E27FC236}">
                <a16:creationId xmlns:a16="http://schemas.microsoft.com/office/drawing/2014/main" id="{C355D015-D307-8951-FA77-A21671A70A68}"/>
              </a:ext>
            </a:extLst>
          </p:cNvPr>
          <p:cNvGrpSpPr/>
          <p:nvPr/>
        </p:nvGrpSpPr>
        <p:grpSpPr>
          <a:xfrm>
            <a:off x="2965052" y="3176465"/>
            <a:ext cx="4882656" cy="579646"/>
            <a:chOff x="2965052" y="3176465"/>
            <a:chExt cx="4882656" cy="579646"/>
          </a:xfrm>
        </p:grpSpPr>
        <p:sp>
          <p:nvSpPr>
            <p:cNvPr id="71" name="TextBox 70">
              <a:extLst>
                <a:ext uri="{FF2B5EF4-FFF2-40B4-BE49-F238E27FC236}">
                  <a16:creationId xmlns:a16="http://schemas.microsoft.com/office/drawing/2014/main" id="{D93D898B-47D2-CD1F-4543-A2E9903F857F}"/>
                </a:ext>
              </a:extLst>
            </p:cNvPr>
            <p:cNvSpPr txBox="1"/>
            <p:nvPr/>
          </p:nvSpPr>
          <p:spPr>
            <a:xfrm>
              <a:off x="3000840" y="3221548"/>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5</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nvGrpSpPr>
            <p:cNvPr id="84" name="Group 83">
              <a:extLst>
                <a:ext uri="{FF2B5EF4-FFF2-40B4-BE49-F238E27FC236}">
                  <a16:creationId xmlns:a16="http://schemas.microsoft.com/office/drawing/2014/main" id="{9F96D919-53F2-45C4-4C0F-9000295A4104}"/>
                </a:ext>
              </a:extLst>
            </p:cNvPr>
            <p:cNvGrpSpPr/>
            <p:nvPr/>
          </p:nvGrpSpPr>
          <p:grpSpPr>
            <a:xfrm>
              <a:off x="3023252" y="3238860"/>
              <a:ext cx="4824456" cy="517251"/>
              <a:chOff x="3023252" y="3238860"/>
              <a:chExt cx="4824456" cy="517251"/>
            </a:xfrm>
          </p:grpSpPr>
          <p:grpSp>
            <p:nvGrpSpPr>
              <p:cNvPr id="68" name="Group 67">
                <a:extLst>
                  <a:ext uri="{FF2B5EF4-FFF2-40B4-BE49-F238E27FC236}">
                    <a16:creationId xmlns:a16="http://schemas.microsoft.com/office/drawing/2014/main" id="{92B4D51E-7763-FF45-E74A-42B8226746C4}"/>
                  </a:ext>
                </a:extLst>
              </p:cNvPr>
              <p:cNvGrpSpPr/>
              <p:nvPr/>
            </p:nvGrpSpPr>
            <p:grpSpPr>
              <a:xfrm>
                <a:off x="3023252" y="3238860"/>
                <a:ext cx="4824456" cy="517251"/>
                <a:chOff x="3131840" y="1491630"/>
                <a:chExt cx="5256584" cy="576064"/>
              </a:xfrm>
            </p:grpSpPr>
            <p:sp>
              <p:nvSpPr>
                <p:cNvPr id="69" name="Rectangle 68">
                  <a:extLst>
                    <a:ext uri="{FF2B5EF4-FFF2-40B4-BE49-F238E27FC236}">
                      <a16:creationId xmlns:a16="http://schemas.microsoft.com/office/drawing/2014/main" id="{690904D0-4928-8FE4-3A3E-6DC0EFCC00A3}"/>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latin typeface="Times New Roman" panose="02020603050405020304" pitchFamily="18" charset="0"/>
                    <a:cs typeface="Times New Roman" panose="02020603050405020304" pitchFamily="18" charset="0"/>
                  </a:endParaRPr>
                </a:p>
              </p:txBody>
            </p:sp>
            <p:sp>
              <p:nvSpPr>
                <p:cNvPr id="70" name="Right Triangle 69">
                  <a:extLst>
                    <a:ext uri="{FF2B5EF4-FFF2-40B4-BE49-F238E27FC236}">
                      <a16:creationId xmlns:a16="http://schemas.microsoft.com/office/drawing/2014/main" id="{8CEBDF7E-9D3B-F41B-5185-173480441FB6}"/>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73" name="TextBox 72">
                <a:extLst>
                  <a:ext uri="{FF2B5EF4-FFF2-40B4-BE49-F238E27FC236}">
                    <a16:creationId xmlns:a16="http://schemas.microsoft.com/office/drawing/2014/main" id="{005931E9-0424-F14C-F28E-A0E363565022}"/>
                  </a:ext>
                </a:extLst>
              </p:cNvPr>
              <p:cNvSpPr txBox="1"/>
              <p:nvPr/>
            </p:nvSpPr>
            <p:spPr>
              <a:xfrm>
                <a:off x="3501076" y="3297401"/>
                <a:ext cx="4031467" cy="400110"/>
              </a:xfrm>
              <a:prstGeom prst="rect">
                <a:avLst/>
              </a:prstGeom>
              <a:noFill/>
            </p:spPr>
            <p:txBody>
              <a:bodyPr wrap="square" rtlCol="0">
                <a:spAutoFit/>
              </a:bodyPr>
              <a:lstStyle/>
              <a:p>
                <a:r>
                  <a:rPr lang="en-US" sz="2000" dirty="0" err="1"/>
                  <a:t>Cảnh</a:t>
                </a:r>
                <a:r>
                  <a:rPr lang="en-US" sz="2000" dirty="0"/>
                  <a:t> – An – Hoa</a:t>
                </a:r>
                <a:endParaRPr lang="ko-KR" alt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91" name="TextBox 90">
              <a:extLst>
                <a:ext uri="{FF2B5EF4-FFF2-40B4-BE49-F238E27FC236}">
                  <a16:creationId xmlns:a16="http://schemas.microsoft.com/office/drawing/2014/main" id="{1048BA10-3DA8-1BD1-8FE6-8249A1B05553}"/>
                </a:ext>
              </a:extLst>
            </p:cNvPr>
            <p:cNvSpPr txBox="1"/>
            <p:nvPr/>
          </p:nvSpPr>
          <p:spPr>
            <a:xfrm>
              <a:off x="2965052" y="3176465"/>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5</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grpSp>
        <p:nvGrpSpPr>
          <p:cNvPr id="97" name="Group 96">
            <a:extLst>
              <a:ext uri="{FF2B5EF4-FFF2-40B4-BE49-F238E27FC236}">
                <a16:creationId xmlns:a16="http://schemas.microsoft.com/office/drawing/2014/main" id="{EC9A5898-E1C7-9B97-4CC5-9C522BF57D6D}"/>
              </a:ext>
            </a:extLst>
          </p:cNvPr>
          <p:cNvGrpSpPr/>
          <p:nvPr/>
        </p:nvGrpSpPr>
        <p:grpSpPr>
          <a:xfrm>
            <a:off x="2965052" y="3782660"/>
            <a:ext cx="4886413" cy="574165"/>
            <a:chOff x="2965052" y="3782660"/>
            <a:chExt cx="4886413" cy="574165"/>
          </a:xfrm>
        </p:grpSpPr>
        <p:sp>
          <p:nvSpPr>
            <p:cNvPr id="72" name="TextBox 71">
              <a:extLst>
                <a:ext uri="{FF2B5EF4-FFF2-40B4-BE49-F238E27FC236}">
                  <a16:creationId xmlns:a16="http://schemas.microsoft.com/office/drawing/2014/main" id="{42323FF2-5386-5ACD-9467-CBF3BD0D3B73}"/>
                </a:ext>
              </a:extLst>
            </p:cNvPr>
            <p:cNvSpPr txBox="1"/>
            <p:nvPr/>
          </p:nvSpPr>
          <p:spPr>
            <a:xfrm>
              <a:off x="3011742" y="3956715"/>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02</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C865F1AA-9ED1-8BED-27CD-4F7FDB0963C4}"/>
                </a:ext>
              </a:extLst>
            </p:cNvPr>
            <p:cNvSpPr txBox="1"/>
            <p:nvPr/>
          </p:nvSpPr>
          <p:spPr>
            <a:xfrm>
              <a:off x="3004597" y="3815173"/>
              <a:ext cx="48933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6</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nvGrpSpPr>
            <p:cNvPr id="85" name="Group 84">
              <a:extLst>
                <a:ext uri="{FF2B5EF4-FFF2-40B4-BE49-F238E27FC236}">
                  <a16:creationId xmlns:a16="http://schemas.microsoft.com/office/drawing/2014/main" id="{5AF7F93A-17CF-C294-85A5-82A0BD0DBD24}"/>
                </a:ext>
              </a:extLst>
            </p:cNvPr>
            <p:cNvGrpSpPr/>
            <p:nvPr/>
          </p:nvGrpSpPr>
          <p:grpSpPr>
            <a:xfrm>
              <a:off x="3027009" y="3832485"/>
              <a:ext cx="4824456" cy="517251"/>
              <a:chOff x="3027009" y="3832485"/>
              <a:chExt cx="4824456" cy="517251"/>
            </a:xfrm>
          </p:grpSpPr>
          <p:grpSp>
            <p:nvGrpSpPr>
              <p:cNvPr id="74" name="Group 73">
                <a:extLst>
                  <a:ext uri="{FF2B5EF4-FFF2-40B4-BE49-F238E27FC236}">
                    <a16:creationId xmlns:a16="http://schemas.microsoft.com/office/drawing/2014/main" id="{4FB702D0-A855-AA15-0D32-6F88109DA28E}"/>
                  </a:ext>
                </a:extLst>
              </p:cNvPr>
              <p:cNvGrpSpPr/>
              <p:nvPr/>
            </p:nvGrpSpPr>
            <p:grpSpPr>
              <a:xfrm>
                <a:off x="3027009" y="3832485"/>
                <a:ext cx="4824456" cy="517251"/>
                <a:chOff x="3131840" y="1491630"/>
                <a:chExt cx="5256584" cy="576064"/>
              </a:xfrm>
            </p:grpSpPr>
            <p:sp>
              <p:nvSpPr>
                <p:cNvPr id="75" name="Rectangle 74">
                  <a:extLst>
                    <a:ext uri="{FF2B5EF4-FFF2-40B4-BE49-F238E27FC236}">
                      <a16:creationId xmlns:a16="http://schemas.microsoft.com/office/drawing/2014/main" id="{8C77765E-1EDC-9D8D-5FAD-5B2DA2CA05A1}"/>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latin typeface="Times New Roman" panose="02020603050405020304" pitchFamily="18" charset="0"/>
                    <a:cs typeface="Times New Roman" panose="02020603050405020304" pitchFamily="18" charset="0"/>
                  </a:endParaRPr>
                </a:p>
              </p:txBody>
            </p:sp>
            <p:sp>
              <p:nvSpPr>
                <p:cNvPr id="76" name="Right Triangle 75">
                  <a:extLst>
                    <a:ext uri="{FF2B5EF4-FFF2-40B4-BE49-F238E27FC236}">
                      <a16:creationId xmlns:a16="http://schemas.microsoft.com/office/drawing/2014/main" id="{13E3E8E7-2FF1-CA81-C999-6BC1DAEF4F92}"/>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78" name="TextBox 77">
                <a:extLst>
                  <a:ext uri="{FF2B5EF4-FFF2-40B4-BE49-F238E27FC236}">
                    <a16:creationId xmlns:a16="http://schemas.microsoft.com/office/drawing/2014/main" id="{42892402-1BFA-007D-5B36-8D52C716C54E}"/>
                  </a:ext>
                </a:extLst>
              </p:cNvPr>
              <p:cNvSpPr txBox="1"/>
              <p:nvPr/>
            </p:nvSpPr>
            <p:spPr>
              <a:xfrm>
                <a:off x="3504833" y="3891026"/>
                <a:ext cx="4031467" cy="400110"/>
              </a:xfrm>
              <a:prstGeom prst="rect">
                <a:avLst/>
              </a:prstGeom>
              <a:noFill/>
            </p:spPr>
            <p:txBody>
              <a:bodyPr wrap="square" rtlCol="0">
                <a:spAutoFit/>
              </a:bodyPr>
              <a:lstStyle/>
              <a:p>
                <a:r>
                  <a:rPr lang="en-US" sz="2000" dirty="0" err="1"/>
                  <a:t>Cảnh</a:t>
                </a:r>
                <a:r>
                  <a:rPr lang="en-US" sz="2000" dirty="0"/>
                  <a:t> – Hoa – An</a:t>
                </a:r>
                <a:endParaRPr lang="ko-KR" alt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92" name="TextBox 91">
              <a:extLst>
                <a:ext uri="{FF2B5EF4-FFF2-40B4-BE49-F238E27FC236}">
                  <a16:creationId xmlns:a16="http://schemas.microsoft.com/office/drawing/2014/main" id="{32F44A83-1C68-7691-A6DE-B7F715DBE49A}"/>
                </a:ext>
              </a:extLst>
            </p:cNvPr>
            <p:cNvSpPr txBox="1"/>
            <p:nvPr/>
          </p:nvSpPr>
          <p:spPr>
            <a:xfrm>
              <a:off x="2965052" y="3782660"/>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6</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950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0-#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anim calcmode="lin" valueType="num">
                                      <p:cBhvr additive="base">
                                        <p:cTn id="37" dur="500" fill="hold"/>
                                        <p:tgtEl>
                                          <p:spTgt spid="97"/>
                                        </p:tgtEl>
                                        <p:attrNameLst>
                                          <p:attrName>ppt_x</p:attrName>
                                        </p:attrNameLst>
                                      </p:cBhvr>
                                      <p:tavLst>
                                        <p:tav tm="0">
                                          <p:val>
                                            <p:strVal val="0-#ppt_w/2"/>
                                          </p:val>
                                        </p:tav>
                                        <p:tav tm="100000">
                                          <p:val>
                                            <p:strVal val="#ppt_x"/>
                                          </p:val>
                                        </p:tav>
                                      </p:tavLst>
                                    </p:anim>
                                    <p:anim calcmode="lin" valueType="num">
                                      <p:cBhvr additive="base">
                                        <p:cTn id="38"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E6C0-E91D-FE8A-9C2E-6AB0A02E82F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8F70388-2EDE-BFD9-C73B-BE104F89ABBC}"/>
              </a:ext>
            </a:extLst>
          </p:cNvPr>
          <p:cNvGrpSpPr/>
          <p:nvPr/>
        </p:nvGrpSpPr>
        <p:grpSpPr>
          <a:xfrm>
            <a:off x="265433" y="256727"/>
            <a:ext cx="1950834" cy="335713"/>
            <a:chOff x="6539249" y="431659"/>
            <a:chExt cx="1057087" cy="335713"/>
          </a:xfrm>
        </p:grpSpPr>
        <p:sp>
          <p:nvSpPr>
            <p:cNvPr id="3" name="Rounded Rectangle 19">
              <a:extLst>
                <a:ext uri="{FF2B5EF4-FFF2-40B4-BE49-F238E27FC236}">
                  <a16:creationId xmlns:a16="http://schemas.microsoft.com/office/drawing/2014/main" id="{C44EF191-3726-CA6D-083B-41A2B1DFBCCB}"/>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1">
              <a:extLst>
                <a:ext uri="{FF2B5EF4-FFF2-40B4-BE49-F238E27FC236}">
                  <a16:creationId xmlns:a16="http://schemas.microsoft.com/office/drawing/2014/main" id="{1EE8A985-358D-9ABC-6EED-5C4233A5C8A0}"/>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2. CHỈNH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FF61D55D-87C6-B098-9365-9EBA2C4E608C}"/>
              </a:ext>
            </a:extLst>
          </p:cNvPr>
          <p:cNvGrpSpPr/>
          <p:nvPr/>
        </p:nvGrpSpPr>
        <p:grpSpPr>
          <a:xfrm>
            <a:off x="271535" y="2324349"/>
            <a:ext cx="8475070" cy="1543545"/>
            <a:chOff x="434120" y="8307241"/>
            <a:chExt cx="9253411" cy="1793318"/>
          </a:xfrm>
        </p:grpSpPr>
        <p:sp>
          <p:nvSpPr>
            <p:cNvPr id="6" name="Rounded Rectangle 34">
              <a:extLst>
                <a:ext uri="{FF2B5EF4-FFF2-40B4-BE49-F238E27FC236}">
                  <a16:creationId xmlns:a16="http://schemas.microsoft.com/office/drawing/2014/main" id="{83F049AF-C884-B114-0FB6-412173CA0164}"/>
                </a:ext>
              </a:extLst>
            </p:cNvPr>
            <p:cNvSpPr/>
            <p:nvPr/>
          </p:nvSpPr>
          <p:spPr>
            <a:xfrm>
              <a:off x="438046" y="8468882"/>
              <a:ext cx="9249485" cy="163167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7" name="Group 60">
              <a:extLst>
                <a:ext uri="{FF2B5EF4-FFF2-40B4-BE49-F238E27FC236}">
                  <a16:creationId xmlns:a16="http://schemas.microsoft.com/office/drawing/2014/main" id="{A1E53237-1C95-923E-31FA-F17FEAAEC7BA}"/>
                </a:ext>
              </a:extLst>
            </p:cNvPr>
            <p:cNvGrpSpPr/>
            <p:nvPr/>
          </p:nvGrpSpPr>
          <p:grpSpPr>
            <a:xfrm>
              <a:off x="434120" y="8307241"/>
              <a:ext cx="1628191" cy="429096"/>
              <a:chOff x="1224539" y="6271833"/>
              <a:chExt cx="4190013" cy="695403"/>
            </a:xfrm>
          </p:grpSpPr>
          <p:sp>
            <p:nvSpPr>
              <p:cNvPr id="9" name="Freeform 20">
                <a:extLst>
                  <a:ext uri="{FF2B5EF4-FFF2-40B4-BE49-F238E27FC236}">
                    <a16:creationId xmlns:a16="http://schemas.microsoft.com/office/drawing/2014/main" id="{975613B2-F8E9-25CB-4853-0BBAD90A3604}"/>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54189D6-1068-240F-A578-044358E8A08A}"/>
                  </a:ext>
                </a:extLst>
              </p:cNvPr>
              <p:cNvSpPr txBox="1"/>
              <p:nvPr/>
            </p:nvSpPr>
            <p:spPr>
              <a:xfrm>
                <a:off x="2218836" y="6271833"/>
                <a:ext cx="2742663" cy="695403"/>
              </a:xfrm>
              <a:prstGeom prst="rect">
                <a:avLst/>
              </a:prstGeom>
              <a:noFill/>
            </p:spPr>
            <p:txBody>
              <a:bodyPr wrap="none" rtlCol="0">
                <a:spAutoFit/>
              </a:bodyPr>
              <a:lstStyle/>
              <a:p>
                <a:pPr algn="just"/>
                <a:r>
                  <a:rPr lang="en-US" b="1" dirty="0" err="1">
                    <a:solidFill>
                      <a:srgbClr val="00B0F0"/>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0B0F0"/>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0B0F0"/>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0B0F0"/>
                    </a:solidFill>
                    <a:latin typeface="Times New Roman" panose="02020603050405020304" pitchFamily="18" charset="0"/>
                    <a:ea typeface="Tahoma" pitchFamily="34" charset="0"/>
                    <a:cs typeface="Times New Roman" panose="02020603050405020304" pitchFamily="18" charset="0"/>
                  </a:rPr>
                  <a:t>:</a:t>
                </a:r>
                <a:endParaRPr lang="en-US"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41">
                <a:extLst>
                  <a:ext uri="{FF2B5EF4-FFF2-40B4-BE49-F238E27FC236}">
                    <a16:creationId xmlns:a16="http://schemas.microsoft.com/office/drawing/2014/main" id="{D36BEDFC-B73E-4344-A46A-C019E4F100F9}"/>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0E6A695C-35D7-7BE1-799E-AA938C64B23C}"/>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211049-7333-F94F-2FC3-0A7284FF4BBE}"/>
                    </a:ext>
                  </a:extLst>
                </p:cNvPr>
                <p:cNvSpPr txBox="1"/>
                <p:nvPr/>
              </p:nvSpPr>
              <p:spPr>
                <a:xfrm>
                  <a:off x="547646" y="8736337"/>
                  <a:ext cx="9139884" cy="1185528"/>
                </a:xfrm>
                <a:prstGeom prst="rect">
                  <a:avLst/>
                </a:prstGeom>
                <a:noFill/>
              </p:spPr>
              <p:txBody>
                <a:bodyPr wrap="square" rtlCol="0">
                  <a:spAutoFit/>
                </a:bodyPr>
                <a:lstStyle/>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Mỗi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lượt</a:t>
                  </a:r>
                  <a:r>
                    <a:rPr lang="en-US" sz="2000" dirty="0">
                      <a:latin typeface="Times New Roman" panose="02020603050405020304" pitchFamily="18" charset="0"/>
                      <a:ea typeface="Tahoma" panose="020B0604030504040204" pitchFamily="34" charset="0"/>
                      <a:cs typeface="Times New Roman" panose="02020603050405020304" pitchFamily="18" charset="0"/>
                    </a:rPr>
                    <a:t> 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30 học </a:t>
                  </a:r>
                  <a:r>
                    <a:rPr lang="en-US" sz="2000" dirty="0" err="1">
                      <a:latin typeface="Times New Roman" panose="02020603050405020304" pitchFamily="18" charset="0"/>
                      <a:ea typeface="Tahoma" panose="020B0604030504040204" pitchFamily="34" charset="0"/>
                      <a:cs typeface="Times New Roman" panose="02020603050405020304" pitchFamily="18" charset="0"/>
                    </a:rPr>
                    <a:t>sinh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trồng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khác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nhau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chỉnh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hợp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30.</a:t>
                  </a:r>
                </a:p>
                <a:p>
                  <a:pPr latinLnBrk="0"/>
                  <a:r>
                    <a:rPr lang="en-US" sz="2000" dirty="0" err="1">
                      <a:latin typeface="Times New Roman" panose="02020603050405020304" pitchFamily="18" charset="0"/>
                      <a:ea typeface="Tahoma" panose="020B0604030504040204" pitchFamily="34" charset="0"/>
                      <a:cs typeface="Times New Roman" panose="02020603050405020304" pitchFamily="18" charset="0"/>
                    </a:rPr>
                    <a:t>Vậy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latin typeface="Cambria Math" panose="02040503050406030204" pitchFamily="18" charset="0"/>
                              <a:ea typeface="Calibri" panose="020F0502020204030204" pitchFamily="34" charset="0"/>
                              <a:cs typeface="Times New Roman" panose="02020603050405020304" pitchFamily="18" charset="0"/>
                            </a:rPr>
                            <m:t>30</m:t>
                          </m:r>
                        </m:sub>
                        <m:sup>
                          <m:r>
                            <a:rPr lang="en-US" sz="2000" i="1">
                              <a:latin typeface="Cambria Math" panose="02040503050406030204" pitchFamily="18" charset="0"/>
                              <a:ea typeface="Calibri" panose="020F0502020204030204" pitchFamily="34" charset="0"/>
                              <a:cs typeface="Times New Roman" panose="02020603050405020304" pitchFamily="18" charset="0"/>
                            </a:rPr>
                            <m:t>4</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=657 720</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A1211049-7333-F94F-2FC3-0A7284FF4BBE}"/>
                    </a:ext>
                  </a:extLst>
                </p:cNvPr>
                <p:cNvSpPr txBox="1">
                  <a:spLocks noRot="1" noChangeAspect="1" noMove="1" noResize="1" noEditPoints="1" noAdjustHandles="1" noChangeArrowheads="1" noChangeShapeType="1" noTextEdit="1"/>
                </p:cNvSpPr>
                <p:nvPr/>
              </p:nvSpPr>
              <p:spPr>
                <a:xfrm>
                  <a:off x="547646" y="8736337"/>
                  <a:ext cx="9139884" cy="1185528"/>
                </a:xfrm>
                <a:prstGeom prst="rect">
                  <a:avLst/>
                </a:prstGeom>
                <a:blipFill>
                  <a:blip r:embed="rId2"/>
                  <a:stretch>
                    <a:fillRect l="-801" t="-3593" r="-728" b="-10180"/>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8315EB2-1DE2-ED81-A98D-D096BF8151D2}"/>
              </a:ext>
            </a:extLst>
          </p:cNvPr>
          <p:cNvGrpSpPr/>
          <p:nvPr/>
        </p:nvGrpSpPr>
        <p:grpSpPr>
          <a:xfrm>
            <a:off x="56942" y="669718"/>
            <a:ext cx="8689663" cy="1503309"/>
            <a:chOff x="107504" y="722011"/>
            <a:chExt cx="8689663" cy="1503309"/>
          </a:xfrm>
        </p:grpSpPr>
        <p:grpSp>
          <p:nvGrpSpPr>
            <p:cNvPr id="14" name="Group 13">
              <a:extLst>
                <a:ext uri="{FF2B5EF4-FFF2-40B4-BE49-F238E27FC236}">
                  <a16:creationId xmlns:a16="http://schemas.microsoft.com/office/drawing/2014/main" id="{9D980FB4-F00B-F0FE-2D79-77EB0B0996F6}"/>
                </a:ext>
              </a:extLst>
            </p:cNvPr>
            <p:cNvGrpSpPr/>
            <p:nvPr/>
          </p:nvGrpSpPr>
          <p:grpSpPr>
            <a:xfrm>
              <a:off x="319793" y="915566"/>
              <a:ext cx="8477374" cy="1309754"/>
              <a:chOff x="269221" y="255060"/>
              <a:chExt cx="8632428" cy="1309754"/>
            </a:xfrm>
          </p:grpSpPr>
          <p:sp>
            <p:nvSpPr>
              <p:cNvPr id="21" name="Rounded Rectangle 19">
                <a:extLst>
                  <a:ext uri="{FF2B5EF4-FFF2-40B4-BE49-F238E27FC236}">
                    <a16:creationId xmlns:a16="http://schemas.microsoft.com/office/drawing/2014/main" id="{548228AD-4BCC-D543-1C11-64D0B86DF8C6}"/>
                  </a:ext>
                </a:extLst>
              </p:cNvPr>
              <p:cNvSpPr/>
              <p:nvPr/>
            </p:nvSpPr>
            <p:spPr>
              <a:xfrm>
                <a:off x="269221" y="255060"/>
                <a:ext cx="8632428" cy="130975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791CC5C-97E5-092E-029D-6536A447B3BF}"/>
                  </a:ext>
                </a:extLst>
              </p:cNvPr>
              <p:cNvSpPr txBox="1"/>
              <p:nvPr/>
            </p:nvSpPr>
            <p:spPr>
              <a:xfrm>
                <a:off x="350010" y="406383"/>
                <a:ext cx="8402193" cy="1015663"/>
              </a:xfrm>
              <a:prstGeom prst="rect">
                <a:avLst/>
              </a:prstGeom>
              <a:noFill/>
            </p:spPr>
            <p:txBody>
              <a:bodyPr wrap="square" rtlCol="0">
                <a:spAutoFit/>
              </a:bodyPr>
              <a:lstStyle/>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Một lớp có 30 học sinh, giáo viên cần chọn lần lượt 4 học sinh trồng bốn cây khác nhau để tham gia lễ phát động Tết trồng cây của trường. Hỏi giáo viên có bao nhiêu cách chọn?</a:t>
                </a:r>
              </a:p>
            </p:txBody>
          </p:sp>
        </p:grpSp>
        <p:grpSp>
          <p:nvGrpSpPr>
            <p:cNvPr id="15" name="Group 14">
              <a:extLst>
                <a:ext uri="{FF2B5EF4-FFF2-40B4-BE49-F238E27FC236}">
                  <a16:creationId xmlns:a16="http://schemas.microsoft.com/office/drawing/2014/main" id="{AB152DF4-39B6-5360-25ED-A8FDC32C0FB0}"/>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C71E2908-899A-214F-3E52-BB99A1C1444E}"/>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EDAAA92A-BA4D-7681-99C6-79B2F97363CA}"/>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BFBB1E86-9089-E9D3-A456-3DD928330DE9}"/>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2DC58B57-1122-50BD-5BBA-504B40D43BA2}"/>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2ACEE234-2076-FF11-9349-7E361711F89E}"/>
                  </a:ext>
                </a:extLst>
              </p:cNvPr>
              <p:cNvSpPr txBox="1"/>
              <p:nvPr/>
            </p:nvSpPr>
            <p:spPr>
              <a:xfrm>
                <a:off x="192154" y="82479"/>
                <a:ext cx="288712" cy="97061"/>
              </a:xfrm>
              <a:prstGeom prst="rect">
                <a:avLst/>
              </a:prstGeom>
              <a:noFill/>
            </p:spPr>
            <p:txBody>
              <a:bodyPr wrap="square" tIns="54000" bIns="0">
                <a:noAutofit/>
              </a:bodyPr>
              <a:lstStyle/>
              <a:p>
                <a:pPr>
                  <a:lnSpc>
                    <a:spcPct val="107000"/>
                  </a:lnSpc>
                  <a:spcAft>
                    <a:spcPts val="800"/>
                  </a:spcAft>
                </a:pPr>
                <a:r>
                  <a:rPr lang="vi-VN"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4228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84FBA-40B4-8713-169C-7FFC7528E87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77040EB-67DB-9BE2-9E26-A2AA6B1A008E}"/>
              </a:ext>
            </a:extLst>
          </p:cNvPr>
          <p:cNvGrpSpPr/>
          <p:nvPr/>
        </p:nvGrpSpPr>
        <p:grpSpPr>
          <a:xfrm>
            <a:off x="265433" y="256727"/>
            <a:ext cx="1950834" cy="335713"/>
            <a:chOff x="6539249" y="431659"/>
            <a:chExt cx="1057087" cy="335713"/>
          </a:xfrm>
        </p:grpSpPr>
        <p:sp>
          <p:nvSpPr>
            <p:cNvPr id="3" name="Rounded Rectangle 19">
              <a:extLst>
                <a:ext uri="{FF2B5EF4-FFF2-40B4-BE49-F238E27FC236}">
                  <a16:creationId xmlns:a16="http://schemas.microsoft.com/office/drawing/2014/main" id="{BDBDA958-D0F8-6CC0-E3E9-13B45650C748}"/>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1">
              <a:extLst>
                <a:ext uri="{FF2B5EF4-FFF2-40B4-BE49-F238E27FC236}">
                  <a16:creationId xmlns:a16="http://schemas.microsoft.com/office/drawing/2014/main" id="{785AF319-DD48-89E1-F995-1D03667EA7E3}"/>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2. CHỈNH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E7363490-F906-56EE-9674-1941CC99DF1D}"/>
              </a:ext>
            </a:extLst>
          </p:cNvPr>
          <p:cNvGrpSpPr/>
          <p:nvPr/>
        </p:nvGrpSpPr>
        <p:grpSpPr>
          <a:xfrm>
            <a:off x="265433" y="726666"/>
            <a:ext cx="8587952" cy="2421148"/>
            <a:chOff x="161980" y="3224446"/>
            <a:chExt cx="8587952" cy="2421148"/>
          </a:xfrm>
        </p:grpSpPr>
        <p:grpSp>
          <p:nvGrpSpPr>
            <p:cNvPr id="6" name="Group 5">
              <a:extLst>
                <a:ext uri="{FF2B5EF4-FFF2-40B4-BE49-F238E27FC236}">
                  <a16:creationId xmlns:a16="http://schemas.microsoft.com/office/drawing/2014/main" id="{A903EA63-AAB0-2A29-C998-B97CB7B66B38}"/>
                </a:ext>
              </a:extLst>
            </p:cNvPr>
            <p:cNvGrpSpPr/>
            <p:nvPr/>
          </p:nvGrpSpPr>
          <p:grpSpPr>
            <a:xfrm>
              <a:off x="161980" y="3224446"/>
              <a:ext cx="8587952" cy="2421148"/>
              <a:chOff x="278413" y="2411173"/>
              <a:chExt cx="8565296" cy="2679153"/>
            </a:xfrm>
          </p:grpSpPr>
          <p:grpSp>
            <p:nvGrpSpPr>
              <p:cNvPr id="8" name="Group 7">
                <a:extLst>
                  <a:ext uri="{FF2B5EF4-FFF2-40B4-BE49-F238E27FC236}">
                    <a16:creationId xmlns:a16="http://schemas.microsoft.com/office/drawing/2014/main" id="{7C720E42-BA21-F289-C0D1-B89EE967A660}"/>
                  </a:ext>
                </a:extLst>
              </p:cNvPr>
              <p:cNvGrpSpPr/>
              <p:nvPr/>
            </p:nvGrpSpPr>
            <p:grpSpPr>
              <a:xfrm>
                <a:off x="303529" y="2411173"/>
                <a:ext cx="8540180" cy="2679153"/>
                <a:chOff x="1222850" y="5226110"/>
                <a:chExt cx="23059705" cy="6854180"/>
              </a:xfrm>
            </p:grpSpPr>
            <p:sp>
              <p:nvSpPr>
                <p:cNvPr id="10" name="Rounded Rectangle 34">
                  <a:extLst>
                    <a:ext uri="{FF2B5EF4-FFF2-40B4-BE49-F238E27FC236}">
                      <a16:creationId xmlns:a16="http://schemas.microsoft.com/office/drawing/2014/main" id="{E8065738-08C7-7427-46F2-B12F86BB7BED}"/>
                    </a:ext>
                  </a:extLst>
                </p:cNvPr>
                <p:cNvSpPr/>
                <p:nvPr/>
              </p:nvSpPr>
              <p:spPr>
                <a:xfrm>
                  <a:off x="1261072" y="5565135"/>
                  <a:ext cx="23021483" cy="65151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spcAft>
                      <a:spcPts val="800"/>
                    </a:spcAft>
                  </a:pP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11" name="Group 60">
                  <a:extLst>
                    <a:ext uri="{FF2B5EF4-FFF2-40B4-BE49-F238E27FC236}">
                      <a16:creationId xmlns:a16="http://schemas.microsoft.com/office/drawing/2014/main" id="{46A72B0E-5DD6-761D-8939-CDA9AB505744}"/>
                    </a:ext>
                  </a:extLst>
                </p:cNvPr>
                <p:cNvGrpSpPr/>
                <p:nvPr/>
              </p:nvGrpSpPr>
              <p:grpSpPr>
                <a:xfrm>
                  <a:off x="1222850" y="5226110"/>
                  <a:ext cx="3748204" cy="1045564"/>
                  <a:chOff x="1224541" y="6200140"/>
                  <a:chExt cx="3748637" cy="1050895"/>
                </a:xfrm>
              </p:grpSpPr>
              <p:sp>
                <p:nvSpPr>
                  <p:cNvPr id="12" name="Freeform 20">
                    <a:extLst>
                      <a:ext uri="{FF2B5EF4-FFF2-40B4-BE49-F238E27FC236}">
                        <a16:creationId xmlns:a16="http://schemas.microsoft.com/office/drawing/2014/main" id="{D4CB616E-EDC1-67A6-049B-3BCCEA1D9F71}"/>
                      </a:ext>
                    </a:extLst>
                  </p:cNvPr>
                  <p:cNvSpPr>
                    <a:spLocks/>
                  </p:cNvSpPr>
                  <p:nvPr/>
                </p:nvSpPr>
                <p:spPr bwMode="auto">
                  <a:xfrm rot="16200000" flipV="1">
                    <a:off x="2970401" y="5148649"/>
                    <a:ext cx="828627" cy="3176926"/>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13" name="Round Diagonal Corner Rectangle 41">
                    <a:extLst>
                      <a:ext uri="{FF2B5EF4-FFF2-40B4-BE49-F238E27FC236}">
                        <a16:creationId xmlns:a16="http://schemas.microsoft.com/office/drawing/2014/main" id="{A71AECF5-9CA7-59EC-ECA6-021E42696D1E}"/>
                      </a:ext>
                    </a:extLst>
                  </p:cNvPr>
                  <p:cNvSpPr/>
                  <p:nvPr/>
                </p:nvSpPr>
                <p:spPr>
                  <a:xfrm flipV="1">
                    <a:off x="1224541" y="6322802"/>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978D4C7-67F4-7EBC-9EEF-7E740B8FBE35}"/>
                      </a:ext>
                    </a:extLst>
                  </p:cNvPr>
                  <p:cNvSpPr txBox="1"/>
                  <p:nvPr/>
                </p:nvSpPr>
                <p:spPr>
                  <a:xfrm>
                    <a:off x="2069603" y="6200140"/>
                    <a:ext cx="2457993" cy="1050895"/>
                  </a:xfrm>
                  <a:prstGeom prst="rect">
                    <a:avLst/>
                  </a:prstGeom>
                  <a:noFill/>
                </p:spPr>
                <p:txBody>
                  <a:bodyPr wrap="square" rtlCol="0">
                    <a:spAutoFit/>
                  </a:bodyPr>
                  <a:lstStyle/>
                  <a:p>
                    <a:pPr algn="just" latinLnBrk="0"/>
                    <a:r>
                      <a:rPr lang="vi-VN" b="1" dirty="0">
                        <a:solidFill>
                          <a:srgbClr val="FFC000"/>
                        </a:solidFill>
                        <a:latin typeface="Times New Roman" panose="02020603050405020304" pitchFamily="18" charset="0"/>
                        <a:ea typeface="Tahoma" pitchFamily="34" charset="0"/>
                        <a:cs typeface="Times New Roman" panose="02020603050405020304" pitchFamily="18" charset="0"/>
                      </a:rPr>
                      <a:t>Chú ý</a:t>
                    </a:r>
                    <a:endParaRPr lang="en-US" b="1" dirty="0">
                      <a:solidFill>
                        <a:srgbClr val="FFC000"/>
                      </a:solidFill>
                      <a:latin typeface="Times New Roman" panose="02020603050405020304" pitchFamily="18" charset="0"/>
                      <a:ea typeface="Tahoma" pitchFamily="34" charset="0"/>
                      <a:cs typeface="Times New Roman" panose="02020603050405020304" pitchFamily="18" charset="0"/>
                    </a:endParaRPr>
                  </a:p>
                </p:txBody>
              </p:sp>
            </p:grpSp>
          </p:grpSp>
          <p:pic>
            <p:nvPicPr>
              <p:cNvPr id="9" name="Graphic 8" descr="Clipboard outline">
                <a:extLst>
                  <a:ext uri="{FF2B5EF4-FFF2-40B4-BE49-F238E27FC236}">
                    <a16:creationId xmlns:a16="http://schemas.microsoft.com/office/drawing/2014/main" id="{80FCF7CE-8C59-C8FF-88FA-3058AC7832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413" y="2427734"/>
                <a:ext cx="338050" cy="362113"/>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0B2C0A-1CF0-185E-70D1-BA6E9DB05140}"/>
                    </a:ext>
                  </a:extLst>
                </p:cNvPr>
                <p:cNvSpPr txBox="1"/>
                <p:nvPr/>
              </p:nvSpPr>
              <p:spPr>
                <a:xfrm>
                  <a:off x="274732" y="3587701"/>
                  <a:ext cx="8461008" cy="1879810"/>
                </a:xfrm>
                <a:prstGeom prst="rect">
                  <a:avLst/>
                </a:prstGeom>
                <a:noFill/>
              </p:spPr>
              <p:txBody>
                <a:bodyPr wrap="square">
                  <a:spAutoFit/>
                </a:bodyPr>
                <a:lstStyle/>
                <a:p>
                  <a:pPr algn="just" latinLnBrk="0">
                    <a:lnSpc>
                      <a:spcPct val="150000"/>
                    </a:lnSpc>
                  </a:pPr>
                  <a:r>
                    <a:rPr lang="en-US" sz="2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000" dirty="0" err="1">
                      <a:latin typeface="Tahoma" panose="020B0604030504040204" pitchFamily="34" charset="0"/>
                      <a:ea typeface="Tahoma" panose="020B0604030504040204" pitchFamily="34" charset="0"/>
                      <a:cs typeface="Tahoma" panose="020B0604030504040204" pitchFamily="34" charset="0"/>
                    </a:rPr>
                    <a:t>Hoán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sắp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xếp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tất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tử</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tập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hợp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còn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chỉnh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hợp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chọn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ra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một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số</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tử</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sắp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xếp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chúng</a:t>
                  </a:r>
                  <a:r>
                    <a:rPr lang="en-US" sz="2000" dirty="0">
                      <a:latin typeface="Tahoma" panose="020B0604030504040204" pitchFamily="34" charset="0"/>
                      <a:ea typeface="Tahoma" panose="020B0604030504040204" pitchFamily="34" charset="0"/>
                      <a:cs typeface="Tahoma" panose="020B0604030504040204" pitchFamily="34" charset="0"/>
                    </a:rPr>
                    <a:t>.</a:t>
                  </a:r>
                </a:p>
                <a:p>
                  <a:pPr marR="0" latinLnBrk="0">
                    <a:lnSpc>
                      <a:spcPct val="150000"/>
                    </a:lnSpc>
                    <a:spcBef>
                      <a:spcPts val="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Mỗi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hoán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tử</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cũng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một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chỉnh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hợp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chập</a:t>
                  </a:r>
                  <a:r>
                    <a:rPr lang="en-US" sz="2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tử</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Vì</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vậy</a:t>
                  </a:r>
                  <a:r>
                    <a:rPr lang="en-US" sz="2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up>
                          <m:r>
                            <a:rPr lang="en-US" sz="2000" i="1">
                              <a:latin typeface="Cambria Math" panose="02040503050406030204" pitchFamily="18" charset="0"/>
                              <a:ea typeface="Calibri" panose="020F0502020204030204" pitchFamily="34" charset="0"/>
                              <a:cs typeface="Times New Roman" panose="02020603050405020304" pitchFamily="18" charset="0"/>
                            </a:rPr>
                            <m:t>𝑛</m:t>
                          </m:r>
                        </m:sup>
                      </m:sSubSup>
                    </m:oMath>
                  </a14:m>
                  <a:r>
                    <a:rPr lang="en-US" sz="20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TextBox 6">
                  <a:extLst>
                    <a:ext uri="{FF2B5EF4-FFF2-40B4-BE49-F238E27FC236}">
                      <a16:creationId xmlns:a16="http://schemas.microsoft.com/office/drawing/2014/main" id="{840B2C0A-1CF0-185E-70D1-BA6E9DB05140}"/>
                    </a:ext>
                  </a:extLst>
                </p:cNvPr>
                <p:cNvSpPr txBox="1">
                  <a:spLocks noRot="1" noChangeAspect="1" noMove="1" noResize="1" noEditPoints="1" noAdjustHandles="1" noChangeArrowheads="1" noChangeShapeType="1" noTextEdit="1"/>
                </p:cNvSpPr>
                <p:nvPr/>
              </p:nvSpPr>
              <p:spPr>
                <a:xfrm>
                  <a:off x="274732" y="3587701"/>
                  <a:ext cx="8461008" cy="1879810"/>
                </a:xfrm>
                <a:prstGeom prst="rect">
                  <a:avLst/>
                </a:prstGeom>
                <a:blipFill>
                  <a:blip r:embed="rId4"/>
                  <a:stretch>
                    <a:fillRect l="-720" r="-793" b="-4870"/>
                  </a:stretch>
                </a:blipFill>
              </p:spPr>
              <p:txBody>
                <a:bodyPr/>
                <a:lstStyle/>
                <a:p>
                  <a:r>
                    <a:rPr lang="en-US">
                      <a:noFill/>
                    </a:rPr>
                    <a:t> </a:t>
                  </a:r>
                </a:p>
              </p:txBody>
            </p:sp>
          </mc:Fallback>
        </mc:AlternateContent>
      </p:grpSp>
    </p:spTree>
    <p:extLst>
      <p:ext uri="{BB962C8B-B14F-4D97-AF65-F5344CB8AC3E}">
        <p14:creationId xmlns:p14="http://schemas.microsoft.com/office/powerpoint/2010/main" val="883034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73B88-03AA-6F37-9941-73D321125D3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A186A83-C475-D454-183F-820853B95C8D}"/>
              </a:ext>
            </a:extLst>
          </p:cNvPr>
          <p:cNvGrpSpPr/>
          <p:nvPr/>
        </p:nvGrpSpPr>
        <p:grpSpPr>
          <a:xfrm>
            <a:off x="265433" y="256727"/>
            <a:ext cx="1950834" cy="335713"/>
            <a:chOff x="6539249" y="431659"/>
            <a:chExt cx="1057087" cy="335713"/>
          </a:xfrm>
        </p:grpSpPr>
        <p:sp>
          <p:nvSpPr>
            <p:cNvPr id="3" name="Rounded Rectangle 19">
              <a:extLst>
                <a:ext uri="{FF2B5EF4-FFF2-40B4-BE49-F238E27FC236}">
                  <a16:creationId xmlns:a16="http://schemas.microsoft.com/office/drawing/2014/main" id="{3AECC919-C7EE-CD50-684E-3ED8CF7364F4}"/>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17944E73-A756-5C9F-B2A4-9F56879C8B7B}"/>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2. CHỈNH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8595136B-42E3-0433-1C89-4705B61B0BA3}"/>
              </a:ext>
            </a:extLst>
          </p:cNvPr>
          <p:cNvGrpSpPr/>
          <p:nvPr/>
        </p:nvGrpSpPr>
        <p:grpSpPr>
          <a:xfrm>
            <a:off x="268247" y="2098813"/>
            <a:ext cx="8562885" cy="2334869"/>
            <a:chOff x="434120" y="8307241"/>
            <a:chExt cx="9369884" cy="2712693"/>
          </a:xfrm>
        </p:grpSpPr>
        <p:sp>
          <p:nvSpPr>
            <p:cNvPr id="6" name="Rounded Rectangle 34">
              <a:extLst>
                <a:ext uri="{FF2B5EF4-FFF2-40B4-BE49-F238E27FC236}">
                  <a16:creationId xmlns:a16="http://schemas.microsoft.com/office/drawing/2014/main" id="{1EEED544-4450-ADD6-904D-56AD34CD6FB7}"/>
                </a:ext>
              </a:extLst>
            </p:cNvPr>
            <p:cNvSpPr/>
            <p:nvPr/>
          </p:nvSpPr>
          <p:spPr>
            <a:xfrm>
              <a:off x="438046" y="8468882"/>
              <a:ext cx="9365958" cy="255105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7" name="Group 60">
              <a:extLst>
                <a:ext uri="{FF2B5EF4-FFF2-40B4-BE49-F238E27FC236}">
                  <a16:creationId xmlns:a16="http://schemas.microsoft.com/office/drawing/2014/main" id="{C8812665-B499-D05C-A657-885832E128CA}"/>
                </a:ext>
              </a:extLst>
            </p:cNvPr>
            <p:cNvGrpSpPr/>
            <p:nvPr/>
          </p:nvGrpSpPr>
          <p:grpSpPr>
            <a:xfrm>
              <a:off x="434120" y="8307241"/>
              <a:ext cx="1628191" cy="429096"/>
              <a:chOff x="1224539" y="6271833"/>
              <a:chExt cx="4190013" cy="695403"/>
            </a:xfrm>
          </p:grpSpPr>
          <p:sp>
            <p:nvSpPr>
              <p:cNvPr id="9" name="Freeform 20">
                <a:extLst>
                  <a:ext uri="{FF2B5EF4-FFF2-40B4-BE49-F238E27FC236}">
                    <a16:creationId xmlns:a16="http://schemas.microsoft.com/office/drawing/2014/main" id="{EFADCB56-8F28-E121-FE05-652CA1770D27}"/>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DBE330D-FE92-AC6F-1A99-BF9B09109FF1}"/>
                  </a:ext>
                </a:extLst>
              </p:cNvPr>
              <p:cNvSpPr txBox="1"/>
              <p:nvPr/>
            </p:nvSpPr>
            <p:spPr>
              <a:xfrm>
                <a:off x="2218836" y="6271833"/>
                <a:ext cx="2742663" cy="695403"/>
              </a:xfrm>
              <a:prstGeom prst="rect">
                <a:avLst/>
              </a:prstGeom>
              <a:noFill/>
            </p:spPr>
            <p:txBody>
              <a:bodyPr wrap="none" rtlCol="0">
                <a:spAutoFit/>
              </a:bodyPr>
              <a:lstStyle/>
              <a:p>
                <a:pPr algn="just"/>
                <a:r>
                  <a:rPr lang="en-US" b="1" dirty="0" err="1">
                    <a:solidFill>
                      <a:srgbClr val="00B0F0"/>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0B0F0"/>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0B0F0"/>
                    </a:solidFill>
                    <a:latin typeface="Times New Roman" panose="02020603050405020304" pitchFamily="18" charset="0"/>
                    <a:ea typeface="Tahoma" pitchFamily="34" charset="0"/>
                    <a:cs typeface="Times New Roman" panose="02020603050405020304" pitchFamily="18" charset="0"/>
                  </a:rPr>
                  <a:t>giải</a:t>
                </a:r>
                <a:r>
                  <a:rPr lang="vi-VN" b="1" dirty="0">
                    <a:solidFill>
                      <a:srgbClr val="00B0F0"/>
                    </a:solidFill>
                    <a:latin typeface="Times New Roman" panose="02020603050405020304" pitchFamily="18" charset="0"/>
                    <a:ea typeface="Tahoma" pitchFamily="34" charset="0"/>
                    <a:cs typeface="Times New Roman" panose="02020603050405020304" pitchFamily="18" charset="0"/>
                  </a:rPr>
                  <a:t>:</a:t>
                </a:r>
                <a:endParaRPr lang="en-US" b="1" dirty="0">
                  <a:solidFill>
                    <a:srgbClr val="00B0F0"/>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41">
                <a:extLst>
                  <a:ext uri="{FF2B5EF4-FFF2-40B4-BE49-F238E27FC236}">
                    <a16:creationId xmlns:a16="http://schemas.microsoft.com/office/drawing/2014/main" id="{6F84A5FA-9A0B-0642-0808-62887795D63A}"/>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2FC8390D-9BEA-FCC3-60F6-706489368B8E}"/>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64D35D-DC35-CECF-A419-9418621B7D42}"/>
                    </a:ext>
                  </a:extLst>
                </p:cNvPr>
                <p:cNvSpPr txBox="1"/>
                <p:nvPr/>
              </p:nvSpPr>
              <p:spPr>
                <a:xfrm>
                  <a:off x="547646" y="8684760"/>
                  <a:ext cx="9094865" cy="2259386"/>
                </a:xfrm>
                <a:prstGeom prst="rect">
                  <a:avLst/>
                </a:prstGeom>
                <a:noFill/>
              </p:spPr>
              <p:txBody>
                <a:bodyPr wrap="square" rtlCol="0">
                  <a:spAutoFit/>
                </a:bodyPr>
                <a:lstStyle/>
                <a:p>
                  <a:pPr algn="just" latinLnBrk="0"/>
                  <a:r>
                    <a:rPr lang="vi-VN" sz="2000" dirty="0">
                      <a:latin typeface="Times New Roman" panose="02020603050405020304" pitchFamily="18" charset="0"/>
                      <a:ea typeface="Tahoma" panose="020B0604030504040204" pitchFamily="34" charset="0"/>
                      <a:cs typeface="Times New Roman" panose="02020603050405020304" pitchFamily="18" charset="0"/>
                    </a:rPr>
                    <a:t>Giả sử 12 con ngựa tham gia giải đều có thể đạt thành tích nhanh nhất hoặc nhanh nhì hoặc nhanh thứ ba. Khi đó, 3 con ngựa bất kỳ trong 12 con ngựa tham gia giải sẽ có con nhanh nhất, con nhanh nhì và con nhanh thứ ba. Nghĩa là, với mỗi cách chọn ra 3 con ngựa bất kỳ trong 12 con tham gia đều có một kết quả xảy ra, mỗi kết quả xảy ra này là một chỉnh hợp chập 3 của 12.</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Vậy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quả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xảy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latin typeface="Cambria Math" panose="02040503050406030204" pitchFamily="18" charset="0"/>
                              <a:ea typeface="Calibri" panose="020F0502020204030204" pitchFamily="34" charset="0"/>
                              <a:cs typeface="Times New Roman" panose="02020603050405020304" pitchFamily="18" charset="0"/>
                            </a:rPr>
                            <m:t>12</m:t>
                          </m:r>
                        </m:sub>
                        <m:sup>
                          <m:r>
                            <a:rPr lang="en-US" sz="2000" i="1">
                              <a:latin typeface="Cambria Math" panose="02040503050406030204" pitchFamily="18" charset="0"/>
                              <a:ea typeface="Calibri" panose="020F0502020204030204" pitchFamily="34" charset="0"/>
                              <a:cs typeface="Times New Roman" panose="02020603050405020304" pitchFamily="18" charset="0"/>
                            </a:rPr>
                            <m:t>3</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=1 320</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A964D35D-DC35-CECF-A419-9418621B7D42}"/>
                    </a:ext>
                  </a:extLst>
                </p:cNvPr>
                <p:cNvSpPr txBox="1">
                  <a:spLocks noRot="1" noChangeAspect="1" noMove="1" noResize="1" noEditPoints="1" noAdjustHandles="1" noChangeArrowheads="1" noChangeShapeType="1" noTextEdit="1"/>
                </p:cNvSpPr>
                <p:nvPr/>
              </p:nvSpPr>
              <p:spPr>
                <a:xfrm>
                  <a:off x="547646" y="8684760"/>
                  <a:ext cx="9094865" cy="2259386"/>
                </a:xfrm>
                <a:prstGeom prst="rect">
                  <a:avLst/>
                </a:prstGeom>
                <a:blipFill>
                  <a:blip r:embed="rId2"/>
                  <a:stretch>
                    <a:fillRect l="-734" t="-1881" r="-807" b="-4702"/>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E97F22F1-7C70-E012-2DC4-8097203406DE}"/>
              </a:ext>
            </a:extLst>
          </p:cNvPr>
          <p:cNvGrpSpPr/>
          <p:nvPr/>
        </p:nvGrpSpPr>
        <p:grpSpPr>
          <a:xfrm>
            <a:off x="35027" y="642347"/>
            <a:ext cx="8782319" cy="1325049"/>
            <a:chOff x="107504" y="722011"/>
            <a:chExt cx="8782319" cy="1325049"/>
          </a:xfrm>
        </p:grpSpPr>
        <p:grpSp>
          <p:nvGrpSpPr>
            <p:cNvPr id="14" name="Group 13">
              <a:extLst>
                <a:ext uri="{FF2B5EF4-FFF2-40B4-BE49-F238E27FC236}">
                  <a16:creationId xmlns:a16="http://schemas.microsoft.com/office/drawing/2014/main" id="{0231223D-896B-B457-402B-B98E6FCF1120}"/>
                </a:ext>
              </a:extLst>
            </p:cNvPr>
            <p:cNvGrpSpPr/>
            <p:nvPr/>
          </p:nvGrpSpPr>
          <p:grpSpPr>
            <a:xfrm>
              <a:off x="319793" y="915565"/>
              <a:ext cx="8570030" cy="1131495"/>
              <a:chOff x="269221" y="255059"/>
              <a:chExt cx="8726779" cy="1131495"/>
            </a:xfrm>
          </p:grpSpPr>
          <p:sp>
            <p:nvSpPr>
              <p:cNvPr id="21" name="Rounded Rectangle 19">
                <a:extLst>
                  <a:ext uri="{FF2B5EF4-FFF2-40B4-BE49-F238E27FC236}">
                    <a16:creationId xmlns:a16="http://schemas.microsoft.com/office/drawing/2014/main" id="{38A3C228-0653-E202-F8D2-18898AC00B69}"/>
                  </a:ext>
                </a:extLst>
              </p:cNvPr>
              <p:cNvSpPr/>
              <p:nvPr/>
            </p:nvSpPr>
            <p:spPr>
              <a:xfrm>
                <a:off x="269221" y="255059"/>
                <a:ext cx="8726779" cy="1131495"/>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D9179420-00DF-66BB-2EEE-A3CFD2CE1002}"/>
                  </a:ext>
                </a:extLst>
              </p:cNvPr>
              <p:cNvSpPr txBox="1"/>
              <p:nvPr/>
            </p:nvSpPr>
            <p:spPr>
              <a:xfrm>
                <a:off x="350010" y="347970"/>
                <a:ext cx="8402193" cy="1015663"/>
              </a:xfrm>
              <a:prstGeom prst="rect">
                <a:avLst/>
              </a:prstGeom>
              <a:noFill/>
            </p:spPr>
            <p:txBody>
              <a:bodyPr wrap="square" rtlCol="0">
                <a:spAutoFit/>
              </a:bodyPr>
              <a:lstStyle/>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Trong một giải đua ngựa gồm 12 con ngựa, người ta chỉ quan tâm đến 3 con ngựa: con nhanh nhất, nhanh nhì và nhanh thứ ba. Hỏi có bao nhiêu kết quả có thể xảy ra?</a:t>
                </a:r>
              </a:p>
            </p:txBody>
          </p:sp>
        </p:grpSp>
        <p:grpSp>
          <p:nvGrpSpPr>
            <p:cNvPr id="15" name="Group 14">
              <a:extLst>
                <a:ext uri="{FF2B5EF4-FFF2-40B4-BE49-F238E27FC236}">
                  <a16:creationId xmlns:a16="http://schemas.microsoft.com/office/drawing/2014/main" id="{1433C3D1-854A-C46F-1C6E-A74ABBA997BE}"/>
                </a:ext>
              </a:extLst>
            </p:cNvPr>
            <p:cNvGrpSpPr/>
            <p:nvPr/>
          </p:nvGrpSpPr>
          <p:grpSpPr>
            <a:xfrm>
              <a:off x="107504" y="722011"/>
              <a:ext cx="1872678" cy="347678"/>
              <a:chOff x="64533" y="82479"/>
              <a:chExt cx="603808" cy="97061"/>
            </a:xfrm>
          </p:grpSpPr>
          <p:grpSp>
            <p:nvGrpSpPr>
              <p:cNvPr id="16" name="Group 15">
                <a:extLst>
                  <a:ext uri="{FF2B5EF4-FFF2-40B4-BE49-F238E27FC236}">
                    <a16:creationId xmlns:a16="http://schemas.microsoft.com/office/drawing/2014/main" id="{61E1029D-7A75-4B63-15E3-E7C2943B8010}"/>
                  </a:ext>
                </a:extLst>
              </p:cNvPr>
              <p:cNvGrpSpPr/>
              <p:nvPr/>
            </p:nvGrpSpPr>
            <p:grpSpPr>
              <a:xfrm>
                <a:off x="64533" y="100932"/>
                <a:ext cx="603808" cy="71427"/>
                <a:chOff x="90798" y="111814"/>
                <a:chExt cx="849568" cy="88395"/>
              </a:xfrm>
            </p:grpSpPr>
            <p:sp>
              <p:nvSpPr>
                <p:cNvPr id="18" name="Arrow: Pentagon 17">
                  <a:extLst>
                    <a:ext uri="{FF2B5EF4-FFF2-40B4-BE49-F238E27FC236}">
                      <a16:creationId xmlns:a16="http://schemas.microsoft.com/office/drawing/2014/main" id="{3FA4537E-A4F4-B58D-5310-79C59811A72A}"/>
                    </a:ext>
                  </a:extLst>
                </p:cNvPr>
                <p:cNvSpPr/>
                <p:nvPr/>
              </p:nvSpPr>
              <p:spPr>
                <a:xfrm>
                  <a:off x="204715" y="115734"/>
                  <a:ext cx="735651"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3C86F110-FA1D-7A1D-8B37-B4DE5C172631}"/>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D4F8F732-757F-80F6-5A8C-4283B681BBE2}"/>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570090B1-ECAA-BFB0-A112-20000A76B8CF}"/>
                  </a:ext>
                </a:extLst>
              </p:cNvPr>
              <p:cNvSpPr txBox="1"/>
              <p:nvPr/>
            </p:nvSpPr>
            <p:spPr>
              <a:xfrm>
                <a:off x="192154" y="82479"/>
                <a:ext cx="452969" cy="97061"/>
              </a:xfrm>
              <a:prstGeom prst="rect">
                <a:avLst/>
              </a:prstGeom>
              <a:noFill/>
            </p:spPr>
            <p:txBody>
              <a:bodyPr wrap="square" tIns="54000" bIns="0">
                <a:noAutofit/>
              </a:bodyPr>
              <a:lstStyle/>
              <a:p>
                <a:pPr>
                  <a:lnSpc>
                    <a:spcPct val="107000"/>
                  </a:lnSpc>
                  <a:spcAft>
                    <a:spcPts val="800"/>
                  </a:spcAft>
                </a:pPr>
                <a:r>
                  <a:rPr lang="en-US"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Luyên</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tập</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6708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ED988-E5E5-83D0-E3BC-3441EDCC760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E13011F-4011-A42F-3C9A-D8FBCEEFD6F0}"/>
              </a:ext>
            </a:extLst>
          </p:cNvPr>
          <p:cNvGrpSpPr/>
          <p:nvPr/>
        </p:nvGrpSpPr>
        <p:grpSpPr>
          <a:xfrm>
            <a:off x="265433" y="256727"/>
            <a:ext cx="1950834" cy="335713"/>
            <a:chOff x="6539249" y="431659"/>
            <a:chExt cx="1057087" cy="335713"/>
          </a:xfrm>
        </p:grpSpPr>
        <p:sp>
          <p:nvSpPr>
            <p:cNvPr id="3" name="Rounded Rectangle 19">
              <a:extLst>
                <a:ext uri="{FF2B5EF4-FFF2-40B4-BE49-F238E27FC236}">
                  <a16:creationId xmlns:a16="http://schemas.microsoft.com/office/drawing/2014/main" id="{C7CF8F49-9C73-6D6E-89C4-0F1B371673CF}"/>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1">
              <a:extLst>
                <a:ext uri="{FF2B5EF4-FFF2-40B4-BE49-F238E27FC236}">
                  <a16:creationId xmlns:a16="http://schemas.microsoft.com/office/drawing/2014/main" id="{9A374CB8-FBD9-BF89-0DEF-789BEEF5FDCB}"/>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3. TỔ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7A45E08E-0B14-6F2B-F3DC-FC808B72201E}"/>
              </a:ext>
            </a:extLst>
          </p:cNvPr>
          <p:cNvGrpSpPr/>
          <p:nvPr/>
        </p:nvGrpSpPr>
        <p:grpSpPr>
          <a:xfrm>
            <a:off x="254141" y="729956"/>
            <a:ext cx="8635717" cy="1553762"/>
            <a:chOff x="254141" y="729956"/>
            <a:chExt cx="8635717" cy="1553762"/>
          </a:xfrm>
        </p:grpSpPr>
        <p:sp>
          <p:nvSpPr>
            <p:cNvPr id="5" name="Rounded Rectangle 19">
              <a:extLst>
                <a:ext uri="{FF2B5EF4-FFF2-40B4-BE49-F238E27FC236}">
                  <a16:creationId xmlns:a16="http://schemas.microsoft.com/office/drawing/2014/main" id="{A76D507E-94D9-A1D7-0CD0-52CC3C67C1A0}"/>
                </a:ext>
              </a:extLst>
            </p:cNvPr>
            <p:cNvSpPr/>
            <p:nvPr/>
          </p:nvSpPr>
          <p:spPr>
            <a:xfrm>
              <a:off x="254141" y="729956"/>
              <a:ext cx="8635717" cy="155376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D16B8298-FACA-197E-4B95-013D45A7A8C6}"/>
                </a:ext>
              </a:extLst>
            </p:cNvPr>
            <p:cNvGrpSpPr/>
            <p:nvPr/>
          </p:nvGrpSpPr>
          <p:grpSpPr>
            <a:xfrm>
              <a:off x="395536" y="915566"/>
              <a:ext cx="382870" cy="144016"/>
              <a:chOff x="0" y="92326"/>
              <a:chExt cx="575416" cy="197663"/>
            </a:xfrm>
          </p:grpSpPr>
          <p:grpSp>
            <p:nvGrpSpPr>
              <p:cNvPr id="14" name="Group 13">
                <a:extLst>
                  <a:ext uri="{FF2B5EF4-FFF2-40B4-BE49-F238E27FC236}">
                    <a16:creationId xmlns:a16="http://schemas.microsoft.com/office/drawing/2014/main" id="{1688EAB4-AFE0-1909-D96E-1A4AC306802D}"/>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CC9063B-7E76-897D-D3DA-6286A719F3C7}"/>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Arrow: Chevron 17">
                  <a:extLst>
                    <a:ext uri="{FF2B5EF4-FFF2-40B4-BE49-F238E27FC236}">
                      <a16:creationId xmlns:a16="http://schemas.microsoft.com/office/drawing/2014/main" id="{D875F92F-D944-BACA-8026-BA9E915FF9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 name="Arrow: Chevron 18">
                  <a:extLst>
                    <a:ext uri="{FF2B5EF4-FFF2-40B4-BE49-F238E27FC236}">
                      <a16:creationId xmlns:a16="http://schemas.microsoft.com/office/drawing/2014/main" id="{9C6E6DE2-6270-F03C-1147-EE4B2161026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5" name="Flowchart: Terminator 14">
                <a:extLst>
                  <a:ext uri="{FF2B5EF4-FFF2-40B4-BE49-F238E27FC236}">
                    <a16:creationId xmlns:a16="http://schemas.microsoft.com/office/drawing/2014/main" id="{60247FD8-82F0-FD3E-9AF2-C1327CA7BD83}"/>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Oval 15">
                <a:extLst>
                  <a:ext uri="{FF2B5EF4-FFF2-40B4-BE49-F238E27FC236}">
                    <a16:creationId xmlns:a16="http://schemas.microsoft.com/office/drawing/2014/main" id="{DB224E1D-6B4A-E340-4CA2-D7440AC3C6EA}"/>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0" name="TextBox 321">
              <a:extLst>
                <a:ext uri="{FF2B5EF4-FFF2-40B4-BE49-F238E27FC236}">
                  <a16:creationId xmlns:a16="http://schemas.microsoft.com/office/drawing/2014/main" id="{116AD799-F689-40B5-9BCD-314714064699}"/>
                </a:ext>
              </a:extLst>
            </p:cNvPr>
            <p:cNvSpPr txBox="1"/>
            <p:nvPr/>
          </p:nvSpPr>
          <p:spPr>
            <a:xfrm>
              <a:off x="761819" y="771550"/>
              <a:ext cx="7826042" cy="1512168"/>
            </a:xfrm>
            <a:prstGeom prst="rect">
              <a:avLst/>
            </a:prstGeom>
            <a:noFill/>
          </p:spPr>
          <p:txBody>
            <a:bodyPr wrap="square" rtlCol="0">
              <a:noAutofit/>
            </a:bodyPr>
            <a:lstStyle/>
            <a:p>
              <a:pPr latinLnBrk="0">
                <a:spcAft>
                  <a:spcPts val="800"/>
                </a:spcAft>
              </a:pPr>
              <a:r>
                <a:rPr lang="en-US" sz="2000" b="1" kern="12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HĐ3: </a:t>
              </a:r>
              <a:r>
                <a:rPr lang="vi-VN" sz="2000" dirty="0">
                  <a:latin typeface="Times New Roman" panose="02020603050405020304" pitchFamily="18" charset="0"/>
                  <a:ea typeface="Tahoma" panose="020B0604030504040204" pitchFamily="34" charset="0"/>
                  <a:cs typeface="Times New Roman" panose="02020603050405020304" pitchFamily="18" charset="0"/>
                </a:rPr>
                <a:t>Trở lại HĐ2:</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latinLnBrk="0">
                <a:spcAft>
                  <a:spcPts val="800"/>
                </a:spcAft>
              </a:pPr>
              <a:r>
                <a:rPr lang="vi-VN" sz="2000" dirty="0">
                  <a:latin typeface="Times New Roman" panose="02020603050405020304" pitchFamily="18" charset="0"/>
                  <a:ea typeface="Tahoma" panose="020B0604030504040204" pitchFamily="34" charset="0"/>
                  <a:cs typeface="Times New Roman" panose="02020603050405020304" pitchFamily="18" charset="0"/>
                </a:rPr>
                <a:t>a) Hãy cho biết sự khác biệt khi chọn ra hai bạn ở câu HĐ2a và HĐ2b.</a:t>
              </a:r>
            </a:p>
            <a:p>
              <a:pPr latinLnBrk="0">
                <a:spcAft>
                  <a:spcPts val="800"/>
                </a:spcAft>
              </a:pPr>
              <a:r>
                <a:rPr lang="vi-VN" sz="2000" dirty="0">
                  <a:latin typeface="Times New Roman" panose="02020603050405020304" pitchFamily="18" charset="0"/>
                  <a:ea typeface="Tahoma" panose="020B0604030504040204" pitchFamily="34" charset="0"/>
                  <a:cs typeface="Times New Roman" panose="02020603050405020304" pitchFamily="18" charset="0"/>
                </a:rPr>
                <a:t>b) Từ kết quả tính được ở câu HĐ2b (áp dụng chỉnh hợp), hãy chỉ ra cách tính kết quả ở câu HĐ2a</a:t>
              </a:r>
              <a:r>
                <a:rPr lang="en-US" sz="2000" dirty="0">
                  <a:latin typeface="Times New Roman" panose="02020603050405020304" pitchFamily="18" charset="0"/>
                  <a:ea typeface="Tahoma" panose="020B0604030504040204" pitchFamily="34" charset="0"/>
                  <a:cs typeface="Times New Roman" panose="02020603050405020304" pitchFamily="18" charset="0"/>
                </a:rPr>
                <a:t>.</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58478651-3F38-81C1-F27F-DEB0AE618FFA}"/>
              </a:ext>
            </a:extLst>
          </p:cNvPr>
          <p:cNvGrpSpPr/>
          <p:nvPr/>
        </p:nvGrpSpPr>
        <p:grpSpPr>
          <a:xfrm>
            <a:off x="251520" y="2304298"/>
            <a:ext cx="8637187" cy="2571708"/>
            <a:chOff x="434120" y="8307241"/>
            <a:chExt cx="8987756" cy="2987854"/>
          </a:xfrm>
        </p:grpSpPr>
        <p:sp>
          <p:nvSpPr>
            <p:cNvPr id="22" name="Rounded Rectangle 34">
              <a:extLst>
                <a:ext uri="{FF2B5EF4-FFF2-40B4-BE49-F238E27FC236}">
                  <a16:creationId xmlns:a16="http://schemas.microsoft.com/office/drawing/2014/main" id="{2DD208EA-0433-5316-FACC-6975B65297A9}"/>
                </a:ext>
              </a:extLst>
            </p:cNvPr>
            <p:cNvSpPr/>
            <p:nvPr/>
          </p:nvSpPr>
          <p:spPr>
            <a:xfrm>
              <a:off x="438046" y="8468882"/>
              <a:ext cx="8983830" cy="282621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23" name="Group 60">
              <a:extLst>
                <a:ext uri="{FF2B5EF4-FFF2-40B4-BE49-F238E27FC236}">
                  <a16:creationId xmlns:a16="http://schemas.microsoft.com/office/drawing/2014/main" id="{D5C08E4B-938F-42D1-49CC-0577BEA077A9}"/>
                </a:ext>
              </a:extLst>
            </p:cNvPr>
            <p:cNvGrpSpPr/>
            <p:nvPr/>
          </p:nvGrpSpPr>
          <p:grpSpPr>
            <a:xfrm>
              <a:off x="434120" y="8307241"/>
              <a:ext cx="1628191" cy="429096"/>
              <a:chOff x="1224539" y="6271833"/>
              <a:chExt cx="4190013" cy="695403"/>
            </a:xfrm>
          </p:grpSpPr>
          <p:sp>
            <p:nvSpPr>
              <p:cNvPr id="25" name="Freeform 20">
                <a:extLst>
                  <a:ext uri="{FF2B5EF4-FFF2-40B4-BE49-F238E27FC236}">
                    <a16:creationId xmlns:a16="http://schemas.microsoft.com/office/drawing/2014/main" id="{965D0A4D-73A4-CAF6-FD5B-F35BDCDD57EB}"/>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19BCE0E-E967-593B-30F9-865F83222A6C}"/>
                  </a:ext>
                </a:extLst>
              </p:cNvPr>
              <p:cNvSpPr txBox="1"/>
              <p:nvPr/>
            </p:nvSpPr>
            <p:spPr>
              <a:xfrm>
                <a:off x="2328939" y="6271833"/>
                <a:ext cx="2522454" cy="695403"/>
              </a:xfrm>
              <a:prstGeom prst="rect">
                <a:avLst/>
              </a:prstGeom>
              <a:noFill/>
            </p:spPr>
            <p:txBody>
              <a:bodyPr wrap="none" rtlCol="0">
                <a:spAutoFit/>
              </a:bodyPr>
              <a:lstStyle/>
              <a:p>
                <a:pPr algn="just"/>
                <a:r>
                  <a:rPr lang="vi-VN" b="1" dirty="0">
                    <a:solidFill>
                      <a:srgbClr val="FF0000"/>
                    </a:solidFill>
                    <a:latin typeface="Times New Roman" panose="02020603050405020304" pitchFamily="18" charset="0"/>
                    <a:ea typeface="Tahoma" pitchFamily="34" charset="0"/>
                    <a:cs typeface="Times New Roman" panose="02020603050405020304" pitchFamily="18" charset="0"/>
                  </a:rPr>
                  <a:t>Trả lời:</a:t>
                </a:r>
                <a:endParaRPr lang="en-US"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27" name="Round Diagonal Corner Rectangle 41">
                <a:extLst>
                  <a:ext uri="{FF2B5EF4-FFF2-40B4-BE49-F238E27FC236}">
                    <a16:creationId xmlns:a16="http://schemas.microsoft.com/office/drawing/2014/main" id="{47DBDE6A-6C1D-B31D-B07D-697BFCA4420D}"/>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28" name="Freeform 15">
                <a:extLst>
                  <a:ext uri="{FF2B5EF4-FFF2-40B4-BE49-F238E27FC236}">
                    <a16:creationId xmlns:a16="http://schemas.microsoft.com/office/drawing/2014/main" id="{303EFDE0-6181-DA69-E0DD-FD37D84FB238}"/>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5E5FC8-ABFC-697D-0D28-0076C14BE3D2}"/>
                    </a:ext>
                  </a:extLst>
                </p:cNvPr>
                <p:cNvSpPr txBox="1"/>
                <p:nvPr/>
              </p:nvSpPr>
              <p:spPr>
                <a:xfrm>
                  <a:off x="547646" y="8684759"/>
                  <a:ext cx="8874230" cy="2610336"/>
                </a:xfrm>
                <a:prstGeom prst="rect">
                  <a:avLst/>
                </a:prstGeom>
                <a:noFill/>
              </p:spPr>
              <p:txBody>
                <a:bodyPr wrap="square" rtlCol="0">
                  <a:spAutoFit/>
                </a:bodyPr>
                <a:lstStyle/>
                <a:p>
                  <a:pPr algn="just" latinLnBrk="0"/>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Sự</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khác</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ở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chỗ</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p>
                <a:p>
                  <a:pPr algn="just" latinLnBrk="0"/>
                  <a:r>
                    <a:rPr lang="vi-VN"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vi-VN" sz="2000" dirty="0">
                      <a:latin typeface="Times New Roman" panose="02020603050405020304" pitchFamily="18" charset="0"/>
                      <a:ea typeface="Tahoma" panose="020B0604030504040204" pitchFamily="34" charset="0"/>
                      <a:cs typeface="Times New Roman" panose="02020603050405020304" pitchFamily="18" charset="0"/>
                    </a:rPr>
                    <a:t>Trong câu HĐ2a: hai bạn chọn ra không cần sắp xếp (nếu có xếp thứ tự thì không ảnh hưởng kết quả, tức là chỉ được 1 kết quả);</a:t>
                  </a:r>
                </a:p>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vi-VN" sz="2000" dirty="0">
                      <a:latin typeface="Times New Roman" panose="02020603050405020304" pitchFamily="18" charset="0"/>
                      <a:ea typeface="Tahoma" panose="020B0604030504040204" pitchFamily="34" charset="0"/>
                      <a:cs typeface="Times New Roman" panose="02020603050405020304" pitchFamily="18" charset="0"/>
                    </a:rPr>
                    <a:t>Trong câu HĐ2b: mỗi cách xếp thứ tự (hoán vị) hai bạn được chọn là mỗi kết quả khác nhau.</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just" latinLnBrk="0"/>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chỗ</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khác</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ở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hai</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câu</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HĐ2a, HĐ2b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chúng</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ta </a:t>
                  </a:r>
                  <a:r>
                    <a:rPr lang="en-US" sz="2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thấy</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p>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vi-VN" sz="2000" dirty="0">
                      <a:latin typeface="Times New Roman" panose="02020603050405020304" pitchFamily="18" charset="0"/>
                      <a:ea typeface="Tahoma" panose="020B0604030504040204" pitchFamily="34" charset="0"/>
                      <a:cs typeface="Times New Roman" panose="02020603050405020304" pitchFamily="18" charset="0"/>
                    </a:rPr>
                    <a:t>Số cách chọn hai bạn ở câu HĐ2b gấp </a:t>
                  </a:r>
                  <a14:m>
                    <m:oMath xmlns:m="http://schemas.openxmlformats.org/officeDocument/2006/math">
                      <m:r>
                        <a:rPr lang="vi-VN" sz="2000" i="1">
                          <a:latin typeface="Cambria Math" panose="02040503050406030204" pitchFamily="18" charset="0"/>
                          <a:ea typeface="Tahoma" panose="020B0604030504040204" pitchFamily="34" charset="0"/>
                          <a:cs typeface="Tahoma" panose="020B0604030504040204" pitchFamily="34" charset="0"/>
                        </a:rPr>
                        <m:t>2! </m:t>
                      </m:r>
                    </m:oMath>
                  </a14:m>
                  <a:r>
                    <a:rPr lang="vi-VN" sz="2000" dirty="0">
                      <a:latin typeface="Times New Roman" panose="02020603050405020304" pitchFamily="18" charset="0"/>
                      <a:ea typeface="Tahoma" panose="020B0604030504040204" pitchFamily="34" charset="0"/>
                      <a:cs typeface="Times New Roman" panose="02020603050405020304" pitchFamily="18" charset="0"/>
                    </a:rPr>
                    <a:t>lần số cách chọn hai bạn ở câu HĐ2a.</a:t>
                  </a:r>
                </a:p>
              </p:txBody>
            </p:sp>
          </mc:Choice>
          <mc:Fallback xmlns="">
            <p:sp>
              <p:nvSpPr>
                <p:cNvPr id="24" name="TextBox 23">
                  <a:extLst>
                    <a:ext uri="{FF2B5EF4-FFF2-40B4-BE49-F238E27FC236}">
                      <a16:creationId xmlns:a16="http://schemas.microsoft.com/office/drawing/2014/main" id="{485E5FC8-ABFC-697D-0D28-0076C14BE3D2}"/>
                    </a:ext>
                  </a:extLst>
                </p:cNvPr>
                <p:cNvSpPr txBox="1">
                  <a:spLocks noRot="1" noChangeAspect="1" noMove="1" noResize="1" noEditPoints="1" noAdjustHandles="1" noChangeArrowheads="1" noChangeShapeType="1" noTextEdit="1"/>
                </p:cNvSpPr>
                <p:nvPr/>
              </p:nvSpPr>
              <p:spPr>
                <a:xfrm>
                  <a:off x="547646" y="8684759"/>
                  <a:ext cx="8874230" cy="2610336"/>
                </a:xfrm>
                <a:prstGeom prst="rect">
                  <a:avLst/>
                </a:prstGeom>
                <a:blipFill>
                  <a:blip r:embed="rId2"/>
                  <a:stretch>
                    <a:fillRect l="-715" t="-1355" r="-786" b="-3794"/>
                  </a:stretch>
                </a:blipFill>
              </p:spPr>
              <p:txBody>
                <a:bodyPr/>
                <a:lstStyle/>
                <a:p>
                  <a:r>
                    <a:rPr lang="en-US">
                      <a:noFill/>
                    </a:rPr>
                    <a:t> </a:t>
                  </a:r>
                </a:p>
              </p:txBody>
            </p:sp>
          </mc:Fallback>
        </mc:AlternateContent>
      </p:grpSp>
    </p:spTree>
    <p:extLst>
      <p:ext uri="{BB962C8B-B14F-4D97-AF65-F5344CB8AC3E}">
        <p14:creationId xmlns:p14="http://schemas.microsoft.com/office/powerpoint/2010/main" val="38257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0F05A-9D18-E4BE-65AA-6B1687DB1B5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A6587CC-4DA5-1D54-0279-3AC74E612FEF}"/>
              </a:ext>
            </a:extLst>
          </p:cNvPr>
          <p:cNvGrpSpPr/>
          <p:nvPr/>
        </p:nvGrpSpPr>
        <p:grpSpPr>
          <a:xfrm>
            <a:off x="265433" y="256727"/>
            <a:ext cx="1950834" cy="335713"/>
            <a:chOff x="6539249" y="431659"/>
            <a:chExt cx="1057087" cy="335713"/>
          </a:xfrm>
        </p:grpSpPr>
        <p:sp>
          <p:nvSpPr>
            <p:cNvPr id="9" name="Rounded Rectangle 19">
              <a:extLst>
                <a:ext uri="{FF2B5EF4-FFF2-40B4-BE49-F238E27FC236}">
                  <a16:creationId xmlns:a16="http://schemas.microsoft.com/office/drawing/2014/main" id="{E6E887C4-4516-2FE5-6181-D1017C292B37}"/>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CC350E60-B1A8-7C12-DA7F-5EEE65E80A6C}"/>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3. TỔ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2620C328-8F73-E031-69FE-14668324A0DC}"/>
              </a:ext>
            </a:extLst>
          </p:cNvPr>
          <p:cNvGrpSpPr/>
          <p:nvPr/>
        </p:nvGrpSpPr>
        <p:grpSpPr>
          <a:xfrm>
            <a:off x="265433" y="638211"/>
            <a:ext cx="8707872" cy="1501491"/>
            <a:chOff x="161980" y="3197322"/>
            <a:chExt cx="8707872" cy="1501491"/>
          </a:xfrm>
        </p:grpSpPr>
        <p:grpSp>
          <p:nvGrpSpPr>
            <p:cNvPr id="12" name="Group 11">
              <a:extLst>
                <a:ext uri="{FF2B5EF4-FFF2-40B4-BE49-F238E27FC236}">
                  <a16:creationId xmlns:a16="http://schemas.microsoft.com/office/drawing/2014/main" id="{F6F07049-E000-F974-2735-54FCA51771FE}"/>
                </a:ext>
              </a:extLst>
            </p:cNvPr>
            <p:cNvGrpSpPr/>
            <p:nvPr/>
          </p:nvGrpSpPr>
          <p:grpSpPr>
            <a:xfrm>
              <a:off x="161980" y="3197322"/>
              <a:ext cx="8587952" cy="1501491"/>
              <a:chOff x="278413" y="2381158"/>
              <a:chExt cx="8565296" cy="1661494"/>
            </a:xfrm>
          </p:grpSpPr>
          <p:grpSp>
            <p:nvGrpSpPr>
              <p:cNvPr id="14" name="Group 13">
                <a:extLst>
                  <a:ext uri="{FF2B5EF4-FFF2-40B4-BE49-F238E27FC236}">
                    <a16:creationId xmlns:a16="http://schemas.microsoft.com/office/drawing/2014/main" id="{6F5BACF1-C0D1-0776-9D9E-7CD4D05960C2}"/>
                  </a:ext>
                </a:extLst>
              </p:cNvPr>
              <p:cNvGrpSpPr/>
              <p:nvPr/>
            </p:nvGrpSpPr>
            <p:grpSpPr>
              <a:xfrm>
                <a:off x="303529" y="2381158"/>
                <a:ext cx="8540180" cy="1661494"/>
                <a:chOff x="1222850" y="5149321"/>
                <a:chExt cx="23059705" cy="4250664"/>
              </a:xfrm>
            </p:grpSpPr>
            <p:sp>
              <p:nvSpPr>
                <p:cNvPr id="16" name="Rounded Rectangle 34">
                  <a:extLst>
                    <a:ext uri="{FF2B5EF4-FFF2-40B4-BE49-F238E27FC236}">
                      <a16:creationId xmlns:a16="http://schemas.microsoft.com/office/drawing/2014/main" id="{D16A3B63-8DEE-CAB5-BCB1-C9489B7355EB}"/>
                    </a:ext>
                  </a:extLst>
                </p:cNvPr>
                <p:cNvSpPr/>
                <p:nvPr/>
              </p:nvSpPr>
              <p:spPr>
                <a:xfrm>
                  <a:off x="1261072" y="5565136"/>
                  <a:ext cx="23021483" cy="383484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spcAft>
                      <a:spcPts val="800"/>
                    </a:spcAft>
                  </a:pP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17" name="Group 60">
                  <a:extLst>
                    <a:ext uri="{FF2B5EF4-FFF2-40B4-BE49-F238E27FC236}">
                      <a16:creationId xmlns:a16="http://schemas.microsoft.com/office/drawing/2014/main" id="{CA1D859F-0429-FDB6-9250-C42168F4A0D6}"/>
                    </a:ext>
                  </a:extLst>
                </p:cNvPr>
                <p:cNvGrpSpPr/>
                <p:nvPr/>
              </p:nvGrpSpPr>
              <p:grpSpPr>
                <a:xfrm>
                  <a:off x="1222850" y="5149321"/>
                  <a:ext cx="4160930" cy="1045564"/>
                  <a:chOff x="1224541" y="6122959"/>
                  <a:chExt cx="4161411" cy="1050895"/>
                </a:xfrm>
              </p:grpSpPr>
              <p:sp>
                <p:nvSpPr>
                  <p:cNvPr id="18" name="Freeform 20">
                    <a:extLst>
                      <a:ext uri="{FF2B5EF4-FFF2-40B4-BE49-F238E27FC236}">
                        <a16:creationId xmlns:a16="http://schemas.microsoft.com/office/drawing/2014/main" id="{52F5EB8A-C4C2-651C-1D29-B5815AED843C}"/>
                      </a:ext>
                    </a:extLst>
                  </p:cNvPr>
                  <p:cNvSpPr>
                    <a:spLocks/>
                  </p:cNvSpPr>
                  <p:nvPr/>
                </p:nvSpPr>
                <p:spPr bwMode="auto">
                  <a:xfrm rot="16200000" flipV="1">
                    <a:off x="3176786" y="4942260"/>
                    <a:ext cx="828627" cy="3589704"/>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19" name="Round Diagonal Corner Rectangle 41">
                    <a:extLst>
                      <a:ext uri="{FF2B5EF4-FFF2-40B4-BE49-F238E27FC236}">
                        <a16:creationId xmlns:a16="http://schemas.microsoft.com/office/drawing/2014/main" id="{A855A257-CBF9-7B8A-6275-F19035522F55}"/>
                      </a:ext>
                    </a:extLst>
                  </p:cNvPr>
                  <p:cNvSpPr/>
                  <p:nvPr/>
                </p:nvSpPr>
                <p:spPr>
                  <a:xfrm flipV="1">
                    <a:off x="1224541" y="6322802"/>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D514671-3370-C920-D64B-6E896CEBB573}"/>
                      </a:ext>
                    </a:extLst>
                  </p:cNvPr>
                  <p:cNvSpPr txBox="1"/>
                  <p:nvPr/>
                </p:nvSpPr>
                <p:spPr>
                  <a:xfrm>
                    <a:off x="2111242" y="6122959"/>
                    <a:ext cx="3080771" cy="1050895"/>
                  </a:xfrm>
                  <a:prstGeom prst="rect">
                    <a:avLst/>
                  </a:prstGeom>
                  <a:noFill/>
                </p:spPr>
                <p:txBody>
                  <a:bodyPr wrap="square" rtlCol="0">
                    <a:spAutoFit/>
                  </a:bodyPr>
                  <a:lstStyle/>
                  <a:p>
                    <a:pPr algn="just" latinLnBrk="0"/>
                    <a:r>
                      <a:rPr lang="en-US" b="1" dirty="0" err="1">
                        <a:solidFill>
                          <a:srgbClr val="FFC000"/>
                        </a:solidFill>
                        <a:latin typeface="Times New Roman" panose="02020603050405020304" pitchFamily="18" charset="0"/>
                        <a:ea typeface="Tahoma" pitchFamily="34" charset="0"/>
                        <a:cs typeface="Times New Roman" panose="02020603050405020304" pitchFamily="18" charset="0"/>
                      </a:rPr>
                      <a:t>Nhận</a:t>
                    </a:r>
                    <a:r>
                      <a:rPr lang="en-US" b="1" dirty="0">
                        <a:solidFill>
                          <a:srgbClr val="FFC000"/>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FFC000"/>
                        </a:solidFill>
                        <a:latin typeface="Times New Roman" panose="02020603050405020304" pitchFamily="18" charset="0"/>
                        <a:ea typeface="Tahoma" pitchFamily="34" charset="0"/>
                        <a:cs typeface="Times New Roman" panose="02020603050405020304" pitchFamily="18" charset="0"/>
                      </a:rPr>
                      <a:t>xét</a:t>
                    </a:r>
                    <a:endParaRPr lang="en-US" b="1" dirty="0">
                      <a:solidFill>
                        <a:srgbClr val="FFC000"/>
                      </a:solidFill>
                      <a:latin typeface="Times New Roman" panose="02020603050405020304" pitchFamily="18" charset="0"/>
                      <a:ea typeface="Tahoma" pitchFamily="34" charset="0"/>
                      <a:cs typeface="Times New Roman" panose="02020603050405020304" pitchFamily="18" charset="0"/>
                    </a:endParaRPr>
                  </a:p>
                </p:txBody>
              </p:sp>
            </p:grpSp>
          </p:grpSp>
          <p:pic>
            <p:nvPicPr>
              <p:cNvPr id="15" name="Graphic 14" descr="Clipboard outline">
                <a:extLst>
                  <a:ext uri="{FF2B5EF4-FFF2-40B4-BE49-F238E27FC236}">
                    <a16:creationId xmlns:a16="http://schemas.microsoft.com/office/drawing/2014/main" id="{8D0F2BBF-185E-0A53-F2A7-1E3D9BAB06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413" y="2427734"/>
                <a:ext cx="338050" cy="362113"/>
              </a:xfrm>
              <a:prstGeom prst="rect">
                <a:avLst/>
              </a:prstGeom>
            </p:spPr>
          </p:pic>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F90C2D-DE9C-96C5-D042-D3977A1B8453}"/>
                    </a:ext>
                  </a:extLst>
                </p:cNvPr>
                <p:cNvSpPr txBox="1"/>
                <p:nvPr/>
              </p:nvSpPr>
              <p:spPr>
                <a:xfrm>
                  <a:off x="274731" y="3592263"/>
                  <a:ext cx="8595121" cy="1015663"/>
                </a:xfrm>
                <a:prstGeom prst="rect">
                  <a:avLst/>
                </a:prstGeom>
                <a:noFill/>
              </p:spPr>
              <p:txBody>
                <a:bodyPr wrap="square">
                  <a:spAutoFit/>
                </a:bodyPr>
                <a:lstStyle/>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Mỗi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2</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ở HĐ2a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gọi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i="1" dirty="0" err="1">
                      <a:latin typeface="Times New Roman" panose="02020603050405020304" pitchFamily="18" charset="0"/>
                      <a:ea typeface="Tahoma" panose="020B0604030504040204" pitchFamily="34" charset="0"/>
                      <a:cs typeface="Times New Roman" panose="02020603050405020304" pitchFamily="18" charset="0"/>
                    </a:rPr>
                    <a:t>tổ</a:t>
                  </a:r>
                  <a:r>
                    <a:rPr lang="en-US" sz="2000" i="1" dirty="0">
                      <a:latin typeface="Times New Roman" panose="02020603050405020304" pitchFamily="18" charset="0"/>
                      <a:ea typeface="Tahoma" panose="020B0604030504040204" pitchFamily="34" charset="0"/>
                      <a:cs typeface="Times New Roman" panose="02020603050405020304" pitchFamily="18" charset="0"/>
                    </a:rPr>
                    <a:t> </a:t>
                  </a:r>
                  <a:r>
                    <a:rPr lang="en-US" sz="2000" i="1" dirty="0" err="1">
                      <a:latin typeface="Times New Roman" panose="02020603050405020304" pitchFamily="18" charset="0"/>
                      <a:ea typeface="Tahoma" panose="020B0604030504040204" pitchFamily="34" charset="0"/>
                      <a:cs typeface="Times New Roman" panose="02020603050405020304" pitchFamily="18" charset="0"/>
                    </a:rPr>
                    <a:t>hợp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2</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không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sắp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thứ</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tự</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sẽ</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giảm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2!</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so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sắp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thứ</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tự</a:t>
                  </a:r>
                  <a:r>
                    <a:rPr lang="en-US" sz="2000" dirty="0">
                      <a:latin typeface="Times New Roman" panose="02020603050405020304" pitchFamily="18" charset="0"/>
                      <a:ea typeface="Tahoma" panose="020B0604030504040204" pitchFamily="34" charset="0"/>
                      <a:cs typeface="Times New Roman" panose="02020603050405020304" pitchFamily="18" charset="0"/>
                    </a:rPr>
                    <a:t> (ở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HĐ2b).</a:t>
                  </a:r>
                </a:p>
              </p:txBody>
            </p:sp>
          </mc:Choice>
          <mc:Fallback xmlns="">
            <p:sp>
              <p:nvSpPr>
                <p:cNvPr id="13" name="TextBox 12">
                  <a:extLst>
                    <a:ext uri="{FF2B5EF4-FFF2-40B4-BE49-F238E27FC236}">
                      <a16:creationId xmlns:a16="http://schemas.microsoft.com/office/drawing/2014/main" id="{04F90C2D-DE9C-96C5-D042-D3977A1B8453}"/>
                    </a:ext>
                  </a:extLst>
                </p:cNvPr>
                <p:cNvSpPr txBox="1">
                  <a:spLocks noRot="1" noChangeAspect="1" noMove="1" noResize="1" noEditPoints="1" noAdjustHandles="1" noChangeArrowheads="1" noChangeShapeType="1" noTextEdit="1"/>
                </p:cNvSpPr>
                <p:nvPr/>
              </p:nvSpPr>
              <p:spPr>
                <a:xfrm>
                  <a:off x="274731" y="3592263"/>
                  <a:ext cx="8595121" cy="1015663"/>
                </a:xfrm>
                <a:prstGeom prst="rect">
                  <a:avLst/>
                </a:prstGeom>
                <a:blipFill>
                  <a:blip r:embed="rId4"/>
                  <a:stretch>
                    <a:fillRect l="-709" t="-2994" r="-780" b="-958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B190B408-197F-9D91-2F71-A3664F7D3284}"/>
                  </a:ext>
                </a:extLst>
              </p:cNvPr>
              <p:cNvSpPr/>
              <p:nvPr/>
            </p:nvSpPr>
            <p:spPr>
              <a:xfrm>
                <a:off x="265432" y="2645848"/>
                <a:ext cx="8595121" cy="1654094"/>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gn="just" latinLnBrk="0">
                  <a:lnSpc>
                    <a:spcPct val="107000"/>
                  </a:lnSpc>
                  <a:spcAft>
                    <a:spcPts val="600"/>
                  </a:spcAft>
                </a:pP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Một </a:t>
                </a:r>
                <a:r>
                  <a:rPr lang="en-US" sz="2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tổ</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chập</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oMath>
                </a14:m>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là</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một</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cách</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oMath>
                </a14:m>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phần</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tử</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một</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hợp</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phần</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tử</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với</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là</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tự</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nhiên</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latinLnBrk="0">
                  <a:lnSpc>
                    <a:spcPct val="107000"/>
                  </a:lnSpc>
                </a:pP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tổ</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hợp</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chập</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oMath>
                </a14:m>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kí</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hiệu</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là</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Sup>
                      <m:sSub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b>
                      <m:sup>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p>
                    </m:sSubSup>
                  </m:oMath>
                </a14:m>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tính</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bằng</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công</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thức</a:t>
                </a:r>
                <a:endPar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latinLnBrk="0">
                  <a:tabLst>
                    <a:tab pos="2971800" algn="ctr"/>
                    <a:tab pos="5943600" algn="r"/>
                  </a:tabLst>
                </a:pPr>
                <a:r>
                  <a:rPr lang="nl-NL" sz="2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Sup>
                      <m:sSubSupPr>
                        <m:ctrlPr>
                          <a:rPr lang="en-US" sz="2000" b="1" i="1">
                            <a:solidFill>
                              <a:srgbClr val="0000FF"/>
                            </a:solidFill>
                            <a:latin typeface="Cambria Math" panose="02040503050406030204" pitchFamily="18" charset="0"/>
                            <a:ea typeface="Calibri" panose="020F0502020204030204" pitchFamily="34" charset="0"/>
                          </a:rPr>
                        </m:ctrlPr>
                      </m:sSubSupPr>
                      <m:e>
                        <m:r>
                          <a:rPr lang="nl-NL" sz="2000" b="1" i="1">
                            <a:solidFill>
                              <a:srgbClr val="0000FF"/>
                            </a:solidFill>
                            <a:latin typeface="Cambria Math" panose="02040503050406030204" pitchFamily="18" charset="0"/>
                            <a:ea typeface="Calibri" panose="020F0502020204030204" pitchFamily="34" charset="0"/>
                          </a:rPr>
                          <m:t>𝑪</m:t>
                        </m:r>
                      </m:e>
                      <m:sub>
                        <m:r>
                          <a:rPr lang="nl-NL" sz="2000" b="1" i="1">
                            <a:solidFill>
                              <a:srgbClr val="0000FF"/>
                            </a:solidFill>
                            <a:latin typeface="Cambria Math" panose="02040503050406030204" pitchFamily="18" charset="0"/>
                            <a:ea typeface="Calibri" panose="020F0502020204030204" pitchFamily="34" charset="0"/>
                          </a:rPr>
                          <m:t>𝒏</m:t>
                        </m:r>
                      </m:sub>
                      <m:sup>
                        <m:r>
                          <a:rPr lang="nl-NL" sz="2000" b="1" i="1">
                            <a:solidFill>
                              <a:srgbClr val="0000FF"/>
                            </a:solidFill>
                            <a:latin typeface="Cambria Math" panose="02040503050406030204" pitchFamily="18" charset="0"/>
                            <a:ea typeface="Calibri" panose="020F0502020204030204" pitchFamily="34" charset="0"/>
                          </a:rPr>
                          <m:t>𝒌</m:t>
                        </m:r>
                      </m:sup>
                    </m:sSubSup>
                    <m:r>
                      <a:rPr lang="nl-NL" sz="2000" b="1" i="1">
                        <a:solidFill>
                          <a:srgbClr val="0000FF"/>
                        </a:solidFill>
                        <a:latin typeface="Cambria Math" panose="02040503050406030204" pitchFamily="18" charset="0"/>
                        <a:ea typeface="Calibri" panose="020F0502020204030204" pitchFamily="34" charset="0"/>
                      </a:rPr>
                      <m:t>=</m:t>
                    </m:r>
                    <m:f>
                      <m:fPr>
                        <m:ctrlPr>
                          <a:rPr lang="en-US" sz="2000" b="1" i="1">
                            <a:solidFill>
                              <a:srgbClr val="0000FF"/>
                            </a:solidFill>
                            <a:latin typeface="Cambria Math" panose="02040503050406030204" pitchFamily="18" charset="0"/>
                            <a:ea typeface="Calibri" panose="020F0502020204030204" pitchFamily="34" charset="0"/>
                          </a:rPr>
                        </m:ctrlPr>
                      </m:fPr>
                      <m:num>
                        <m:r>
                          <a:rPr lang="nl-NL" sz="2000" b="1" i="1">
                            <a:solidFill>
                              <a:srgbClr val="0000FF"/>
                            </a:solidFill>
                            <a:latin typeface="Cambria Math" panose="02040503050406030204" pitchFamily="18" charset="0"/>
                            <a:ea typeface="Calibri" panose="020F0502020204030204" pitchFamily="34" charset="0"/>
                          </a:rPr>
                          <m:t>𝒏</m:t>
                        </m:r>
                        <m:r>
                          <a:rPr lang="nl-NL" sz="2000" b="1" i="1">
                            <a:solidFill>
                              <a:srgbClr val="0000FF"/>
                            </a:solidFill>
                            <a:latin typeface="Cambria Math" panose="02040503050406030204" pitchFamily="18" charset="0"/>
                            <a:ea typeface="Calibri" panose="020F0502020204030204" pitchFamily="34" charset="0"/>
                          </a:rPr>
                          <m:t>!</m:t>
                        </m:r>
                      </m:num>
                      <m:den>
                        <m:d>
                          <m:dPr>
                            <m:ctrlPr>
                              <a:rPr lang="en-US" sz="2000" b="1" i="1">
                                <a:solidFill>
                                  <a:srgbClr val="0000FF"/>
                                </a:solidFill>
                                <a:latin typeface="Cambria Math" panose="02040503050406030204" pitchFamily="18" charset="0"/>
                                <a:ea typeface="Calibri" panose="020F0502020204030204" pitchFamily="34" charset="0"/>
                              </a:rPr>
                            </m:ctrlPr>
                          </m:dPr>
                          <m:e>
                            <m:r>
                              <a:rPr lang="nl-NL" sz="2000" b="1" i="1">
                                <a:solidFill>
                                  <a:srgbClr val="0000FF"/>
                                </a:solidFill>
                                <a:latin typeface="Cambria Math" panose="02040503050406030204" pitchFamily="18" charset="0"/>
                                <a:ea typeface="Calibri" panose="020F0502020204030204" pitchFamily="34" charset="0"/>
                              </a:rPr>
                              <m:t>𝒏</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𝒌</m:t>
                            </m:r>
                          </m:e>
                        </m:d>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𝒌</m:t>
                        </m:r>
                        <m:r>
                          <a:rPr lang="nl-NL" sz="2000" b="1" i="1">
                            <a:solidFill>
                              <a:srgbClr val="0000FF"/>
                            </a:solidFill>
                            <a:latin typeface="Cambria Math" panose="02040503050406030204" pitchFamily="18" charset="0"/>
                            <a:ea typeface="Calibri" panose="020F0502020204030204" pitchFamily="34" charset="0"/>
                          </a:rPr>
                          <m:t>!</m:t>
                        </m:r>
                      </m:den>
                    </m:f>
                    <m:r>
                      <a:rPr lang="nl-NL" sz="2000" b="1" i="1">
                        <a:solidFill>
                          <a:srgbClr val="0000FF"/>
                        </a:solidFill>
                        <a:latin typeface="Cambria Math" panose="02040503050406030204" pitchFamily="18" charset="0"/>
                        <a:ea typeface="Calibri" panose="020F0502020204030204" pitchFamily="34" charset="0"/>
                      </a:rPr>
                      <m:t> </m:t>
                    </m:r>
                    <m:d>
                      <m:dPr>
                        <m:ctrlPr>
                          <a:rPr lang="en-US" sz="2000" b="1" i="1">
                            <a:solidFill>
                              <a:srgbClr val="0000FF"/>
                            </a:solidFill>
                            <a:latin typeface="Cambria Math" panose="02040503050406030204" pitchFamily="18" charset="0"/>
                            <a:ea typeface="Calibri" panose="020F0502020204030204" pitchFamily="34" charset="0"/>
                          </a:rPr>
                        </m:ctrlPr>
                      </m:dPr>
                      <m:e>
                        <m:r>
                          <a:rPr lang="nl-NL" sz="2000" b="1" i="1">
                            <a:solidFill>
                              <a:srgbClr val="0000FF"/>
                            </a:solidFill>
                            <a:latin typeface="Cambria Math" panose="02040503050406030204" pitchFamily="18" charset="0"/>
                            <a:ea typeface="Calibri" panose="020F0502020204030204" pitchFamily="34" charset="0"/>
                          </a:rPr>
                          <m:t>𝟎</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𝒌</m:t>
                        </m:r>
                        <m:r>
                          <a:rPr lang="nl-NL" sz="2000" b="1" i="1">
                            <a:solidFill>
                              <a:srgbClr val="0000FF"/>
                            </a:solidFill>
                            <a:latin typeface="Cambria Math" panose="02040503050406030204" pitchFamily="18" charset="0"/>
                            <a:ea typeface="Calibri" panose="020F0502020204030204" pitchFamily="34" charset="0"/>
                          </a:rPr>
                          <m:t>≤</m:t>
                        </m:r>
                        <m:r>
                          <a:rPr lang="nl-NL" sz="2000" b="1" i="1">
                            <a:solidFill>
                              <a:srgbClr val="0000FF"/>
                            </a:solidFill>
                            <a:latin typeface="Cambria Math" panose="02040503050406030204" pitchFamily="18" charset="0"/>
                            <a:ea typeface="Calibri" panose="020F0502020204030204" pitchFamily="34" charset="0"/>
                          </a:rPr>
                          <m:t>𝒏</m:t>
                        </m:r>
                      </m:e>
                    </m:d>
                    <m:r>
                      <a:rPr lang="nl-NL" sz="2000" b="1" i="1">
                        <a:solidFill>
                          <a:srgbClr val="0000FF"/>
                        </a:solidFill>
                        <a:latin typeface="Cambria Math" panose="02040503050406030204" pitchFamily="18" charset="0"/>
                        <a:ea typeface="Calibri" panose="020F0502020204030204" pitchFamily="34" charset="0"/>
                      </a:rPr>
                      <m:t>.</m:t>
                    </m:r>
                  </m:oMath>
                </a14:m>
                <a:endParaRPr lang="en-US" sz="2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marL="0" marR="0" algn="just" latinLnBrk="0">
                  <a:spcBef>
                    <a:spcPts val="0"/>
                  </a:spcBef>
                  <a:spcAft>
                    <a:spcPts val="600"/>
                  </a:spcAft>
                </a:pPr>
                <a:endParaRPr lang="en-US" sz="2000" b="1" dirty="0">
                  <a:solidFill>
                    <a:srgbClr val="0000FF"/>
                  </a:solidFill>
                  <a:effectLst/>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1" name="Rectangle: Rounded Corners 20">
                <a:extLst>
                  <a:ext uri="{FF2B5EF4-FFF2-40B4-BE49-F238E27FC236}">
                    <a16:creationId xmlns:a16="http://schemas.microsoft.com/office/drawing/2014/main" id="{B190B408-197F-9D91-2F71-A3664F7D3284}"/>
                  </a:ext>
                </a:extLst>
              </p:cNvPr>
              <p:cNvSpPr>
                <a:spLocks noRot="1" noChangeAspect="1" noMove="1" noResize="1" noEditPoints="1" noAdjustHandles="1" noChangeArrowheads="1" noChangeShapeType="1" noTextEdit="1"/>
              </p:cNvSpPr>
              <p:nvPr/>
            </p:nvSpPr>
            <p:spPr>
              <a:xfrm>
                <a:off x="265432" y="2645848"/>
                <a:ext cx="8595121" cy="1654094"/>
              </a:xfrm>
              <a:prstGeom prst="roundRect">
                <a:avLst>
                  <a:gd name="adj" fmla="val 9039"/>
                </a:avLst>
              </a:prstGeom>
              <a:blipFill>
                <a:blip r:embed="rId5"/>
                <a:stretch>
                  <a:fillRect l="-425" t="-1825" r="-283"/>
                </a:stretch>
              </a:blipFill>
              <a:ln w="19050">
                <a:solidFill>
                  <a:schemeClr val="accent2">
                    <a:lumMod val="75000"/>
                  </a:schemeClr>
                </a:solid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2ABADDFC-1880-A4F0-3696-6BEB5D9B0EE1}"/>
              </a:ext>
            </a:extLst>
          </p:cNvPr>
          <p:cNvSpPr txBox="1"/>
          <p:nvPr/>
        </p:nvSpPr>
        <p:spPr>
          <a:xfrm>
            <a:off x="290615" y="2184737"/>
            <a:ext cx="4572000" cy="369332"/>
          </a:xfrm>
          <a:prstGeom prst="rect">
            <a:avLst/>
          </a:prstGeom>
          <a:noFill/>
        </p:spPr>
        <p:txBody>
          <a:bodyPr wrap="square">
            <a:spAutoFit/>
          </a:bodyPr>
          <a:lstStyle/>
          <a:p>
            <a:pPr latinLnBrk="0"/>
            <a:r>
              <a:rPr lang="en-US" sz="1800" dirty="0" err="1">
                <a:latin typeface="Times New Roman" panose="02020603050405020304" pitchFamily="18" charset="0"/>
                <a:ea typeface="Tahoma" panose="020B0604030504040204" pitchFamily="34" charset="0"/>
                <a:cs typeface="Times New Roman" panose="02020603050405020304" pitchFamily="18" charset="0"/>
              </a:rPr>
              <a:t>Tổng</a:t>
            </a:r>
            <a:r>
              <a:rPr lang="en-US" sz="1800" dirty="0">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latin typeface="Times New Roman" panose="02020603050405020304" pitchFamily="18" charset="0"/>
                <a:ea typeface="Tahoma" panose="020B0604030504040204" pitchFamily="34" charset="0"/>
                <a:cs typeface="Times New Roman" panose="02020603050405020304" pitchFamily="18" charset="0"/>
              </a:rPr>
              <a:t>quát</a:t>
            </a:r>
            <a:r>
              <a:rPr lang="en-US" sz="1800" dirty="0">
                <a:latin typeface="Times New Roman" panose="02020603050405020304" pitchFamily="18" charset="0"/>
                <a:ea typeface="Tahoma" panose="020B0604030504040204" pitchFamily="34" charset="0"/>
                <a:cs typeface="Times New Roman" panose="02020603050405020304" pitchFamily="18" charset="0"/>
              </a:rPr>
              <a:t> ta </a:t>
            </a:r>
            <a:r>
              <a:rPr lang="en-US" sz="1800" dirty="0" err="1">
                <a:latin typeface="Times New Roman" panose="02020603050405020304" pitchFamily="18" charset="0"/>
                <a:ea typeface="Tahoma" panose="020B0604030504040204" pitchFamily="34" charset="0"/>
                <a:cs typeface="Times New Roman" panose="02020603050405020304" pitchFamily="18" charset="0"/>
              </a:rPr>
              <a:t>có</a:t>
            </a:r>
            <a:r>
              <a:rPr lang="en-US" sz="1800" dirty="0">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4584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08484-7548-3C02-5593-52800E7F4A5E}"/>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8651F14-C0E0-7F16-F6AF-E21EE7DD4EED}"/>
              </a:ext>
            </a:extLst>
          </p:cNvPr>
          <p:cNvGrpSpPr/>
          <p:nvPr/>
        </p:nvGrpSpPr>
        <p:grpSpPr>
          <a:xfrm>
            <a:off x="265433" y="256727"/>
            <a:ext cx="1950834" cy="335713"/>
            <a:chOff x="6539249" y="431659"/>
            <a:chExt cx="1057087" cy="335713"/>
          </a:xfrm>
        </p:grpSpPr>
        <p:sp>
          <p:nvSpPr>
            <p:cNvPr id="9" name="Rounded Rectangle 19">
              <a:extLst>
                <a:ext uri="{FF2B5EF4-FFF2-40B4-BE49-F238E27FC236}">
                  <a16:creationId xmlns:a16="http://schemas.microsoft.com/office/drawing/2014/main" id="{D6F5E113-14C6-1917-A9A9-3A12790465C1}"/>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5442DDAE-2BD9-1B66-714F-B93781F4A736}"/>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3. TỔ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017F4057-6C94-58A6-57B5-7CF3E59E8B5E}"/>
              </a:ext>
            </a:extLst>
          </p:cNvPr>
          <p:cNvGrpSpPr/>
          <p:nvPr/>
        </p:nvGrpSpPr>
        <p:grpSpPr>
          <a:xfrm>
            <a:off x="265433" y="699542"/>
            <a:ext cx="8613133" cy="2232248"/>
            <a:chOff x="161980" y="3197322"/>
            <a:chExt cx="8613133" cy="2232248"/>
          </a:xfrm>
        </p:grpSpPr>
        <p:grpSp>
          <p:nvGrpSpPr>
            <p:cNvPr id="22" name="Group 21">
              <a:extLst>
                <a:ext uri="{FF2B5EF4-FFF2-40B4-BE49-F238E27FC236}">
                  <a16:creationId xmlns:a16="http://schemas.microsoft.com/office/drawing/2014/main" id="{1C05CAD4-A1C3-4411-1A43-115A8FC071E1}"/>
                </a:ext>
              </a:extLst>
            </p:cNvPr>
            <p:cNvGrpSpPr/>
            <p:nvPr/>
          </p:nvGrpSpPr>
          <p:grpSpPr>
            <a:xfrm>
              <a:off x="161980" y="3197322"/>
              <a:ext cx="8613133" cy="2232248"/>
              <a:chOff x="278413" y="2381158"/>
              <a:chExt cx="8590411" cy="2470122"/>
            </a:xfrm>
          </p:grpSpPr>
          <p:grpSp>
            <p:nvGrpSpPr>
              <p:cNvPr id="24" name="Group 23">
                <a:extLst>
                  <a:ext uri="{FF2B5EF4-FFF2-40B4-BE49-F238E27FC236}">
                    <a16:creationId xmlns:a16="http://schemas.microsoft.com/office/drawing/2014/main" id="{A811FADE-057A-D649-0049-484AA430F4F1}"/>
                  </a:ext>
                </a:extLst>
              </p:cNvPr>
              <p:cNvGrpSpPr/>
              <p:nvPr/>
            </p:nvGrpSpPr>
            <p:grpSpPr>
              <a:xfrm>
                <a:off x="303529" y="2381158"/>
                <a:ext cx="8565295" cy="2470122"/>
                <a:chOff x="1222850" y="5149321"/>
                <a:chExt cx="23127521" cy="6319407"/>
              </a:xfrm>
            </p:grpSpPr>
            <p:sp>
              <p:nvSpPr>
                <p:cNvPr id="26" name="Rounded Rectangle 34">
                  <a:extLst>
                    <a:ext uri="{FF2B5EF4-FFF2-40B4-BE49-F238E27FC236}">
                      <a16:creationId xmlns:a16="http://schemas.microsoft.com/office/drawing/2014/main" id="{786B40DA-2692-70D8-01AE-54B89734EF5D}"/>
                    </a:ext>
                  </a:extLst>
                </p:cNvPr>
                <p:cNvSpPr/>
                <p:nvPr/>
              </p:nvSpPr>
              <p:spPr>
                <a:xfrm>
                  <a:off x="1261072" y="5565133"/>
                  <a:ext cx="23089299" cy="590359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spcAft>
                      <a:spcPts val="800"/>
                    </a:spcAft>
                  </a:pP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27" name="Group 60">
                  <a:extLst>
                    <a:ext uri="{FF2B5EF4-FFF2-40B4-BE49-F238E27FC236}">
                      <a16:creationId xmlns:a16="http://schemas.microsoft.com/office/drawing/2014/main" id="{0134DF8D-3069-1B2D-DAA2-1CDB42057FEE}"/>
                    </a:ext>
                  </a:extLst>
                </p:cNvPr>
                <p:cNvGrpSpPr/>
                <p:nvPr/>
              </p:nvGrpSpPr>
              <p:grpSpPr>
                <a:xfrm>
                  <a:off x="1222850" y="5149321"/>
                  <a:ext cx="3748204" cy="1045564"/>
                  <a:chOff x="1224541" y="6122959"/>
                  <a:chExt cx="3748637" cy="1050895"/>
                </a:xfrm>
              </p:grpSpPr>
              <p:sp>
                <p:nvSpPr>
                  <p:cNvPr id="28" name="Freeform 20">
                    <a:extLst>
                      <a:ext uri="{FF2B5EF4-FFF2-40B4-BE49-F238E27FC236}">
                        <a16:creationId xmlns:a16="http://schemas.microsoft.com/office/drawing/2014/main" id="{43E962E5-B64D-75FE-7641-A85755E38FC8}"/>
                      </a:ext>
                    </a:extLst>
                  </p:cNvPr>
                  <p:cNvSpPr>
                    <a:spLocks/>
                  </p:cNvSpPr>
                  <p:nvPr/>
                </p:nvSpPr>
                <p:spPr bwMode="auto">
                  <a:xfrm rot="16200000" flipV="1">
                    <a:off x="2970401" y="5148649"/>
                    <a:ext cx="828627" cy="3176926"/>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29" name="Round Diagonal Corner Rectangle 41">
                    <a:extLst>
                      <a:ext uri="{FF2B5EF4-FFF2-40B4-BE49-F238E27FC236}">
                        <a16:creationId xmlns:a16="http://schemas.microsoft.com/office/drawing/2014/main" id="{6E2E02BC-C0AD-E047-2F20-97F7FDE76339}"/>
                      </a:ext>
                    </a:extLst>
                  </p:cNvPr>
                  <p:cNvSpPr/>
                  <p:nvPr/>
                </p:nvSpPr>
                <p:spPr>
                  <a:xfrm flipV="1">
                    <a:off x="1224541" y="6322802"/>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87A101F-7FEF-167A-C4B4-C4D919FC7541}"/>
                      </a:ext>
                    </a:extLst>
                  </p:cNvPr>
                  <p:cNvSpPr txBox="1"/>
                  <p:nvPr/>
                </p:nvSpPr>
                <p:spPr>
                  <a:xfrm>
                    <a:off x="2111242" y="6122959"/>
                    <a:ext cx="2457993" cy="1050895"/>
                  </a:xfrm>
                  <a:prstGeom prst="rect">
                    <a:avLst/>
                  </a:prstGeom>
                  <a:noFill/>
                </p:spPr>
                <p:txBody>
                  <a:bodyPr wrap="square" rtlCol="0">
                    <a:spAutoFit/>
                  </a:bodyPr>
                  <a:lstStyle/>
                  <a:p>
                    <a:pPr algn="just" latinLnBrk="0"/>
                    <a:r>
                      <a:rPr lang="vi-VN" b="1" dirty="0">
                        <a:solidFill>
                          <a:srgbClr val="FFC000"/>
                        </a:solidFill>
                        <a:latin typeface="Times New Roman" panose="02020603050405020304" pitchFamily="18" charset="0"/>
                        <a:ea typeface="Tahoma" pitchFamily="34" charset="0"/>
                        <a:cs typeface="Times New Roman" panose="02020603050405020304" pitchFamily="18" charset="0"/>
                      </a:rPr>
                      <a:t>Chú ý</a:t>
                    </a:r>
                    <a:endParaRPr lang="en-US" b="1" dirty="0">
                      <a:solidFill>
                        <a:srgbClr val="FFC000"/>
                      </a:solidFill>
                      <a:latin typeface="Times New Roman" panose="02020603050405020304" pitchFamily="18" charset="0"/>
                      <a:ea typeface="Tahoma" pitchFamily="34" charset="0"/>
                      <a:cs typeface="Times New Roman" panose="02020603050405020304" pitchFamily="18" charset="0"/>
                    </a:endParaRPr>
                  </a:p>
                </p:txBody>
              </p:sp>
            </p:grpSp>
          </p:grpSp>
          <p:pic>
            <p:nvPicPr>
              <p:cNvPr id="25" name="Graphic 24" descr="Clipboard outline">
                <a:extLst>
                  <a:ext uri="{FF2B5EF4-FFF2-40B4-BE49-F238E27FC236}">
                    <a16:creationId xmlns:a16="http://schemas.microsoft.com/office/drawing/2014/main" id="{11DB4155-2E37-E74A-6FD3-4B5943DB6B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413" y="2427734"/>
                <a:ext cx="338050" cy="362113"/>
              </a:xfrm>
              <a:prstGeom prst="rect">
                <a:avLst/>
              </a:prstGeom>
            </p:spPr>
          </p:pic>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0948369-B3CC-1268-8E4A-18F3B1BFBCF3}"/>
                    </a:ext>
                  </a:extLst>
                </p:cNvPr>
                <p:cNvSpPr txBox="1"/>
                <p:nvPr/>
              </p:nvSpPr>
              <p:spPr>
                <a:xfrm>
                  <a:off x="235736" y="3683148"/>
                  <a:ext cx="8500003" cy="1514069"/>
                </a:xfrm>
                <a:prstGeom prst="rect">
                  <a:avLst/>
                </a:prstGeom>
                <a:noFill/>
              </p:spPr>
              <p:txBody>
                <a:bodyPr wrap="square">
                  <a:spAutoFit/>
                </a:bodyPr>
                <a:lstStyle/>
                <a:p>
                  <a:pPr marR="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up>
                          <m:r>
                            <a:rPr lang="en-US" sz="2000" i="1">
                              <a:latin typeface="Cambria Math" panose="02040503050406030204" pitchFamily="18" charset="0"/>
                              <a:ea typeface="Calibri" panose="020F0502020204030204" pitchFamily="34" charset="0"/>
                              <a:cs typeface="Times New Roman" panose="02020603050405020304" pitchFamily="18" charset="0"/>
                            </a:rPr>
                            <m:t>𝑘</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up>
                              <m:r>
                                <a:rPr lang="en-US" sz="2000" i="1">
                                  <a:latin typeface="Cambria Math" panose="02040503050406030204" pitchFamily="18" charset="0"/>
                                  <a:ea typeface="Calibri" panose="020F0502020204030204" pitchFamily="34" charset="0"/>
                                  <a:cs typeface="Times New Roman" panose="02020603050405020304" pitchFamily="18" charset="0"/>
                                </a:rPr>
                                <m:t>𝑘</m:t>
                              </m:r>
                            </m:sup>
                          </m:sSubSup>
                        </m:num>
                        <m:den>
                          <m:r>
                            <a:rPr lang="en-US" sz="2000" i="1">
                              <a:latin typeface="Cambria Math" panose="02040503050406030204" pitchFamily="18" charset="0"/>
                              <a:ea typeface="Calibri" panose="020F0502020204030204" pitchFamily="34" charset="0"/>
                              <a:cs typeface="Times New Roman" panose="02020603050405020304" pitchFamily="18" charset="0"/>
                            </a:rPr>
                            <m:t>𝑘</m:t>
                          </m:r>
                          <m:r>
                            <a:rPr lang="en-US" sz="2000" i="1">
                              <a:latin typeface="Cambria Math" panose="02040503050406030204" pitchFamily="18" charset="0"/>
                              <a:ea typeface="Calibri" panose="020F0502020204030204" pitchFamily="34" charset="0"/>
                              <a:cs typeface="Times New Roman" panose="02020603050405020304" pitchFamily="18" charset="0"/>
                            </a:rPr>
                            <m:t>!</m:t>
                          </m:r>
                        </m:den>
                      </m:f>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R="0" algn="just" latinLnBrk="0">
                    <a:spcBef>
                      <a:spcPts val="0"/>
                    </a:spcBef>
                    <a:spcAft>
                      <a:spcPts val="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vi-VN" sz="2000" dirty="0">
                      <a:latin typeface="Times New Roman" panose="02020603050405020304" pitchFamily="18" charset="0"/>
                      <a:ea typeface="Tahoma" panose="020B0604030504040204" pitchFamily="34" charset="0"/>
                      <a:cs typeface="Times New Roman" panose="02020603050405020304" pitchFamily="18" charset="0"/>
                    </a:rPr>
                    <a:t>Chỉnh hợp và tổ hợp đều có điểm giống nhau là đều chọn một số phần tử trong một tập hợp, nhưng khác nhau ở chỗ, chỉnh hợp là chọn có xếp thứ tự, còn tổ hợp là chọn không xếp thứ tự.</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0948369-B3CC-1268-8E4A-18F3B1BFBCF3}"/>
                    </a:ext>
                  </a:extLst>
                </p:cNvPr>
                <p:cNvSpPr txBox="1">
                  <a:spLocks noRot="1" noChangeAspect="1" noMove="1" noResize="1" noEditPoints="1" noAdjustHandles="1" noChangeArrowheads="1" noChangeShapeType="1" noTextEdit="1"/>
                </p:cNvSpPr>
                <p:nvPr/>
              </p:nvSpPr>
              <p:spPr>
                <a:xfrm>
                  <a:off x="235736" y="3683148"/>
                  <a:ext cx="8500003" cy="1514069"/>
                </a:xfrm>
                <a:prstGeom prst="rect">
                  <a:avLst/>
                </a:prstGeom>
                <a:blipFill>
                  <a:blip r:embed="rId4"/>
                  <a:stretch>
                    <a:fillRect l="-789" r="-717" b="-6024"/>
                  </a:stretch>
                </a:blipFill>
              </p:spPr>
              <p:txBody>
                <a:bodyPr/>
                <a:lstStyle/>
                <a:p>
                  <a:r>
                    <a:rPr lang="en-US">
                      <a:noFill/>
                    </a:rPr>
                    <a:t> </a:t>
                  </a:r>
                </a:p>
              </p:txBody>
            </p:sp>
          </mc:Fallback>
        </mc:AlternateContent>
      </p:grpSp>
    </p:spTree>
    <p:extLst>
      <p:ext uri="{BB962C8B-B14F-4D97-AF65-F5344CB8AC3E}">
        <p14:creationId xmlns:p14="http://schemas.microsoft.com/office/powerpoint/2010/main" val="4119118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5FE5D-3DB3-1356-A557-5F8D178AE20E}"/>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0E72CD3-C9F6-A88E-23D2-D7A2B9F49D71}"/>
              </a:ext>
            </a:extLst>
          </p:cNvPr>
          <p:cNvGrpSpPr/>
          <p:nvPr/>
        </p:nvGrpSpPr>
        <p:grpSpPr>
          <a:xfrm>
            <a:off x="265433" y="256727"/>
            <a:ext cx="1950834" cy="335713"/>
            <a:chOff x="6539249" y="431659"/>
            <a:chExt cx="1057087" cy="335713"/>
          </a:xfrm>
        </p:grpSpPr>
        <p:sp>
          <p:nvSpPr>
            <p:cNvPr id="9" name="Rounded Rectangle 19">
              <a:extLst>
                <a:ext uri="{FF2B5EF4-FFF2-40B4-BE49-F238E27FC236}">
                  <a16:creationId xmlns:a16="http://schemas.microsoft.com/office/drawing/2014/main" id="{0C1F935D-F414-BD14-FBE3-3DB904434DC3}"/>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E2A7A72F-8C7E-5FA5-B6DF-436C1DA2F4E6}"/>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3. TỔ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48F234BD-949C-C32F-7204-D615E276B1FA}"/>
              </a:ext>
            </a:extLst>
          </p:cNvPr>
          <p:cNvGrpSpPr/>
          <p:nvPr/>
        </p:nvGrpSpPr>
        <p:grpSpPr>
          <a:xfrm>
            <a:off x="119950" y="640309"/>
            <a:ext cx="8689663" cy="1495565"/>
            <a:chOff x="107504" y="722011"/>
            <a:chExt cx="8689663" cy="1495565"/>
          </a:xfrm>
        </p:grpSpPr>
        <p:grpSp>
          <p:nvGrpSpPr>
            <p:cNvPr id="3" name="Group 2">
              <a:extLst>
                <a:ext uri="{FF2B5EF4-FFF2-40B4-BE49-F238E27FC236}">
                  <a16:creationId xmlns:a16="http://schemas.microsoft.com/office/drawing/2014/main" id="{1B6A4970-3EA5-40F4-84A9-538BB64CA74C}"/>
                </a:ext>
              </a:extLst>
            </p:cNvPr>
            <p:cNvGrpSpPr/>
            <p:nvPr/>
          </p:nvGrpSpPr>
          <p:grpSpPr>
            <a:xfrm>
              <a:off x="319793" y="915566"/>
              <a:ext cx="8477374" cy="1302010"/>
              <a:chOff x="269221" y="255060"/>
              <a:chExt cx="8632428" cy="1302010"/>
            </a:xfrm>
          </p:grpSpPr>
          <p:sp>
            <p:nvSpPr>
              <p:cNvPr id="13" name="Rounded Rectangle 19">
                <a:extLst>
                  <a:ext uri="{FF2B5EF4-FFF2-40B4-BE49-F238E27FC236}">
                    <a16:creationId xmlns:a16="http://schemas.microsoft.com/office/drawing/2014/main" id="{FC449662-B81D-98FB-7FB1-7D77DBA8EC6B}"/>
                  </a:ext>
                </a:extLst>
              </p:cNvPr>
              <p:cNvSpPr/>
              <p:nvPr/>
            </p:nvSpPr>
            <p:spPr>
              <a:xfrm>
                <a:off x="269221" y="255060"/>
                <a:ext cx="8632428" cy="102054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E823E59-7E24-7FE9-18D8-B687872DC808}"/>
                  </a:ext>
                </a:extLst>
              </p:cNvPr>
              <p:cNvSpPr txBox="1"/>
              <p:nvPr/>
            </p:nvSpPr>
            <p:spPr>
              <a:xfrm>
                <a:off x="308746" y="464463"/>
                <a:ext cx="8402193" cy="1092607"/>
              </a:xfrm>
              <a:prstGeom prst="rect">
                <a:avLst/>
              </a:prstGeom>
              <a:noFill/>
            </p:spPr>
            <p:txBody>
              <a:bodyPr wrap="square" rtlCol="0">
                <a:spAutoFit/>
              </a:bodyPr>
              <a:lstStyle/>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Có </a:t>
                </a:r>
                <a:r>
                  <a:rPr lang="en-US" sz="2000" dirty="0">
                    <a:latin typeface="Times New Roman" panose="02020603050405020304" pitchFamily="18" charset="0"/>
                    <a:ea typeface="Tahoma" panose="020B0604030504040204" pitchFamily="34" charset="0"/>
                    <a:cs typeface="Times New Roman" panose="02020603050405020304" pitchFamily="18" charset="0"/>
                  </a:rPr>
                  <a:t>7</a:t>
                </a:r>
                <a:r>
                  <a:rPr lang="vi-VN" sz="2000" dirty="0">
                    <a:latin typeface="Times New Roman" panose="02020603050405020304" pitchFamily="18" charset="0"/>
                    <a:ea typeface="Tahoma" panose="020B0604030504040204" pitchFamily="34" charset="0"/>
                    <a:cs typeface="Times New Roman" panose="02020603050405020304" pitchFamily="18" charset="0"/>
                  </a:rPr>
                  <a:t> bạn học sinh muốn chơi cờ cá ngựa, nhưng mỗi ván chỉ có </a:t>
                </a:r>
                <a:r>
                  <a:rPr lang="en-US" sz="2000" dirty="0">
                    <a:latin typeface="Times New Roman" panose="02020603050405020304" pitchFamily="18" charset="0"/>
                    <a:ea typeface="Tahoma" panose="020B0604030504040204" pitchFamily="34" charset="0"/>
                    <a:cs typeface="Times New Roman" panose="02020603050405020304" pitchFamily="18" charset="0"/>
                  </a:rPr>
                  <a:t>4</a:t>
                </a:r>
                <a:r>
                  <a:rPr lang="vi-VN" sz="2000" dirty="0">
                    <a:latin typeface="Times New Roman" panose="02020603050405020304" pitchFamily="18" charset="0"/>
                    <a:ea typeface="Tahoma" panose="020B0604030504040204" pitchFamily="34" charset="0"/>
                    <a:cs typeface="Times New Roman" panose="02020603050405020304" pitchFamily="18" charset="0"/>
                  </a:rPr>
                  <a:t> người chơi. Hỏi có bao nhiêu cách chọn </a:t>
                </a:r>
                <a:r>
                  <a:rPr lang="en-US" sz="2000" dirty="0">
                    <a:latin typeface="Times New Roman" panose="02020603050405020304" pitchFamily="18" charset="0"/>
                    <a:ea typeface="Tahoma" panose="020B0604030504040204" pitchFamily="34" charset="0"/>
                    <a:cs typeface="Times New Roman" panose="02020603050405020304" pitchFamily="18" charset="0"/>
                  </a:rPr>
                  <a:t>4</a:t>
                </a:r>
                <a:r>
                  <a:rPr lang="vi-VN" sz="2000" dirty="0">
                    <a:latin typeface="Times New Roman" panose="02020603050405020304" pitchFamily="18" charset="0"/>
                    <a:ea typeface="Tahoma" panose="020B0604030504040204" pitchFamily="34" charset="0"/>
                    <a:cs typeface="Times New Roman" panose="02020603050405020304" pitchFamily="18" charset="0"/>
                  </a:rPr>
                  <a:t> bạn chơi cờ cá ngựa?</a:t>
                </a:r>
              </a:p>
              <a:p>
                <a:pPr algn="just" latinLnBrk="0">
                  <a:spcBef>
                    <a:spcPts val="600"/>
                  </a:spcBef>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C90E63A6-A795-D6E1-55B7-2738FBB5BBDC}"/>
                </a:ext>
              </a:extLst>
            </p:cNvPr>
            <p:cNvGrpSpPr/>
            <p:nvPr/>
          </p:nvGrpSpPr>
          <p:grpSpPr>
            <a:xfrm>
              <a:off x="107504" y="722011"/>
              <a:ext cx="1418822" cy="347678"/>
              <a:chOff x="64533" y="82479"/>
              <a:chExt cx="457471" cy="97061"/>
            </a:xfrm>
          </p:grpSpPr>
          <p:grpSp>
            <p:nvGrpSpPr>
              <p:cNvPr id="5" name="Group 4">
                <a:extLst>
                  <a:ext uri="{FF2B5EF4-FFF2-40B4-BE49-F238E27FC236}">
                    <a16:creationId xmlns:a16="http://schemas.microsoft.com/office/drawing/2014/main" id="{D0437C42-B33B-EE9A-A052-97D8125C6108}"/>
                  </a:ext>
                </a:extLst>
              </p:cNvPr>
              <p:cNvGrpSpPr/>
              <p:nvPr/>
            </p:nvGrpSpPr>
            <p:grpSpPr>
              <a:xfrm>
                <a:off x="64533" y="100932"/>
                <a:ext cx="457471" cy="71427"/>
                <a:chOff x="90798" y="111814"/>
                <a:chExt cx="643670" cy="88395"/>
              </a:xfrm>
            </p:grpSpPr>
            <p:sp>
              <p:nvSpPr>
                <p:cNvPr id="7" name="Arrow: Pentagon 6">
                  <a:extLst>
                    <a:ext uri="{FF2B5EF4-FFF2-40B4-BE49-F238E27FC236}">
                      <a16:creationId xmlns:a16="http://schemas.microsoft.com/office/drawing/2014/main" id="{85BEB0FE-4EAE-7823-01D1-078C7F1B3C05}"/>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1E2BD372-3903-0FEA-2B43-73F31065006F}"/>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12" name="Arrow: Chevron 11">
                  <a:extLst>
                    <a:ext uri="{FF2B5EF4-FFF2-40B4-BE49-F238E27FC236}">
                      <a16:creationId xmlns:a16="http://schemas.microsoft.com/office/drawing/2014/main" id="{6670324F-2307-8B30-0187-DE974605F6C4}"/>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6" name="TextBox 56">
                <a:extLst>
                  <a:ext uri="{FF2B5EF4-FFF2-40B4-BE49-F238E27FC236}">
                    <a16:creationId xmlns:a16="http://schemas.microsoft.com/office/drawing/2014/main" id="{A5D5FD86-D64C-A613-FA55-75FB6A8814C3}"/>
                  </a:ext>
                </a:extLst>
              </p:cNvPr>
              <p:cNvSpPr txBox="1"/>
              <p:nvPr/>
            </p:nvSpPr>
            <p:spPr>
              <a:xfrm>
                <a:off x="192154" y="82479"/>
                <a:ext cx="288712" cy="97061"/>
              </a:xfrm>
              <a:prstGeom prst="rect">
                <a:avLst/>
              </a:prstGeom>
              <a:noFill/>
            </p:spPr>
            <p:txBody>
              <a:bodyPr wrap="square" tIns="54000" bIns="0">
                <a:noAutofit/>
              </a:bodyPr>
              <a:lstStyle/>
              <a:p>
                <a:pPr>
                  <a:lnSpc>
                    <a:spcPct val="107000"/>
                  </a:lnSpc>
                  <a:spcAft>
                    <a:spcPts val="800"/>
                  </a:spcAft>
                </a:pPr>
                <a:r>
                  <a:rPr lang="vi-VN"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grpSp>
        <p:nvGrpSpPr>
          <p:cNvPr id="15" name="Group 14">
            <a:extLst>
              <a:ext uri="{FF2B5EF4-FFF2-40B4-BE49-F238E27FC236}">
                <a16:creationId xmlns:a16="http://schemas.microsoft.com/office/drawing/2014/main" id="{9C0314F8-DC73-1018-9091-512BC4D27803}"/>
              </a:ext>
            </a:extLst>
          </p:cNvPr>
          <p:cNvGrpSpPr/>
          <p:nvPr/>
        </p:nvGrpSpPr>
        <p:grpSpPr>
          <a:xfrm>
            <a:off x="331857" y="1964329"/>
            <a:ext cx="8477757" cy="1360117"/>
            <a:chOff x="434120" y="8307241"/>
            <a:chExt cx="8929810" cy="1580208"/>
          </a:xfrm>
        </p:grpSpPr>
        <p:sp>
          <p:nvSpPr>
            <p:cNvPr id="16" name="Rounded Rectangle 34">
              <a:extLst>
                <a:ext uri="{FF2B5EF4-FFF2-40B4-BE49-F238E27FC236}">
                  <a16:creationId xmlns:a16="http://schemas.microsoft.com/office/drawing/2014/main" id="{81301B99-A862-EEF3-6307-B1C790187852}"/>
                </a:ext>
              </a:extLst>
            </p:cNvPr>
            <p:cNvSpPr/>
            <p:nvPr/>
          </p:nvSpPr>
          <p:spPr>
            <a:xfrm>
              <a:off x="438046" y="8468882"/>
              <a:ext cx="8925884" cy="141856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17" name="Group 60">
              <a:extLst>
                <a:ext uri="{FF2B5EF4-FFF2-40B4-BE49-F238E27FC236}">
                  <a16:creationId xmlns:a16="http://schemas.microsoft.com/office/drawing/2014/main" id="{992BAF0E-F18F-2B46-D2EA-BFAC7E8E8C21}"/>
                </a:ext>
              </a:extLst>
            </p:cNvPr>
            <p:cNvGrpSpPr/>
            <p:nvPr/>
          </p:nvGrpSpPr>
          <p:grpSpPr>
            <a:xfrm>
              <a:off x="434120" y="8307241"/>
              <a:ext cx="1628191" cy="429096"/>
              <a:chOff x="1224539" y="6271833"/>
              <a:chExt cx="4190013" cy="695403"/>
            </a:xfrm>
          </p:grpSpPr>
          <p:sp>
            <p:nvSpPr>
              <p:cNvPr id="19" name="Freeform 20">
                <a:extLst>
                  <a:ext uri="{FF2B5EF4-FFF2-40B4-BE49-F238E27FC236}">
                    <a16:creationId xmlns:a16="http://schemas.microsoft.com/office/drawing/2014/main" id="{7C86D17A-D94A-284D-3B98-E8388912D6D7}"/>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20AA572-9D78-4CEF-02E1-D649BFA23294}"/>
                  </a:ext>
                </a:extLst>
              </p:cNvPr>
              <p:cNvSpPr txBox="1"/>
              <p:nvPr/>
            </p:nvSpPr>
            <p:spPr>
              <a:xfrm>
                <a:off x="2218836" y="6271833"/>
                <a:ext cx="2742663" cy="695403"/>
              </a:xfrm>
              <a:prstGeom prst="rect">
                <a:avLst/>
              </a:prstGeom>
              <a:noFill/>
            </p:spPr>
            <p:txBody>
              <a:bodyPr wrap="none" rtlCol="0">
                <a:spAutoFit/>
              </a:bodyPr>
              <a:lstStyle/>
              <a:p>
                <a:pPr algn="just"/>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21" name="Round Diagonal Corner Rectangle 41">
                <a:extLst>
                  <a:ext uri="{FF2B5EF4-FFF2-40B4-BE49-F238E27FC236}">
                    <a16:creationId xmlns:a16="http://schemas.microsoft.com/office/drawing/2014/main" id="{D359F6CA-D923-4412-90ED-0DBF88A70362}"/>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22" name="Freeform 15">
                <a:extLst>
                  <a:ext uri="{FF2B5EF4-FFF2-40B4-BE49-F238E27FC236}">
                    <a16:creationId xmlns:a16="http://schemas.microsoft.com/office/drawing/2014/main" id="{78D9AE24-777A-42C3-CA6B-B3B11C9840CB}"/>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31516F2-2586-C79B-8CE3-57FE63372DD9}"/>
                    </a:ext>
                  </a:extLst>
                </p:cNvPr>
                <p:cNvSpPr txBox="1"/>
                <p:nvPr/>
              </p:nvSpPr>
              <p:spPr>
                <a:xfrm>
                  <a:off x="533069" y="8787213"/>
                  <a:ext cx="8732312" cy="979845"/>
                </a:xfrm>
                <a:prstGeom prst="rect">
                  <a:avLst/>
                </a:prstGeom>
                <a:noFill/>
              </p:spPr>
              <p:txBody>
                <a:bodyPr wrap="square" rtlCol="0">
                  <a:spAutoFit/>
                </a:bodyPr>
                <a:lstStyle/>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Mỗi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7</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học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sinh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tổ</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hợp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7</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Vậy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ngựa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7</m:t>
                          </m:r>
                        </m:sub>
                        <m:sup>
                          <m:r>
                            <a:rPr lang="en-US" sz="2000" i="1">
                              <a:latin typeface="Cambria Math" panose="02040503050406030204" pitchFamily="18" charset="0"/>
                              <a:ea typeface="Calibri" panose="020F0502020204030204" pitchFamily="34" charset="0"/>
                              <a:cs typeface="Times New Roman" panose="02020603050405020304" pitchFamily="18" charset="0"/>
                            </a:rPr>
                            <m:t>4</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7!</m:t>
                          </m:r>
                        </m:num>
                        <m:den>
                          <m:r>
                            <a:rPr lang="en-US" sz="2000" i="1">
                              <a:latin typeface="Cambria Math" panose="02040503050406030204" pitchFamily="18" charset="0"/>
                              <a:ea typeface="Calibri" panose="020F0502020204030204" pitchFamily="34" charset="0"/>
                              <a:cs typeface="Times New Roman" panose="02020603050405020304" pitchFamily="18" charset="0"/>
                            </a:rPr>
                            <m:t>4!3!</m:t>
                          </m:r>
                        </m:den>
                      </m:f>
                      <m:r>
                        <a:rPr lang="en-US" sz="2000" i="1">
                          <a:latin typeface="Cambria Math" panose="02040503050406030204" pitchFamily="18" charset="0"/>
                          <a:ea typeface="Calibri" panose="020F0502020204030204" pitchFamily="34" charset="0"/>
                          <a:cs typeface="Times New Roman" panose="02020603050405020304" pitchFamily="18" charset="0"/>
                        </a:rPr>
                        <m:t>=35</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031516F2-2586-C79B-8CE3-57FE63372DD9}"/>
                    </a:ext>
                  </a:extLst>
                </p:cNvPr>
                <p:cNvSpPr txBox="1">
                  <a:spLocks noRot="1" noChangeAspect="1" noMove="1" noResize="1" noEditPoints="1" noAdjustHandles="1" noChangeArrowheads="1" noChangeShapeType="1" noTextEdit="1"/>
                </p:cNvSpPr>
                <p:nvPr/>
              </p:nvSpPr>
              <p:spPr>
                <a:xfrm>
                  <a:off x="533069" y="8787213"/>
                  <a:ext cx="8732312" cy="979845"/>
                </a:xfrm>
                <a:prstGeom prst="rect">
                  <a:avLst/>
                </a:prstGeom>
                <a:blipFill>
                  <a:blip r:embed="rId2"/>
                  <a:stretch>
                    <a:fillRect l="-809" t="-3623" b="-4348"/>
                  </a:stretch>
                </a:blipFill>
              </p:spPr>
              <p:txBody>
                <a:bodyPr/>
                <a:lstStyle/>
                <a:p>
                  <a:r>
                    <a:rPr lang="en-US">
                      <a:noFill/>
                    </a:rPr>
                    <a:t> </a:t>
                  </a:r>
                </a:p>
              </p:txBody>
            </p:sp>
          </mc:Fallback>
        </mc:AlternateContent>
      </p:grpSp>
    </p:spTree>
    <p:extLst>
      <p:ext uri="{BB962C8B-B14F-4D97-AF65-F5344CB8AC3E}">
        <p14:creationId xmlns:p14="http://schemas.microsoft.com/office/powerpoint/2010/main" val="130966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AD3AE-9271-61A1-4C0F-2A9C448EA10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08B10C0-713F-00D4-93E7-DB6ED62660F8}"/>
              </a:ext>
            </a:extLst>
          </p:cNvPr>
          <p:cNvGrpSpPr/>
          <p:nvPr/>
        </p:nvGrpSpPr>
        <p:grpSpPr>
          <a:xfrm>
            <a:off x="265433" y="256727"/>
            <a:ext cx="1950834" cy="335713"/>
            <a:chOff x="6539249" y="431659"/>
            <a:chExt cx="1057087" cy="335713"/>
          </a:xfrm>
        </p:grpSpPr>
        <p:sp>
          <p:nvSpPr>
            <p:cNvPr id="9" name="Rounded Rectangle 19">
              <a:extLst>
                <a:ext uri="{FF2B5EF4-FFF2-40B4-BE49-F238E27FC236}">
                  <a16:creationId xmlns:a16="http://schemas.microsoft.com/office/drawing/2014/main" id="{6D9A88BE-04B0-6E5A-4199-B3CBFDF02F1D}"/>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B48DD9D3-AE8E-C1DF-AF23-6139EBE0454A}"/>
                </a:ext>
              </a:extLst>
            </p:cNvPr>
            <p:cNvSpPr txBox="1">
              <a:spLocks/>
            </p:cNvSpPr>
            <p:nvPr/>
          </p:nvSpPr>
          <p:spPr>
            <a:xfrm>
              <a:off x="6560578" y="445818"/>
              <a:ext cx="103575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3. TỔ HỢP:</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E591770B-F884-447B-524E-A4AF3838E1D5}"/>
              </a:ext>
            </a:extLst>
          </p:cNvPr>
          <p:cNvGrpSpPr/>
          <p:nvPr/>
        </p:nvGrpSpPr>
        <p:grpSpPr>
          <a:xfrm>
            <a:off x="319793" y="2374110"/>
            <a:ext cx="8427532" cy="2592995"/>
            <a:chOff x="434120" y="8307241"/>
            <a:chExt cx="9253411" cy="3012588"/>
          </a:xfrm>
        </p:grpSpPr>
        <p:sp>
          <p:nvSpPr>
            <p:cNvPr id="3" name="Rounded Rectangle 34">
              <a:extLst>
                <a:ext uri="{FF2B5EF4-FFF2-40B4-BE49-F238E27FC236}">
                  <a16:creationId xmlns:a16="http://schemas.microsoft.com/office/drawing/2014/main" id="{C3D36689-04F6-8AC5-7355-97F32A0BFAEC}"/>
                </a:ext>
              </a:extLst>
            </p:cNvPr>
            <p:cNvSpPr/>
            <p:nvPr/>
          </p:nvSpPr>
          <p:spPr>
            <a:xfrm>
              <a:off x="438046" y="8468882"/>
              <a:ext cx="9249485" cy="263506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E91BDFE2-D696-2AE6-7595-93D3DD6791B9}"/>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37413C5E-E2E9-A145-7691-216E9AA4D4C4}"/>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3F734F0-5D53-1AAF-4E19-9D240C4EAEC8}"/>
                  </a:ext>
                </a:extLst>
              </p:cNvPr>
              <p:cNvSpPr txBox="1"/>
              <p:nvPr/>
            </p:nvSpPr>
            <p:spPr>
              <a:xfrm>
                <a:off x="2218836" y="6271833"/>
                <a:ext cx="2742663" cy="695403"/>
              </a:xfrm>
              <a:prstGeom prst="rect">
                <a:avLst/>
              </a:prstGeom>
              <a:noFill/>
            </p:spPr>
            <p:txBody>
              <a:bodyPr wrap="none" rtlCol="0">
                <a:spAutoFit/>
              </a:bodyPr>
              <a:lstStyle/>
              <a:p>
                <a:pPr algn="just"/>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7046A298-AC23-F48C-A705-C2FF90F5295F}"/>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A1164940-E6AE-1D91-5CF1-F5394567E829}"/>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036C5C-4B6C-191C-D281-AC5225E1CEF8}"/>
                    </a:ext>
                  </a:extLst>
                </p:cNvPr>
                <p:cNvSpPr txBox="1"/>
                <p:nvPr/>
              </p:nvSpPr>
              <p:spPr>
                <a:xfrm>
                  <a:off x="547645" y="8684760"/>
                  <a:ext cx="9007344" cy="2635069"/>
                </a:xfrm>
                <a:prstGeom prst="rect">
                  <a:avLst/>
                </a:prstGeom>
                <a:noFill/>
              </p:spPr>
              <p:txBody>
                <a:bodyPr wrap="square" rtlCol="0">
                  <a:spAutoFit/>
                </a:bodyPr>
                <a:lstStyle/>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Để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đề</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gồm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5</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hỏi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như</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đoạn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sau</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180340" marR="0" latinLnBrk="0">
                    <a:spcBef>
                      <a:spcPts val="0"/>
                    </a:spcBef>
                    <a:spcAft>
                      <a:spcPts val="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1.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2</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hỏi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thuyết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20</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thuyết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20</m:t>
                          </m:r>
                        </m:sub>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bSup>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180340" marR="0" latinLnBrk="0">
                    <a:spcBef>
                      <a:spcPts val="0"/>
                    </a:spcBef>
                    <a:spcAft>
                      <a:spcPts val="0"/>
                    </a:spcAft>
                  </a:pPr>
                  <a:r>
                    <a:rPr lang="en-US" sz="2000" dirty="0">
                      <a:latin typeface="Times New Roman" panose="02020603050405020304" pitchFamily="18" charset="0"/>
                      <a:ea typeface="Tahoma" panose="020B0604030504040204" pitchFamily="34" charset="0"/>
                      <a:cs typeface="Times New Roman" panose="02020603050405020304" pitchFamily="18" charset="0"/>
                    </a:rPr>
                    <a:t>2.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40</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40</m:t>
                          </m:r>
                        </m:sub>
                        <m:sup>
                          <m:r>
                            <a:rPr lang="en-US" sz="2000" i="1">
                              <a:latin typeface="Cambria Math" panose="02040503050406030204" pitchFamily="18" charset="0"/>
                              <a:ea typeface="Calibri" panose="020F0502020204030204" pitchFamily="34" charset="0"/>
                              <a:cs typeface="Times New Roman" panose="02020603050405020304" pitchFamily="18" charset="0"/>
                            </a:rPr>
                            <m:t>3</m:t>
                          </m:r>
                        </m:sup>
                      </m:sSubSup>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latinLnBrk="0"/>
                  <a:r>
                    <a:rPr lang="en-US" sz="2000" dirty="0" err="1">
                      <a:latin typeface="Times New Roman" panose="02020603050405020304" pitchFamily="18" charset="0"/>
                      <a:ea typeface="Tahoma" panose="020B0604030504040204" pitchFamily="34" charset="0"/>
                      <a:cs typeface="Times New Roman" panose="02020603050405020304" pitchFamily="18" charset="0"/>
                    </a:rPr>
                    <a:t>Vậy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quy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tắc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nhân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đề</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gồm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5</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hỏi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như</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20</m:t>
                          </m:r>
                        </m:sub>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000" i="1">
                          <a:latin typeface="Cambria Math" panose="02040503050406030204" pitchFamily="18" charset="0"/>
                          <a:ea typeface="Calibri" panose="020F0502020204030204" pitchFamily="34" charset="0"/>
                          <a:cs typeface="Cambria Math" panose="02040503050406030204" pitchFamily="18" charset="0"/>
                        </a:rPr>
                        <m:t>⋅</m:t>
                      </m:r>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40</m:t>
                          </m:r>
                        </m:sub>
                        <m:sup>
                          <m:r>
                            <a:rPr lang="en-US" sz="2000" i="1">
                              <a:latin typeface="Cambria Math" panose="02040503050406030204" pitchFamily="18" charset="0"/>
                              <a:ea typeface="Calibri" panose="020F0502020204030204" pitchFamily="34" charset="0"/>
                              <a:cs typeface="Times New Roman" panose="02020603050405020304" pitchFamily="18" charset="0"/>
                            </a:rPr>
                            <m:t>3</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=1 877 200</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algn="just" latinLnBrk="0"/>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C036C5C-4B6C-191C-D281-AC5225E1CEF8}"/>
                    </a:ext>
                  </a:extLst>
                </p:cNvPr>
                <p:cNvSpPr txBox="1">
                  <a:spLocks noRot="1" noChangeAspect="1" noMove="1" noResize="1" noEditPoints="1" noAdjustHandles="1" noChangeArrowheads="1" noChangeShapeType="1" noTextEdit="1"/>
                </p:cNvSpPr>
                <p:nvPr/>
              </p:nvSpPr>
              <p:spPr>
                <a:xfrm>
                  <a:off x="547645" y="8684760"/>
                  <a:ext cx="9007344" cy="2635069"/>
                </a:xfrm>
                <a:prstGeom prst="rect">
                  <a:avLst/>
                </a:prstGeom>
                <a:blipFill>
                  <a:blip r:embed="rId2"/>
                  <a:stretch>
                    <a:fillRect l="-743" t="-1613" r="-817"/>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C909A9B0-F4B2-36DC-F2BE-05E817CFBC82}"/>
              </a:ext>
            </a:extLst>
          </p:cNvPr>
          <p:cNvGrpSpPr/>
          <p:nvPr/>
        </p:nvGrpSpPr>
        <p:grpSpPr>
          <a:xfrm>
            <a:off x="107504" y="612221"/>
            <a:ext cx="8689663" cy="1655567"/>
            <a:chOff x="107504" y="722011"/>
            <a:chExt cx="8689663" cy="1655567"/>
          </a:xfrm>
        </p:grpSpPr>
        <p:grpSp>
          <p:nvGrpSpPr>
            <p:cNvPr id="14" name="Group 13">
              <a:extLst>
                <a:ext uri="{FF2B5EF4-FFF2-40B4-BE49-F238E27FC236}">
                  <a16:creationId xmlns:a16="http://schemas.microsoft.com/office/drawing/2014/main" id="{B74ECA95-3AF7-B53E-40EE-8C7C06E0C9CF}"/>
                </a:ext>
              </a:extLst>
            </p:cNvPr>
            <p:cNvGrpSpPr/>
            <p:nvPr/>
          </p:nvGrpSpPr>
          <p:grpSpPr>
            <a:xfrm>
              <a:off x="319793" y="915565"/>
              <a:ext cx="8477374" cy="1462013"/>
              <a:chOff x="269221" y="255059"/>
              <a:chExt cx="8632428" cy="1462013"/>
            </a:xfrm>
          </p:grpSpPr>
          <p:sp>
            <p:nvSpPr>
              <p:cNvPr id="21" name="Rounded Rectangle 19">
                <a:extLst>
                  <a:ext uri="{FF2B5EF4-FFF2-40B4-BE49-F238E27FC236}">
                    <a16:creationId xmlns:a16="http://schemas.microsoft.com/office/drawing/2014/main" id="{F674A967-3607-A5C6-0EF4-4CB1F90F83F0}"/>
                  </a:ext>
                </a:extLst>
              </p:cNvPr>
              <p:cNvSpPr/>
              <p:nvPr/>
            </p:nvSpPr>
            <p:spPr>
              <a:xfrm>
                <a:off x="269221" y="255059"/>
                <a:ext cx="8632428" cy="14620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B7ADED7-7D02-7651-8235-7699E4CDBF2C}"/>
                      </a:ext>
                    </a:extLst>
                  </p:cNvPr>
                  <p:cNvSpPr txBox="1"/>
                  <p:nvPr/>
                </p:nvSpPr>
                <p:spPr>
                  <a:xfrm>
                    <a:off x="319975" y="333947"/>
                    <a:ext cx="8402193" cy="1323439"/>
                  </a:xfrm>
                  <a:prstGeom prst="rect">
                    <a:avLst/>
                  </a:prstGeom>
                  <a:noFill/>
                </p:spPr>
                <p:txBody>
                  <a:bodyPr wrap="square" rtlCol="0">
                    <a:spAutoFit/>
                  </a:bodyPr>
                  <a:lstStyle/>
                  <a:p>
                    <a:pPr algn="just" latinLnBrk="0">
                      <a:spcBef>
                        <a:spcPts val="600"/>
                      </a:spcBef>
                    </a:pPr>
                    <a:r>
                      <a:rPr lang="en-US" sz="2000" dirty="0">
                        <a:latin typeface="Times New Roman" panose="02020603050405020304" pitchFamily="18" charset="0"/>
                        <a:ea typeface="Tahoma" panose="020B0604030504040204" pitchFamily="34" charset="0"/>
                        <a:cs typeface="Times New Roman" panose="02020603050405020304" pitchFamily="18" charset="0"/>
                      </a:rPr>
                      <a:t>Trong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ngân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đề</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kiểm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cuối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học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kì</a:t>
                    </a:r>
                    <a:r>
                      <a:rPr lang="en-US" sz="2000" dirty="0">
                        <a:latin typeface="Times New Roman" panose="02020603050405020304" pitchFamily="18" charset="0"/>
                        <a:ea typeface="Tahoma" panose="020B0604030504040204" pitchFamily="34" charset="0"/>
                        <a:cs typeface="Times New Roman" panose="02020603050405020304" pitchFamily="18" charset="0"/>
                      </a:rPr>
                      <a:t> II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môn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Vật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20</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thuyết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40</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2</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thuyết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ngân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đề</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đề</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Hỏi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bao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nhiêu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đề</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gồm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5</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hỏi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như</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0B7ADED7-7D02-7651-8235-7699E4CDBF2C}"/>
                      </a:ext>
                    </a:extLst>
                  </p:cNvPr>
                  <p:cNvSpPr txBox="1">
                    <a:spLocks noRot="1" noChangeAspect="1" noMove="1" noResize="1" noEditPoints="1" noAdjustHandles="1" noChangeArrowheads="1" noChangeShapeType="1" noTextEdit="1"/>
                  </p:cNvSpPr>
                  <p:nvPr/>
                </p:nvSpPr>
                <p:spPr>
                  <a:xfrm>
                    <a:off x="319975" y="333947"/>
                    <a:ext cx="8402193" cy="1323439"/>
                  </a:xfrm>
                  <a:prstGeom prst="rect">
                    <a:avLst/>
                  </a:prstGeom>
                  <a:blipFill>
                    <a:blip r:embed="rId3"/>
                    <a:stretch>
                      <a:fillRect l="-813" t="-2304" r="-739" b="-737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00F404FB-B6D6-2739-053A-1A69EE645288}"/>
                </a:ext>
              </a:extLst>
            </p:cNvPr>
            <p:cNvGrpSpPr/>
            <p:nvPr/>
          </p:nvGrpSpPr>
          <p:grpSpPr>
            <a:xfrm>
              <a:off x="107504" y="722011"/>
              <a:ext cx="2016223" cy="347678"/>
              <a:chOff x="64533" y="82479"/>
              <a:chExt cx="650091" cy="97061"/>
            </a:xfrm>
          </p:grpSpPr>
          <p:grpSp>
            <p:nvGrpSpPr>
              <p:cNvPr id="16" name="Group 15">
                <a:extLst>
                  <a:ext uri="{FF2B5EF4-FFF2-40B4-BE49-F238E27FC236}">
                    <a16:creationId xmlns:a16="http://schemas.microsoft.com/office/drawing/2014/main" id="{3B9EC954-0A59-627F-F306-FF1072D0A8A2}"/>
                  </a:ext>
                </a:extLst>
              </p:cNvPr>
              <p:cNvGrpSpPr/>
              <p:nvPr/>
            </p:nvGrpSpPr>
            <p:grpSpPr>
              <a:xfrm>
                <a:off x="64533" y="100932"/>
                <a:ext cx="650091" cy="71427"/>
                <a:chOff x="90798" y="111814"/>
                <a:chExt cx="914690" cy="88395"/>
              </a:xfrm>
            </p:grpSpPr>
            <p:sp>
              <p:nvSpPr>
                <p:cNvPr id="18" name="Arrow: Pentagon 17">
                  <a:extLst>
                    <a:ext uri="{FF2B5EF4-FFF2-40B4-BE49-F238E27FC236}">
                      <a16:creationId xmlns:a16="http://schemas.microsoft.com/office/drawing/2014/main" id="{D9949BBE-7236-FCCA-BC10-171416DA8484}"/>
                    </a:ext>
                  </a:extLst>
                </p:cNvPr>
                <p:cNvSpPr/>
                <p:nvPr/>
              </p:nvSpPr>
              <p:spPr>
                <a:xfrm>
                  <a:off x="204715" y="115734"/>
                  <a:ext cx="80077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B9FEC0B9-2A50-92E8-25E2-2FF8218E38F7}"/>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7E79DA3E-C96E-6863-4F88-D2DC221FF91C}"/>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65436CAB-996C-E8B6-A76B-6DF308CBBA0A}"/>
                  </a:ext>
                </a:extLst>
              </p:cNvPr>
              <p:cNvSpPr txBox="1"/>
              <p:nvPr/>
            </p:nvSpPr>
            <p:spPr>
              <a:xfrm>
                <a:off x="192154" y="82479"/>
                <a:ext cx="476035" cy="97061"/>
              </a:xfrm>
              <a:prstGeom prst="rect">
                <a:avLst/>
              </a:prstGeom>
              <a:noFill/>
            </p:spPr>
            <p:txBody>
              <a:bodyPr wrap="square" tIns="54000" bIns="0">
                <a:noAutofit/>
              </a:bodyPr>
              <a:lstStyle/>
              <a:p>
                <a:pPr>
                  <a:lnSpc>
                    <a:spcPct val="107000"/>
                  </a:lnSpc>
                  <a:spcAft>
                    <a:spcPts val="800"/>
                  </a:spcAft>
                </a:pPr>
                <a:r>
                  <a:rPr lang="en-US"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3</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4931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EE221-5B0C-FC3E-48D5-5E6498D61F1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92323B51-A1A9-CAA9-28E3-0934993349BC}"/>
              </a:ext>
            </a:extLst>
          </p:cNvPr>
          <p:cNvGrpSpPr/>
          <p:nvPr/>
        </p:nvGrpSpPr>
        <p:grpSpPr>
          <a:xfrm>
            <a:off x="265433" y="256727"/>
            <a:ext cx="7906968" cy="335713"/>
            <a:chOff x="6539248" y="431659"/>
            <a:chExt cx="4645821" cy="335713"/>
          </a:xfrm>
        </p:grpSpPr>
        <p:sp>
          <p:nvSpPr>
            <p:cNvPr id="9" name="Rounded Rectangle 19">
              <a:extLst>
                <a:ext uri="{FF2B5EF4-FFF2-40B4-BE49-F238E27FC236}">
                  <a16:creationId xmlns:a16="http://schemas.microsoft.com/office/drawing/2014/main" id="{71B9A7B2-96E2-D537-1147-046F476F3A99}"/>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AD9AD29B-0A44-4372-0721-880265E19599}"/>
                </a:ext>
              </a:extLst>
            </p:cNvPr>
            <p:cNvSpPr txBox="1">
              <a:spLocks/>
            </p:cNvSpPr>
            <p:nvPr/>
          </p:nvSpPr>
          <p:spPr>
            <a:xfrm>
              <a:off x="6560577" y="445818"/>
              <a:ext cx="4624491"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ỨNG DỤNG HOÁN VỊ, CHỈNH HỢP, TỔ HỢP VÀO CÁC BÀI TOÁN ĐẾM</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CFBA77F5-378F-B6D6-DCE6-54FB1D63D01E}"/>
              </a:ext>
            </a:extLst>
          </p:cNvPr>
          <p:cNvGrpSpPr/>
          <p:nvPr/>
        </p:nvGrpSpPr>
        <p:grpSpPr>
          <a:xfrm>
            <a:off x="58801" y="699542"/>
            <a:ext cx="8689663" cy="2708179"/>
            <a:chOff x="107504" y="722011"/>
            <a:chExt cx="8689663" cy="2708179"/>
          </a:xfrm>
        </p:grpSpPr>
        <p:grpSp>
          <p:nvGrpSpPr>
            <p:cNvPr id="14" name="Group 13">
              <a:extLst>
                <a:ext uri="{FF2B5EF4-FFF2-40B4-BE49-F238E27FC236}">
                  <a16:creationId xmlns:a16="http://schemas.microsoft.com/office/drawing/2014/main" id="{A19BC7E2-AC17-EA0E-6FDC-04C49DFB1226}"/>
                </a:ext>
              </a:extLst>
            </p:cNvPr>
            <p:cNvGrpSpPr/>
            <p:nvPr/>
          </p:nvGrpSpPr>
          <p:grpSpPr>
            <a:xfrm>
              <a:off x="319793" y="915566"/>
              <a:ext cx="8477374" cy="2514624"/>
              <a:chOff x="269221" y="255060"/>
              <a:chExt cx="8632428" cy="2514624"/>
            </a:xfrm>
          </p:grpSpPr>
          <p:sp>
            <p:nvSpPr>
              <p:cNvPr id="21" name="Rounded Rectangle 19">
                <a:extLst>
                  <a:ext uri="{FF2B5EF4-FFF2-40B4-BE49-F238E27FC236}">
                    <a16:creationId xmlns:a16="http://schemas.microsoft.com/office/drawing/2014/main" id="{6925E224-E324-4090-4FB1-641281A4B501}"/>
                  </a:ext>
                </a:extLst>
              </p:cNvPr>
              <p:cNvSpPr/>
              <p:nvPr/>
            </p:nvSpPr>
            <p:spPr>
              <a:xfrm>
                <a:off x="269221" y="255060"/>
                <a:ext cx="8632428" cy="247760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0ADEC0-259F-036F-CC76-1890D4E31C84}"/>
                      </a:ext>
                    </a:extLst>
                  </p:cNvPr>
                  <p:cNvSpPr txBox="1"/>
                  <p:nvPr/>
                </p:nvSpPr>
                <p:spPr>
                  <a:xfrm>
                    <a:off x="319987" y="292083"/>
                    <a:ext cx="8542823" cy="2477601"/>
                  </a:xfrm>
                  <a:prstGeom prst="rect">
                    <a:avLst/>
                  </a:prstGeom>
                  <a:noFill/>
                </p:spPr>
                <p:txBody>
                  <a:bodyPr wrap="square" rtlCol="0">
                    <a:spAutoFit/>
                  </a:bodyPr>
                  <a:lstStyle/>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Một lần anh Hưng đến Hà Nội và dự định từ Hà Nội tham quan Đền Hùng, Ninh Bình, Hạ Long, Đường Lâm và Bát Tràng, mỗi ngày đi tham quan một địa điểm rồi về lại Hà Nội.</a:t>
                    </a:r>
                  </a:p>
                  <a:p>
                    <a:pPr algn="just" latinLnBrk="0">
                      <a:spcBef>
                        <a:spcPts val="600"/>
                      </a:spcBef>
                      <a:spcAft>
                        <a:spcPts val="600"/>
                      </a:spcAft>
                    </a:pPr>
                    <a:r>
                      <a:rPr lang="vi-VN" sz="2000" dirty="0">
                        <a:latin typeface="Times New Roman" panose="02020603050405020304" pitchFamily="18" charset="0"/>
                        <a:ea typeface="Tahoma" panose="020B0604030504040204" pitchFamily="34" charset="0"/>
                        <a:cs typeface="Times New Roman" panose="02020603050405020304" pitchFamily="18" charset="0"/>
                      </a:rPr>
                      <a:t>a) Hỏi anh Hưng có thể xếp được bao nhiêu lịch trình đi tham quan tất cả các địa điểm (ở đây lịch trình tính cả thứ tự tham quan)?</a:t>
                    </a:r>
                  </a:p>
                  <a:p>
                    <a:pPr algn="just" latinLnBrk="0">
                      <a:spcBef>
                        <a:spcPts val="600"/>
                      </a:spcBef>
                      <a:spcAft>
                        <a:spcPts val="600"/>
                      </a:spcAft>
                    </a:pPr>
                    <a:r>
                      <a:rPr lang="vi-VN" sz="2000" dirty="0">
                        <a:latin typeface="Times New Roman" panose="02020603050405020304" pitchFamily="18" charset="0"/>
                        <a:ea typeface="Tahoma" panose="020B0604030504040204" pitchFamily="34" charset="0"/>
                        <a:cs typeface="Times New Roman" panose="02020603050405020304" pitchFamily="18" charset="0"/>
                      </a:rPr>
                      <a:t>b) Anh Hưng có việc đột xuất phải về sớm, nên anh chỉ có </a:t>
                    </a:r>
                    <a14:m>
                      <m:oMath xmlns:m="http://schemas.openxmlformats.org/officeDocument/2006/math">
                        <m:r>
                          <a:rPr lang="vi-VN" sz="2000" i="1" dirty="0">
                            <a:latin typeface="Cambria Math" panose="02040503050406030204" pitchFamily="18" charset="0"/>
                          </a:rPr>
                          <m:t>3</m:t>
                        </m:r>
                      </m:oMath>
                    </a14:m>
                    <a:r>
                      <a:rPr lang="vi-VN" sz="2000" dirty="0">
                        <a:latin typeface="Times New Roman" panose="02020603050405020304" pitchFamily="18" charset="0"/>
                        <a:ea typeface="Tahoma" panose="020B0604030504040204" pitchFamily="34" charset="0"/>
                        <a:cs typeface="Times New Roman" panose="02020603050405020304" pitchFamily="18" charset="0"/>
                      </a:rPr>
                      <a:t> ngày để đi tham quan  </a:t>
                    </a:r>
                    <a14:m>
                      <m:oMath xmlns:m="http://schemas.openxmlformats.org/officeDocument/2006/math">
                        <m:r>
                          <a:rPr lang="vi-VN" sz="2000" i="1" dirty="0">
                            <a:latin typeface="Cambria Math" panose="02040503050406030204" pitchFamily="18" charset="0"/>
                          </a:rPr>
                          <m:t>3</m:t>
                        </m:r>
                      </m:oMath>
                    </a14:m>
                    <a:r>
                      <a:rPr lang="vi-VN" sz="2000" dirty="0">
                        <a:latin typeface="Times New Roman" panose="02020603050405020304" pitchFamily="18" charset="0"/>
                        <a:ea typeface="Tahoma" panose="020B0604030504040204" pitchFamily="34" charset="0"/>
                        <a:cs typeface="Times New Roman" panose="02020603050405020304" pitchFamily="18" charset="0"/>
                      </a:rPr>
                      <a:t> địa điểm. Hỏi anh Hưng có bao nhiêu cách xếp lịch trình đi tham quan?</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C80ADEC0-259F-036F-CC76-1890D4E31C84}"/>
                      </a:ext>
                    </a:extLst>
                  </p:cNvPr>
                  <p:cNvSpPr txBox="1">
                    <a:spLocks noRot="1" noChangeAspect="1" noMove="1" noResize="1" noEditPoints="1" noAdjustHandles="1" noChangeArrowheads="1" noChangeShapeType="1" noTextEdit="1"/>
                  </p:cNvSpPr>
                  <p:nvPr/>
                </p:nvSpPr>
                <p:spPr>
                  <a:xfrm>
                    <a:off x="319987" y="292083"/>
                    <a:ext cx="8542823" cy="2477601"/>
                  </a:xfrm>
                  <a:prstGeom prst="rect">
                    <a:avLst/>
                  </a:prstGeom>
                  <a:blipFill>
                    <a:blip r:embed="rId2"/>
                    <a:stretch>
                      <a:fillRect l="-799" t="-1478" r="-727" b="-3695"/>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837A9D14-9EFE-3301-F6B3-3F5B68B2F58C}"/>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B25F7C84-7531-FB31-CA60-BF6E891BA193}"/>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8CD4D347-6731-C613-9743-5E667BED57D2}"/>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B09CACA4-A917-D10B-F23F-8C9425D3E4B9}"/>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A2C694DA-D4A5-B1B7-FD4A-BDCE791441E0}"/>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494C1FED-2CA8-09C0-D6F4-4F4B50780F09}"/>
                  </a:ext>
                </a:extLst>
              </p:cNvPr>
              <p:cNvSpPr txBox="1"/>
              <p:nvPr/>
            </p:nvSpPr>
            <p:spPr>
              <a:xfrm>
                <a:off x="192154" y="82479"/>
                <a:ext cx="288712" cy="97061"/>
              </a:xfrm>
              <a:prstGeom prst="rect">
                <a:avLst/>
              </a:prstGeom>
              <a:noFill/>
            </p:spPr>
            <p:txBody>
              <a:bodyPr wrap="square" tIns="54000" bIns="0">
                <a:noAutofit/>
              </a:bodyPr>
              <a:lstStyle/>
              <a:p>
                <a:pPr>
                  <a:lnSpc>
                    <a:spcPct val="107000"/>
                  </a:lnSpc>
                  <a:spcAft>
                    <a:spcPts val="800"/>
                  </a:spcAft>
                </a:pPr>
                <a:r>
                  <a:rPr lang="vi-VN"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41896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900EE-A08E-B3EE-50FC-6F854510D97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43A7348-A2C6-54FA-6F55-AD5600914E53}"/>
              </a:ext>
            </a:extLst>
          </p:cNvPr>
          <p:cNvGrpSpPr/>
          <p:nvPr/>
        </p:nvGrpSpPr>
        <p:grpSpPr>
          <a:xfrm>
            <a:off x="265433" y="256727"/>
            <a:ext cx="7906968" cy="335713"/>
            <a:chOff x="6539248" y="431659"/>
            <a:chExt cx="4645821" cy="335713"/>
          </a:xfrm>
        </p:grpSpPr>
        <p:sp>
          <p:nvSpPr>
            <p:cNvPr id="9" name="Rounded Rectangle 19">
              <a:extLst>
                <a:ext uri="{FF2B5EF4-FFF2-40B4-BE49-F238E27FC236}">
                  <a16:creationId xmlns:a16="http://schemas.microsoft.com/office/drawing/2014/main" id="{DD42F328-E7CE-584E-2478-2318532AB9EB}"/>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B425CDDB-4EBF-D6F8-64A0-D690A50E7BA6}"/>
                </a:ext>
              </a:extLst>
            </p:cNvPr>
            <p:cNvSpPr txBox="1">
              <a:spLocks/>
            </p:cNvSpPr>
            <p:nvPr/>
          </p:nvSpPr>
          <p:spPr>
            <a:xfrm>
              <a:off x="6560577" y="445818"/>
              <a:ext cx="4624491"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ỨNG DỤNG HOÁN VỊ, CHỈNH HỢP, TỔ HỢP VÀO CÁC BÀI TOÁN ĐẾM</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85F2F006-C4A3-0718-1FE0-D5981F2E139C}"/>
              </a:ext>
            </a:extLst>
          </p:cNvPr>
          <p:cNvGrpSpPr/>
          <p:nvPr/>
        </p:nvGrpSpPr>
        <p:grpSpPr>
          <a:xfrm>
            <a:off x="264689" y="843558"/>
            <a:ext cx="8784976" cy="3816424"/>
            <a:chOff x="434120" y="8307241"/>
            <a:chExt cx="9253411" cy="4433988"/>
          </a:xfrm>
        </p:grpSpPr>
        <p:sp>
          <p:nvSpPr>
            <p:cNvPr id="3" name="Rounded Rectangle 34">
              <a:extLst>
                <a:ext uri="{FF2B5EF4-FFF2-40B4-BE49-F238E27FC236}">
                  <a16:creationId xmlns:a16="http://schemas.microsoft.com/office/drawing/2014/main" id="{17086250-9EDB-5385-06D4-82E9FA19E38A}"/>
                </a:ext>
              </a:extLst>
            </p:cNvPr>
            <p:cNvSpPr/>
            <p:nvPr/>
          </p:nvSpPr>
          <p:spPr>
            <a:xfrm>
              <a:off x="438046" y="8468882"/>
              <a:ext cx="9249485" cy="427234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EDE03F84-EFE8-D651-21D4-D91DDA0B5918}"/>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21806B44-5C21-B49E-8B6C-9E8FD0C8B572}"/>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7358D3-966F-EB28-482B-052947C9AC40}"/>
                  </a:ext>
                </a:extLst>
              </p:cNvPr>
              <p:cNvSpPr txBox="1"/>
              <p:nvPr/>
            </p:nvSpPr>
            <p:spPr>
              <a:xfrm>
                <a:off x="2218836" y="6271833"/>
                <a:ext cx="2742663" cy="695403"/>
              </a:xfrm>
              <a:prstGeom prst="rect">
                <a:avLst/>
              </a:prstGeom>
              <a:noFill/>
            </p:spPr>
            <p:txBody>
              <a:bodyPr wrap="none" rtlCol="0">
                <a:spAutoFit/>
              </a:bodyPr>
              <a:lstStyle/>
              <a:p>
                <a:pPr algn="just"/>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59AF5E7D-6E8C-A937-D4F6-FAD63294FE77}"/>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15497B8F-88D1-2092-287A-4715D9456B69}"/>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4A6C11-B17E-2CF8-9F60-839249578768}"/>
                    </a:ext>
                  </a:extLst>
                </p:cNvPr>
                <p:cNvSpPr txBox="1"/>
                <p:nvPr/>
              </p:nvSpPr>
              <p:spPr>
                <a:xfrm>
                  <a:off x="547646" y="8684760"/>
                  <a:ext cx="9050166" cy="3921388"/>
                </a:xfrm>
                <a:prstGeom prst="rect">
                  <a:avLst/>
                </a:prstGeom>
                <a:noFill/>
              </p:spPr>
              <p:txBody>
                <a:bodyPr wrap="square" rtlCol="0">
                  <a:spAutoFit/>
                </a:bodyPr>
                <a:lstStyle/>
                <a:p>
                  <a:pPr algn="just" latinLnBrk="0"/>
                  <a:r>
                    <a:rPr lang="vi-VN" sz="2000" dirty="0">
                      <a:latin typeface="Times New Roman" panose="02020603050405020304" pitchFamily="18" charset="0"/>
                      <a:cs typeface="Times New Roman" panose="02020603050405020304" pitchFamily="18" charset="0"/>
                    </a:rPr>
                    <a:t>a) Số cách xếp lịch trình của anh anh Hưng để đi tham quan </a:t>
                  </a:r>
                  <a14:m>
                    <m:oMath xmlns:m="http://schemas.openxmlformats.org/officeDocument/2006/math">
                      <m:r>
                        <a:rPr lang="vi-VN" sz="2000" i="1">
                          <a:latin typeface="Cambria Math"/>
                        </a:rPr>
                        <m:t>5</m:t>
                      </m:r>
                    </m:oMath>
                  </a14:m>
                  <a:r>
                    <a:rPr lang="vi-VN" sz="2000" dirty="0">
                      <a:latin typeface="Times New Roman" panose="02020603050405020304" pitchFamily="18" charset="0"/>
                      <a:cs typeface="Times New Roman" panose="02020603050405020304" pitchFamily="18" charset="0"/>
                    </a:rPr>
                    <a:t> nơi, thì mỗi cách xếp lịch trình của anh chính là một cách chọn có thứ tự </a:t>
                  </a:r>
                  <a14:m>
                    <m:oMath xmlns:m="http://schemas.openxmlformats.org/officeDocument/2006/math">
                      <m:r>
                        <a:rPr lang="vi-VN" sz="2000" i="1">
                          <a:latin typeface="Cambria Math"/>
                        </a:rPr>
                        <m:t>5</m:t>
                      </m:r>
                    </m:oMath>
                  </a14:m>
                  <a:r>
                    <a:rPr lang="vi-VN" sz="2000" dirty="0">
                      <a:latin typeface="Times New Roman" panose="02020603050405020304" pitchFamily="18" charset="0"/>
                      <a:cs typeface="Times New Roman" panose="02020603050405020304" pitchFamily="18" charset="0"/>
                    </a:rPr>
                    <a:t> địa điểm từ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 địa điểm, tức là một chỉnh hợp chập </a:t>
                  </a:r>
                  <a14:m>
                    <m:oMath xmlns:m="http://schemas.openxmlformats.org/officeDocument/2006/math">
                      <m:r>
                        <a:rPr lang="vi-VN" sz="2000" i="1">
                          <a:latin typeface="Cambria Math"/>
                        </a:rPr>
                        <m:t>5</m:t>
                      </m:r>
                    </m:oMath>
                  </a14:m>
                  <a:r>
                    <a:rPr lang="vi-VN" sz="2000" dirty="0">
                      <a:latin typeface="Times New Roman" panose="02020603050405020304" pitchFamily="18" charset="0"/>
                      <a:cs typeface="Times New Roman" panose="02020603050405020304" pitchFamily="18" charset="0"/>
                    </a:rPr>
                    <a:t> của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 Hay là số hoán vị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 địa điểm trên.</a:t>
                  </a:r>
                </a:p>
                <a:p>
                  <a:pPr latinLnBrk="0"/>
                  <a:r>
                    <a:rPr lang="vi-VN" sz="2000" dirty="0">
                      <a:latin typeface="Times New Roman" panose="02020603050405020304" pitchFamily="18" charset="0"/>
                      <a:cs typeface="Times New Roman" panose="02020603050405020304" pitchFamily="18" charset="0"/>
                    </a:rPr>
                    <a:t>Vậy số cách xếp lịch trình đi tham quan trong trường hợp này là</a:t>
                  </a:r>
                </a:p>
                <a:p>
                  <a:pPr algn="ctr" latinLnBrk="0"/>
                  <a14:m>
                    <m:oMath xmlns:m="http://schemas.openxmlformats.org/officeDocument/2006/math">
                      <m:sSubSup>
                        <m:sSubSupPr>
                          <m:ctrlPr>
                            <a:rPr lang="vi-VN" sz="2000" b="1" i="1">
                              <a:latin typeface="Cambria Math" panose="02040503050406030204" pitchFamily="18" charset="0"/>
                            </a:rPr>
                          </m:ctrlPr>
                        </m:sSubSupPr>
                        <m:e>
                          <m:r>
                            <a:rPr lang="vi-VN" sz="2000" b="1" i="1">
                              <a:latin typeface="Cambria Math" panose="02040503050406030204" pitchFamily="18" charset="0"/>
                            </a:rPr>
                            <m:t>𝑨</m:t>
                          </m:r>
                        </m:e>
                        <m:sub>
                          <m:r>
                            <a:rPr lang="vi-VN" sz="2000" b="1" i="1">
                              <a:latin typeface="Cambria Math" panose="02040503050406030204" pitchFamily="18" charset="0"/>
                            </a:rPr>
                            <m:t>𝟓</m:t>
                          </m:r>
                        </m:sub>
                        <m:sup>
                          <m:r>
                            <a:rPr lang="vi-VN" sz="2000" b="1" i="1">
                              <a:latin typeface="Cambria Math"/>
                            </a:rPr>
                            <m:t>𝟓</m:t>
                          </m:r>
                        </m:sup>
                      </m:sSubSup>
                      <m:r>
                        <a:rPr lang="vi-VN" sz="2000" b="1" i="1">
                          <a:latin typeface="Cambria Math" panose="02040503050406030204" pitchFamily="18" charset="0"/>
                        </a:rPr>
                        <m:t>=</m:t>
                      </m:r>
                      <m:r>
                        <a:rPr lang="vi-VN" sz="2000" b="1" i="1">
                          <a:latin typeface="Cambria Math"/>
                        </a:rPr>
                        <m:t>𝟏𝟐</m:t>
                      </m:r>
                      <m:r>
                        <a:rPr lang="vi-VN" sz="2000" b="1" i="1">
                          <a:latin typeface="Cambria Math" panose="02040503050406030204" pitchFamily="18" charset="0"/>
                        </a:rPr>
                        <m:t>𝟎</m:t>
                      </m:r>
                    </m:oMath>
                  </a14:m>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(cách).</a:t>
                  </a:r>
                  <a:endParaRPr lang="en-US" sz="2000" dirty="0">
                    <a:latin typeface="Times New Roman" panose="02020603050405020304" pitchFamily="18" charset="0"/>
                    <a:cs typeface="Times New Roman" panose="02020603050405020304" pitchFamily="18" charset="0"/>
                  </a:endParaRPr>
                </a:p>
                <a:p>
                  <a:pPr algn="just" latinLnBrk="0"/>
                  <a:r>
                    <a:rPr lang="vi-VN" sz="2000" dirty="0">
                      <a:latin typeface="Times New Roman" panose="02020603050405020304" pitchFamily="18" charset="0"/>
                      <a:cs typeface="Times New Roman" panose="02020603050405020304" pitchFamily="18" charset="0"/>
                    </a:rPr>
                    <a:t>b) Nếu anh Hưng chỉ có </a:t>
                  </a:r>
                  <a14:m>
                    <m:oMath xmlns:m="http://schemas.openxmlformats.org/officeDocument/2006/math">
                      <m:r>
                        <a:rPr lang="vi-VN" sz="2000" i="1">
                          <a:latin typeface="Cambria Math" panose="02040503050406030204" pitchFamily="18" charset="0"/>
                        </a:rPr>
                        <m:t>3</m:t>
                      </m:r>
                    </m:oMath>
                  </a14:m>
                  <a:r>
                    <a:rPr lang="vi-VN" sz="2000" dirty="0">
                      <a:latin typeface="Times New Roman" panose="02020603050405020304" pitchFamily="18" charset="0"/>
                      <a:cs typeface="Times New Roman" panose="02020603050405020304" pitchFamily="18" charset="0"/>
                    </a:rPr>
                    <a:t> ngày để đi tham quan </a:t>
                  </a:r>
                  <a14:m>
                    <m:oMath xmlns:m="http://schemas.openxmlformats.org/officeDocument/2006/math">
                      <m:r>
                        <a:rPr lang="vi-VN" sz="2000" i="1">
                          <a:latin typeface="Cambria Math" panose="02040503050406030204" pitchFamily="18" charset="0"/>
                        </a:rPr>
                        <m:t>3</m:t>
                      </m:r>
                    </m:oMath>
                  </a14:m>
                  <a:r>
                    <a:rPr lang="vi-VN" sz="2000" dirty="0">
                      <a:latin typeface="Times New Roman" panose="02020603050405020304" pitchFamily="18" charset="0"/>
                      <a:cs typeface="Times New Roman" panose="02020603050405020304" pitchFamily="18" charset="0"/>
                    </a:rPr>
                    <a:t> nơi, thì mỗi cách xếp lịch trình của anh chính là một cách chọn có thứ tự </a:t>
                  </a:r>
                  <a14:m>
                    <m:oMath xmlns:m="http://schemas.openxmlformats.org/officeDocument/2006/math">
                      <m:r>
                        <a:rPr lang="vi-VN" sz="2000" i="1">
                          <a:latin typeface="Cambria Math" panose="02040503050406030204" pitchFamily="18" charset="0"/>
                        </a:rPr>
                        <m:t>3</m:t>
                      </m:r>
                    </m:oMath>
                  </a14:m>
                  <a:r>
                    <a:rPr lang="vi-VN" sz="2000" dirty="0">
                      <a:latin typeface="Times New Roman" panose="02020603050405020304" pitchFamily="18" charset="0"/>
                      <a:cs typeface="Times New Roman" panose="02020603050405020304" pitchFamily="18" charset="0"/>
                    </a:rPr>
                    <a:t> địa điểm từ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 địa điểm, tức là một chỉnh hợp chập </a:t>
                  </a:r>
                  <a14:m>
                    <m:oMath xmlns:m="http://schemas.openxmlformats.org/officeDocument/2006/math">
                      <m:r>
                        <a:rPr lang="vi-VN" sz="2000" i="1">
                          <a:latin typeface="Cambria Math" panose="02040503050406030204" pitchFamily="18" charset="0"/>
                        </a:rPr>
                        <m:t>3</m:t>
                      </m:r>
                    </m:oMath>
                  </a14:m>
                  <a:r>
                    <a:rPr lang="vi-VN" sz="2000" dirty="0">
                      <a:latin typeface="Times New Roman" panose="02020603050405020304" pitchFamily="18" charset="0"/>
                      <a:cs typeface="Times New Roman" panose="02020603050405020304" pitchFamily="18" charset="0"/>
                    </a:rPr>
                    <a:t> của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Vậy số cách xếp lịch trình đi tham quan trong trường hợp này là</a:t>
                  </a:r>
                </a:p>
                <a:p>
                  <a:pPr algn="ctr" latinLnBrk="0"/>
                  <a14:m>
                    <m:oMath xmlns:m="http://schemas.openxmlformats.org/officeDocument/2006/math">
                      <m:sSubSup>
                        <m:sSubSupPr>
                          <m:ctrlPr>
                            <a:rPr lang="vi-VN" sz="2000" b="1" i="1">
                              <a:latin typeface="Cambria Math" panose="02040503050406030204" pitchFamily="18" charset="0"/>
                            </a:rPr>
                          </m:ctrlPr>
                        </m:sSubSupPr>
                        <m:e>
                          <m:r>
                            <a:rPr lang="vi-VN" sz="2000" b="1" i="1">
                              <a:latin typeface="Cambria Math" panose="02040503050406030204" pitchFamily="18" charset="0"/>
                            </a:rPr>
                            <m:t>𝑨</m:t>
                          </m:r>
                        </m:e>
                        <m:sub>
                          <m:r>
                            <a:rPr lang="vi-VN" sz="2000" b="1" i="1">
                              <a:latin typeface="Cambria Math" panose="02040503050406030204" pitchFamily="18" charset="0"/>
                            </a:rPr>
                            <m:t>𝟓</m:t>
                          </m:r>
                        </m:sub>
                        <m:sup>
                          <m:r>
                            <a:rPr lang="vi-VN" sz="2000" b="1" i="1">
                              <a:latin typeface="Cambria Math" panose="02040503050406030204" pitchFamily="18" charset="0"/>
                            </a:rPr>
                            <m:t>𝟑</m:t>
                          </m:r>
                        </m:sup>
                      </m:sSubSup>
                      <m:r>
                        <a:rPr lang="vi-VN" sz="2000" b="1" i="1">
                          <a:latin typeface="Cambria Math" panose="02040503050406030204" pitchFamily="18" charset="0"/>
                        </a:rPr>
                        <m:t>=</m:t>
                      </m:r>
                      <m:f>
                        <m:fPr>
                          <m:ctrlPr>
                            <a:rPr lang="vi-VN" sz="2000" b="1" i="1">
                              <a:latin typeface="Cambria Math" panose="02040503050406030204" pitchFamily="18" charset="0"/>
                            </a:rPr>
                          </m:ctrlPr>
                        </m:fPr>
                        <m:num>
                          <m:r>
                            <a:rPr lang="vi-VN" sz="2000" b="1" i="1">
                              <a:latin typeface="Cambria Math" panose="02040503050406030204" pitchFamily="18" charset="0"/>
                            </a:rPr>
                            <m:t>𝟓</m:t>
                          </m:r>
                          <m:r>
                            <a:rPr lang="vi-VN" sz="2000" b="1" i="1">
                              <a:latin typeface="Cambria Math" panose="02040503050406030204" pitchFamily="18" charset="0"/>
                            </a:rPr>
                            <m:t>!</m:t>
                          </m:r>
                        </m:num>
                        <m:den>
                          <m:d>
                            <m:dPr>
                              <m:ctrlPr>
                                <a:rPr lang="vi-VN" sz="2000" b="1" i="1">
                                  <a:latin typeface="Cambria Math" panose="02040503050406030204" pitchFamily="18" charset="0"/>
                                </a:rPr>
                              </m:ctrlPr>
                            </m:dPr>
                            <m:e>
                              <m:r>
                                <a:rPr lang="vi-VN" sz="2000" b="1" i="1">
                                  <a:latin typeface="Cambria Math" panose="02040503050406030204" pitchFamily="18" charset="0"/>
                                </a:rPr>
                                <m:t>𝟓</m:t>
                              </m:r>
                              <m:r>
                                <a:rPr lang="vi-VN" sz="2000" b="1" i="1">
                                  <a:latin typeface="Cambria Math" panose="02040503050406030204" pitchFamily="18" charset="0"/>
                                </a:rPr>
                                <m:t>−</m:t>
                              </m:r>
                              <m:r>
                                <a:rPr lang="vi-VN" sz="2000" b="1" i="1">
                                  <a:latin typeface="Cambria Math" panose="02040503050406030204" pitchFamily="18" charset="0"/>
                                </a:rPr>
                                <m:t>𝟑</m:t>
                              </m:r>
                            </m:e>
                          </m:d>
                          <m:r>
                            <a:rPr lang="vi-VN" sz="2000" b="1" i="1">
                              <a:latin typeface="Cambria Math" panose="02040503050406030204" pitchFamily="18" charset="0"/>
                            </a:rPr>
                            <m:t>!</m:t>
                          </m:r>
                        </m:den>
                      </m:f>
                      <m:r>
                        <a:rPr lang="vi-VN" sz="2000" b="1" i="1">
                          <a:latin typeface="Cambria Math" panose="02040503050406030204" pitchFamily="18" charset="0"/>
                        </a:rPr>
                        <m:t>=</m:t>
                      </m:r>
                      <m:f>
                        <m:fPr>
                          <m:ctrlPr>
                            <a:rPr lang="vi-VN" sz="2000" b="1" i="1">
                              <a:latin typeface="Cambria Math" panose="02040503050406030204" pitchFamily="18" charset="0"/>
                            </a:rPr>
                          </m:ctrlPr>
                        </m:fPr>
                        <m:num>
                          <m:r>
                            <a:rPr lang="vi-VN" sz="2000" b="1" i="1">
                              <a:latin typeface="Cambria Math" panose="02040503050406030204" pitchFamily="18" charset="0"/>
                            </a:rPr>
                            <m:t>𝟓</m:t>
                          </m:r>
                          <m:r>
                            <a:rPr lang="vi-VN" sz="2000" b="1" i="1">
                              <a:latin typeface="Cambria Math" panose="02040503050406030204" pitchFamily="18" charset="0"/>
                            </a:rPr>
                            <m:t>!</m:t>
                          </m:r>
                        </m:num>
                        <m:den>
                          <m:r>
                            <a:rPr lang="vi-VN" sz="2000" b="1" i="1">
                              <a:latin typeface="Cambria Math" panose="02040503050406030204" pitchFamily="18" charset="0"/>
                            </a:rPr>
                            <m:t>𝟐</m:t>
                          </m:r>
                          <m:r>
                            <a:rPr lang="vi-VN" sz="2000" b="1" i="1">
                              <a:latin typeface="Cambria Math" panose="02040503050406030204" pitchFamily="18" charset="0"/>
                            </a:rPr>
                            <m:t>!</m:t>
                          </m:r>
                        </m:den>
                      </m:f>
                      <m:r>
                        <a:rPr lang="vi-VN" sz="2000" b="1" i="1">
                          <a:latin typeface="Cambria Math" panose="02040503050406030204" pitchFamily="18" charset="0"/>
                        </a:rPr>
                        <m:t>=</m:t>
                      </m:r>
                      <m:r>
                        <a:rPr lang="vi-VN" sz="2000" b="1" i="1">
                          <a:latin typeface="Cambria Math" panose="02040503050406030204" pitchFamily="18" charset="0"/>
                        </a:rPr>
                        <m:t>𝟔𝟎</m:t>
                      </m:r>
                    </m:oMath>
                  </a14:m>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(cách).</a:t>
                  </a:r>
                </a:p>
              </p:txBody>
            </p:sp>
          </mc:Choice>
          <mc:Fallback xmlns="">
            <p:sp>
              <p:nvSpPr>
                <p:cNvPr id="5" name="TextBox 4">
                  <a:extLst>
                    <a:ext uri="{FF2B5EF4-FFF2-40B4-BE49-F238E27FC236}">
                      <a16:creationId xmlns:a16="http://schemas.microsoft.com/office/drawing/2014/main" id="{EC4A6C11-B17E-2CF8-9F60-839249578768}"/>
                    </a:ext>
                  </a:extLst>
                </p:cNvPr>
                <p:cNvSpPr txBox="1">
                  <a:spLocks noRot="1" noChangeAspect="1" noMove="1" noResize="1" noEditPoints="1" noAdjustHandles="1" noChangeArrowheads="1" noChangeShapeType="1" noTextEdit="1"/>
                </p:cNvSpPr>
                <p:nvPr/>
              </p:nvSpPr>
              <p:spPr>
                <a:xfrm>
                  <a:off x="547646" y="8684760"/>
                  <a:ext cx="9050166" cy="3921388"/>
                </a:xfrm>
                <a:prstGeom prst="rect">
                  <a:avLst/>
                </a:prstGeom>
                <a:blipFill>
                  <a:blip r:embed="rId2"/>
                  <a:stretch>
                    <a:fillRect l="-709" t="-1085" r="-709"/>
                  </a:stretch>
                </a:blipFill>
              </p:spPr>
              <p:txBody>
                <a:bodyPr/>
                <a:lstStyle/>
                <a:p>
                  <a:r>
                    <a:rPr lang="en-US">
                      <a:noFill/>
                    </a:rPr>
                    <a:t> </a:t>
                  </a:r>
                </a:p>
              </p:txBody>
            </p:sp>
          </mc:Fallback>
        </mc:AlternateContent>
      </p:grpSp>
    </p:spTree>
    <p:extLst>
      <p:ext uri="{BB962C8B-B14F-4D97-AF65-F5344CB8AC3E}">
        <p14:creationId xmlns:p14="http://schemas.microsoft.com/office/powerpoint/2010/main" val="44081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A1146-68F4-BA88-9144-5C19584CA4A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F043C4-66BC-806D-8311-424222B3DC38}"/>
              </a:ext>
            </a:extLst>
          </p:cNvPr>
          <p:cNvSpPr>
            <a:spLocks noGrp="1"/>
          </p:cNvSpPr>
          <p:nvPr>
            <p:ph type="body" sz="quarter" idx="10"/>
          </p:nvPr>
        </p:nvSpPr>
        <p:spPr>
          <a:xfrm>
            <a:off x="2854171" y="1164051"/>
            <a:ext cx="5832649" cy="1080121"/>
          </a:xfrm>
        </p:spPr>
        <p:txBody>
          <a:bodyPr/>
          <a:lstStyle/>
          <a:p>
            <a:r>
              <a:rPr lang="en-US" altLang="ko-KR" b="1" dirty="0" err="1">
                <a:solidFill>
                  <a:schemeClr val="tx1"/>
                </a:solidFill>
                <a:latin typeface="Times New Roman" panose="02020603050405020304" pitchFamily="18" charset="0"/>
                <a:cs typeface="Times New Roman" panose="02020603050405020304" pitchFamily="18" charset="0"/>
              </a:rPr>
              <a:t>Chương</a:t>
            </a:r>
            <a:r>
              <a:rPr lang="en-US" altLang="ko-KR" b="1" dirty="0">
                <a:solidFill>
                  <a:schemeClr val="tx1"/>
                </a:solidFill>
                <a:latin typeface="Times New Roman" panose="02020603050405020304" pitchFamily="18" charset="0"/>
                <a:cs typeface="Times New Roman" panose="02020603050405020304" pitchFamily="18" charset="0"/>
              </a:rPr>
              <a:t> VIII. ĐẠI SỐ TỔ HỢP</a:t>
            </a:r>
          </a:p>
        </p:txBody>
      </p:sp>
      <p:sp>
        <p:nvSpPr>
          <p:cNvPr id="4" name="Text Placeholder 3">
            <a:extLst>
              <a:ext uri="{FF2B5EF4-FFF2-40B4-BE49-F238E27FC236}">
                <a16:creationId xmlns:a16="http://schemas.microsoft.com/office/drawing/2014/main" id="{3B2E88CC-3F70-5F4F-005D-BCA30C5772F6}"/>
              </a:ext>
            </a:extLst>
          </p:cNvPr>
          <p:cNvSpPr>
            <a:spLocks noGrp="1"/>
          </p:cNvSpPr>
          <p:nvPr>
            <p:ph type="body" sz="quarter" idx="11"/>
          </p:nvPr>
        </p:nvSpPr>
        <p:spPr>
          <a:xfrm>
            <a:off x="3203848" y="2109551"/>
            <a:ext cx="5292080" cy="488816"/>
          </a:xfrm>
        </p:spPr>
        <p:txBody>
          <a:bodyPr/>
          <a:lstStyle/>
          <a:p>
            <a:pPr>
              <a:spcBef>
                <a:spcPts val="0"/>
              </a:spcBef>
              <a:defRPr/>
            </a:pPr>
            <a:r>
              <a:rPr lang="en-US" altLang="ko-KR" sz="2400" b="1" dirty="0" err="1">
                <a:solidFill>
                  <a:schemeClr val="tx1"/>
                </a:solidFill>
                <a:latin typeface="Times New Roman" panose="02020603050405020304" pitchFamily="18" charset="0"/>
                <a:cs typeface="Times New Roman" panose="02020603050405020304" pitchFamily="18" charset="0"/>
              </a:rPr>
              <a:t>Bài</a:t>
            </a:r>
            <a:r>
              <a:rPr lang="en-US" altLang="ko-KR" sz="2400" b="1" dirty="0">
                <a:solidFill>
                  <a:schemeClr val="tx1"/>
                </a:solidFill>
                <a:latin typeface="Times New Roman" panose="02020603050405020304" pitchFamily="18" charset="0"/>
                <a:cs typeface="Times New Roman" panose="02020603050405020304" pitchFamily="18" charset="0"/>
              </a:rPr>
              <a:t> 24. </a:t>
            </a:r>
            <a:r>
              <a:rPr lang="en-US" altLang="ko-KR" sz="2400" b="1" dirty="0" err="1">
                <a:solidFill>
                  <a:schemeClr val="tx1"/>
                </a:solidFill>
                <a:latin typeface="Times New Roman" panose="02020603050405020304" pitchFamily="18" charset="0"/>
                <a:cs typeface="Times New Roman" panose="02020603050405020304" pitchFamily="18" charset="0"/>
              </a:rPr>
              <a:t>Hoán</a:t>
            </a:r>
            <a:r>
              <a:rPr lang="en-US" altLang="ko-KR" sz="2400" b="1" dirty="0">
                <a:solidFill>
                  <a:schemeClr val="tx1"/>
                </a:solidFill>
                <a:latin typeface="Times New Roman" panose="02020603050405020304" pitchFamily="18" charset="0"/>
                <a:cs typeface="Times New Roman" panose="02020603050405020304" pitchFamily="18" charset="0"/>
              </a:rPr>
              <a:t> </a:t>
            </a:r>
            <a:r>
              <a:rPr lang="en-US" altLang="ko-KR" sz="2400" b="1" dirty="0" err="1">
                <a:solidFill>
                  <a:schemeClr val="tx1"/>
                </a:solidFill>
                <a:latin typeface="Times New Roman" panose="02020603050405020304" pitchFamily="18" charset="0"/>
                <a:cs typeface="Times New Roman" panose="02020603050405020304" pitchFamily="18" charset="0"/>
              </a:rPr>
              <a:t>vị</a:t>
            </a:r>
            <a:r>
              <a:rPr lang="en-US" altLang="ko-KR" sz="2400" b="1" dirty="0">
                <a:solidFill>
                  <a:schemeClr val="tx1"/>
                </a:solidFill>
                <a:latin typeface="Times New Roman" panose="02020603050405020304" pitchFamily="18" charset="0"/>
                <a:cs typeface="Times New Roman" panose="02020603050405020304" pitchFamily="18" charset="0"/>
              </a:rPr>
              <a:t>, </a:t>
            </a:r>
            <a:r>
              <a:rPr lang="en-US" altLang="ko-KR" sz="2400" b="1" dirty="0" err="1">
                <a:solidFill>
                  <a:schemeClr val="tx1"/>
                </a:solidFill>
                <a:latin typeface="Times New Roman" panose="02020603050405020304" pitchFamily="18" charset="0"/>
                <a:cs typeface="Times New Roman" panose="02020603050405020304" pitchFamily="18" charset="0"/>
              </a:rPr>
              <a:t>chỉnh</a:t>
            </a:r>
            <a:r>
              <a:rPr lang="en-US" altLang="ko-KR" sz="2400" b="1" dirty="0">
                <a:solidFill>
                  <a:schemeClr val="tx1"/>
                </a:solidFill>
                <a:latin typeface="Times New Roman" panose="02020603050405020304" pitchFamily="18" charset="0"/>
                <a:cs typeface="Times New Roman" panose="02020603050405020304" pitchFamily="18" charset="0"/>
              </a:rPr>
              <a:t> </a:t>
            </a:r>
            <a:r>
              <a:rPr lang="en-US" altLang="ko-KR" sz="2400" b="1" dirty="0" err="1">
                <a:solidFill>
                  <a:schemeClr val="tx1"/>
                </a:solidFill>
                <a:latin typeface="Times New Roman" panose="02020603050405020304" pitchFamily="18" charset="0"/>
                <a:cs typeface="Times New Roman" panose="02020603050405020304" pitchFamily="18" charset="0"/>
              </a:rPr>
              <a:t>hợp</a:t>
            </a:r>
            <a:r>
              <a:rPr lang="en-US" altLang="ko-KR" sz="2400" b="1" dirty="0">
                <a:solidFill>
                  <a:schemeClr val="tx1"/>
                </a:solidFill>
                <a:latin typeface="Times New Roman" panose="02020603050405020304" pitchFamily="18" charset="0"/>
                <a:cs typeface="Times New Roman" panose="02020603050405020304" pitchFamily="18" charset="0"/>
              </a:rPr>
              <a:t> </a:t>
            </a:r>
            <a:r>
              <a:rPr lang="en-US" altLang="ko-KR" sz="2400" b="1" dirty="0" err="1">
                <a:solidFill>
                  <a:schemeClr val="tx1"/>
                </a:solidFill>
                <a:latin typeface="Times New Roman" panose="02020603050405020304" pitchFamily="18" charset="0"/>
                <a:cs typeface="Times New Roman" panose="02020603050405020304" pitchFamily="18" charset="0"/>
              </a:rPr>
              <a:t>và</a:t>
            </a:r>
            <a:r>
              <a:rPr lang="en-US" altLang="ko-KR" sz="2400" b="1" dirty="0">
                <a:solidFill>
                  <a:schemeClr val="tx1"/>
                </a:solidFill>
                <a:latin typeface="Times New Roman" panose="02020603050405020304" pitchFamily="18" charset="0"/>
                <a:cs typeface="Times New Roman" panose="02020603050405020304" pitchFamily="18" charset="0"/>
              </a:rPr>
              <a:t> </a:t>
            </a:r>
            <a:r>
              <a:rPr lang="en-US" altLang="ko-KR" sz="2400" b="1" dirty="0" err="1">
                <a:solidFill>
                  <a:schemeClr val="tx1"/>
                </a:solidFill>
                <a:latin typeface="Times New Roman" panose="02020603050405020304" pitchFamily="18" charset="0"/>
                <a:cs typeface="Times New Roman" panose="02020603050405020304" pitchFamily="18" charset="0"/>
              </a:rPr>
              <a:t>tổ</a:t>
            </a:r>
            <a:r>
              <a:rPr lang="en-US" altLang="ko-KR" sz="2400" b="1" dirty="0">
                <a:solidFill>
                  <a:schemeClr val="tx1"/>
                </a:solidFill>
                <a:latin typeface="Times New Roman" panose="02020603050405020304" pitchFamily="18" charset="0"/>
                <a:cs typeface="Times New Roman" panose="02020603050405020304" pitchFamily="18" charset="0"/>
              </a:rPr>
              <a:t> </a:t>
            </a:r>
            <a:r>
              <a:rPr lang="en-US" altLang="ko-KR" sz="2400" b="1" dirty="0" err="1">
                <a:solidFill>
                  <a:schemeClr val="tx1"/>
                </a:solidFill>
                <a:latin typeface="Times New Roman" panose="02020603050405020304" pitchFamily="18" charset="0"/>
                <a:cs typeface="Times New Roman" panose="02020603050405020304" pitchFamily="18" charset="0"/>
              </a:rPr>
              <a:t>hợp</a:t>
            </a:r>
            <a:endParaRPr lang="en-US" altLang="ko-KR" sz="24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1C0EE63-95CD-135D-D67B-22D3984572AF}"/>
              </a:ext>
            </a:extLst>
          </p:cNvPr>
          <p:cNvSpPr txBox="1"/>
          <p:nvPr/>
        </p:nvSpPr>
        <p:spPr>
          <a:xfrm>
            <a:off x="1925960" y="436522"/>
            <a:ext cx="5292080" cy="400110"/>
          </a:xfrm>
          <a:prstGeom prst="rect">
            <a:avLst/>
          </a:prstGeom>
          <a:noFill/>
        </p:spPr>
        <p:txBody>
          <a:bodyPr wrap="square" rtlCol="0">
            <a:spAutoFit/>
          </a:bodyPr>
          <a:lstStyle/>
          <a:p>
            <a:pPr algn="ctr"/>
            <a:r>
              <a:rPr lang="en-US" altLang="ko-KR" sz="2000" b="1" dirty="0">
                <a:latin typeface="Times New Roman" panose="02020603050405020304" pitchFamily="18" charset="0"/>
                <a:cs typeface="Times New Roman" panose="02020603050405020304" pitchFamily="18" charset="0"/>
              </a:rPr>
              <a:t>Trường THPT </a:t>
            </a:r>
            <a:r>
              <a:rPr lang="en-US" altLang="ko-KR" sz="2000" b="1" dirty="0" err="1">
                <a:latin typeface="Times New Roman" panose="02020603050405020304" pitchFamily="18" charset="0"/>
                <a:cs typeface="Times New Roman" panose="02020603050405020304" pitchFamily="18" charset="0"/>
              </a:rPr>
              <a:t>số</a:t>
            </a:r>
            <a:r>
              <a:rPr lang="en-US" altLang="ko-KR" sz="2000" b="1" dirty="0">
                <a:latin typeface="Times New Roman" panose="02020603050405020304" pitchFamily="18" charset="0"/>
                <a:cs typeface="Times New Roman" panose="02020603050405020304" pitchFamily="18" charset="0"/>
              </a:rPr>
              <a:t> 2 </a:t>
            </a:r>
            <a:r>
              <a:rPr lang="en-US" altLang="ko-KR" sz="2000" b="1" dirty="0" err="1">
                <a:latin typeface="Times New Roman" panose="02020603050405020304" pitchFamily="18" charset="0"/>
                <a:cs typeface="Times New Roman" panose="02020603050405020304" pitchFamily="18" charset="0"/>
              </a:rPr>
              <a:t>Phù</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Cát</a:t>
            </a:r>
            <a:endParaRPr lang="en-US" altLang="ko-KR" sz="2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CD006D3-1B2C-B444-FDC9-127072645B18}"/>
              </a:ext>
            </a:extLst>
          </p:cNvPr>
          <p:cNvSpPr txBox="1"/>
          <p:nvPr/>
        </p:nvSpPr>
        <p:spPr>
          <a:xfrm>
            <a:off x="2286000" y="4083918"/>
            <a:ext cx="4572000" cy="400110"/>
          </a:xfrm>
          <a:prstGeom prst="rect">
            <a:avLst/>
          </a:prstGeom>
          <a:noFill/>
        </p:spPr>
        <p:txBody>
          <a:bodyPr wrap="square">
            <a:spAutoFit/>
          </a:bodyPr>
          <a:lstStyle/>
          <a:p>
            <a:pPr algn="ctr"/>
            <a:r>
              <a:rPr lang="en-US" altLang="ko-KR" sz="2000" dirty="0" err="1">
                <a:latin typeface="Times New Roman" panose="02020603050405020304" pitchFamily="18" charset="0"/>
                <a:cs typeface="Times New Roman" panose="02020603050405020304" pitchFamily="18" charset="0"/>
              </a:rPr>
              <a:t>Giáo</a:t>
            </a:r>
            <a:r>
              <a:rPr lang="en-US" altLang="ko-KR" sz="2000" dirty="0">
                <a:latin typeface="Times New Roman" panose="02020603050405020304" pitchFamily="18" charset="0"/>
                <a:cs typeface="Times New Roman" panose="02020603050405020304" pitchFamily="18" charset="0"/>
              </a:rPr>
              <a:t> </a:t>
            </a:r>
            <a:r>
              <a:rPr lang="en-US" altLang="ko-KR" sz="2000" dirty="0" err="1">
                <a:latin typeface="Times New Roman" panose="02020603050405020304" pitchFamily="18" charset="0"/>
                <a:cs typeface="Times New Roman" panose="02020603050405020304" pitchFamily="18" charset="0"/>
              </a:rPr>
              <a:t>viên</a:t>
            </a:r>
            <a:r>
              <a:rPr lang="en-US" altLang="ko-KR" sz="2000" dirty="0">
                <a:latin typeface="Times New Roman" panose="02020603050405020304" pitchFamily="18" charset="0"/>
                <a:cs typeface="Times New Roman" panose="02020603050405020304" pitchFamily="18" charset="0"/>
              </a:rPr>
              <a:t>: Nguyễn Trúc Phương</a:t>
            </a:r>
            <a:endParaRPr lang="ko-KR"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042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281FB-DDD9-165A-3FEB-8218F4C7297E}"/>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1049DBF-A46E-273C-5852-6EAB4250C099}"/>
              </a:ext>
            </a:extLst>
          </p:cNvPr>
          <p:cNvGrpSpPr/>
          <p:nvPr/>
        </p:nvGrpSpPr>
        <p:grpSpPr>
          <a:xfrm>
            <a:off x="265433" y="256727"/>
            <a:ext cx="7906968" cy="335713"/>
            <a:chOff x="6539248" y="431659"/>
            <a:chExt cx="4645821" cy="335713"/>
          </a:xfrm>
        </p:grpSpPr>
        <p:sp>
          <p:nvSpPr>
            <p:cNvPr id="9" name="Rounded Rectangle 19">
              <a:extLst>
                <a:ext uri="{FF2B5EF4-FFF2-40B4-BE49-F238E27FC236}">
                  <a16:creationId xmlns:a16="http://schemas.microsoft.com/office/drawing/2014/main" id="{FD8BC3BF-E3FA-26D5-FDE8-2DACB8D22ACB}"/>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2A053FD2-7A5E-184B-81A1-0EA71AE965F3}"/>
                </a:ext>
              </a:extLst>
            </p:cNvPr>
            <p:cNvSpPr txBox="1">
              <a:spLocks/>
            </p:cNvSpPr>
            <p:nvPr/>
          </p:nvSpPr>
          <p:spPr>
            <a:xfrm>
              <a:off x="6560577" y="445818"/>
              <a:ext cx="4624491"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ỨNG DỤNG HOÁN VỊ, CHỈNH HỢP, TỔ HỢP VÀO CÁC BÀI TOÁN ĐẾM</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4C772B77-93C0-1053-ED40-D1F473B0AD12}"/>
              </a:ext>
            </a:extLst>
          </p:cNvPr>
          <p:cNvGrpSpPr/>
          <p:nvPr/>
        </p:nvGrpSpPr>
        <p:grpSpPr>
          <a:xfrm>
            <a:off x="67397" y="619500"/>
            <a:ext cx="8689663" cy="3860484"/>
            <a:chOff x="107504" y="722011"/>
            <a:chExt cx="8689663" cy="3860484"/>
          </a:xfrm>
        </p:grpSpPr>
        <p:grpSp>
          <p:nvGrpSpPr>
            <p:cNvPr id="14" name="Group 13">
              <a:extLst>
                <a:ext uri="{FF2B5EF4-FFF2-40B4-BE49-F238E27FC236}">
                  <a16:creationId xmlns:a16="http://schemas.microsoft.com/office/drawing/2014/main" id="{7DE524E7-8D67-57FE-DD2F-22C051E20A90}"/>
                </a:ext>
              </a:extLst>
            </p:cNvPr>
            <p:cNvGrpSpPr/>
            <p:nvPr/>
          </p:nvGrpSpPr>
          <p:grpSpPr>
            <a:xfrm>
              <a:off x="319792" y="915566"/>
              <a:ext cx="8477375" cy="3666929"/>
              <a:chOff x="269220" y="255060"/>
              <a:chExt cx="8632429" cy="3666929"/>
            </a:xfrm>
          </p:grpSpPr>
          <p:sp>
            <p:nvSpPr>
              <p:cNvPr id="21" name="Rounded Rectangle 19">
                <a:extLst>
                  <a:ext uri="{FF2B5EF4-FFF2-40B4-BE49-F238E27FC236}">
                    <a16:creationId xmlns:a16="http://schemas.microsoft.com/office/drawing/2014/main" id="{B420FD03-A986-B8E2-1E0B-5820B4C32734}"/>
                  </a:ext>
                </a:extLst>
              </p:cNvPr>
              <p:cNvSpPr/>
              <p:nvPr/>
            </p:nvSpPr>
            <p:spPr>
              <a:xfrm>
                <a:off x="269221" y="255060"/>
                <a:ext cx="8632428" cy="340081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61FA1A5-D996-9BCC-96B2-98382DE370B0}"/>
                      </a:ext>
                    </a:extLst>
                  </p:cNvPr>
                  <p:cNvSpPr txBox="1"/>
                  <p:nvPr/>
                </p:nvSpPr>
                <p:spPr>
                  <a:xfrm>
                    <a:off x="269220" y="367170"/>
                    <a:ext cx="8554766" cy="3554819"/>
                  </a:xfrm>
                  <a:prstGeom prst="rect">
                    <a:avLst/>
                  </a:prstGeom>
                  <a:noFill/>
                </p:spPr>
                <p:txBody>
                  <a:bodyPr wrap="square" rtlCol="0">
                    <a:spAutoFit/>
                  </a:bodyPr>
                  <a:lstStyle/>
                  <a:p>
                    <a:pPr algn="just" latinLnBrk="0">
                      <a:spcBef>
                        <a:spcPts val="600"/>
                      </a:spcBef>
                    </a:pPr>
                    <a:r>
                      <a:rPr lang="en-US" sz="2000" dirty="0">
                        <a:latin typeface="Times New Roman" panose="02020603050405020304" pitchFamily="18" charset="0"/>
                        <a:ea typeface="Tahoma" panose="020B0604030504040204" pitchFamily="34" charset="0"/>
                        <a:cs typeface="Times New Roman" panose="02020603050405020304" pitchFamily="18" charset="0"/>
                      </a:rPr>
                      <a:t>Danh </a:t>
                    </a:r>
                    <a:r>
                      <a:rPr lang="en-US" sz="2000" dirty="0" err="1">
                        <a:latin typeface="Times New Roman" panose="02020603050405020304" pitchFamily="18" charset="0"/>
                        <a:ea typeface="Tahoma" panose="020B0604030504040204" pitchFamily="34" charset="0"/>
                        <a:cs typeface="Times New Roman" panose="02020603050405020304" pitchFamily="18" charset="0"/>
                      </a:rPr>
                      <a:t>sách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tuyển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bóng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đá</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quốc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p>
                  <a:p>
                    <a:pPr algn="just" latinLnBrk="0">
                      <a:spcBef>
                        <a:spcPts val="600"/>
                      </a:spcBef>
                    </a:pPr>
                    <a:r>
                      <a:rPr lang="en-US" sz="2000" dirty="0" err="1">
                        <a:latin typeface="Times New Roman" panose="02020603050405020304" pitchFamily="18" charset="0"/>
                        <a:ea typeface="Tahoma" panose="020B0604030504040204" pitchFamily="34" charset="0"/>
                        <a:cs typeface="Times New Roman" panose="02020603050405020304" pitchFamily="18" charset="0"/>
                      </a:rPr>
                      <a:t>gia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tham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dự</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trận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đấu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quốc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23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gồm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p>
                  <a:p>
                    <a:pPr algn="just" latinLnBrk="0">
                      <a:spcBef>
                        <a:spcPts val="600"/>
                      </a:spcBef>
                    </a:pPr>
                    <a:r>
                      <a:rPr lang="en-US" sz="2000" dirty="0">
                        <a:latin typeface="Times New Roman" panose="02020603050405020304" pitchFamily="18" charset="0"/>
                        <a:ea typeface="Tahoma" panose="020B0604030504040204" pitchFamily="34" charset="0"/>
                        <a:cs typeface="Times New Roman" panose="02020603050405020304" pitchFamily="18" charset="0"/>
                      </a:rPr>
                      <a:t>3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môn</a:t>
                    </a:r>
                    <a:r>
                      <a:rPr lang="en-US" sz="2000" dirty="0">
                        <a:latin typeface="Times New Roman" panose="02020603050405020304" pitchFamily="18" charset="0"/>
                        <a:ea typeface="Tahoma" panose="020B0604030504040204" pitchFamily="34" charset="0"/>
                        <a:cs typeface="Times New Roman" panose="02020603050405020304" pitchFamily="18" charset="0"/>
                      </a:rPr>
                      <a:t>, 7 hậu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vệ</a:t>
                    </a:r>
                    <a:r>
                      <a:rPr lang="en-US" sz="2000" dirty="0">
                        <a:latin typeface="Times New Roman" panose="02020603050405020304" pitchFamily="18" charset="0"/>
                        <a:ea typeface="Tahoma" panose="020B0604030504040204" pitchFamily="34" charset="0"/>
                        <a:cs typeface="Times New Roman" panose="02020603050405020304" pitchFamily="18" charset="0"/>
                      </a:rPr>
                      <a:t>, 8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tiền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vệ</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5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tiền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Huấn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p>
                  <a:p>
                    <a:pPr algn="just" latinLnBrk="0">
                      <a:spcBef>
                        <a:spcPts val="600"/>
                      </a:spcBef>
                    </a:pPr>
                    <a:r>
                      <a:rPr lang="en-US" sz="2000" dirty="0" err="1">
                        <a:latin typeface="Times New Roman" panose="02020603050405020304" pitchFamily="18" charset="0"/>
                        <a:ea typeface="Tahoma" panose="020B0604030504040204" pitchFamily="34" charset="0"/>
                        <a:cs typeface="Times New Roman" panose="02020603050405020304" pitchFamily="18" charset="0"/>
                      </a:rPr>
                      <a:t>luyện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rất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mật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không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cho</a:t>
                    </a:r>
                    <a:r>
                      <a:rPr lang="en-US" sz="2000" dirty="0">
                        <a:latin typeface="Times New Roman" panose="02020603050405020304" pitchFamily="18" charset="0"/>
                        <a:ea typeface="Tahoma" panose="020B0604030504040204" pitchFamily="34" charset="0"/>
                        <a:cs typeface="Times New Roman" panose="02020603050405020304" pitchFamily="18" charset="0"/>
                      </a:rPr>
                      <a:t> ai </a:t>
                    </a:r>
                    <a:r>
                      <a:rPr lang="en-US" sz="2000" dirty="0" err="1">
                        <a:latin typeface="Times New Roman" panose="02020603050405020304" pitchFamily="18" charset="0"/>
                        <a:ea typeface="Tahoma" panose="020B0604030504040204" pitchFamily="34" charset="0"/>
                        <a:cs typeface="Times New Roman" panose="02020603050405020304" pitchFamily="18" charset="0"/>
                      </a:rPr>
                      <a:t>biết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p>
                  <a:p>
                    <a:pPr algn="just" latinLnBrk="0">
                      <a:spcBef>
                        <a:spcPts val="600"/>
                      </a:spcBef>
                    </a:pP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danh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11</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sẽ</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sân</a:t>
                    </a:r>
                    <a:r>
                      <a:rPr lang="en-US" sz="2000" dirty="0">
                        <a:latin typeface="Times New Roman" panose="02020603050405020304" pitchFamily="18" charset="0"/>
                        <a:ea typeface="Tahoma" panose="020B0604030504040204" pitchFamily="34" charset="0"/>
                        <a:cs typeface="Times New Roman" panose="02020603050405020304" pitchFamily="18" charset="0"/>
                      </a:rPr>
                      <a:t>. Trong </a:t>
                    </a:r>
                    <a:r>
                      <a:rPr lang="en-US" sz="2000" dirty="0" err="1">
                        <a:latin typeface="Times New Roman" panose="02020603050405020304" pitchFamily="18" charset="0"/>
                        <a:ea typeface="Tahoma" panose="020B0604030504040204" pitchFamily="34" charset="0"/>
                        <a:cs typeface="Times New Roman" panose="02020603050405020304" pitchFamily="18" charset="0"/>
                      </a:rPr>
                      <a:t>cuộc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họp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chỉ</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lộ</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sẽ</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đá</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sơ</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đồ</a:t>
                    </a:r>
                    <a:r>
                      <a:rPr lang="en-US" sz="2000" dirty="0">
                        <a:latin typeface="Times New Roman" panose="02020603050405020304" pitchFamily="18" charset="0"/>
                        <a:ea typeface="Tahoma" panose="020B0604030504040204" pitchFamily="34" charset="0"/>
                        <a:cs typeface="Times New Roman" panose="02020603050405020304" pitchFamily="18" charset="0"/>
                      </a:rPr>
                      <a:t> 3- 4 - 3(</a:t>
                    </a:r>
                    <a:r>
                      <a:rPr lang="en-US" sz="2000" dirty="0" err="1">
                        <a:latin typeface="Times New Roman" panose="02020603050405020304" pitchFamily="18" charset="0"/>
                        <a:ea typeface="Tahoma" panose="020B0604030504040204" pitchFamily="34" charset="0"/>
                        <a:cs typeface="Times New Roman" panose="02020603050405020304" pitchFamily="18" charset="0"/>
                      </a:rPr>
                      <a:t>nghĩa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hậu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vệ</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4</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tiền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vệ</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tiền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1</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môn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danh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23</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rất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dự</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đoán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xét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hết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khả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năng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xảy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Hỏi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nếu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dự</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đoán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trước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thủ</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môn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phải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xét</a:t>
                    </a:r>
                    <a:r>
                      <a:rPr lang="en-US" sz="2000" dirty="0">
                        <a:latin typeface="Times New Roman" panose="02020603050405020304" pitchFamily="18" charset="0"/>
                        <a:ea typeface="Tahoma" panose="020B0604030504040204" pitchFamily="34" charset="0"/>
                        <a:cs typeface="Times New Roman" panose="02020603050405020304" pitchFamily="18" charset="0"/>
                      </a:rPr>
                      <a:t> bao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nhiêu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latinLnBrk="0">
                      <a:spcBef>
                        <a:spcPts val="600"/>
                      </a:spcBef>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361FA1A5-D996-9BCC-96B2-98382DE370B0}"/>
                      </a:ext>
                    </a:extLst>
                  </p:cNvPr>
                  <p:cNvSpPr txBox="1">
                    <a:spLocks noRot="1" noChangeAspect="1" noMove="1" noResize="1" noEditPoints="1" noAdjustHandles="1" noChangeArrowheads="1" noChangeShapeType="1" noTextEdit="1"/>
                  </p:cNvSpPr>
                  <p:nvPr/>
                </p:nvSpPr>
                <p:spPr>
                  <a:xfrm>
                    <a:off x="269220" y="367170"/>
                    <a:ext cx="8554766" cy="3554819"/>
                  </a:xfrm>
                  <a:prstGeom prst="rect">
                    <a:avLst/>
                  </a:prstGeom>
                  <a:blipFill>
                    <a:blip r:embed="rId2"/>
                    <a:stretch>
                      <a:fillRect l="-798" t="-1029" r="-726"/>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AE0D0DBF-4276-6C74-0615-87E02EC36393}"/>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7E806888-0DD3-3A3F-457F-1BF33E9AEFD7}"/>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68345D3D-DCAE-6368-5A08-2A27DAE406DB}"/>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478EDA2-7C25-12E3-97DD-D0B8437D63B1}"/>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496ACAF3-0568-7B5B-7E37-7E31D4F34BDB}"/>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4F7DEF58-A618-4060-D392-599B554559A9}"/>
                  </a:ext>
                </a:extLst>
              </p:cNvPr>
              <p:cNvSpPr txBox="1"/>
              <p:nvPr/>
            </p:nvSpPr>
            <p:spPr>
              <a:xfrm>
                <a:off x="192154" y="82479"/>
                <a:ext cx="288712" cy="97061"/>
              </a:xfrm>
              <a:prstGeom prst="rect">
                <a:avLst/>
              </a:prstGeom>
              <a:noFill/>
            </p:spPr>
            <p:txBody>
              <a:bodyPr wrap="square" tIns="54000" bIns="0">
                <a:noAutofit/>
              </a:bodyPr>
              <a:lstStyle/>
              <a:p>
                <a:pPr>
                  <a:lnSpc>
                    <a:spcPct val="107000"/>
                  </a:lnSpc>
                  <a:spcAft>
                    <a:spcPts val="800"/>
                  </a:spcAft>
                </a:pPr>
                <a:r>
                  <a:rPr lang="vi-VN"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7F97B103-209C-296B-2E5A-6F38FDC96D4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868144" y="991223"/>
            <a:ext cx="2702571" cy="1508519"/>
          </a:xfrm>
          <a:prstGeom prst="rect">
            <a:avLst/>
          </a:prstGeom>
        </p:spPr>
      </p:pic>
    </p:spTree>
    <p:extLst>
      <p:ext uri="{BB962C8B-B14F-4D97-AF65-F5344CB8AC3E}">
        <p14:creationId xmlns:p14="http://schemas.microsoft.com/office/powerpoint/2010/main" val="425919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BAD08-71E7-263C-BA39-101131B1E50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640FE89-7912-78FC-FBCC-C6F6FBDFFC25}"/>
              </a:ext>
            </a:extLst>
          </p:cNvPr>
          <p:cNvGrpSpPr/>
          <p:nvPr/>
        </p:nvGrpSpPr>
        <p:grpSpPr>
          <a:xfrm>
            <a:off x="265432" y="256727"/>
            <a:ext cx="8122991" cy="335713"/>
            <a:chOff x="6539248" y="431659"/>
            <a:chExt cx="4645821" cy="335713"/>
          </a:xfrm>
        </p:grpSpPr>
        <p:sp>
          <p:nvSpPr>
            <p:cNvPr id="9" name="Rounded Rectangle 19">
              <a:extLst>
                <a:ext uri="{FF2B5EF4-FFF2-40B4-BE49-F238E27FC236}">
                  <a16:creationId xmlns:a16="http://schemas.microsoft.com/office/drawing/2014/main" id="{A93920B6-8F53-0AC7-EE0A-2F8E8E739810}"/>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93713F74-A307-5599-5C07-45AFD358C359}"/>
                </a:ext>
              </a:extLst>
            </p:cNvPr>
            <p:cNvSpPr txBox="1">
              <a:spLocks/>
            </p:cNvSpPr>
            <p:nvPr/>
          </p:nvSpPr>
          <p:spPr>
            <a:xfrm>
              <a:off x="6560577" y="445818"/>
              <a:ext cx="462449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ỨNG DỤNG HOÁN VỊ, CHỈNH HỢP, TỔ HỢP VÀO CÁC BÀI TOÁN ĐẾM</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19BB82D6-DE5A-37CC-19E1-EC44ED96FC5A}"/>
              </a:ext>
            </a:extLst>
          </p:cNvPr>
          <p:cNvGrpSpPr/>
          <p:nvPr/>
        </p:nvGrpSpPr>
        <p:grpSpPr>
          <a:xfrm>
            <a:off x="265433" y="699543"/>
            <a:ext cx="8505355" cy="2947579"/>
            <a:chOff x="434120" y="8307241"/>
            <a:chExt cx="8958880" cy="3424549"/>
          </a:xfrm>
        </p:grpSpPr>
        <p:sp>
          <p:nvSpPr>
            <p:cNvPr id="3" name="Rounded Rectangle 34">
              <a:extLst>
                <a:ext uri="{FF2B5EF4-FFF2-40B4-BE49-F238E27FC236}">
                  <a16:creationId xmlns:a16="http://schemas.microsoft.com/office/drawing/2014/main" id="{BDC95E50-34B8-40B6-25B3-E974519BB929}"/>
                </a:ext>
              </a:extLst>
            </p:cNvPr>
            <p:cNvSpPr/>
            <p:nvPr/>
          </p:nvSpPr>
          <p:spPr>
            <a:xfrm>
              <a:off x="438047" y="8468882"/>
              <a:ext cx="8954953" cy="326290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7273E41F-EFDD-EC80-1694-99C072DB9E61}"/>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E041A322-6017-D9F7-3E57-8ED84C963DF8}"/>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4AC3CF2-7D15-4611-E75D-BC676842F572}"/>
                  </a:ext>
                </a:extLst>
              </p:cNvPr>
              <p:cNvSpPr txBox="1"/>
              <p:nvPr/>
            </p:nvSpPr>
            <p:spPr>
              <a:xfrm>
                <a:off x="2218836" y="6271833"/>
                <a:ext cx="2742663" cy="695403"/>
              </a:xfrm>
              <a:prstGeom prst="rect">
                <a:avLst/>
              </a:prstGeom>
              <a:noFill/>
            </p:spPr>
            <p:txBody>
              <a:bodyPr wrap="none" rtlCol="0">
                <a:spAutoFit/>
              </a:bodyPr>
              <a:lstStyle/>
              <a:p>
                <a:pPr algn="just"/>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4ED4AAF9-D32C-78E3-8640-DF7494484F9E}"/>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5290C9C0-486C-793B-6884-73441982D784}"/>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6FB361-AC35-3BB1-05CD-E14C0775E356}"/>
                    </a:ext>
                  </a:extLst>
                </p:cNvPr>
                <p:cNvSpPr txBox="1"/>
                <p:nvPr/>
              </p:nvSpPr>
              <p:spPr>
                <a:xfrm>
                  <a:off x="547646" y="8684760"/>
                  <a:ext cx="8572506" cy="3047030"/>
                </a:xfrm>
                <a:prstGeom prst="rect">
                  <a:avLst/>
                </a:prstGeom>
                <a:noFill/>
              </p:spPr>
              <p:txBody>
                <a:bodyPr wrap="square" rtlCol="0">
                  <a:spAutoFit/>
                </a:bodyPr>
                <a:lstStyle/>
                <a:p>
                  <a:pPr algn="just" latinLnBrk="0">
                    <a:spcAft>
                      <a:spcPts val="600"/>
                    </a:spcAft>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Vì mỗi đội hình gồm có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1</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thủ môn,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3</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hậu vệ,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4</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tiền vệ và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3</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tiền đạo và đã biết trước vị trí thủ môn, nên để chọn đội hình ta cần thực  hiện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3</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công đoạn: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latinLnBrk="0">
                    <a:spcAft>
                      <a:spcPts val="6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1. C</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họn hậu vệ là chọn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3</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trong số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7</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hậu vệ có </a:t>
                  </a:r>
                  <a14:m>
                    <m:oMath xmlns:m="http://schemas.openxmlformats.org/officeDocument/2006/math">
                      <m:sSubSup>
                        <m:sSubSupPr>
                          <m:ctrlPr>
                            <a:rPr lang="vi-VN" sz="2000" b="1" i="1">
                              <a:latin typeface="Cambria Math" panose="02040503050406030204" pitchFamily="18" charset="0"/>
                              <a:ea typeface="Arial" panose="020B0604020202020204" pitchFamily="34" charset="0"/>
                              <a:cs typeface="Times New Roman" panose="02020603050405020304" pitchFamily="18" charset="0"/>
                            </a:rPr>
                          </m:ctrlPr>
                        </m:sSubSupPr>
                        <m:e>
                          <m:r>
                            <a:rPr lang="vi-VN" sz="2000" b="1" i="1">
                              <a:latin typeface="Cambria Math" panose="02040503050406030204" pitchFamily="18" charset="0"/>
                              <a:ea typeface="Arial" panose="020B0604020202020204" pitchFamily="34" charset="0"/>
                              <a:cs typeface="Times New Roman" panose="02020603050405020304" pitchFamily="18" charset="0"/>
                            </a:rPr>
                            <m:t>𝑪</m:t>
                          </m:r>
                        </m:e>
                        <m:sub>
                          <m:r>
                            <a:rPr lang="vi-VN" sz="2000" b="1" i="1">
                              <a:latin typeface="Cambria Math" panose="02040503050406030204" pitchFamily="18" charset="0"/>
                              <a:ea typeface="Arial" panose="020B0604020202020204" pitchFamily="34" charset="0"/>
                              <a:cs typeface="Times New Roman" panose="02020603050405020304" pitchFamily="18" charset="0"/>
                            </a:rPr>
                            <m:t>𝟕</m:t>
                          </m:r>
                        </m:sub>
                        <m:sup>
                          <m:r>
                            <a:rPr lang="vi-VN" sz="2000" b="1" i="1">
                              <a:latin typeface="Cambria Math" panose="02040503050406030204" pitchFamily="18" charset="0"/>
                              <a:ea typeface="Arial" panose="020B0604020202020204" pitchFamily="34" charset="0"/>
                              <a:cs typeface="Times New Roman" panose="02020603050405020304" pitchFamily="18" charset="0"/>
                            </a:rPr>
                            <m:t>𝟑</m:t>
                          </m:r>
                        </m:sup>
                      </m:sSubSup>
                      <m:r>
                        <a:rPr lang="vi-VN" sz="2000" b="1" i="1">
                          <a:latin typeface="Cambria Math" panose="02040503050406030204" pitchFamily="18" charset="0"/>
                          <a:ea typeface="Arial" panose="020B0604020202020204" pitchFamily="34" charset="0"/>
                          <a:cs typeface="Times New Roman" panose="02020603050405020304" pitchFamily="18" charset="0"/>
                        </a:rPr>
                        <m:t>=</m:t>
                      </m:r>
                      <m:r>
                        <a:rPr lang="vi-VN" sz="2000" b="1" i="1">
                          <a:latin typeface="Cambria Math" panose="02040503050406030204" pitchFamily="18" charset="0"/>
                          <a:ea typeface="Arial" panose="020B0604020202020204" pitchFamily="34" charset="0"/>
                          <a:cs typeface="Times New Roman" panose="02020603050405020304" pitchFamily="18" charset="0"/>
                        </a:rPr>
                        <m:t>𝟑𝟓</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(cách).</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latinLnBrk="0">
                    <a:spcAft>
                      <a:spcPts val="6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2. </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Chọn tiền vệ là chọn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4</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trong số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8</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tiền vệ có </a:t>
                  </a:r>
                  <a14:m>
                    <m:oMath xmlns:m="http://schemas.openxmlformats.org/officeDocument/2006/math">
                      <m:sSubSup>
                        <m:sSubSupPr>
                          <m:ctrlPr>
                            <a:rPr lang="vi-VN" sz="2000" b="1" i="1">
                              <a:latin typeface="Cambria Math" panose="02040503050406030204" pitchFamily="18" charset="0"/>
                              <a:ea typeface="Arial" panose="020B0604020202020204" pitchFamily="34" charset="0"/>
                              <a:cs typeface="Times New Roman" panose="02020603050405020304" pitchFamily="18" charset="0"/>
                            </a:rPr>
                          </m:ctrlPr>
                        </m:sSubSupPr>
                        <m:e>
                          <m:r>
                            <a:rPr lang="vi-VN" sz="2000" b="1" i="1">
                              <a:latin typeface="Cambria Math" panose="02040503050406030204" pitchFamily="18" charset="0"/>
                              <a:ea typeface="Arial" panose="020B0604020202020204" pitchFamily="34" charset="0"/>
                              <a:cs typeface="Times New Roman" panose="02020603050405020304" pitchFamily="18" charset="0"/>
                            </a:rPr>
                            <m:t>𝑪</m:t>
                          </m:r>
                        </m:e>
                        <m:sub>
                          <m:r>
                            <a:rPr lang="vi-VN" sz="2000" b="1" i="1">
                              <a:latin typeface="Cambria Math" panose="02040503050406030204" pitchFamily="18" charset="0"/>
                              <a:ea typeface="Arial" panose="020B0604020202020204" pitchFamily="34" charset="0"/>
                              <a:cs typeface="Times New Roman" panose="02020603050405020304" pitchFamily="18" charset="0"/>
                            </a:rPr>
                            <m:t>𝟖</m:t>
                          </m:r>
                        </m:sub>
                        <m:sup>
                          <m:r>
                            <a:rPr lang="vi-VN" sz="2000" b="1" i="1">
                              <a:latin typeface="Cambria Math" panose="02040503050406030204" pitchFamily="18" charset="0"/>
                              <a:ea typeface="Arial" panose="020B0604020202020204" pitchFamily="34" charset="0"/>
                              <a:cs typeface="Times New Roman" panose="02020603050405020304" pitchFamily="18" charset="0"/>
                            </a:rPr>
                            <m:t>𝟒</m:t>
                          </m:r>
                        </m:sup>
                      </m:sSubSup>
                      <m:r>
                        <a:rPr lang="vi-VN" sz="2000" b="1" i="1">
                          <a:latin typeface="Cambria Math" panose="02040503050406030204" pitchFamily="18" charset="0"/>
                          <a:ea typeface="Arial" panose="020B0604020202020204" pitchFamily="34" charset="0"/>
                          <a:cs typeface="Times New Roman" panose="02020603050405020304" pitchFamily="18" charset="0"/>
                        </a:rPr>
                        <m:t>=</m:t>
                      </m:r>
                      <m:r>
                        <a:rPr lang="vi-VN" sz="2000" b="1" i="1">
                          <a:latin typeface="Cambria Math" panose="02040503050406030204" pitchFamily="18" charset="0"/>
                          <a:ea typeface="Arial" panose="020B0604020202020204" pitchFamily="34" charset="0"/>
                          <a:cs typeface="Times New Roman" panose="02020603050405020304" pitchFamily="18" charset="0"/>
                        </a:rPr>
                        <m:t>𝟕𝟎</m:t>
                      </m:r>
                    </m:oMath>
                  </a14:m>
                  <a:r>
                    <a:rPr lang="vi-VN"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(cách).</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latinLnBrk="0">
                    <a:spcAft>
                      <a:spcPts val="6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3. </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Chọn tiền đạo là chọn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3</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trong số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5</m:t>
                      </m:r>
                    </m:oMath>
                  </a14:m>
                  <a:r>
                    <a:rPr lang="vi-VN" sz="2000" dirty="0">
                      <a:latin typeface="Times New Roman" panose="02020603050405020304" pitchFamily="18" charset="0"/>
                      <a:ea typeface="Times New Roman" panose="02020603050405020304" pitchFamily="18" charset="0"/>
                      <a:cs typeface="Times New Roman" panose="02020603050405020304" pitchFamily="18" charset="0"/>
                    </a:rPr>
                    <a:t> tiền đạo có </a:t>
                  </a:r>
                  <a14:m>
                    <m:oMath xmlns:m="http://schemas.openxmlformats.org/officeDocument/2006/math">
                      <m:sSubSup>
                        <m:sSubSupPr>
                          <m:ctrlPr>
                            <a:rPr lang="vi-VN" sz="2000" b="1" i="1">
                              <a:latin typeface="Cambria Math" panose="02040503050406030204" pitchFamily="18" charset="0"/>
                              <a:ea typeface="Arial" panose="020B0604020202020204" pitchFamily="34" charset="0"/>
                              <a:cs typeface="Times New Roman" panose="02020603050405020304" pitchFamily="18" charset="0"/>
                            </a:rPr>
                          </m:ctrlPr>
                        </m:sSubSupPr>
                        <m:e>
                          <m:r>
                            <a:rPr lang="vi-VN" sz="2000" b="1" i="1">
                              <a:latin typeface="Cambria Math" panose="02040503050406030204" pitchFamily="18" charset="0"/>
                              <a:ea typeface="Arial" panose="020B0604020202020204" pitchFamily="34" charset="0"/>
                              <a:cs typeface="Times New Roman" panose="02020603050405020304" pitchFamily="18" charset="0"/>
                            </a:rPr>
                            <m:t>𝑪</m:t>
                          </m:r>
                        </m:e>
                        <m:sub>
                          <m:r>
                            <a:rPr lang="vi-VN" sz="2000" b="1" i="1">
                              <a:latin typeface="Cambria Math" panose="02040503050406030204" pitchFamily="18" charset="0"/>
                              <a:ea typeface="Arial" panose="020B0604020202020204" pitchFamily="34" charset="0"/>
                              <a:cs typeface="Times New Roman" panose="02020603050405020304" pitchFamily="18" charset="0"/>
                            </a:rPr>
                            <m:t>𝟓</m:t>
                          </m:r>
                        </m:sub>
                        <m:sup>
                          <m:r>
                            <a:rPr lang="vi-VN" sz="2000" b="1" i="1">
                              <a:latin typeface="Cambria Math" panose="02040503050406030204" pitchFamily="18" charset="0"/>
                              <a:ea typeface="Arial" panose="020B0604020202020204" pitchFamily="34" charset="0"/>
                              <a:cs typeface="Times New Roman" panose="02020603050405020304" pitchFamily="18" charset="0"/>
                            </a:rPr>
                            <m:t>𝟑</m:t>
                          </m:r>
                        </m:sup>
                      </m:sSubSup>
                      <m:r>
                        <a:rPr lang="vi-VN" sz="2000" b="1" i="1">
                          <a:latin typeface="Cambria Math" panose="02040503050406030204" pitchFamily="18" charset="0"/>
                          <a:ea typeface="Arial" panose="020B0604020202020204" pitchFamily="34" charset="0"/>
                          <a:cs typeface="Times New Roman" panose="02020603050405020304" pitchFamily="18" charset="0"/>
                        </a:rPr>
                        <m:t>=</m:t>
                      </m:r>
                      <m:r>
                        <a:rPr lang="vi-VN" sz="2000" b="1" i="1">
                          <a:latin typeface="Cambria Math" panose="02040503050406030204" pitchFamily="18" charset="0"/>
                          <a:ea typeface="Arial" panose="020B0604020202020204" pitchFamily="34" charset="0"/>
                          <a:cs typeface="Times New Roman" panose="02020603050405020304" pitchFamily="18" charset="0"/>
                        </a:rPr>
                        <m:t>𝟏𝟎</m:t>
                      </m:r>
                    </m:oMath>
                  </a14:m>
                  <a:r>
                    <a:rPr lang="vi-VN"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(cách).</a:t>
                  </a:r>
                  <a:endParaRPr lang="vi-VN" sz="2000" dirty="0">
                    <a:latin typeface="Times New Roman" panose="02020603050405020304" pitchFamily="18" charset="0"/>
                    <a:ea typeface="Arial" panose="020B0604020202020204" pitchFamily="34" charset="0"/>
                    <a:cs typeface="Times New Roman" panose="02020603050405020304" pitchFamily="18" charset="0"/>
                  </a:endParaRPr>
                </a:p>
                <a:p>
                  <a:pPr latinLnBrk="0">
                    <a:spcAft>
                      <a:spcPts val="600"/>
                    </a:spcAft>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Vậy, theo quy tắc nhân, số các đội hình có thể có (khi đã biết vị trí thủ môn) 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000" b="1" i="1">
                          <a:latin typeface="Cambria Math" panose="02040503050406030204" pitchFamily="18" charset="0"/>
                          <a:ea typeface="Arial" panose="020B0604020202020204" pitchFamily="34" charset="0"/>
                          <a:cs typeface="Times New Roman" panose="02020603050405020304" pitchFamily="18" charset="0"/>
                        </a:rPr>
                        <m:t>𝟑𝟓</m:t>
                      </m:r>
                      <m:r>
                        <a:rPr lang="vi-VN" sz="2000" b="1" i="1">
                          <a:latin typeface="Cambria Math" panose="02040503050406030204" pitchFamily="18" charset="0"/>
                          <a:ea typeface="Arial" panose="020B0604020202020204" pitchFamily="34" charset="0"/>
                          <a:cs typeface="Cambria Math" panose="02040503050406030204" pitchFamily="18" charset="0"/>
                        </a:rPr>
                        <m:t>⋅</m:t>
                      </m:r>
                      <m:r>
                        <a:rPr lang="vi-VN" sz="2000" b="1" i="1">
                          <a:latin typeface="Cambria Math" panose="02040503050406030204" pitchFamily="18" charset="0"/>
                          <a:ea typeface="Arial" panose="020B0604020202020204" pitchFamily="34" charset="0"/>
                          <a:cs typeface="Times New Roman" panose="02020603050405020304" pitchFamily="18" charset="0"/>
                        </a:rPr>
                        <m:t>𝟕𝟎</m:t>
                      </m:r>
                      <m:r>
                        <a:rPr lang="vi-VN" sz="2000" b="1" i="1">
                          <a:latin typeface="Cambria Math" panose="02040503050406030204" pitchFamily="18" charset="0"/>
                          <a:ea typeface="Arial" panose="020B0604020202020204" pitchFamily="34" charset="0"/>
                          <a:cs typeface="Cambria Math" panose="02040503050406030204" pitchFamily="18" charset="0"/>
                        </a:rPr>
                        <m:t>⋅</m:t>
                      </m:r>
                      <m:r>
                        <a:rPr lang="vi-VN" sz="2000" b="1" i="1">
                          <a:latin typeface="Cambria Math" panose="02040503050406030204" pitchFamily="18" charset="0"/>
                          <a:ea typeface="Arial" panose="020B0604020202020204" pitchFamily="34" charset="0"/>
                          <a:cs typeface="Times New Roman" panose="02020603050405020304" pitchFamily="18" charset="0"/>
                        </a:rPr>
                        <m:t>𝟏𝟎</m:t>
                      </m:r>
                      <m:r>
                        <a:rPr lang="vi-VN" sz="2000" b="1" i="1">
                          <a:latin typeface="Cambria Math" panose="02040503050406030204" pitchFamily="18" charset="0"/>
                          <a:ea typeface="Arial" panose="020B0604020202020204" pitchFamily="34" charset="0"/>
                          <a:cs typeface="Times New Roman" panose="02020603050405020304" pitchFamily="18" charset="0"/>
                        </a:rPr>
                        <m:t>=</m:t>
                      </m:r>
                      <m:r>
                        <a:rPr lang="vi-VN" sz="2000" b="1" i="1">
                          <a:latin typeface="Cambria Math" panose="02040503050406030204" pitchFamily="18" charset="0"/>
                          <a:ea typeface="Arial" panose="020B0604020202020204" pitchFamily="34" charset="0"/>
                          <a:cs typeface="Times New Roman" panose="02020603050405020304" pitchFamily="18" charset="0"/>
                        </a:rPr>
                        <m:t>𝟐𝟒</m:t>
                      </m:r>
                      <m:r>
                        <a:rPr lang="vi-VN" sz="2000" b="1" i="1">
                          <a:latin typeface="Cambria Math" panose="02040503050406030204" pitchFamily="18" charset="0"/>
                          <a:ea typeface="Arial" panose="020B0604020202020204" pitchFamily="34" charset="0"/>
                          <a:cs typeface="Times New Roman" panose="02020603050405020304" pitchFamily="18" charset="0"/>
                        </a:rPr>
                        <m:t> </m:t>
                      </m:r>
                      <m:r>
                        <a:rPr lang="vi-VN" sz="2000" b="1" i="1">
                          <a:latin typeface="Cambria Math" panose="02040503050406030204" pitchFamily="18" charset="0"/>
                          <a:ea typeface="Arial" panose="020B0604020202020204" pitchFamily="34" charset="0"/>
                          <a:cs typeface="Times New Roman" panose="02020603050405020304" pitchFamily="18" charset="0"/>
                        </a:rPr>
                        <m:t>𝟓𝟎𝟎</m:t>
                      </m:r>
                    </m:oMath>
                  </a14:m>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26FB361-AC35-3BB1-05CD-E14C0775E356}"/>
                    </a:ext>
                  </a:extLst>
                </p:cNvPr>
                <p:cNvSpPr txBox="1">
                  <a:spLocks noRot="1" noChangeAspect="1" noMove="1" noResize="1" noEditPoints="1" noAdjustHandles="1" noChangeArrowheads="1" noChangeShapeType="1" noTextEdit="1"/>
                </p:cNvSpPr>
                <p:nvPr/>
              </p:nvSpPr>
              <p:spPr>
                <a:xfrm>
                  <a:off x="547646" y="8684760"/>
                  <a:ext cx="8572506" cy="3047030"/>
                </a:xfrm>
                <a:prstGeom prst="rect">
                  <a:avLst/>
                </a:prstGeom>
                <a:blipFill>
                  <a:blip r:embed="rId2"/>
                  <a:stretch>
                    <a:fillRect l="-749" t="-1163" r="-824" b="-3256"/>
                  </a:stretch>
                </a:blipFill>
              </p:spPr>
              <p:txBody>
                <a:bodyPr/>
                <a:lstStyle/>
                <a:p>
                  <a:r>
                    <a:rPr lang="en-US">
                      <a:noFill/>
                    </a:rPr>
                    <a:t> </a:t>
                  </a:r>
                </a:p>
              </p:txBody>
            </p:sp>
          </mc:Fallback>
        </mc:AlternateContent>
      </p:grpSp>
    </p:spTree>
    <p:extLst>
      <p:ext uri="{BB962C8B-B14F-4D97-AF65-F5344CB8AC3E}">
        <p14:creationId xmlns:p14="http://schemas.microsoft.com/office/powerpoint/2010/main" val="1110424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B89A6-57B2-9303-E245-06C968AB334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688A4C4-2B0E-3A3C-B337-107B23AA27B4}"/>
              </a:ext>
            </a:extLst>
          </p:cNvPr>
          <p:cNvGrpSpPr/>
          <p:nvPr/>
        </p:nvGrpSpPr>
        <p:grpSpPr>
          <a:xfrm>
            <a:off x="265433" y="256727"/>
            <a:ext cx="7906968" cy="335713"/>
            <a:chOff x="6539248" y="431659"/>
            <a:chExt cx="4645821" cy="335713"/>
          </a:xfrm>
        </p:grpSpPr>
        <p:sp>
          <p:nvSpPr>
            <p:cNvPr id="9" name="Rounded Rectangle 19">
              <a:extLst>
                <a:ext uri="{FF2B5EF4-FFF2-40B4-BE49-F238E27FC236}">
                  <a16:creationId xmlns:a16="http://schemas.microsoft.com/office/drawing/2014/main" id="{4A5227D1-0F2F-AE21-0964-1A85DD689A0F}"/>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4C6CBF70-D025-0934-51AA-50B411A2AD3D}"/>
                </a:ext>
              </a:extLst>
            </p:cNvPr>
            <p:cNvSpPr txBox="1">
              <a:spLocks/>
            </p:cNvSpPr>
            <p:nvPr/>
          </p:nvSpPr>
          <p:spPr>
            <a:xfrm>
              <a:off x="6560577" y="445818"/>
              <a:ext cx="4624491"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ỨNG DỤNG HOÁN VỊ, CHỈNH HỢP, TỔ HỢP VÀO CÁC BÀI TOÁN ĐẾM</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DB550034-D2ED-27B0-622E-528AA9B80726}"/>
              </a:ext>
            </a:extLst>
          </p:cNvPr>
          <p:cNvGrpSpPr/>
          <p:nvPr/>
        </p:nvGrpSpPr>
        <p:grpSpPr>
          <a:xfrm>
            <a:off x="312080" y="2583856"/>
            <a:ext cx="8796423" cy="1666546"/>
            <a:chOff x="434120" y="8307241"/>
            <a:chExt cx="8933334" cy="1936222"/>
          </a:xfrm>
        </p:grpSpPr>
        <p:sp>
          <p:nvSpPr>
            <p:cNvPr id="3" name="Rounded Rectangle 34">
              <a:extLst>
                <a:ext uri="{FF2B5EF4-FFF2-40B4-BE49-F238E27FC236}">
                  <a16:creationId xmlns:a16="http://schemas.microsoft.com/office/drawing/2014/main" id="{69580A08-749E-94C4-DEF3-F69D79A3E03E}"/>
                </a:ext>
              </a:extLst>
            </p:cNvPr>
            <p:cNvSpPr/>
            <p:nvPr/>
          </p:nvSpPr>
          <p:spPr>
            <a:xfrm>
              <a:off x="438046" y="8468882"/>
              <a:ext cx="8929408" cy="177458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E70B6F5F-2CEF-DCB1-EE56-CE981F9DF333}"/>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2293ED87-65BB-5035-CAA6-B0507BE45257}"/>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310EB53-F08A-5C1B-4C83-DED7FE8843FF}"/>
                  </a:ext>
                </a:extLst>
              </p:cNvPr>
              <p:cNvSpPr txBox="1"/>
              <p:nvPr/>
            </p:nvSpPr>
            <p:spPr>
              <a:xfrm>
                <a:off x="2218836" y="6271833"/>
                <a:ext cx="2742663" cy="695403"/>
              </a:xfrm>
              <a:prstGeom prst="rect">
                <a:avLst/>
              </a:prstGeom>
              <a:noFill/>
            </p:spPr>
            <p:txBody>
              <a:bodyPr wrap="none" rtlCol="0">
                <a:spAutoFit/>
              </a:bodyPr>
              <a:lstStyle/>
              <a:p>
                <a:pPr algn="just" latinLnBrk="0"/>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5F49297F-D0C3-D406-79EE-DA602F9223C3}"/>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E9B75D3E-C4F9-F0A8-82D9-2DB154AE94EB}"/>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79428C-161E-C48E-C6C5-02A46FDF9E97}"/>
                    </a:ext>
                  </a:extLst>
                </p:cNvPr>
                <p:cNvSpPr txBox="1"/>
                <p:nvPr/>
              </p:nvSpPr>
              <p:spPr>
                <a:xfrm>
                  <a:off x="547645" y="8684758"/>
                  <a:ext cx="8819808" cy="1375939"/>
                </a:xfrm>
                <a:prstGeom prst="rect">
                  <a:avLst/>
                </a:prstGeom>
                <a:noFill/>
              </p:spPr>
              <p:txBody>
                <a:bodyPr wrap="square" rtlCol="0">
                  <a:spAutoFit/>
                </a:bodyPr>
                <a:lstStyle/>
                <a:p>
                  <a:pPr latinLnBrk="0"/>
                  <a:r>
                    <a:rPr lang="vi-VN" sz="2000" dirty="0">
                      <a:latin typeface="Times New Roman" panose="02020603050405020304" pitchFamily="18" charset="0"/>
                      <a:cs typeface="Times New Roman" panose="02020603050405020304" pitchFamily="18" charset="0"/>
                    </a:rPr>
                    <a:t>a) Mỗi cách chọn </a:t>
                  </a:r>
                  <a14:m>
                    <m:oMath xmlns:m="http://schemas.openxmlformats.org/officeDocument/2006/math">
                      <m:r>
                        <a:rPr lang="vi-VN" sz="2000" i="1">
                          <a:latin typeface="Cambria Math" panose="02040503050406030204" pitchFamily="18" charset="0"/>
                        </a:rPr>
                        <m:t>6</m:t>
                      </m:r>
                    </m:oMath>
                  </a14:m>
                  <a:r>
                    <a:rPr lang="vi-VN" sz="2000" dirty="0">
                      <a:latin typeface="Times New Roman" panose="02020603050405020304" pitchFamily="18" charset="0"/>
                      <a:cs typeface="Times New Roman" panose="02020603050405020304" pitchFamily="18" charset="0"/>
                    </a:rPr>
                    <a:t> thành viên từ </a:t>
                  </a:r>
                  <a14:m>
                    <m:oMath xmlns:m="http://schemas.openxmlformats.org/officeDocument/2006/math">
                      <m:r>
                        <a:rPr lang="vi-VN" sz="2000" i="1">
                          <a:latin typeface="Cambria Math" panose="02040503050406030204" pitchFamily="18" charset="0"/>
                        </a:rPr>
                        <m:t>20</m:t>
                      </m:r>
                    </m:oMath>
                  </a14:m>
                  <a:r>
                    <a:rPr lang="vi-VN" sz="2000" dirty="0">
                      <a:latin typeface="Times New Roman" panose="02020603050405020304" pitchFamily="18" charset="0"/>
                      <a:cs typeface="Times New Roman" panose="02020603050405020304" pitchFamily="18" charset="0"/>
                    </a:rPr>
                    <a:t> học sinh là một tổ hợp chập </a:t>
                  </a:r>
                  <a14:m>
                    <m:oMath xmlns:m="http://schemas.openxmlformats.org/officeDocument/2006/math">
                      <m:r>
                        <a:rPr lang="vi-VN" sz="2000" i="1">
                          <a:latin typeface="Cambria Math" panose="02040503050406030204" pitchFamily="18" charset="0"/>
                        </a:rPr>
                        <m:t>6</m:t>
                      </m:r>
                    </m:oMath>
                  </a14:m>
                  <a:r>
                    <a:rPr lang="vi-VN" sz="2000" dirty="0">
                      <a:latin typeface="Times New Roman" panose="02020603050405020304" pitchFamily="18" charset="0"/>
                      <a:cs typeface="Times New Roman" panose="02020603050405020304" pitchFamily="18" charset="0"/>
                    </a:rPr>
                    <a:t> của </a:t>
                  </a:r>
                  <a14:m>
                    <m:oMath xmlns:m="http://schemas.openxmlformats.org/officeDocument/2006/math">
                      <m:r>
                        <a:rPr lang="vi-VN" sz="2000" i="1">
                          <a:latin typeface="Cambria Math" panose="02040503050406030204" pitchFamily="18" charset="0"/>
                        </a:rPr>
                        <m:t>20</m:t>
                      </m:r>
                    </m:oMath>
                  </a14:m>
                  <a:r>
                    <a:rPr lang="vi-VN" sz="2000" dirty="0">
                      <a:latin typeface="Times New Roman" panose="02020603050405020304" pitchFamily="18" charset="0"/>
                      <a:cs typeface="Times New Roman" panose="02020603050405020304" pitchFamily="18" charset="0"/>
                    </a:rPr>
                    <a:t>.</a:t>
                  </a:r>
                </a:p>
                <a:p>
                  <a:pPr algn="just" latinLnBrk="0"/>
                  <a:r>
                    <a:rPr lang="vi-VN" sz="2000" dirty="0">
                      <a:latin typeface="Times New Roman" panose="02020603050405020304" pitchFamily="18" charset="0"/>
                      <a:cs typeface="Times New Roman" panose="02020603050405020304" pitchFamily="18" charset="0"/>
                    </a:rPr>
                    <a:t>Vậy số cách chọn </a:t>
                  </a:r>
                  <a14:m>
                    <m:oMath xmlns:m="http://schemas.openxmlformats.org/officeDocument/2006/math">
                      <m:r>
                        <a:rPr lang="vi-VN" sz="2000" i="1">
                          <a:latin typeface="Cambria Math" panose="02040503050406030204" pitchFamily="18" charset="0"/>
                        </a:rPr>
                        <m:t>6</m:t>
                      </m:r>
                    </m:oMath>
                  </a14:m>
                  <a:r>
                    <a:rPr lang="vi-VN" sz="2000" dirty="0">
                      <a:latin typeface="Times New Roman" panose="02020603050405020304" pitchFamily="18" charset="0"/>
                      <a:cs typeface="Times New Roman" panose="02020603050405020304" pitchFamily="18" charset="0"/>
                    </a:rPr>
                    <a:t> thành viên vào Ban quản lí là:</a:t>
                  </a:r>
                  <a:r>
                    <a:rPr lang="en-US" sz="2000" dirty="0">
                      <a:latin typeface="Times New Roman" panose="02020603050405020304" pitchFamily="18" charset="0"/>
                      <a:cs typeface="Times New Roman" panose="02020603050405020304" pitchFamily="18" charset="0"/>
                    </a:rPr>
                    <a:t> </a:t>
                  </a:r>
                </a:p>
                <a:p>
                  <a:pPr algn="just" latinLnBrk="0"/>
                  <a14:m>
                    <m:oMath xmlns:m="http://schemas.openxmlformats.org/officeDocument/2006/math">
                      <m:sSubSup>
                        <m:sSubSupPr>
                          <m:ctrlPr>
                            <a:rPr lang="vi-VN" sz="2000" b="1" i="1">
                              <a:latin typeface="Cambria Math" panose="02040503050406030204" pitchFamily="18" charset="0"/>
                            </a:rPr>
                          </m:ctrlPr>
                        </m:sSubSupPr>
                        <m:e>
                          <m:r>
                            <a:rPr lang="vi-VN" sz="2000" b="1" i="1">
                              <a:latin typeface="Cambria Math" panose="02040503050406030204" pitchFamily="18" charset="0"/>
                            </a:rPr>
                            <m:t>𝑪</m:t>
                          </m:r>
                        </m:e>
                        <m:sub>
                          <m:r>
                            <a:rPr lang="vi-VN" sz="2000" b="1" i="1">
                              <a:latin typeface="Cambria Math" panose="02040503050406030204" pitchFamily="18" charset="0"/>
                            </a:rPr>
                            <m:t>𝟐𝟎</m:t>
                          </m:r>
                        </m:sub>
                        <m:sup>
                          <m:r>
                            <a:rPr lang="vi-VN" sz="2000" b="1" i="1">
                              <a:latin typeface="Cambria Math" panose="02040503050406030204" pitchFamily="18" charset="0"/>
                            </a:rPr>
                            <m:t>𝟔</m:t>
                          </m:r>
                        </m:sup>
                      </m:sSubSup>
                      <m:r>
                        <a:rPr lang="vi-VN" sz="2000" b="1" i="1">
                          <a:latin typeface="Cambria Math" panose="02040503050406030204" pitchFamily="18" charset="0"/>
                        </a:rPr>
                        <m:t>=</m:t>
                      </m:r>
                      <m:f>
                        <m:fPr>
                          <m:ctrlPr>
                            <a:rPr lang="vi-VN" sz="2000" b="1" i="1">
                              <a:latin typeface="Cambria Math" panose="02040503050406030204" pitchFamily="18" charset="0"/>
                            </a:rPr>
                          </m:ctrlPr>
                        </m:fPr>
                        <m:num>
                          <m:r>
                            <a:rPr lang="vi-VN" sz="2000" b="1" i="1">
                              <a:latin typeface="Cambria Math" panose="02040503050406030204" pitchFamily="18" charset="0"/>
                            </a:rPr>
                            <m:t>𝟐𝟎</m:t>
                          </m:r>
                          <m:r>
                            <a:rPr lang="vi-VN" sz="2000" b="1" i="1">
                              <a:latin typeface="Cambria Math" panose="02040503050406030204" pitchFamily="18" charset="0"/>
                            </a:rPr>
                            <m:t>!</m:t>
                          </m:r>
                        </m:num>
                        <m:den>
                          <m:d>
                            <m:dPr>
                              <m:ctrlPr>
                                <a:rPr lang="vi-VN" sz="2000" b="1" i="1">
                                  <a:latin typeface="Cambria Math" panose="02040503050406030204" pitchFamily="18" charset="0"/>
                                </a:rPr>
                              </m:ctrlPr>
                            </m:dPr>
                            <m:e>
                              <m:r>
                                <a:rPr lang="vi-VN" sz="2000" b="1" i="1">
                                  <a:latin typeface="Cambria Math" panose="02040503050406030204" pitchFamily="18" charset="0"/>
                                </a:rPr>
                                <m:t>𝟐𝟎</m:t>
                              </m:r>
                              <m:r>
                                <a:rPr lang="vi-VN" sz="2000" b="1" i="1">
                                  <a:latin typeface="Cambria Math" panose="02040503050406030204" pitchFamily="18" charset="0"/>
                                </a:rPr>
                                <m:t>−</m:t>
                              </m:r>
                              <m:r>
                                <a:rPr lang="vi-VN" sz="2000" b="1" i="1">
                                  <a:latin typeface="Cambria Math" panose="02040503050406030204" pitchFamily="18" charset="0"/>
                                </a:rPr>
                                <m:t>𝟔</m:t>
                              </m:r>
                            </m:e>
                          </m:d>
                          <m:r>
                            <a:rPr lang="vi-VN" sz="2000" b="1" i="1">
                              <a:latin typeface="Cambria Math" panose="02040503050406030204" pitchFamily="18" charset="0"/>
                            </a:rPr>
                            <m:t>!</m:t>
                          </m:r>
                          <m:r>
                            <a:rPr lang="vi-VN" sz="2000" b="1" i="1">
                              <a:latin typeface="Cambria Math" panose="02040503050406030204" pitchFamily="18" charset="0"/>
                            </a:rPr>
                            <m:t>𝟔</m:t>
                          </m:r>
                          <m:r>
                            <a:rPr lang="vi-VN" sz="2000" b="1" i="1">
                              <a:latin typeface="Cambria Math" panose="02040503050406030204" pitchFamily="18" charset="0"/>
                            </a:rPr>
                            <m:t>!</m:t>
                          </m:r>
                        </m:den>
                      </m:f>
                      <m:r>
                        <a:rPr lang="vi-VN" sz="2000" b="1" i="1">
                          <a:latin typeface="Cambria Math" panose="02040503050406030204" pitchFamily="18" charset="0"/>
                        </a:rPr>
                        <m:t>=</m:t>
                      </m:r>
                      <m:f>
                        <m:fPr>
                          <m:ctrlPr>
                            <a:rPr lang="vi-VN" sz="2000" b="1" i="1">
                              <a:latin typeface="Cambria Math" panose="02040503050406030204" pitchFamily="18" charset="0"/>
                            </a:rPr>
                          </m:ctrlPr>
                        </m:fPr>
                        <m:num>
                          <m:r>
                            <a:rPr lang="vi-VN" sz="2000" b="1" i="1">
                              <a:latin typeface="Cambria Math" panose="02040503050406030204" pitchFamily="18" charset="0"/>
                            </a:rPr>
                            <m:t>𝟐𝟎</m:t>
                          </m:r>
                          <m:r>
                            <a:rPr lang="vi-VN" sz="2000" b="1" i="1">
                              <a:latin typeface="Cambria Math" panose="02040503050406030204" pitchFamily="18" charset="0"/>
                            </a:rPr>
                            <m:t>!</m:t>
                          </m:r>
                        </m:num>
                        <m:den>
                          <m:r>
                            <a:rPr lang="vi-VN" sz="2000" b="1" i="1">
                              <a:latin typeface="Cambria Math" panose="02040503050406030204" pitchFamily="18" charset="0"/>
                            </a:rPr>
                            <m:t>𝟏𝟒</m:t>
                          </m:r>
                          <m:r>
                            <a:rPr lang="vi-VN" sz="2000" b="1" i="1">
                              <a:latin typeface="Cambria Math" panose="02040503050406030204" pitchFamily="18" charset="0"/>
                            </a:rPr>
                            <m:t>!</m:t>
                          </m:r>
                          <m:r>
                            <a:rPr lang="vi-VN" sz="2000" b="1" i="1">
                              <a:latin typeface="Cambria Math" panose="02040503050406030204" pitchFamily="18" charset="0"/>
                            </a:rPr>
                            <m:t>𝟔</m:t>
                          </m:r>
                          <m:r>
                            <a:rPr lang="vi-VN" sz="2000" b="1" i="1">
                              <a:latin typeface="Cambria Math" panose="02040503050406030204" pitchFamily="18" charset="0"/>
                            </a:rPr>
                            <m:t>!</m:t>
                          </m:r>
                        </m:den>
                      </m:f>
                      <m:r>
                        <a:rPr lang="vi-VN" sz="2000" b="1" i="1">
                          <a:latin typeface="Cambria Math" panose="02040503050406030204" pitchFamily="18" charset="0"/>
                        </a:rPr>
                        <m:t>=</m:t>
                      </m:r>
                      <m:r>
                        <a:rPr lang="vi-VN" sz="2000" b="1" i="1">
                          <a:latin typeface="Cambria Math" panose="02040503050406030204" pitchFamily="18" charset="0"/>
                        </a:rPr>
                        <m:t>𝟑𝟖𝟕𝟔𝟎</m:t>
                      </m:r>
                    </m:oMath>
                  </a14:m>
                  <a:r>
                    <a:rPr lang="vi-VN" sz="2000" b="1"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endParaRPr lang="vi-VN" sz="2000" b="1"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879428C-161E-C48E-C6C5-02A46FDF9E97}"/>
                    </a:ext>
                  </a:extLst>
                </p:cNvPr>
                <p:cNvSpPr txBox="1">
                  <a:spLocks noRot="1" noChangeAspect="1" noMove="1" noResize="1" noEditPoints="1" noAdjustHandles="1" noChangeArrowheads="1" noChangeShapeType="1" noTextEdit="1"/>
                </p:cNvSpPr>
                <p:nvPr/>
              </p:nvSpPr>
              <p:spPr>
                <a:xfrm>
                  <a:off x="547645" y="8684758"/>
                  <a:ext cx="8819808" cy="1375939"/>
                </a:xfrm>
                <a:prstGeom prst="rect">
                  <a:avLst/>
                </a:prstGeom>
                <a:blipFill>
                  <a:blip r:embed="rId2"/>
                  <a:stretch>
                    <a:fillRect l="-772" t="-2577"/>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3BAE9548-1D59-D175-9D85-6271F231AC8E}"/>
              </a:ext>
            </a:extLst>
          </p:cNvPr>
          <p:cNvGrpSpPr/>
          <p:nvPr/>
        </p:nvGrpSpPr>
        <p:grpSpPr>
          <a:xfrm>
            <a:off x="99792" y="699542"/>
            <a:ext cx="8689663" cy="1758225"/>
            <a:chOff x="107504" y="722011"/>
            <a:chExt cx="8689663" cy="1758225"/>
          </a:xfrm>
        </p:grpSpPr>
        <p:grpSp>
          <p:nvGrpSpPr>
            <p:cNvPr id="14" name="Group 13">
              <a:extLst>
                <a:ext uri="{FF2B5EF4-FFF2-40B4-BE49-F238E27FC236}">
                  <a16:creationId xmlns:a16="http://schemas.microsoft.com/office/drawing/2014/main" id="{6AE8C455-E857-9C9F-E867-4532A7190EDC}"/>
                </a:ext>
              </a:extLst>
            </p:cNvPr>
            <p:cNvGrpSpPr/>
            <p:nvPr/>
          </p:nvGrpSpPr>
          <p:grpSpPr>
            <a:xfrm>
              <a:off x="319793" y="915566"/>
              <a:ext cx="8477374" cy="1564670"/>
              <a:chOff x="269221" y="255060"/>
              <a:chExt cx="8632428" cy="1564670"/>
            </a:xfrm>
          </p:grpSpPr>
          <p:sp>
            <p:nvSpPr>
              <p:cNvPr id="21" name="Rounded Rectangle 19">
                <a:extLst>
                  <a:ext uri="{FF2B5EF4-FFF2-40B4-BE49-F238E27FC236}">
                    <a16:creationId xmlns:a16="http://schemas.microsoft.com/office/drawing/2014/main" id="{2F98F23D-D995-6722-82A1-AAA8CA3E4576}"/>
                  </a:ext>
                </a:extLst>
              </p:cNvPr>
              <p:cNvSpPr/>
              <p:nvPr/>
            </p:nvSpPr>
            <p:spPr>
              <a:xfrm>
                <a:off x="269221" y="255060"/>
                <a:ext cx="8632428" cy="156467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5600AD2D-4BAA-9838-FC9A-074D2C61B6AD}"/>
                  </a:ext>
                </a:extLst>
              </p:cNvPr>
              <p:cNvSpPr txBox="1"/>
              <p:nvPr/>
            </p:nvSpPr>
            <p:spPr>
              <a:xfrm>
                <a:off x="355997" y="316232"/>
                <a:ext cx="8402193" cy="1477328"/>
              </a:xfrm>
              <a:prstGeom prst="rect">
                <a:avLst/>
              </a:prstGeom>
              <a:noFill/>
            </p:spPr>
            <p:txBody>
              <a:bodyPr wrap="square" rtlCol="0">
                <a:spAutoFit/>
              </a:bodyPr>
              <a:lstStyle/>
              <a:p>
                <a:pPr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Một câu lạc bộ có 20 học sinh.</a:t>
                </a:r>
              </a:p>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a) Có bao nhiêu cách chọn 6 thành viên vào Ban quản lí?</a:t>
                </a:r>
              </a:p>
              <a:p>
                <a:pPr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b) Có bao nhiêu cách chọn Trưởng ban, 1 Phó ban, 4 thành viên khác vào Ban quản lí?</a:t>
                </a:r>
                <a:endParaRPr lang="vi-VN" sz="2000" b="1"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8771D2EA-5DF6-3B8D-D242-DAE0B7AA94CF}"/>
                </a:ext>
              </a:extLst>
            </p:cNvPr>
            <p:cNvGrpSpPr/>
            <p:nvPr/>
          </p:nvGrpSpPr>
          <p:grpSpPr>
            <a:xfrm>
              <a:off x="107504" y="722011"/>
              <a:ext cx="1670253" cy="347678"/>
              <a:chOff x="64533" y="82479"/>
              <a:chExt cx="538540" cy="97061"/>
            </a:xfrm>
          </p:grpSpPr>
          <p:grpSp>
            <p:nvGrpSpPr>
              <p:cNvPr id="16" name="Group 15">
                <a:extLst>
                  <a:ext uri="{FF2B5EF4-FFF2-40B4-BE49-F238E27FC236}">
                    <a16:creationId xmlns:a16="http://schemas.microsoft.com/office/drawing/2014/main" id="{43A5CD68-C836-531B-980F-5419048E92D3}"/>
                  </a:ext>
                </a:extLst>
              </p:cNvPr>
              <p:cNvGrpSpPr/>
              <p:nvPr/>
            </p:nvGrpSpPr>
            <p:grpSpPr>
              <a:xfrm>
                <a:off x="64533" y="100932"/>
                <a:ext cx="538540" cy="71427"/>
                <a:chOff x="90798" y="111814"/>
                <a:chExt cx="757736" cy="88395"/>
              </a:xfrm>
            </p:grpSpPr>
            <p:sp>
              <p:nvSpPr>
                <p:cNvPr id="18" name="Arrow: Pentagon 17">
                  <a:extLst>
                    <a:ext uri="{FF2B5EF4-FFF2-40B4-BE49-F238E27FC236}">
                      <a16:creationId xmlns:a16="http://schemas.microsoft.com/office/drawing/2014/main" id="{F8488336-5661-591C-2C30-6169BAA69A98}"/>
                    </a:ext>
                  </a:extLst>
                </p:cNvPr>
                <p:cNvSpPr/>
                <p:nvPr/>
              </p:nvSpPr>
              <p:spPr>
                <a:xfrm>
                  <a:off x="204715" y="115734"/>
                  <a:ext cx="643819"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0F50F2ED-3412-9C41-12AA-1C131089AE11}"/>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B33C98E4-B920-687B-6173-60536F3D464E}"/>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C2A0C095-477E-B48E-B7AA-64233BB28DBC}"/>
                  </a:ext>
                </a:extLst>
              </p:cNvPr>
              <p:cNvSpPr txBox="1"/>
              <p:nvPr/>
            </p:nvSpPr>
            <p:spPr>
              <a:xfrm>
                <a:off x="192154" y="82479"/>
                <a:ext cx="385652" cy="97061"/>
              </a:xfrm>
              <a:prstGeom prst="rect">
                <a:avLst/>
              </a:prstGeom>
              <a:noFill/>
            </p:spPr>
            <p:txBody>
              <a:bodyPr wrap="square" tIns="54000" bIns="0">
                <a:noAutofit/>
              </a:bodyPr>
              <a:lstStyle/>
              <a:p>
                <a:pPr latinLnBrk="0">
                  <a:spcAft>
                    <a:spcPts val="800"/>
                  </a:spcAft>
                </a:pPr>
                <a:r>
                  <a:rPr lang="en-US"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48479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EE96A-9C35-15CB-CA50-964F83E3EA6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453B385-CB1D-4082-8FCD-8EB9F2E2A7F8}"/>
              </a:ext>
            </a:extLst>
          </p:cNvPr>
          <p:cNvGrpSpPr/>
          <p:nvPr/>
        </p:nvGrpSpPr>
        <p:grpSpPr>
          <a:xfrm>
            <a:off x="265433" y="256727"/>
            <a:ext cx="7906968" cy="335713"/>
            <a:chOff x="6539248" y="431659"/>
            <a:chExt cx="4645821" cy="335713"/>
          </a:xfrm>
        </p:grpSpPr>
        <p:sp>
          <p:nvSpPr>
            <p:cNvPr id="9" name="Rounded Rectangle 19">
              <a:extLst>
                <a:ext uri="{FF2B5EF4-FFF2-40B4-BE49-F238E27FC236}">
                  <a16:creationId xmlns:a16="http://schemas.microsoft.com/office/drawing/2014/main" id="{885EADE2-3DC5-6A15-3DEB-31D470AE0BF9}"/>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39564CE7-FE3D-CE26-4AB4-05A8FEA9059E}"/>
                </a:ext>
              </a:extLst>
            </p:cNvPr>
            <p:cNvSpPr txBox="1">
              <a:spLocks/>
            </p:cNvSpPr>
            <p:nvPr/>
          </p:nvSpPr>
          <p:spPr>
            <a:xfrm>
              <a:off x="6560577" y="445818"/>
              <a:ext cx="4624491"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ỨNG DỤNG HOÁN VỊ, CHỈNH HỢP, TỔ HỢP VÀO CÁC BÀI TOÁN ĐẾM</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7CA6DE49-B8C3-7C44-5A36-799C9501DE46}"/>
              </a:ext>
            </a:extLst>
          </p:cNvPr>
          <p:cNvGrpSpPr/>
          <p:nvPr/>
        </p:nvGrpSpPr>
        <p:grpSpPr>
          <a:xfrm>
            <a:off x="35496" y="586360"/>
            <a:ext cx="8689663" cy="1758225"/>
            <a:chOff x="107504" y="722011"/>
            <a:chExt cx="8689663" cy="1758225"/>
          </a:xfrm>
        </p:grpSpPr>
        <p:grpSp>
          <p:nvGrpSpPr>
            <p:cNvPr id="4" name="Group 3">
              <a:extLst>
                <a:ext uri="{FF2B5EF4-FFF2-40B4-BE49-F238E27FC236}">
                  <a16:creationId xmlns:a16="http://schemas.microsoft.com/office/drawing/2014/main" id="{2476E3F4-57BB-69BC-6506-486A140FFD35}"/>
                </a:ext>
              </a:extLst>
            </p:cNvPr>
            <p:cNvGrpSpPr/>
            <p:nvPr/>
          </p:nvGrpSpPr>
          <p:grpSpPr>
            <a:xfrm>
              <a:off x="319793" y="915566"/>
              <a:ext cx="8477374" cy="1564670"/>
              <a:chOff x="269221" y="255060"/>
              <a:chExt cx="8632428" cy="1564670"/>
            </a:xfrm>
          </p:grpSpPr>
          <p:sp>
            <p:nvSpPr>
              <p:cNvPr id="14" name="Rounded Rectangle 19">
                <a:extLst>
                  <a:ext uri="{FF2B5EF4-FFF2-40B4-BE49-F238E27FC236}">
                    <a16:creationId xmlns:a16="http://schemas.microsoft.com/office/drawing/2014/main" id="{83FFA7E9-D728-D0DB-D82C-792A341853FA}"/>
                  </a:ext>
                </a:extLst>
              </p:cNvPr>
              <p:cNvSpPr/>
              <p:nvPr/>
            </p:nvSpPr>
            <p:spPr>
              <a:xfrm>
                <a:off x="269221" y="255060"/>
                <a:ext cx="8632428" cy="156467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CDBEE86-D73C-7B80-DB37-710DFC4B47EE}"/>
                  </a:ext>
                </a:extLst>
              </p:cNvPr>
              <p:cNvSpPr txBox="1"/>
              <p:nvPr/>
            </p:nvSpPr>
            <p:spPr>
              <a:xfrm>
                <a:off x="355997" y="316232"/>
                <a:ext cx="8402193" cy="1477328"/>
              </a:xfrm>
              <a:prstGeom prst="rect">
                <a:avLst/>
              </a:prstGeom>
              <a:noFill/>
            </p:spPr>
            <p:txBody>
              <a:bodyPr wrap="square" rtlCol="0">
                <a:spAutoFit/>
              </a:bodyPr>
              <a:lstStyle/>
              <a:p>
                <a:pPr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Một câu lạc bộ có 20 học sinh.</a:t>
                </a:r>
              </a:p>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a) Có bao nhiêu cách chọn 6 thành viên vào Ban quản lí?</a:t>
                </a:r>
              </a:p>
              <a:p>
                <a:pPr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b) Có bao nhiêu cách chọn Trưởng ban, 1 Phó ban, 4 thành viên khác vào Ban quản lí?</a:t>
                </a:r>
                <a:endParaRPr lang="vi-VN" sz="2000" b="1"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63196093-AE62-D521-41CB-F745E8ACF794}"/>
                </a:ext>
              </a:extLst>
            </p:cNvPr>
            <p:cNvGrpSpPr/>
            <p:nvPr/>
          </p:nvGrpSpPr>
          <p:grpSpPr>
            <a:xfrm>
              <a:off x="107504" y="722011"/>
              <a:ext cx="1670253" cy="347678"/>
              <a:chOff x="64533" y="82479"/>
              <a:chExt cx="538540" cy="97061"/>
            </a:xfrm>
          </p:grpSpPr>
          <p:grpSp>
            <p:nvGrpSpPr>
              <p:cNvPr id="6" name="Group 5">
                <a:extLst>
                  <a:ext uri="{FF2B5EF4-FFF2-40B4-BE49-F238E27FC236}">
                    <a16:creationId xmlns:a16="http://schemas.microsoft.com/office/drawing/2014/main" id="{742F0D20-9C65-5393-2D3B-94D98F90BC3B}"/>
                  </a:ext>
                </a:extLst>
              </p:cNvPr>
              <p:cNvGrpSpPr/>
              <p:nvPr/>
            </p:nvGrpSpPr>
            <p:grpSpPr>
              <a:xfrm>
                <a:off x="64533" y="100932"/>
                <a:ext cx="538540" cy="71427"/>
                <a:chOff x="90798" y="111814"/>
                <a:chExt cx="757736" cy="88395"/>
              </a:xfrm>
            </p:grpSpPr>
            <p:sp>
              <p:nvSpPr>
                <p:cNvPr id="11" name="Arrow: Pentagon 10">
                  <a:extLst>
                    <a:ext uri="{FF2B5EF4-FFF2-40B4-BE49-F238E27FC236}">
                      <a16:creationId xmlns:a16="http://schemas.microsoft.com/office/drawing/2014/main" id="{D22CAFC6-AD08-7E33-7A15-9517A86E453E}"/>
                    </a:ext>
                  </a:extLst>
                </p:cNvPr>
                <p:cNvSpPr/>
                <p:nvPr/>
              </p:nvSpPr>
              <p:spPr>
                <a:xfrm>
                  <a:off x="204715" y="115734"/>
                  <a:ext cx="643819"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3BE9096B-88E7-7752-5264-67DD165C31B6}"/>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13" name="Arrow: Chevron 12">
                  <a:extLst>
                    <a:ext uri="{FF2B5EF4-FFF2-40B4-BE49-F238E27FC236}">
                      <a16:creationId xmlns:a16="http://schemas.microsoft.com/office/drawing/2014/main" id="{600F5B87-F139-A4D6-0A3E-B8652B6664B7}"/>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7" name="TextBox 56">
                <a:extLst>
                  <a:ext uri="{FF2B5EF4-FFF2-40B4-BE49-F238E27FC236}">
                    <a16:creationId xmlns:a16="http://schemas.microsoft.com/office/drawing/2014/main" id="{38C96CEA-98D7-4CB7-799F-A0B92552F215}"/>
                  </a:ext>
                </a:extLst>
              </p:cNvPr>
              <p:cNvSpPr txBox="1"/>
              <p:nvPr/>
            </p:nvSpPr>
            <p:spPr>
              <a:xfrm>
                <a:off x="192154" y="82479"/>
                <a:ext cx="385652" cy="97061"/>
              </a:xfrm>
              <a:prstGeom prst="rect">
                <a:avLst/>
              </a:prstGeom>
              <a:noFill/>
            </p:spPr>
            <p:txBody>
              <a:bodyPr wrap="square" tIns="54000" bIns="0">
                <a:noAutofit/>
              </a:bodyPr>
              <a:lstStyle/>
              <a:p>
                <a:pPr latinLnBrk="0">
                  <a:spcAft>
                    <a:spcPts val="800"/>
                  </a:spcAft>
                </a:pPr>
                <a:r>
                  <a:rPr lang="en-US"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grpSp>
        <p:nvGrpSpPr>
          <p:cNvPr id="16" name="Group 15">
            <a:extLst>
              <a:ext uri="{FF2B5EF4-FFF2-40B4-BE49-F238E27FC236}">
                <a16:creationId xmlns:a16="http://schemas.microsoft.com/office/drawing/2014/main" id="{BC494B9A-C0F7-D2F0-E652-1FE2754BDFBA}"/>
              </a:ext>
            </a:extLst>
          </p:cNvPr>
          <p:cNvGrpSpPr/>
          <p:nvPr/>
        </p:nvGrpSpPr>
        <p:grpSpPr>
          <a:xfrm>
            <a:off x="262397" y="2379587"/>
            <a:ext cx="8462763" cy="2884419"/>
            <a:chOff x="434120" y="8307241"/>
            <a:chExt cx="8512054" cy="3351168"/>
          </a:xfrm>
        </p:grpSpPr>
        <p:sp>
          <p:nvSpPr>
            <p:cNvPr id="17" name="Rounded Rectangle 34">
              <a:extLst>
                <a:ext uri="{FF2B5EF4-FFF2-40B4-BE49-F238E27FC236}">
                  <a16:creationId xmlns:a16="http://schemas.microsoft.com/office/drawing/2014/main" id="{A7678415-57DD-FEB0-946A-F70A619CA223}"/>
                </a:ext>
              </a:extLst>
            </p:cNvPr>
            <p:cNvSpPr/>
            <p:nvPr/>
          </p:nvSpPr>
          <p:spPr>
            <a:xfrm>
              <a:off x="438046" y="8468882"/>
              <a:ext cx="8508128" cy="281219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18" name="Group 60">
              <a:extLst>
                <a:ext uri="{FF2B5EF4-FFF2-40B4-BE49-F238E27FC236}">
                  <a16:creationId xmlns:a16="http://schemas.microsoft.com/office/drawing/2014/main" id="{3F621ADD-675C-1CF6-EB4B-02F51C3D64D6}"/>
                </a:ext>
              </a:extLst>
            </p:cNvPr>
            <p:cNvGrpSpPr/>
            <p:nvPr/>
          </p:nvGrpSpPr>
          <p:grpSpPr>
            <a:xfrm>
              <a:off x="434120" y="8307241"/>
              <a:ext cx="1628191" cy="429096"/>
              <a:chOff x="1224539" y="6271833"/>
              <a:chExt cx="4190013" cy="695403"/>
            </a:xfrm>
          </p:grpSpPr>
          <p:sp>
            <p:nvSpPr>
              <p:cNvPr id="20" name="Freeform 20">
                <a:extLst>
                  <a:ext uri="{FF2B5EF4-FFF2-40B4-BE49-F238E27FC236}">
                    <a16:creationId xmlns:a16="http://schemas.microsoft.com/office/drawing/2014/main" id="{4DCAE631-F5DF-CAE1-D737-38278741E992}"/>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BC63BE3-B591-B658-2FF9-AD2F03F602AA}"/>
                  </a:ext>
                </a:extLst>
              </p:cNvPr>
              <p:cNvSpPr txBox="1"/>
              <p:nvPr/>
            </p:nvSpPr>
            <p:spPr>
              <a:xfrm>
                <a:off x="2218836" y="6271833"/>
                <a:ext cx="2742663" cy="695403"/>
              </a:xfrm>
              <a:prstGeom prst="rect">
                <a:avLst/>
              </a:prstGeom>
              <a:noFill/>
            </p:spPr>
            <p:txBody>
              <a:bodyPr wrap="none" rtlCol="0">
                <a:spAutoFit/>
              </a:bodyPr>
              <a:lstStyle/>
              <a:p>
                <a:pPr algn="just" latinLnBrk="0"/>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22" name="Round Diagonal Corner Rectangle 41">
                <a:extLst>
                  <a:ext uri="{FF2B5EF4-FFF2-40B4-BE49-F238E27FC236}">
                    <a16:creationId xmlns:a16="http://schemas.microsoft.com/office/drawing/2014/main" id="{AA04236B-71EE-3499-0DB5-A11766A80911}"/>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23" name="Freeform 15">
                <a:extLst>
                  <a:ext uri="{FF2B5EF4-FFF2-40B4-BE49-F238E27FC236}">
                    <a16:creationId xmlns:a16="http://schemas.microsoft.com/office/drawing/2014/main" id="{5E30D965-7470-62C2-C01A-8FFE39B03D71}"/>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FC17444-0FBD-5744-5418-7F46B748033B}"/>
                    </a:ext>
                  </a:extLst>
                </p:cNvPr>
                <p:cNvSpPr txBox="1"/>
                <p:nvPr/>
              </p:nvSpPr>
              <p:spPr>
                <a:xfrm>
                  <a:off x="547645" y="8684758"/>
                  <a:ext cx="8345564" cy="2973651"/>
                </a:xfrm>
                <a:prstGeom prst="rect">
                  <a:avLst/>
                </a:prstGeom>
                <a:noFill/>
              </p:spPr>
              <p:txBody>
                <a:bodyPr wrap="square" rtlCol="0">
                  <a:spAutoFit/>
                </a:bodyPr>
                <a:lstStyle/>
                <a:p>
                  <a:pPr latinLnBrk="0"/>
                  <a:r>
                    <a:rPr lang="vi-VN" sz="2000" dirty="0">
                      <a:latin typeface="Times New Roman" panose="02020603050405020304" pitchFamily="18" charset="0"/>
                      <a:cs typeface="Times New Roman" panose="02020603050405020304" pitchFamily="18" charset="0"/>
                    </a:rPr>
                    <a:t>b) Để chọn được Trưởng ban, </a:t>
                  </a:r>
                  <a14:m>
                    <m:oMath xmlns:m="http://schemas.openxmlformats.org/officeDocument/2006/math">
                      <m:r>
                        <a:rPr lang="vi-VN" sz="2000" i="1">
                          <a:latin typeface="Cambria Math" panose="02040503050406030204" pitchFamily="18" charset="0"/>
                        </a:rPr>
                        <m:t>1</m:t>
                      </m:r>
                    </m:oMath>
                  </a14:m>
                  <a:r>
                    <a:rPr lang="vi-VN" sz="2000" dirty="0">
                      <a:latin typeface="Times New Roman" panose="02020603050405020304" pitchFamily="18" charset="0"/>
                      <a:cs typeface="Times New Roman" panose="02020603050405020304" pitchFamily="18" charset="0"/>
                    </a:rPr>
                    <a:t> Phó ban,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thành viên khác vào Ban quản lí ta thực hiện các công đoạn sau:</a:t>
                  </a:r>
                </a:p>
                <a:p>
                  <a:pPr algn="just" latinLnBrk="0"/>
                  <a:r>
                    <a:rPr lang="vi-VN" sz="2000" dirty="0">
                      <a:latin typeface="Times New Roman" panose="02020603050405020304" pitchFamily="18" charset="0"/>
                      <a:cs typeface="Times New Roman" panose="02020603050405020304" pitchFamily="18" charset="0"/>
                    </a:rPr>
                    <a:t>  1. Chọn Trưởng ban (</a:t>
                  </a:r>
                  <a14:m>
                    <m:oMath xmlns:m="http://schemas.openxmlformats.org/officeDocument/2006/math">
                      <m:r>
                        <a:rPr lang="vi-VN" sz="2000" i="1">
                          <a:latin typeface="Cambria Math" panose="02040503050406030204" pitchFamily="18" charset="0"/>
                        </a:rPr>
                        <m:t>1</m:t>
                      </m:r>
                    </m:oMath>
                  </a14:m>
                  <a:r>
                    <a:rPr lang="vi-VN" sz="2000" dirty="0">
                      <a:latin typeface="Times New Roman" panose="02020603050405020304" pitchFamily="18" charset="0"/>
                      <a:cs typeface="Times New Roman" panose="02020603050405020304" pitchFamily="18" charset="0"/>
                    </a:rPr>
                    <a:t> người) từ </a:t>
                  </a:r>
                  <a14:m>
                    <m:oMath xmlns:m="http://schemas.openxmlformats.org/officeDocument/2006/math">
                      <m:r>
                        <a:rPr lang="vi-VN" sz="2000" i="1">
                          <a:latin typeface="Cambria Math" panose="02040503050406030204" pitchFamily="18" charset="0"/>
                        </a:rPr>
                        <m:t>20</m:t>
                      </m:r>
                    </m:oMath>
                  </a14:m>
                  <a:r>
                    <a:rPr lang="vi-VN" sz="2000" dirty="0">
                      <a:latin typeface="Times New Roman" panose="02020603050405020304" pitchFamily="18" charset="0"/>
                      <a:cs typeface="Times New Roman" panose="02020603050405020304" pitchFamily="18" charset="0"/>
                    </a:rPr>
                    <a:t> học sinh: có </a:t>
                  </a:r>
                  <a14:m>
                    <m:oMath xmlns:m="http://schemas.openxmlformats.org/officeDocument/2006/math">
                      <m:r>
                        <a:rPr lang="vi-VN" sz="2000" i="1">
                          <a:latin typeface="Cambria Math" panose="02040503050406030204" pitchFamily="18" charset="0"/>
                        </a:rPr>
                        <m:t>20</m:t>
                      </m:r>
                    </m:oMath>
                  </a14:m>
                  <a:r>
                    <a:rPr lang="vi-VN" sz="2000" dirty="0">
                      <a:latin typeface="Times New Roman" panose="02020603050405020304" pitchFamily="18" charset="0"/>
                      <a:cs typeface="Times New Roman" panose="02020603050405020304" pitchFamily="18" charset="0"/>
                    </a:rPr>
                    <a:t> (cách).</a:t>
                  </a:r>
                </a:p>
                <a:p>
                  <a:pPr algn="just" latinLnBrk="0"/>
                  <a:r>
                    <a:rPr lang="vi-VN" sz="2000" dirty="0">
                      <a:latin typeface="Times New Roman" panose="02020603050405020304" pitchFamily="18" charset="0"/>
                      <a:cs typeface="Times New Roman" panose="02020603050405020304" pitchFamily="18" charset="0"/>
                    </a:rPr>
                    <a:t>  2. Chọn </a:t>
                  </a:r>
                  <a14:m>
                    <m:oMath xmlns:m="http://schemas.openxmlformats.org/officeDocument/2006/math">
                      <m:r>
                        <a:rPr lang="vi-VN" sz="2000" i="1">
                          <a:latin typeface="Cambria Math" panose="02040503050406030204" pitchFamily="18" charset="0"/>
                        </a:rPr>
                        <m:t>1</m:t>
                      </m:r>
                    </m:oMath>
                  </a14:m>
                  <a:r>
                    <a:rPr lang="vi-VN" sz="2000" dirty="0">
                      <a:latin typeface="Times New Roman" panose="02020603050405020304" pitchFamily="18" charset="0"/>
                      <a:cs typeface="Times New Roman" panose="02020603050405020304" pitchFamily="18" charset="0"/>
                    </a:rPr>
                    <a:t> Phó ban trong số </a:t>
                  </a:r>
                  <a14:m>
                    <m:oMath xmlns:m="http://schemas.openxmlformats.org/officeDocument/2006/math">
                      <m:r>
                        <a:rPr lang="vi-VN" sz="2000" i="1">
                          <a:latin typeface="Cambria Math" panose="02040503050406030204" pitchFamily="18" charset="0"/>
                        </a:rPr>
                        <m:t>19</m:t>
                      </m:r>
                    </m:oMath>
                  </a14:m>
                  <a:r>
                    <a:rPr lang="vi-VN" sz="2000" dirty="0">
                      <a:latin typeface="Times New Roman" panose="02020603050405020304" pitchFamily="18" charset="0"/>
                      <a:cs typeface="Times New Roman" panose="02020603050405020304" pitchFamily="18" charset="0"/>
                    </a:rPr>
                    <a:t> học sinh: có </a:t>
                  </a:r>
                  <a14:m>
                    <m:oMath xmlns:m="http://schemas.openxmlformats.org/officeDocument/2006/math">
                      <m:r>
                        <a:rPr lang="vi-VN" sz="2000" i="1">
                          <a:latin typeface="Cambria Math" panose="02040503050406030204" pitchFamily="18" charset="0"/>
                        </a:rPr>
                        <m:t>19</m:t>
                      </m:r>
                    </m:oMath>
                  </a14:m>
                  <a:r>
                    <a:rPr lang="vi-VN" sz="2000" dirty="0">
                      <a:latin typeface="Times New Roman" panose="02020603050405020304" pitchFamily="18" charset="0"/>
                      <a:cs typeface="Times New Roman" panose="02020603050405020304" pitchFamily="18" charset="0"/>
                    </a:rPr>
                    <a:t> (cách).</a:t>
                  </a:r>
                </a:p>
                <a:p>
                  <a:pPr latinLnBrk="0"/>
                  <a:r>
                    <a:rPr lang="vi-VN" sz="2000" dirty="0">
                      <a:latin typeface="Times New Roman" panose="02020603050405020304" pitchFamily="18" charset="0"/>
                      <a:cs typeface="Times New Roman" panose="02020603050405020304" pitchFamily="18" charset="0"/>
                    </a:rPr>
                    <a:t>  3. Chọn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thành viên trong số </a:t>
                  </a:r>
                  <a14:m>
                    <m:oMath xmlns:m="http://schemas.openxmlformats.org/officeDocument/2006/math">
                      <m:r>
                        <a:rPr lang="vi-VN" sz="2000" i="1">
                          <a:latin typeface="Cambria Math" panose="02040503050406030204" pitchFamily="18" charset="0"/>
                        </a:rPr>
                        <m:t>18</m:t>
                      </m:r>
                    </m:oMath>
                  </a14:m>
                  <a:r>
                    <a:rPr lang="vi-VN" sz="2000" dirty="0">
                      <a:latin typeface="Times New Roman" panose="02020603050405020304" pitchFamily="18" charset="0"/>
                      <a:cs typeface="Times New Roman" panose="02020603050405020304" pitchFamily="18" charset="0"/>
                    </a:rPr>
                    <a:t> học sinh còn lại: có </a:t>
                  </a:r>
                  <a14:m>
                    <m:oMath xmlns:m="http://schemas.openxmlformats.org/officeDocument/2006/math">
                      <m:sSubSup>
                        <m:sSubSupPr>
                          <m:ctrlPr>
                            <a:rPr lang="vi-VN" sz="2000" i="1">
                              <a:latin typeface="Cambria Math" panose="02040503050406030204" pitchFamily="18" charset="0"/>
                            </a:rPr>
                          </m:ctrlPr>
                        </m:sSubSupPr>
                        <m:e>
                          <m:r>
                            <a:rPr lang="vi-VN" sz="2000" i="1">
                              <a:latin typeface="Cambria Math" panose="02040503050406030204" pitchFamily="18" charset="0"/>
                            </a:rPr>
                            <m:t>𝐶</m:t>
                          </m:r>
                        </m:e>
                        <m:sub>
                          <m:r>
                            <a:rPr lang="vi-VN" sz="2000" i="1">
                              <a:latin typeface="Cambria Math" panose="02040503050406030204" pitchFamily="18" charset="0"/>
                            </a:rPr>
                            <m:t>18</m:t>
                          </m:r>
                        </m:sub>
                        <m:sup>
                          <m:r>
                            <a:rPr lang="vi-VN" sz="2000" i="1">
                              <a:latin typeface="Cambria Math" panose="02040503050406030204" pitchFamily="18" charset="0"/>
                            </a:rPr>
                            <m:t>4</m:t>
                          </m:r>
                        </m:sup>
                      </m:sSubSup>
                      <m:r>
                        <a:rPr lang="vi-VN" sz="2000" i="1">
                          <a:latin typeface="Cambria Math" panose="02040503050406030204" pitchFamily="18" charset="0"/>
                        </a:rPr>
                        <m:t>=3060</m:t>
                      </m:r>
                    </m:oMath>
                  </a14:m>
                  <a:r>
                    <a:rPr lang="vi-VN" sz="2000" dirty="0">
                      <a:latin typeface="Times New Roman" panose="02020603050405020304" pitchFamily="18" charset="0"/>
                      <a:cs typeface="Times New Roman" panose="02020603050405020304" pitchFamily="18" charset="0"/>
                    </a:rPr>
                    <a:t> (cách).</a:t>
                  </a:r>
                </a:p>
                <a:p>
                  <a:pPr latinLnBrk="0"/>
                  <a:r>
                    <a:rPr lang="vi-VN" sz="2000" dirty="0">
                      <a:latin typeface="Times New Roman" panose="02020603050405020304" pitchFamily="18" charset="0"/>
                      <a:cs typeface="Times New Roman" panose="02020603050405020304" pitchFamily="18" charset="0"/>
                    </a:rPr>
                    <a:t>Vậy, theo quy tắc nhân, số cách chọn Trưởng ban, </a:t>
                  </a:r>
                  <a14:m>
                    <m:oMath xmlns:m="http://schemas.openxmlformats.org/officeDocument/2006/math">
                      <m:r>
                        <a:rPr lang="vi-VN" sz="2000" i="1">
                          <a:latin typeface="Cambria Math" panose="02040503050406030204" pitchFamily="18" charset="0"/>
                        </a:rPr>
                        <m:t>1</m:t>
                      </m:r>
                    </m:oMath>
                  </a14:m>
                  <a:r>
                    <a:rPr lang="vi-VN" sz="2000" dirty="0">
                      <a:latin typeface="Times New Roman" panose="02020603050405020304" pitchFamily="18" charset="0"/>
                      <a:cs typeface="Times New Roman" panose="02020603050405020304" pitchFamily="18" charset="0"/>
                    </a:rPr>
                    <a:t> Phó ban,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thành viên khác vào Ban quản lí là: </a:t>
                  </a:r>
                  <a14:m>
                    <m:oMath xmlns:m="http://schemas.openxmlformats.org/officeDocument/2006/math">
                      <m:r>
                        <a:rPr lang="vi-VN" sz="2000" b="1" i="1">
                          <a:latin typeface="Cambria Math" panose="02040503050406030204" pitchFamily="18" charset="0"/>
                        </a:rPr>
                        <m:t>𝟐𝟎</m:t>
                      </m:r>
                      <m:r>
                        <a:rPr lang="vi-VN" sz="2000" b="1" i="1">
                          <a:latin typeface="Cambria Math" panose="02040503050406030204" pitchFamily="18" charset="0"/>
                        </a:rPr>
                        <m:t>⋅</m:t>
                      </m:r>
                      <m:r>
                        <a:rPr lang="vi-VN" sz="2000" b="1" i="1">
                          <a:latin typeface="Cambria Math" panose="02040503050406030204" pitchFamily="18" charset="0"/>
                        </a:rPr>
                        <m:t>𝟏𝟗</m:t>
                      </m:r>
                      <m:r>
                        <a:rPr lang="vi-VN" sz="2000" b="1" i="1">
                          <a:latin typeface="Cambria Math" panose="02040503050406030204" pitchFamily="18" charset="0"/>
                        </a:rPr>
                        <m:t>⋅</m:t>
                      </m:r>
                      <m:r>
                        <a:rPr lang="vi-VN" sz="2000" b="1" i="1">
                          <a:latin typeface="Cambria Math" panose="02040503050406030204" pitchFamily="18" charset="0"/>
                        </a:rPr>
                        <m:t>𝟑𝟎𝟔𝟎</m:t>
                      </m:r>
                      <m:r>
                        <a:rPr lang="vi-VN" sz="2000" b="1" i="1">
                          <a:latin typeface="Cambria Math" panose="02040503050406030204" pitchFamily="18" charset="0"/>
                        </a:rPr>
                        <m:t>=</m:t>
                      </m:r>
                      <m:r>
                        <a:rPr lang="vi-VN" sz="2000" b="1" i="1">
                          <a:latin typeface="Cambria Math" panose="02040503050406030204" pitchFamily="18" charset="0"/>
                        </a:rPr>
                        <m:t>𝟏</m:t>
                      </m:r>
                      <m:r>
                        <a:rPr lang="vi-VN" sz="2000" b="1" i="1">
                          <a:latin typeface="Cambria Math" panose="02040503050406030204" pitchFamily="18" charset="0"/>
                        </a:rPr>
                        <m:t> </m:t>
                      </m:r>
                      <m:r>
                        <a:rPr lang="vi-VN" sz="2000" b="1" i="1">
                          <a:latin typeface="Cambria Math" panose="02040503050406030204" pitchFamily="18" charset="0"/>
                        </a:rPr>
                        <m:t>𝟏𝟔𝟐</m:t>
                      </m:r>
                      <m:r>
                        <a:rPr lang="vi-VN" sz="2000" b="1" i="1">
                          <a:latin typeface="Cambria Math" panose="02040503050406030204" pitchFamily="18" charset="0"/>
                        </a:rPr>
                        <m:t> </m:t>
                      </m:r>
                      <m:r>
                        <a:rPr lang="vi-VN" sz="2000" b="1" i="1">
                          <a:latin typeface="Cambria Math" panose="02040503050406030204" pitchFamily="18" charset="0"/>
                        </a:rPr>
                        <m:t>𝟖𝟎𝟎</m:t>
                      </m:r>
                    </m:oMath>
                  </a14:m>
                  <a:r>
                    <a:rPr lang="vi-VN" sz="2000" b="1" dirty="0">
                      <a:latin typeface="Times New Roman" panose="02020603050405020304" pitchFamily="18" charset="0"/>
                      <a:cs typeface="Times New Roman" panose="02020603050405020304" pitchFamily="18" charset="0"/>
                    </a:rPr>
                    <a:t>.</a:t>
                  </a:r>
                </a:p>
                <a:p>
                  <a:pPr latinLnBrk="0"/>
                  <a:endParaRPr lang="vi-VN" sz="2000" b="1"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FC17444-0FBD-5744-5418-7F46B748033B}"/>
                    </a:ext>
                  </a:extLst>
                </p:cNvPr>
                <p:cNvSpPr txBox="1">
                  <a:spLocks noRot="1" noChangeAspect="1" noMove="1" noResize="1" noEditPoints="1" noAdjustHandles="1" noChangeArrowheads="1" noChangeShapeType="1" noTextEdit="1"/>
                </p:cNvSpPr>
                <p:nvPr/>
              </p:nvSpPr>
              <p:spPr>
                <a:xfrm>
                  <a:off x="547645" y="8684758"/>
                  <a:ext cx="8345564" cy="2973651"/>
                </a:xfrm>
                <a:prstGeom prst="rect">
                  <a:avLst/>
                </a:prstGeom>
                <a:blipFill>
                  <a:blip r:embed="rId2"/>
                  <a:stretch>
                    <a:fillRect l="-808" t="-1429" r="-1396"/>
                  </a:stretch>
                </a:blipFill>
              </p:spPr>
              <p:txBody>
                <a:bodyPr/>
                <a:lstStyle/>
                <a:p>
                  <a:r>
                    <a:rPr lang="en-US">
                      <a:noFill/>
                    </a:rPr>
                    <a:t> </a:t>
                  </a:r>
                </a:p>
              </p:txBody>
            </p:sp>
          </mc:Fallback>
        </mc:AlternateContent>
      </p:grpSp>
    </p:spTree>
    <p:extLst>
      <p:ext uri="{BB962C8B-B14F-4D97-AF65-F5344CB8AC3E}">
        <p14:creationId xmlns:p14="http://schemas.microsoft.com/office/powerpoint/2010/main" val="28184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F55C-29A3-6951-29D8-57AD6AFBB2B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E61320FB-FEF4-58A7-83EC-071E765612AF}"/>
              </a:ext>
            </a:extLst>
          </p:cNvPr>
          <p:cNvGrpSpPr/>
          <p:nvPr/>
        </p:nvGrpSpPr>
        <p:grpSpPr>
          <a:xfrm>
            <a:off x="265433" y="256727"/>
            <a:ext cx="7906968" cy="335713"/>
            <a:chOff x="6539248" y="431659"/>
            <a:chExt cx="4645821" cy="335713"/>
          </a:xfrm>
        </p:grpSpPr>
        <p:sp>
          <p:nvSpPr>
            <p:cNvPr id="9" name="Rounded Rectangle 19">
              <a:extLst>
                <a:ext uri="{FF2B5EF4-FFF2-40B4-BE49-F238E27FC236}">
                  <a16:creationId xmlns:a16="http://schemas.microsoft.com/office/drawing/2014/main" id="{9861D035-9EB2-97EF-F916-67D135043B48}"/>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78D87A65-BDF3-ACBE-05D9-135A5A47E094}"/>
                </a:ext>
              </a:extLst>
            </p:cNvPr>
            <p:cNvSpPr txBox="1">
              <a:spLocks/>
            </p:cNvSpPr>
            <p:nvPr/>
          </p:nvSpPr>
          <p:spPr>
            <a:xfrm>
              <a:off x="6560578" y="445818"/>
              <a:ext cx="2212876"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SỬ DỤNG MÁY TÍNH CẦM TAY</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E083EFB7-69C8-EECF-DD66-0C7C6B0465A5}"/>
              </a:ext>
            </a:extLst>
          </p:cNvPr>
          <p:cNvGrpSpPr/>
          <p:nvPr/>
        </p:nvGrpSpPr>
        <p:grpSpPr>
          <a:xfrm>
            <a:off x="19452" y="606599"/>
            <a:ext cx="8853991" cy="4269448"/>
            <a:chOff x="107504" y="722011"/>
            <a:chExt cx="8853991" cy="4269448"/>
          </a:xfrm>
        </p:grpSpPr>
        <p:grpSp>
          <p:nvGrpSpPr>
            <p:cNvPr id="24" name="Group 23">
              <a:extLst>
                <a:ext uri="{FF2B5EF4-FFF2-40B4-BE49-F238E27FC236}">
                  <a16:creationId xmlns:a16="http://schemas.microsoft.com/office/drawing/2014/main" id="{0EC2A7AE-3246-B7DF-8892-37D3A69B91D1}"/>
                </a:ext>
              </a:extLst>
            </p:cNvPr>
            <p:cNvGrpSpPr/>
            <p:nvPr/>
          </p:nvGrpSpPr>
          <p:grpSpPr>
            <a:xfrm>
              <a:off x="319792" y="915565"/>
              <a:ext cx="8641703" cy="4075894"/>
              <a:chOff x="269220" y="255059"/>
              <a:chExt cx="8799763" cy="4075894"/>
            </a:xfrm>
          </p:grpSpPr>
          <p:sp>
            <p:nvSpPr>
              <p:cNvPr id="31" name="Rounded Rectangle 19">
                <a:extLst>
                  <a:ext uri="{FF2B5EF4-FFF2-40B4-BE49-F238E27FC236}">
                    <a16:creationId xmlns:a16="http://schemas.microsoft.com/office/drawing/2014/main" id="{1D568D37-0B4A-9A8F-DC60-E7E1A45E72EF}"/>
                  </a:ext>
                </a:extLst>
              </p:cNvPr>
              <p:cNvSpPr/>
              <p:nvPr/>
            </p:nvSpPr>
            <p:spPr>
              <a:xfrm>
                <a:off x="269220" y="255059"/>
                <a:ext cx="8799763" cy="3736747"/>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2DFFA85-4EC7-DB38-6C6F-D308EA2B2D06}"/>
                      </a:ext>
                    </a:extLst>
                  </p:cNvPr>
                  <p:cNvSpPr txBox="1"/>
                  <p:nvPr/>
                </p:nvSpPr>
                <p:spPr>
                  <a:xfrm>
                    <a:off x="279480" y="501187"/>
                    <a:ext cx="8662237" cy="3829766"/>
                  </a:xfrm>
                  <a:prstGeom prst="rect">
                    <a:avLst/>
                  </a:prstGeom>
                  <a:noFill/>
                </p:spPr>
                <p:txBody>
                  <a:bodyPr wrap="square" rtlCol="0">
                    <a:spAutoFit/>
                  </a:bodyPr>
                  <a:lstStyle/>
                  <a:p>
                    <a:pPr indent="57150" algn="just"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Ta có thể dùng máy tính cầm tay để tính số các hoán vị, chỉnh hợp và tổ hợp.</a:t>
                    </a:r>
                  </a:p>
                  <a:p>
                    <a:pPr indent="57150" latinLnBrk="0">
                      <a:lnSpc>
                        <a:spcPct val="107000"/>
                      </a:lnSpc>
                      <a:spcAft>
                        <a:spcPts val="800"/>
                      </a:spcAft>
                    </a:pPr>
                    <a:r>
                      <a:rPr lang="vi-VN" sz="2000" b="1" dirty="0">
                        <a:latin typeface="Times New Roman" panose="02020603050405020304" pitchFamily="18" charset="0"/>
                        <a:ea typeface="Arial" panose="020B0604020202020204" pitchFamily="34" charset="0"/>
                        <a:cs typeface="Times New Roman" panose="02020603050405020304" pitchFamily="18" charset="0"/>
                      </a:rPr>
                      <a:t>Hoán vị</a:t>
                    </a:r>
                    <a:endParaRPr lang="vi-VN" sz="2000" dirty="0">
                      <a:latin typeface="Times New Roman" panose="02020603050405020304" pitchFamily="18" charset="0"/>
                      <a:ea typeface="Arial" panose="020B0604020202020204" pitchFamily="34" charset="0"/>
                      <a:cs typeface="Times New Roman" panose="02020603050405020304" pitchFamily="18" charset="0"/>
                    </a:endParaRPr>
                  </a:p>
                  <a:p>
                    <a:pPr indent="57150"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Để tính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𝑛</m:t>
                        </m:r>
                        <m:r>
                          <a:rPr lang="vi-VN" sz="2000" i="1">
                            <a:latin typeface="Cambria Math" panose="02040503050406030204" pitchFamily="18" charset="0"/>
                            <a:ea typeface="Arial" panose="020B0604020202020204" pitchFamily="34" charset="0"/>
                            <a:cs typeface="Times New Roman" panose="02020603050405020304" pitchFamily="18" charset="0"/>
                          </a:rPr>
                          <m:t>!</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ta ấn phím theo trình tự sau:</a:t>
                    </a:r>
                  </a:p>
                  <a:p>
                    <a:pPr indent="57150" algn="just"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Ấn số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𝑛</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ấn phím </a:t>
                    </a:r>
                    <a:r>
                      <a:rPr lang="vi-VN" sz="2000" dirty="0">
                        <a:latin typeface="Times New Roman" panose="02020603050405020304" pitchFamily="18" charset="0"/>
                        <a:cs typeface="Times New Roman" panose="02020603050405020304" pitchFamily="18" charset="0"/>
                      </a:rPr>
                      <a:t> </a:t>
                    </a:r>
                    <a:r>
                      <a:rPr lang="vi-VN" sz="2000" dirty="0">
                        <a:latin typeface="CASIO ClassWiz" pitchFamily="2" charset="-93"/>
                      </a:rPr>
                      <a:t>q/</a:t>
                    </a:r>
                    <a:r>
                      <a:rPr lang="vi-VN" sz="2000" dirty="0">
                        <a:latin typeface="Tomaho"/>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sau đó ấn phím </a:t>
                    </a:r>
                    <a:r>
                      <a:rPr lang="vi-VN" sz="2000" dirty="0">
                        <a:latin typeface="CASIO ClassWiz" pitchFamily="2" charset="-93"/>
                      </a:rPr>
                      <a:t>=</a:t>
                    </a:r>
                    <a:r>
                      <a:rPr lang="vi-VN" sz="2000" dirty="0">
                        <a:latin typeface="Tomaho"/>
                        <a:ea typeface="Arial" panose="020B0604020202020204" pitchFamily="34" charset="0"/>
                        <a:cs typeface="Times New Roman" panose="02020603050405020304" pitchFamily="18" charset="0"/>
                      </a:rPr>
                      <a:t>, </a:t>
                    </a:r>
                    <a:r>
                      <a:rPr lang="en-US" sz="2000" dirty="0">
                        <a:latin typeface="Times New Roman" panose="02020603050405020304" pitchFamily="18" charset="0"/>
                        <a:ea typeface="Arial" panose="020B0604020202020204" pitchFamily="34" charset="0"/>
                        <a:cs typeface="Times New Roman" panose="02020603050405020304" pitchFamily="18" charset="0"/>
                      </a:rPr>
                      <a:t>k</a:t>
                    </a:r>
                    <a:r>
                      <a:rPr lang="vi-VN" sz="2000" dirty="0">
                        <a:latin typeface="Times New Roman" panose="02020603050405020304" pitchFamily="18" charset="0"/>
                        <a:ea typeface="Arial" panose="020B0604020202020204" pitchFamily="34" charset="0"/>
                        <a:cs typeface="Times New Roman" panose="02020603050405020304" pitchFamily="18" charset="0"/>
                      </a:rPr>
                      <a:t>hi đó, kết quả sẽ hiển thị ở dòng kết quả.</a:t>
                    </a:r>
                  </a:p>
                  <a:p>
                    <a:pPr indent="57150" latinLnBrk="0">
                      <a:lnSpc>
                        <a:spcPct val="107000"/>
                      </a:lnSpc>
                      <a:spcAft>
                        <a:spcPts val="800"/>
                      </a:spcAft>
                    </a:pPr>
                    <a:r>
                      <a:rPr lang="vi-VN"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Ví dụ. </a:t>
                    </a:r>
                    <a:r>
                      <a:rPr lang="vi-VN" sz="2000" dirty="0">
                        <a:latin typeface="Times New Roman" panose="02020603050405020304" pitchFamily="18" charset="0"/>
                        <a:ea typeface="Arial" panose="020B0604020202020204" pitchFamily="34" charset="0"/>
                        <a:cs typeface="Times New Roman" panose="02020603050405020304" pitchFamily="18" charset="0"/>
                      </a:rPr>
                      <a:t>Tính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9!</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a:t>
                    </a:r>
                  </a:p>
                  <a:p>
                    <a:pPr indent="57150"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Ta ấn liên tiếp các phím sau: </a:t>
                    </a:r>
                    <a:r>
                      <a:rPr lang="vi-VN" sz="2000" dirty="0">
                        <a:latin typeface="CASIO ClassWiz" pitchFamily="2" charset="-93"/>
                        <a:ea typeface="Arial" panose="020B0604020202020204" pitchFamily="34" charset="0"/>
                        <a:cs typeface="Times New Roman" panose="02020603050405020304" pitchFamily="18" charset="0"/>
                      </a:rPr>
                      <a:t>9q/=</a:t>
                    </a:r>
                  </a:p>
                  <a:p>
                    <a:pPr indent="57150"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Dòng kết quả hiện ra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362880</m:t>
                        </m:r>
                      </m:oMath>
                    </a14:m>
                    <a:r>
                      <a:rPr lang="vi-VN" sz="2000" dirty="0">
                        <a:latin typeface="Tomaho"/>
                        <a:ea typeface="Arial" panose="020B0604020202020204" pitchFamily="34" charset="0"/>
                        <a:cs typeface="Times New Roman" panose="02020603050405020304" pitchFamily="18" charset="0"/>
                      </a:rPr>
                      <a:t>.</a:t>
                    </a:r>
                    <a:endParaRPr lang="vi-VN" sz="2000" b="1" dirty="0">
                      <a:latin typeface="Tomaho"/>
                    </a:endParaRPr>
                  </a:p>
                  <a:p>
                    <a:pPr algn="just" latinLnBrk="0">
                      <a:spcBef>
                        <a:spcPts val="600"/>
                      </a:spcBef>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12DFFA85-4EC7-DB38-6C6F-D308EA2B2D06}"/>
                      </a:ext>
                    </a:extLst>
                  </p:cNvPr>
                  <p:cNvSpPr txBox="1">
                    <a:spLocks noRot="1" noChangeAspect="1" noMove="1" noResize="1" noEditPoints="1" noAdjustHandles="1" noChangeArrowheads="1" noChangeShapeType="1" noTextEdit="1"/>
                  </p:cNvSpPr>
                  <p:nvPr/>
                </p:nvSpPr>
                <p:spPr>
                  <a:xfrm>
                    <a:off x="279480" y="501187"/>
                    <a:ext cx="8662237" cy="3829766"/>
                  </a:xfrm>
                  <a:prstGeom prst="rect">
                    <a:avLst/>
                  </a:prstGeom>
                  <a:blipFill>
                    <a:blip r:embed="rId2"/>
                    <a:stretch>
                      <a:fillRect l="-789" t="-955" r="-717"/>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D4A4C52B-9EAC-67BB-BC33-70BC33B53C38}"/>
                </a:ext>
              </a:extLst>
            </p:cNvPr>
            <p:cNvGrpSpPr/>
            <p:nvPr/>
          </p:nvGrpSpPr>
          <p:grpSpPr>
            <a:xfrm>
              <a:off x="107504" y="722011"/>
              <a:ext cx="1744235" cy="347678"/>
              <a:chOff x="64533" y="82479"/>
              <a:chExt cx="562394" cy="97061"/>
            </a:xfrm>
          </p:grpSpPr>
          <p:grpSp>
            <p:nvGrpSpPr>
              <p:cNvPr id="26" name="Group 25">
                <a:extLst>
                  <a:ext uri="{FF2B5EF4-FFF2-40B4-BE49-F238E27FC236}">
                    <a16:creationId xmlns:a16="http://schemas.microsoft.com/office/drawing/2014/main" id="{E938CF8E-7CF8-B567-585B-CF9D64E9C5B5}"/>
                  </a:ext>
                </a:extLst>
              </p:cNvPr>
              <p:cNvGrpSpPr/>
              <p:nvPr/>
            </p:nvGrpSpPr>
            <p:grpSpPr>
              <a:xfrm>
                <a:off x="64533" y="100932"/>
                <a:ext cx="562394" cy="71427"/>
                <a:chOff x="90798" y="111814"/>
                <a:chExt cx="791299" cy="88395"/>
              </a:xfrm>
            </p:grpSpPr>
            <p:sp>
              <p:nvSpPr>
                <p:cNvPr id="28" name="Arrow: Pentagon 27">
                  <a:extLst>
                    <a:ext uri="{FF2B5EF4-FFF2-40B4-BE49-F238E27FC236}">
                      <a16:creationId xmlns:a16="http://schemas.microsoft.com/office/drawing/2014/main" id="{12B9BEAF-596B-DADC-50B8-E378C43C6B93}"/>
                    </a:ext>
                  </a:extLst>
                </p:cNvPr>
                <p:cNvSpPr/>
                <p:nvPr/>
              </p:nvSpPr>
              <p:spPr>
                <a:xfrm>
                  <a:off x="204715" y="115734"/>
                  <a:ext cx="677382"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6ED6CE27-2FFC-1EE6-1DF4-38E912AAC567}"/>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30" name="Arrow: Chevron 29">
                  <a:extLst>
                    <a:ext uri="{FF2B5EF4-FFF2-40B4-BE49-F238E27FC236}">
                      <a16:creationId xmlns:a16="http://schemas.microsoft.com/office/drawing/2014/main" id="{0AFC3C25-BFEA-C9CE-898A-3F334972D1ED}"/>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27" name="TextBox 56">
                <a:extLst>
                  <a:ext uri="{FF2B5EF4-FFF2-40B4-BE49-F238E27FC236}">
                    <a16:creationId xmlns:a16="http://schemas.microsoft.com/office/drawing/2014/main" id="{AB6BA647-7FBC-57EF-8AF0-AE95F9BBFD07}"/>
                  </a:ext>
                </a:extLst>
              </p:cNvPr>
              <p:cNvSpPr txBox="1"/>
              <p:nvPr/>
            </p:nvSpPr>
            <p:spPr>
              <a:xfrm>
                <a:off x="192154" y="82479"/>
                <a:ext cx="388338" cy="97061"/>
              </a:xfrm>
              <a:prstGeom prst="rect">
                <a:avLst/>
              </a:prstGeom>
              <a:noFill/>
            </p:spPr>
            <p:txBody>
              <a:bodyPr wrap="square" tIns="54000" bIns="0">
                <a:noAutofit/>
              </a:bodyPr>
              <a:lstStyle/>
              <a:p>
                <a:pPr>
                  <a:lnSpc>
                    <a:spcPct val="107000"/>
                  </a:lnSpc>
                  <a:spcAft>
                    <a:spcPts val="800"/>
                  </a:spcAft>
                </a:pP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HOÁN VỊ</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990008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C6FD4-D40F-9587-9B6A-E1CDC0ADB68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E58A5CCD-076A-AABD-E2B7-32DBC3D43171}"/>
              </a:ext>
            </a:extLst>
          </p:cNvPr>
          <p:cNvGrpSpPr/>
          <p:nvPr/>
        </p:nvGrpSpPr>
        <p:grpSpPr>
          <a:xfrm>
            <a:off x="265433" y="256727"/>
            <a:ext cx="7906968" cy="335713"/>
            <a:chOff x="6539248" y="431659"/>
            <a:chExt cx="4645821" cy="335713"/>
          </a:xfrm>
        </p:grpSpPr>
        <p:sp>
          <p:nvSpPr>
            <p:cNvPr id="9" name="Rounded Rectangle 19">
              <a:extLst>
                <a:ext uri="{FF2B5EF4-FFF2-40B4-BE49-F238E27FC236}">
                  <a16:creationId xmlns:a16="http://schemas.microsoft.com/office/drawing/2014/main" id="{6AF4A5C8-E42D-5BF3-3A31-95379FA6FE58}"/>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8891D58B-B99B-7237-7168-348451CAD162}"/>
                </a:ext>
              </a:extLst>
            </p:cNvPr>
            <p:cNvSpPr txBox="1">
              <a:spLocks/>
            </p:cNvSpPr>
            <p:nvPr/>
          </p:nvSpPr>
          <p:spPr>
            <a:xfrm>
              <a:off x="6560578" y="445818"/>
              <a:ext cx="2212876"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SỬ DỤNG MÁY TÍNH CẦM TAY</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279F7441-45B3-C40D-CF63-533967C2DB23}"/>
              </a:ext>
            </a:extLst>
          </p:cNvPr>
          <p:cNvGrpSpPr/>
          <p:nvPr/>
        </p:nvGrpSpPr>
        <p:grpSpPr>
          <a:xfrm>
            <a:off x="19452" y="606599"/>
            <a:ext cx="8853991" cy="2973263"/>
            <a:chOff x="107504" y="722011"/>
            <a:chExt cx="8853991" cy="2973263"/>
          </a:xfrm>
        </p:grpSpPr>
        <p:grpSp>
          <p:nvGrpSpPr>
            <p:cNvPr id="3" name="Group 2">
              <a:extLst>
                <a:ext uri="{FF2B5EF4-FFF2-40B4-BE49-F238E27FC236}">
                  <a16:creationId xmlns:a16="http://schemas.microsoft.com/office/drawing/2014/main" id="{555D2474-F9F7-AD72-2F01-35E3B81890B1}"/>
                </a:ext>
              </a:extLst>
            </p:cNvPr>
            <p:cNvGrpSpPr/>
            <p:nvPr/>
          </p:nvGrpSpPr>
          <p:grpSpPr>
            <a:xfrm>
              <a:off x="319792" y="915565"/>
              <a:ext cx="8641703" cy="2779709"/>
              <a:chOff x="269220" y="255059"/>
              <a:chExt cx="8799763" cy="2779709"/>
            </a:xfrm>
          </p:grpSpPr>
          <p:sp>
            <p:nvSpPr>
              <p:cNvPr id="13" name="Rounded Rectangle 19">
                <a:extLst>
                  <a:ext uri="{FF2B5EF4-FFF2-40B4-BE49-F238E27FC236}">
                    <a16:creationId xmlns:a16="http://schemas.microsoft.com/office/drawing/2014/main" id="{CB9AEAEE-81BF-842B-F5D6-B12D47237C35}"/>
                  </a:ext>
                </a:extLst>
              </p:cNvPr>
              <p:cNvSpPr/>
              <p:nvPr/>
            </p:nvSpPr>
            <p:spPr>
              <a:xfrm>
                <a:off x="269220" y="255059"/>
                <a:ext cx="8799763" cy="277970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28DC57F-7C03-DEB3-18C2-96BA1B58819F}"/>
                      </a:ext>
                    </a:extLst>
                  </p:cNvPr>
                  <p:cNvSpPr txBox="1"/>
                  <p:nvPr/>
                </p:nvSpPr>
                <p:spPr>
                  <a:xfrm>
                    <a:off x="279480" y="501187"/>
                    <a:ext cx="8662237" cy="2480294"/>
                  </a:xfrm>
                  <a:prstGeom prst="rect">
                    <a:avLst/>
                  </a:prstGeom>
                  <a:noFill/>
                </p:spPr>
                <p:txBody>
                  <a:bodyPr wrap="square" rtlCol="0">
                    <a:spAutoFit/>
                  </a:bodyPr>
                  <a:lstStyle/>
                  <a:p>
                    <a:pPr indent="57150"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Để tính </a:t>
                    </a:r>
                    <a14:m>
                      <m:oMath xmlns:m="http://schemas.openxmlformats.org/officeDocument/2006/math">
                        <m:sSubSup>
                          <m:sSubSupPr>
                            <m:ctrlPr>
                              <a:rPr lang="vi-VN" sz="2000" i="1">
                                <a:latin typeface="Cambria Math" panose="02040503050406030204" pitchFamily="18" charset="0"/>
                                <a:ea typeface="Arial" panose="020B0604020202020204" pitchFamily="34" charset="0"/>
                                <a:cs typeface="Times New Roman" panose="02020603050405020304" pitchFamily="18" charset="0"/>
                              </a:rPr>
                            </m:ctrlPr>
                          </m:sSubSupPr>
                          <m:e>
                            <m:r>
                              <a:rPr lang="vi-VN" sz="2000" i="1">
                                <a:latin typeface="Cambria Math" panose="02040503050406030204" pitchFamily="18" charset="0"/>
                                <a:ea typeface="Arial" panose="020B0604020202020204" pitchFamily="34" charset="0"/>
                                <a:cs typeface="Times New Roman" panose="02020603050405020304" pitchFamily="18" charset="0"/>
                              </a:rPr>
                              <m:t>𝐴</m:t>
                            </m:r>
                          </m:e>
                          <m:sub>
                            <m:r>
                              <a:rPr lang="vi-VN" sz="2000" i="1">
                                <a:latin typeface="Cambria Math" panose="02040503050406030204" pitchFamily="18" charset="0"/>
                                <a:ea typeface="Arial" panose="020B0604020202020204" pitchFamily="34" charset="0"/>
                                <a:cs typeface="Times New Roman" panose="02020603050405020304" pitchFamily="18" charset="0"/>
                              </a:rPr>
                              <m:t>𝑛</m:t>
                            </m:r>
                          </m:sub>
                          <m:sup>
                            <m:r>
                              <a:rPr lang="vi-VN" sz="2000" i="1">
                                <a:latin typeface="Cambria Math" panose="02040503050406030204" pitchFamily="18" charset="0"/>
                                <a:ea typeface="Arial" panose="020B0604020202020204" pitchFamily="34" charset="0"/>
                                <a:cs typeface="Times New Roman" panose="02020603050405020304" pitchFamily="18" charset="0"/>
                              </a:rPr>
                              <m:t>𝑘</m:t>
                            </m:r>
                          </m:sup>
                        </m:sSubSup>
                      </m:oMath>
                    </a14:m>
                    <a:r>
                      <a:rPr lang="vi-VN" sz="2000" dirty="0">
                        <a:latin typeface="Times New Roman" panose="02020603050405020304" pitchFamily="18" charset="0"/>
                        <a:ea typeface="Arial" panose="020B0604020202020204" pitchFamily="34" charset="0"/>
                        <a:cs typeface="Times New Roman" panose="02020603050405020304" pitchFamily="18" charset="0"/>
                      </a:rPr>
                      <a:t> ta ấn phím theo trình tự sau:</a:t>
                    </a:r>
                  </a:p>
                  <a:p>
                    <a:pPr indent="57150"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Ấn số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𝑛</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ấn phím</a:t>
                    </a:r>
                    <a:r>
                      <a:rPr lang="vi-VN" sz="2000" dirty="0">
                        <a:latin typeface="Tomaho"/>
                        <a:ea typeface="Arial" panose="020B0604020202020204" pitchFamily="34" charset="0"/>
                        <a:cs typeface="Times New Roman" panose="02020603050405020304" pitchFamily="18" charset="0"/>
                      </a:rPr>
                      <a:t> </a:t>
                    </a:r>
                    <a:r>
                      <a:rPr lang="vi-VN" sz="2000" dirty="0">
                        <a:latin typeface="CASIO ClassWiz" pitchFamily="2" charset="-93"/>
                        <a:ea typeface="Arial" panose="020B0604020202020204" pitchFamily="34" charset="0"/>
                        <a:cs typeface="Times New Roman" panose="02020603050405020304" pitchFamily="18" charset="0"/>
                      </a:rPr>
                      <a:t>qO</a:t>
                    </a:r>
                    <a:r>
                      <a:rPr lang="vi-VN" sz="2000" dirty="0">
                        <a:latin typeface="Tomaho"/>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ấn số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𝑘</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sau đó ấn phím </a:t>
                    </a:r>
                    <a:r>
                      <a:rPr lang="vi-VN" sz="2000" dirty="0">
                        <a:latin typeface="CASIO ClassWiz" pitchFamily="2" charset="-93"/>
                        <a:ea typeface="Arial" panose="020B0604020202020204" pitchFamily="34" charset="0"/>
                        <a:cs typeface="Times New Roman" panose="02020603050405020304" pitchFamily="18" charset="0"/>
                      </a:rPr>
                      <a:t>=</a:t>
                    </a:r>
                    <a:r>
                      <a:rPr lang="vi-VN" sz="2000" dirty="0">
                        <a:latin typeface="Tomaho"/>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Khi đó, kết quả sẽ hiển thị ở dòng kết quả.</a:t>
                    </a:r>
                  </a:p>
                  <a:p>
                    <a:pPr indent="57150" latinLnBrk="0">
                      <a:lnSpc>
                        <a:spcPct val="107000"/>
                      </a:lnSpc>
                      <a:spcAft>
                        <a:spcPts val="800"/>
                      </a:spcAft>
                    </a:pPr>
                    <a:r>
                      <a:rPr lang="vi-VN"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Ví dụ. </a:t>
                    </a:r>
                    <a:r>
                      <a:rPr lang="vi-VN" sz="2000" dirty="0">
                        <a:latin typeface="Times New Roman" panose="02020603050405020304" pitchFamily="18" charset="0"/>
                        <a:ea typeface="Arial" panose="020B0604020202020204" pitchFamily="34" charset="0"/>
                        <a:cs typeface="Times New Roman" panose="02020603050405020304" pitchFamily="18" charset="0"/>
                      </a:rPr>
                      <a:t>Tính </a:t>
                    </a:r>
                    <a14:m>
                      <m:oMath xmlns:m="http://schemas.openxmlformats.org/officeDocument/2006/math">
                        <m:sSubSup>
                          <m:sSubSupPr>
                            <m:ctrlPr>
                              <a:rPr lang="vi-VN" sz="2000" i="1">
                                <a:latin typeface="Cambria Math" panose="02040503050406030204" pitchFamily="18" charset="0"/>
                                <a:ea typeface="Arial" panose="020B0604020202020204" pitchFamily="34" charset="0"/>
                                <a:cs typeface="Times New Roman" panose="02020603050405020304" pitchFamily="18" charset="0"/>
                              </a:rPr>
                            </m:ctrlPr>
                          </m:sSubSupPr>
                          <m:e>
                            <m:r>
                              <a:rPr lang="vi-VN" sz="2000" i="1">
                                <a:latin typeface="Cambria Math" panose="02040503050406030204" pitchFamily="18" charset="0"/>
                                <a:ea typeface="Arial" panose="020B0604020202020204" pitchFamily="34" charset="0"/>
                                <a:cs typeface="Times New Roman" panose="02020603050405020304" pitchFamily="18" charset="0"/>
                              </a:rPr>
                              <m:t>𝐴</m:t>
                            </m:r>
                          </m:e>
                          <m:sub>
                            <m:r>
                              <a:rPr lang="vi-VN" sz="2000" i="1">
                                <a:latin typeface="Cambria Math" panose="02040503050406030204" pitchFamily="18" charset="0"/>
                                <a:ea typeface="Arial" panose="020B0604020202020204" pitchFamily="34" charset="0"/>
                                <a:cs typeface="Times New Roman" panose="02020603050405020304" pitchFamily="18" charset="0"/>
                              </a:rPr>
                              <m:t>15</m:t>
                            </m:r>
                          </m:sub>
                          <m:sup>
                            <m:r>
                              <a:rPr lang="vi-VN" sz="20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2000" dirty="0">
                        <a:latin typeface="Times New Roman" panose="02020603050405020304" pitchFamily="18" charset="0"/>
                        <a:ea typeface="Arial" panose="020B0604020202020204" pitchFamily="34" charset="0"/>
                        <a:cs typeface="Times New Roman" panose="02020603050405020304" pitchFamily="18" charset="0"/>
                      </a:rPr>
                      <a:t>.</a:t>
                    </a:r>
                  </a:p>
                  <a:p>
                    <a:pPr indent="57150"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Ta ấn các phím theo trình tự sau: </a:t>
                    </a:r>
                    <a:r>
                      <a:rPr lang="vi-VN" sz="2000" dirty="0">
                        <a:latin typeface="CASIO ClassWiz" pitchFamily="2" charset="-93"/>
                        <a:ea typeface="Arial" panose="020B0604020202020204" pitchFamily="34" charset="0"/>
                        <a:cs typeface="Times New Roman" panose="02020603050405020304" pitchFamily="18" charset="0"/>
                      </a:rPr>
                      <a:t>15qO2=</a:t>
                    </a:r>
                  </a:p>
                  <a:p>
                    <a:pPr indent="57150" latinLnBrk="0">
                      <a:lnSpc>
                        <a:spcPct val="107000"/>
                      </a:lnSpc>
                      <a:spcAft>
                        <a:spcPts val="8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Dòng kết quả hiện ra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210</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a:t>
                    </a:r>
                  </a:p>
                </p:txBody>
              </p:sp>
            </mc:Choice>
            <mc:Fallback xmlns="">
              <p:sp>
                <p:nvSpPr>
                  <p:cNvPr id="14" name="TextBox 13">
                    <a:extLst>
                      <a:ext uri="{FF2B5EF4-FFF2-40B4-BE49-F238E27FC236}">
                        <a16:creationId xmlns:a16="http://schemas.microsoft.com/office/drawing/2014/main" id="{128DC57F-7C03-DEB3-18C2-96BA1B58819F}"/>
                      </a:ext>
                    </a:extLst>
                  </p:cNvPr>
                  <p:cNvSpPr txBox="1">
                    <a:spLocks noRot="1" noChangeAspect="1" noMove="1" noResize="1" noEditPoints="1" noAdjustHandles="1" noChangeArrowheads="1" noChangeShapeType="1" noTextEdit="1"/>
                  </p:cNvSpPr>
                  <p:nvPr/>
                </p:nvSpPr>
                <p:spPr>
                  <a:xfrm>
                    <a:off x="279480" y="501187"/>
                    <a:ext cx="8662237" cy="2480294"/>
                  </a:xfrm>
                  <a:prstGeom prst="rect">
                    <a:avLst/>
                  </a:prstGeom>
                  <a:blipFill>
                    <a:blip r:embed="rId2"/>
                    <a:stretch>
                      <a:fillRect l="-789" t="-1229" b="-3194"/>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47CF8C7C-F75C-1AAA-5C98-F7B399D538F0}"/>
                </a:ext>
              </a:extLst>
            </p:cNvPr>
            <p:cNvGrpSpPr/>
            <p:nvPr/>
          </p:nvGrpSpPr>
          <p:grpSpPr>
            <a:xfrm>
              <a:off x="107504" y="722011"/>
              <a:ext cx="2392307" cy="347678"/>
              <a:chOff x="64533" y="82479"/>
              <a:chExt cx="771352" cy="97061"/>
            </a:xfrm>
          </p:grpSpPr>
          <p:grpSp>
            <p:nvGrpSpPr>
              <p:cNvPr id="5" name="Group 4">
                <a:extLst>
                  <a:ext uri="{FF2B5EF4-FFF2-40B4-BE49-F238E27FC236}">
                    <a16:creationId xmlns:a16="http://schemas.microsoft.com/office/drawing/2014/main" id="{35E2C63D-94FA-5A58-56E3-5C7D141F97E3}"/>
                  </a:ext>
                </a:extLst>
              </p:cNvPr>
              <p:cNvGrpSpPr/>
              <p:nvPr/>
            </p:nvGrpSpPr>
            <p:grpSpPr>
              <a:xfrm>
                <a:off x="64533" y="100932"/>
                <a:ext cx="771352" cy="71427"/>
                <a:chOff x="90798" y="111814"/>
                <a:chExt cx="1085307" cy="88395"/>
              </a:xfrm>
            </p:grpSpPr>
            <p:sp>
              <p:nvSpPr>
                <p:cNvPr id="7" name="Arrow: Pentagon 6">
                  <a:extLst>
                    <a:ext uri="{FF2B5EF4-FFF2-40B4-BE49-F238E27FC236}">
                      <a16:creationId xmlns:a16="http://schemas.microsoft.com/office/drawing/2014/main" id="{FB0CB50B-85F7-FA4D-1139-FDD293B84E12}"/>
                    </a:ext>
                  </a:extLst>
                </p:cNvPr>
                <p:cNvSpPr/>
                <p:nvPr/>
              </p:nvSpPr>
              <p:spPr>
                <a:xfrm>
                  <a:off x="204715" y="115734"/>
                  <a:ext cx="971390"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BFAF9FC1-AEA5-36C2-360C-D250E3908162}"/>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12" name="Arrow: Chevron 11">
                  <a:extLst>
                    <a:ext uri="{FF2B5EF4-FFF2-40B4-BE49-F238E27FC236}">
                      <a16:creationId xmlns:a16="http://schemas.microsoft.com/office/drawing/2014/main" id="{CAA001AE-5A4E-5726-6326-780D00CD341F}"/>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6" name="TextBox 56">
                <a:extLst>
                  <a:ext uri="{FF2B5EF4-FFF2-40B4-BE49-F238E27FC236}">
                    <a16:creationId xmlns:a16="http://schemas.microsoft.com/office/drawing/2014/main" id="{4AD28CF9-1582-F57A-CB4E-7F3CDE338C45}"/>
                  </a:ext>
                </a:extLst>
              </p:cNvPr>
              <p:cNvSpPr txBox="1"/>
              <p:nvPr/>
            </p:nvSpPr>
            <p:spPr>
              <a:xfrm>
                <a:off x="192154" y="82479"/>
                <a:ext cx="574079" cy="97061"/>
              </a:xfrm>
              <a:prstGeom prst="rect">
                <a:avLst/>
              </a:prstGeom>
              <a:noFill/>
            </p:spPr>
            <p:txBody>
              <a:bodyPr wrap="square" tIns="54000" bIns="0">
                <a:noAutofit/>
              </a:bodyPr>
              <a:lstStyle/>
              <a:p>
                <a:pPr>
                  <a:lnSpc>
                    <a:spcPct val="107000"/>
                  </a:lnSpc>
                  <a:spcAft>
                    <a:spcPts val="800"/>
                  </a:spcAft>
                </a:pP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CHỈNH HỢP</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49861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406EB-3C05-64B6-43A5-9F1C67E0A8B2}"/>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13816DE7-F61A-4779-F2DC-1D413D099856}"/>
              </a:ext>
            </a:extLst>
          </p:cNvPr>
          <p:cNvGrpSpPr/>
          <p:nvPr/>
        </p:nvGrpSpPr>
        <p:grpSpPr>
          <a:xfrm>
            <a:off x="265433" y="256727"/>
            <a:ext cx="7906968" cy="335713"/>
            <a:chOff x="6539248" y="431659"/>
            <a:chExt cx="4645821" cy="335713"/>
          </a:xfrm>
        </p:grpSpPr>
        <p:sp>
          <p:nvSpPr>
            <p:cNvPr id="9" name="Rounded Rectangle 19">
              <a:extLst>
                <a:ext uri="{FF2B5EF4-FFF2-40B4-BE49-F238E27FC236}">
                  <a16:creationId xmlns:a16="http://schemas.microsoft.com/office/drawing/2014/main" id="{55435CC0-6184-2EA5-36DD-752B1D174A29}"/>
                </a:ext>
              </a:extLst>
            </p:cNvPr>
            <p:cNvSpPr/>
            <p:nvPr/>
          </p:nvSpPr>
          <p:spPr>
            <a:xfrm>
              <a:off x="6539248" y="431659"/>
              <a:ext cx="4645821"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1">
              <a:extLst>
                <a:ext uri="{FF2B5EF4-FFF2-40B4-BE49-F238E27FC236}">
                  <a16:creationId xmlns:a16="http://schemas.microsoft.com/office/drawing/2014/main" id="{3BE526B9-D857-6A08-198B-3874C77136EE}"/>
                </a:ext>
              </a:extLst>
            </p:cNvPr>
            <p:cNvSpPr txBox="1">
              <a:spLocks/>
            </p:cNvSpPr>
            <p:nvPr/>
          </p:nvSpPr>
          <p:spPr>
            <a:xfrm>
              <a:off x="6560578" y="445818"/>
              <a:ext cx="2212876"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4. </a:t>
              </a:r>
              <a:r>
                <a:rPr lang="en-US"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SỬ DỤNG MÁY TÍNH CẦM TAY</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CD16A64F-87BC-6168-FF53-C336775B0570}"/>
              </a:ext>
            </a:extLst>
          </p:cNvPr>
          <p:cNvGrpSpPr/>
          <p:nvPr/>
        </p:nvGrpSpPr>
        <p:grpSpPr>
          <a:xfrm>
            <a:off x="19452" y="606599"/>
            <a:ext cx="8853991" cy="2711266"/>
            <a:chOff x="107504" y="722011"/>
            <a:chExt cx="8853991" cy="2711266"/>
          </a:xfrm>
        </p:grpSpPr>
        <p:grpSp>
          <p:nvGrpSpPr>
            <p:cNvPr id="3" name="Group 2">
              <a:extLst>
                <a:ext uri="{FF2B5EF4-FFF2-40B4-BE49-F238E27FC236}">
                  <a16:creationId xmlns:a16="http://schemas.microsoft.com/office/drawing/2014/main" id="{29847A55-6212-C336-21B8-8D41F0862A68}"/>
                </a:ext>
              </a:extLst>
            </p:cNvPr>
            <p:cNvGrpSpPr/>
            <p:nvPr/>
          </p:nvGrpSpPr>
          <p:grpSpPr>
            <a:xfrm>
              <a:off x="319792" y="915565"/>
              <a:ext cx="8641703" cy="2517712"/>
              <a:chOff x="269220" y="255059"/>
              <a:chExt cx="8799763" cy="2517712"/>
            </a:xfrm>
          </p:grpSpPr>
          <p:sp>
            <p:nvSpPr>
              <p:cNvPr id="13" name="Rounded Rectangle 19">
                <a:extLst>
                  <a:ext uri="{FF2B5EF4-FFF2-40B4-BE49-F238E27FC236}">
                    <a16:creationId xmlns:a16="http://schemas.microsoft.com/office/drawing/2014/main" id="{4CA3E07B-BA61-03BF-6A81-6A2E43CE2B03}"/>
                  </a:ext>
                </a:extLst>
              </p:cNvPr>
              <p:cNvSpPr/>
              <p:nvPr/>
            </p:nvSpPr>
            <p:spPr>
              <a:xfrm>
                <a:off x="269220" y="255059"/>
                <a:ext cx="8799763" cy="2203645"/>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725A79-9883-FA9F-A902-A15AECE29708}"/>
                      </a:ext>
                    </a:extLst>
                  </p:cNvPr>
                  <p:cNvSpPr txBox="1"/>
                  <p:nvPr/>
                </p:nvSpPr>
                <p:spPr>
                  <a:xfrm>
                    <a:off x="279480" y="501187"/>
                    <a:ext cx="8662237" cy="2271584"/>
                  </a:xfrm>
                  <a:prstGeom prst="rect">
                    <a:avLst/>
                  </a:prstGeom>
                  <a:noFill/>
                </p:spPr>
                <p:txBody>
                  <a:bodyPr wrap="square" rtlCol="0">
                    <a:spAutoFit/>
                  </a:bodyPr>
                  <a:lstStyle/>
                  <a:p>
                    <a:pPr latinLnBrk="0"/>
                    <a:r>
                      <a:rPr lang="vi-VN" sz="2000" dirty="0">
                        <a:latin typeface="Times New Roman" panose="02020603050405020304" pitchFamily="18" charset="0"/>
                        <a:cs typeface="Times New Roman" panose="02020603050405020304" pitchFamily="18" charset="0"/>
                      </a:rPr>
                      <a:t>Để tính </a:t>
                    </a:r>
                    <a14:m>
                      <m:oMath xmlns:m="http://schemas.openxmlformats.org/officeDocument/2006/math">
                        <m:sSubSup>
                          <m:sSubSupPr>
                            <m:ctrlPr>
                              <a:rPr lang="vi-VN" sz="2000" i="1">
                                <a:latin typeface="Cambria Math" panose="02040503050406030204" pitchFamily="18" charset="0"/>
                              </a:rPr>
                            </m:ctrlPr>
                          </m:sSubSupPr>
                          <m:e>
                            <m:r>
                              <a:rPr lang="vi-VN" sz="2000" i="1">
                                <a:latin typeface="Cambria Math" panose="02040503050406030204" pitchFamily="18" charset="0"/>
                              </a:rPr>
                              <m:t>𝐶</m:t>
                            </m:r>
                          </m:e>
                          <m:sub>
                            <m:r>
                              <a:rPr lang="vi-VN" sz="2000" i="1">
                                <a:latin typeface="Cambria Math" panose="02040503050406030204" pitchFamily="18" charset="0"/>
                              </a:rPr>
                              <m:t>𝑛</m:t>
                            </m:r>
                          </m:sub>
                          <m:sup>
                            <m:r>
                              <a:rPr lang="vi-VN" sz="2000" i="1">
                                <a:latin typeface="Cambria Math" panose="02040503050406030204" pitchFamily="18" charset="0"/>
                              </a:rPr>
                              <m:t>𝑘</m:t>
                            </m:r>
                          </m:sup>
                        </m:sSubSup>
                      </m:oMath>
                    </a14:m>
                    <a:r>
                      <a:rPr lang="vi-VN" sz="2000" dirty="0">
                        <a:latin typeface="Times New Roman" panose="02020603050405020304" pitchFamily="18" charset="0"/>
                        <a:cs typeface="Times New Roman" panose="02020603050405020304" pitchFamily="18" charset="0"/>
                      </a:rPr>
                      <a:t> ta ấn phím theo trình tự sau:</a:t>
                    </a:r>
                  </a:p>
                  <a:p>
                    <a:pPr latinLnBrk="0"/>
                    <a:r>
                      <a:rPr lang="vi-VN" sz="2000" dirty="0">
                        <a:latin typeface="Times New Roman" panose="02020603050405020304" pitchFamily="18" charset="0"/>
                        <a:cs typeface="Times New Roman" panose="02020603050405020304" pitchFamily="18" charset="0"/>
                      </a:rPr>
                      <a:t>Ấn số </a:t>
                    </a:r>
                    <a14:m>
                      <m:oMath xmlns:m="http://schemas.openxmlformats.org/officeDocument/2006/math">
                        <m:r>
                          <a:rPr lang="vi-VN" sz="2000" i="1">
                            <a:latin typeface="Cambria Math" panose="02040503050406030204" pitchFamily="18" charset="0"/>
                          </a:rPr>
                          <m:t>𝑛</m:t>
                        </m:r>
                      </m:oMath>
                    </a14:m>
                    <a:r>
                      <a:rPr lang="vi-VN" sz="2000" dirty="0">
                        <a:latin typeface="Times New Roman" panose="02020603050405020304" pitchFamily="18" charset="0"/>
                        <a:cs typeface="Times New Roman" panose="02020603050405020304" pitchFamily="18" charset="0"/>
                      </a:rPr>
                      <a:t>, ấn phím </a:t>
                    </a:r>
                    <a:r>
                      <a:rPr lang="vi-VN" sz="2000" dirty="0">
                        <a:latin typeface="CASIO ClassWiz" pitchFamily="2" charset="-93"/>
                      </a:rPr>
                      <a:t>qP</a:t>
                    </a:r>
                    <a:r>
                      <a:rPr lang="vi-VN" sz="2000" dirty="0">
                        <a:latin typeface="Tomaho"/>
                      </a:rPr>
                      <a:t>, </a:t>
                    </a:r>
                    <a:r>
                      <a:rPr lang="vi-VN" sz="2000" dirty="0">
                        <a:latin typeface="Times New Roman" panose="02020603050405020304" pitchFamily="18" charset="0"/>
                        <a:cs typeface="Times New Roman" panose="02020603050405020304" pitchFamily="18" charset="0"/>
                      </a:rPr>
                      <a:t>ấn số </a:t>
                    </a:r>
                    <a14:m>
                      <m:oMath xmlns:m="http://schemas.openxmlformats.org/officeDocument/2006/math">
                        <m:r>
                          <a:rPr lang="vi-VN" sz="2000" i="1">
                            <a:latin typeface="Cambria Math" panose="02040503050406030204" pitchFamily="18" charset="0"/>
                          </a:rPr>
                          <m:t>𝑘</m:t>
                        </m:r>
                      </m:oMath>
                    </a14:m>
                    <a:r>
                      <a:rPr lang="vi-VN" sz="2000" dirty="0">
                        <a:latin typeface="Times New Roman" panose="02020603050405020304" pitchFamily="18" charset="0"/>
                        <a:cs typeface="Times New Roman" panose="02020603050405020304" pitchFamily="18" charset="0"/>
                      </a:rPr>
                      <a:t> sau đó ấn phím </a:t>
                    </a:r>
                    <a:r>
                      <a:rPr lang="vi-VN" sz="2000" dirty="0">
                        <a:latin typeface="CASIO ClassWiz" pitchFamily="2" charset="-93"/>
                      </a:rPr>
                      <a:t>=</a:t>
                    </a:r>
                    <a:r>
                      <a:rPr lang="vi-VN" sz="2000" dirty="0">
                        <a:latin typeface="Tomaho"/>
                      </a:rPr>
                      <a:t>. </a:t>
                    </a:r>
                    <a:r>
                      <a:rPr lang="vi-VN" sz="2000" dirty="0">
                        <a:latin typeface="Times New Roman" panose="02020603050405020304" pitchFamily="18" charset="0"/>
                        <a:cs typeface="Times New Roman" panose="02020603050405020304" pitchFamily="18" charset="0"/>
                      </a:rPr>
                      <a:t>Khi đó, kết quả sẽ hiển thị ở dòng kết quả.</a:t>
                    </a:r>
                  </a:p>
                  <a:p>
                    <a:pPr latinLnBrk="0"/>
                    <a:r>
                      <a:rPr lang="vi-VN" sz="2000" b="1" dirty="0">
                        <a:solidFill>
                          <a:srgbClr val="FF0000"/>
                        </a:solidFill>
                        <a:latin typeface="Times New Roman" panose="02020603050405020304" pitchFamily="18" charset="0"/>
                        <a:cs typeface="Times New Roman" panose="02020603050405020304" pitchFamily="18" charset="0"/>
                      </a:rPr>
                      <a:t>Ví dụ. </a:t>
                    </a:r>
                    <a:r>
                      <a:rPr lang="vi-VN" sz="2000" dirty="0">
                        <a:latin typeface="Times New Roman" panose="02020603050405020304" pitchFamily="18" charset="0"/>
                        <a:cs typeface="Times New Roman" panose="02020603050405020304" pitchFamily="18" charset="0"/>
                      </a:rPr>
                      <a:t>Tính </a:t>
                    </a:r>
                    <a14:m>
                      <m:oMath xmlns:m="http://schemas.openxmlformats.org/officeDocument/2006/math">
                        <m:sSubSup>
                          <m:sSubSupPr>
                            <m:ctrlPr>
                              <a:rPr lang="vi-VN" sz="2000" i="1">
                                <a:latin typeface="Cambria Math" panose="02040503050406030204" pitchFamily="18" charset="0"/>
                              </a:rPr>
                            </m:ctrlPr>
                          </m:sSubSupPr>
                          <m:e>
                            <m:r>
                              <a:rPr lang="vi-VN" sz="2000" i="1">
                                <a:latin typeface="Cambria Math" panose="02040503050406030204" pitchFamily="18" charset="0"/>
                              </a:rPr>
                              <m:t>𝐶</m:t>
                            </m:r>
                          </m:e>
                          <m:sub>
                            <m:r>
                              <a:rPr lang="vi-VN" sz="2000" i="1">
                                <a:latin typeface="Cambria Math" panose="02040503050406030204" pitchFamily="18" charset="0"/>
                              </a:rPr>
                              <m:t>20</m:t>
                            </m:r>
                          </m:sub>
                          <m:sup>
                            <m:r>
                              <a:rPr lang="vi-VN" sz="2000" i="1">
                                <a:latin typeface="Cambria Math" panose="02040503050406030204" pitchFamily="18" charset="0"/>
                              </a:rPr>
                              <m:t>5</m:t>
                            </m:r>
                          </m:sup>
                        </m:sSubSup>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Ta ấn các phím theo trình tự sau:</a:t>
                    </a:r>
                    <a:r>
                      <a:rPr lang="vi-VN" sz="2000" dirty="0">
                        <a:latin typeface="Tomaho"/>
                      </a:rPr>
                      <a:t> </a:t>
                    </a:r>
                    <a:r>
                      <a:rPr lang="vi-VN" sz="2000" dirty="0">
                        <a:latin typeface="CASIO ClassWiz" pitchFamily="2" charset="-93"/>
                      </a:rPr>
                      <a:t>20qP5=</a:t>
                    </a:r>
                  </a:p>
                  <a:p>
                    <a:pPr latinLnBrk="0"/>
                    <a:r>
                      <a:rPr lang="vi-VN" sz="2000" dirty="0">
                        <a:latin typeface="Times New Roman" panose="02020603050405020304" pitchFamily="18" charset="0"/>
                        <a:cs typeface="Times New Roman" panose="02020603050405020304" pitchFamily="18" charset="0"/>
                      </a:rPr>
                      <a:t>Dòng kết quả hiện ra </a:t>
                    </a:r>
                    <a14:m>
                      <m:oMath xmlns:m="http://schemas.openxmlformats.org/officeDocument/2006/math">
                        <m:r>
                          <a:rPr lang="vi-VN" sz="2000" i="1">
                            <a:latin typeface="Cambria Math" panose="02040503050406030204" pitchFamily="18" charset="0"/>
                          </a:rPr>
                          <m:t>15504</m:t>
                        </m:r>
                      </m:oMath>
                    </a14:m>
                    <a:endParaRPr lang="vi-VN" sz="2000" dirty="0">
                      <a:latin typeface="Times New Roman" panose="02020603050405020304" pitchFamily="18" charset="0"/>
                      <a:cs typeface="Times New Roman" panose="02020603050405020304" pitchFamily="18" charset="0"/>
                    </a:endParaRPr>
                  </a:p>
                  <a:p>
                    <a:pPr indent="57150" latinLnBrk="0">
                      <a:lnSpc>
                        <a:spcPct val="107000"/>
                      </a:lnSpc>
                      <a:spcAft>
                        <a:spcPts val="800"/>
                      </a:spcAft>
                    </a:pPr>
                    <a:endParaRPr lang="vi-VN" sz="2000" b="1" dirty="0">
                      <a:latin typeface="Tomaho"/>
                    </a:endParaRPr>
                  </a:p>
                </p:txBody>
              </p:sp>
            </mc:Choice>
            <mc:Fallback xmlns="">
              <p:sp>
                <p:nvSpPr>
                  <p:cNvPr id="14" name="TextBox 13">
                    <a:extLst>
                      <a:ext uri="{FF2B5EF4-FFF2-40B4-BE49-F238E27FC236}">
                        <a16:creationId xmlns:a16="http://schemas.microsoft.com/office/drawing/2014/main" id="{B5725A79-9883-FA9F-A902-A15AECE29708}"/>
                      </a:ext>
                    </a:extLst>
                  </p:cNvPr>
                  <p:cNvSpPr txBox="1">
                    <a:spLocks noRot="1" noChangeAspect="1" noMove="1" noResize="1" noEditPoints="1" noAdjustHandles="1" noChangeArrowheads="1" noChangeShapeType="1" noTextEdit="1"/>
                  </p:cNvSpPr>
                  <p:nvPr/>
                </p:nvSpPr>
                <p:spPr>
                  <a:xfrm>
                    <a:off x="279480" y="501187"/>
                    <a:ext cx="8662237" cy="2271584"/>
                  </a:xfrm>
                  <a:prstGeom prst="rect">
                    <a:avLst/>
                  </a:prstGeom>
                  <a:blipFill>
                    <a:blip r:embed="rId2"/>
                    <a:stretch>
                      <a:fillRect l="-789" t="-1344"/>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333AB270-8A16-4164-D23D-5C988700AF25}"/>
                </a:ext>
              </a:extLst>
            </p:cNvPr>
            <p:cNvGrpSpPr/>
            <p:nvPr/>
          </p:nvGrpSpPr>
          <p:grpSpPr>
            <a:xfrm>
              <a:off x="107504" y="722011"/>
              <a:ext cx="1744235" cy="347678"/>
              <a:chOff x="64533" y="82479"/>
              <a:chExt cx="562394" cy="97061"/>
            </a:xfrm>
          </p:grpSpPr>
          <p:grpSp>
            <p:nvGrpSpPr>
              <p:cNvPr id="5" name="Group 4">
                <a:extLst>
                  <a:ext uri="{FF2B5EF4-FFF2-40B4-BE49-F238E27FC236}">
                    <a16:creationId xmlns:a16="http://schemas.microsoft.com/office/drawing/2014/main" id="{58E5B4CE-2142-632F-ECBD-663AE3D08B09}"/>
                  </a:ext>
                </a:extLst>
              </p:cNvPr>
              <p:cNvGrpSpPr/>
              <p:nvPr/>
            </p:nvGrpSpPr>
            <p:grpSpPr>
              <a:xfrm>
                <a:off x="64533" y="100932"/>
                <a:ext cx="562394" cy="71427"/>
                <a:chOff x="90798" y="111814"/>
                <a:chExt cx="791299" cy="88395"/>
              </a:xfrm>
            </p:grpSpPr>
            <p:sp>
              <p:nvSpPr>
                <p:cNvPr id="7" name="Arrow: Pentagon 6">
                  <a:extLst>
                    <a:ext uri="{FF2B5EF4-FFF2-40B4-BE49-F238E27FC236}">
                      <a16:creationId xmlns:a16="http://schemas.microsoft.com/office/drawing/2014/main" id="{8C9DD7F6-8DA9-3645-06AF-513E6924B19B}"/>
                    </a:ext>
                  </a:extLst>
                </p:cNvPr>
                <p:cNvSpPr/>
                <p:nvPr/>
              </p:nvSpPr>
              <p:spPr>
                <a:xfrm>
                  <a:off x="204715" y="115734"/>
                  <a:ext cx="677382"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78646D95-0D9E-2247-07E2-7D07322201C2}"/>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12" name="Arrow: Chevron 11">
                  <a:extLst>
                    <a:ext uri="{FF2B5EF4-FFF2-40B4-BE49-F238E27FC236}">
                      <a16:creationId xmlns:a16="http://schemas.microsoft.com/office/drawing/2014/main" id="{F9B19A7B-8092-9390-9CD2-23E9B98B2229}"/>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6" name="TextBox 56">
                <a:extLst>
                  <a:ext uri="{FF2B5EF4-FFF2-40B4-BE49-F238E27FC236}">
                    <a16:creationId xmlns:a16="http://schemas.microsoft.com/office/drawing/2014/main" id="{6799AC70-C106-5DDC-7EBF-5DF7F5A839B5}"/>
                  </a:ext>
                </a:extLst>
              </p:cNvPr>
              <p:cNvSpPr txBox="1"/>
              <p:nvPr/>
            </p:nvSpPr>
            <p:spPr>
              <a:xfrm>
                <a:off x="192154" y="82479"/>
                <a:ext cx="388338" cy="97061"/>
              </a:xfrm>
              <a:prstGeom prst="rect">
                <a:avLst/>
              </a:prstGeom>
              <a:noFill/>
            </p:spPr>
            <p:txBody>
              <a:bodyPr wrap="square" tIns="54000" bIns="0">
                <a:noAutofit/>
              </a:bodyPr>
              <a:lstStyle/>
              <a:p>
                <a:pPr>
                  <a:lnSpc>
                    <a:spcPct val="107000"/>
                  </a:lnSpc>
                  <a:spcAft>
                    <a:spcPts val="800"/>
                  </a:spcAft>
                </a:pPr>
                <a:r>
                  <a:rPr lang="en-US"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TỔ HỢP</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723684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227ED-089D-16DF-6B82-F96FC4A2EDFE}"/>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5BE4A20D-1375-B2F3-8CCC-2E2016D0385E}"/>
              </a:ext>
            </a:extLst>
          </p:cNvPr>
          <p:cNvGrpSpPr/>
          <p:nvPr/>
        </p:nvGrpSpPr>
        <p:grpSpPr>
          <a:xfrm>
            <a:off x="265429" y="256727"/>
            <a:ext cx="3370461" cy="335713"/>
            <a:chOff x="6539248" y="431659"/>
            <a:chExt cx="1980350" cy="335713"/>
          </a:xfrm>
        </p:grpSpPr>
        <p:sp>
          <p:nvSpPr>
            <p:cNvPr id="9" name="Rounded Rectangle 19">
              <a:extLst>
                <a:ext uri="{FF2B5EF4-FFF2-40B4-BE49-F238E27FC236}">
                  <a16:creationId xmlns:a16="http://schemas.microsoft.com/office/drawing/2014/main" id="{31AA82C5-2461-3C61-8BF9-02E18A9A4127}"/>
                </a:ext>
              </a:extLst>
            </p:cNvPr>
            <p:cNvSpPr/>
            <p:nvPr/>
          </p:nvSpPr>
          <p:spPr>
            <a:xfrm>
              <a:off x="6539248" y="431659"/>
              <a:ext cx="1980350"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895CA8DE-797C-61DD-61FE-1EC403D85ECB}"/>
                </a:ext>
              </a:extLst>
            </p:cNvPr>
            <p:cNvSpPr txBox="1">
              <a:spLocks/>
            </p:cNvSpPr>
            <p:nvPr/>
          </p:nvSpPr>
          <p:spPr>
            <a:xfrm>
              <a:off x="6560579" y="445818"/>
              <a:ext cx="191671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5. </a:t>
              </a:r>
              <a:r>
                <a:rPr lang="en-US" altLang="ko-KR"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LUYỆN TẬP – VẬN DỤNG</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69A9C5DD-5938-EFE9-C9DB-56CEC732E0C7}"/>
              </a:ext>
            </a:extLst>
          </p:cNvPr>
          <p:cNvGrpSpPr/>
          <p:nvPr/>
        </p:nvGrpSpPr>
        <p:grpSpPr>
          <a:xfrm>
            <a:off x="250734" y="1936810"/>
            <a:ext cx="8477374" cy="1648377"/>
            <a:chOff x="434120" y="8307241"/>
            <a:chExt cx="8929407" cy="1915113"/>
          </a:xfrm>
        </p:grpSpPr>
        <p:sp>
          <p:nvSpPr>
            <p:cNvPr id="6" name="Rounded Rectangle 34">
              <a:extLst>
                <a:ext uri="{FF2B5EF4-FFF2-40B4-BE49-F238E27FC236}">
                  <a16:creationId xmlns:a16="http://schemas.microsoft.com/office/drawing/2014/main" id="{6CE9F785-B0D4-00C0-2255-FBFC90C31851}"/>
                </a:ext>
              </a:extLst>
            </p:cNvPr>
            <p:cNvSpPr/>
            <p:nvPr/>
          </p:nvSpPr>
          <p:spPr>
            <a:xfrm>
              <a:off x="438046" y="8468882"/>
              <a:ext cx="8925481" cy="141856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7" name="Group 60">
              <a:extLst>
                <a:ext uri="{FF2B5EF4-FFF2-40B4-BE49-F238E27FC236}">
                  <a16:creationId xmlns:a16="http://schemas.microsoft.com/office/drawing/2014/main" id="{7C750DB6-84D7-2FE8-DA1F-B29B59793BAB}"/>
                </a:ext>
              </a:extLst>
            </p:cNvPr>
            <p:cNvGrpSpPr/>
            <p:nvPr/>
          </p:nvGrpSpPr>
          <p:grpSpPr>
            <a:xfrm>
              <a:off x="434120" y="8307241"/>
              <a:ext cx="1628191" cy="429096"/>
              <a:chOff x="1224539" y="6271833"/>
              <a:chExt cx="4190013" cy="695403"/>
            </a:xfrm>
          </p:grpSpPr>
          <p:sp>
            <p:nvSpPr>
              <p:cNvPr id="12" name="Freeform 20">
                <a:extLst>
                  <a:ext uri="{FF2B5EF4-FFF2-40B4-BE49-F238E27FC236}">
                    <a16:creationId xmlns:a16="http://schemas.microsoft.com/office/drawing/2014/main" id="{B8AEEDFB-D8EA-36A6-7A33-CEB4869B902D}"/>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5249AE-1A7E-B2D5-6589-B55C00AD5136}"/>
                  </a:ext>
                </a:extLst>
              </p:cNvPr>
              <p:cNvSpPr txBox="1"/>
              <p:nvPr/>
            </p:nvSpPr>
            <p:spPr>
              <a:xfrm>
                <a:off x="2218836" y="6271833"/>
                <a:ext cx="2742663" cy="695403"/>
              </a:xfrm>
              <a:prstGeom prst="rect">
                <a:avLst/>
              </a:prstGeom>
              <a:noFill/>
            </p:spPr>
            <p:txBody>
              <a:bodyPr wrap="none" rtlCol="0">
                <a:spAutoFit/>
              </a:bodyPr>
              <a:lstStyle/>
              <a:p>
                <a:pPr algn="just" latinLnBrk="0"/>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4" name="Round Diagonal Corner Rectangle 41">
                <a:extLst>
                  <a:ext uri="{FF2B5EF4-FFF2-40B4-BE49-F238E27FC236}">
                    <a16:creationId xmlns:a16="http://schemas.microsoft.com/office/drawing/2014/main" id="{FE2D38AA-1918-3463-545F-8DC1A8AA7278}"/>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5" name="Freeform 15">
                <a:extLst>
                  <a:ext uri="{FF2B5EF4-FFF2-40B4-BE49-F238E27FC236}">
                    <a16:creationId xmlns:a16="http://schemas.microsoft.com/office/drawing/2014/main" id="{998508C6-661A-67B0-78CA-4600E0676317}"/>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C41F92-5BFF-D5D8-399A-497740C1ECDB}"/>
                    </a:ext>
                  </a:extLst>
                </p:cNvPr>
                <p:cNvSpPr txBox="1"/>
                <p:nvPr/>
              </p:nvSpPr>
              <p:spPr>
                <a:xfrm>
                  <a:off x="547646" y="8684760"/>
                  <a:ext cx="8732312" cy="1537594"/>
                </a:xfrm>
                <a:prstGeom prst="rect">
                  <a:avLst/>
                </a:prstGeom>
                <a:noFill/>
              </p:spPr>
              <p:txBody>
                <a:bodyPr wrap="square" rtlCol="0">
                  <a:spAutoFit/>
                </a:bodyPr>
                <a:lstStyle/>
                <a:p>
                  <a:pPr latinLnBrk="0"/>
                  <a:r>
                    <a:rPr lang="vi-VN" sz="2000" dirty="0">
                      <a:latin typeface="Times New Roman" panose="02020603050405020304" pitchFamily="18" charset="0"/>
                      <a:cs typeface="Times New Roman" panose="02020603050405020304" pitchFamily="18" charset="0"/>
                    </a:rPr>
                    <a:t>Mỗi cách sắp xếp </a:t>
                  </a:r>
                  <a14:m>
                    <m:oMath xmlns:m="http://schemas.openxmlformats.org/officeDocument/2006/math">
                      <m:r>
                        <a:rPr lang="vi-VN" sz="2000" i="1">
                          <a:latin typeface="Cambria Math" panose="02040503050406030204" pitchFamily="18" charset="0"/>
                        </a:rPr>
                        <m:t>10</m:t>
                      </m:r>
                    </m:oMath>
                  </a14:m>
                  <a:r>
                    <a:rPr lang="vi-VN" sz="2000" dirty="0">
                      <a:latin typeface="Times New Roman" panose="02020603050405020304" pitchFamily="18" charset="0"/>
                      <a:cs typeface="Times New Roman" panose="02020603050405020304" pitchFamily="18" charset="0"/>
                    </a:rPr>
                    <a:t> bức tranh khác nhau thành một hàng ngang là một hoán vị của </a:t>
                  </a:r>
                  <a14:m>
                    <m:oMath xmlns:m="http://schemas.openxmlformats.org/officeDocument/2006/math">
                      <m:r>
                        <a:rPr lang="vi-VN" sz="2000" i="1">
                          <a:latin typeface="Cambria Math" panose="02040503050406030204" pitchFamily="18" charset="0"/>
                        </a:rPr>
                        <m:t>10</m:t>
                      </m:r>
                    </m:oMath>
                  </a14:m>
                  <a:r>
                    <a:rPr lang="vi-VN" sz="2000" dirty="0">
                      <a:latin typeface="Times New Roman" panose="02020603050405020304" pitchFamily="18" charset="0"/>
                      <a:cs typeface="Times New Roman" panose="02020603050405020304" pitchFamily="18" charset="0"/>
                    </a:rPr>
                    <a:t> phần tử.</a:t>
                  </a:r>
                </a:p>
                <a:p>
                  <a:pPr latinLnBrk="0"/>
                  <a:r>
                    <a:rPr lang="vi-VN" sz="2000" dirty="0">
                      <a:latin typeface="Times New Roman" panose="02020603050405020304" pitchFamily="18" charset="0"/>
                      <a:cs typeface="Times New Roman" panose="02020603050405020304" pitchFamily="18" charset="0"/>
                    </a:rPr>
                    <a:t>Vậy số cách sắp xếp các bức tranh là: </a:t>
                  </a:r>
                  <a14:m>
                    <m:oMath xmlns:m="http://schemas.openxmlformats.org/officeDocument/2006/math">
                      <m:r>
                        <a:rPr lang="vi-VN" sz="2000" i="1">
                          <a:latin typeface="Cambria Math" panose="02040503050406030204" pitchFamily="18" charset="0"/>
                        </a:rPr>
                        <m:t>10!=3628800</m:t>
                      </m:r>
                    </m:oMath>
                  </a14:m>
                  <a:r>
                    <a:rPr lang="vi-VN" sz="2000" dirty="0">
                      <a:latin typeface="Times New Roman" panose="02020603050405020304" pitchFamily="18" charset="0"/>
                      <a:cs typeface="Times New Roman" panose="02020603050405020304" pitchFamily="18" charset="0"/>
                    </a:rPr>
                    <a:t> (cách).</a:t>
                  </a:r>
                </a:p>
                <a:p>
                  <a:pPr algn="just" latinLnBrk="0"/>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8DC41F92-5BFF-D5D8-399A-497740C1ECDB}"/>
                    </a:ext>
                  </a:extLst>
                </p:cNvPr>
                <p:cNvSpPr txBox="1">
                  <a:spLocks noRot="1" noChangeAspect="1" noMove="1" noResize="1" noEditPoints="1" noAdjustHandles="1" noChangeArrowheads="1" noChangeShapeType="1" noTextEdit="1"/>
                </p:cNvSpPr>
                <p:nvPr/>
              </p:nvSpPr>
              <p:spPr>
                <a:xfrm>
                  <a:off x="547646" y="8684760"/>
                  <a:ext cx="8732312" cy="1537594"/>
                </a:xfrm>
                <a:prstGeom prst="rect">
                  <a:avLst/>
                </a:prstGeom>
                <a:blipFill>
                  <a:blip r:embed="rId2"/>
                  <a:stretch>
                    <a:fillRect l="-809" t="-2304" r="-1397"/>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C68FC04E-540F-F3A9-7FC7-83EAD36D87CF}"/>
              </a:ext>
            </a:extLst>
          </p:cNvPr>
          <p:cNvGrpSpPr/>
          <p:nvPr/>
        </p:nvGrpSpPr>
        <p:grpSpPr>
          <a:xfrm>
            <a:off x="38445" y="606599"/>
            <a:ext cx="8689663" cy="1395309"/>
            <a:chOff x="107504" y="722011"/>
            <a:chExt cx="8689663" cy="1395309"/>
          </a:xfrm>
        </p:grpSpPr>
        <p:grpSp>
          <p:nvGrpSpPr>
            <p:cNvPr id="17" name="Group 16">
              <a:extLst>
                <a:ext uri="{FF2B5EF4-FFF2-40B4-BE49-F238E27FC236}">
                  <a16:creationId xmlns:a16="http://schemas.microsoft.com/office/drawing/2014/main" id="{295F3077-0F67-C613-3F50-1BA509AEC214}"/>
                </a:ext>
              </a:extLst>
            </p:cNvPr>
            <p:cNvGrpSpPr/>
            <p:nvPr/>
          </p:nvGrpSpPr>
          <p:grpSpPr>
            <a:xfrm>
              <a:off x="319793" y="915566"/>
              <a:ext cx="8477374" cy="1201754"/>
              <a:chOff x="269221" y="255060"/>
              <a:chExt cx="8632428" cy="1201754"/>
            </a:xfrm>
          </p:grpSpPr>
          <p:sp>
            <p:nvSpPr>
              <p:cNvPr id="24" name="Rounded Rectangle 19">
                <a:extLst>
                  <a:ext uri="{FF2B5EF4-FFF2-40B4-BE49-F238E27FC236}">
                    <a16:creationId xmlns:a16="http://schemas.microsoft.com/office/drawing/2014/main" id="{48D1EF29-EE58-45BD-CCDC-5410238D6B04}"/>
                  </a:ext>
                </a:extLst>
              </p:cNvPr>
              <p:cNvSpPr/>
              <p:nvPr/>
            </p:nvSpPr>
            <p:spPr>
              <a:xfrm>
                <a:off x="269221" y="255060"/>
                <a:ext cx="8632428" cy="102054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A0E580A-5971-A589-49F4-A6CAFD7E9C93}"/>
                      </a:ext>
                    </a:extLst>
                  </p:cNvPr>
                  <p:cNvSpPr txBox="1"/>
                  <p:nvPr/>
                </p:nvSpPr>
                <p:spPr>
                  <a:xfrm>
                    <a:off x="284185" y="364207"/>
                    <a:ext cx="8402193" cy="1092607"/>
                  </a:xfrm>
                  <a:prstGeom prst="rect">
                    <a:avLst/>
                  </a:prstGeom>
                  <a:noFill/>
                </p:spPr>
                <p:txBody>
                  <a:bodyPr wrap="square" rtlCol="0">
                    <a:spAutoFit/>
                  </a:bodyPr>
                  <a:lstStyle/>
                  <a:p>
                    <a:pPr algn="just" latinLnBrk="0">
                      <a:spcBef>
                        <a:spcPts val="600"/>
                      </a:spcBef>
                    </a:pPr>
                    <a:r>
                      <a:rPr lang="vi-VN" sz="2000" dirty="0">
                        <a:latin typeface="Times New Roman" panose="02020603050405020304" pitchFamily="18" charset="0"/>
                        <a:cs typeface="Times New Roman" panose="02020603050405020304" pitchFamily="18" charset="0"/>
                      </a:rPr>
                      <a:t>Một họa sĩ cần trưng bày </a:t>
                    </a:r>
                    <a14:m>
                      <m:oMath xmlns:m="http://schemas.openxmlformats.org/officeDocument/2006/math">
                        <m:r>
                          <a:rPr lang="vi-VN" sz="2000" i="1">
                            <a:latin typeface="Cambria Math" panose="02040503050406030204" pitchFamily="18" charset="0"/>
                          </a:rPr>
                          <m:t>10</m:t>
                        </m:r>
                      </m:oMath>
                    </a14:m>
                    <a:r>
                      <a:rPr lang="vi-VN" sz="2000" dirty="0">
                        <a:latin typeface="Times New Roman" panose="02020603050405020304" pitchFamily="18" charset="0"/>
                        <a:cs typeface="Times New Roman" panose="02020603050405020304" pitchFamily="18" charset="0"/>
                      </a:rPr>
                      <a:t> bức tranh nghệ thuật khác nhau thành một hàng ngang. Hỏi có bao nhiêu cách để họa sĩ sắp xếp các bức tranh?</a:t>
                    </a:r>
                  </a:p>
                  <a:p>
                    <a:pPr algn="just" latinLnBrk="0">
                      <a:spcBef>
                        <a:spcPts val="600"/>
                      </a:spcBef>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BA0E580A-5971-A589-49F4-A6CAFD7E9C93}"/>
                      </a:ext>
                    </a:extLst>
                  </p:cNvPr>
                  <p:cNvSpPr txBox="1">
                    <a:spLocks noRot="1" noChangeAspect="1" noMove="1" noResize="1" noEditPoints="1" noAdjustHandles="1" noChangeArrowheads="1" noChangeShapeType="1" noTextEdit="1"/>
                  </p:cNvSpPr>
                  <p:nvPr/>
                </p:nvSpPr>
                <p:spPr>
                  <a:xfrm>
                    <a:off x="284185" y="364207"/>
                    <a:ext cx="8402193" cy="1092607"/>
                  </a:xfrm>
                  <a:prstGeom prst="rect">
                    <a:avLst/>
                  </a:prstGeom>
                  <a:blipFill>
                    <a:blip r:embed="rId3"/>
                    <a:stretch>
                      <a:fillRect l="-813" t="-2793" r="-739"/>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8EFC334C-33A8-7DE4-E050-F19A3FD5979E}"/>
                </a:ext>
              </a:extLst>
            </p:cNvPr>
            <p:cNvGrpSpPr/>
            <p:nvPr/>
          </p:nvGrpSpPr>
          <p:grpSpPr>
            <a:xfrm>
              <a:off x="107504" y="722011"/>
              <a:ext cx="1418822" cy="347678"/>
              <a:chOff x="64533" y="82479"/>
              <a:chExt cx="457471" cy="97061"/>
            </a:xfrm>
          </p:grpSpPr>
          <p:grpSp>
            <p:nvGrpSpPr>
              <p:cNvPr id="19" name="Group 18">
                <a:extLst>
                  <a:ext uri="{FF2B5EF4-FFF2-40B4-BE49-F238E27FC236}">
                    <a16:creationId xmlns:a16="http://schemas.microsoft.com/office/drawing/2014/main" id="{E29B48A7-2321-39A6-5D5C-C12FA81C4509}"/>
                  </a:ext>
                </a:extLst>
              </p:cNvPr>
              <p:cNvGrpSpPr/>
              <p:nvPr/>
            </p:nvGrpSpPr>
            <p:grpSpPr>
              <a:xfrm>
                <a:off x="64533" y="100932"/>
                <a:ext cx="457471" cy="71427"/>
                <a:chOff x="90798" y="111814"/>
                <a:chExt cx="643670" cy="88395"/>
              </a:xfrm>
            </p:grpSpPr>
            <p:sp>
              <p:nvSpPr>
                <p:cNvPr id="21" name="Arrow: Pentagon 20">
                  <a:extLst>
                    <a:ext uri="{FF2B5EF4-FFF2-40B4-BE49-F238E27FC236}">
                      <a16:creationId xmlns:a16="http://schemas.microsoft.com/office/drawing/2014/main" id="{3B06346E-C2D7-83DD-AA44-ED61E9C931CE}"/>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994701DC-293A-68C9-9713-112711097D0A}"/>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23" name="Arrow: Chevron 22">
                  <a:extLst>
                    <a:ext uri="{FF2B5EF4-FFF2-40B4-BE49-F238E27FC236}">
                      <a16:creationId xmlns:a16="http://schemas.microsoft.com/office/drawing/2014/main" id="{AD2631F0-0A2F-7D4B-4375-C604EEDD6254}"/>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20" name="TextBox 56">
                <a:extLst>
                  <a:ext uri="{FF2B5EF4-FFF2-40B4-BE49-F238E27FC236}">
                    <a16:creationId xmlns:a16="http://schemas.microsoft.com/office/drawing/2014/main" id="{B201F1C5-A790-AE64-42B7-0C7FB712C080}"/>
                  </a:ext>
                </a:extLst>
              </p:cNvPr>
              <p:cNvSpPr txBox="1"/>
              <p:nvPr/>
            </p:nvSpPr>
            <p:spPr>
              <a:xfrm>
                <a:off x="192154" y="82479"/>
                <a:ext cx="288712" cy="97061"/>
              </a:xfrm>
              <a:prstGeom prst="rect">
                <a:avLst/>
              </a:prstGeom>
              <a:noFill/>
            </p:spPr>
            <p:txBody>
              <a:bodyPr wrap="square" tIns="54000" bIns="0">
                <a:noAutofit/>
              </a:bodyPr>
              <a:lstStyle/>
              <a:p>
                <a:pPr latinLnBrk="0">
                  <a:lnSpc>
                    <a:spcPct val="107000"/>
                  </a:lnSpc>
                  <a:spcAft>
                    <a:spcPts val="800"/>
                  </a:spcAft>
                </a:pPr>
                <a:r>
                  <a:rPr lang="en-US"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8.6</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36358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6E68-0382-9B15-D312-953A36E0D97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6186B3A-54A2-ABCA-D5E2-98328B43FCAB}"/>
              </a:ext>
            </a:extLst>
          </p:cNvPr>
          <p:cNvGrpSpPr/>
          <p:nvPr/>
        </p:nvGrpSpPr>
        <p:grpSpPr>
          <a:xfrm>
            <a:off x="265429" y="256727"/>
            <a:ext cx="3370461" cy="335713"/>
            <a:chOff x="6539248" y="431659"/>
            <a:chExt cx="1980350" cy="335713"/>
          </a:xfrm>
        </p:grpSpPr>
        <p:sp>
          <p:nvSpPr>
            <p:cNvPr id="9" name="Rounded Rectangle 19">
              <a:extLst>
                <a:ext uri="{FF2B5EF4-FFF2-40B4-BE49-F238E27FC236}">
                  <a16:creationId xmlns:a16="http://schemas.microsoft.com/office/drawing/2014/main" id="{4D4400E2-A622-8B55-68CB-3FD88706ABD1}"/>
                </a:ext>
              </a:extLst>
            </p:cNvPr>
            <p:cNvSpPr/>
            <p:nvPr/>
          </p:nvSpPr>
          <p:spPr>
            <a:xfrm>
              <a:off x="6539248" y="431659"/>
              <a:ext cx="1980350"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FEB91344-B1E2-A9ED-9E29-F2015A3586EC}"/>
                </a:ext>
              </a:extLst>
            </p:cNvPr>
            <p:cNvSpPr txBox="1">
              <a:spLocks/>
            </p:cNvSpPr>
            <p:nvPr/>
          </p:nvSpPr>
          <p:spPr>
            <a:xfrm>
              <a:off x="6560579" y="445818"/>
              <a:ext cx="191671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5. </a:t>
              </a:r>
              <a:r>
                <a:rPr lang="en-US" altLang="ko-KR"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LUYỆN TẬP – VẬN DỤNG</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94C0BF94-E592-019D-CBA6-A6285085DE0F}"/>
              </a:ext>
            </a:extLst>
          </p:cNvPr>
          <p:cNvGrpSpPr/>
          <p:nvPr/>
        </p:nvGrpSpPr>
        <p:grpSpPr>
          <a:xfrm>
            <a:off x="250734" y="1804982"/>
            <a:ext cx="8481101" cy="2427653"/>
            <a:chOff x="434120" y="8183019"/>
            <a:chExt cx="8933333" cy="2820489"/>
          </a:xfrm>
        </p:grpSpPr>
        <p:sp>
          <p:nvSpPr>
            <p:cNvPr id="3" name="Rounded Rectangle 34">
              <a:extLst>
                <a:ext uri="{FF2B5EF4-FFF2-40B4-BE49-F238E27FC236}">
                  <a16:creationId xmlns:a16="http://schemas.microsoft.com/office/drawing/2014/main" id="{445EA6D2-0E48-197B-8BC3-6CD4AE2C3D9C}"/>
                </a:ext>
              </a:extLst>
            </p:cNvPr>
            <p:cNvSpPr/>
            <p:nvPr/>
          </p:nvSpPr>
          <p:spPr>
            <a:xfrm>
              <a:off x="438046" y="8468882"/>
              <a:ext cx="8925480" cy="236184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2728891E-EA22-FC7C-29C0-FE484E3DA8C4}"/>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87EFD7D0-9F5F-E29C-1539-1AC53E3DDD32}"/>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48EAE8-A5B8-8327-2C07-54251C90490E}"/>
                  </a:ext>
                </a:extLst>
              </p:cNvPr>
              <p:cNvSpPr txBox="1"/>
              <p:nvPr/>
            </p:nvSpPr>
            <p:spPr>
              <a:xfrm>
                <a:off x="2218836" y="6271833"/>
                <a:ext cx="2742663" cy="695403"/>
              </a:xfrm>
              <a:prstGeom prst="rect">
                <a:avLst/>
              </a:prstGeom>
              <a:noFill/>
            </p:spPr>
            <p:txBody>
              <a:bodyPr wrap="none" rtlCol="0">
                <a:spAutoFit/>
              </a:bodyPr>
              <a:lstStyle/>
              <a:p>
                <a:pPr algn="just" latinLnBrk="0"/>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A296E59F-34FF-715F-4D1A-BCA3AA70BE5C}"/>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57EBB70F-74AF-9E19-AA4F-637A54B80E8D}"/>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282C9B-3CD7-6B90-7E75-69C6D3A78B19}"/>
                    </a:ext>
                  </a:extLst>
                </p:cNvPr>
                <p:cNvSpPr txBox="1"/>
                <p:nvPr/>
              </p:nvSpPr>
              <p:spPr>
                <a:xfrm>
                  <a:off x="434120" y="8183019"/>
                  <a:ext cx="8933333" cy="2820489"/>
                </a:xfrm>
                <a:prstGeom prst="rect">
                  <a:avLst/>
                </a:prstGeom>
                <a:noFill/>
              </p:spPr>
              <p:txBody>
                <a:bodyPr wrap="square" rtlCol="0">
                  <a:spAutoFit/>
                </a:bodyPr>
                <a:lstStyle/>
                <a:p>
                  <a:pPr algn="just" latinLnBrk="0">
                    <a:spcAft>
                      <a:spcPts val="600"/>
                    </a:spcAft>
                  </a:pPr>
                  <a:endParaRPr lang="vi-VN" sz="2000" b="1" i="1" dirty="0">
                    <a:latin typeface="Times New Roman" panose="02020603050405020304" pitchFamily="18" charset="0"/>
                    <a:ea typeface="Arial" panose="020B0604020202020204" pitchFamily="34" charset="0"/>
                    <a:cs typeface="Times New Roman" panose="02020603050405020304" pitchFamily="18" charset="0"/>
                  </a:endParaRPr>
                </a:p>
                <a:p>
                  <a:pPr latinLnBrk="0"/>
                  <a:r>
                    <a:rPr lang="vi-VN" sz="2000" dirty="0">
                      <a:latin typeface="Times New Roman" panose="02020603050405020304" pitchFamily="18" charset="0"/>
                      <a:cs typeface="Times New Roman" panose="02020603050405020304" pitchFamily="18" charset="0"/>
                    </a:rPr>
                    <a:t>Gọi số cần tìm có dạng </a:t>
                  </a:r>
                  <a14:m>
                    <m:oMath xmlns:m="http://schemas.openxmlformats.org/officeDocument/2006/math">
                      <m:bar>
                        <m:barPr>
                          <m:pos m:val="top"/>
                          <m:ctrlPr>
                            <a:rPr lang="vi-VN" sz="2000" i="1">
                              <a:latin typeface="Cambria Math" panose="02040503050406030204" pitchFamily="18" charset="0"/>
                            </a:rPr>
                          </m:ctrlPr>
                        </m:barPr>
                        <m:e>
                          <m:r>
                            <a:rPr lang="vi-VN" sz="2000" i="1">
                              <a:latin typeface="Cambria Math" panose="02040503050406030204" pitchFamily="18" charset="0"/>
                            </a:rPr>
                            <m:t>𝑎𝑏𝑐</m:t>
                          </m:r>
                        </m:e>
                      </m:bar>
                      <m:d>
                        <m:dPr>
                          <m:ctrlPr>
                            <a:rPr lang="vi-VN" sz="2000" i="1">
                              <a:latin typeface="Cambria Math" panose="02040503050406030204" pitchFamily="18" charset="0"/>
                            </a:rPr>
                          </m:ctrlPr>
                        </m:dPr>
                        <m:e>
                          <m:r>
                            <a:rPr lang="vi-VN" sz="2000" i="1">
                              <a:latin typeface="Cambria Math" panose="02040503050406030204" pitchFamily="18" charset="0"/>
                            </a:rPr>
                            <m:t>𝑎</m:t>
                          </m:r>
                          <m:r>
                            <a:rPr lang="vi-VN" sz="2000" i="1">
                              <a:latin typeface="Cambria Math" panose="02040503050406030204" pitchFamily="18" charset="0"/>
                            </a:rPr>
                            <m:t>≠0</m:t>
                          </m:r>
                        </m:e>
                      </m:d>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Chọn chữ số </a:t>
                  </a:r>
                  <a14:m>
                    <m:oMath xmlns:m="http://schemas.openxmlformats.org/officeDocument/2006/math">
                      <m:r>
                        <a:rPr lang="vi-VN" sz="2000" i="1">
                          <a:latin typeface="Cambria Math" panose="02040503050406030204" pitchFamily="18" charset="0"/>
                        </a:rPr>
                        <m:t>𝑎</m:t>
                      </m:r>
                    </m:oMath>
                  </a14:m>
                  <a:r>
                    <a:rPr lang="vi-VN" sz="2000" dirty="0">
                      <a:latin typeface="Times New Roman" panose="02020603050405020304" pitchFamily="18" charset="0"/>
                      <a:cs typeface="Times New Roman" panose="02020603050405020304" pitchFamily="18" charset="0"/>
                    </a:rPr>
                    <a:t> từ các chữ số </a:t>
                  </a:r>
                  <a14:m>
                    <m:oMath xmlns:m="http://schemas.openxmlformats.org/officeDocument/2006/math">
                      <m:r>
                        <a:rPr lang="vi-VN" sz="2000" i="1">
                          <a:latin typeface="Cambria Math" panose="02040503050406030204" pitchFamily="18" charset="0"/>
                        </a:rPr>
                        <m:t>1,2,3,4</m:t>
                      </m:r>
                    </m:oMath>
                  </a14:m>
                  <a:r>
                    <a:rPr lang="vi-VN" sz="2000" dirty="0">
                      <a:latin typeface="Times New Roman" panose="02020603050405020304" pitchFamily="18" charset="0"/>
                      <a:cs typeface="Times New Roman" panose="02020603050405020304" pitchFamily="18" charset="0"/>
                    </a:rPr>
                    <a:t> có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(cách).</a:t>
                  </a:r>
                </a:p>
                <a:p>
                  <a:pPr latinLnBrk="0"/>
                  <a:r>
                    <a:rPr lang="vi-VN" sz="2000" dirty="0">
                      <a:latin typeface="Times New Roman" panose="02020603050405020304" pitchFamily="18" charset="0"/>
                      <a:cs typeface="Times New Roman" panose="02020603050405020304" pitchFamily="18" charset="0"/>
                    </a:rPr>
                    <a:t>Ứng với mỗi cách chọn </a:t>
                  </a:r>
                  <a14:m>
                    <m:oMath xmlns:m="http://schemas.openxmlformats.org/officeDocument/2006/math">
                      <m:r>
                        <a:rPr lang="vi-VN" sz="2000" i="1">
                          <a:latin typeface="Cambria Math" panose="02040503050406030204" pitchFamily="18" charset="0"/>
                        </a:rPr>
                        <m:t>𝑎</m:t>
                      </m:r>
                    </m:oMath>
                  </a14:m>
                  <a:r>
                    <a:rPr lang="vi-VN" sz="2000" dirty="0">
                      <a:latin typeface="Times New Roman" panose="02020603050405020304" pitchFamily="18" charset="0"/>
                      <a:cs typeface="Times New Roman" panose="02020603050405020304" pitchFamily="18" charset="0"/>
                    </a:rPr>
                    <a:t> có số cách chọn bộ </a:t>
                  </a:r>
                  <a14:m>
                    <m:oMath xmlns:m="http://schemas.openxmlformats.org/officeDocument/2006/math">
                      <m:bar>
                        <m:barPr>
                          <m:pos m:val="top"/>
                          <m:ctrlPr>
                            <a:rPr lang="vi-VN" sz="2000" i="1">
                              <a:latin typeface="Cambria Math" panose="02040503050406030204" pitchFamily="18" charset="0"/>
                            </a:rPr>
                          </m:ctrlPr>
                        </m:barPr>
                        <m:e>
                          <m:r>
                            <a:rPr lang="vi-VN" sz="2000" i="1">
                              <a:latin typeface="Cambria Math" panose="02040503050406030204" pitchFamily="18" charset="0"/>
                            </a:rPr>
                            <m:t>𝑏𝑐</m:t>
                          </m:r>
                        </m:e>
                      </m:bar>
                    </m:oMath>
                  </a14:m>
                  <a:r>
                    <a:rPr lang="vi-VN" sz="2000" dirty="0">
                      <a:latin typeface="Times New Roman" panose="02020603050405020304" pitchFamily="18" charset="0"/>
                      <a:cs typeface="Times New Roman" panose="02020603050405020304" pitchFamily="18" charset="0"/>
                    </a:rPr>
                    <a:t> từ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chữ số còn lại là </a:t>
                  </a:r>
                  <a14:m>
                    <m:oMath xmlns:m="http://schemas.openxmlformats.org/officeDocument/2006/math">
                      <m:sSubSup>
                        <m:sSubSupPr>
                          <m:ctrlPr>
                            <a:rPr lang="vi-VN" sz="2000" i="1">
                              <a:latin typeface="Cambria Math" panose="02040503050406030204" pitchFamily="18" charset="0"/>
                            </a:rPr>
                          </m:ctrlPr>
                        </m:sSubSupPr>
                        <m:e>
                          <m:r>
                            <a:rPr lang="vi-VN" sz="2000" i="1">
                              <a:latin typeface="Cambria Math" panose="02040503050406030204" pitchFamily="18" charset="0"/>
                            </a:rPr>
                            <m:t>𝐴</m:t>
                          </m:r>
                        </m:e>
                        <m:sub>
                          <m:r>
                            <a:rPr lang="vi-VN" sz="2000" i="1">
                              <a:latin typeface="Cambria Math" panose="02040503050406030204" pitchFamily="18" charset="0"/>
                            </a:rPr>
                            <m:t>4</m:t>
                          </m:r>
                        </m:sub>
                        <m:sup>
                          <m:r>
                            <a:rPr lang="vi-VN" sz="2000" i="1">
                              <a:latin typeface="Cambria Math" panose="02040503050406030204" pitchFamily="18" charset="0"/>
                            </a:rPr>
                            <m:t>2</m:t>
                          </m:r>
                        </m:sup>
                      </m:sSubSup>
                    </m:oMath>
                  </a14:m>
                  <a:r>
                    <a:rPr lang="vi-VN" sz="2000" dirty="0">
                      <a:latin typeface="Times New Roman" panose="02020603050405020304" pitchFamily="18" charset="0"/>
                      <a:cs typeface="Times New Roman" panose="02020603050405020304" pitchFamily="18" charset="0"/>
                    </a:rPr>
                    <a:t> (cách).</a:t>
                  </a:r>
                </a:p>
                <a:p>
                  <a:pPr latinLnBrk="0"/>
                  <a:r>
                    <a:rPr lang="vi-VN" sz="2000" dirty="0">
                      <a:latin typeface="Times New Roman" panose="02020603050405020304" pitchFamily="18" charset="0"/>
                      <a:cs typeface="Times New Roman" panose="02020603050405020304" pitchFamily="18" charset="0"/>
                    </a:rPr>
                    <a:t>Áp dụng quy tắc nhân, số các số tự nhiên có ba chữ số khác nhau là: </a:t>
                  </a:r>
                </a:p>
                <a:p>
                  <a:pPr algn="ctr" latinLnBrk="0"/>
                  <a14:m>
                    <m:oMath xmlns:m="http://schemas.openxmlformats.org/officeDocument/2006/math">
                      <m:r>
                        <a:rPr lang="vi-VN" sz="2000" b="1" i="1">
                          <a:latin typeface="Cambria Math" panose="02040503050406030204" pitchFamily="18" charset="0"/>
                        </a:rPr>
                        <m:t>𝟒</m:t>
                      </m:r>
                      <m:r>
                        <a:rPr lang="vi-VN" sz="2000" b="1" i="1">
                          <a:latin typeface="Cambria Math" panose="02040503050406030204" pitchFamily="18" charset="0"/>
                        </a:rPr>
                        <m:t>.</m:t>
                      </m:r>
                      <m:sSubSup>
                        <m:sSubSupPr>
                          <m:ctrlPr>
                            <a:rPr lang="vi-VN" sz="2000" b="1" i="1">
                              <a:latin typeface="Cambria Math" panose="02040503050406030204" pitchFamily="18" charset="0"/>
                            </a:rPr>
                          </m:ctrlPr>
                        </m:sSubSupPr>
                        <m:e>
                          <m:r>
                            <a:rPr lang="vi-VN" sz="2000" b="1" i="1">
                              <a:latin typeface="Cambria Math" panose="02040503050406030204" pitchFamily="18" charset="0"/>
                            </a:rPr>
                            <m:t>𝑨</m:t>
                          </m:r>
                        </m:e>
                        <m:sub>
                          <m:r>
                            <a:rPr lang="vi-VN" sz="2000" b="1" i="1">
                              <a:latin typeface="Cambria Math" panose="02040503050406030204" pitchFamily="18" charset="0"/>
                            </a:rPr>
                            <m:t>𝟒</m:t>
                          </m:r>
                        </m:sub>
                        <m:sup>
                          <m:r>
                            <a:rPr lang="vi-VN" sz="2000" b="1" i="1">
                              <a:latin typeface="Cambria Math" panose="02040503050406030204" pitchFamily="18" charset="0"/>
                            </a:rPr>
                            <m:t>𝟐</m:t>
                          </m:r>
                        </m:sup>
                      </m:sSubSup>
                      <m:r>
                        <a:rPr lang="vi-VN" sz="2000" b="1" i="1">
                          <a:latin typeface="Cambria Math" panose="02040503050406030204" pitchFamily="18" charset="0"/>
                        </a:rPr>
                        <m:t>=</m:t>
                      </m:r>
                      <m:r>
                        <a:rPr lang="vi-VN" sz="2000" b="1" i="1">
                          <a:latin typeface="Cambria Math" panose="02040503050406030204" pitchFamily="18" charset="0"/>
                        </a:rPr>
                        <m:t>𝟒𝟖</m:t>
                      </m:r>
                    </m:oMath>
                  </a14:m>
                  <a:r>
                    <a:rPr lang="vi-VN" sz="2000" b="1" dirty="0">
                      <a:latin typeface="Times New Roman" panose="02020603050405020304" pitchFamily="18" charset="0"/>
                      <a:cs typeface="Times New Roman" panose="02020603050405020304" pitchFamily="18" charset="0"/>
                    </a:rPr>
                    <a:t> (số).</a:t>
                  </a:r>
                </a:p>
                <a:p>
                  <a:pPr algn="just" latinLnBrk="0"/>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282C9B-3CD7-6B90-7E75-69C6D3A78B19}"/>
                    </a:ext>
                  </a:extLst>
                </p:cNvPr>
                <p:cNvSpPr txBox="1">
                  <a:spLocks noRot="1" noChangeAspect="1" noMove="1" noResize="1" noEditPoints="1" noAdjustHandles="1" noChangeArrowheads="1" noChangeShapeType="1" noTextEdit="1"/>
                </p:cNvSpPr>
                <p:nvPr/>
              </p:nvSpPr>
              <p:spPr>
                <a:xfrm>
                  <a:off x="434120" y="8183019"/>
                  <a:ext cx="8933333" cy="2820489"/>
                </a:xfrm>
                <a:prstGeom prst="rect">
                  <a:avLst/>
                </a:prstGeom>
                <a:blipFill>
                  <a:blip r:embed="rId2"/>
                  <a:stretch>
                    <a:fillRect l="-719" r="-72"/>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A06505AA-C17B-685F-F1E7-60F2B8FD82F4}"/>
              </a:ext>
            </a:extLst>
          </p:cNvPr>
          <p:cNvGrpSpPr/>
          <p:nvPr/>
        </p:nvGrpSpPr>
        <p:grpSpPr>
          <a:xfrm>
            <a:off x="38445" y="606599"/>
            <a:ext cx="8689663" cy="1214101"/>
            <a:chOff x="107504" y="722011"/>
            <a:chExt cx="8689663" cy="1214101"/>
          </a:xfrm>
        </p:grpSpPr>
        <p:grpSp>
          <p:nvGrpSpPr>
            <p:cNvPr id="14" name="Group 13">
              <a:extLst>
                <a:ext uri="{FF2B5EF4-FFF2-40B4-BE49-F238E27FC236}">
                  <a16:creationId xmlns:a16="http://schemas.microsoft.com/office/drawing/2014/main" id="{CF7E59CC-4A94-9BEB-FF77-3D40B5910C11}"/>
                </a:ext>
              </a:extLst>
            </p:cNvPr>
            <p:cNvGrpSpPr/>
            <p:nvPr/>
          </p:nvGrpSpPr>
          <p:grpSpPr>
            <a:xfrm>
              <a:off x="319793" y="915566"/>
              <a:ext cx="8477374" cy="1020546"/>
              <a:chOff x="269221" y="255060"/>
              <a:chExt cx="8632428" cy="1020546"/>
            </a:xfrm>
          </p:grpSpPr>
          <p:sp>
            <p:nvSpPr>
              <p:cNvPr id="21" name="Rounded Rectangle 19">
                <a:extLst>
                  <a:ext uri="{FF2B5EF4-FFF2-40B4-BE49-F238E27FC236}">
                    <a16:creationId xmlns:a16="http://schemas.microsoft.com/office/drawing/2014/main" id="{48912943-C118-3B87-2C07-6372B01559AF}"/>
                  </a:ext>
                </a:extLst>
              </p:cNvPr>
              <p:cNvSpPr/>
              <p:nvPr/>
            </p:nvSpPr>
            <p:spPr>
              <a:xfrm>
                <a:off x="269221" y="255060"/>
                <a:ext cx="8632428" cy="102054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B6BC151-4309-25BF-441A-214160AC8D7B}"/>
                      </a:ext>
                    </a:extLst>
                  </p:cNvPr>
                  <p:cNvSpPr txBox="1"/>
                  <p:nvPr/>
                </p:nvSpPr>
                <p:spPr>
                  <a:xfrm>
                    <a:off x="328532" y="387713"/>
                    <a:ext cx="8402193" cy="707886"/>
                  </a:xfrm>
                  <a:prstGeom prst="rect">
                    <a:avLst/>
                  </a:prstGeom>
                  <a:noFill/>
                </p:spPr>
                <p:txBody>
                  <a:bodyPr wrap="square" rtlCol="0">
                    <a:spAutoFit/>
                  </a:bodyPr>
                  <a:lstStyle/>
                  <a:p>
                    <a:pPr latinLnBrk="0"/>
                    <a:r>
                      <a:rPr lang="vi-VN" sz="2000" dirty="0">
                        <a:latin typeface="Times New Roman" panose="02020603050405020304" pitchFamily="18" charset="0"/>
                        <a:cs typeface="Times New Roman" panose="02020603050405020304" pitchFamily="18" charset="0"/>
                      </a:rPr>
                      <a:t>Từ các chữ số </a:t>
                    </a:r>
                    <a14:m>
                      <m:oMath xmlns:m="http://schemas.openxmlformats.org/officeDocument/2006/math">
                        <m:r>
                          <a:rPr lang="vi-VN" sz="2000" i="1">
                            <a:latin typeface="Cambria Math" panose="02040503050406030204" pitchFamily="18" charset="0"/>
                          </a:rPr>
                          <m:t>0,1,2,3,4</m:t>
                        </m:r>
                      </m:oMath>
                    </a14:m>
                    <a:r>
                      <a:rPr lang="vi-VN" sz="2000" dirty="0">
                        <a:latin typeface="Times New Roman" panose="02020603050405020304" pitchFamily="18" charset="0"/>
                        <a:cs typeface="Times New Roman" panose="02020603050405020304" pitchFamily="18" charset="0"/>
                      </a:rPr>
                      <a:t> có thể lập được bao nhiêu số tự nhiên có ba chữ số khác nhau?</a:t>
                    </a:r>
                  </a:p>
                </p:txBody>
              </p:sp>
            </mc:Choice>
            <mc:Fallback xmlns="">
              <p:sp>
                <p:nvSpPr>
                  <p:cNvPr id="22" name="TextBox 21">
                    <a:extLst>
                      <a:ext uri="{FF2B5EF4-FFF2-40B4-BE49-F238E27FC236}">
                        <a16:creationId xmlns:a16="http://schemas.microsoft.com/office/drawing/2014/main" id="{FB6BC151-4309-25BF-441A-214160AC8D7B}"/>
                      </a:ext>
                    </a:extLst>
                  </p:cNvPr>
                  <p:cNvSpPr txBox="1">
                    <a:spLocks noRot="1" noChangeAspect="1" noMove="1" noResize="1" noEditPoints="1" noAdjustHandles="1" noChangeArrowheads="1" noChangeShapeType="1" noTextEdit="1"/>
                  </p:cNvSpPr>
                  <p:nvPr/>
                </p:nvSpPr>
                <p:spPr>
                  <a:xfrm>
                    <a:off x="328532" y="387713"/>
                    <a:ext cx="8402193" cy="707886"/>
                  </a:xfrm>
                  <a:prstGeom prst="rect">
                    <a:avLst/>
                  </a:prstGeom>
                  <a:blipFill>
                    <a:blip r:embed="rId3"/>
                    <a:stretch>
                      <a:fillRect l="-813" t="-4310" b="-14655"/>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E0E9DEF6-CF93-D5ED-253C-DC34CF35FD8A}"/>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99CECAE5-3270-2E53-DD72-96C787255CC9}"/>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4FD32375-AEB7-B9E0-BC39-BB84344250BC}"/>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E4B781BB-B601-F073-BF49-E0F9E37C2410}"/>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02220C12-7439-54B5-2330-9FB0F987020D}"/>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D6E25C94-2ED7-6232-5132-78E3E2CDB86C}"/>
                  </a:ext>
                </a:extLst>
              </p:cNvPr>
              <p:cNvSpPr txBox="1"/>
              <p:nvPr/>
            </p:nvSpPr>
            <p:spPr>
              <a:xfrm>
                <a:off x="192154" y="82479"/>
                <a:ext cx="288712" cy="97061"/>
              </a:xfrm>
              <a:prstGeom prst="rect">
                <a:avLst/>
              </a:prstGeom>
              <a:noFill/>
            </p:spPr>
            <p:txBody>
              <a:bodyPr wrap="square" tIns="54000" bIns="0">
                <a:noAutofit/>
              </a:bodyPr>
              <a:lstStyle/>
              <a:p>
                <a:pPr latinLnBrk="0">
                  <a:lnSpc>
                    <a:spcPct val="107000"/>
                  </a:lnSpc>
                  <a:spcAft>
                    <a:spcPts val="800"/>
                  </a:spcAft>
                </a:pPr>
                <a:r>
                  <a:rPr lang="en-US"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8.7</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25324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72565-CA9F-DAD0-835F-224FD0EBEF3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F5B9D79-477C-1E24-2FCB-95628DD4D5E2}"/>
              </a:ext>
            </a:extLst>
          </p:cNvPr>
          <p:cNvGrpSpPr/>
          <p:nvPr/>
        </p:nvGrpSpPr>
        <p:grpSpPr>
          <a:xfrm>
            <a:off x="265429" y="256727"/>
            <a:ext cx="3370461" cy="335713"/>
            <a:chOff x="6539248" y="431659"/>
            <a:chExt cx="1980350" cy="335713"/>
          </a:xfrm>
        </p:grpSpPr>
        <p:sp>
          <p:nvSpPr>
            <p:cNvPr id="9" name="Rounded Rectangle 19">
              <a:extLst>
                <a:ext uri="{FF2B5EF4-FFF2-40B4-BE49-F238E27FC236}">
                  <a16:creationId xmlns:a16="http://schemas.microsoft.com/office/drawing/2014/main" id="{8BDC0146-034F-3A38-67C7-85F35687106D}"/>
                </a:ext>
              </a:extLst>
            </p:cNvPr>
            <p:cNvSpPr/>
            <p:nvPr/>
          </p:nvSpPr>
          <p:spPr>
            <a:xfrm>
              <a:off x="6539248" y="431659"/>
              <a:ext cx="1980350"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EA3E0E07-388F-4719-5F56-B3C19E950DFB}"/>
                </a:ext>
              </a:extLst>
            </p:cNvPr>
            <p:cNvSpPr txBox="1">
              <a:spLocks/>
            </p:cNvSpPr>
            <p:nvPr/>
          </p:nvSpPr>
          <p:spPr>
            <a:xfrm>
              <a:off x="6560579" y="445818"/>
              <a:ext cx="191671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5. </a:t>
              </a:r>
              <a:r>
                <a:rPr lang="en-US" altLang="ko-KR"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LUYỆN TẬP – VẬN DỤNG</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F5B17AD4-C619-7AF3-F7CF-5013C31B4913}"/>
              </a:ext>
            </a:extLst>
          </p:cNvPr>
          <p:cNvGrpSpPr/>
          <p:nvPr/>
        </p:nvGrpSpPr>
        <p:grpSpPr>
          <a:xfrm>
            <a:off x="265429" y="1936809"/>
            <a:ext cx="8784976" cy="2935805"/>
            <a:chOff x="434120" y="8307241"/>
            <a:chExt cx="9253411" cy="3410870"/>
          </a:xfrm>
        </p:grpSpPr>
        <p:sp>
          <p:nvSpPr>
            <p:cNvPr id="3" name="Rounded Rectangle 34">
              <a:extLst>
                <a:ext uri="{FF2B5EF4-FFF2-40B4-BE49-F238E27FC236}">
                  <a16:creationId xmlns:a16="http://schemas.microsoft.com/office/drawing/2014/main" id="{5092D64C-3291-1446-A861-7AB24228AA08}"/>
                </a:ext>
              </a:extLst>
            </p:cNvPr>
            <p:cNvSpPr/>
            <p:nvPr/>
          </p:nvSpPr>
          <p:spPr>
            <a:xfrm>
              <a:off x="438046" y="8468882"/>
              <a:ext cx="9249485" cy="324922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BDC8218D-2544-DF60-7F42-491BFD4FBF47}"/>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15CD6D8B-FE86-AB76-FE6A-5C51C172B899}"/>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F06EA29-52B8-4803-BC39-246E8A3E0970}"/>
                  </a:ext>
                </a:extLst>
              </p:cNvPr>
              <p:cNvSpPr txBox="1"/>
              <p:nvPr/>
            </p:nvSpPr>
            <p:spPr>
              <a:xfrm>
                <a:off x="2218836" y="6271833"/>
                <a:ext cx="2742663" cy="695403"/>
              </a:xfrm>
              <a:prstGeom prst="rect">
                <a:avLst/>
              </a:prstGeom>
              <a:noFill/>
            </p:spPr>
            <p:txBody>
              <a:bodyPr wrap="none" rtlCol="0">
                <a:spAutoFit/>
              </a:bodyPr>
              <a:lstStyle/>
              <a:p>
                <a:pPr algn="just" latinLnBrk="0"/>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58A95E28-2AF5-A7F5-076E-D3AAF97FE916}"/>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9E1233DB-8ED9-B7DF-B591-2E9442D323DE}"/>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5B2C68-2D61-AC2F-EEB4-7F59F3743270}"/>
                    </a:ext>
                  </a:extLst>
                </p:cNvPr>
                <p:cNvSpPr txBox="1"/>
                <p:nvPr/>
              </p:nvSpPr>
              <p:spPr>
                <a:xfrm>
                  <a:off x="547646" y="8684760"/>
                  <a:ext cx="9049387" cy="3019245"/>
                </a:xfrm>
                <a:prstGeom prst="rect">
                  <a:avLst/>
                </a:prstGeom>
                <a:noFill/>
              </p:spPr>
              <p:txBody>
                <a:bodyPr wrap="square" rtlCol="0">
                  <a:spAutoFit/>
                </a:bodyPr>
                <a:lstStyle/>
                <a:p>
                  <a:pPr latinLnBrk="0"/>
                  <a:r>
                    <a:rPr lang="vi-VN" sz="2000" dirty="0">
                      <a:latin typeface="Times New Roman" panose="02020603050405020304" pitchFamily="18" charset="0"/>
                      <a:cs typeface="Times New Roman" panose="02020603050405020304" pitchFamily="18" charset="0"/>
                    </a:rPr>
                    <a:t>a) Gọi tập hợp cần tìm có dạng </a:t>
                  </a:r>
                  <a14:m>
                    <m:oMath xmlns:m="http://schemas.openxmlformats.org/officeDocument/2006/math">
                      <m:d>
                        <m:dPr>
                          <m:begChr m:val="{"/>
                          <m:endChr m:val="}"/>
                          <m:ctrlPr>
                            <a:rPr lang="vi-VN" sz="2000" i="1">
                              <a:latin typeface="Cambria Math" panose="02040503050406030204" pitchFamily="18" charset="0"/>
                            </a:rPr>
                          </m:ctrlPr>
                        </m:dPr>
                        <m:e>
                          <m:r>
                            <a:rPr lang="vi-VN" sz="2000" i="1">
                              <a:latin typeface="Cambria Math" panose="02040503050406030204" pitchFamily="18" charset="0"/>
                            </a:rPr>
                            <m:t>𝑎</m:t>
                          </m:r>
                          <m:r>
                            <a:rPr lang="vi-VN" sz="2000" i="1">
                              <a:latin typeface="Cambria Math" panose="02040503050406030204" pitchFamily="18" charset="0"/>
                            </a:rPr>
                            <m:t>;</m:t>
                          </m:r>
                          <m:r>
                            <a:rPr lang="vi-VN" sz="2000" i="1">
                              <a:latin typeface="Cambria Math" panose="02040503050406030204" pitchFamily="18" charset="0"/>
                            </a:rPr>
                            <m:t>𝑏</m:t>
                          </m:r>
                        </m:e>
                      </m:d>
                      <m:r>
                        <a:rPr lang="vi-VN" sz="2000" i="1">
                          <a:latin typeface="Cambria Math" panose="02040503050406030204" pitchFamily="18" charset="0"/>
                        </a:rPr>
                        <m:t>,0&lt;</m:t>
                      </m:r>
                      <m:r>
                        <a:rPr lang="vi-VN" sz="2000" i="1">
                          <a:latin typeface="Cambria Math" panose="02040503050406030204" pitchFamily="18" charset="0"/>
                        </a:rPr>
                        <m:t>𝑎</m:t>
                      </m:r>
                      <m:r>
                        <a:rPr lang="vi-VN" sz="2000" i="1">
                          <a:latin typeface="Cambria Math" panose="02040503050406030204" pitchFamily="18" charset="0"/>
                        </a:rPr>
                        <m:t>,</m:t>
                      </m:r>
                      <m:r>
                        <a:rPr lang="vi-VN" sz="2000" i="1">
                          <a:latin typeface="Cambria Math" panose="02040503050406030204" pitchFamily="18" charset="0"/>
                        </a:rPr>
                        <m:t>𝑏</m:t>
                      </m:r>
                      <m:r>
                        <a:rPr lang="vi-VN" sz="2000" i="1">
                          <a:latin typeface="Cambria Math" panose="02040503050406030204" pitchFamily="18" charset="0"/>
                        </a:rPr>
                        <m:t>&lt;100,</m:t>
                      </m:r>
                      <m:r>
                        <a:rPr lang="vi-VN" sz="2000" i="1">
                          <a:latin typeface="Cambria Math" panose="02040503050406030204" pitchFamily="18" charset="0"/>
                        </a:rPr>
                        <m:t>𝑎</m:t>
                      </m:r>
                      <m:r>
                        <a:rPr lang="vi-VN" sz="2000" i="1">
                          <a:latin typeface="Cambria Math" panose="02040503050406030204" pitchFamily="18" charset="0"/>
                        </a:rPr>
                        <m:t>,</m:t>
                      </m:r>
                      <m:r>
                        <a:rPr lang="vi-VN" sz="2000" i="1">
                          <a:latin typeface="Cambria Math" panose="02040503050406030204" pitchFamily="18" charset="0"/>
                        </a:rPr>
                        <m:t>𝑏</m:t>
                      </m:r>
                      <m:r>
                        <a:rPr lang="vi-VN" sz="2000" i="1">
                          <a:latin typeface="Cambria Math" panose="02040503050406030204" pitchFamily="18" charset="0"/>
                        </a:rPr>
                        <m:t>∈</m:t>
                      </m:r>
                      <m:r>
                        <a:rPr lang="vi-VN" sz="2000" i="1">
                          <a:latin typeface="Cambria Math" panose="02040503050406030204" pitchFamily="18" charset="0"/>
                        </a:rPr>
                        <m:t>ℤ</m:t>
                      </m:r>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Mỗi tập hợp là một tổ hợp chập </a:t>
                  </a:r>
                  <a14:m>
                    <m:oMath xmlns:m="http://schemas.openxmlformats.org/officeDocument/2006/math">
                      <m:r>
                        <a:rPr lang="vi-VN" sz="2000" i="1">
                          <a:latin typeface="Cambria Math" panose="02040503050406030204" pitchFamily="18" charset="0"/>
                        </a:rPr>
                        <m:t>2</m:t>
                      </m:r>
                    </m:oMath>
                  </a14:m>
                  <a:r>
                    <a:rPr lang="vi-VN" sz="2000" dirty="0">
                      <a:latin typeface="Times New Roman" panose="02020603050405020304" pitchFamily="18" charset="0"/>
                      <a:cs typeface="Times New Roman" panose="02020603050405020304" pitchFamily="18" charset="0"/>
                    </a:rPr>
                    <a:t> của </a:t>
                  </a:r>
                  <a14:m>
                    <m:oMath xmlns:m="http://schemas.openxmlformats.org/officeDocument/2006/math">
                      <m:r>
                        <a:rPr lang="vi-VN" sz="2000" i="1">
                          <a:latin typeface="Cambria Math" panose="02040503050406030204" pitchFamily="18" charset="0"/>
                        </a:rPr>
                        <m:t>99</m:t>
                      </m:r>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Vậy số cách chọn một tập hợp gồm hai số nguyên dương nhỏ hơn </a:t>
                  </a:r>
                  <a14:m>
                    <m:oMath xmlns:m="http://schemas.openxmlformats.org/officeDocument/2006/math">
                      <m:r>
                        <a:rPr lang="vi-VN" sz="2000" i="1">
                          <a:latin typeface="Cambria Math" panose="02040503050406030204" pitchFamily="18" charset="0"/>
                        </a:rPr>
                        <m:t>100</m:t>
                      </m:r>
                    </m:oMath>
                  </a14:m>
                  <a:r>
                    <a:rPr lang="vi-VN" sz="2000" dirty="0">
                      <a:latin typeface="Times New Roman" panose="02020603050405020304" pitchFamily="18" charset="0"/>
                      <a:cs typeface="Times New Roman" panose="02020603050405020304" pitchFamily="18" charset="0"/>
                    </a:rPr>
                    <a:t> là: </a:t>
                  </a:r>
                </a:p>
                <a:p>
                  <a:pPr algn="ctr" latinLnBrk="0"/>
                  <a14:m>
                    <m:oMath xmlns:m="http://schemas.openxmlformats.org/officeDocument/2006/math">
                      <m:sSubSup>
                        <m:sSubSupPr>
                          <m:ctrlPr>
                            <a:rPr lang="vi-VN" sz="2000" b="1" i="1">
                              <a:latin typeface="Cambria Math" panose="02040503050406030204" pitchFamily="18" charset="0"/>
                            </a:rPr>
                          </m:ctrlPr>
                        </m:sSubSupPr>
                        <m:e>
                          <m:r>
                            <a:rPr lang="vi-VN" sz="2000" b="1" i="1">
                              <a:latin typeface="Cambria Math" panose="02040503050406030204" pitchFamily="18" charset="0"/>
                            </a:rPr>
                            <m:t>𝑪</m:t>
                          </m:r>
                        </m:e>
                        <m:sub>
                          <m:r>
                            <a:rPr lang="vi-VN" sz="2000" b="1" i="1">
                              <a:latin typeface="Cambria Math" panose="02040503050406030204" pitchFamily="18" charset="0"/>
                            </a:rPr>
                            <m:t>𝟗𝟗</m:t>
                          </m:r>
                        </m:sub>
                        <m:sup>
                          <m:r>
                            <a:rPr lang="vi-VN" sz="2000" b="1" i="1">
                              <a:latin typeface="Cambria Math" panose="02040503050406030204" pitchFamily="18" charset="0"/>
                            </a:rPr>
                            <m:t>𝟐</m:t>
                          </m:r>
                        </m:sup>
                      </m:sSubSup>
                      <m:r>
                        <a:rPr lang="vi-VN" sz="2000" b="1" i="1">
                          <a:latin typeface="Cambria Math" panose="02040503050406030204" pitchFamily="18" charset="0"/>
                        </a:rPr>
                        <m:t>=</m:t>
                      </m:r>
                      <m:r>
                        <a:rPr lang="vi-VN" sz="2000" b="1" i="1">
                          <a:latin typeface="Cambria Math" panose="02040503050406030204" pitchFamily="18" charset="0"/>
                        </a:rPr>
                        <m:t>𝟒𝟖𝟓𝟏</m:t>
                      </m:r>
                    </m:oMath>
                  </a14:m>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(cách).</a:t>
                  </a:r>
                </a:p>
                <a:p>
                  <a:pPr latinLnBrk="0"/>
                  <a:r>
                    <a:rPr lang="vi-VN" sz="2000" dirty="0">
                      <a:latin typeface="Times New Roman" panose="02020603050405020304" pitchFamily="18" charset="0"/>
                      <a:cs typeface="Times New Roman" panose="02020603050405020304" pitchFamily="18" charset="0"/>
                    </a:rPr>
                    <a:t>b) Gọi tập hợp cần tìm có dạng </a:t>
                  </a:r>
                  <a14:m>
                    <m:oMath xmlns:m="http://schemas.openxmlformats.org/officeDocument/2006/math">
                      <m:d>
                        <m:dPr>
                          <m:begChr m:val="{"/>
                          <m:endChr m:val="}"/>
                          <m:ctrlPr>
                            <a:rPr lang="vi-VN" sz="2000" i="1">
                              <a:latin typeface="Cambria Math" panose="02040503050406030204" pitchFamily="18" charset="0"/>
                            </a:rPr>
                          </m:ctrlPr>
                        </m:dPr>
                        <m:e>
                          <m:r>
                            <a:rPr lang="vi-VN" sz="2000" i="1">
                              <a:latin typeface="Cambria Math" panose="02040503050406030204" pitchFamily="18" charset="0"/>
                            </a:rPr>
                            <m:t>𝑎</m:t>
                          </m:r>
                          <m:r>
                            <a:rPr lang="vi-VN" sz="2000" i="1">
                              <a:latin typeface="Cambria Math" panose="02040503050406030204" pitchFamily="18" charset="0"/>
                            </a:rPr>
                            <m:t>;</m:t>
                          </m:r>
                          <m:r>
                            <a:rPr lang="vi-VN" sz="2000" i="1">
                              <a:latin typeface="Cambria Math" panose="02040503050406030204" pitchFamily="18" charset="0"/>
                            </a:rPr>
                            <m:t>𝑏</m:t>
                          </m:r>
                          <m:r>
                            <a:rPr lang="vi-VN" sz="2000" i="1">
                              <a:latin typeface="Cambria Math" panose="02040503050406030204" pitchFamily="18" charset="0"/>
                            </a:rPr>
                            <m:t>;</m:t>
                          </m:r>
                          <m:r>
                            <a:rPr lang="vi-VN" sz="2000" i="1">
                              <a:latin typeface="Cambria Math" panose="02040503050406030204" pitchFamily="18" charset="0"/>
                            </a:rPr>
                            <m:t>𝑐</m:t>
                          </m:r>
                        </m:e>
                      </m:d>
                      <m:r>
                        <a:rPr lang="vi-VN" sz="2000" i="1">
                          <a:latin typeface="Cambria Math" panose="02040503050406030204" pitchFamily="18" charset="0"/>
                        </a:rPr>
                        <m:t>,0&lt;</m:t>
                      </m:r>
                      <m:r>
                        <a:rPr lang="vi-VN" sz="2000" i="1">
                          <a:latin typeface="Cambria Math" panose="02040503050406030204" pitchFamily="18" charset="0"/>
                        </a:rPr>
                        <m:t>𝑎</m:t>
                      </m:r>
                      <m:r>
                        <a:rPr lang="vi-VN" sz="2000" i="1">
                          <a:latin typeface="Cambria Math" panose="02040503050406030204" pitchFamily="18" charset="0"/>
                        </a:rPr>
                        <m:t>,</m:t>
                      </m:r>
                      <m:r>
                        <a:rPr lang="vi-VN" sz="2000" i="1">
                          <a:latin typeface="Cambria Math" panose="02040503050406030204" pitchFamily="18" charset="0"/>
                        </a:rPr>
                        <m:t>𝑏</m:t>
                      </m:r>
                      <m:r>
                        <a:rPr lang="vi-VN" sz="2000" i="1">
                          <a:latin typeface="Cambria Math" panose="02040503050406030204" pitchFamily="18" charset="0"/>
                        </a:rPr>
                        <m:t>,</m:t>
                      </m:r>
                      <m:r>
                        <a:rPr lang="vi-VN" sz="2000" i="1">
                          <a:latin typeface="Cambria Math" panose="02040503050406030204" pitchFamily="18" charset="0"/>
                        </a:rPr>
                        <m:t>𝑐</m:t>
                      </m:r>
                      <m:r>
                        <a:rPr lang="vi-VN" sz="2000" i="1">
                          <a:latin typeface="Cambria Math" panose="02040503050406030204" pitchFamily="18" charset="0"/>
                        </a:rPr>
                        <m:t>&lt;100,</m:t>
                      </m:r>
                      <m:r>
                        <a:rPr lang="vi-VN" sz="2000" i="1">
                          <a:latin typeface="Cambria Math" panose="02040503050406030204" pitchFamily="18" charset="0"/>
                        </a:rPr>
                        <m:t>𝑎</m:t>
                      </m:r>
                      <m:r>
                        <a:rPr lang="vi-VN" sz="2000" i="1">
                          <a:latin typeface="Cambria Math" panose="02040503050406030204" pitchFamily="18" charset="0"/>
                        </a:rPr>
                        <m:t>,</m:t>
                      </m:r>
                      <m:r>
                        <a:rPr lang="vi-VN" sz="2000" i="1">
                          <a:latin typeface="Cambria Math" panose="02040503050406030204" pitchFamily="18" charset="0"/>
                        </a:rPr>
                        <m:t>𝑏</m:t>
                      </m:r>
                      <m:r>
                        <a:rPr lang="vi-VN" sz="2000" i="1">
                          <a:latin typeface="Cambria Math" panose="02040503050406030204" pitchFamily="18" charset="0"/>
                        </a:rPr>
                        <m:t>,</m:t>
                      </m:r>
                      <m:r>
                        <a:rPr lang="vi-VN" sz="2000" i="1">
                          <a:latin typeface="Cambria Math" panose="02040503050406030204" pitchFamily="18" charset="0"/>
                        </a:rPr>
                        <m:t>𝑐</m:t>
                      </m:r>
                      <m:r>
                        <a:rPr lang="vi-VN" sz="2000" i="1">
                          <a:latin typeface="Cambria Math" panose="02040503050406030204" pitchFamily="18" charset="0"/>
                        </a:rPr>
                        <m:t>∈</m:t>
                      </m:r>
                      <m:r>
                        <a:rPr lang="vi-VN" sz="2000" i="1">
                          <a:latin typeface="Cambria Math" panose="02040503050406030204" pitchFamily="18" charset="0"/>
                        </a:rPr>
                        <m:t>ℤ</m:t>
                      </m:r>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Mỗi tập hợp là một tổ hợp chập </a:t>
                  </a:r>
                  <a14:m>
                    <m:oMath xmlns:m="http://schemas.openxmlformats.org/officeDocument/2006/math">
                      <m:r>
                        <a:rPr lang="vi-VN" sz="2000" i="1">
                          <a:latin typeface="Cambria Math" panose="02040503050406030204" pitchFamily="18" charset="0"/>
                        </a:rPr>
                        <m:t>3</m:t>
                      </m:r>
                    </m:oMath>
                  </a14:m>
                  <a:r>
                    <a:rPr lang="vi-VN" sz="2000" dirty="0">
                      <a:latin typeface="Times New Roman" panose="02020603050405020304" pitchFamily="18" charset="0"/>
                      <a:cs typeface="Times New Roman" panose="02020603050405020304" pitchFamily="18" charset="0"/>
                    </a:rPr>
                    <a:t> của </a:t>
                  </a:r>
                  <a14:m>
                    <m:oMath xmlns:m="http://schemas.openxmlformats.org/officeDocument/2006/math">
                      <m:r>
                        <a:rPr lang="vi-VN" sz="2000" i="1">
                          <a:latin typeface="Cambria Math" panose="02040503050406030204" pitchFamily="18" charset="0"/>
                        </a:rPr>
                        <m:t>99</m:t>
                      </m:r>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Vậy số cách chọn một tập hợp gồm ba số nguyên dương nhỏ hơn </a:t>
                  </a:r>
                  <a14:m>
                    <m:oMath xmlns:m="http://schemas.openxmlformats.org/officeDocument/2006/math">
                      <m:r>
                        <a:rPr lang="vi-VN" sz="2000" i="1">
                          <a:latin typeface="Cambria Math" panose="02040503050406030204" pitchFamily="18" charset="0"/>
                        </a:rPr>
                        <m:t>100</m:t>
                      </m:r>
                    </m:oMath>
                  </a14:m>
                  <a:r>
                    <a:rPr lang="vi-VN" sz="2000" dirty="0">
                      <a:latin typeface="Times New Roman" panose="02020603050405020304" pitchFamily="18" charset="0"/>
                      <a:cs typeface="Times New Roman" panose="02020603050405020304" pitchFamily="18" charset="0"/>
                    </a:rPr>
                    <a:t> là:</a:t>
                  </a:r>
                </a:p>
                <a:p>
                  <a:pPr algn="ctr" latinLnBrk="0"/>
                  <a:r>
                    <a:rPr lang="vi-VN" sz="2000" b="1"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vi-VN" sz="2000" b="1" i="1">
                              <a:latin typeface="Cambria Math" panose="02040503050406030204" pitchFamily="18" charset="0"/>
                            </a:rPr>
                          </m:ctrlPr>
                        </m:sSubSupPr>
                        <m:e>
                          <m:r>
                            <a:rPr lang="vi-VN" sz="2000" b="1" i="1">
                              <a:latin typeface="Cambria Math" panose="02040503050406030204" pitchFamily="18" charset="0"/>
                            </a:rPr>
                            <m:t>𝑪</m:t>
                          </m:r>
                        </m:e>
                        <m:sub>
                          <m:r>
                            <a:rPr lang="vi-VN" sz="2000" b="1" i="1">
                              <a:latin typeface="Cambria Math" panose="02040503050406030204" pitchFamily="18" charset="0"/>
                            </a:rPr>
                            <m:t>𝟗𝟗</m:t>
                          </m:r>
                        </m:sub>
                        <m:sup>
                          <m:r>
                            <a:rPr lang="vi-VN" sz="2000" b="1" i="1">
                              <a:latin typeface="Cambria Math" panose="02040503050406030204" pitchFamily="18" charset="0"/>
                            </a:rPr>
                            <m:t>𝟑</m:t>
                          </m:r>
                        </m:sup>
                      </m:sSubSup>
                      <m:r>
                        <a:rPr lang="vi-VN" sz="2000" b="1" i="1">
                          <a:latin typeface="Cambria Math" panose="02040503050406030204" pitchFamily="18" charset="0"/>
                        </a:rPr>
                        <m:t>=</m:t>
                      </m:r>
                      <m:r>
                        <a:rPr lang="vi-VN" sz="2000" b="1" i="1">
                          <a:latin typeface="Cambria Math" panose="02040503050406030204" pitchFamily="18" charset="0"/>
                        </a:rPr>
                        <m:t>𝟏𝟓𝟔𝟖𝟒𝟗</m:t>
                      </m:r>
                    </m:oMath>
                  </a14:m>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(cách).</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25B2C68-2D61-AC2F-EEB4-7F59F3743270}"/>
                    </a:ext>
                  </a:extLst>
                </p:cNvPr>
                <p:cNvSpPr txBox="1">
                  <a:spLocks noRot="1" noChangeAspect="1" noMove="1" noResize="1" noEditPoints="1" noAdjustHandles="1" noChangeArrowheads="1" noChangeShapeType="1" noTextEdit="1"/>
                </p:cNvSpPr>
                <p:nvPr/>
              </p:nvSpPr>
              <p:spPr>
                <a:xfrm>
                  <a:off x="547646" y="8684760"/>
                  <a:ext cx="9049387" cy="3019245"/>
                </a:xfrm>
                <a:prstGeom prst="rect">
                  <a:avLst/>
                </a:prstGeom>
                <a:blipFill>
                  <a:blip r:embed="rId2"/>
                  <a:stretch>
                    <a:fillRect l="-709" t="-1174" b="-3286"/>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E0705D8E-5287-9450-3ECC-CE70F0D4075A}"/>
              </a:ext>
            </a:extLst>
          </p:cNvPr>
          <p:cNvGrpSpPr/>
          <p:nvPr/>
        </p:nvGrpSpPr>
        <p:grpSpPr>
          <a:xfrm>
            <a:off x="38445" y="606599"/>
            <a:ext cx="8757666" cy="1419697"/>
            <a:chOff x="107504" y="722011"/>
            <a:chExt cx="8757666" cy="1419697"/>
          </a:xfrm>
        </p:grpSpPr>
        <p:grpSp>
          <p:nvGrpSpPr>
            <p:cNvPr id="14" name="Group 13">
              <a:extLst>
                <a:ext uri="{FF2B5EF4-FFF2-40B4-BE49-F238E27FC236}">
                  <a16:creationId xmlns:a16="http://schemas.microsoft.com/office/drawing/2014/main" id="{D6EC83B8-2FC7-405B-E19B-1151A8867795}"/>
                </a:ext>
              </a:extLst>
            </p:cNvPr>
            <p:cNvGrpSpPr/>
            <p:nvPr/>
          </p:nvGrpSpPr>
          <p:grpSpPr>
            <a:xfrm>
              <a:off x="319793" y="915566"/>
              <a:ext cx="8545377" cy="1226142"/>
              <a:chOff x="269221" y="255060"/>
              <a:chExt cx="8701674" cy="1226142"/>
            </a:xfrm>
          </p:grpSpPr>
          <p:sp>
            <p:nvSpPr>
              <p:cNvPr id="21" name="Rounded Rectangle 19">
                <a:extLst>
                  <a:ext uri="{FF2B5EF4-FFF2-40B4-BE49-F238E27FC236}">
                    <a16:creationId xmlns:a16="http://schemas.microsoft.com/office/drawing/2014/main" id="{EAA85357-215A-5C79-4880-854F6AA2D2AB}"/>
                  </a:ext>
                </a:extLst>
              </p:cNvPr>
              <p:cNvSpPr/>
              <p:nvPr/>
            </p:nvSpPr>
            <p:spPr>
              <a:xfrm>
                <a:off x="269221" y="255060"/>
                <a:ext cx="8632428" cy="102054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48798A6-C848-F12E-F23C-D08D34306B16}"/>
                      </a:ext>
                    </a:extLst>
                  </p:cNvPr>
                  <p:cNvSpPr txBox="1"/>
                  <p:nvPr/>
                </p:nvSpPr>
                <p:spPr>
                  <a:xfrm>
                    <a:off x="308746" y="388595"/>
                    <a:ext cx="8662149" cy="1092607"/>
                  </a:xfrm>
                  <a:prstGeom prst="rect">
                    <a:avLst/>
                  </a:prstGeom>
                  <a:noFill/>
                </p:spPr>
                <p:txBody>
                  <a:bodyPr wrap="square" rtlCol="0">
                    <a:spAutoFit/>
                  </a:bodyPr>
                  <a:lstStyle/>
                  <a:p>
                    <a:pPr latinLnBrk="0"/>
                    <a:r>
                      <a:rPr lang="en-US" sz="2000" dirty="0">
                        <a:latin typeface="Times New Roman" panose="02020603050405020304" pitchFamily="18" charset="0"/>
                        <a:cs typeface="Times New Roman" panose="02020603050405020304" pitchFamily="18" charset="0"/>
                      </a:rPr>
                      <a:t>a) </a:t>
                    </a:r>
                    <a:r>
                      <a:rPr lang="vi-VN" sz="2000" dirty="0">
                        <a:latin typeface="Times New Roman" panose="02020603050405020304" pitchFamily="18" charset="0"/>
                        <a:cs typeface="Times New Roman" panose="02020603050405020304" pitchFamily="18" charset="0"/>
                      </a:rPr>
                      <a:t>Có bao nhiêu cách chọn một tập hợp gồm hai số nguyên dương nhỏ hơn </a:t>
                    </a:r>
                    <a14:m>
                      <m:oMath xmlns:m="http://schemas.openxmlformats.org/officeDocument/2006/math">
                        <m:r>
                          <a:rPr lang="vi-VN" sz="2000" i="1">
                            <a:latin typeface="Cambria Math" panose="02040503050406030204" pitchFamily="18" charset="0"/>
                          </a:rPr>
                          <m:t>100</m:t>
                        </m:r>
                      </m:oMath>
                    </a14:m>
                    <a:r>
                      <a:rPr lang="vi-VN" sz="2000" dirty="0">
                        <a:latin typeface="Times New Roman" panose="02020603050405020304" pitchFamily="18" charset="0"/>
                        <a:cs typeface="Times New Roman" panose="02020603050405020304" pitchFamily="18" charset="0"/>
                      </a:rPr>
                      <a:t>? </a:t>
                    </a:r>
                  </a:p>
                  <a:p>
                    <a:pPr latinLnBrk="0"/>
                    <a:r>
                      <a:rPr lang="en-US" sz="2000" dirty="0">
                        <a:latin typeface="Times New Roman" panose="02020603050405020304" pitchFamily="18" charset="0"/>
                        <a:cs typeface="Times New Roman" panose="02020603050405020304" pitchFamily="18" charset="0"/>
                      </a:rPr>
                      <a:t>b) </a:t>
                    </a:r>
                    <a:r>
                      <a:rPr lang="vi-VN" sz="2000" dirty="0">
                        <a:latin typeface="Times New Roman" panose="02020603050405020304" pitchFamily="18" charset="0"/>
                        <a:cs typeface="Times New Roman" panose="02020603050405020304" pitchFamily="18" charset="0"/>
                      </a:rPr>
                      <a:t>Có bao nhiêu cách chọn một tập hợp gồm ba số nguyên dương nhỏ hơn </a:t>
                    </a:r>
                    <a14:m>
                      <m:oMath xmlns:m="http://schemas.openxmlformats.org/officeDocument/2006/math">
                        <m:r>
                          <a:rPr lang="vi-VN" sz="2000" i="1">
                            <a:latin typeface="Cambria Math" panose="02040503050406030204" pitchFamily="18" charset="0"/>
                          </a:rPr>
                          <m:t>100</m:t>
                        </m:r>
                      </m:oMath>
                    </a14:m>
                    <a:r>
                      <a:rPr lang="vi-VN" sz="2000" dirty="0">
                        <a:latin typeface="Times New Roman" panose="02020603050405020304" pitchFamily="18" charset="0"/>
                        <a:cs typeface="Times New Roman" panose="02020603050405020304" pitchFamily="18" charset="0"/>
                      </a:rPr>
                      <a:t>?</a:t>
                    </a:r>
                  </a:p>
                  <a:p>
                    <a:pPr algn="just" latinLnBrk="0">
                      <a:spcBef>
                        <a:spcPts val="600"/>
                      </a:spcBef>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748798A6-C848-F12E-F23C-D08D34306B16}"/>
                      </a:ext>
                    </a:extLst>
                  </p:cNvPr>
                  <p:cNvSpPr txBox="1">
                    <a:spLocks noRot="1" noChangeAspect="1" noMove="1" noResize="1" noEditPoints="1" noAdjustHandles="1" noChangeArrowheads="1" noChangeShapeType="1" noTextEdit="1"/>
                  </p:cNvSpPr>
                  <p:nvPr/>
                </p:nvSpPr>
                <p:spPr>
                  <a:xfrm>
                    <a:off x="308746" y="388595"/>
                    <a:ext cx="8662149" cy="1092607"/>
                  </a:xfrm>
                  <a:prstGeom prst="rect">
                    <a:avLst/>
                  </a:prstGeom>
                  <a:blipFill>
                    <a:blip r:embed="rId3"/>
                    <a:stretch>
                      <a:fillRect l="-716" t="-279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D1EE741E-2DCE-025A-BEF5-391B1955E7DA}"/>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9F12A602-5653-7AE1-BAFA-2A51DCFBA64A}"/>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5591CB7E-AB6D-8681-85A6-8BDB0E5EACF3}"/>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3467E95E-B6EC-BECE-7EFE-28E27228FE79}"/>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EC20F283-689E-4D64-7B24-CC72A4AE5D49}"/>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A9EE494E-1938-6947-AF88-74AF3953D457}"/>
                  </a:ext>
                </a:extLst>
              </p:cNvPr>
              <p:cNvSpPr txBox="1"/>
              <p:nvPr/>
            </p:nvSpPr>
            <p:spPr>
              <a:xfrm>
                <a:off x="192154" y="82479"/>
                <a:ext cx="288712" cy="97061"/>
              </a:xfrm>
              <a:prstGeom prst="rect">
                <a:avLst/>
              </a:prstGeom>
              <a:noFill/>
            </p:spPr>
            <p:txBody>
              <a:bodyPr wrap="square" tIns="54000" bIns="0">
                <a:noAutofit/>
              </a:bodyPr>
              <a:lstStyle/>
              <a:p>
                <a:pPr latinLnBrk="0">
                  <a:spcAft>
                    <a:spcPts val="800"/>
                  </a:spcAft>
                </a:pPr>
                <a:r>
                  <a:rPr lang="en-US"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8.8</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72888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a:extLst>
            <a:ext uri="{FF2B5EF4-FFF2-40B4-BE49-F238E27FC236}">
              <a16:creationId xmlns:a16="http://schemas.microsoft.com/office/drawing/2014/main" id="{70C4979F-2ABA-9D12-0C97-BDAB3E2958CC}"/>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764A558C-FB75-7EF3-F7F3-1F3037698195}"/>
              </a:ext>
            </a:extLst>
          </p:cNvPr>
          <p:cNvGrpSpPr/>
          <p:nvPr/>
        </p:nvGrpSpPr>
        <p:grpSpPr>
          <a:xfrm>
            <a:off x="251520" y="699542"/>
            <a:ext cx="8906162" cy="4104456"/>
            <a:chOff x="251520" y="699542"/>
            <a:chExt cx="8906162" cy="4104456"/>
          </a:xfrm>
        </p:grpSpPr>
        <p:sp>
          <p:nvSpPr>
            <p:cNvPr id="14" name="Rounded Rectangle 19">
              <a:extLst>
                <a:ext uri="{FF2B5EF4-FFF2-40B4-BE49-F238E27FC236}">
                  <a16:creationId xmlns:a16="http://schemas.microsoft.com/office/drawing/2014/main" id="{C764C179-E977-9CF0-64EA-39D7E9A35685}"/>
                </a:ext>
              </a:extLst>
            </p:cNvPr>
            <p:cNvSpPr/>
            <p:nvPr/>
          </p:nvSpPr>
          <p:spPr>
            <a:xfrm>
              <a:off x="251520" y="699542"/>
              <a:ext cx="8712968" cy="410445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 Placeholder 2">
              <a:extLst>
                <a:ext uri="{FF2B5EF4-FFF2-40B4-BE49-F238E27FC236}">
                  <a16:creationId xmlns:a16="http://schemas.microsoft.com/office/drawing/2014/main" id="{36450C8F-C3A0-782D-FB64-977D11B6FB1F}"/>
                </a:ext>
              </a:extLst>
            </p:cNvPr>
            <p:cNvSpPr txBox="1">
              <a:spLocks/>
            </p:cNvSpPr>
            <p:nvPr/>
          </p:nvSpPr>
          <p:spPr>
            <a:xfrm>
              <a:off x="804754" y="951570"/>
              <a:ext cx="8352928" cy="3240360"/>
            </a:xfrm>
            <a:prstGeom prst="rect">
              <a:avLst/>
            </a:prstGeom>
            <a:noFill/>
            <a:ln>
              <a:noFill/>
            </a:ln>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lnSpc>
                  <a:spcPct val="107000"/>
                </a:lnSpc>
                <a:spcBef>
                  <a:spcPts val="0"/>
                </a:spcBef>
                <a:spcAft>
                  <a:spcPts val="800"/>
                </a:spcAft>
              </a:pPr>
              <a:r>
                <a:rPr lang="en-US" sz="2000" b="1" dirty="0">
                  <a:latin typeface="Times New Roman" panose="02020603050405020304" pitchFamily="18" charset="0"/>
                  <a:cs typeface="Times New Roman" panose="02020603050405020304" pitchFamily="18" charset="0"/>
                </a:rPr>
                <a:t>HĐ1: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gồm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Hà, Mai, Nam, Đạt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p>
            <a:p>
              <a:pPr algn="just" latinLnBrk="0">
                <a:spcBef>
                  <a:spcPts val="0"/>
                </a:spcBef>
                <a:spcAft>
                  <a:spcPts val="800"/>
                </a:spcAft>
              </a:pPr>
              <a:r>
                <a:rPr lang="en-US" sz="2000" dirty="0" err="1">
                  <a:latin typeface="Times New Roman" panose="02020603050405020304" pitchFamily="18" charset="0"/>
                  <a:cs typeface="Times New Roman" panose="02020603050405020304" pitchFamily="18" charset="0"/>
                </a:rPr>
                <a:t>trái</a:t>
              </a:r>
              <a:r>
                <a:rPr lang="en-US" sz="2000" dirty="0">
                  <a:latin typeface="Times New Roman" panose="02020603050405020304" pitchFamily="18" charset="0"/>
                  <a:cs typeface="Times New Roman" panose="02020603050405020304" pitchFamily="18" charset="0"/>
                </a:rPr>
                <a:t> sang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phỏng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a:t>
              </a:r>
            </a:p>
            <a:p>
              <a:pPr algn="just" latinLnBrk="0">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algn="just" latinLnBrk="0">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algn="just" latinLnBrk="0">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algn="just" latinLnBrk="0">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457200" indent="-457200" algn="just" latinLnBrk="0">
                <a:spcBef>
                  <a:spcPts val="0"/>
                </a:spcBef>
                <a:spcAft>
                  <a:spcPts val="800"/>
                </a:spcAft>
                <a:buAutoNum type="alphaLcParenR"/>
              </a:pPr>
              <a:r>
                <a:rPr lang="en-US" sz="2000" dirty="0" err="1">
                  <a:latin typeface="Times New Roman" panose="02020603050405020304" pitchFamily="18" charset="0"/>
                  <a:ea typeface="Tahoma" panose="020B0604030504040204" pitchFamily="34" charset="0"/>
                  <a:cs typeface="Times New Roman" panose="02020603050405020304" pitchFamily="18" charset="0"/>
                </a:rPr>
                <a:t>Hãy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kê</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sắp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thứ</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tự</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457200" indent="-457200" algn="just" latinLnBrk="0">
                <a:spcBef>
                  <a:spcPts val="0"/>
                </a:spcBef>
                <a:spcAft>
                  <a:spcPts val="800"/>
                </a:spcAft>
                <a:buAutoNum type="alphaLcParenR"/>
              </a:pP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bao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nhiêu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sắp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thứ</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tự</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tham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phỏng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vấn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p>
          </p:txBody>
        </p:sp>
        <p:pic>
          <p:nvPicPr>
            <p:cNvPr id="24" name="Picture 23">
              <a:extLst>
                <a:ext uri="{FF2B5EF4-FFF2-40B4-BE49-F238E27FC236}">
                  <a16:creationId xmlns:a16="http://schemas.microsoft.com/office/drawing/2014/main" id="{566483EA-9DA0-E8DC-CDC6-FDAFB1E7CC3C}"/>
                </a:ext>
              </a:extLst>
            </p:cNvPr>
            <p:cNvPicPr>
              <a:picLocks noChangeAspect="1"/>
            </p:cNvPicPr>
            <p:nvPr/>
          </p:nvPicPr>
          <p:blipFill>
            <a:blip r:embed="rId3"/>
            <a:stretch>
              <a:fillRect/>
            </a:stretch>
          </p:blipFill>
          <p:spPr>
            <a:xfrm>
              <a:off x="2343160" y="1774121"/>
              <a:ext cx="5254538" cy="1512168"/>
            </a:xfrm>
            <a:prstGeom prst="rect">
              <a:avLst/>
            </a:prstGeom>
          </p:spPr>
        </p:pic>
      </p:grpSp>
      <p:grpSp>
        <p:nvGrpSpPr>
          <p:cNvPr id="29" name="Group 28">
            <a:extLst>
              <a:ext uri="{FF2B5EF4-FFF2-40B4-BE49-F238E27FC236}">
                <a16:creationId xmlns:a16="http://schemas.microsoft.com/office/drawing/2014/main" id="{78A40571-8BE7-5CAB-A6E0-E1B2AD4DA641}"/>
              </a:ext>
            </a:extLst>
          </p:cNvPr>
          <p:cNvGrpSpPr/>
          <p:nvPr/>
        </p:nvGrpSpPr>
        <p:grpSpPr>
          <a:xfrm>
            <a:off x="251520" y="259324"/>
            <a:ext cx="1584176" cy="335713"/>
            <a:chOff x="251520" y="259324"/>
            <a:chExt cx="1584176" cy="335713"/>
          </a:xfrm>
        </p:grpSpPr>
        <p:sp>
          <p:nvSpPr>
            <p:cNvPr id="27" name="Rounded Rectangle 19">
              <a:extLst>
                <a:ext uri="{FF2B5EF4-FFF2-40B4-BE49-F238E27FC236}">
                  <a16:creationId xmlns:a16="http://schemas.microsoft.com/office/drawing/2014/main" id="{5A5EFFF2-EF05-73B2-0E6D-F102422EC3C5}"/>
                </a:ext>
              </a:extLst>
            </p:cNvPr>
            <p:cNvSpPr/>
            <p:nvPr/>
          </p:nvSpPr>
          <p:spPr>
            <a:xfrm>
              <a:off x="251520" y="259324"/>
              <a:ext cx="1584176"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 Placeholder 1">
              <a:extLst>
                <a:ext uri="{FF2B5EF4-FFF2-40B4-BE49-F238E27FC236}">
                  <a16:creationId xmlns:a16="http://schemas.microsoft.com/office/drawing/2014/main" id="{6CA2503B-37A1-3FC3-F011-94646B9B17A0}"/>
                </a:ext>
              </a:extLst>
            </p:cNvPr>
            <p:cNvSpPr txBox="1">
              <a:spLocks/>
            </p:cNvSpPr>
            <p:nvPr/>
          </p:nvSpPr>
          <p:spPr>
            <a:xfrm>
              <a:off x="273164" y="273483"/>
              <a:ext cx="156253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1. HOÁN VỊ</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18C707EC-8D42-73BC-C717-18D2C831A9BD}"/>
              </a:ext>
            </a:extLst>
          </p:cNvPr>
          <p:cNvGrpSpPr/>
          <p:nvPr/>
        </p:nvGrpSpPr>
        <p:grpSpPr>
          <a:xfrm>
            <a:off x="411144" y="1059582"/>
            <a:ext cx="382870" cy="144016"/>
            <a:chOff x="0" y="92326"/>
            <a:chExt cx="575416" cy="197663"/>
          </a:xfrm>
        </p:grpSpPr>
        <p:grpSp>
          <p:nvGrpSpPr>
            <p:cNvPr id="5" name="Group 4">
              <a:extLst>
                <a:ext uri="{FF2B5EF4-FFF2-40B4-BE49-F238E27FC236}">
                  <a16:creationId xmlns:a16="http://schemas.microsoft.com/office/drawing/2014/main" id="{D70459AE-443F-8B0A-CD67-272F2DD9AB31}"/>
                </a:ext>
              </a:extLst>
            </p:cNvPr>
            <p:cNvGrpSpPr/>
            <p:nvPr/>
          </p:nvGrpSpPr>
          <p:grpSpPr>
            <a:xfrm>
              <a:off x="0" y="92326"/>
              <a:ext cx="575416" cy="197663"/>
              <a:chOff x="0" y="92326"/>
              <a:chExt cx="644449" cy="302837"/>
            </a:xfrm>
          </p:grpSpPr>
          <p:sp>
            <p:nvSpPr>
              <p:cNvPr id="8" name="Arrow: Pentagon 7">
                <a:extLst>
                  <a:ext uri="{FF2B5EF4-FFF2-40B4-BE49-F238E27FC236}">
                    <a16:creationId xmlns:a16="http://schemas.microsoft.com/office/drawing/2014/main" id="{4FB94B02-9DC4-9607-AE04-943E961D701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Arrow: Chevron 8">
                <a:extLst>
                  <a:ext uri="{FF2B5EF4-FFF2-40B4-BE49-F238E27FC236}">
                    <a16:creationId xmlns:a16="http://schemas.microsoft.com/office/drawing/2014/main" id="{4676C37C-6585-0B8B-5C89-C703ECF9C977}"/>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Arrow: Chevron 9">
                <a:extLst>
                  <a:ext uri="{FF2B5EF4-FFF2-40B4-BE49-F238E27FC236}">
                    <a16:creationId xmlns:a16="http://schemas.microsoft.com/office/drawing/2014/main" id="{48326649-9505-E5CD-5AD8-B01EF6D2277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6" name="Flowchart: Terminator 5">
              <a:extLst>
                <a:ext uri="{FF2B5EF4-FFF2-40B4-BE49-F238E27FC236}">
                  <a16:creationId xmlns:a16="http://schemas.microsoft.com/office/drawing/2014/main" id="{22938FE5-4409-94A7-3889-40565DEC2D3C}"/>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Oval 6">
              <a:extLst>
                <a:ext uri="{FF2B5EF4-FFF2-40B4-BE49-F238E27FC236}">
                  <a16:creationId xmlns:a16="http://schemas.microsoft.com/office/drawing/2014/main" id="{8CAB76C4-FF3F-33C8-4E28-A70042C951D3}"/>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57791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BDF0-EE47-5592-CFD4-8C3B3A2D62B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56F212D-DB40-0CD5-FE24-A71E190CCB54}"/>
              </a:ext>
            </a:extLst>
          </p:cNvPr>
          <p:cNvGrpSpPr/>
          <p:nvPr/>
        </p:nvGrpSpPr>
        <p:grpSpPr>
          <a:xfrm>
            <a:off x="265429" y="256727"/>
            <a:ext cx="3370461" cy="335713"/>
            <a:chOff x="6539248" y="431659"/>
            <a:chExt cx="1980350" cy="335713"/>
          </a:xfrm>
        </p:grpSpPr>
        <p:sp>
          <p:nvSpPr>
            <p:cNvPr id="9" name="Rounded Rectangle 19">
              <a:extLst>
                <a:ext uri="{FF2B5EF4-FFF2-40B4-BE49-F238E27FC236}">
                  <a16:creationId xmlns:a16="http://schemas.microsoft.com/office/drawing/2014/main" id="{8024D1BB-1B6E-A3A6-88AE-82E292B3128B}"/>
                </a:ext>
              </a:extLst>
            </p:cNvPr>
            <p:cNvSpPr/>
            <p:nvPr/>
          </p:nvSpPr>
          <p:spPr>
            <a:xfrm>
              <a:off x="6539248" y="431659"/>
              <a:ext cx="1980350"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FC47B7B7-78DF-2E57-F3DF-4E8275F43CA0}"/>
                </a:ext>
              </a:extLst>
            </p:cNvPr>
            <p:cNvSpPr txBox="1">
              <a:spLocks/>
            </p:cNvSpPr>
            <p:nvPr/>
          </p:nvSpPr>
          <p:spPr>
            <a:xfrm>
              <a:off x="6560579" y="445818"/>
              <a:ext cx="191671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5. </a:t>
              </a:r>
              <a:r>
                <a:rPr lang="en-US" altLang="ko-KR"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LUYỆN TẬP – VẬN DỤNG</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58F9038C-BB20-7711-B48A-D3805E803ED9}"/>
              </a:ext>
            </a:extLst>
          </p:cNvPr>
          <p:cNvGrpSpPr/>
          <p:nvPr/>
        </p:nvGrpSpPr>
        <p:grpSpPr>
          <a:xfrm>
            <a:off x="250734" y="1937192"/>
            <a:ext cx="9073794" cy="2650783"/>
            <a:chOff x="418641" y="8307241"/>
            <a:chExt cx="9557630" cy="3079726"/>
          </a:xfrm>
        </p:grpSpPr>
        <p:sp>
          <p:nvSpPr>
            <p:cNvPr id="3" name="Rounded Rectangle 34">
              <a:extLst>
                <a:ext uri="{FF2B5EF4-FFF2-40B4-BE49-F238E27FC236}">
                  <a16:creationId xmlns:a16="http://schemas.microsoft.com/office/drawing/2014/main" id="{AC302639-5EF3-786A-5E88-F34E8B345F34}"/>
                </a:ext>
              </a:extLst>
            </p:cNvPr>
            <p:cNvSpPr/>
            <p:nvPr/>
          </p:nvSpPr>
          <p:spPr>
            <a:xfrm>
              <a:off x="438046" y="8468882"/>
              <a:ext cx="9249485" cy="291808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2DEDED73-B436-B429-4F52-AD9FC2A7FD00}"/>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D8653654-5A5E-A788-3AD9-DBF1AAD9CC42}"/>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7BDBEC8-9D2F-C517-A048-0B937BDC91DC}"/>
                  </a:ext>
                </a:extLst>
              </p:cNvPr>
              <p:cNvSpPr txBox="1"/>
              <p:nvPr/>
            </p:nvSpPr>
            <p:spPr>
              <a:xfrm>
                <a:off x="2218836" y="6271833"/>
                <a:ext cx="2742663" cy="695403"/>
              </a:xfrm>
              <a:prstGeom prst="rect">
                <a:avLst/>
              </a:prstGeom>
              <a:noFill/>
            </p:spPr>
            <p:txBody>
              <a:bodyPr wrap="none" rtlCol="0">
                <a:spAutoFit/>
              </a:bodyPr>
              <a:lstStyle/>
              <a:p>
                <a:pPr algn="just" latinLnBrk="0"/>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1DB268BA-7AAF-0E39-A110-0E0352211316}"/>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B5D29765-8830-77E9-2C97-2D0826F69E8B}"/>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4A7821F-D13D-B765-E9C9-37258B42A9FE}"/>
                    </a:ext>
                  </a:extLst>
                </p:cNvPr>
                <p:cNvSpPr txBox="1"/>
                <p:nvPr/>
              </p:nvSpPr>
              <p:spPr>
                <a:xfrm>
                  <a:off x="418641" y="8605460"/>
                  <a:ext cx="9557630" cy="2610336"/>
                </a:xfrm>
                <a:prstGeom prst="rect">
                  <a:avLst/>
                </a:prstGeom>
                <a:noFill/>
              </p:spPr>
              <p:txBody>
                <a:bodyPr wrap="square" rtlCol="0">
                  <a:spAutoFit/>
                </a:bodyPr>
                <a:lstStyle/>
                <a:p>
                  <a:pPr latinLnBrk="0">
                    <a:lnSpc>
                      <a:spcPct val="150000"/>
                    </a:lnSpc>
                  </a:pPr>
                  <a:r>
                    <a:rPr lang="vi-VN" sz="2000" dirty="0">
                      <a:latin typeface="Times New Roman" panose="02020603050405020304" pitchFamily="18" charset="0"/>
                      <a:cs typeface="Times New Roman" panose="02020603050405020304" pitchFamily="18" charset="0"/>
                    </a:rPr>
                    <a:t>Chọn một bi xanh từ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 viên bi xanh có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 (cách).</a:t>
                  </a:r>
                </a:p>
                <a:p>
                  <a:pPr latinLnBrk="0">
                    <a:lnSpc>
                      <a:spcPct val="150000"/>
                    </a:lnSpc>
                  </a:pPr>
                  <a:r>
                    <a:rPr lang="vi-VN" sz="2000" dirty="0">
                      <a:latin typeface="Times New Roman" panose="02020603050405020304" pitchFamily="18" charset="0"/>
                      <a:cs typeface="Times New Roman" panose="02020603050405020304" pitchFamily="18" charset="0"/>
                    </a:rPr>
                    <a:t>Ứng với mỗi cách chọn một bi xanh có số cách chọn một bi đỏ từ </a:t>
                  </a:r>
                  <a:r>
                    <a:rPr lang="en-US" sz="2000" dirty="0">
                      <a:latin typeface="Times New Roman" panose="02020603050405020304" pitchFamily="18" charset="0"/>
                      <a:cs typeface="Times New Roman" panose="02020603050405020304" pitchFamily="18" charset="0"/>
                    </a:rPr>
                    <a:t> 7</a:t>
                  </a:r>
                  <a:r>
                    <a:rPr lang="vi-VN" sz="2000" dirty="0">
                      <a:latin typeface="Times New Roman" panose="02020603050405020304" pitchFamily="18" charset="0"/>
                      <a:cs typeface="Times New Roman" panose="02020603050405020304" pitchFamily="18" charset="0"/>
                    </a:rPr>
                    <a:t>viên bi đỏ là </a:t>
                  </a:r>
                  <a:r>
                    <a:rPr lang="en-US" sz="2000" dirty="0">
                      <a:latin typeface="Times New Roman" panose="02020603050405020304" pitchFamily="18" charset="0"/>
                      <a:cs typeface="Times New Roman" panose="02020603050405020304" pitchFamily="18" charset="0"/>
                    </a:rPr>
                    <a:t>7 </a:t>
                  </a:r>
                  <a:r>
                    <a:rPr lang="vi-VN" sz="2000" dirty="0">
                      <a:latin typeface="Times New Roman" panose="02020603050405020304" pitchFamily="18" charset="0"/>
                      <a:cs typeface="Times New Roman" panose="02020603050405020304" pitchFamily="18" charset="0"/>
                    </a:rPr>
                    <a:t>(cách).</a:t>
                  </a:r>
                </a:p>
                <a:p>
                  <a:pPr latinLnBrk="0">
                    <a:lnSpc>
                      <a:spcPct val="150000"/>
                    </a:lnSpc>
                  </a:pPr>
                  <a:r>
                    <a:rPr lang="vi-VN" sz="2000" dirty="0">
                      <a:latin typeface="Times New Roman" panose="02020603050405020304" pitchFamily="18" charset="0"/>
                      <a:cs typeface="Times New Roman" panose="02020603050405020304" pitchFamily="18" charset="0"/>
                    </a:rPr>
                    <a:t>Áp dụng quy tắc nhân, số cách chọn ra đúng </a:t>
                  </a:r>
                  <a14:m>
                    <m:oMath xmlns:m="http://schemas.openxmlformats.org/officeDocument/2006/math">
                      <m:r>
                        <a:rPr lang="vi-VN" sz="2000" i="1">
                          <a:latin typeface="Cambria Math" panose="02040503050406030204" pitchFamily="18" charset="0"/>
                        </a:rPr>
                        <m:t>2</m:t>
                      </m:r>
                    </m:oMath>
                  </a14:m>
                  <a:r>
                    <a:rPr lang="vi-VN" sz="2000" dirty="0">
                      <a:latin typeface="Times New Roman" panose="02020603050405020304" pitchFamily="18" charset="0"/>
                      <a:cs typeface="Times New Roman" panose="02020603050405020304" pitchFamily="18" charset="0"/>
                    </a:rPr>
                    <a:t> viên bi khác màu là: </a:t>
                  </a:r>
                  <a14:m>
                    <m:oMath xmlns:m="http://schemas.openxmlformats.org/officeDocument/2006/math">
                      <m:r>
                        <a:rPr lang="vi-VN" sz="2000" i="1">
                          <a:latin typeface="Cambria Math" panose="02040503050406030204" pitchFamily="18" charset="0"/>
                        </a:rPr>
                        <m:t>5.7=35</m:t>
                      </m:r>
                    </m:oMath>
                  </a14:m>
                  <a:r>
                    <a:rPr lang="vi-VN" sz="2000" dirty="0">
                      <a:latin typeface="Times New Roman" panose="02020603050405020304" pitchFamily="18" charset="0"/>
                      <a:cs typeface="Times New Roman" panose="02020603050405020304" pitchFamily="18" charset="0"/>
                    </a:rPr>
                    <a:t> (cách).</a:t>
                  </a:r>
                </a:p>
                <a:p>
                  <a:pPr algn="just" latinLnBrk="0"/>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4A7821F-D13D-B765-E9C9-37258B42A9FE}"/>
                    </a:ext>
                  </a:extLst>
                </p:cNvPr>
                <p:cNvSpPr txBox="1">
                  <a:spLocks noRot="1" noChangeAspect="1" noMove="1" noResize="1" noEditPoints="1" noAdjustHandles="1" noChangeArrowheads="1" noChangeShapeType="1" noTextEdit="1"/>
                </p:cNvSpPr>
                <p:nvPr/>
              </p:nvSpPr>
              <p:spPr>
                <a:xfrm>
                  <a:off x="418641" y="8605460"/>
                  <a:ext cx="9557630" cy="2610336"/>
                </a:xfrm>
                <a:prstGeom prst="rect">
                  <a:avLst/>
                </a:prstGeom>
                <a:blipFill>
                  <a:blip r:embed="rId2"/>
                  <a:stretch>
                    <a:fillRect l="-672"/>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DDCD983C-C7A5-7168-D60A-A5EE2722DBC1}"/>
              </a:ext>
            </a:extLst>
          </p:cNvPr>
          <p:cNvGrpSpPr/>
          <p:nvPr/>
        </p:nvGrpSpPr>
        <p:grpSpPr>
          <a:xfrm>
            <a:off x="38445" y="606599"/>
            <a:ext cx="8689663" cy="1430267"/>
            <a:chOff x="107504" y="722011"/>
            <a:chExt cx="8689663" cy="1430267"/>
          </a:xfrm>
        </p:grpSpPr>
        <p:grpSp>
          <p:nvGrpSpPr>
            <p:cNvPr id="14" name="Group 13">
              <a:extLst>
                <a:ext uri="{FF2B5EF4-FFF2-40B4-BE49-F238E27FC236}">
                  <a16:creationId xmlns:a16="http://schemas.microsoft.com/office/drawing/2014/main" id="{A3DB8E5D-D0A3-C498-20F2-87058A91530B}"/>
                </a:ext>
              </a:extLst>
            </p:cNvPr>
            <p:cNvGrpSpPr/>
            <p:nvPr/>
          </p:nvGrpSpPr>
          <p:grpSpPr>
            <a:xfrm>
              <a:off x="319793" y="915566"/>
              <a:ext cx="8477374" cy="1236712"/>
              <a:chOff x="269221" y="255060"/>
              <a:chExt cx="8632428" cy="1236712"/>
            </a:xfrm>
          </p:grpSpPr>
          <p:sp>
            <p:nvSpPr>
              <p:cNvPr id="21" name="Rounded Rectangle 19">
                <a:extLst>
                  <a:ext uri="{FF2B5EF4-FFF2-40B4-BE49-F238E27FC236}">
                    <a16:creationId xmlns:a16="http://schemas.microsoft.com/office/drawing/2014/main" id="{85401660-A9EF-FF56-6BDB-1EFFB22AF8F5}"/>
                  </a:ext>
                </a:extLst>
              </p:cNvPr>
              <p:cNvSpPr/>
              <p:nvPr/>
            </p:nvSpPr>
            <p:spPr>
              <a:xfrm>
                <a:off x="269221" y="255060"/>
                <a:ext cx="8632428" cy="102054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9EAA6A8-EA26-0F70-CD79-892D9FAA8194}"/>
                      </a:ext>
                    </a:extLst>
                  </p:cNvPr>
                  <p:cNvSpPr txBox="1"/>
                  <p:nvPr/>
                </p:nvSpPr>
                <p:spPr>
                  <a:xfrm>
                    <a:off x="298168" y="399165"/>
                    <a:ext cx="8402193" cy="1092607"/>
                  </a:xfrm>
                  <a:prstGeom prst="rect">
                    <a:avLst/>
                  </a:prstGeom>
                  <a:noFill/>
                </p:spPr>
                <p:txBody>
                  <a:bodyPr wrap="square" rtlCol="0">
                    <a:spAutoFit/>
                  </a:bodyPr>
                  <a:lstStyle/>
                  <a:p>
                    <a:pPr algn="just" latinLnBrk="0">
                      <a:spcBef>
                        <a:spcPts val="600"/>
                      </a:spcBef>
                    </a:pPr>
                    <a:r>
                      <a:rPr lang="vi-VN" sz="2000" dirty="0">
                        <a:latin typeface="Times New Roman" panose="02020603050405020304" pitchFamily="18" charset="0"/>
                        <a:cs typeface="Times New Roman" panose="02020603050405020304" pitchFamily="18" charset="0"/>
                      </a:rPr>
                      <a:t>Bạn Hà có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 viên bi xanh và </a:t>
                    </a:r>
                    <a14:m>
                      <m:oMath xmlns:m="http://schemas.openxmlformats.org/officeDocument/2006/math">
                        <m:r>
                          <a:rPr lang="vi-VN" sz="2000" i="1">
                            <a:latin typeface="Cambria Math" panose="02040503050406030204" pitchFamily="18" charset="0"/>
                          </a:rPr>
                          <m:t>7</m:t>
                        </m:r>
                      </m:oMath>
                    </a14:m>
                    <a:r>
                      <a:rPr lang="vi-VN" sz="2000" dirty="0">
                        <a:latin typeface="Times New Roman" panose="02020603050405020304" pitchFamily="18" charset="0"/>
                        <a:cs typeface="Times New Roman" panose="02020603050405020304" pitchFamily="18" charset="0"/>
                      </a:rPr>
                      <a:t> viên bi đỏ. Có bao nhiêu cách để Hà chọn ra đúng </a:t>
                    </a:r>
                    <a14:m>
                      <m:oMath xmlns:m="http://schemas.openxmlformats.org/officeDocument/2006/math">
                        <m:r>
                          <a:rPr lang="vi-VN" sz="2000" i="1">
                            <a:latin typeface="Cambria Math" panose="02040503050406030204" pitchFamily="18" charset="0"/>
                          </a:rPr>
                          <m:t>2</m:t>
                        </m:r>
                      </m:oMath>
                    </a14:m>
                    <a:r>
                      <a:rPr lang="vi-VN" sz="2000" dirty="0">
                        <a:latin typeface="Times New Roman" panose="02020603050405020304" pitchFamily="18" charset="0"/>
                        <a:cs typeface="Times New Roman" panose="02020603050405020304" pitchFamily="18" charset="0"/>
                      </a:rPr>
                      <a:t> viên bi khác màu?</a:t>
                    </a:r>
                  </a:p>
                  <a:p>
                    <a:pPr algn="just" latinLnBrk="0">
                      <a:spcBef>
                        <a:spcPts val="600"/>
                      </a:spcBef>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79EAA6A8-EA26-0F70-CD79-892D9FAA8194}"/>
                      </a:ext>
                    </a:extLst>
                  </p:cNvPr>
                  <p:cNvSpPr txBox="1">
                    <a:spLocks noRot="1" noChangeAspect="1" noMove="1" noResize="1" noEditPoints="1" noAdjustHandles="1" noChangeArrowheads="1" noChangeShapeType="1" noTextEdit="1"/>
                  </p:cNvSpPr>
                  <p:nvPr/>
                </p:nvSpPr>
                <p:spPr>
                  <a:xfrm>
                    <a:off x="298168" y="399165"/>
                    <a:ext cx="8402193" cy="1092607"/>
                  </a:xfrm>
                  <a:prstGeom prst="rect">
                    <a:avLst/>
                  </a:prstGeom>
                  <a:blipFill>
                    <a:blip r:embed="rId3"/>
                    <a:stretch>
                      <a:fillRect l="-813" t="-3352" r="-739"/>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80460FBB-6A39-A33B-4E25-0ED1B8FD55D9}"/>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1022269A-CEDA-B3F2-EA2A-F377896F12FE}"/>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6737DA3A-CE74-A75A-57A4-8D257F51D189}"/>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8BD04E4C-DD60-94D8-3B58-28E991316B1D}"/>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CDE317CA-56B0-10EE-8E09-99132BE584F4}"/>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65DB64E3-B3FC-A5B6-2B93-37A0D86015E8}"/>
                  </a:ext>
                </a:extLst>
              </p:cNvPr>
              <p:cNvSpPr txBox="1"/>
              <p:nvPr/>
            </p:nvSpPr>
            <p:spPr>
              <a:xfrm>
                <a:off x="192154" y="82479"/>
                <a:ext cx="288712" cy="97061"/>
              </a:xfrm>
              <a:prstGeom prst="rect">
                <a:avLst/>
              </a:prstGeom>
              <a:noFill/>
            </p:spPr>
            <p:txBody>
              <a:bodyPr wrap="square" tIns="54000" bIns="0">
                <a:noAutofit/>
              </a:bodyPr>
              <a:lstStyle/>
              <a:p>
                <a:pPr latinLnBrk="0">
                  <a:lnSpc>
                    <a:spcPct val="107000"/>
                  </a:lnSpc>
                  <a:spcAft>
                    <a:spcPts val="800"/>
                  </a:spcAft>
                </a:pPr>
                <a:r>
                  <a:rPr lang="en-US"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8.9</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98463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D88E-9DB3-572E-14A5-075987F1B25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78D9EE8-8951-D8DD-B354-88D44E9A8660}"/>
              </a:ext>
            </a:extLst>
          </p:cNvPr>
          <p:cNvGrpSpPr/>
          <p:nvPr/>
        </p:nvGrpSpPr>
        <p:grpSpPr>
          <a:xfrm>
            <a:off x="265429" y="256727"/>
            <a:ext cx="3370461" cy="335713"/>
            <a:chOff x="6539248" y="431659"/>
            <a:chExt cx="1980350" cy="335713"/>
          </a:xfrm>
        </p:grpSpPr>
        <p:sp>
          <p:nvSpPr>
            <p:cNvPr id="9" name="Rounded Rectangle 19">
              <a:extLst>
                <a:ext uri="{FF2B5EF4-FFF2-40B4-BE49-F238E27FC236}">
                  <a16:creationId xmlns:a16="http://schemas.microsoft.com/office/drawing/2014/main" id="{342658B6-B945-1F81-8D2C-360F88358066}"/>
                </a:ext>
              </a:extLst>
            </p:cNvPr>
            <p:cNvSpPr/>
            <p:nvPr/>
          </p:nvSpPr>
          <p:spPr>
            <a:xfrm>
              <a:off x="6539248" y="431659"/>
              <a:ext cx="1980350"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9F85D762-2DF1-F5D6-1D6A-B7A53A675EAF}"/>
                </a:ext>
              </a:extLst>
            </p:cNvPr>
            <p:cNvSpPr txBox="1">
              <a:spLocks/>
            </p:cNvSpPr>
            <p:nvPr/>
          </p:nvSpPr>
          <p:spPr>
            <a:xfrm>
              <a:off x="6560579" y="445818"/>
              <a:ext cx="191671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5. </a:t>
              </a:r>
              <a:r>
                <a:rPr lang="en-US" altLang="ko-KR"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LUYỆN TẬP – VẬN DỤNG</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64AD04DA-7E44-B81B-B99F-B06770C04F50}"/>
              </a:ext>
            </a:extLst>
          </p:cNvPr>
          <p:cNvGrpSpPr/>
          <p:nvPr/>
        </p:nvGrpSpPr>
        <p:grpSpPr>
          <a:xfrm>
            <a:off x="38445" y="606599"/>
            <a:ext cx="8689663" cy="2618287"/>
            <a:chOff x="107504" y="722011"/>
            <a:chExt cx="8689663" cy="2618287"/>
          </a:xfrm>
        </p:grpSpPr>
        <p:grpSp>
          <p:nvGrpSpPr>
            <p:cNvPr id="14" name="Group 13">
              <a:extLst>
                <a:ext uri="{FF2B5EF4-FFF2-40B4-BE49-F238E27FC236}">
                  <a16:creationId xmlns:a16="http://schemas.microsoft.com/office/drawing/2014/main" id="{8C04F014-A7D9-9301-827E-9592E4F66D35}"/>
                </a:ext>
              </a:extLst>
            </p:cNvPr>
            <p:cNvGrpSpPr/>
            <p:nvPr/>
          </p:nvGrpSpPr>
          <p:grpSpPr>
            <a:xfrm>
              <a:off x="319793" y="915566"/>
              <a:ext cx="8477374" cy="2424732"/>
              <a:chOff x="269221" y="255060"/>
              <a:chExt cx="8632428" cy="2424732"/>
            </a:xfrm>
          </p:grpSpPr>
          <p:sp>
            <p:nvSpPr>
              <p:cNvPr id="21" name="Rounded Rectangle 19">
                <a:extLst>
                  <a:ext uri="{FF2B5EF4-FFF2-40B4-BE49-F238E27FC236}">
                    <a16:creationId xmlns:a16="http://schemas.microsoft.com/office/drawing/2014/main" id="{ADF8753D-6B28-B1F0-EFED-AF9C7FDE53CB}"/>
                  </a:ext>
                </a:extLst>
              </p:cNvPr>
              <p:cNvSpPr/>
              <p:nvPr/>
            </p:nvSpPr>
            <p:spPr>
              <a:xfrm>
                <a:off x="269221" y="255060"/>
                <a:ext cx="8632428" cy="198259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16B5881-DB92-3387-EABF-EB2A84DDAAC3}"/>
                      </a:ext>
                    </a:extLst>
                  </p:cNvPr>
                  <p:cNvSpPr txBox="1"/>
                  <p:nvPr/>
                </p:nvSpPr>
                <p:spPr>
                  <a:xfrm>
                    <a:off x="300249" y="356079"/>
                    <a:ext cx="8582701" cy="2323713"/>
                  </a:xfrm>
                  <a:prstGeom prst="rect">
                    <a:avLst/>
                  </a:prstGeom>
                  <a:noFill/>
                </p:spPr>
                <p:txBody>
                  <a:bodyPr wrap="square" rtlCol="0">
                    <a:spAutoFit/>
                  </a:bodyPr>
                  <a:lstStyle/>
                  <a:p>
                    <a:pPr latinLnBrk="0">
                      <a:spcAft>
                        <a:spcPts val="600"/>
                      </a:spcAft>
                    </a:pPr>
                    <a:r>
                      <a:rPr lang="vi-VN" sz="2000" dirty="0">
                        <a:latin typeface="Times New Roman" panose="02020603050405020304" pitchFamily="18" charset="0"/>
                        <a:cs typeface="Times New Roman" panose="02020603050405020304" pitchFamily="18" charset="0"/>
                      </a:rPr>
                      <a:t>Một câu lạc bộ cờ vua có </a:t>
                    </a:r>
                    <a14:m>
                      <m:oMath xmlns:m="http://schemas.openxmlformats.org/officeDocument/2006/math">
                        <m:r>
                          <a:rPr lang="vi-VN" sz="2000" i="1">
                            <a:latin typeface="Cambria Math" panose="02040503050406030204" pitchFamily="18" charset="0"/>
                          </a:rPr>
                          <m:t>10</m:t>
                        </m:r>
                      </m:oMath>
                    </a14:m>
                    <a:r>
                      <a:rPr lang="vi-VN" sz="2000" dirty="0">
                        <a:latin typeface="Times New Roman" panose="02020603050405020304" pitchFamily="18" charset="0"/>
                        <a:cs typeface="Times New Roman" panose="02020603050405020304" pitchFamily="18" charset="0"/>
                      </a:rPr>
                      <a:t> bạn nam và </a:t>
                    </a:r>
                    <a14:m>
                      <m:oMath xmlns:m="http://schemas.openxmlformats.org/officeDocument/2006/math">
                        <m:r>
                          <a:rPr lang="vi-VN" sz="2000" i="1">
                            <a:latin typeface="Cambria Math" panose="02040503050406030204" pitchFamily="18" charset="0"/>
                          </a:rPr>
                          <m:t>7</m:t>
                        </m:r>
                      </m:oMath>
                    </a14:m>
                    <a:r>
                      <a:rPr lang="vi-VN" sz="2000" dirty="0">
                        <a:latin typeface="Times New Roman" panose="02020603050405020304" pitchFamily="18" charset="0"/>
                        <a:cs typeface="Times New Roman" panose="02020603050405020304" pitchFamily="18" charset="0"/>
                      </a:rPr>
                      <a:t> bạn nữ. Huấn luyện viên muốn chọn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bạn đi thi đấu cờ vua.</a:t>
                    </a:r>
                  </a:p>
                  <a:p>
                    <a:pPr latinLnBrk="0">
                      <a:spcAft>
                        <a:spcPts val="6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 Có bao nhiêu cách chọn </a:t>
                    </a:r>
                    <a14:m>
                      <m:oMath xmlns:m="http://schemas.openxmlformats.org/officeDocument/2006/math">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bạn nam?</a:t>
                    </a:r>
                    <a:endParaRPr lang="vi-VN" sz="2000" dirty="0">
                      <a:latin typeface="Times New Roman" panose="02020603050405020304" pitchFamily="18" charset="0"/>
                      <a:ea typeface="Arial" panose="020B0604020202020204" pitchFamily="34" charset="0"/>
                      <a:cs typeface="Times New Roman" panose="02020603050405020304" pitchFamily="18" charset="0"/>
                    </a:endParaRPr>
                  </a:p>
                  <a:p>
                    <a:pPr latinLnBrk="0">
                      <a:spcAft>
                        <a:spcPts val="6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 Có bao nhiêu cách chọn </a:t>
                    </a:r>
                    <a14:m>
                      <m:oMath xmlns:m="http://schemas.openxmlformats.org/officeDocument/2006/math">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bạn không phân biệt nam, nữ?</a:t>
                    </a:r>
                  </a:p>
                  <a:p>
                    <a:pPr latinLnBrk="0">
                      <a:spcAft>
                        <a:spcPts val="6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 Có bao nhiêu cách chọn </a:t>
                    </a:r>
                    <a14:m>
                      <m:oMath xmlns:m="http://schemas.openxmlformats.org/officeDocument/2006/math">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bạn, trong đó có </a:t>
                    </a:r>
                    <a14:m>
                      <m:oMath xmlns:m="http://schemas.openxmlformats.org/officeDocument/2006/math">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oMath>
                    </a14:m>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bạn nam và </a:t>
                    </a:r>
                    <a14:m>
                      <m:oMath xmlns:m="http://schemas.openxmlformats.org/officeDocument/2006/math">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oMath>
                    </a14:m>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bạn nữ?</a:t>
                    </a:r>
                    <a:endParaRPr lang="vi-VN" sz="2000" dirty="0">
                      <a:latin typeface="Times New Roman" panose="02020603050405020304" pitchFamily="18" charset="0"/>
                      <a:ea typeface="Arial" panose="020B0604020202020204" pitchFamily="34" charset="0"/>
                      <a:cs typeface="Times New Roman" panose="02020603050405020304" pitchFamily="18" charset="0"/>
                    </a:endParaRPr>
                  </a:p>
                  <a:p>
                    <a:pPr algn="just" latinLnBrk="0">
                      <a:spcBef>
                        <a:spcPts val="600"/>
                      </a:spcBef>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916B5881-DB92-3387-EABF-EB2A84DDAAC3}"/>
                      </a:ext>
                    </a:extLst>
                  </p:cNvPr>
                  <p:cNvSpPr txBox="1">
                    <a:spLocks noRot="1" noChangeAspect="1" noMove="1" noResize="1" noEditPoints="1" noAdjustHandles="1" noChangeArrowheads="1" noChangeShapeType="1" noTextEdit="1"/>
                  </p:cNvSpPr>
                  <p:nvPr/>
                </p:nvSpPr>
                <p:spPr>
                  <a:xfrm>
                    <a:off x="300249" y="356079"/>
                    <a:ext cx="8582701" cy="2323713"/>
                  </a:xfrm>
                  <a:prstGeom prst="rect">
                    <a:avLst/>
                  </a:prstGeom>
                  <a:blipFill>
                    <a:blip r:embed="rId2"/>
                    <a:stretch>
                      <a:fillRect l="-723" t="-1575"/>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32660A16-50C4-4C26-A805-8685E80C4F70}"/>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65CC61AE-6190-2621-8BCE-2C5A9FA617A2}"/>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C023E5D0-09C9-F33C-5495-E8D46822795C}"/>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57C2F80E-1C9E-3AC0-ED46-8966C71A36C1}"/>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6EA69406-0437-BAD8-0E6B-AC94032E7B70}"/>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E8C84475-4A7D-8C46-E47D-745F1D187890}"/>
                  </a:ext>
                </a:extLst>
              </p:cNvPr>
              <p:cNvSpPr txBox="1"/>
              <p:nvPr/>
            </p:nvSpPr>
            <p:spPr>
              <a:xfrm>
                <a:off x="192154" y="82479"/>
                <a:ext cx="329850" cy="97061"/>
              </a:xfrm>
              <a:prstGeom prst="rect">
                <a:avLst/>
              </a:prstGeom>
              <a:noFill/>
            </p:spPr>
            <p:txBody>
              <a:bodyPr wrap="square" tIns="54000" bIns="0">
                <a:noAutofit/>
              </a:bodyPr>
              <a:lstStyle/>
              <a:p>
                <a:pPr latinLnBrk="0">
                  <a:spcAft>
                    <a:spcPts val="800"/>
                  </a:spcAft>
                </a:pPr>
                <a:r>
                  <a:rPr lang="en-US"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8.10</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608001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12B59-44D0-A82F-3021-EFA061B8B16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5FB26AF-A9FC-2733-6ACF-C144138137C7}"/>
              </a:ext>
            </a:extLst>
          </p:cNvPr>
          <p:cNvGrpSpPr/>
          <p:nvPr/>
        </p:nvGrpSpPr>
        <p:grpSpPr>
          <a:xfrm>
            <a:off x="265429" y="256727"/>
            <a:ext cx="3370461" cy="335713"/>
            <a:chOff x="6539248" y="431659"/>
            <a:chExt cx="1980350" cy="335713"/>
          </a:xfrm>
        </p:grpSpPr>
        <p:sp>
          <p:nvSpPr>
            <p:cNvPr id="9" name="Rounded Rectangle 19">
              <a:extLst>
                <a:ext uri="{FF2B5EF4-FFF2-40B4-BE49-F238E27FC236}">
                  <a16:creationId xmlns:a16="http://schemas.microsoft.com/office/drawing/2014/main" id="{99F84D28-913F-1499-FD26-0573170A0A45}"/>
                </a:ext>
              </a:extLst>
            </p:cNvPr>
            <p:cNvSpPr/>
            <p:nvPr/>
          </p:nvSpPr>
          <p:spPr>
            <a:xfrm>
              <a:off x="6539248" y="431659"/>
              <a:ext cx="1980350"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B6C833D5-F0EC-E48E-3AFA-DFBB9303C503}"/>
                </a:ext>
              </a:extLst>
            </p:cNvPr>
            <p:cNvSpPr txBox="1">
              <a:spLocks/>
            </p:cNvSpPr>
            <p:nvPr/>
          </p:nvSpPr>
          <p:spPr>
            <a:xfrm>
              <a:off x="6560579" y="445818"/>
              <a:ext cx="191671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5. </a:t>
              </a:r>
              <a:r>
                <a:rPr lang="en-US" altLang="ko-KR"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LUYỆN TẬP – VẬN DỤNG</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B96CF664-510D-2AA5-01E3-01A4F9372CAB}"/>
              </a:ext>
            </a:extLst>
          </p:cNvPr>
          <p:cNvGrpSpPr/>
          <p:nvPr/>
        </p:nvGrpSpPr>
        <p:grpSpPr>
          <a:xfrm>
            <a:off x="265429" y="699542"/>
            <a:ext cx="8784976" cy="3203738"/>
            <a:chOff x="434120" y="8307241"/>
            <a:chExt cx="9253411" cy="3722159"/>
          </a:xfrm>
        </p:grpSpPr>
        <p:sp>
          <p:nvSpPr>
            <p:cNvPr id="3" name="Rounded Rectangle 34">
              <a:extLst>
                <a:ext uri="{FF2B5EF4-FFF2-40B4-BE49-F238E27FC236}">
                  <a16:creationId xmlns:a16="http://schemas.microsoft.com/office/drawing/2014/main" id="{C35A344D-7251-9B60-35C4-80A8105785E1}"/>
                </a:ext>
              </a:extLst>
            </p:cNvPr>
            <p:cNvSpPr/>
            <p:nvPr/>
          </p:nvSpPr>
          <p:spPr>
            <a:xfrm>
              <a:off x="438046" y="8468881"/>
              <a:ext cx="9249485" cy="356051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03AA9A59-1F80-18C4-329F-8A99AFAA4E00}"/>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E9099DE8-DA5D-2388-E0D8-9B9084D519BD}"/>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90DD5DA-3E7D-2EF4-D78D-6D83CC17C552}"/>
                  </a:ext>
                </a:extLst>
              </p:cNvPr>
              <p:cNvSpPr txBox="1"/>
              <p:nvPr/>
            </p:nvSpPr>
            <p:spPr>
              <a:xfrm>
                <a:off x="2218836" y="6271833"/>
                <a:ext cx="2742663" cy="695403"/>
              </a:xfrm>
              <a:prstGeom prst="rect">
                <a:avLst/>
              </a:prstGeom>
              <a:noFill/>
            </p:spPr>
            <p:txBody>
              <a:bodyPr wrap="none" rtlCol="0">
                <a:spAutoFit/>
              </a:bodyPr>
              <a:lstStyle/>
              <a:p>
                <a:pPr algn="just" latinLnBrk="0"/>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D3B19B1E-B7C8-73ED-4108-8A21CC34E800}"/>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6737DEDE-B217-5E2C-9FC0-273F0CEABA68}"/>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475110-FA2D-0C88-2F0E-F201EC3F10F6}"/>
                    </a:ext>
                  </a:extLst>
                </p:cNvPr>
                <p:cNvSpPr txBox="1"/>
                <p:nvPr/>
              </p:nvSpPr>
              <p:spPr>
                <a:xfrm>
                  <a:off x="547646" y="8684760"/>
                  <a:ext cx="8732312" cy="2987062"/>
                </a:xfrm>
                <a:prstGeom prst="rect">
                  <a:avLst/>
                </a:prstGeom>
                <a:noFill/>
              </p:spPr>
              <p:txBody>
                <a:bodyPr wrap="square" rtlCol="0">
                  <a:spAutoFit/>
                </a:bodyPr>
                <a:lstStyle/>
                <a:p>
                  <a:pPr latinLnBrk="0"/>
                  <a:r>
                    <a:rPr lang="vi-VN" sz="2000" dirty="0">
                      <a:latin typeface="Times New Roman" panose="02020603050405020304" pitchFamily="18" charset="0"/>
                      <a:cs typeface="Times New Roman" panose="02020603050405020304" pitchFamily="18" charset="0"/>
                    </a:rPr>
                    <a:t>a) Mỗi cách chọn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bạn nam từ </a:t>
                  </a:r>
                  <a14:m>
                    <m:oMath xmlns:m="http://schemas.openxmlformats.org/officeDocument/2006/math">
                      <m:r>
                        <a:rPr lang="vi-VN" sz="2000" i="1">
                          <a:latin typeface="Cambria Math" panose="02040503050406030204" pitchFamily="18" charset="0"/>
                        </a:rPr>
                        <m:t>10</m:t>
                      </m:r>
                    </m:oMath>
                  </a14:m>
                  <a:r>
                    <a:rPr lang="vi-VN" sz="2000" dirty="0">
                      <a:latin typeface="Times New Roman" panose="02020603050405020304" pitchFamily="18" charset="0"/>
                      <a:cs typeface="Times New Roman" panose="02020603050405020304" pitchFamily="18" charset="0"/>
                    </a:rPr>
                    <a:t> bạn nam là một tổ hợp chập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của </a:t>
                  </a:r>
                  <a14:m>
                    <m:oMath xmlns:m="http://schemas.openxmlformats.org/officeDocument/2006/math">
                      <m:r>
                        <a:rPr lang="vi-VN" sz="2000" i="1">
                          <a:latin typeface="Cambria Math" panose="02040503050406030204" pitchFamily="18" charset="0"/>
                        </a:rPr>
                        <m:t>10</m:t>
                      </m:r>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Số cách chọn là: </a:t>
                  </a:r>
                  <a14:m>
                    <m:oMath xmlns:m="http://schemas.openxmlformats.org/officeDocument/2006/math">
                      <m:sSubSup>
                        <m:sSubSupPr>
                          <m:ctrlPr>
                            <a:rPr lang="vi-VN" sz="2000" i="1">
                              <a:latin typeface="Cambria Math" panose="02040503050406030204" pitchFamily="18" charset="0"/>
                            </a:rPr>
                          </m:ctrlPr>
                        </m:sSubSupPr>
                        <m:e>
                          <m:r>
                            <a:rPr lang="vi-VN" sz="2000" i="1">
                              <a:latin typeface="Cambria Math" panose="02040503050406030204" pitchFamily="18" charset="0"/>
                            </a:rPr>
                            <m:t>𝐶</m:t>
                          </m:r>
                        </m:e>
                        <m:sub>
                          <m:r>
                            <a:rPr lang="vi-VN" sz="2000" i="1">
                              <a:latin typeface="Cambria Math" panose="02040503050406030204" pitchFamily="18" charset="0"/>
                            </a:rPr>
                            <m:t>10</m:t>
                          </m:r>
                        </m:sub>
                        <m:sup>
                          <m:r>
                            <a:rPr lang="vi-VN" sz="2000" i="1">
                              <a:latin typeface="Cambria Math" panose="02040503050406030204" pitchFamily="18" charset="0"/>
                            </a:rPr>
                            <m:t>4</m:t>
                          </m:r>
                        </m:sup>
                      </m:sSubSup>
                      <m:r>
                        <a:rPr lang="vi-VN" sz="2000" i="1">
                          <a:latin typeface="Cambria Math" panose="02040503050406030204" pitchFamily="18" charset="0"/>
                        </a:rPr>
                        <m:t>=210</m:t>
                      </m:r>
                    </m:oMath>
                  </a14:m>
                  <a:r>
                    <a:rPr lang="vi-VN" sz="2000" dirty="0">
                      <a:latin typeface="Times New Roman" panose="02020603050405020304" pitchFamily="18" charset="0"/>
                      <a:cs typeface="Times New Roman" panose="02020603050405020304" pitchFamily="18" charset="0"/>
                    </a:rPr>
                    <a:t> (cách).</a:t>
                  </a:r>
                </a:p>
                <a:p>
                  <a:pPr latinLnBrk="0"/>
                  <a:r>
                    <a:rPr lang="vi-VN" sz="2000" dirty="0">
                      <a:latin typeface="Times New Roman" panose="02020603050405020304" pitchFamily="18" charset="0"/>
                      <a:cs typeface="Times New Roman" panose="02020603050405020304" pitchFamily="18" charset="0"/>
                    </a:rPr>
                    <a:t>b) Mỗi cách chọn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bạn không phân biệt nam, nữ là một tổ hợp chập </a:t>
                  </a:r>
                  <a14:m>
                    <m:oMath xmlns:m="http://schemas.openxmlformats.org/officeDocument/2006/math">
                      <m:r>
                        <a:rPr lang="vi-VN" sz="2000" i="1">
                          <a:latin typeface="Cambria Math" panose="02040503050406030204" pitchFamily="18" charset="0"/>
                        </a:rPr>
                        <m:t>4</m:t>
                      </m:r>
                    </m:oMath>
                  </a14:m>
                  <a:r>
                    <a:rPr lang="vi-VN" sz="2000" dirty="0">
                      <a:latin typeface="Times New Roman" panose="02020603050405020304" pitchFamily="18" charset="0"/>
                      <a:cs typeface="Times New Roman" panose="02020603050405020304" pitchFamily="18" charset="0"/>
                    </a:rPr>
                    <a:t> của </a:t>
                  </a:r>
                  <a14:m>
                    <m:oMath xmlns:m="http://schemas.openxmlformats.org/officeDocument/2006/math">
                      <m:r>
                        <a:rPr lang="vi-VN" sz="2000" i="1">
                          <a:latin typeface="Cambria Math" panose="02040503050406030204" pitchFamily="18" charset="0"/>
                        </a:rPr>
                        <m:t>17</m:t>
                      </m:r>
                    </m:oMath>
                  </a14:m>
                  <a:r>
                    <a:rPr lang="vi-VN" sz="2000" dirty="0">
                      <a:latin typeface="Times New Roman" panose="02020603050405020304" pitchFamily="18" charset="0"/>
                      <a:cs typeface="Times New Roman" panose="02020603050405020304" pitchFamily="18" charset="0"/>
                    </a:rPr>
                    <a:t>.</a:t>
                  </a:r>
                </a:p>
                <a:p>
                  <a:pPr latinLnBrk="0"/>
                  <a:r>
                    <a:rPr lang="vi-VN" sz="2000" dirty="0">
                      <a:latin typeface="Times New Roman" panose="02020603050405020304" pitchFamily="18" charset="0"/>
                      <a:cs typeface="Times New Roman" panose="02020603050405020304" pitchFamily="18" charset="0"/>
                    </a:rPr>
                    <a:t>Số cách chọn là: </a:t>
                  </a:r>
                  <a14:m>
                    <m:oMath xmlns:m="http://schemas.openxmlformats.org/officeDocument/2006/math">
                      <m:sSubSup>
                        <m:sSubSupPr>
                          <m:ctrlPr>
                            <a:rPr lang="vi-VN" sz="2000" i="1">
                              <a:latin typeface="Cambria Math" panose="02040503050406030204" pitchFamily="18" charset="0"/>
                            </a:rPr>
                          </m:ctrlPr>
                        </m:sSubSupPr>
                        <m:e>
                          <m:r>
                            <a:rPr lang="vi-VN" sz="2000" i="1">
                              <a:latin typeface="Cambria Math" panose="02040503050406030204" pitchFamily="18" charset="0"/>
                            </a:rPr>
                            <m:t>𝐶</m:t>
                          </m:r>
                        </m:e>
                        <m:sub>
                          <m:r>
                            <a:rPr lang="vi-VN" sz="2000" i="1">
                              <a:latin typeface="Cambria Math" panose="02040503050406030204" pitchFamily="18" charset="0"/>
                            </a:rPr>
                            <m:t>17</m:t>
                          </m:r>
                        </m:sub>
                        <m:sup>
                          <m:r>
                            <a:rPr lang="vi-VN" sz="2000" i="1">
                              <a:latin typeface="Cambria Math" panose="02040503050406030204" pitchFamily="18" charset="0"/>
                            </a:rPr>
                            <m:t>4</m:t>
                          </m:r>
                        </m:sup>
                      </m:sSubSup>
                      <m:r>
                        <a:rPr lang="vi-VN" sz="2000" i="1">
                          <a:latin typeface="Cambria Math" panose="02040503050406030204" pitchFamily="18" charset="0"/>
                        </a:rPr>
                        <m:t>=2380</m:t>
                      </m:r>
                    </m:oMath>
                  </a14:m>
                  <a:r>
                    <a:rPr lang="vi-VN" sz="2000" dirty="0">
                      <a:latin typeface="Times New Roman" panose="02020603050405020304" pitchFamily="18" charset="0"/>
                      <a:cs typeface="Times New Roman" panose="02020603050405020304" pitchFamily="18" charset="0"/>
                    </a:rPr>
                    <a:t> (cách).</a:t>
                  </a:r>
                </a:p>
                <a:p>
                  <a:pPr latinLnBrk="0"/>
                  <a:r>
                    <a:rPr lang="vi-VN" sz="2000" dirty="0">
                      <a:latin typeface="Times New Roman" panose="02020603050405020304" pitchFamily="18" charset="0"/>
                      <a:cs typeface="Times New Roman" panose="02020603050405020304" pitchFamily="18" charset="0"/>
                    </a:rPr>
                    <a:t>c) Số cách chọn </a:t>
                  </a:r>
                  <a14:m>
                    <m:oMath xmlns:m="http://schemas.openxmlformats.org/officeDocument/2006/math">
                      <m:r>
                        <a:rPr lang="vi-VN" sz="2000" i="1">
                          <a:latin typeface="Cambria Math" panose="02040503050406030204" pitchFamily="18" charset="0"/>
                        </a:rPr>
                        <m:t>2</m:t>
                      </m:r>
                    </m:oMath>
                  </a14:m>
                  <a:r>
                    <a:rPr lang="vi-VN" sz="2000" dirty="0">
                      <a:latin typeface="Times New Roman" panose="02020603050405020304" pitchFamily="18" charset="0"/>
                      <a:cs typeface="Times New Roman" panose="02020603050405020304" pitchFamily="18" charset="0"/>
                    </a:rPr>
                    <a:t> bạn nam từ </a:t>
                  </a:r>
                  <a14:m>
                    <m:oMath xmlns:m="http://schemas.openxmlformats.org/officeDocument/2006/math">
                      <m:r>
                        <a:rPr lang="vi-VN" sz="2000" i="1">
                          <a:latin typeface="Cambria Math" panose="02040503050406030204" pitchFamily="18" charset="0"/>
                        </a:rPr>
                        <m:t>10</m:t>
                      </m:r>
                    </m:oMath>
                  </a14:m>
                  <a:r>
                    <a:rPr lang="vi-VN" sz="2000" dirty="0">
                      <a:latin typeface="Times New Roman" panose="02020603050405020304" pitchFamily="18" charset="0"/>
                      <a:cs typeface="Times New Roman" panose="02020603050405020304" pitchFamily="18" charset="0"/>
                    </a:rPr>
                    <a:t> bạn nam là </a:t>
                  </a:r>
                  <a14:m>
                    <m:oMath xmlns:m="http://schemas.openxmlformats.org/officeDocument/2006/math">
                      <m:sSubSup>
                        <m:sSubSupPr>
                          <m:ctrlPr>
                            <a:rPr lang="vi-VN" sz="2000" i="1">
                              <a:latin typeface="Cambria Math" panose="02040503050406030204" pitchFamily="18" charset="0"/>
                            </a:rPr>
                          </m:ctrlPr>
                        </m:sSubSupPr>
                        <m:e>
                          <m:r>
                            <a:rPr lang="vi-VN" sz="2000" i="1">
                              <a:latin typeface="Cambria Math" panose="02040503050406030204" pitchFamily="18" charset="0"/>
                            </a:rPr>
                            <m:t>𝐶</m:t>
                          </m:r>
                        </m:e>
                        <m:sub>
                          <m:r>
                            <a:rPr lang="vi-VN" sz="2000" i="1">
                              <a:latin typeface="Cambria Math" panose="02040503050406030204" pitchFamily="18" charset="0"/>
                            </a:rPr>
                            <m:t>10</m:t>
                          </m:r>
                        </m:sub>
                        <m:sup>
                          <m:r>
                            <a:rPr lang="vi-VN" sz="2000" i="1">
                              <a:latin typeface="Cambria Math" panose="02040503050406030204" pitchFamily="18" charset="0"/>
                            </a:rPr>
                            <m:t>2</m:t>
                          </m:r>
                        </m:sup>
                      </m:sSubSup>
                      <m:r>
                        <a:rPr lang="vi-VN" sz="2000" i="1">
                          <a:latin typeface="Cambria Math" panose="02040503050406030204" pitchFamily="18" charset="0"/>
                        </a:rPr>
                        <m:t>=45</m:t>
                      </m:r>
                    </m:oMath>
                  </a14:m>
                  <a:r>
                    <a:rPr lang="vi-VN" sz="2000" dirty="0">
                      <a:latin typeface="Times New Roman" panose="02020603050405020304" pitchFamily="18" charset="0"/>
                      <a:cs typeface="Times New Roman" panose="02020603050405020304" pitchFamily="18" charset="0"/>
                    </a:rPr>
                    <a:t> (cách).</a:t>
                  </a:r>
                </a:p>
                <a:p>
                  <a:pPr latinLnBrk="0"/>
                  <a:r>
                    <a:rPr lang="vi-VN" sz="2000" dirty="0">
                      <a:latin typeface="Times New Roman" panose="02020603050405020304" pitchFamily="18" charset="0"/>
                      <a:cs typeface="Times New Roman" panose="02020603050405020304" pitchFamily="18" charset="0"/>
                    </a:rPr>
                    <a:t>Ứng với mỗi cách chọn </a:t>
                  </a:r>
                  <a14:m>
                    <m:oMath xmlns:m="http://schemas.openxmlformats.org/officeDocument/2006/math">
                      <m:r>
                        <a:rPr lang="vi-VN" sz="2000" i="1">
                          <a:latin typeface="Cambria Math" panose="02040503050406030204" pitchFamily="18" charset="0"/>
                        </a:rPr>
                        <m:t>2</m:t>
                      </m:r>
                    </m:oMath>
                  </a14:m>
                  <a:r>
                    <a:rPr lang="vi-VN" sz="2000" dirty="0">
                      <a:latin typeface="Times New Roman" panose="02020603050405020304" pitchFamily="18" charset="0"/>
                      <a:cs typeface="Times New Roman" panose="02020603050405020304" pitchFamily="18" charset="0"/>
                    </a:rPr>
                    <a:t> bạn nam, số cách chọn </a:t>
                  </a:r>
                  <a14:m>
                    <m:oMath xmlns:m="http://schemas.openxmlformats.org/officeDocument/2006/math">
                      <m:r>
                        <a:rPr lang="vi-VN" sz="2000" i="1">
                          <a:latin typeface="Cambria Math" panose="02040503050406030204" pitchFamily="18" charset="0"/>
                        </a:rPr>
                        <m:t>2</m:t>
                      </m:r>
                    </m:oMath>
                  </a14:m>
                  <a:r>
                    <a:rPr lang="vi-VN" sz="2000" dirty="0">
                      <a:latin typeface="Times New Roman" panose="02020603050405020304" pitchFamily="18" charset="0"/>
                      <a:cs typeface="Times New Roman" panose="02020603050405020304" pitchFamily="18" charset="0"/>
                    </a:rPr>
                    <a:t> bạn nữ từ </a:t>
                  </a:r>
                  <a14:m>
                    <m:oMath xmlns:m="http://schemas.openxmlformats.org/officeDocument/2006/math">
                      <m:r>
                        <a:rPr lang="vi-VN" sz="2000" i="1">
                          <a:latin typeface="Cambria Math" panose="02040503050406030204" pitchFamily="18" charset="0"/>
                        </a:rPr>
                        <m:t>7</m:t>
                      </m:r>
                    </m:oMath>
                  </a14:m>
                  <a:r>
                    <a:rPr lang="vi-VN" sz="2000" dirty="0">
                      <a:latin typeface="Times New Roman" panose="02020603050405020304" pitchFamily="18" charset="0"/>
                      <a:cs typeface="Times New Roman" panose="02020603050405020304" pitchFamily="18" charset="0"/>
                    </a:rPr>
                    <a:t> nữ là </a:t>
                  </a:r>
                  <a14:m>
                    <m:oMath xmlns:m="http://schemas.openxmlformats.org/officeDocument/2006/math">
                      <m:sSubSup>
                        <m:sSubSupPr>
                          <m:ctrlPr>
                            <a:rPr lang="vi-VN" sz="2000" i="1">
                              <a:latin typeface="Cambria Math" panose="02040503050406030204" pitchFamily="18" charset="0"/>
                            </a:rPr>
                          </m:ctrlPr>
                        </m:sSubSupPr>
                        <m:e>
                          <m:r>
                            <a:rPr lang="vi-VN" sz="2000" i="1">
                              <a:latin typeface="Cambria Math" panose="02040503050406030204" pitchFamily="18" charset="0"/>
                            </a:rPr>
                            <m:t>𝐶</m:t>
                          </m:r>
                        </m:e>
                        <m:sub>
                          <m:r>
                            <a:rPr lang="vi-VN" sz="2000" i="1">
                              <a:latin typeface="Cambria Math" panose="02040503050406030204" pitchFamily="18" charset="0"/>
                            </a:rPr>
                            <m:t>7</m:t>
                          </m:r>
                        </m:sub>
                        <m:sup>
                          <m:r>
                            <a:rPr lang="vi-VN" sz="2000" i="1">
                              <a:latin typeface="Cambria Math" panose="02040503050406030204" pitchFamily="18" charset="0"/>
                            </a:rPr>
                            <m:t>2</m:t>
                          </m:r>
                        </m:sup>
                      </m:sSubSup>
                      <m:r>
                        <a:rPr lang="vi-VN" sz="2000" i="1">
                          <a:latin typeface="Cambria Math" panose="02040503050406030204" pitchFamily="18" charset="0"/>
                        </a:rPr>
                        <m:t>=21</m:t>
                      </m:r>
                    </m:oMath>
                  </a14:m>
                  <a:r>
                    <a:rPr lang="vi-VN" sz="2000" dirty="0">
                      <a:latin typeface="Times New Roman" panose="02020603050405020304" pitchFamily="18" charset="0"/>
                      <a:cs typeface="Times New Roman" panose="02020603050405020304" pitchFamily="18" charset="0"/>
                    </a:rPr>
                    <a:t> (cách).</a:t>
                  </a:r>
                </a:p>
                <a:p>
                  <a:pPr latinLnBrk="0"/>
                  <a:r>
                    <a:rPr lang="vi-VN" sz="2000" dirty="0">
                      <a:latin typeface="Times New Roman" panose="02020603050405020304" pitchFamily="18" charset="0"/>
                      <a:cs typeface="Times New Roman" panose="02020603050405020304" pitchFamily="18" charset="0"/>
                    </a:rPr>
                    <a:t>Vậy số cách chọn </a:t>
                  </a:r>
                  <a14:m>
                    <m:oMath xmlns:m="http://schemas.openxmlformats.org/officeDocument/2006/math">
                      <m:r>
                        <a:rPr lang="vi-VN" sz="2000" i="1">
                          <a:latin typeface="Cambria Math" panose="02040503050406030204" pitchFamily="18" charset="0"/>
                        </a:rPr>
                        <m:t>2</m:t>
                      </m:r>
                    </m:oMath>
                  </a14:m>
                  <a:r>
                    <a:rPr lang="vi-VN" sz="2000" dirty="0">
                      <a:latin typeface="Times New Roman" panose="02020603050405020304" pitchFamily="18" charset="0"/>
                      <a:cs typeface="Times New Roman" panose="02020603050405020304" pitchFamily="18" charset="0"/>
                    </a:rPr>
                    <a:t> bạn nam và </a:t>
                  </a:r>
                  <a14:m>
                    <m:oMath xmlns:m="http://schemas.openxmlformats.org/officeDocument/2006/math">
                      <m:r>
                        <a:rPr lang="vi-VN" sz="2000" i="1">
                          <a:latin typeface="Cambria Math" panose="02040503050406030204" pitchFamily="18" charset="0"/>
                        </a:rPr>
                        <m:t>2</m:t>
                      </m:r>
                    </m:oMath>
                  </a14:m>
                  <a:r>
                    <a:rPr lang="vi-VN" sz="2000" dirty="0">
                      <a:latin typeface="Times New Roman" panose="02020603050405020304" pitchFamily="18" charset="0"/>
                      <a:cs typeface="Times New Roman" panose="02020603050405020304" pitchFamily="18" charset="0"/>
                    </a:rPr>
                    <a:t> bạn nữ là: </a:t>
                  </a:r>
                  <a14:m>
                    <m:oMath xmlns:m="http://schemas.openxmlformats.org/officeDocument/2006/math">
                      <m:r>
                        <a:rPr lang="vi-VN" sz="2000" i="1">
                          <a:latin typeface="Cambria Math" panose="02040503050406030204" pitchFamily="18" charset="0"/>
                        </a:rPr>
                        <m:t>21.45=945</m:t>
                      </m:r>
                    </m:oMath>
                  </a14:m>
                  <a:r>
                    <a:rPr lang="vi-VN" sz="2000" dirty="0">
                      <a:latin typeface="Times New Roman" panose="02020603050405020304" pitchFamily="18" charset="0"/>
                      <a:cs typeface="Times New Roman" panose="02020603050405020304" pitchFamily="18" charset="0"/>
                    </a:rPr>
                    <a:t> (cách).</a:t>
                  </a:r>
                </a:p>
              </p:txBody>
            </p:sp>
          </mc:Choice>
          <mc:Fallback xmlns="">
            <p:sp>
              <p:nvSpPr>
                <p:cNvPr id="5" name="TextBox 4">
                  <a:extLst>
                    <a:ext uri="{FF2B5EF4-FFF2-40B4-BE49-F238E27FC236}">
                      <a16:creationId xmlns:a16="http://schemas.microsoft.com/office/drawing/2014/main" id="{79475110-FA2D-0C88-2F0E-F201EC3F10F6}"/>
                    </a:ext>
                  </a:extLst>
                </p:cNvPr>
                <p:cNvSpPr txBox="1">
                  <a:spLocks noRot="1" noChangeAspect="1" noMove="1" noResize="1" noEditPoints="1" noAdjustHandles="1" noChangeArrowheads="1" noChangeShapeType="1" noTextEdit="1"/>
                </p:cNvSpPr>
                <p:nvPr/>
              </p:nvSpPr>
              <p:spPr>
                <a:xfrm>
                  <a:off x="547646" y="8684760"/>
                  <a:ext cx="8732312" cy="2987062"/>
                </a:xfrm>
                <a:prstGeom prst="rect">
                  <a:avLst/>
                </a:prstGeom>
                <a:blipFill>
                  <a:blip r:embed="rId2"/>
                  <a:stretch>
                    <a:fillRect l="-735" t="-1185" b="-3318"/>
                  </a:stretch>
                </a:blipFill>
              </p:spPr>
              <p:txBody>
                <a:bodyPr/>
                <a:lstStyle/>
                <a:p>
                  <a:r>
                    <a:rPr lang="en-US">
                      <a:noFill/>
                    </a:rPr>
                    <a:t> </a:t>
                  </a:r>
                </a:p>
              </p:txBody>
            </p:sp>
          </mc:Fallback>
        </mc:AlternateContent>
      </p:grpSp>
    </p:spTree>
    <p:extLst>
      <p:ext uri="{BB962C8B-B14F-4D97-AF65-F5344CB8AC3E}">
        <p14:creationId xmlns:p14="http://schemas.microsoft.com/office/powerpoint/2010/main" val="2507936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E89E-C7B2-E55B-0666-93D0BFDFA892}"/>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14440CFF-BE42-0256-699F-015ACC92FD6E}"/>
              </a:ext>
            </a:extLst>
          </p:cNvPr>
          <p:cNvGrpSpPr/>
          <p:nvPr/>
        </p:nvGrpSpPr>
        <p:grpSpPr>
          <a:xfrm>
            <a:off x="265429" y="256727"/>
            <a:ext cx="3370461" cy="335713"/>
            <a:chOff x="6539248" y="431659"/>
            <a:chExt cx="1980350" cy="335713"/>
          </a:xfrm>
        </p:grpSpPr>
        <p:sp>
          <p:nvSpPr>
            <p:cNvPr id="9" name="Rounded Rectangle 19">
              <a:extLst>
                <a:ext uri="{FF2B5EF4-FFF2-40B4-BE49-F238E27FC236}">
                  <a16:creationId xmlns:a16="http://schemas.microsoft.com/office/drawing/2014/main" id="{BD9433B6-99A1-9AFB-133D-95AC770C4C9B}"/>
                </a:ext>
              </a:extLst>
            </p:cNvPr>
            <p:cNvSpPr/>
            <p:nvPr/>
          </p:nvSpPr>
          <p:spPr>
            <a:xfrm>
              <a:off x="6539248" y="431659"/>
              <a:ext cx="1980350"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C1F46B70-0265-D5D1-E0B3-B15C91B17A88}"/>
                </a:ext>
              </a:extLst>
            </p:cNvPr>
            <p:cNvSpPr txBox="1">
              <a:spLocks/>
            </p:cNvSpPr>
            <p:nvPr/>
          </p:nvSpPr>
          <p:spPr>
            <a:xfrm>
              <a:off x="6560579" y="445818"/>
              <a:ext cx="191671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5. </a:t>
              </a:r>
              <a:r>
                <a:rPr lang="en-US" altLang="ko-KR" sz="2000" b="1" spc="-1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LUYỆN TẬP – VẬN DỤNG</a:t>
              </a:r>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671634F4-35C2-8EA1-843C-5B6695940B82}"/>
              </a:ext>
            </a:extLst>
          </p:cNvPr>
          <p:cNvGrpSpPr/>
          <p:nvPr/>
        </p:nvGrpSpPr>
        <p:grpSpPr>
          <a:xfrm>
            <a:off x="268990" y="1426939"/>
            <a:ext cx="8623490" cy="3304120"/>
            <a:chOff x="434120" y="8307241"/>
            <a:chExt cx="9253409" cy="3838785"/>
          </a:xfrm>
        </p:grpSpPr>
        <p:sp>
          <p:nvSpPr>
            <p:cNvPr id="3" name="Rounded Rectangle 34">
              <a:extLst>
                <a:ext uri="{FF2B5EF4-FFF2-40B4-BE49-F238E27FC236}">
                  <a16:creationId xmlns:a16="http://schemas.microsoft.com/office/drawing/2014/main" id="{A14CFCB6-45E7-B633-7FD7-464DB034760B}"/>
                </a:ext>
              </a:extLst>
            </p:cNvPr>
            <p:cNvSpPr/>
            <p:nvPr/>
          </p:nvSpPr>
          <p:spPr>
            <a:xfrm>
              <a:off x="438044" y="8468882"/>
              <a:ext cx="9249485" cy="367714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4" name="Group 60">
              <a:extLst>
                <a:ext uri="{FF2B5EF4-FFF2-40B4-BE49-F238E27FC236}">
                  <a16:creationId xmlns:a16="http://schemas.microsoft.com/office/drawing/2014/main" id="{F1C413CE-EF83-C1F9-91A7-81EEE7B804DF}"/>
                </a:ext>
              </a:extLst>
            </p:cNvPr>
            <p:cNvGrpSpPr/>
            <p:nvPr/>
          </p:nvGrpSpPr>
          <p:grpSpPr>
            <a:xfrm>
              <a:off x="434120" y="8307241"/>
              <a:ext cx="1628191" cy="429096"/>
              <a:chOff x="1224539" y="6271833"/>
              <a:chExt cx="4190013" cy="695403"/>
            </a:xfrm>
          </p:grpSpPr>
          <p:sp>
            <p:nvSpPr>
              <p:cNvPr id="6" name="Freeform 20">
                <a:extLst>
                  <a:ext uri="{FF2B5EF4-FFF2-40B4-BE49-F238E27FC236}">
                    <a16:creationId xmlns:a16="http://schemas.microsoft.com/office/drawing/2014/main" id="{20B7D30A-194F-2128-2D47-4365E7E4C028}"/>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D2A76B0-E253-7F7B-975D-26C9944CB44A}"/>
                  </a:ext>
                </a:extLst>
              </p:cNvPr>
              <p:cNvSpPr txBox="1"/>
              <p:nvPr/>
            </p:nvSpPr>
            <p:spPr>
              <a:xfrm>
                <a:off x="2218836" y="6271833"/>
                <a:ext cx="2742663" cy="695403"/>
              </a:xfrm>
              <a:prstGeom prst="rect">
                <a:avLst/>
              </a:prstGeom>
              <a:noFill/>
            </p:spPr>
            <p:txBody>
              <a:bodyPr wrap="none" rtlCol="0">
                <a:spAutoFit/>
              </a:bodyPr>
              <a:lstStyle/>
              <a:p>
                <a:pPr algn="just" latinLnBrk="0"/>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Bài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 </a:t>
                </a:r>
                <a:r>
                  <a:rPr lang="en-US" b="1" dirty="0" err="1">
                    <a:solidFill>
                      <a:srgbClr val="0999C8"/>
                    </a:solidFill>
                    <a:latin typeface="Times New Roman" panose="02020603050405020304" pitchFamily="18" charset="0"/>
                    <a:ea typeface="Tahoma" pitchFamily="34" charset="0"/>
                    <a:cs typeface="Times New Roman" panose="02020603050405020304" pitchFamily="18" charset="0"/>
                  </a:rPr>
                  <a:t>giải</a:t>
                </a:r>
                <a:r>
                  <a:rPr lang="en-US" b="1" dirty="0">
                    <a:solidFill>
                      <a:srgbClr val="0999C8"/>
                    </a:solidFill>
                    <a:latin typeface="Times New Roman" panose="02020603050405020304" pitchFamily="18" charset="0"/>
                    <a:ea typeface="Tahoma" pitchFamily="34" charset="0"/>
                    <a:cs typeface="Times New Roman" panose="02020603050405020304" pitchFamily="18" charset="0"/>
                  </a:rPr>
                  <a:t>:</a:t>
                </a:r>
              </a:p>
            </p:txBody>
          </p:sp>
          <p:sp>
            <p:nvSpPr>
              <p:cNvPr id="11" name="Round Diagonal Corner Rectangle 41">
                <a:extLst>
                  <a:ext uri="{FF2B5EF4-FFF2-40B4-BE49-F238E27FC236}">
                    <a16:creationId xmlns:a16="http://schemas.microsoft.com/office/drawing/2014/main" id="{B448D2A2-9B74-EB44-67F6-30E9FBDA5F4E}"/>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12" name="Freeform 15">
                <a:extLst>
                  <a:ext uri="{FF2B5EF4-FFF2-40B4-BE49-F238E27FC236}">
                    <a16:creationId xmlns:a16="http://schemas.microsoft.com/office/drawing/2014/main" id="{2449BC7B-2D71-97C6-579F-6D66FC46E9FC}"/>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3616EC2-482F-A15A-1BAD-B59CBC6AD16D}"/>
                    </a:ext>
                  </a:extLst>
                </p:cNvPr>
                <p:cNvSpPr txBox="1"/>
                <p:nvPr/>
              </p:nvSpPr>
              <p:spPr>
                <a:xfrm>
                  <a:off x="492845" y="8658129"/>
                  <a:ext cx="9139884" cy="3487897"/>
                </a:xfrm>
                <a:prstGeom prst="rect">
                  <a:avLst/>
                </a:prstGeom>
                <a:noFill/>
              </p:spPr>
              <p:txBody>
                <a:bodyPr wrap="square" rtlCol="0">
                  <a:spAutoFit/>
                </a:bodyPr>
                <a:lstStyle/>
                <a:p>
                  <a:pPr latinLnBrk="0"/>
                  <a:r>
                    <a:rPr lang="vi-VN" sz="2000" dirty="0">
                      <a:latin typeface="Times New Roman" panose="02020603050405020304" pitchFamily="18" charset="0"/>
                      <a:ea typeface="Arial" panose="020B0604020202020204" pitchFamily="34" charset="0"/>
                      <a:cs typeface="Times New Roman" panose="02020603050405020304" pitchFamily="18" charset="0"/>
                    </a:rPr>
                    <a:t>Gọi số cần tìm có dạng </a:t>
                  </a:r>
                  <a14:m>
                    <m:oMath xmlns:m="http://schemas.openxmlformats.org/officeDocument/2006/math">
                      <m:bar>
                        <m:barPr>
                          <m:pos m:val="top"/>
                          <m:ctrlPr>
                            <a:rPr lang="vi-VN" sz="2000" i="1">
                              <a:latin typeface="Cambria Math" panose="02040503050406030204" pitchFamily="18" charset="0"/>
                              <a:ea typeface="Arial" panose="020B0604020202020204" pitchFamily="34" charset="0"/>
                              <a:cs typeface="Times New Roman" panose="02020603050405020304" pitchFamily="18" charset="0"/>
                            </a:rPr>
                          </m:ctrlPr>
                        </m:barPr>
                        <m:e>
                          <m:r>
                            <a:rPr lang="vi-VN" sz="2000" i="1">
                              <a:latin typeface="Cambria Math" panose="02040503050406030204" pitchFamily="18" charset="0"/>
                              <a:ea typeface="Arial" panose="020B0604020202020204" pitchFamily="34" charset="0"/>
                              <a:cs typeface="Times New Roman" panose="02020603050405020304" pitchFamily="18" charset="0"/>
                            </a:rPr>
                            <m:t>𝑎𝑏𝑐𝑑</m:t>
                          </m:r>
                        </m:e>
                      </m:ba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trong đó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𝑎</m:t>
                      </m:r>
                      <m:r>
                        <a:rPr lang="vi-VN" sz="2000" i="1">
                          <a:latin typeface="Cambria Math" panose="02040503050406030204" pitchFamily="18" charset="0"/>
                          <a:ea typeface="Arial" panose="020B0604020202020204" pitchFamily="34" charset="0"/>
                          <a:cs typeface="Times New Roman" panose="02020603050405020304" pitchFamily="18" charset="0"/>
                        </a:rPr>
                        <m:t>≠0,</m:t>
                      </m:r>
                      <m:r>
                        <a:rPr lang="vi-VN" sz="2000" i="1">
                          <a:latin typeface="Cambria Math" panose="02040503050406030204" pitchFamily="18" charset="0"/>
                          <a:ea typeface="Arial" panose="020B0604020202020204" pitchFamily="34" charset="0"/>
                          <a:cs typeface="Times New Roman" panose="02020603050405020304" pitchFamily="18" charset="0"/>
                        </a:rPr>
                        <m:t>𝑐</m:t>
                      </m:r>
                      <m:r>
                        <a:rPr lang="vi-VN" sz="2000" i="1">
                          <a:latin typeface="Cambria Math" panose="02040503050406030204" pitchFamily="18" charset="0"/>
                          <a:ea typeface="Arial" panose="020B0604020202020204" pitchFamily="34" charset="0"/>
                          <a:cs typeface="Times New Roman" panose="02020603050405020304" pitchFamily="18" charset="0"/>
                        </a:rPr>
                        <m:t>,</m:t>
                      </m:r>
                      <m:r>
                        <a:rPr lang="vi-VN" sz="2000" i="1">
                          <a:latin typeface="Cambria Math" panose="02040503050406030204" pitchFamily="18" charset="0"/>
                          <a:ea typeface="Arial" panose="020B0604020202020204" pitchFamily="34" charset="0"/>
                          <a:cs typeface="Times New Roman" panose="02020603050405020304" pitchFamily="18" charset="0"/>
                        </a:rPr>
                        <m:t>𝑑</m:t>
                      </m:r>
                      <m:r>
                        <a:rPr lang="vi-VN" sz="2000" i="1">
                          <a:latin typeface="Cambria Math" panose="02040503050406030204" pitchFamily="18" charset="0"/>
                          <a:ea typeface="Arial" panose="020B0604020202020204" pitchFamily="34" charset="0"/>
                          <a:cs typeface="Cambria Math" panose="02040503050406030204" pitchFamily="18" charset="0"/>
                        </a:rPr>
                        <m:t>∈</m:t>
                      </m:r>
                      <m:d>
                        <m:dPr>
                          <m:begChr m:val="{"/>
                          <m:endChr m:val="}"/>
                          <m:ctrlPr>
                            <a:rPr lang="vi-VN" sz="2000" i="1">
                              <a:latin typeface="Cambria Math" panose="02040503050406030204" pitchFamily="18" charset="0"/>
                              <a:ea typeface="Arial" panose="020B0604020202020204" pitchFamily="34" charset="0"/>
                              <a:cs typeface="Times New Roman" panose="02020603050405020304" pitchFamily="18" charset="0"/>
                            </a:rPr>
                          </m:ctrlPr>
                        </m:dPr>
                        <m:e>
                          <m:r>
                            <a:rPr lang="vi-VN" sz="2000" i="1">
                              <a:latin typeface="Cambria Math" panose="02040503050406030204" pitchFamily="18" charset="0"/>
                              <a:ea typeface="Arial" panose="020B0604020202020204" pitchFamily="34" charset="0"/>
                              <a:cs typeface="Times New Roman" panose="02020603050405020304" pitchFamily="18" charset="0"/>
                            </a:rPr>
                            <m:t>0;5</m:t>
                          </m:r>
                        </m:e>
                      </m:d>
                    </m:oMath>
                  </a14:m>
                  <a:r>
                    <a:rPr lang="vi-VN" sz="2000" dirty="0">
                      <a:latin typeface="Times New Roman" panose="02020603050405020304" pitchFamily="18" charset="0"/>
                      <a:ea typeface="Arial" panose="020B0604020202020204" pitchFamily="34" charset="0"/>
                      <a:cs typeface="Times New Roman" panose="02020603050405020304" pitchFamily="18" charset="0"/>
                    </a:rPr>
                    <a:t>.</a:t>
                  </a:r>
                </a:p>
                <a:p>
                  <a:pPr latinLnBrk="0"/>
                  <a:r>
                    <a:rPr lang="vi-VN"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TH1: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𝑑</m:t>
                      </m:r>
                      <m:r>
                        <a:rPr lang="vi-VN" sz="2000" i="1">
                          <a:latin typeface="Cambria Math" panose="02040503050406030204" pitchFamily="18" charset="0"/>
                          <a:ea typeface="Arial" panose="020B0604020202020204" pitchFamily="34" charset="0"/>
                          <a:cs typeface="Times New Roman" panose="02020603050405020304" pitchFamily="18" charset="0"/>
                        </a:rPr>
                        <m:t>=0</m:t>
                      </m:r>
                    </m:oMath>
                  </a14:m>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Chọn chữ số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𝑎</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có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9</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(cách).</a:t>
                  </a:r>
                </a:p>
                <a:p>
                  <a:pPr latinLnBrk="0"/>
                  <a:r>
                    <a:rPr lang="vi-VN" sz="2000" dirty="0">
                      <a:latin typeface="Times New Roman" panose="02020603050405020304" pitchFamily="18" charset="0"/>
                      <a:ea typeface="Arial" panose="020B0604020202020204" pitchFamily="34" charset="0"/>
                      <a:cs typeface="Times New Roman" panose="02020603050405020304" pitchFamily="18" charset="0"/>
                    </a:rPr>
                    <a:t>Ứng với mỗi cách chọn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𝑎</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có số cách chọn bộ </a:t>
                  </a:r>
                  <a14:m>
                    <m:oMath xmlns:m="http://schemas.openxmlformats.org/officeDocument/2006/math">
                      <m:bar>
                        <m:barPr>
                          <m:pos m:val="top"/>
                          <m:ctrlPr>
                            <a:rPr lang="vi-VN" sz="2000" i="1">
                              <a:latin typeface="Cambria Math" panose="02040503050406030204" pitchFamily="18" charset="0"/>
                              <a:ea typeface="Arial" panose="020B0604020202020204" pitchFamily="34" charset="0"/>
                              <a:cs typeface="Times New Roman" panose="02020603050405020304" pitchFamily="18" charset="0"/>
                            </a:rPr>
                          </m:ctrlPr>
                        </m:barPr>
                        <m:e>
                          <m:r>
                            <a:rPr lang="vi-VN" sz="2000" i="1">
                              <a:latin typeface="Cambria Math" panose="02040503050406030204" pitchFamily="18" charset="0"/>
                              <a:ea typeface="Arial" panose="020B0604020202020204" pitchFamily="34" charset="0"/>
                              <a:cs typeface="Times New Roman" panose="02020603050405020304" pitchFamily="18" charset="0"/>
                            </a:rPr>
                            <m:t>𝑏𝑐</m:t>
                          </m:r>
                        </m:e>
                      </m:ba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từ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8</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chữ số còn lại là </a:t>
                  </a:r>
                  <a14:m>
                    <m:oMath xmlns:m="http://schemas.openxmlformats.org/officeDocument/2006/math">
                      <m:sSubSup>
                        <m:sSubSupPr>
                          <m:ctrlPr>
                            <a:rPr lang="vi-VN" sz="2000" i="1">
                              <a:latin typeface="Cambria Math" panose="02040503050406030204" pitchFamily="18" charset="0"/>
                              <a:ea typeface="Arial" panose="020B0604020202020204" pitchFamily="34" charset="0"/>
                              <a:cs typeface="Times New Roman" panose="02020603050405020304" pitchFamily="18" charset="0"/>
                            </a:rPr>
                          </m:ctrlPr>
                        </m:sSubSupPr>
                        <m:e>
                          <m:r>
                            <a:rPr lang="vi-VN" sz="2000" i="1">
                              <a:latin typeface="Cambria Math" panose="02040503050406030204" pitchFamily="18" charset="0"/>
                              <a:ea typeface="Arial" panose="020B0604020202020204" pitchFamily="34" charset="0"/>
                              <a:cs typeface="Times New Roman" panose="02020603050405020304" pitchFamily="18" charset="0"/>
                            </a:rPr>
                            <m:t>𝐴</m:t>
                          </m:r>
                        </m:e>
                        <m:sub>
                          <m:r>
                            <a:rPr lang="vi-VN" sz="2000" i="1">
                              <a:latin typeface="Cambria Math" panose="02040503050406030204" pitchFamily="18" charset="0"/>
                              <a:ea typeface="Arial" panose="020B0604020202020204" pitchFamily="34" charset="0"/>
                              <a:cs typeface="Times New Roman" panose="02020603050405020304" pitchFamily="18" charset="0"/>
                            </a:rPr>
                            <m:t>8</m:t>
                          </m:r>
                        </m:sub>
                        <m:sup>
                          <m:r>
                            <a:rPr lang="vi-VN" sz="20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(cách).</a:t>
                  </a:r>
                </a:p>
                <a:p>
                  <a:pPr latinLnBrk="0"/>
                  <a:r>
                    <a:rPr lang="vi-VN" sz="2000" dirty="0">
                      <a:latin typeface="Times New Roman" panose="02020603050405020304" pitchFamily="18" charset="0"/>
                      <a:ea typeface="Arial" panose="020B0604020202020204" pitchFamily="34" charset="0"/>
                      <a:cs typeface="Times New Roman" panose="02020603050405020304" pitchFamily="18" charset="0"/>
                    </a:rPr>
                    <a:t>Số các số lập được là: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9.</m:t>
                      </m:r>
                      <m:sSubSup>
                        <m:sSubSupPr>
                          <m:ctrlPr>
                            <a:rPr lang="vi-VN" sz="2000" i="1">
                              <a:latin typeface="Cambria Math" panose="02040503050406030204" pitchFamily="18" charset="0"/>
                              <a:ea typeface="Arial" panose="020B0604020202020204" pitchFamily="34" charset="0"/>
                              <a:cs typeface="Times New Roman" panose="02020603050405020304" pitchFamily="18" charset="0"/>
                            </a:rPr>
                          </m:ctrlPr>
                        </m:sSubSupPr>
                        <m:e>
                          <m:r>
                            <a:rPr lang="vi-VN" sz="2000" i="1">
                              <a:latin typeface="Cambria Math" panose="02040503050406030204" pitchFamily="18" charset="0"/>
                              <a:ea typeface="Arial" panose="020B0604020202020204" pitchFamily="34" charset="0"/>
                              <a:cs typeface="Times New Roman" panose="02020603050405020304" pitchFamily="18" charset="0"/>
                            </a:rPr>
                            <m:t>𝐴</m:t>
                          </m:r>
                        </m:e>
                        <m:sub>
                          <m:r>
                            <a:rPr lang="vi-VN" sz="2000" i="1">
                              <a:latin typeface="Cambria Math" panose="02040503050406030204" pitchFamily="18" charset="0"/>
                              <a:ea typeface="Arial" panose="020B0604020202020204" pitchFamily="34" charset="0"/>
                              <a:cs typeface="Times New Roman" panose="02020603050405020304" pitchFamily="18" charset="0"/>
                            </a:rPr>
                            <m:t>8</m:t>
                          </m:r>
                        </m:sub>
                        <m:sup>
                          <m:r>
                            <a:rPr lang="vi-VN" sz="2000" i="1">
                              <a:latin typeface="Cambria Math" panose="02040503050406030204" pitchFamily="18" charset="0"/>
                              <a:ea typeface="Arial" panose="020B0604020202020204" pitchFamily="34" charset="0"/>
                              <a:cs typeface="Times New Roman" panose="02020603050405020304" pitchFamily="18" charset="0"/>
                            </a:rPr>
                            <m:t>2</m:t>
                          </m:r>
                        </m:sup>
                      </m:sSubSup>
                      <m:r>
                        <a:rPr lang="vi-VN" sz="2000" i="1">
                          <a:latin typeface="Cambria Math" panose="02040503050406030204" pitchFamily="18" charset="0"/>
                          <a:ea typeface="Arial" panose="020B0604020202020204" pitchFamily="34" charset="0"/>
                          <a:cs typeface="Times New Roman" panose="02020603050405020304" pitchFamily="18" charset="0"/>
                        </a:rPr>
                        <m:t>=504</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(số).</a:t>
                  </a:r>
                </a:p>
                <a:p>
                  <a:pPr latinLnBrk="0"/>
                  <a:r>
                    <a:rPr lang="vi-VN"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TH2:</a:t>
                  </a:r>
                  <a:r>
                    <a:rPr lang="vi-VN" sz="2000" dirty="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𝑑</m:t>
                      </m:r>
                      <m:r>
                        <a:rPr lang="vi-VN" sz="2000" i="1">
                          <a:latin typeface="Cambria Math" panose="02040503050406030204" pitchFamily="18" charset="0"/>
                          <a:ea typeface="Arial" panose="020B0604020202020204" pitchFamily="34" charset="0"/>
                          <a:cs typeface="Times New Roman" panose="02020603050405020304" pitchFamily="18" charset="0"/>
                        </a:rPr>
                        <m:t>=5</m:t>
                      </m:r>
                    </m:oMath>
                  </a14:m>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Chọn chữ số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𝑎</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có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8</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(cách).</a:t>
                  </a:r>
                </a:p>
                <a:p>
                  <a:pPr latinLnBrk="0"/>
                  <a:r>
                    <a:rPr lang="vi-VN" sz="2000" dirty="0">
                      <a:latin typeface="Times New Roman" panose="02020603050405020304" pitchFamily="18" charset="0"/>
                      <a:ea typeface="Arial" panose="020B0604020202020204" pitchFamily="34" charset="0"/>
                      <a:cs typeface="Times New Roman" panose="02020603050405020304" pitchFamily="18" charset="0"/>
                    </a:rPr>
                    <a:t>Ứng với mỗi cách chọn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𝑎</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có số cách chọn bộ </a:t>
                  </a:r>
                  <a14:m>
                    <m:oMath xmlns:m="http://schemas.openxmlformats.org/officeDocument/2006/math">
                      <m:bar>
                        <m:barPr>
                          <m:pos m:val="top"/>
                          <m:ctrlPr>
                            <a:rPr lang="vi-VN" sz="2000" i="1">
                              <a:latin typeface="Cambria Math" panose="02040503050406030204" pitchFamily="18" charset="0"/>
                              <a:ea typeface="Arial" panose="020B0604020202020204" pitchFamily="34" charset="0"/>
                              <a:cs typeface="Times New Roman" panose="02020603050405020304" pitchFamily="18" charset="0"/>
                            </a:rPr>
                          </m:ctrlPr>
                        </m:barPr>
                        <m:e>
                          <m:r>
                            <a:rPr lang="vi-VN" sz="2000" i="1">
                              <a:latin typeface="Cambria Math" panose="02040503050406030204" pitchFamily="18" charset="0"/>
                              <a:ea typeface="Arial" panose="020B0604020202020204" pitchFamily="34" charset="0"/>
                              <a:cs typeface="Times New Roman" panose="02020603050405020304" pitchFamily="18" charset="0"/>
                            </a:rPr>
                            <m:t>𝑏𝑐</m:t>
                          </m:r>
                        </m:e>
                      </m:ba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từ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8</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chữ số còn lại là </a:t>
                  </a:r>
                  <a14:m>
                    <m:oMath xmlns:m="http://schemas.openxmlformats.org/officeDocument/2006/math">
                      <m:sSubSup>
                        <m:sSubSupPr>
                          <m:ctrlPr>
                            <a:rPr lang="vi-VN" sz="2000" i="1">
                              <a:latin typeface="Cambria Math" panose="02040503050406030204" pitchFamily="18" charset="0"/>
                              <a:ea typeface="Arial" panose="020B0604020202020204" pitchFamily="34" charset="0"/>
                              <a:cs typeface="Times New Roman" panose="02020603050405020304" pitchFamily="18" charset="0"/>
                            </a:rPr>
                          </m:ctrlPr>
                        </m:sSubSupPr>
                        <m:e>
                          <m:r>
                            <a:rPr lang="vi-VN" sz="2000" i="1">
                              <a:latin typeface="Cambria Math" panose="02040503050406030204" pitchFamily="18" charset="0"/>
                              <a:ea typeface="Arial" panose="020B0604020202020204" pitchFamily="34" charset="0"/>
                              <a:cs typeface="Times New Roman" panose="02020603050405020304" pitchFamily="18" charset="0"/>
                            </a:rPr>
                            <m:t>𝐴</m:t>
                          </m:r>
                        </m:e>
                        <m:sub>
                          <m:r>
                            <a:rPr lang="vi-VN" sz="2000" i="1">
                              <a:latin typeface="Cambria Math" panose="02040503050406030204" pitchFamily="18" charset="0"/>
                              <a:ea typeface="Arial" panose="020B0604020202020204" pitchFamily="34" charset="0"/>
                              <a:cs typeface="Times New Roman" panose="02020603050405020304" pitchFamily="18" charset="0"/>
                            </a:rPr>
                            <m:t>8</m:t>
                          </m:r>
                        </m:sub>
                        <m:sup>
                          <m:r>
                            <a:rPr lang="vi-VN" sz="20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2000" dirty="0">
                      <a:latin typeface="Times New Roman" panose="02020603050405020304" pitchFamily="18" charset="0"/>
                      <a:ea typeface="Arial" panose="020B0604020202020204" pitchFamily="34" charset="0"/>
                      <a:cs typeface="Times New Roman" panose="02020603050405020304" pitchFamily="18" charset="0"/>
                    </a:rPr>
                    <a:t> (cách).</a:t>
                  </a:r>
                </a:p>
                <a:p>
                  <a:pPr latinLnBrk="0"/>
                  <a:r>
                    <a:rPr lang="vi-VN" sz="2000" dirty="0">
                      <a:latin typeface="Times New Roman" panose="02020603050405020304" pitchFamily="18" charset="0"/>
                      <a:ea typeface="Arial" panose="020B0604020202020204" pitchFamily="34" charset="0"/>
                      <a:cs typeface="Times New Roman" panose="02020603050405020304" pitchFamily="18" charset="0"/>
                    </a:rPr>
                    <a:t>Số các số lập được là: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8.</m:t>
                      </m:r>
                      <m:sSubSup>
                        <m:sSubSupPr>
                          <m:ctrlPr>
                            <a:rPr lang="vi-VN" sz="2000" i="1">
                              <a:latin typeface="Cambria Math" panose="02040503050406030204" pitchFamily="18" charset="0"/>
                              <a:ea typeface="Arial" panose="020B0604020202020204" pitchFamily="34" charset="0"/>
                              <a:cs typeface="Times New Roman" panose="02020603050405020304" pitchFamily="18" charset="0"/>
                            </a:rPr>
                          </m:ctrlPr>
                        </m:sSubSupPr>
                        <m:e>
                          <m:r>
                            <a:rPr lang="vi-VN" sz="2000" i="1">
                              <a:latin typeface="Cambria Math" panose="02040503050406030204" pitchFamily="18" charset="0"/>
                              <a:ea typeface="Arial" panose="020B0604020202020204" pitchFamily="34" charset="0"/>
                              <a:cs typeface="Times New Roman" panose="02020603050405020304" pitchFamily="18" charset="0"/>
                            </a:rPr>
                            <m:t>𝐴</m:t>
                          </m:r>
                        </m:e>
                        <m:sub>
                          <m:r>
                            <a:rPr lang="vi-VN" sz="2000" i="1">
                              <a:latin typeface="Cambria Math" panose="02040503050406030204" pitchFamily="18" charset="0"/>
                              <a:ea typeface="Arial" panose="020B0604020202020204" pitchFamily="34" charset="0"/>
                              <a:cs typeface="Times New Roman" panose="02020603050405020304" pitchFamily="18" charset="0"/>
                            </a:rPr>
                            <m:t>8</m:t>
                          </m:r>
                        </m:sub>
                        <m:sup>
                          <m:r>
                            <a:rPr lang="vi-VN" sz="2000" i="1">
                              <a:latin typeface="Cambria Math" panose="02040503050406030204" pitchFamily="18" charset="0"/>
                              <a:ea typeface="Arial" panose="020B0604020202020204" pitchFamily="34" charset="0"/>
                              <a:cs typeface="Times New Roman" panose="02020603050405020304" pitchFamily="18" charset="0"/>
                            </a:rPr>
                            <m:t>2</m:t>
                          </m:r>
                        </m:sup>
                      </m:sSubSup>
                      <m:r>
                        <a:rPr lang="vi-VN" sz="2000" i="1">
                          <a:latin typeface="Cambria Math" panose="02040503050406030204" pitchFamily="18" charset="0"/>
                          <a:ea typeface="Arial" panose="020B0604020202020204" pitchFamily="34" charset="0"/>
                          <a:cs typeface="Times New Roman" panose="02020603050405020304" pitchFamily="18" charset="0"/>
                        </a:rPr>
                        <m:t>=448</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(số).</a:t>
                  </a:r>
                </a:p>
                <a:p>
                  <a:pPr latinLnBrk="0"/>
                  <a:r>
                    <a:rPr lang="vi-VN" sz="2000" dirty="0">
                      <a:latin typeface="Times New Roman" panose="02020603050405020304" pitchFamily="18" charset="0"/>
                      <a:ea typeface="Arial" panose="020B0604020202020204" pitchFamily="34" charset="0"/>
                      <a:cs typeface="Times New Roman" panose="02020603050405020304" pitchFamily="18" charset="0"/>
                    </a:rPr>
                    <a:t>Vậy số các số tự nhiên chia hết cho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5</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và có bốn chữ số khác nhau là: </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a:p>
                  <a:pPr latinLnBrk="0"/>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448+504=952</m:t>
                      </m:r>
                    </m:oMath>
                  </a14:m>
                  <a:r>
                    <a:rPr lang="vi-VN" sz="2000" dirty="0">
                      <a:latin typeface="Times New Roman" panose="02020603050405020304" pitchFamily="18" charset="0"/>
                      <a:ea typeface="Arial" panose="020B0604020202020204" pitchFamily="34" charset="0"/>
                      <a:cs typeface="Times New Roman" panose="02020603050405020304" pitchFamily="18" charset="0"/>
                    </a:rPr>
                    <a:t> (số).</a:t>
                  </a:r>
                </a:p>
              </p:txBody>
            </p:sp>
          </mc:Choice>
          <mc:Fallback xmlns="">
            <p:sp>
              <p:nvSpPr>
                <p:cNvPr id="5" name="TextBox 4">
                  <a:extLst>
                    <a:ext uri="{FF2B5EF4-FFF2-40B4-BE49-F238E27FC236}">
                      <a16:creationId xmlns:a16="http://schemas.microsoft.com/office/drawing/2014/main" id="{03616EC2-482F-A15A-1BAD-B59CBC6AD16D}"/>
                    </a:ext>
                  </a:extLst>
                </p:cNvPr>
                <p:cNvSpPr txBox="1">
                  <a:spLocks noRot="1" noChangeAspect="1" noMove="1" noResize="1" noEditPoints="1" noAdjustHandles="1" noChangeArrowheads="1" noChangeShapeType="1" noTextEdit="1"/>
                </p:cNvSpPr>
                <p:nvPr/>
              </p:nvSpPr>
              <p:spPr>
                <a:xfrm>
                  <a:off x="492845" y="8658129"/>
                  <a:ext cx="9139884" cy="3487897"/>
                </a:xfrm>
                <a:prstGeom prst="rect">
                  <a:avLst/>
                </a:prstGeom>
                <a:blipFill>
                  <a:blip r:embed="rId2"/>
                  <a:stretch>
                    <a:fillRect l="-716" b="-2846"/>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5531897E-3ADF-0318-F744-DB145991E893}"/>
              </a:ext>
            </a:extLst>
          </p:cNvPr>
          <p:cNvGrpSpPr/>
          <p:nvPr/>
        </p:nvGrpSpPr>
        <p:grpSpPr>
          <a:xfrm>
            <a:off x="38445" y="606599"/>
            <a:ext cx="8854035" cy="741288"/>
            <a:chOff x="107504" y="722011"/>
            <a:chExt cx="8854035" cy="741288"/>
          </a:xfrm>
        </p:grpSpPr>
        <p:grpSp>
          <p:nvGrpSpPr>
            <p:cNvPr id="14" name="Group 13">
              <a:extLst>
                <a:ext uri="{FF2B5EF4-FFF2-40B4-BE49-F238E27FC236}">
                  <a16:creationId xmlns:a16="http://schemas.microsoft.com/office/drawing/2014/main" id="{32EF9A46-B6AC-40EB-AE84-95E6168EB68F}"/>
                </a:ext>
              </a:extLst>
            </p:cNvPr>
            <p:cNvGrpSpPr/>
            <p:nvPr/>
          </p:nvGrpSpPr>
          <p:grpSpPr>
            <a:xfrm>
              <a:off x="319793" y="915566"/>
              <a:ext cx="8641746" cy="547733"/>
              <a:chOff x="269221" y="255060"/>
              <a:chExt cx="8799806" cy="547733"/>
            </a:xfrm>
          </p:grpSpPr>
          <p:sp>
            <p:nvSpPr>
              <p:cNvPr id="21" name="Rounded Rectangle 19">
                <a:extLst>
                  <a:ext uri="{FF2B5EF4-FFF2-40B4-BE49-F238E27FC236}">
                    <a16:creationId xmlns:a16="http://schemas.microsoft.com/office/drawing/2014/main" id="{585A8143-98AE-EC58-EA9E-2BE534C5CA08}"/>
                  </a:ext>
                </a:extLst>
              </p:cNvPr>
              <p:cNvSpPr/>
              <p:nvPr/>
            </p:nvSpPr>
            <p:spPr>
              <a:xfrm>
                <a:off x="269221" y="255060"/>
                <a:ext cx="8799806" cy="54773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1CDDD55-3339-6282-8914-CB9816073252}"/>
                      </a:ext>
                    </a:extLst>
                  </p:cNvPr>
                  <p:cNvSpPr txBox="1"/>
                  <p:nvPr/>
                </p:nvSpPr>
                <p:spPr>
                  <a:xfrm>
                    <a:off x="308746" y="334965"/>
                    <a:ext cx="8402193" cy="400110"/>
                  </a:xfrm>
                  <a:prstGeom prst="rect">
                    <a:avLst/>
                  </a:prstGeom>
                  <a:noFill/>
                </p:spPr>
                <p:txBody>
                  <a:bodyPr wrap="square" rtlCol="0">
                    <a:spAutoFit/>
                  </a:bodyPr>
                  <a:lstStyle/>
                  <a:p>
                    <a:pPr latinLnBrk="0">
                      <a:spcAft>
                        <a:spcPts val="600"/>
                      </a:spcAft>
                    </a:pPr>
                    <a:r>
                      <a:rPr lang="vi-VN" sz="2000" dirty="0">
                        <a:latin typeface="Times New Roman" panose="02020603050405020304" pitchFamily="18" charset="0"/>
                        <a:cs typeface="Times New Roman" panose="02020603050405020304" pitchFamily="18" charset="0"/>
                      </a:rPr>
                      <a:t>Có bao nhiêu số tự nhiên chia hết cho </a:t>
                    </a:r>
                    <a14:m>
                      <m:oMath xmlns:m="http://schemas.openxmlformats.org/officeDocument/2006/math">
                        <m:r>
                          <a:rPr lang="vi-VN" sz="2000" i="1">
                            <a:latin typeface="Cambria Math" panose="02040503050406030204" pitchFamily="18" charset="0"/>
                          </a:rPr>
                          <m:t>5</m:t>
                        </m:r>
                      </m:oMath>
                    </a14:m>
                    <a:r>
                      <a:rPr lang="vi-VN" sz="2000" dirty="0">
                        <a:latin typeface="Times New Roman" panose="02020603050405020304" pitchFamily="18" charset="0"/>
                        <a:cs typeface="Times New Roman" panose="02020603050405020304" pitchFamily="18" charset="0"/>
                      </a:rPr>
                      <a:t> mà mỗi số có bốn chữ số khác nhau?</a:t>
                    </a:r>
                    <a:endParaRPr lang="vi-VN" sz="2000" dirty="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C1CDDD55-3339-6282-8914-CB9816073252}"/>
                      </a:ext>
                    </a:extLst>
                  </p:cNvPr>
                  <p:cNvSpPr txBox="1">
                    <a:spLocks noRot="1" noChangeAspect="1" noMove="1" noResize="1" noEditPoints="1" noAdjustHandles="1" noChangeArrowheads="1" noChangeShapeType="1" noTextEdit="1"/>
                  </p:cNvSpPr>
                  <p:nvPr/>
                </p:nvSpPr>
                <p:spPr>
                  <a:xfrm>
                    <a:off x="308746" y="334965"/>
                    <a:ext cx="8402193" cy="400110"/>
                  </a:xfrm>
                  <a:prstGeom prst="rect">
                    <a:avLst/>
                  </a:prstGeom>
                  <a:blipFill>
                    <a:blip r:embed="rId3"/>
                    <a:stretch>
                      <a:fillRect l="-739" t="-7576" b="-25758"/>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6B8D5206-90D1-3B4F-FBE2-D0932A08CF1F}"/>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A3D03D73-882D-8494-F72C-343E4FDE6ACB}"/>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A178273C-3ED6-EEB7-FBC7-5A71AED8F782}"/>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1F209618-6021-122C-7FA2-4C5CDBFC9D11}"/>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BE6B7806-99BA-7478-170E-1606CD971A72}"/>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572A8A30-B57B-A41E-BDB9-BFC9795C76E1}"/>
                  </a:ext>
                </a:extLst>
              </p:cNvPr>
              <p:cNvSpPr txBox="1"/>
              <p:nvPr/>
            </p:nvSpPr>
            <p:spPr>
              <a:xfrm>
                <a:off x="192154" y="82479"/>
                <a:ext cx="329850" cy="97061"/>
              </a:xfrm>
              <a:prstGeom prst="rect">
                <a:avLst/>
              </a:prstGeom>
              <a:noFill/>
            </p:spPr>
            <p:txBody>
              <a:bodyPr wrap="square" tIns="54000" bIns="0">
                <a:noAutofit/>
              </a:bodyPr>
              <a:lstStyle/>
              <a:p>
                <a:pPr latinLnBrk="0">
                  <a:spcAft>
                    <a:spcPts val="800"/>
                  </a:spcAft>
                </a:pPr>
                <a:r>
                  <a:rPr lang="en-US"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8.11</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3489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81D8A-AF05-3878-F751-0785DBBBA16F}"/>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B0392E3-D635-0C7B-E516-0EB50AF1FDF7}"/>
              </a:ext>
            </a:extLst>
          </p:cNvPr>
          <p:cNvGrpSpPr/>
          <p:nvPr/>
        </p:nvGrpSpPr>
        <p:grpSpPr>
          <a:xfrm>
            <a:off x="265429" y="256727"/>
            <a:ext cx="3370461" cy="335713"/>
            <a:chOff x="6539248" y="431659"/>
            <a:chExt cx="1980350" cy="335713"/>
          </a:xfrm>
        </p:grpSpPr>
        <p:sp>
          <p:nvSpPr>
            <p:cNvPr id="9" name="Rounded Rectangle 19">
              <a:extLst>
                <a:ext uri="{FF2B5EF4-FFF2-40B4-BE49-F238E27FC236}">
                  <a16:creationId xmlns:a16="http://schemas.microsoft.com/office/drawing/2014/main" id="{B0EF8EDD-116B-8DB4-B990-D9ED07D4EA61}"/>
                </a:ext>
              </a:extLst>
            </p:cNvPr>
            <p:cNvSpPr/>
            <p:nvPr/>
          </p:nvSpPr>
          <p:spPr>
            <a:xfrm>
              <a:off x="6539248" y="431659"/>
              <a:ext cx="1980350"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DDEB8EB2-AA8F-C0ED-4751-E43DBD7AD927}"/>
                </a:ext>
              </a:extLst>
            </p:cNvPr>
            <p:cNvSpPr txBox="1">
              <a:spLocks/>
            </p:cNvSpPr>
            <p:nvPr/>
          </p:nvSpPr>
          <p:spPr>
            <a:xfrm>
              <a:off x="6560579" y="445818"/>
              <a:ext cx="191671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latinLnBrk="0"/>
              <a:r>
                <a:rPr lang="en-US" altLang="ko-KR" sz="2000" b="1" dirty="0">
                  <a:solidFill>
                    <a:schemeClr val="tx1"/>
                  </a:solidFill>
                  <a:latin typeface="Times New Roman" panose="02020603050405020304" pitchFamily="18" charset="0"/>
                  <a:cs typeface="Times New Roman" panose="02020603050405020304" pitchFamily="18" charset="0"/>
                </a:rPr>
                <a:t>6. HƯỚNG DẪN VỀ NHÀ:</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A843111B-1193-CDDD-7A67-1BE146DAD4F3}"/>
              </a:ext>
            </a:extLst>
          </p:cNvPr>
          <p:cNvGrpSpPr/>
          <p:nvPr/>
        </p:nvGrpSpPr>
        <p:grpSpPr>
          <a:xfrm>
            <a:off x="38445" y="606599"/>
            <a:ext cx="8854035" cy="1480053"/>
            <a:chOff x="107504" y="722011"/>
            <a:chExt cx="8854035" cy="1480053"/>
          </a:xfrm>
        </p:grpSpPr>
        <p:grpSp>
          <p:nvGrpSpPr>
            <p:cNvPr id="14" name="Group 13">
              <a:extLst>
                <a:ext uri="{FF2B5EF4-FFF2-40B4-BE49-F238E27FC236}">
                  <a16:creationId xmlns:a16="http://schemas.microsoft.com/office/drawing/2014/main" id="{2D32412D-7C21-D410-EBE2-2CC74345D83D}"/>
                </a:ext>
              </a:extLst>
            </p:cNvPr>
            <p:cNvGrpSpPr/>
            <p:nvPr/>
          </p:nvGrpSpPr>
          <p:grpSpPr>
            <a:xfrm>
              <a:off x="319793" y="915566"/>
              <a:ext cx="8641746" cy="1286498"/>
              <a:chOff x="269221" y="255060"/>
              <a:chExt cx="8799806" cy="1286498"/>
            </a:xfrm>
          </p:grpSpPr>
          <p:sp>
            <p:nvSpPr>
              <p:cNvPr id="21" name="Rounded Rectangle 19">
                <a:extLst>
                  <a:ext uri="{FF2B5EF4-FFF2-40B4-BE49-F238E27FC236}">
                    <a16:creationId xmlns:a16="http://schemas.microsoft.com/office/drawing/2014/main" id="{880D304F-3E2E-982C-D5A5-C06A86D49E7F}"/>
                  </a:ext>
                </a:extLst>
              </p:cNvPr>
              <p:cNvSpPr/>
              <p:nvPr/>
            </p:nvSpPr>
            <p:spPr>
              <a:xfrm>
                <a:off x="269221" y="255060"/>
                <a:ext cx="8799806" cy="128649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latinLnBrk="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051BB8A-646F-C9F9-BA47-D47A5D07FE77}"/>
                  </a:ext>
                </a:extLst>
              </p:cNvPr>
              <p:cNvSpPr txBox="1"/>
              <p:nvPr/>
            </p:nvSpPr>
            <p:spPr>
              <a:xfrm>
                <a:off x="343346" y="372007"/>
                <a:ext cx="8688736" cy="1169551"/>
              </a:xfrm>
              <a:prstGeom prst="rect">
                <a:avLst/>
              </a:prstGeom>
              <a:noFill/>
            </p:spPr>
            <p:txBody>
              <a:bodyPr wrap="square" rtlCol="0">
                <a:spAutoFit/>
              </a:bodyPr>
              <a:lstStyle/>
              <a:p>
                <a:pPr latinLnBrk="0">
                  <a:spcAft>
                    <a:spcPts val="6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1.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Củng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cố</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lại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kiến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hoán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vị</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chỉnh</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hợp</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tổ</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hợp</a:t>
                </a:r>
                <a:r>
                  <a:rPr lang="en-US" sz="2000" dirty="0">
                    <a:latin typeface="Times New Roman" panose="02020603050405020304" pitchFamily="18" charset="0"/>
                    <a:ea typeface="Arial" panose="020B0604020202020204" pitchFamily="34" charset="0"/>
                    <a:cs typeface="Times New Roman" panose="02020603050405020304" pitchFamily="18" charset="0"/>
                  </a:rPr>
                  <a:t>.</a:t>
                </a:r>
              </a:p>
              <a:p>
                <a:pPr latinLnBrk="0">
                  <a:spcAft>
                    <a:spcPts val="6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2. </a:t>
                </a:r>
                <a:r>
                  <a:rPr lang="en-US" sz="2000" dirty="0" err="1">
                    <a:latin typeface="Times New Roman" panose="02020603050405020304" pitchFamily="18" charset="0"/>
                    <a:ea typeface="Arial" panose="020B0604020202020204" pitchFamily="34" charset="0"/>
                    <a:cs typeface="Times New Roman" panose="02020603050405020304" pitchFamily="18" charset="0"/>
                  </a:rPr>
                  <a:t>Làm</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các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bài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tập</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còn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lại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000" dirty="0">
                    <a:latin typeface="Times New Roman" panose="02020603050405020304" pitchFamily="18" charset="0"/>
                    <a:ea typeface="Arial" panose="020B0604020202020204" pitchFamily="34" charset="0"/>
                    <a:cs typeface="Times New Roman" panose="02020603050405020304" pitchFamily="18" charset="0"/>
                  </a:rPr>
                  <a:t> SGK.</a:t>
                </a:r>
              </a:p>
              <a:p>
                <a:pPr latinLnBrk="0">
                  <a:spcAft>
                    <a:spcPts val="6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3. </a:t>
                </a:r>
                <a:r>
                  <a:rPr lang="en-US" sz="2000" dirty="0" err="1">
                    <a:latin typeface="Times New Roman" panose="02020603050405020304" pitchFamily="18" charset="0"/>
                    <a:ea typeface="Arial" panose="020B0604020202020204" pitchFamily="34" charset="0"/>
                    <a:cs typeface="Times New Roman" panose="02020603050405020304" pitchFamily="18" charset="0"/>
                  </a:rPr>
                  <a:t>Làm</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các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bài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tập</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tương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tự</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trên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phần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mềm</a:t>
                </a:r>
                <a:r>
                  <a:rPr lang="en-US" sz="2000" dirty="0">
                    <a:latin typeface="Times New Roman" panose="02020603050405020304" pitchFamily="18" charset="0"/>
                    <a:ea typeface="Arial" panose="020B0604020202020204" pitchFamily="34" charset="0"/>
                    <a:cs typeface="Times New Roman" panose="02020603050405020304" pitchFamily="18" charset="0"/>
                  </a:rPr>
                  <a:t> K12 Online </a:t>
                </a:r>
                <a:r>
                  <a:rPr lang="en-US" sz="2000" dirty="0" err="1">
                    <a:latin typeface="Times New Roman" panose="02020603050405020304" pitchFamily="18" charset="0"/>
                    <a:ea typeface="Arial" panose="020B0604020202020204" pitchFamily="34" charset="0"/>
                    <a:cs typeface="Times New Roman" panose="02020603050405020304" pitchFamily="18" charset="0"/>
                  </a:rPr>
                  <a:t>để</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củng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cố</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lại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kiến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2000" dirty="0">
                    <a:latin typeface="Times New Roman" panose="02020603050405020304" pitchFamily="18" charset="0"/>
                    <a:ea typeface="Arial" panose="020B0604020202020204" pitchFamily="34" charset="0"/>
                    <a:cs typeface="Times New Roman" panose="02020603050405020304" pitchFamily="18" charset="0"/>
                  </a:rPr>
                  <a:t>.</a:t>
                </a:r>
                <a:endParaRPr lang="vi-VN" sz="2000" dirty="0">
                  <a:latin typeface="Times New Roman" panose="02020603050405020304" pitchFamily="18" charset="0"/>
                  <a:ea typeface="Arial" panose="020B060402020202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05EEF4CA-CCC6-1AEB-1B2F-E6F97CF8F2E8}"/>
                </a:ext>
              </a:extLst>
            </p:cNvPr>
            <p:cNvGrpSpPr/>
            <p:nvPr/>
          </p:nvGrpSpPr>
          <p:grpSpPr>
            <a:xfrm>
              <a:off x="107504" y="722011"/>
              <a:ext cx="1418822" cy="347678"/>
              <a:chOff x="64533" y="82479"/>
              <a:chExt cx="457471" cy="97061"/>
            </a:xfrm>
          </p:grpSpPr>
          <p:grpSp>
            <p:nvGrpSpPr>
              <p:cNvPr id="16" name="Group 15">
                <a:extLst>
                  <a:ext uri="{FF2B5EF4-FFF2-40B4-BE49-F238E27FC236}">
                    <a16:creationId xmlns:a16="http://schemas.microsoft.com/office/drawing/2014/main" id="{76C21255-54D6-DE8B-EF2E-27FBBBB7A994}"/>
                  </a:ext>
                </a:extLst>
              </p:cNvPr>
              <p:cNvGrpSpPr/>
              <p:nvPr/>
            </p:nvGrpSpPr>
            <p:grpSpPr>
              <a:xfrm>
                <a:off x="64533" y="100932"/>
                <a:ext cx="457471" cy="71427"/>
                <a:chOff x="90798" y="111814"/>
                <a:chExt cx="643670" cy="88395"/>
              </a:xfrm>
            </p:grpSpPr>
            <p:sp>
              <p:nvSpPr>
                <p:cNvPr id="18" name="Arrow: Pentagon 17">
                  <a:extLst>
                    <a:ext uri="{FF2B5EF4-FFF2-40B4-BE49-F238E27FC236}">
                      <a16:creationId xmlns:a16="http://schemas.microsoft.com/office/drawing/2014/main" id="{0CAB4F7E-5B5E-AB57-788F-BD4C63BD740A}"/>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10201651-1B1D-39B5-0D62-AB2E15D2D50E}"/>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a:latin typeface="Times New Roman" panose="02020603050405020304" pitchFamily="18" charset="0"/>
                    <a:cs typeface="Times New Roman" panose="02020603050405020304" pitchFamily="18" charset="0"/>
                  </a:endParaRPr>
                </a:p>
              </p:txBody>
            </p:sp>
            <p:sp>
              <p:nvSpPr>
                <p:cNvPr id="20" name="Arrow: Chevron 19">
                  <a:extLst>
                    <a:ext uri="{FF2B5EF4-FFF2-40B4-BE49-F238E27FC236}">
                      <a16:creationId xmlns:a16="http://schemas.microsoft.com/office/drawing/2014/main" id="{790137B6-51AA-45EA-C758-8B1AC397722B}"/>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atinLnBrk="0"/>
                  <a:endParaRPr lang="vi-VN" dirty="0">
                    <a:latin typeface="Times New Roman" panose="02020603050405020304" pitchFamily="18" charset="0"/>
                    <a:cs typeface="Times New Roman" panose="02020603050405020304" pitchFamily="18" charset="0"/>
                  </a:endParaRPr>
                </a:p>
              </p:txBody>
            </p:sp>
          </p:grpSp>
          <p:sp>
            <p:nvSpPr>
              <p:cNvPr id="17" name="TextBox 56">
                <a:extLst>
                  <a:ext uri="{FF2B5EF4-FFF2-40B4-BE49-F238E27FC236}">
                    <a16:creationId xmlns:a16="http://schemas.microsoft.com/office/drawing/2014/main" id="{173F6735-887A-AFED-7C22-C5CB841C889D}"/>
                  </a:ext>
                </a:extLst>
              </p:cNvPr>
              <p:cNvSpPr txBox="1"/>
              <p:nvPr/>
            </p:nvSpPr>
            <p:spPr>
              <a:xfrm>
                <a:off x="192154" y="82479"/>
                <a:ext cx="329850" cy="97061"/>
              </a:xfrm>
              <a:prstGeom prst="rect">
                <a:avLst/>
              </a:prstGeom>
              <a:noFill/>
            </p:spPr>
            <p:txBody>
              <a:bodyPr wrap="square" tIns="54000" bIns="0">
                <a:noAutofit/>
              </a:bodyPr>
              <a:lstStyle/>
              <a:p>
                <a:pPr latinLnBrk="0">
                  <a:spcAft>
                    <a:spcPts val="800"/>
                  </a:spcAft>
                </a:pP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3025337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AC165-F048-752B-AC55-BCEE510AF4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79D357-F6BD-5739-53F7-5D9F0B345022}"/>
              </a:ext>
            </a:extLst>
          </p:cNvPr>
          <p:cNvSpPr txBox="1">
            <a:spLocks/>
          </p:cNvSpPr>
          <p:nvPr/>
        </p:nvSpPr>
        <p:spPr>
          <a:xfrm>
            <a:off x="1995016" y="425925"/>
            <a:ext cx="3512379" cy="336816"/>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2000" b="1" dirty="0">
                <a:latin typeface="Times New Roman" panose="02020603050405020304" pitchFamily="18" charset="0"/>
                <a:cs typeface="Times New Roman" panose="02020603050405020304" pitchFamily="18" charset="0"/>
              </a:rPr>
              <a:t>a)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3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sắp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a:t>
            </a:r>
          </a:p>
        </p:txBody>
      </p:sp>
      <p:grpSp>
        <p:nvGrpSpPr>
          <p:cNvPr id="67" name="Group 66">
            <a:extLst>
              <a:ext uri="{FF2B5EF4-FFF2-40B4-BE49-F238E27FC236}">
                <a16:creationId xmlns:a16="http://schemas.microsoft.com/office/drawing/2014/main" id="{137AECD5-E453-3EA3-FDA2-E075482C1E96}"/>
              </a:ext>
            </a:extLst>
          </p:cNvPr>
          <p:cNvGrpSpPr/>
          <p:nvPr/>
        </p:nvGrpSpPr>
        <p:grpSpPr>
          <a:xfrm>
            <a:off x="2820688" y="2265637"/>
            <a:ext cx="5278996" cy="1241448"/>
            <a:chOff x="2605372" y="2125036"/>
            <a:chExt cx="5278996" cy="1241448"/>
          </a:xfrm>
        </p:grpSpPr>
        <p:grpSp>
          <p:nvGrpSpPr>
            <p:cNvPr id="18" name="Group 17">
              <a:extLst>
                <a:ext uri="{FF2B5EF4-FFF2-40B4-BE49-F238E27FC236}">
                  <a16:creationId xmlns:a16="http://schemas.microsoft.com/office/drawing/2014/main" id="{48AC59F7-86BD-375F-1D15-E9D39FEF9936}"/>
                </a:ext>
              </a:extLst>
            </p:cNvPr>
            <p:cNvGrpSpPr/>
            <p:nvPr/>
          </p:nvGrpSpPr>
          <p:grpSpPr>
            <a:xfrm>
              <a:off x="2605372" y="2125036"/>
              <a:ext cx="5278996" cy="1241448"/>
              <a:chOff x="2605372" y="754238"/>
              <a:chExt cx="5278996" cy="1241448"/>
            </a:xfrm>
          </p:grpSpPr>
          <p:grpSp>
            <p:nvGrpSpPr>
              <p:cNvPr id="19" name="Group 18">
                <a:extLst>
                  <a:ext uri="{FF2B5EF4-FFF2-40B4-BE49-F238E27FC236}">
                    <a16:creationId xmlns:a16="http://schemas.microsoft.com/office/drawing/2014/main" id="{51842A65-516C-76D8-B184-1E279824F16A}"/>
                  </a:ext>
                </a:extLst>
              </p:cNvPr>
              <p:cNvGrpSpPr/>
              <p:nvPr/>
            </p:nvGrpSpPr>
            <p:grpSpPr>
              <a:xfrm>
                <a:off x="2627784" y="771550"/>
                <a:ext cx="5256584" cy="1224136"/>
                <a:chOff x="3131840" y="1491629"/>
                <a:chExt cx="5256584" cy="576064"/>
              </a:xfrm>
            </p:grpSpPr>
            <p:sp>
              <p:nvSpPr>
                <p:cNvPr id="22" name="Rectangle 21">
                  <a:extLst>
                    <a:ext uri="{FF2B5EF4-FFF2-40B4-BE49-F238E27FC236}">
                      <a16:creationId xmlns:a16="http://schemas.microsoft.com/office/drawing/2014/main" id="{0D605120-B16E-6BC0-B130-CF56F55B5284}"/>
                    </a:ext>
                  </a:extLst>
                </p:cNvPr>
                <p:cNvSpPr/>
                <p:nvPr/>
              </p:nvSpPr>
              <p:spPr>
                <a:xfrm>
                  <a:off x="3131840" y="1491629"/>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23" name="Right Triangle 22">
                  <a:extLst>
                    <a:ext uri="{FF2B5EF4-FFF2-40B4-BE49-F238E27FC236}">
                      <a16:creationId xmlns:a16="http://schemas.microsoft.com/office/drawing/2014/main" id="{CE507623-20CA-EB5D-41E8-D10CAC1607E1}"/>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id="{4ED5B24C-76EA-DA54-6B85-53CFE39D3C65}"/>
                  </a:ext>
                </a:extLst>
              </p:cNvPr>
              <p:cNvSpPr txBox="1"/>
              <p:nvPr/>
            </p:nvSpPr>
            <p:spPr>
              <a:xfrm>
                <a:off x="2605372" y="754238"/>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2</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BBC39B0F-862A-082E-DA0C-1FF3A1093C67}"/>
                </a:ext>
              </a:extLst>
            </p:cNvPr>
            <p:cNvGrpSpPr/>
            <p:nvPr/>
          </p:nvGrpSpPr>
          <p:grpSpPr>
            <a:xfrm>
              <a:off x="3745300" y="2324820"/>
              <a:ext cx="3490746" cy="975384"/>
              <a:chOff x="9336468" y="10045449"/>
              <a:chExt cx="7035822" cy="2381793"/>
            </a:xfrm>
          </p:grpSpPr>
          <p:pic>
            <p:nvPicPr>
              <p:cNvPr id="38" name="Picture 37">
                <a:extLst>
                  <a:ext uri="{FF2B5EF4-FFF2-40B4-BE49-F238E27FC236}">
                    <a16:creationId xmlns:a16="http://schemas.microsoft.com/office/drawing/2014/main" id="{7071AE65-7A5B-D207-82C0-338900E4670C}"/>
                  </a:ext>
                </a:extLst>
              </p:cNvPr>
              <p:cNvPicPr>
                <a:picLocks noChangeAspect="1"/>
              </p:cNvPicPr>
              <p:nvPr/>
            </p:nvPicPr>
            <p:blipFill>
              <a:blip r:embed="rId2"/>
              <a:stretch>
                <a:fillRect/>
              </a:stretch>
            </p:blipFill>
            <p:spPr>
              <a:xfrm>
                <a:off x="9336468" y="10046116"/>
                <a:ext cx="1494564" cy="2326700"/>
              </a:xfrm>
              <a:prstGeom prst="rect">
                <a:avLst/>
              </a:prstGeom>
            </p:spPr>
          </p:pic>
          <p:pic>
            <p:nvPicPr>
              <p:cNvPr id="39" name="Picture 38">
                <a:extLst>
                  <a:ext uri="{FF2B5EF4-FFF2-40B4-BE49-F238E27FC236}">
                    <a16:creationId xmlns:a16="http://schemas.microsoft.com/office/drawing/2014/main" id="{DCF71E46-D830-2E23-B688-219974F889D3}"/>
                  </a:ext>
                </a:extLst>
              </p:cNvPr>
              <p:cNvPicPr>
                <a:picLocks noChangeAspect="1"/>
              </p:cNvPicPr>
              <p:nvPr/>
            </p:nvPicPr>
            <p:blipFill>
              <a:blip r:embed="rId3"/>
              <a:stretch>
                <a:fillRect/>
              </a:stretch>
            </p:blipFill>
            <p:spPr>
              <a:xfrm>
                <a:off x="14833931" y="10045449"/>
                <a:ext cx="1538359" cy="2326700"/>
              </a:xfrm>
              <a:prstGeom prst="rect">
                <a:avLst/>
              </a:prstGeom>
            </p:spPr>
          </p:pic>
          <p:pic>
            <p:nvPicPr>
              <p:cNvPr id="40" name="Picture 39">
                <a:extLst>
                  <a:ext uri="{FF2B5EF4-FFF2-40B4-BE49-F238E27FC236}">
                    <a16:creationId xmlns:a16="http://schemas.microsoft.com/office/drawing/2014/main" id="{316B6C05-27D8-F561-141B-7180BABE9B28}"/>
                  </a:ext>
                </a:extLst>
              </p:cNvPr>
              <p:cNvPicPr>
                <a:picLocks noChangeAspect="1"/>
              </p:cNvPicPr>
              <p:nvPr/>
            </p:nvPicPr>
            <p:blipFill>
              <a:blip r:embed="rId4"/>
              <a:stretch>
                <a:fillRect/>
              </a:stretch>
            </p:blipFill>
            <p:spPr>
              <a:xfrm>
                <a:off x="11127502" y="10045449"/>
                <a:ext cx="1538357" cy="2381793"/>
              </a:xfrm>
              <a:prstGeom prst="rect">
                <a:avLst/>
              </a:prstGeom>
            </p:spPr>
          </p:pic>
          <p:pic>
            <p:nvPicPr>
              <p:cNvPr id="41" name="Picture 40">
                <a:extLst>
                  <a:ext uri="{FF2B5EF4-FFF2-40B4-BE49-F238E27FC236}">
                    <a16:creationId xmlns:a16="http://schemas.microsoft.com/office/drawing/2014/main" id="{64AB5B86-EB52-8356-3F6A-1CEBCBB63515}"/>
                  </a:ext>
                </a:extLst>
              </p:cNvPr>
              <p:cNvPicPr>
                <a:picLocks noChangeAspect="1"/>
              </p:cNvPicPr>
              <p:nvPr/>
            </p:nvPicPr>
            <p:blipFill>
              <a:blip r:embed="rId5"/>
              <a:stretch>
                <a:fillRect/>
              </a:stretch>
            </p:blipFill>
            <p:spPr>
              <a:xfrm>
                <a:off x="12938289" y="10072996"/>
                <a:ext cx="1623212" cy="2326696"/>
              </a:xfrm>
              <a:prstGeom prst="rect">
                <a:avLst/>
              </a:prstGeom>
            </p:spPr>
          </p:pic>
        </p:grpSp>
      </p:grpSp>
      <p:grpSp>
        <p:nvGrpSpPr>
          <p:cNvPr id="80" name="Group 79">
            <a:extLst>
              <a:ext uri="{FF2B5EF4-FFF2-40B4-BE49-F238E27FC236}">
                <a16:creationId xmlns:a16="http://schemas.microsoft.com/office/drawing/2014/main" id="{31201BFB-6A95-2F61-8696-010A218B8351}"/>
              </a:ext>
            </a:extLst>
          </p:cNvPr>
          <p:cNvGrpSpPr/>
          <p:nvPr/>
        </p:nvGrpSpPr>
        <p:grpSpPr>
          <a:xfrm>
            <a:off x="2820688" y="894839"/>
            <a:ext cx="5278996" cy="1241448"/>
            <a:chOff x="2605372" y="754238"/>
            <a:chExt cx="5278996" cy="1241448"/>
          </a:xfrm>
        </p:grpSpPr>
        <p:grpSp>
          <p:nvGrpSpPr>
            <p:cNvPr id="17" name="Group 16">
              <a:extLst>
                <a:ext uri="{FF2B5EF4-FFF2-40B4-BE49-F238E27FC236}">
                  <a16:creationId xmlns:a16="http://schemas.microsoft.com/office/drawing/2014/main" id="{41A25AA2-744A-5E73-B3CF-A365B00B9AFA}"/>
                </a:ext>
              </a:extLst>
            </p:cNvPr>
            <p:cNvGrpSpPr/>
            <p:nvPr/>
          </p:nvGrpSpPr>
          <p:grpSpPr>
            <a:xfrm>
              <a:off x="2605372" y="754238"/>
              <a:ext cx="5278996" cy="1241448"/>
              <a:chOff x="2605372" y="754238"/>
              <a:chExt cx="5278996" cy="1241448"/>
            </a:xfrm>
          </p:grpSpPr>
          <p:grpSp>
            <p:nvGrpSpPr>
              <p:cNvPr id="46" name="Group 45">
                <a:extLst>
                  <a:ext uri="{FF2B5EF4-FFF2-40B4-BE49-F238E27FC236}">
                    <a16:creationId xmlns:a16="http://schemas.microsoft.com/office/drawing/2014/main" id="{5DD69D10-AF87-554F-51B5-181D732F7C2F}"/>
                  </a:ext>
                </a:extLst>
              </p:cNvPr>
              <p:cNvGrpSpPr/>
              <p:nvPr/>
            </p:nvGrpSpPr>
            <p:grpSpPr>
              <a:xfrm>
                <a:off x="2627784" y="771550"/>
                <a:ext cx="5256584" cy="1224136"/>
                <a:chOff x="3131840" y="1491629"/>
                <a:chExt cx="5256584" cy="576064"/>
              </a:xfrm>
            </p:grpSpPr>
            <p:sp>
              <p:nvSpPr>
                <p:cNvPr id="47" name="Rectangle 46">
                  <a:extLst>
                    <a:ext uri="{FF2B5EF4-FFF2-40B4-BE49-F238E27FC236}">
                      <a16:creationId xmlns:a16="http://schemas.microsoft.com/office/drawing/2014/main" id="{3E4B0113-DBEF-B787-6FBE-A7FA4222E0A6}"/>
                    </a:ext>
                  </a:extLst>
                </p:cNvPr>
                <p:cNvSpPr/>
                <p:nvPr/>
              </p:nvSpPr>
              <p:spPr>
                <a:xfrm>
                  <a:off x="3131840" y="1491629"/>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48" name="Right Triangle 47">
                  <a:extLst>
                    <a:ext uri="{FF2B5EF4-FFF2-40B4-BE49-F238E27FC236}">
                      <a16:creationId xmlns:a16="http://schemas.microsoft.com/office/drawing/2014/main" id="{2AED6594-86D2-EE40-BBAB-73C01CD8F20C}"/>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49" name="TextBox 48">
                <a:extLst>
                  <a:ext uri="{FF2B5EF4-FFF2-40B4-BE49-F238E27FC236}">
                    <a16:creationId xmlns:a16="http://schemas.microsoft.com/office/drawing/2014/main" id="{86AFBD5E-8D5F-4351-5F19-9DE0F616AA9F}"/>
                  </a:ext>
                </a:extLst>
              </p:cNvPr>
              <p:cNvSpPr txBox="1"/>
              <p:nvPr/>
            </p:nvSpPr>
            <p:spPr>
              <a:xfrm>
                <a:off x="2605372" y="754238"/>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1</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grpSp>
          <p:nvGrpSpPr>
            <p:cNvPr id="65" name="Group 64">
              <a:extLst>
                <a:ext uri="{FF2B5EF4-FFF2-40B4-BE49-F238E27FC236}">
                  <a16:creationId xmlns:a16="http://schemas.microsoft.com/office/drawing/2014/main" id="{9D831C68-DFD8-A9A6-F09A-7AA0509983AD}"/>
                </a:ext>
              </a:extLst>
            </p:cNvPr>
            <p:cNvGrpSpPr/>
            <p:nvPr/>
          </p:nvGrpSpPr>
          <p:grpSpPr>
            <a:xfrm>
              <a:off x="3745300" y="897177"/>
              <a:ext cx="3479713" cy="992833"/>
              <a:chOff x="3745300" y="897177"/>
              <a:chExt cx="3479713" cy="992833"/>
            </a:xfrm>
          </p:grpSpPr>
          <p:pic>
            <p:nvPicPr>
              <p:cNvPr id="61" name="Picture 60">
                <a:extLst>
                  <a:ext uri="{FF2B5EF4-FFF2-40B4-BE49-F238E27FC236}">
                    <a16:creationId xmlns:a16="http://schemas.microsoft.com/office/drawing/2014/main" id="{A1BB5949-5330-8465-F59B-D5DDD1FCAF59}"/>
                  </a:ext>
                </a:extLst>
              </p:cNvPr>
              <p:cNvPicPr>
                <a:picLocks noChangeAspect="1"/>
              </p:cNvPicPr>
              <p:nvPr/>
            </p:nvPicPr>
            <p:blipFill>
              <a:blip r:embed="rId2"/>
              <a:stretch>
                <a:fillRect/>
              </a:stretch>
            </p:blipFill>
            <p:spPr>
              <a:xfrm>
                <a:off x="3745300" y="897177"/>
                <a:ext cx="741512" cy="952822"/>
              </a:xfrm>
              <a:prstGeom prst="rect">
                <a:avLst/>
              </a:prstGeom>
            </p:spPr>
          </p:pic>
          <p:pic>
            <p:nvPicPr>
              <p:cNvPr id="62" name="Picture 61">
                <a:extLst>
                  <a:ext uri="{FF2B5EF4-FFF2-40B4-BE49-F238E27FC236}">
                    <a16:creationId xmlns:a16="http://schemas.microsoft.com/office/drawing/2014/main" id="{20B4C6FB-600F-459A-5723-08E5B1349CD8}"/>
                  </a:ext>
                </a:extLst>
              </p:cNvPr>
              <p:cNvPicPr>
                <a:picLocks noChangeAspect="1"/>
              </p:cNvPicPr>
              <p:nvPr/>
            </p:nvPicPr>
            <p:blipFill>
              <a:blip r:embed="rId3"/>
              <a:stretch>
                <a:fillRect/>
              </a:stretch>
            </p:blipFill>
            <p:spPr>
              <a:xfrm>
                <a:off x="4633901" y="914626"/>
                <a:ext cx="763240" cy="952822"/>
              </a:xfrm>
              <a:prstGeom prst="rect">
                <a:avLst/>
              </a:prstGeom>
            </p:spPr>
          </p:pic>
          <p:pic>
            <p:nvPicPr>
              <p:cNvPr id="63" name="Picture 62">
                <a:extLst>
                  <a:ext uri="{FF2B5EF4-FFF2-40B4-BE49-F238E27FC236}">
                    <a16:creationId xmlns:a16="http://schemas.microsoft.com/office/drawing/2014/main" id="{3A229EEC-CC5C-E82F-D5D6-5499893F4E47}"/>
                  </a:ext>
                </a:extLst>
              </p:cNvPr>
              <p:cNvPicPr>
                <a:picLocks noChangeAspect="1"/>
              </p:cNvPicPr>
              <p:nvPr/>
            </p:nvPicPr>
            <p:blipFill>
              <a:blip r:embed="rId5"/>
              <a:stretch>
                <a:fillRect/>
              </a:stretch>
            </p:blipFill>
            <p:spPr>
              <a:xfrm>
                <a:off x="5538149" y="897177"/>
                <a:ext cx="805339" cy="952821"/>
              </a:xfrm>
              <a:prstGeom prst="rect">
                <a:avLst/>
              </a:prstGeom>
            </p:spPr>
          </p:pic>
          <p:pic>
            <p:nvPicPr>
              <p:cNvPr id="64" name="Picture 63">
                <a:extLst>
                  <a:ext uri="{FF2B5EF4-FFF2-40B4-BE49-F238E27FC236}">
                    <a16:creationId xmlns:a16="http://schemas.microsoft.com/office/drawing/2014/main" id="{F7226001-6509-5DD3-C2BF-073956F57DD5}"/>
                  </a:ext>
                </a:extLst>
              </p:cNvPr>
              <p:cNvPicPr>
                <a:picLocks noChangeAspect="1"/>
              </p:cNvPicPr>
              <p:nvPr/>
            </p:nvPicPr>
            <p:blipFill>
              <a:blip r:embed="rId4"/>
              <a:stretch>
                <a:fillRect/>
              </a:stretch>
            </p:blipFill>
            <p:spPr>
              <a:xfrm>
                <a:off x="6461774" y="914626"/>
                <a:ext cx="763239" cy="975384"/>
              </a:xfrm>
              <a:prstGeom prst="rect">
                <a:avLst/>
              </a:prstGeom>
            </p:spPr>
          </p:pic>
        </p:grpSp>
      </p:grpSp>
      <p:grpSp>
        <p:nvGrpSpPr>
          <p:cNvPr id="81" name="Group 80">
            <a:extLst>
              <a:ext uri="{FF2B5EF4-FFF2-40B4-BE49-F238E27FC236}">
                <a16:creationId xmlns:a16="http://schemas.microsoft.com/office/drawing/2014/main" id="{E0025307-400D-92F9-8C47-559D153C740A}"/>
              </a:ext>
            </a:extLst>
          </p:cNvPr>
          <p:cNvGrpSpPr/>
          <p:nvPr/>
        </p:nvGrpSpPr>
        <p:grpSpPr>
          <a:xfrm>
            <a:off x="2821396" y="3634558"/>
            <a:ext cx="5278996" cy="1241448"/>
            <a:chOff x="2605372" y="2125036"/>
            <a:chExt cx="5278996" cy="1241448"/>
          </a:xfrm>
        </p:grpSpPr>
        <p:grpSp>
          <p:nvGrpSpPr>
            <p:cNvPr id="82" name="Group 81">
              <a:extLst>
                <a:ext uri="{FF2B5EF4-FFF2-40B4-BE49-F238E27FC236}">
                  <a16:creationId xmlns:a16="http://schemas.microsoft.com/office/drawing/2014/main" id="{D8214357-FEEE-264D-F9AA-3BEE5AF95B3D}"/>
                </a:ext>
              </a:extLst>
            </p:cNvPr>
            <p:cNvGrpSpPr/>
            <p:nvPr/>
          </p:nvGrpSpPr>
          <p:grpSpPr>
            <a:xfrm>
              <a:off x="2605372" y="2125036"/>
              <a:ext cx="5278996" cy="1241448"/>
              <a:chOff x="2605372" y="754238"/>
              <a:chExt cx="5278996" cy="1241448"/>
            </a:xfrm>
          </p:grpSpPr>
          <p:grpSp>
            <p:nvGrpSpPr>
              <p:cNvPr id="88" name="Group 87">
                <a:extLst>
                  <a:ext uri="{FF2B5EF4-FFF2-40B4-BE49-F238E27FC236}">
                    <a16:creationId xmlns:a16="http://schemas.microsoft.com/office/drawing/2014/main" id="{CC399D51-B6EF-39B7-C0AE-034AE2836BBC}"/>
                  </a:ext>
                </a:extLst>
              </p:cNvPr>
              <p:cNvGrpSpPr/>
              <p:nvPr/>
            </p:nvGrpSpPr>
            <p:grpSpPr>
              <a:xfrm>
                <a:off x="2627784" y="771550"/>
                <a:ext cx="5256584" cy="1224136"/>
                <a:chOff x="3131840" y="1491629"/>
                <a:chExt cx="5256584" cy="576064"/>
              </a:xfrm>
            </p:grpSpPr>
            <p:sp>
              <p:nvSpPr>
                <p:cNvPr id="90" name="Rectangle 89">
                  <a:extLst>
                    <a:ext uri="{FF2B5EF4-FFF2-40B4-BE49-F238E27FC236}">
                      <a16:creationId xmlns:a16="http://schemas.microsoft.com/office/drawing/2014/main" id="{DCDCFFBA-DB8E-A844-7D18-00C14D22DF23}"/>
                    </a:ext>
                  </a:extLst>
                </p:cNvPr>
                <p:cNvSpPr/>
                <p:nvPr/>
              </p:nvSpPr>
              <p:spPr>
                <a:xfrm>
                  <a:off x="3131840" y="1491629"/>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91" name="Right Triangle 90">
                  <a:extLst>
                    <a:ext uri="{FF2B5EF4-FFF2-40B4-BE49-F238E27FC236}">
                      <a16:creationId xmlns:a16="http://schemas.microsoft.com/office/drawing/2014/main" id="{5E9154AD-1F39-07C1-CC46-5AECA4C6DF42}"/>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89" name="TextBox 88">
                <a:extLst>
                  <a:ext uri="{FF2B5EF4-FFF2-40B4-BE49-F238E27FC236}">
                    <a16:creationId xmlns:a16="http://schemas.microsoft.com/office/drawing/2014/main" id="{906C79CF-A93A-A7E6-05C8-4976F385FDE6}"/>
                  </a:ext>
                </a:extLst>
              </p:cNvPr>
              <p:cNvSpPr txBox="1"/>
              <p:nvPr/>
            </p:nvSpPr>
            <p:spPr>
              <a:xfrm>
                <a:off x="2605372" y="754238"/>
                <a:ext cx="533164" cy="400110"/>
              </a:xfrm>
              <a:prstGeom prst="rect">
                <a:avLst/>
              </a:prstGeom>
              <a:noFill/>
            </p:spPr>
            <p:txBody>
              <a:bodyPr wrap="square" rtlCol="0">
                <a:spAutoFit/>
              </a:bodyPr>
              <a:lstStyle/>
              <a:p>
                <a:r>
                  <a:rPr lang="en-US" altLang="ko-KR" sz="2000" b="1" dirty="0">
                    <a:solidFill>
                      <a:schemeClr val="bg1"/>
                    </a:solidFill>
                    <a:latin typeface="Times New Roman" panose="02020603050405020304" pitchFamily="18" charset="0"/>
                    <a:cs typeface="Times New Roman" panose="02020603050405020304" pitchFamily="18" charset="0"/>
                  </a:rPr>
                  <a:t>  3</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grpSp>
          <p:nvGrpSpPr>
            <p:cNvPr id="83" name="Group 82">
              <a:extLst>
                <a:ext uri="{FF2B5EF4-FFF2-40B4-BE49-F238E27FC236}">
                  <a16:creationId xmlns:a16="http://schemas.microsoft.com/office/drawing/2014/main" id="{B1201F2D-FD6E-3A0A-202A-C9E977521258}"/>
                </a:ext>
              </a:extLst>
            </p:cNvPr>
            <p:cNvGrpSpPr/>
            <p:nvPr/>
          </p:nvGrpSpPr>
          <p:grpSpPr>
            <a:xfrm>
              <a:off x="3745300" y="2310338"/>
              <a:ext cx="3490746" cy="979116"/>
              <a:chOff x="9336468" y="10010085"/>
              <a:chExt cx="7035822" cy="2390906"/>
            </a:xfrm>
          </p:grpSpPr>
          <p:pic>
            <p:nvPicPr>
              <p:cNvPr id="84" name="Picture 83">
                <a:extLst>
                  <a:ext uri="{FF2B5EF4-FFF2-40B4-BE49-F238E27FC236}">
                    <a16:creationId xmlns:a16="http://schemas.microsoft.com/office/drawing/2014/main" id="{EF114E76-BAFE-52FF-1D34-DD8790DA28B5}"/>
                  </a:ext>
                </a:extLst>
              </p:cNvPr>
              <p:cNvPicPr>
                <a:picLocks noChangeAspect="1"/>
              </p:cNvPicPr>
              <p:nvPr/>
            </p:nvPicPr>
            <p:blipFill>
              <a:blip r:embed="rId2"/>
              <a:stretch>
                <a:fillRect/>
              </a:stretch>
            </p:blipFill>
            <p:spPr>
              <a:xfrm>
                <a:off x="9336468" y="10046116"/>
                <a:ext cx="1494564" cy="2326700"/>
              </a:xfrm>
              <a:prstGeom prst="rect">
                <a:avLst/>
              </a:prstGeom>
            </p:spPr>
          </p:pic>
          <p:pic>
            <p:nvPicPr>
              <p:cNvPr id="85" name="Picture 84">
                <a:extLst>
                  <a:ext uri="{FF2B5EF4-FFF2-40B4-BE49-F238E27FC236}">
                    <a16:creationId xmlns:a16="http://schemas.microsoft.com/office/drawing/2014/main" id="{D187D834-655E-BF09-2B2C-2DA6CCB6568E}"/>
                  </a:ext>
                </a:extLst>
              </p:cNvPr>
              <p:cNvPicPr>
                <a:picLocks noChangeAspect="1"/>
              </p:cNvPicPr>
              <p:nvPr/>
            </p:nvPicPr>
            <p:blipFill>
              <a:blip r:embed="rId3"/>
              <a:stretch>
                <a:fillRect/>
              </a:stretch>
            </p:blipFill>
            <p:spPr>
              <a:xfrm>
                <a:off x="14833931" y="10045449"/>
                <a:ext cx="1538359" cy="2326700"/>
              </a:xfrm>
              <a:prstGeom prst="rect">
                <a:avLst/>
              </a:prstGeom>
            </p:spPr>
          </p:pic>
          <p:pic>
            <p:nvPicPr>
              <p:cNvPr id="86" name="Picture 85">
                <a:extLst>
                  <a:ext uri="{FF2B5EF4-FFF2-40B4-BE49-F238E27FC236}">
                    <a16:creationId xmlns:a16="http://schemas.microsoft.com/office/drawing/2014/main" id="{43FA465B-7C58-A94C-D505-C15700DE4ACA}"/>
                  </a:ext>
                </a:extLst>
              </p:cNvPr>
              <p:cNvPicPr>
                <a:picLocks noChangeAspect="1"/>
              </p:cNvPicPr>
              <p:nvPr/>
            </p:nvPicPr>
            <p:blipFill>
              <a:blip r:embed="rId4"/>
              <a:stretch>
                <a:fillRect/>
              </a:stretch>
            </p:blipFill>
            <p:spPr>
              <a:xfrm>
                <a:off x="12950098" y="10019198"/>
                <a:ext cx="1538357" cy="2381793"/>
              </a:xfrm>
              <a:prstGeom prst="rect">
                <a:avLst/>
              </a:prstGeom>
            </p:spPr>
          </p:pic>
          <p:pic>
            <p:nvPicPr>
              <p:cNvPr id="87" name="Picture 86">
                <a:extLst>
                  <a:ext uri="{FF2B5EF4-FFF2-40B4-BE49-F238E27FC236}">
                    <a16:creationId xmlns:a16="http://schemas.microsoft.com/office/drawing/2014/main" id="{E76EA7EE-01C3-5189-2FE3-8C6FB1E3B2DA}"/>
                  </a:ext>
                </a:extLst>
              </p:cNvPr>
              <p:cNvPicPr>
                <a:picLocks noChangeAspect="1"/>
              </p:cNvPicPr>
              <p:nvPr/>
            </p:nvPicPr>
            <p:blipFill>
              <a:blip r:embed="rId5"/>
              <a:stretch>
                <a:fillRect/>
              </a:stretch>
            </p:blipFill>
            <p:spPr>
              <a:xfrm>
                <a:off x="11078959" y="10010085"/>
                <a:ext cx="1623212" cy="2326696"/>
              </a:xfrm>
              <a:prstGeom prst="rect">
                <a:avLst/>
              </a:prstGeom>
            </p:spPr>
          </p:pic>
        </p:grpSp>
      </p:grpSp>
      <p:grpSp>
        <p:nvGrpSpPr>
          <p:cNvPr id="2" name="Group 1">
            <a:extLst>
              <a:ext uri="{FF2B5EF4-FFF2-40B4-BE49-F238E27FC236}">
                <a16:creationId xmlns:a16="http://schemas.microsoft.com/office/drawing/2014/main" id="{CD8E7271-7702-D02F-77D1-37BF47E3D645}"/>
              </a:ext>
            </a:extLst>
          </p:cNvPr>
          <p:cNvGrpSpPr/>
          <p:nvPr/>
        </p:nvGrpSpPr>
        <p:grpSpPr>
          <a:xfrm>
            <a:off x="251520" y="259324"/>
            <a:ext cx="1584176" cy="335713"/>
            <a:chOff x="251520" y="259324"/>
            <a:chExt cx="1584176" cy="335713"/>
          </a:xfrm>
        </p:grpSpPr>
        <p:sp>
          <p:nvSpPr>
            <p:cNvPr id="4" name="Rounded Rectangle 19">
              <a:extLst>
                <a:ext uri="{FF2B5EF4-FFF2-40B4-BE49-F238E27FC236}">
                  <a16:creationId xmlns:a16="http://schemas.microsoft.com/office/drawing/2014/main" id="{4AE6FDD7-D31B-EE77-A9E7-F1B914020E75}"/>
                </a:ext>
              </a:extLst>
            </p:cNvPr>
            <p:cNvSpPr/>
            <p:nvPr/>
          </p:nvSpPr>
          <p:spPr>
            <a:xfrm>
              <a:off x="251520" y="259324"/>
              <a:ext cx="1584176"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1">
              <a:extLst>
                <a:ext uri="{FF2B5EF4-FFF2-40B4-BE49-F238E27FC236}">
                  <a16:creationId xmlns:a16="http://schemas.microsoft.com/office/drawing/2014/main" id="{C12C9E7F-3420-CEE1-72B5-134EA12AA8A1}"/>
                </a:ext>
              </a:extLst>
            </p:cNvPr>
            <p:cNvSpPr txBox="1">
              <a:spLocks/>
            </p:cNvSpPr>
            <p:nvPr/>
          </p:nvSpPr>
          <p:spPr>
            <a:xfrm>
              <a:off x="273164" y="273483"/>
              <a:ext cx="156253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1. HOÁN VỊ</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9978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0-#ppt_w/2"/>
                                          </p:val>
                                        </p:tav>
                                        <p:tav tm="100000">
                                          <p:val>
                                            <p:strVal val="#ppt_x"/>
                                          </p:val>
                                        </p:tav>
                                      </p:tavLst>
                                    </p:anim>
                                    <p:anim calcmode="lin" valueType="num">
                                      <p:cBhvr additive="base">
                                        <p:cTn id="14"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0-#ppt_w/2"/>
                                          </p:val>
                                        </p:tav>
                                        <p:tav tm="100000">
                                          <p:val>
                                            <p:strVal val="#ppt_x"/>
                                          </p:val>
                                        </p:tav>
                                      </p:tavLst>
                                    </p:anim>
                                    <p:anim calcmode="lin" valueType="num">
                                      <p:cBhvr additive="base">
                                        <p:cTn id="20"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1D9A8-1FC7-9C2B-BB6F-52661DB60FB7}"/>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C0749AC1-C39D-A68F-6666-959CB192ECA8}"/>
              </a:ext>
            </a:extLst>
          </p:cNvPr>
          <p:cNvGrpSpPr/>
          <p:nvPr/>
        </p:nvGrpSpPr>
        <p:grpSpPr>
          <a:xfrm>
            <a:off x="122894" y="635568"/>
            <a:ext cx="8784976" cy="2879484"/>
            <a:chOff x="434120" y="8307241"/>
            <a:chExt cx="9253411" cy="3345436"/>
          </a:xfrm>
        </p:grpSpPr>
        <p:sp>
          <p:nvSpPr>
            <p:cNvPr id="10" name="Rounded Rectangle 34">
              <a:extLst>
                <a:ext uri="{FF2B5EF4-FFF2-40B4-BE49-F238E27FC236}">
                  <a16:creationId xmlns:a16="http://schemas.microsoft.com/office/drawing/2014/main" id="{53B5C461-0BB7-FC27-BFFD-D6D34C485337}"/>
                </a:ext>
              </a:extLst>
            </p:cNvPr>
            <p:cNvSpPr/>
            <p:nvPr/>
          </p:nvSpPr>
          <p:spPr>
            <a:xfrm>
              <a:off x="438046" y="8468884"/>
              <a:ext cx="9249485" cy="315281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11" name="Group 60">
              <a:extLst>
                <a:ext uri="{FF2B5EF4-FFF2-40B4-BE49-F238E27FC236}">
                  <a16:creationId xmlns:a16="http://schemas.microsoft.com/office/drawing/2014/main" id="{39E4CA76-4D4A-FF68-CB7E-58D3E9DDC285}"/>
                </a:ext>
              </a:extLst>
            </p:cNvPr>
            <p:cNvGrpSpPr/>
            <p:nvPr/>
          </p:nvGrpSpPr>
          <p:grpSpPr>
            <a:xfrm>
              <a:off x="434120" y="8307241"/>
              <a:ext cx="1628191" cy="429096"/>
              <a:chOff x="1224539" y="6271833"/>
              <a:chExt cx="4190013" cy="695403"/>
            </a:xfrm>
          </p:grpSpPr>
          <p:sp>
            <p:nvSpPr>
              <p:cNvPr id="12" name="Freeform 20">
                <a:extLst>
                  <a:ext uri="{FF2B5EF4-FFF2-40B4-BE49-F238E27FC236}">
                    <a16:creationId xmlns:a16="http://schemas.microsoft.com/office/drawing/2014/main" id="{C6A2E410-204B-D5C6-2D65-803EF8539323}"/>
                  </a:ext>
                </a:extLst>
              </p:cNvPr>
              <p:cNvSpPr>
                <a:spLocks/>
              </p:cNvSpPr>
              <p:nvPr/>
            </p:nvSpPr>
            <p:spPr bwMode="auto">
              <a:xfrm rot="16200000" flipV="1">
                <a:off x="3301047" y="4800473"/>
                <a:ext cx="578239" cy="36487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9C740B3-9C31-0486-6CE2-37A47A081F04}"/>
                  </a:ext>
                </a:extLst>
              </p:cNvPr>
              <p:cNvSpPr txBox="1"/>
              <p:nvPr/>
            </p:nvSpPr>
            <p:spPr>
              <a:xfrm>
                <a:off x="2328939" y="6271833"/>
                <a:ext cx="2522454" cy="695403"/>
              </a:xfrm>
              <a:prstGeom prst="rect">
                <a:avLst/>
              </a:prstGeom>
              <a:noFill/>
            </p:spPr>
            <p:txBody>
              <a:bodyPr wrap="none" rtlCol="0">
                <a:spAutoFit/>
              </a:bodyPr>
              <a:lstStyle/>
              <a:p>
                <a:pPr algn="just"/>
                <a:r>
                  <a:rPr lang="vi-VN" b="1" dirty="0">
                    <a:solidFill>
                      <a:srgbClr val="FF0000"/>
                    </a:solidFill>
                    <a:latin typeface="Times New Roman" panose="02020603050405020304" pitchFamily="18" charset="0"/>
                    <a:ea typeface="Tahoma" pitchFamily="34" charset="0"/>
                    <a:cs typeface="Times New Roman" panose="02020603050405020304" pitchFamily="18" charset="0"/>
                  </a:rPr>
                  <a:t>Trả lời:</a:t>
                </a:r>
                <a:endParaRPr lang="en-US"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14" name="Round Diagonal Corner Rectangle 41">
                <a:extLst>
                  <a:ext uri="{FF2B5EF4-FFF2-40B4-BE49-F238E27FC236}">
                    <a16:creationId xmlns:a16="http://schemas.microsoft.com/office/drawing/2014/main" id="{BAF5709D-C0C9-6690-A579-BD2C9DF9346A}"/>
                  </a:ext>
                </a:extLst>
              </p:cNvPr>
              <p:cNvSpPr/>
              <p:nvPr/>
            </p:nvSpPr>
            <p:spPr>
              <a:xfrm flipV="1">
                <a:off x="1224539" y="6335730"/>
                <a:ext cx="802685" cy="578245"/>
              </a:xfrm>
              <a:prstGeom prst="round2DiagRect">
                <a:avLst>
                  <a:gd name="adj1" fmla="val 16667"/>
                  <a:gd name="adj2" fmla="val 0"/>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15" name="Freeform 15">
                <a:extLst>
                  <a:ext uri="{FF2B5EF4-FFF2-40B4-BE49-F238E27FC236}">
                    <a16:creationId xmlns:a16="http://schemas.microsoft.com/office/drawing/2014/main" id="{5CD7C7C2-356C-9589-E5EF-8C9A118E747E}"/>
                  </a:ext>
                </a:extLst>
              </p:cNvPr>
              <p:cNvSpPr>
                <a:spLocks noEditPoints="1"/>
              </p:cNvSpPr>
              <p:nvPr/>
            </p:nvSpPr>
            <p:spPr bwMode="auto">
              <a:xfrm>
                <a:off x="1350188" y="6429708"/>
                <a:ext cx="555258" cy="41078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79E0D6F1-47FA-B2E1-44F1-3D378768C41E}"/>
                </a:ext>
              </a:extLst>
            </p:cNvPr>
            <p:cNvSpPr txBox="1"/>
            <p:nvPr/>
          </p:nvSpPr>
          <p:spPr>
            <a:xfrm>
              <a:off x="547646" y="8684760"/>
              <a:ext cx="8732312" cy="2967917"/>
            </a:xfrm>
            <a:prstGeom prst="rect">
              <a:avLst/>
            </a:prstGeom>
            <a:noFill/>
          </p:spPr>
          <p:txBody>
            <a:bodyPr wrap="square" rtlCol="0">
              <a:spAutoFit/>
            </a:bodyPr>
            <a:lstStyle/>
            <a:p>
              <a:pPr algn="just" latinLnBrk="0"/>
              <a:r>
                <a:rPr lang="en-US" sz="2000" b="1"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Đánh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thứ</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tự</a:t>
              </a:r>
              <a:r>
                <a:rPr lang="en-US" sz="2000" dirty="0">
                  <a:latin typeface="Times New Roman" panose="02020603050405020304" pitchFamily="18" charset="0"/>
                  <a:ea typeface="Tahoma" panose="020B0604030504040204" pitchFamily="34" charset="0"/>
                  <a:cs typeface="Times New Roman" panose="02020603050405020304" pitchFamily="18" charset="0"/>
                </a:rPr>
                <a:t> 1, 2, 3, 4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trái</a:t>
              </a:r>
              <a:r>
                <a:rPr lang="en-US" sz="2000" dirty="0">
                  <a:latin typeface="Times New Roman" panose="02020603050405020304" pitchFamily="18" charset="0"/>
                  <a:ea typeface="Tahoma" panose="020B0604030504040204" pitchFamily="34" charset="0"/>
                  <a:cs typeface="Times New Roman" panose="02020603050405020304" pitchFamily="18" charset="0"/>
                </a:rPr>
                <a:t> sang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phải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thực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đoạn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sau</a:t>
              </a:r>
              <a:r>
                <a:rPr lang="en-US" sz="2000" dirty="0">
                  <a:latin typeface="Times New Roman" panose="02020603050405020304" pitchFamily="18" charset="0"/>
                  <a:ea typeface="Tahoma" panose="020B0604030504040204" pitchFamily="34"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1.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1: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4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2.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còn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2: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3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3.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còn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3: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2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algn="just" latinLnBrk="0"/>
              <a:r>
                <a:rPr lang="en-US" sz="2000"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còn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4: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1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algn="just" latinLnBrk="0"/>
              <a:r>
                <a:rPr lang="en-US" sz="2000" dirty="0" err="1">
                  <a:latin typeface="Times New Roman" panose="02020603050405020304" pitchFamily="18" charset="0"/>
                  <a:ea typeface="Tahoma" panose="020B0604030504040204" pitchFamily="34" charset="0"/>
                  <a:cs typeface="Times New Roman" panose="02020603050405020304" pitchFamily="18" charset="0"/>
                </a:rPr>
                <a:t>Vậy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quy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tắc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nhân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tất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4⋅3⋅2⋅1=24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sắp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tham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phỏng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vấn</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p:grpSp>
      <p:grpSp>
        <p:nvGrpSpPr>
          <p:cNvPr id="5" name="Group 4">
            <a:extLst>
              <a:ext uri="{FF2B5EF4-FFF2-40B4-BE49-F238E27FC236}">
                <a16:creationId xmlns:a16="http://schemas.microsoft.com/office/drawing/2014/main" id="{422204F0-9AE3-23D2-FFCC-806D06A94E33}"/>
              </a:ext>
            </a:extLst>
          </p:cNvPr>
          <p:cNvGrpSpPr/>
          <p:nvPr/>
        </p:nvGrpSpPr>
        <p:grpSpPr>
          <a:xfrm>
            <a:off x="122894" y="3528710"/>
            <a:ext cx="8781249" cy="1501491"/>
            <a:chOff x="161980" y="3197322"/>
            <a:chExt cx="8781249" cy="1501491"/>
          </a:xfrm>
        </p:grpSpPr>
        <p:grpSp>
          <p:nvGrpSpPr>
            <p:cNvPr id="20" name="Group 19">
              <a:extLst>
                <a:ext uri="{FF2B5EF4-FFF2-40B4-BE49-F238E27FC236}">
                  <a16:creationId xmlns:a16="http://schemas.microsoft.com/office/drawing/2014/main" id="{D26D5C52-764B-59BC-3213-ED93B1BE04E9}"/>
                </a:ext>
              </a:extLst>
            </p:cNvPr>
            <p:cNvGrpSpPr/>
            <p:nvPr/>
          </p:nvGrpSpPr>
          <p:grpSpPr>
            <a:xfrm>
              <a:off x="161980" y="3197322"/>
              <a:ext cx="8781249" cy="1501491"/>
              <a:chOff x="278413" y="2381158"/>
              <a:chExt cx="8758083" cy="1661494"/>
            </a:xfrm>
          </p:grpSpPr>
          <p:grpSp>
            <p:nvGrpSpPr>
              <p:cNvPr id="22" name="Group 21">
                <a:extLst>
                  <a:ext uri="{FF2B5EF4-FFF2-40B4-BE49-F238E27FC236}">
                    <a16:creationId xmlns:a16="http://schemas.microsoft.com/office/drawing/2014/main" id="{D072DDF5-CDBA-5697-4C4C-B3C5C915C05B}"/>
                  </a:ext>
                </a:extLst>
              </p:cNvPr>
              <p:cNvGrpSpPr/>
              <p:nvPr/>
            </p:nvGrpSpPr>
            <p:grpSpPr>
              <a:xfrm>
                <a:off x="303529" y="2381158"/>
                <a:ext cx="8732967" cy="1661494"/>
                <a:chOff x="1222850" y="5149321"/>
                <a:chExt cx="23580258" cy="4250664"/>
              </a:xfrm>
            </p:grpSpPr>
            <p:sp>
              <p:nvSpPr>
                <p:cNvPr id="24" name="Rounded Rectangle 34">
                  <a:extLst>
                    <a:ext uri="{FF2B5EF4-FFF2-40B4-BE49-F238E27FC236}">
                      <a16:creationId xmlns:a16="http://schemas.microsoft.com/office/drawing/2014/main" id="{DC0E37AA-B129-E441-262E-752160DB2DE1}"/>
                    </a:ext>
                  </a:extLst>
                </p:cNvPr>
                <p:cNvSpPr/>
                <p:nvPr/>
              </p:nvSpPr>
              <p:spPr>
                <a:xfrm>
                  <a:off x="1261072" y="5565135"/>
                  <a:ext cx="23542036" cy="383485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spcAft>
                      <a:spcPts val="800"/>
                    </a:spcAft>
                  </a:pP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latinLnBrk="0"/>
                  <a:endParaRPr lang="en-US" sz="2000" dirty="0">
                    <a:latin typeface="Times New Roman" panose="02020603050405020304" pitchFamily="18" charset="0"/>
                    <a:cs typeface="Times New Roman" panose="02020603050405020304" pitchFamily="18" charset="0"/>
                  </a:endParaRPr>
                </a:p>
              </p:txBody>
            </p:sp>
            <p:grpSp>
              <p:nvGrpSpPr>
                <p:cNvPr id="25" name="Group 60">
                  <a:extLst>
                    <a:ext uri="{FF2B5EF4-FFF2-40B4-BE49-F238E27FC236}">
                      <a16:creationId xmlns:a16="http://schemas.microsoft.com/office/drawing/2014/main" id="{5994E0E5-9026-2A8E-2EE6-1275DB6EB23A}"/>
                    </a:ext>
                  </a:extLst>
                </p:cNvPr>
                <p:cNvGrpSpPr/>
                <p:nvPr/>
              </p:nvGrpSpPr>
              <p:grpSpPr>
                <a:xfrm>
                  <a:off x="1222850" y="5149321"/>
                  <a:ext cx="3748204" cy="1045564"/>
                  <a:chOff x="1224541" y="6122959"/>
                  <a:chExt cx="3748637" cy="1050895"/>
                </a:xfrm>
              </p:grpSpPr>
              <p:sp>
                <p:nvSpPr>
                  <p:cNvPr id="26" name="Freeform 20">
                    <a:extLst>
                      <a:ext uri="{FF2B5EF4-FFF2-40B4-BE49-F238E27FC236}">
                        <a16:creationId xmlns:a16="http://schemas.microsoft.com/office/drawing/2014/main" id="{9B0515EE-35DB-16FD-EE9A-F9EF55E56FE5}"/>
                      </a:ext>
                    </a:extLst>
                  </p:cNvPr>
                  <p:cNvSpPr>
                    <a:spLocks/>
                  </p:cNvSpPr>
                  <p:nvPr/>
                </p:nvSpPr>
                <p:spPr bwMode="auto">
                  <a:xfrm rot="16200000" flipV="1">
                    <a:off x="2970401" y="5148649"/>
                    <a:ext cx="828627" cy="3176926"/>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latinLnBrk="0"/>
                    <a:endParaRPr lang="en-US" sz="2000">
                      <a:latin typeface="Times New Roman" panose="02020603050405020304" pitchFamily="18" charset="0"/>
                      <a:cs typeface="Times New Roman" panose="02020603050405020304" pitchFamily="18" charset="0"/>
                    </a:endParaRPr>
                  </a:p>
                </p:txBody>
              </p:sp>
              <p:sp>
                <p:nvSpPr>
                  <p:cNvPr id="27" name="Round Diagonal Corner Rectangle 41">
                    <a:extLst>
                      <a:ext uri="{FF2B5EF4-FFF2-40B4-BE49-F238E27FC236}">
                        <a16:creationId xmlns:a16="http://schemas.microsoft.com/office/drawing/2014/main" id="{DE0E8070-26F8-C532-D100-B05FDEDA6685}"/>
                      </a:ext>
                    </a:extLst>
                  </p:cNvPr>
                  <p:cNvSpPr/>
                  <p:nvPr/>
                </p:nvSpPr>
                <p:spPr>
                  <a:xfrm flipV="1">
                    <a:off x="1224541" y="6322802"/>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latinLnBrk="0"/>
                    <a:endParaRPr lang="en-US" sz="20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297E790-65D8-39E7-E9F4-28420CDA51FD}"/>
                      </a:ext>
                    </a:extLst>
                  </p:cNvPr>
                  <p:cNvSpPr txBox="1"/>
                  <p:nvPr/>
                </p:nvSpPr>
                <p:spPr>
                  <a:xfrm>
                    <a:off x="2111242" y="6122959"/>
                    <a:ext cx="2457993" cy="1050895"/>
                  </a:xfrm>
                  <a:prstGeom prst="rect">
                    <a:avLst/>
                  </a:prstGeom>
                  <a:noFill/>
                </p:spPr>
                <p:txBody>
                  <a:bodyPr wrap="square" rtlCol="0">
                    <a:spAutoFit/>
                  </a:bodyPr>
                  <a:lstStyle/>
                  <a:p>
                    <a:pPr algn="just" latinLnBrk="0"/>
                    <a:r>
                      <a:rPr lang="vi-VN" b="1" dirty="0">
                        <a:solidFill>
                          <a:srgbClr val="FFC000"/>
                        </a:solidFill>
                        <a:latin typeface="Times New Roman" panose="02020603050405020304" pitchFamily="18" charset="0"/>
                        <a:ea typeface="Tahoma" pitchFamily="34" charset="0"/>
                        <a:cs typeface="Times New Roman" panose="02020603050405020304" pitchFamily="18" charset="0"/>
                      </a:rPr>
                      <a:t>Chú ý</a:t>
                    </a:r>
                    <a:endParaRPr lang="en-US" b="1" dirty="0">
                      <a:solidFill>
                        <a:srgbClr val="FFC000"/>
                      </a:solidFill>
                      <a:latin typeface="Times New Roman" panose="02020603050405020304" pitchFamily="18" charset="0"/>
                      <a:ea typeface="Tahoma" pitchFamily="34" charset="0"/>
                      <a:cs typeface="Times New Roman" panose="02020603050405020304" pitchFamily="18" charset="0"/>
                    </a:endParaRPr>
                  </a:p>
                </p:txBody>
              </p:sp>
            </p:grpSp>
          </p:grpSp>
          <p:pic>
            <p:nvPicPr>
              <p:cNvPr id="23" name="Graphic 22" descr="Clipboard outline">
                <a:extLst>
                  <a:ext uri="{FF2B5EF4-FFF2-40B4-BE49-F238E27FC236}">
                    <a16:creationId xmlns:a16="http://schemas.microsoft.com/office/drawing/2014/main" id="{B82B3E4E-F072-314C-CC25-DD803D313A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413" y="2427734"/>
                <a:ext cx="338050" cy="362113"/>
              </a:xfrm>
              <a:prstGeom prst="rect">
                <a:avLst/>
              </a:prstGeom>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D72CC3-6CF3-F1B8-99E0-881AE435C48E}"/>
                    </a:ext>
                  </a:extLst>
                </p:cNvPr>
                <p:cNvSpPr txBox="1"/>
                <p:nvPr/>
              </p:nvSpPr>
              <p:spPr>
                <a:xfrm>
                  <a:off x="235736" y="3683148"/>
                  <a:ext cx="8595121" cy="1015663"/>
                </a:xfrm>
                <a:prstGeom prst="rect">
                  <a:avLst/>
                </a:prstGeom>
                <a:noFill/>
              </p:spPr>
              <p:txBody>
                <a:bodyPr wrap="square">
                  <a:spAutoFit/>
                </a:bodyPr>
                <a:lstStyle/>
                <a:p>
                  <a:pPr algn="just" latinLnBrk="0"/>
                  <a:r>
                    <a:rPr lang="vi-VN" sz="2000" dirty="0">
                      <a:latin typeface="Times New Roman" panose="02020603050405020304" pitchFamily="18" charset="0"/>
                      <a:ea typeface="Tahoma" panose="020B0604030504040204" pitchFamily="34" charset="0"/>
                      <a:cs typeface="Times New Roman" panose="02020603050405020304" pitchFamily="18" charset="0"/>
                    </a:rPr>
                    <a:t>Mỗi cách sắp xếp thứ tự của bốn bạn tham gia phỏng vấn ở HĐ1 được gọi lại một hoán vị của tập hợp gồm bốn bạn này. Số các hoán vị của bốn bạn ở HĐ1 là</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ctr" latinLnBrk="0"/>
                  <a:r>
                    <a:rPr lang="vi-VN"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vi-VN" sz="2000" i="1">
                          <a:latin typeface="Cambria Math" panose="02040503050406030204" pitchFamily="18" charset="0"/>
                          <a:ea typeface="Tahoma" panose="020B0604030504040204" pitchFamily="34" charset="0"/>
                          <a:cs typeface="Tahoma" panose="020B0604030504040204" pitchFamily="34" charset="0"/>
                        </a:rPr>
                        <m:t>4⋅3⋅2⋅1</m:t>
                      </m:r>
                    </m:oMath>
                  </a14:m>
                  <a:endParaRPr lang="en-US" sz="2000" b="1" dirty="0">
                    <a:solidFill>
                      <a:srgbClr val="FFC000"/>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1CD72CC3-6CF3-F1B8-99E0-881AE435C48E}"/>
                    </a:ext>
                  </a:extLst>
                </p:cNvPr>
                <p:cNvSpPr txBox="1">
                  <a:spLocks noRot="1" noChangeAspect="1" noMove="1" noResize="1" noEditPoints="1" noAdjustHandles="1" noChangeArrowheads="1" noChangeShapeType="1" noTextEdit="1"/>
                </p:cNvSpPr>
                <p:nvPr/>
              </p:nvSpPr>
              <p:spPr>
                <a:xfrm>
                  <a:off x="235736" y="3683148"/>
                  <a:ext cx="8595121" cy="1015663"/>
                </a:xfrm>
                <a:prstGeom prst="rect">
                  <a:avLst/>
                </a:prstGeom>
                <a:blipFill>
                  <a:blip r:embed="rId4"/>
                  <a:stretch>
                    <a:fillRect l="-709" t="-3614" r="-780"/>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F743103A-6E78-2A41-465F-88EC2E07BF04}"/>
              </a:ext>
            </a:extLst>
          </p:cNvPr>
          <p:cNvGrpSpPr/>
          <p:nvPr/>
        </p:nvGrpSpPr>
        <p:grpSpPr>
          <a:xfrm>
            <a:off x="251520" y="259324"/>
            <a:ext cx="1584176" cy="335713"/>
            <a:chOff x="251520" y="259324"/>
            <a:chExt cx="1584176" cy="335713"/>
          </a:xfrm>
        </p:grpSpPr>
        <p:sp>
          <p:nvSpPr>
            <p:cNvPr id="3" name="Rounded Rectangle 19">
              <a:extLst>
                <a:ext uri="{FF2B5EF4-FFF2-40B4-BE49-F238E27FC236}">
                  <a16:creationId xmlns:a16="http://schemas.microsoft.com/office/drawing/2014/main" id="{E71C790B-9268-6C13-419A-E08274D0B98A}"/>
                </a:ext>
              </a:extLst>
            </p:cNvPr>
            <p:cNvSpPr/>
            <p:nvPr/>
          </p:nvSpPr>
          <p:spPr>
            <a:xfrm>
              <a:off x="251520" y="259324"/>
              <a:ext cx="1584176"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1">
              <a:extLst>
                <a:ext uri="{FF2B5EF4-FFF2-40B4-BE49-F238E27FC236}">
                  <a16:creationId xmlns:a16="http://schemas.microsoft.com/office/drawing/2014/main" id="{892E3D3B-61B6-8B6D-F231-F754F79F875A}"/>
                </a:ext>
              </a:extLst>
            </p:cNvPr>
            <p:cNvSpPr txBox="1">
              <a:spLocks/>
            </p:cNvSpPr>
            <p:nvPr/>
          </p:nvSpPr>
          <p:spPr>
            <a:xfrm>
              <a:off x="273164" y="273483"/>
              <a:ext cx="156253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1. HOÁN VỊ</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1560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59EE1-8C33-D9BB-FA36-543CE30406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B31A22-0E82-9AE3-F927-25A8F63ABCE2}"/>
              </a:ext>
            </a:extLst>
          </p:cNvPr>
          <p:cNvSpPr txBox="1"/>
          <p:nvPr/>
        </p:nvSpPr>
        <p:spPr>
          <a:xfrm rot="10800000" flipV="1">
            <a:off x="266229" y="541512"/>
            <a:ext cx="7503368" cy="400110"/>
          </a:xfrm>
          <a:prstGeom prst="rect">
            <a:avLst/>
          </a:prstGeom>
          <a:noFill/>
        </p:spPr>
        <p:txBody>
          <a:bodyPr wrap="square">
            <a:spAutoFit/>
          </a:bodyPr>
          <a:lstStyle/>
          <a:p>
            <a:pPr marL="0" marR="0" algn="just">
              <a:spcBef>
                <a:spcPts val="0"/>
              </a:spcBef>
              <a:spcAft>
                <a:spcPts val="0"/>
              </a:spcAft>
            </a:pP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Tổng</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quát</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có</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5B8AFFCC-EC40-AD17-B1A0-EF626077163B}"/>
                  </a:ext>
                </a:extLst>
              </p:cNvPr>
              <p:cNvSpPr/>
              <p:nvPr/>
            </p:nvSpPr>
            <p:spPr>
              <a:xfrm>
                <a:off x="266230" y="941623"/>
                <a:ext cx="8626252" cy="148611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marL="0" marR="0" algn="just">
                  <a:spcBef>
                    <a:spcPts val="0"/>
                  </a:spcBef>
                  <a:spcAft>
                    <a:spcPts val="600"/>
                  </a:spcAft>
                </a:pP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hoán</a:t>
                </a:r>
                <a:r>
                  <a:rPr lang="en-US" sz="20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vị</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tập</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phần</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cách</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sắp</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xếp</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thứ</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phần</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đó</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nhiên</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just">
                  <a:spcBef>
                    <a:spcPts val="0"/>
                  </a:spcBef>
                  <a:spcAft>
                    <a:spcPts val="0"/>
                  </a:spcAft>
                </a:pP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hoán</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vị</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tập</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phần</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kí</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hiệu</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thức</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just">
                  <a:spcBef>
                    <a:spcPts val="0"/>
                  </a:spcBef>
                  <a:spcAft>
                    <a:spcPts val="0"/>
                  </a:spcAft>
                  <a:tabLst>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2000" b="1" i="1">
                              <a:solidFill>
                                <a:srgbClr val="0000FF"/>
                              </a:solidFill>
                              <a:effectLst/>
                              <a:latin typeface="Cambria Math" panose="02040503050406030204" pitchFamily="18" charset="0"/>
                              <a:ea typeface="Calibri" panose="020F0502020204030204" pitchFamily="34" charset="0"/>
                            </a:rPr>
                          </m:ctrlPr>
                        </m:sSubPr>
                        <m:e>
                          <m:r>
                            <a:rPr lang="nl-NL" sz="2000" b="1" i="1">
                              <a:solidFill>
                                <a:srgbClr val="0000FF"/>
                              </a:solidFill>
                              <a:effectLst/>
                              <a:latin typeface="Cambria Math" panose="02040503050406030204" pitchFamily="18" charset="0"/>
                              <a:ea typeface="Calibri" panose="020F0502020204030204" pitchFamily="34" charset="0"/>
                            </a:rPr>
                            <m:t>𝑷</m:t>
                          </m:r>
                        </m:e>
                        <m:sub>
                          <m:r>
                            <a:rPr lang="nl-NL" sz="2000" b="1" i="1">
                              <a:solidFill>
                                <a:srgbClr val="0000FF"/>
                              </a:solidFill>
                              <a:effectLst/>
                              <a:latin typeface="Cambria Math" panose="02040503050406030204" pitchFamily="18" charset="0"/>
                              <a:ea typeface="Calibri" panose="020F0502020204030204" pitchFamily="34" charset="0"/>
                            </a:rPr>
                            <m:t>𝒏</m:t>
                          </m:r>
                        </m:sub>
                      </m:sSub>
                      <m:r>
                        <a:rPr lang="nl-NL" sz="2000" b="1" i="1">
                          <a:solidFill>
                            <a:srgbClr val="0000FF"/>
                          </a:solidFill>
                          <a:effectLst/>
                          <a:latin typeface="Cambria Math" panose="02040503050406030204" pitchFamily="18" charset="0"/>
                          <a:ea typeface="Calibri" panose="020F0502020204030204" pitchFamily="34" charset="0"/>
                        </a:rPr>
                        <m:t>=</m:t>
                      </m:r>
                      <m:r>
                        <a:rPr lang="nl-NL" sz="2000" b="1" i="1">
                          <a:solidFill>
                            <a:srgbClr val="0000FF"/>
                          </a:solidFill>
                          <a:effectLst/>
                          <a:latin typeface="Cambria Math" panose="02040503050406030204" pitchFamily="18" charset="0"/>
                          <a:ea typeface="Calibri" panose="020F0502020204030204" pitchFamily="34" charset="0"/>
                        </a:rPr>
                        <m:t>𝒏</m:t>
                      </m:r>
                      <m:r>
                        <a:rPr lang="nl-NL" sz="20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2000" b="1" i="1">
                              <a:solidFill>
                                <a:srgbClr val="0000FF"/>
                              </a:solidFill>
                              <a:effectLst/>
                              <a:latin typeface="Cambria Math" panose="02040503050406030204" pitchFamily="18" charset="0"/>
                              <a:ea typeface="Calibri" panose="020F0502020204030204" pitchFamily="34" charset="0"/>
                            </a:rPr>
                          </m:ctrlPr>
                        </m:dPr>
                        <m:e>
                          <m:r>
                            <a:rPr lang="nl-NL" sz="2000" b="1" i="1">
                              <a:solidFill>
                                <a:srgbClr val="0000FF"/>
                              </a:solidFill>
                              <a:effectLst/>
                              <a:latin typeface="Cambria Math" panose="02040503050406030204" pitchFamily="18" charset="0"/>
                              <a:ea typeface="Calibri" panose="020F0502020204030204" pitchFamily="34" charset="0"/>
                            </a:rPr>
                            <m:t>𝒏</m:t>
                          </m:r>
                          <m:r>
                            <a:rPr lang="nl-NL" sz="2000" b="1" i="1">
                              <a:solidFill>
                                <a:srgbClr val="0000FF"/>
                              </a:solidFill>
                              <a:effectLst/>
                              <a:latin typeface="Cambria Math" panose="02040503050406030204" pitchFamily="18" charset="0"/>
                              <a:ea typeface="Calibri" panose="020F0502020204030204" pitchFamily="34" charset="0"/>
                            </a:rPr>
                            <m:t>−</m:t>
                          </m:r>
                          <m:r>
                            <a:rPr lang="nl-NL" sz="2000" b="1" i="1">
                              <a:solidFill>
                                <a:srgbClr val="0000FF"/>
                              </a:solidFill>
                              <a:effectLst/>
                              <a:latin typeface="Cambria Math" panose="02040503050406030204" pitchFamily="18" charset="0"/>
                              <a:ea typeface="Calibri" panose="020F0502020204030204" pitchFamily="34" charset="0"/>
                            </a:rPr>
                            <m:t>𝟏</m:t>
                          </m:r>
                        </m:e>
                      </m:d>
                      <m:r>
                        <a:rPr lang="nl-NL" sz="20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2000" b="1" i="1">
                              <a:solidFill>
                                <a:srgbClr val="0000FF"/>
                              </a:solidFill>
                              <a:effectLst/>
                              <a:latin typeface="Cambria Math" panose="02040503050406030204" pitchFamily="18" charset="0"/>
                              <a:ea typeface="Calibri" panose="020F0502020204030204" pitchFamily="34" charset="0"/>
                            </a:rPr>
                          </m:ctrlPr>
                        </m:dPr>
                        <m:e>
                          <m:r>
                            <a:rPr lang="nl-NL" sz="2000" b="1" i="1">
                              <a:solidFill>
                                <a:srgbClr val="0000FF"/>
                              </a:solidFill>
                              <a:effectLst/>
                              <a:latin typeface="Cambria Math" panose="02040503050406030204" pitchFamily="18" charset="0"/>
                              <a:ea typeface="Calibri" panose="020F0502020204030204" pitchFamily="34" charset="0"/>
                            </a:rPr>
                            <m:t>𝒏</m:t>
                          </m:r>
                          <m:r>
                            <a:rPr lang="nl-NL" sz="2000" b="1" i="1">
                              <a:solidFill>
                                <a:srgbClr val="0000FF"/>
                              </a:solidFill>
                              <a:effectLst/>
                              <a:latin typeface="Cambria Math" panose="02040503050406030204" pitchFamily="18" charset="0"/>
                              <a:ea typeface="Calibri" panose="020F0502020204030204" pitchFamily="34" charset="0"/>
                            </a:rPr>
                            <m:t>−</m:t>
                          </m:r>
                          <m:r>
                            <a:rPr lang="nl-NL" sz="2000" b="1" i="1">
                              <a:solidFill>
                                <a:srgbClr val="0000FF"/>
                              </a:solidFill>
                              <a:effectLst/>
                              <a:latin typeface="Cambria Math" panose="02040503050406030204" pitchFamily="18" charset="0"/>
                              <a:ea typeface="Calibri" panose="020F0502020204030204" pitchFamily="34" charset="0"/>
                            </a:rPr>
                            <m:t>𝟐</m:t>
                          </m:r>
                        </m:e>
                      </m:d>
                      <m:r>
                        <a:rPr lang="nl-NL" sz="20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r>
                        <a:rPr lang="nl-NL" sz="2000" b="1" i="1">
                          <a:solidFill>
                            <a:srgbClr val="0000FF"/>
                          </a:solidFill>
                          <a:effectLst/>
                          <a:latin typeface="Cambria Math" panose="02040503050406030204" pitchFamily="18" charset="0"/>
                          <a:ea typeface="Calibri" panose="020F0502020204030204" pitchFamily="34" charset="0"/>
                        </a:rPr>
                        <m:t>𝟐</m:t>
                      </m:r>
                      <m:r>
                        <a:rPr lang="nl-NL" sz="20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r>
                        <a:rPr lang="nl-NL" sz="2000" b="1" i="1">
                          <a:solidFill>
                            <a:srgbClr val="0000FF"/>
                          </a:solidFill>
                          <a:effectLst/>
                          <a:latin typeface="Cambria Math" panose="02040503050406030204" pitchFamily="18" charset="0"/>
                          <a:ea typeface="Calibri" panose="020F0502020204030204" pitchFamily="34" charset="0"/>
                        </a:rPr>
                        <m:t>𝟏</m:t>
                      </m:r>
                      <m:r>
                        <a:rPr lang="nl-NL" sz="2000" b="1" i="1">
                          <a:solidFill>
                            <a:srgbClr val="0000FF"/>
                          </a:solidFill>
                          <a:effectLst/>
                          <a:latin typeface="Cambria Math" panose="02040503050406030204" pitchFamily="18" charset="0"/>
                          <a:ea typeface="Calibri" panose="020F0502020204030204" pitchFamily="34" charset="0"/>
                        </a:rPr>
                        <m:t>.</m:t>
                      </m:r>
                    </m:oMath>
                  </m:oMathPara>
                </a14:m>
                <a:endParaRPr lang="en-US" sz="2000" b="1" dirty="0">
                  <a:solidFill>
                    <a:srgbClr val="0000FF"/>
                  </a:solidFill>
                  <a:effectLst/>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4" name="Rectangle: Rounded Corners 3">
                <a:extLst>
                  <a:ext uri="{FF2B5EF4-FFF2-40B4-BE49-F238E27FC236}">
                    <a16:creationId xmlns:a16="http://schemas.microsoft.com/office/drawing/2014/main" id="{5B8AFFCC-EC40-AD17-B1A0-EF626077163B}"/>
                  </a:ext>
                </a:extLst>
              </p:cNvPr>
              <p:cNvSpPr>
                <a:spLocks noRot="1" noChangeAspect="1" noMove="1" noResize="1" noEditPoints="1" noAdjustHandles="1" noChangeArrowheads="1" noChangeShapeType="1" noTextEdit="1"/>
              </p:cNvSpPr>
              <p:nvPr/>
            </p:nvSpPr>
            <p:spPr>
              <a:xfrm>
                <a:off x="266230" y="941623"/>
                <a:ext cx="8626252" cy="1486111"/>
              </a:xfrm>
              <a:prstGeom prst="roundRect">
                <a:avLst>
                  <a:gd name="adj" fmla="val 9039"/>
                </a:avLst>
              </a:prstGeom>
              <a:blipFill>
                <a:blip r:embed="rId2"/>
                <a:stretch>
                  <a:fillRect l="-494" t="-2024" r="-282"/>
                </a:stretch>
              </a:blipFill>
              <a:ln w="19050">
                <a:solidFill>
                  <a:schemeClr val="accent2">
                    <a:lumMod val="75000"/>
                  </a:schemeClr>
                </a:solidFill>
              </a:ln>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C3061CB9-6501-0F63-C845-8A60250E1CA1}"/>
              </a:ext>
            </a:extLst>
          </p:cNvPr>
          <p:cNvGrpSpPr/>
          <p:nvPr/>
        </p:nvGrpSpPr>
        <p:grpSpPr>
          <a:xfrm>
            <a:off x="272321" y="2499742"/>
            <a:ext cx="8620160" cy="2035220"/>
            <a:chOff x="251520" y="2453010"/>
            <a:chExt cx="8758083" cy="2035220"/>
          </a:xfrm>
        </p:grpSpPr>
        <p:grpSp>
          <p:nvGrpSpPr>
            <p:cNvPr id="13" name="Group 12">
              <a:extLst>
                <a:ext uri="{FF2B5EF4-FFF2-40B4-BE49-F238E27FC236}">
                  <a16:creationId xmlns:a16="http://schemas.microsoft.com/office/drawing/2014/main" id="{9EEFC618-5903-A1E3-FBC2-7A9C71DB3D96}"/>
                </a:ext>
              </a:extLst>
            </p:cNvPr>
            <p:cNvGrpSpPr/>
            <p:nvPr/>
          </p:nvGrpSpPr>
          <p:grpSpPr>
            <a:xfrm>
              <a:off x="251520" y="2453010"/>
              <a:ext cx="8758083" cy="2035220"/>
              <a:chOff x="278413" y="2408734"/>
              <a:chExt cx="8758083" cy="2035220"/>
            </a:xfrm>
          </p:grpSpPr>
          <p:grpSp>
            <p:nvGrpSpPr>
              <p:cNvPr id="6" name="Group 5">
                <a:extLst>
                  <a:ext uri="{FF2B5EF4-FFF2-40B4-BE49-F238E27FC236}">
                    <a16:creationId xmlns:a16="http://schemas.microsoft.com/office/drawing/2014/main" id="{CD01CDB9-80CA-932C-6B38-8EF185E6C4A9}"/>
                  </a:ext>
                </a:extLst>
              </p:cNvPr>
              <p:cNvGrpSpPr/>
              <p:nvPr/>
            </p:nvGrpSpPr>
            <p:grpSpPr>
              <a:xfrm>
                <a:off x="303529" y="2408734"/>
                <a:ext cx="8732967" cy="2035220"/>
                <a:chOff x="1222850" y="5219873"/>
                <a:chExt cx="23580258" cy="5206784"/>
              </a:xfrm>
            </p:grpSpPr>
            <p:sp>
              <p:nvSpPr>
                <p:cNvPr id="8" name="Rounded Rectangle 34">
                  <a:extLst>
                    <a:ext uri="{FF2B5EF4-FFF2-40B4-BE49-F238E27FC236}">
                      <a16:creationId xmlns:a16="http://schemas.microsoft.com/office/drawing/2014/main" id="{63A35C6A-5414-34C2-6415-18114E3D4C76}"/>
                    </a:ext>
                  </a:extLst>
                </p:cNvPr>
                <p:cNvSpPr/>
                <p:nvPr/>
              </p:nvSpPr>
              <p:spPr>
                <a:xfrm>
                  <a:off x="1261072" y="5565134"/>
                  <a:ext cx="23542036" cy="486152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9" name="Group 60">
                  <a:extLst>
                    <a:ext uri="{FF2B5EF4-FFF2-40B4-BE49-F238E27FC236}">
                      <a16:creationId xmlns:a16="http://schemas.microsoft.com/office/drawing/2014/main" id="{BCC79E2A-1E26-3C25-62A5-4051D5C5C435}"/>
                    </a:ext>
                  </a:extLst>
                </p:cNvPr>
                <p:cNvGrpSpPr/>
                <p:nvPr/>
              </p:nvGrpSpPr>
              <p:grpSpPr>
                <a:xfrm>
                  <a:off x="1222850" y="5219873"/>
                  <a:ext cx="4540353" cy="1023617"/>
                  <a:chOff x="1224541" y="6193871"/>
                  <a:chExt cx="4540878" cy="1028836"/>
                </a:xfrm>
              </p:grpSpPr>
              <p:sp>
                <p:nvSpPr>
                  <p:cNvPr id="10" name="Freeform 20">
                    <a:extLst>
                      <a:ext uri="{FF2B5EF4-FFF2-40B4-BE49-F238E27FC236}">
                        <a16:creationId xmlns:a16="http://schemas.microsoft.com/office/drawing/2014/main" id="{4D96829B-DBC8-F379-8410-3367D8F9D302}"/>
                      </a:ext>
                    </a:extLst>
                  </p:cNvPr>
                  <p:cNvSpPr>
                    <a:spLocks/>
                  </p:cNvSpPr>
                  <p:nvPr/>
                </p:nvSpPr>
                <p:spPr bwMode="auto">
                  <a:xfrm rot="16200000" flipV="1">
                    <a:off x="2970400" y="5148650"/>
                    <a:ext cx="828630" cy="3176926"/>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sz="2000">
                      <a:latin typeface="Times New Roman" panose="02020603050405020304" pitchFamily="18" charset="0"/>
                      <a:cs typeface="Times New Roman" panose="02020603050405020304" pitchFamily="18" charset="0"/>
                    </a:endParaRPr>
                  </a:p>
                </p:txBody>
              </p:sp>
              <p:sp>
                <p:nvSpPr>
                  <p:cNvPr id="11" name="Round Diagonal Corner Rectangle 41">
                    <a:extLst>
                      <a:ext uri="{FF2B5EF4-FFF2-40B4-BE49-F238E27FC236}">
                        <a16:creationId xmlns:a16="http://schemas.microsoft.com/office/drawing/2014/main" id="{6AD7EBB8-8F4F-23FB-CE48-0D86032E4C8B}"/>
                      </a:ext>
                    </a:extLst>
                  </p:cNvPr>
                  <p:cNvSpPr/>
                  <p:nvPr/>
                </p:nvSpPr>
                <p:spPr>
                  <a:xfrm flipV="1">
                    <a:off x="1224541" y="6322802"/>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481978C-E5A4-7424-8B21-B9BBF83CDC72}"/>
                      </a:ext>
                    </a:extLst>
                  </p:cNvPr>
                  <p:cNvSpPr txBox="1"/>
                  <p:nvPr/>
                </p:nvSpPr>
                <p:spPr>
                  <a:xfrm>
                    <a:off x="2001782" y="6193871"/>
                    <a:ext cx="3763637" cy="1028836"/>
                  </a:xfrm>
                  <a:prstGeom prst="rect">
                    <a:avLst/>
                  </a:prstGeom>
                  <a:noFill/>
                </p:spPr>
                <p:txBody>
                  <a:bodyPr wrap="square" rtlCol="0">
                    <a:spAutoFit/>
                  </a:bodyPr>
                  <a:lstStyle/>
                  <a:p>
                    <a:pPr algn="just"/>
                    <a:r>
                      <a:rPr lang="vi-VN" sz="2000" b="1" dirty="0">
                        <a:solidFill>
                          <a:srgbClr val="FFC000"/>
                        </a:solidFill>
                        <a:latin typeface="Times New Roman" panose="02020603050405020304" pitchFamily="18" charset="0"/>
                        <a:ea typeface="Tahoma" pitchFamily="34" charset="0"/>
                        <a:cs typeface="Times New Roman" panose="02020603050405020304" pitchFamily="18" charset="0"/>
                      </a:rPr>
                      <a:t>Chú ý</a:t>
                    </a:r>
                    <a:endParaRPr lang="en-US" sz="2000" b="1" dirty="0">
                      <a:solidFill>
                        <a:srgbClr val="FFC000"/>
                      </a:solidFill>
                      <a:latin typeface="Times New Roman" panose="02020603050405020304" pitchFamily="18" charset="0"/>
                      <a:ea typeface="Tahoma" pitchFamily="34" charset="0"/>
                      <a:cs typeface="Times New Roman" panose="02020603050405020304" pitchFamily="18" charset="0"/>
                    </a:endParaRPr>
                  </a:p>
                </p:txBody>
              </p:sp>
            </p:grpSp>
          </p:grpSp>
          <p:pic>
            <p:nvPicPr>
              <p:cNvPr id="7" name="Graphic 6" descr="Clipboard outline">
                <a:extLst>
                  <a:ext uri="{FF2B5EF4-FFF2-40B4-BE49-F238E27FC236}">
                    <a16:creationId xmlns:a16="http://schemas.microsoft.com/office/drawing/2014/main" id="{5D8D9F8C-71D2-85D0-57B5-27D9C9C9CF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413" y="2427734"/>
                <a:ext cx="338050" cy="362113"/>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E4C5AA-9177-F935-70B8-A43AA4BBE518}"/>
                    </a:ext>
                  </a:extLst>
                </p:cNvPr>
                <p:cNvSpPr txBox="1"/>
                <p:nvPr/>
              </p:nvSpPr>
              <p:spPr>
                <a:xfrm>
                  <a:off x="323730" y="2865262"/>
                  <a:ext cx="8466391" cy="1015663"/>
                </a:xfrm>
                <a:prstGeom prst="rect">
                  <a:avLst/>
                </a:prstGeom>
                <a:noFill/>
              </p:spPr>
              <p:txBody>
                <a:bodyPr wrap="square">
                  <a:spAutoFit/>
                </a:bodyPr>
                <a:lstStyle/>
                <a:p>
                  <a:pPr algn="just"/>
                  <a:r>
                    <a:rPr lang="vi-VN" sz="2000" dirty="0">
                      <a:latin typeface="Times New Roman" panose="02020603050405020304" pitchFamily="18" charset="0"/>
                      <a:ea typeface="Tahoma" panose="020B0604030504040204" pitchFamily="34" charset="0"/>
                      <a:cs typeface="Times New Roman" panose="02020603050405020304" pitchFamily="18" charset="0"/>
                    </a:rPr>
                    <a:t>Kí hiệu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−1</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−2</m:t>
                          </m:r>
                        </m:e>
                      </m:d>
                      <m:r>
                        <a:rPr lang="en-US" sz="2000" i="1">
                          <a:latin typeface="Cambria Math" panose="02040503050406030204" pitchFamily="18" charset="0"/>
                        </a:rPr>
                        <m:t>⋅⋅⋅2⋅1</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vi-VN" sz="2000" dirty="0">
                      <a:latin typeface="Times New Roman" panose="02020603050405020304" pitchFamily="18" charset="0"/>
                      <a:ea typeface="Tahoma" panose="020B0604030504040204" pitchFamily="34" charset="0"/>
                      <a:cs typeface="Times New Roman" panose="02020603050405020304" pitchFamily="18" charset="0"/>
                    </a:rPr>
                    <a:t> là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vi-VN" sz="2000" dirty="0">
                      <a:latin typeface="Times New Roman" panose="02020603050405020304" pitchFamily="18" charset="0"/>
                      <a:ea typeface="Tahoma" panose="020B0604030504040204" pitchFamily="34" charset="0"/>
                      <a:cs typeface="Times New Roman" panose="02020603050405020304" pitchFamily="18" charset="0"/>
                    </a:rPr>
                    <a:t> (đọc là </a:t>
                  </a:r>
                  <a14:m>
                    <m:oMath xmlns:m="http://schemas.openxmlformats.org/officeDocument/2006/math">
                      <m:r>
                        <a:rPr lang="en-US" sz="2000" i="1">
                          <a:latin typeface="Cambria Math" panose="02040503050406030204" pitchFamily="18" charset="0"/>
                        </a:rPr>
                        <m:t>𝑛</m:t>
                      </m:r>
                    </m:oMath>
                  </a14:m>
                  <a:r>
                    <a:rPr lang="vi-VN" sz="2000" dirty="0">
                      <a:latin typeface="Times New Roman" panose="02020603050405020304" pitchFamily="18" charset="0"/>
                      <a:ea typeface="Tahoma" panose="020B0604030504040204" pitchFamily="34" charset="0"/>
                      <a:cs typeface="Times New Roman" panose="02020603050405020304" pitchFamily="18" charset="0"/>
                    </a:rPr>
                    <a:t> giai thừa), ta có: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𝑛</m:t>
                          </m:r>
                        </m:sub>
                      </m:sSub>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000" dirty="0">
                      <a:latin typeface="Times New Roman" panose="02020603050405020304" pitchFamily="18" charset="0"/>
                      <a:ea typeface="Tahoma" panose="020B0604030504040204" pitchFamily="34" charset="0"/>
                      <a:cs typeface="Times New Roman" panose="02020603050405020304" pitchFamily="18" charset="0"/>
                    </a:rPr>
                    <a:t>Chẳng hạn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3</m:t>
                          </m:r>
                        </m:sub>
                      </m:sSub>
                      <m:r>
                        <a:rPr lang="en-US" sz="2000" i="1">
                          <a:latin typeface="Cambria Math" panose="02040503050406030204" pitchFamily="18" charset="0"/>
                        </a:rPr>
                        <m:t>=3!=3⋅2⋅1=6.</m:t>
                      </m:r>
                    </m:oMath>
                  </a14:m>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000" dirty="0">
                      <a:latin typeface="Times New Roman" panose="02020603050405020304" pitchFamily="18" charset="0"/>
                      <a:ea typeface="Tahoma" panose="020B0604030504040204" pitchFamily="34" charset="0"/>
                      <a:cs typeface="Times New Roman" panose="02020603050405020304" pitchFamily="18" charset="0"/>
                    </a:rPr>
                    <a:t>Quy ước </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0!=1</m:t>
                      </m:r>
                    </m:oMath>
                  </a14:m>
                  <a:r>
                    <a:rPr lang="en-US" sz="2000" dirty="0">
                      <a:latin typeface="Times New Roman" panose="02020603050405020304" pitchFamily="18" charset="0"/>
                      <a:ea typeface="Tahoma" panose="020B0604030504040204" pitchFamily="34" charset="0"/>
                      <a:cs typeface="Times New Roman" panose="02020603050405020304" pitchFamily="18" charset="0"/>
                    </a:rPr>
                    <a:t>.</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A3E4C5AA-9177-F935-70B8-A43AA4BBE518}"/>
                    </a:ext>
                  </a:extLst>
                </p:cNvPr>
                <p:cNvSpPr txBox="1">
                  <a:spLocks noRot="1" noChangeAspect="1" noMove="1" noResize="1" noEditPoints="1" noAdjustHandles="1" noChangeArrowheads="1" noChangeShapeType="1" noTextEdit="1"/>
                </p:cNvSpPr>
                <p:nvPr/>
              </p:nvSpPr>
              <p:spPr>
                <a:xfrm>
                  <a:off x="323730" y="2865262"/>
                  <a:ext cx="8466391" cy="1015663"/>
                </a:xfrm>
                <a:prstGeom prst="rect">
                  <a:avLst/>
                </a:prstGeom>
                <a:blipFill>
                  <a:blip r:embed="rId5"/>
                  <a:stretch>
                    <a:fillRect l="-732" t="-3614" b="-10241"/>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FA33FA69-AE37-8CCA-F422-E975233BF639}"/>
              </a:ext>
            </a:extLst>
          </p:cNvPr>
          <p:cNvGrpSpPr/>
          <p:nvPr/>
        </p:nvGrpSpPr>
        <p:grpSpPr>
          <a:xfrm>
            <a:off x="265434" y="256727"/>
            <a:ext cx="1786286" cy="335713"/>
            <a:chOff x="6539249" y="431659"/>
            <a:chExt cx="1163017" cy="335713"/>
          </a:xfrm>
        </p:grpSpPr>
        <p:sp>
          <p:nvSpPr>
            <p:cNvPr id="16" name="Rounded Rectangle 19">
              <a:extLst>
                <a:ext uri="{FF2B5EF4-FFF2-40B4-BE49-F238E27FC236}">
                  <a16:creationId xmlns:a16="http://schemas.microsoft.com/office/drawing/2014/main" id="{86A796B8-F4F1-5F91-5028-92373E039BBB}"/>
                </a:ext>
              </a:extLst>
            </p:cNvPr>
            <p:cNvSpPr/>
            <p:nvPr/>
          </p:nvSpPr>
          <p:spPr>
            <a:xfrm>
              <a:off x="6539249" y="431659"/>
              <a:ext cx="1057087"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 Placeholder 1">
              <a:extLst>
                <a:ext uri="{FF2B5EF4-FFF2-40B4-BE49-F238E27FC236}">
                  <a16:creationId xmlns:a16="http://schemas.microsoft.com/office/drawing/2014/main" id="{70F00D74-012A-0E28-14EE-E3E6A33ED1B2}"/>
                </a:ext>
              </a:extLst>
            </p:cNvPr>
            <p:cNvSpPr txBox="1">
              <a:spLocks/>
            </p:cNvSpPr>
            <p:nvPr/>
          </p:nvSpPr>
          <p:spPr>
            <a:xfrm>
              <a:off x="6560578" y="445818"/>
              <a:ext cx="1141688"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1. HOÁN VỊ:</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928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B8DC-04DE-51AB-D84B-AD06AFD7F6D2}"/>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CBF669CA-7A18-6A7F-FD4B-321706534B20}"/>
              </a:ext>
            </a:extLst>
          </p:cNvPr>
          <p:cNvGrpSpPr/>
          <p:nvPr/>
        </p:nvGrpSpPr>
        <p:grpSpPr>
          <a:xfrm>
            <a:off x="334030" y="2159735"/>
            <a:ext cx="8475940" cy="2580425"/>
            <a:chOff x="334030" y="2159735"/>
            <a:chExt cx="8475940" cy="2580425"/>
          </a:xfrm>
        </p:grpSpPr>
        <p:grpSp>
          <p:nvGrpSpPr>
            <p:cNvPr id="13" name="Group 12">
              <a:extLst>
                <a:ext uri="{FF2B5EF4-FFF2-40B4-BE49-F238E27FC236}">
                  <a16:creationId xmlns:a16="http://schemas.microsoft.com/office/drawing/2014/main" id="{560C0FA7-110C-B241-356C-DB4B4A22BBC8}"/>
                </a:ext>
              </a:extLst>
            </p:cNvPr>
            <p:cNvGrpSpPr/>
            <p:nvPr/>
          </p:nvGrpSpPr>
          <p:grpSpPr>
            <a:xfrm>
              <a:off x="367337" y="2159735"/>
              <a:ext cx="8442633" cy="2580425"/>
              <a:chOff x="155548" y="1442883"/>
              <a:chExt cx="8442633" cy="2580425"/>
            </a:xfrm>
          </p:grpSpPr>
          <p:sp>
            <p:nvSpPr>
              <p:cNvPr id="35" name="Rounded Rectangle 34">
                <a:extLst>
                  <a:ext uri="{FF2B5EF4-FFF2-40B4-BE49-F238E27FC236}">
                    <a16:creationId xmlns:a16="http://schemas.microsoft.com/office/drawing/2014/main" id="{D04F078C-CEB5-4C4F-A97E-1DF03AE09DB2}"/>
                  </a:ext>
                </a:extLst>
              </p:cNvPr>
              <p:cNvSpPr/>
              <p:nvPr/>
            </p:nvSpPr>
            <p:spPr>
              <a:xfrm>
                <a:off x="155548" y="1556560"/>
                <a:ext cx="8442633" cy="24667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endParaRPr lang="vi-VN" sz="2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55548" y="1442883"/>
                <a:ext cx="1726636" cy="400949"/>
                <a:chOff x="1224542" y="6303970"/>
                <a:chExt cx="3257347" cy="954227"/>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00684" y="5351396"/>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20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1917891" cy="952230"/>
                </a:xfrm>
                <a:prstGeom prst="rect">
                  <a:avLst/>
                </a:prstGeom>
                <a:noFill/>
              </p:spPr>
              <p:txBody>
                <a:bodyPr wrap="none" rtlCol="0">
                  <a:spAutoFit/>
                </a:bodyPr>
                <a:lstStyle/>
                <a:p>
                  <a:r>
                    <a:rPr lang="vi-VN" sz="20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20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200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C77573-004B-47AB-A06D-169C5ED317A4}"/>
                    </a:ext>
                  </a:extLst>
                </p:cNvPr>
                <p:cNvSpPr txBox="1"/>
                <p:nvPr/>
              </p:nvSpPr>
              <p:spPr>
                <a:xfrm>
                  <a:off x="334030" y="2675045"/>
                  <a:ext cx="8448900" cy="1092607"/>
                </a:xfrm>
                <a:prstGeom prst="rect">
                  <a:avLst/>
                </a:prstGeom>
                <a:noFill/>
              </p:spPr>
              <p:txBody>
                <a:bodyPr wrap="square" rtlCol="0">
                  <a:spAutoFit/>
                </a:bodyPr>
                <a:lstStyle/>
                <a:p>
                  <a:pPr algn="just" latinLnBrk="0">
                    <a:spcBef>
                      <a:spcPts val="600"/>
                    </a:spcBef>
                  </a:pPr>
                  <a:r>
                    <a:rPr lang="en-US" sz="2000" dirty="0" err="1">
                      <a:latin typeface="Times New Roman" panose="02020603050405020304" pitchFamily="18" charset="0"/>
                      <a:ea typeface="Tahoma" panose="020B0604030504040204" pitchFamily="34" charset="0"/>
                      <a:cs typeface="Times New Roman" panose="02020603050405020304" pitchFamily="18" charset="0"/>
                    </a:rPr>
                    <a:t>Mỗi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lập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khác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nhau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hoán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vị</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bốn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đó</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Vậy số các số có bốn chữ số khác nhau có thể lập được là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4</m:t>
                          </m:r>
                        </m:sub>
                      </m:sSub>
                      <m:r>
                        <a:rPr lang="en-US" sz="2000" i="1">
                          <a:latin typeface="Cambria Math" panose="02040503050406030204" pitchFamily="18" charset="0"/>
                        </a:rPr>
                        <m:t>=4!=24</m:t>
                      </m:r>
                    </m:oMath>
                  </a14:m>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334030" y="2675045"/>
                  <a:ext cx="8448900" cy="1092607"/>
                </a:xfrm>
                <a:prstGeom prst="rect">
                  <a:avLst/>
                </a:prstGeom>
                <a:blipFill>
                  <a:blip r:embed="rId2"/>
                  <a:stretch>
                    <a:fillRect l="-794" t="-3352" r="-722" b="-9497"/>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4A48553F-3C77-67FD-E373-9433409EAD0A}"/>
              </a:ext>
            </a:extLst>
          </p:cNvPr>
          <p:cNvGrpSpPr/>
          <p:nvPr/>
        </p:nvGrpSpPr>
        <p:grpSpPr>
          <a:xfrm>
            <a:off x="251520" y="403340"/>
            <a:ext cx="1584176" cy="335713"/>
            <a:chOff x="251520" y="259324"/>
            <a:chExt cx="1584176" cy="335713"/>
          </a:xfrm>
        </p:grpSpPr>
        <p:sp>
          <p:nvSpPr>
            <p:cNvPr id="14" name="Rounded Rectangle 19">
              <a:extLst>
                <a:ext uri="{FF2B5EF4-FFF2-40B4-BE49-F238E27FC236}">
                  <a16:creationId xmlns:a16="http://schemas.microsoft.com/office/drawing/2014/main" id="{1D92CF10-67B4-1809-F947-130D726494E7}"/>
                </a:ext>
              </a:extLst>
            </p:cNvPr>
            <p:cNvSpPr/>
            <p:nvPr/>
          </p:nvSpPr>
          <p:spPr>
            <a:xfrm>
              <a:off x="251520" y="259324"/>
              <a:ext cx="1584176" cy="33571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Bef>
                  <a:spcPts val="600"/>
                </a:spcBef>
                <a:buNone/>
              </a:pP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 Placeholder 1">
              <a:extLst>
                <a:ext uri="{FF2B5EF4-FFF2-40B4-BE49-F238E27FC236}">
                  <a16:creationId xmlns:a16="http://schemas.microsoft.com/office/drawing/2014/main" id="{57A6AF46-D24A-62EF-7944-3C516E9B6A02}"/>
                </a:ext>
              </a:extLst>
            </p:cNvPr>
            <p:cNvSpPr txBox="1">
              <a:spLocks/>
            </p:cNvSpPr>
            <p:nvPr/>
          </p:nvSpPr>
          <p:spPr>
            <a:xfrm>
              <a:off x="273164" y="273483"/>
              <a:ext cx="1562532" cy="3073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pPr algn="just"/>
              <a:r>
                <a:rPr lang="en-US" altLang="ko-KR" sz="2000" b="1" dirty="0">
                  <a:solidFill>
                    <a:schemeClr val="tx1"/>
                  </a:solidFill>
                  <a:latin typeface="Times New Roman" panose="02020603050405020304" pitchFamily="18" charset="0"/>
                  <a:cs typeface="Times New Roman" panose="02020603050405020304" pitchFamily="18" charset="0"/>
                </a:rPr>
                <a:t>1. HOÁN VỊ</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F8BBA1CC-B896-4616-F583-B07799FA1728}"/>
              </a:ext>
            </a:extLst>
          </p:cNvPr>
          <p:cNvGrpSpPr/>
          <p:nvPr/>
        </p:nvGrpSpPr>
        <p:grpSpPr>
          <a:xfrm>
            <a:off x="130809" y="771550"/>
            <a:ext cx="8689663" cy="1214101"/>
            <a:chOff x="107504" y="722011"/>
            <a:chExt cx="8689663" cy="1214101"/>
          </a:xfrm>
        </p:grpSpPr>
        <p:grpSp>
          <p:nvGrpSpPr>
            <p:cNvPr id="12" name="Group 11">
              <a:extLst>
                <a:ext uri="{FF2B5EF4-FFF2-40B4-BE49-F238E27FC236}">
                  <a16:creationId xmlns:a16="http://schemas.microsoft.com/office/drawing/2014/main" id="{82A535F2-7186-A8B0-9B63-43A8C8FC8D23}"/>
                </a:ext>
              </a:extLst>
            </p:cNvPr>
            <p:cNvGrpSpPr/>
            <p:nvPr/>
          </p:nvGrpSpPr>
          <p:grpSpPr>
            <a:xfrm>
              <a:off x="319793" y="915566"/>
              <a:ext cx="8477374" cy="1020546"/>
              <a:chOff x="269221" y="255060"/>
              <a:chExt cx="8632428" cy="1020546"/>
            </a:xfrm>
          </p:grpSpPr>
          <p:sp>
            <p:nvSpPr>
              <p:cNvPr id="3" name="Rounded Rectangle 19">
                <a:extLst>
                  <a:ext uri="{FF2B5EF4-FFF2-40B4-BE49-F238E27FC236}">
                    <a16:creationId xmlns:a16="http://schemas.microsoft.com/office/drawing/2014/main" id="{8DA798C2-7F86-1C5B-8181-75CA1785AFE9}"/>
                  </a:ext>
                </a:extLst>
              </p:cNvPr>
              <p:cNvSpPr/>
              <p:nvPr/>
            </p:nvSpPr>
            <p:spPr>
              <a:xfrm>
                <a:off x="269221" y="255060"/>
                <a:ext cx="8632428" cy="102054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5C8CF20-A188-40A3-A095-8424A5327F85}"/>
                  </a:ext>
                </a:extLst>
              </p:cNvPr>
              <p:cNvSpPr txBox="1"/>
              <p:nvPr/>
            </p:nvSpPr>
            <p:spPr>
              <a:xfrm>
                <a:off x="279481" y="501187"/>
                <a:ext cx="8402193" cy="707886"/>
              </a:xfrm>
              <a:prstGeom prst="rect">
                <a:avLst/>
              </a:prstGeom>
              <a:noFill/>
            </p:spPr>
            <p:txBody>
              <a:bodyPr wrap="square" rtlCol="0">
                <a:spAutoFit/>
              </a:bodyPr>
              <a:lstStyle/>
              <a:p>
                <a:pPr algn="just" latinLnBrk="0">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Từ các chữ số 6, 7, 8 và 9 có thể lập được bao nhiêu số có bốn chữ số khác nhau?</a:t>
                </a:r>
                <a:endPar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E710DAD8-1CBB-67A6-3E3E-DAD863B12159}"/>
                </a:ext>
              </a:extLst>
            </p:cNvPr>
            <p:cNvGrpSpPr/>
            <p:nvPr/>
          </p:nvGrpSpPr>
          <p:grpSpPr>
            <a:xfrm>
              <a:off x="107504" y="722011"/>
              <a:ext cx="1418822" cy="347678"/>
              <a:chOff x="64533" y="82479"/>
              <a:chExt cx="457471" cy="97061"/>
            </a:xfrm>
          </p:grpSpPr>
          <p:grpSp>
            <p:nvGrpSpPr>
              <p:cNvPr id="17" name="Group 16">
                <a:extLst>
                  <a:ext uri="{FF2B5EF4-FFF2-40B4-BE49-F238E27FC236}">
                    <a16:creationId xmlns:a16="http://schemas.microsoft.com/office/drawing/2014/main" id="{3B9B37E8-8EA8-F86A-AD00-497291BFCDFD}"/>
                  </a:ext>
                </a:extLst>
              </p:cNvPr>
              <p:cNvGrpSpPr/>
              <p:nvPr/>
            </p:nvGrpSpPr>
            <p:grpSpPr>
              <a:xfrm>
                <a:off x="64533" y="100932"/>
                <a:ext cx="457471" cy="71427"/>
                <a:chOff x="90798" y="111814"/>
                <a:chExt cx="643670" cy="88395"/>
              </a:xfrm>
            </p:grpSpPr>
            <p:sp>
              <p:nvSpPr>
                <p:cNvPr id="19" name="Arrow: Pentagon 18">
                  <a:extLst>
                    <a:ext uri="{FF2B5EF4-FFF2-40B4-BE49-F238E27FC236}">
                      <a16:creationId xmlns:a16="http://schemas.microsoft.com/office/drawing/2014/main" id="{83AC3589-778C-3DE0-DC8E-04113B1DEE1C}"/>
                    </a:ext>
                  </a:extLst>
                </p:cNvPr>
                <p:cNvSpPr/>
                <p:nvPr/>
              </p:nvSpPr>
              <p:spPr>
                <a:xfrm>
                  <a:off x="204715" y="115734"/>
                  <a:ext cx="529753" cy="8447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b="1" kern="12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Arrow: Chevron 19">
                  <a:extLst>
                    <a:ext uri="{FF2B5EF4-FFF2-40B4-BE49-F238E27FC236}">
                      <a16:creationId xmlns:a16="http://schemas.microsoft.com/office/drawing/2014/main" id="{CD586E3B-E1F3-5069-D03A-FF42F0985AAF}"/>
                    </a:ext>
                  </a:extLst>
                </p:cNvPr>
                <p:cNvSpPr/>
                <p:nvPr/>
              </p:nvSpPr>
              <p:spPr>
                <a:xfrm>
                  <a:off x="90798" y="111814"/>
                  <a:ext cx="128539" cy="856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latin typeface="Times New Roman" panose="02020603050405020304" pitchFamily="18" charset="0"/>
                    <a:cs typeface="Times New Roman" panose="02020603050405020304" pitchFamily="18" charset="0"/>
                  </a:endParaRPr>
                </a:p>
              </p:txBody>
            </p:sp>
            <p:sp>
              <p:nvSpPr>
                <p:cNvPr id="21" name="Arrow: Chevron 20">
                  <a:extLst>
                    <a:ext uri="{FF2B5EF4-FFF2-40B4-BE49-F238E27FC236}">
                      <a16:creationId xmlns:a16="http://schemas.microsoft.com/office/drawing/2014/main" id="{F5601424-963B-7847-4418-D0C86DA873F7}"/>
                    </a:ext>
                  </a:extLst>
                </p:cNvPr>
                <p:cNvSpPr/>
                <p:nvPr/>
              </p:nvSpPr>
              <p:spPr>
                <a:xfrm>
                  <a:off x="149072" y="112287"/>
                  <a:ext cx="121291" cy="85189"/>
                </a:xfrm>
                <a:prstGeom prst="chevron">
                  <a:avLst>
                    <a:gd name="adj" fmla="val 60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dirty="0">
                    <a:latin typeface="Times New Roman" panose="02020603050405020304" pitchFamily="18" charset="0"/>
                    <a:cs typeface="Times New Roman" panose="02020603050405020304" pitchFamily="18" charset="0"/>
                  </a:endParaRPr>
                </a:p>
              </p:txBody>
            </p:sp>
          </p:grpSp>
          <p:sp>
            <p:nvSpPr>
              <p:cNvPr id="18" name="TextBox 56">
                <a:extLst>
                  <a:ext uri="{FF2B5EF4-FFF2-40B4-BE49-F238E27FC236}">
                    <a16:creationId xmlns:a16="http://schemas.microsoft.com/office/drawing/2014/main" id="{1C1FFD8C-62F4-126A-C92E-52C90B2FB961}"/>
                  </a:ext>
                </a:extLst>
              </p:cNvPr>
              <p:cNvSpPr txBox="1"/>
              <p:nvPr/>
            </p:nvSpPr>
            <p:spPr>
              <a:xfrm>
                <a:off x="192154" y="82479"/>
                <a:ext cx="288712" cy="97061"/>
              </a:xfrm>
              <a:prstGeom prst="rect">
                <a:avLst/>
              </a:prstGeom>
              <a:noFill/>
            </p:spPr>
            <p:txBody>
              <a:bodyPr wrap="square" tIns="54000" bIns="0">
                <a:noAutofit/>
              </a:bodyPr>
              <a:lstStyle/>
              <a:p>
                <a:pPr>
                  <a:lnSpc>
                    <a:spcPct val="107000"/>
                  </a:lnSpc>
                  <a:spcAft>
                    <a:spcPts val="800"/>
                  </a:spcAft>
                </a:pPr>
                <a:r>
                  <a:rPr lang="vi-VN"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a:t>
                </a:r>
                <a:endParaRPr lang="vi-VN"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9618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921D-8C35-5848-EFA4-5356B3AAAD5E}"/>
            </a:ext>
          </a:extLst>
        </p:cNvPr>
        <p:cNvGrpSpPr/>
        <p:nvPr/>
      </p:nvGrpSpPr>
      <p:grpSpPr>
        <a:xfrm>
          <a:off x="0" y="0"/>
          <a:ext cx="0" cy="0"/>
          <a:chOff x="0" y="0"/>
          <a:chExt cx="0" cy="0"/>
        </a:xfrm>
      </p:grpSpPr>
      <p:pic>
        <p:nvPicPr>
          <p:cNvPr id="2" name="Picture 2" descr="C:\Users\ADMIN\Desktop\Nong trai\old-mcdonalds-farm-plain.jpg">
            <a:extLst>
              <a:ext uri="{FF2B5EF4-FFF2-40B4-BE49-F238E27FC236}">
                <a16:creationId xmlns:a16="http://schemas.microsoft.com/office/drawing/2014/main" id="{68F81E2D-909F-E967-E5EA-9B267CCB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 y="0"/>
            <a:ext cx="9143023" cy="53524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5E1C86-0899-0CE3-82AD-DC666BAD26C3}"/>
              </a:ext>
            </a:extLst>
          </p:cNvPr>
          <p:cNvSpPr txBox="1"/>
          <p:nvPr/>
        </p:nvSpPr>
        <p:spPr>
          <a:xfrm>
            <a:off x="1667063" y="2718004"/>
            <a:ext cx="6187031" cy="992579"/>
          </a:xfrm>
          <a:prstGeom prst="rect">
            <a:avLst/>
          </a:prstGeom>
          <a:noFill/>
        </p:spPr>
        <p:txBody>
          <a:bodyPr wrap="none" rtlCol="0">
            <a:prstTxWarp prst="textArchUp">
              <a:avLst/>
            </a:prstTxWarp>
            <a:spAutoFit/>
          </a:bodyPr>
          <a:lstStyle/>
          <a:p>
            <a:pPr algn="ctr"/>
            <a:r>
              <a:rPr lang="en-US" sz="230250" b="1" dirty="0" err="1">
                <a:ln w="13462">
                  <a:solidFill>
                    <a:schemeClr val="bg1"/>
                  </a:solidFill>
                  <a:prstDash val="solid"/>
                </a:ln>
                <a:solidFill>
                  <a:srgbClr val="FF0000"/>
                </a:solidFill>
                <a:effectLst>
                  <a:outerShdw dist="38100" dir="2700000" algn="bl" rotWithShape="0">
                    <a:schemeClr val="accent5"/>
                  </a:outerShdw>
                </a:effectLst>
              </a:rPr>
              <a:t>Trò</a:t>
            </a:r>
            <a:r>
              <a:rPr lang="en-US" sz="230250" b="1" dirty="0">
                <a:ln w="13462">
                  <a:solidFill>
                    <a:schemeClr val="bg1"/>
                  </a:solidFill>
                  <a:prstDash val="solid"/>
                </a:ln>
                <a:solidFill>
                  <a:srgbClr val="FF0000"/>
                </a:solidFill>
                <a:effectLst>
                  <a:outerShdw dist="38100" dir="2700000" algn="bl" rotWithShape="0">
                    <a:schemeClr val="accent5"/>
                  </a:outerShdw>
                </a:effectLst>
              </a:rPr>
              <a:t> </a:t>
            </a:r>
            <a:r>
              <a:rPr lang="en-US" sz="230250" b="1" dirty="0" err="1">
                <a:ln w="13462">
                  <a:solidFill>
                    <a:schemeClr val="bg1"/>
                  </a:solidFill>
                  <a:prstDash val="solid"/>
                </a:ln>
                <a:solidFill>
                  <a:srgbClr val="FF0000"/>
                </a:solidFill>
                <a:effectLst>
                  <a:outerShdw dist="38100" dir="2700000" algn="bl" rotWithShape="0">
                    <a:schemeClr val="accent5"/>
                  </a:outerShdw>
                </a:effectLst>
              </a:rPr>
              <a:t>chơi</a:t>
            </a:r>
            <a:r>
              <a:rPr lang="en-US" sz="230250" b="1" dirty="0">
                <a:ln w="13462">
                  <a:solidFill>
                    <a:schemeClr val="bg1"/>
                  </a:solidFill>
                  <a:prstDash val="solid"/>
                </a:ln>
                <a:solidFill>
                  <a:srgbClr val="FF0000"/>
                </a:solidFill>
                <a:effectLst>
                  <a:outerShdw dist="38100" dir="2700000" algn="bl" rotWithShape="0">
                    <a:schemeClr val="accent5"/>
                  </a:outerShdw>
                </a:effectLst>
              </a:rPr>
              <a:t> </a:t>
            </a:r>
            <a:r>
              <a:rPr lang="en-US" sz="230250" b="1" dirty="0" err="1">
                <a:ln w="13462">
                  <a:solidFill>
                    <a:schemeClr val="bg1"/>
                  </a:solidFill>
                  <a:prstDash val="solid"/>
                </a:ln>
                <a:solidFill>
                  <a:srgbClr val="FF0000"/>
                </a:solidFill>
                <a:effectLst>
                  <a:outerShdw dist="38100" dir="2700000" algn="bl" rotWithShape="0">
                    <a:schemeClr val="accent5"/>
                  </a:outerShdw>
                </a:effectLst>
              </a:rPr>
              <a:t>trắc</a:t>
            </a:r>
            <a:r>
              <a:rPr lang="en-US" sz="230250" b="1" dirty="0">
                <a:ln w="13462">
                  <a:solidFill>
                    <a:schemeClr val="bg1"/>
                  </a:solidFill>
                  <a:prstDash val="solid"/>
                </a:ln>
                <a:solidFill>
                  <a:srgbClr val="FF0000"/>
                </a:solidFill>
                <a:effectLst>
                  <a:outerShdw dist="38100" dir="2700000" algn="bl" rotWithShape="0">
                    <a:schemeClr val="accent5"/>
                  </a:outerShdw>
                </a:effectLst>
              </a:rPr>
              <a:t> </a:t>
            </a:r>
            <a:r>
              <a:rPr lang="en-US" sz="230250" b="1" dirty="0" err="1">
                <a:ln w="13462">
                  <a:solidFill>
                    <a:schemeClr val="bg1"/>
                  </a:solidFill>
                  <a:prstDash val="solid"/>
                </a:ln>
                <a:solidFill>
                  <a:srgbClr val="FF0000"/>
                </a:solidFill>
                <a:effectLst>
                  <a:outerShdw dist="38100" dir="2700000" algn="bl" rotWithShape="0">
                    <a:schemeClr val="accent5"/>
                  </a:outerShdw>
                </a:effectLst>
              </a:rPr>
              <a:t>nghiêm</a:t>
            </a:r>
            <a:endParaRPr lang="en-US" sz="230250" b="1" dirty="0">
              <a:ln w="13462">
                <a:solidFill>
                  <a:schemeClr val="bg1"/>
                </a:solidFill>
                <a:prstDash val="solid"/>
              </a:ln>
              <a:solidFill>
                <a:srgbClr val="FF0000"/>
              </a:solidFill>
              <a:effectLst>
                <a:outerShdw dist="38100" dir="2700000" algn="bl" rotWithShape="0">
                  <a:schemeClr val="accent5"/>
                </a:outerShdw>
              </a:effectLst>
            </a:endParaRPr>
          </a:p>
          <a:p>
            <a:pPr algn="ctr"/>
            <a:r>
              <a:rPr lang="en-US" sz="230250" b="1" dirty="0" err="1">
                <a:ln w="13462">
                  <a:solidFill>
                    <a:schemeClr val="bg1"/>
                  </a:solidFill>
                  <a:prstDash val="solid"/>
                </a:ln>
                <a:solidFill>
                  <a:srgbClr val="FF0000"/>
                </a:solidFill>
                <a:effectLst>
                  <a:outerShdw dist="38100" dir="2700000" algn="bl" rotWithShape="0">
                    <a:schemeClr val="accent5"/>
                  </a:outerShdw>
                </a:effectLst>
              </a:rPr>
              <a:t>Xây</a:t>
            </a:r>
            <a:r>
              <a:rPr lang="en-US" sz="230250" b="1" dirty="0">
                <a:ln w="13462">
                  <a:solidFill>
                    <a:schemeClr val="bg1"/>
                  </a:solidFill>
                  <a:prstDash val="solid"/>
                </a:ln>
                <a:solidFill>
                  <a:srgbClr val="FF0000"/>
                </a:solidFill>
                <a:effectLst>
                  <a:outerShdw dist="38100" dir="2700000" algn="bl" rotWithShape="0">
                    <a:schemeClr val="accent5"/>
                  </a:outerShdw>
                </a:effectLst>
              </a:rPr>
              <a:t> </a:t>
            </a:r>
            <a:r>
              <a:rPr lang="en-US" sz="230250" b="1" dirty="0" err="1">
                <a:ln w="13462">
                  <a:solidFill>
                    <a:schemeClr val="bg1"/>
                  </a:solidFill>
                  <a:prstDash val="solid"/>
                </a:ln>
                <a:solidFill>
                  <a:srgbClr val="FF0000"/>
                </a:solidFill>
                <a:effectLst>
                  <a:outerShdw dist="38100" dir="2700000" algn="bl" rotWithShape="0">
                    <a:schemeClr val="accent5"/>
                  </a:outerShdw>
                </a:effectLst>
              </a:rPr>
              <a:t>dựng</a:t>
            </a:r>
            <a:r>
              <a:rPr lang="en-US" sz="230250" b="1" dirty="0">
                <a:ln w="13462">
                  <a:solidFill>
                    <a:schemeClr val="bg1"/>
                  </a:solidFill>
                  <a:prstDash val="solid"/>
                </a:ln>
                <a:solidFill>
                  <a:srgbClr val="FF0000"/>
                </a:solidFill>
                <a:effectLst>
                  <a:outerShdw dist="38100" dir="2700000" algn="bl" rotWithShape="0">
                    <a:schemeClr val="accent5"/>
                  </a:outerShdw>
                </a:effectLst>
              </a:rPr>
              <a:t> </a:t>
            </a:r>
            <a:r>
              <a:rPr lang="en-US" sz="230250" b="1" dirty="0" err="1">
                <a:ln w="13462">
                  <a:solidFill>
                    <a:schemeClr val="bg1"/>
                  </a:solidFill>
                  <a:prstDash val="solid"/>
                </a:ln>
                <a:solidFill>
                  <a:srgbClr val="FF0000"/>
                </a:solidFill>
                <a:effectLst>
                  <a:outerShdw dist="38100" dir="2700000" algn="bl" rotWithShape="0">
                    <a:schemeClr val="accent5"/>
                  </a:outerShdw>
                </a:effectLst>
              </a:rPr>
              <a:t>trang</a:t>
            </a:r>
            <a:r>
              <a:rPr lang="en-US" sz="230250" b="1" dirty="0">
                <a:ln w="13462">
                  <a:solidFill>
                    <a:schemeClr val="bg1"/>
                  </a:solidFill>
                  <a:prstDash val="solid"/>
                </a:ln>
                <a:solidFill>
                  <a:srgbClr val="FF0000"/>
                </a:solidFill>
                <a:effectLst>
                  <a:outerShdw dist="38100" dir="2700000" algn="bl" rotWithShape="0">
                    <a:schemeClr val="accent5"/>
                  </a:outerShdw>
                </a:effectLst>
              </a:rPr>
              <a:t> </a:t>
            </a:r>
            <a:r>
              <a:rPr lang="en-US" sz="230250" b="1" dirty="0" err="1">
                <a:ln w="13462">
                  <a:solidFill>
                    <a:schemeClr val="bg1"/>
                  </a:solidFill>
                  <a:prstDash val="solid"/>
                </a:ln>
                <a:solidFill>
                  <a:srgbClr val="FF0000"/>
                </a:solidFill>
                <a:effectLst>
                  <a:outerShdw dist="38100" dir="2700000" algn="bl" rotWithShape="0">
                    <a:schemeClr val="accent5"/>
                  </a:outerShdw>
                </a:effectLst>
              </a:rPr>
              <a:t>trại</a:t>
            </a:r>
            <a:endParaRPr lang="en-US" sz="230250" b="1"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3133406112"/>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4659</Words>
  <Application>Microsoft Office PowerPoint</Application>
  <PresentationFormat>On-screen Show (16:9)</PresentationFormat>
  <Paragraphs>393</Paragraphs>
  <Slides>45</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맑은 고딕</vt:lpstr>
      <vt:lpstr>Tomaho</vt:lpstr>
      <vt:lpstr>Arial</vt:lpstr>
      <vt:lpstr>Calibri</vt:lpstr>
      <vt:lpstr>Cambria Math</vt:lpstr>
      <vt:lpstr>CASIO ClassWiz</vt:lpstr>
      <vt:lpstr>Tahoma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Minh Thi Nguyễn</cp:lastModifiedBy>
  <cp:revision>20</cp:revision>
  <dcterms:created xsi:type="dcterms:W3CDTF">2016-12-05T23:26:54Z</dcterms:created>
  <dcterms:modified xsi:type="dcterms:W3CDTF">2025-08-27T14:18:42Z</dcterms:modified>
</cp:coreProperties>
</file>