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7" r:id="rId3"/>
    <p:sldId id="259" r:id="rId4"/>
    <p:sldId id="260" r:id="rId5"/>
    <p:sldId id="263" r:id="rId6"/>
    <p:sldId id="262" r:id="rId7"/>
    <p:sldId id="261" r:id="rId8"/>
    <p:sldId id="264" r:id="rId9"/>
    <p:sldId id="265" r:id="rId10"/>
    <p:sldId id="266" r:id="rId11"/>
    <p:sldId id="268" r:id="rId12"/>
    <p:sldId id="267" r:id="rId13"/>
    <p:sldId id="270" r:id="rId14"/>
    <p:sldId id="271" r:id="rId15"/>
    <p:sldId id="274" r:id="rId16"/>
    <p:sldId id="277" r:id="rId17"/>
    <p:sldId id="273" r:id="rId18"/>
    <p:sldId id="278" r:id="rId19"/>
    <p:sldId id="281" r:id="rId20"/>
    <p:sldId id="280" r:id="rId21"/>
    <p:sldId id="283" r:id="rId22"/>
    <p:sldId id="282" r:id="rId2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0" clrIdx="0">
    <p:extLst>
      <p:ext uri="{19B8F6BF-5375-455C-9EA6-DF929625EA0E}">
        <p15:presenceInfo xmlns:p15="http://schemas.microsoft.com/office/powerpoint/2012/main" xmlns="" userId="3af2fd31f176b0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7DA56"/>
    <a:srgbClr val="BC74BC"/>
    <a:srgbClr val="3A22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4660"/>
  </p:normalViewPr>
  <p:slideViewPr>
    <p:cSldViewPr snapToGrid="0">
      <p:cViewPr varScale="1">
        <p:scale>
          <a:sx n="51" d="100"/>
          <a:sy n="51" d="100"/>
        </p:scale>
        <p:origin x="-77"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9A1F79-ED29-44AA-ACA8-D9CF994E847C}" type="datetimeFigureOut">
              <a:rPr lang="vi-VN" smtClean="0"/>
              <a:t>06/02/2026</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139746-DB4F-46C6-B408-73DDB7FD860A}" type="slidenum">
              <a:rPr lang="vi-VN" smtClean="0"/>
              <a:t>‹#›</a:t>
            </a:fld>
            <a:endParaRPr lang="vi-VN"/>
          </a:p>
        </p:txBody>
      </p:sp>
    </p:spTree>
    <p:extLst>
      <p:ext uri="{BB962C8B-B14F-4D97-AF65-F5344CB8AC3E}">
        <p14:creationId xmlns:p14="http://schemas.microsoft.com/office/powerpoint/2010/main" val="41517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So, we have gone through most of the journey. To check what you have learned today, please answer these  following questions. </a:t>
            </a:r>
          </a:p>
          <a:p>
            <a:r>
              <a:rPr lang="vi-VN" sz="1200" b="1" kern="1200" dirty="0" smtClean="0">
                <a:solidFill>
                  <a:schemeClr val="tx1"/>
                </a:solidFill>
                <a:effectLst/>
                <a:latin typeface="+mn-lt"/>
                <a:ea typeface="+mn-ea"/>
                <a:cs typeface="+mn-cs"/>
              </a:rPr>
              <a:t>Those who answer correctly will stay in their place, those who answer incorrectly will move up to the top of the board.</a:t>
            </a:r>
            <a:endParaRPr lang="en-US" sz="1200" b="1" kern="1200" dirty="0" smtClean="0">
              <a:solidFill>
                <a:schemeClr val="tx1"/>
              </a:solidFill>
              <a:effectLst/>
              <a:latin typeface="+mn-lt"/>
              <a:ea typeface="+mn-ea"/>
              <a:cs typeface="+mn-cs"/>
            </a:endParaRPr>
          </a:p>
          <a:p>
            <a:r>
              <a:rPr lang="vi-VN" sz="1200" b="1" kern="1200" dirty="0" smtClean="0">
                <a:solidFill>
                  <a:schemeClr val="tx1"/>
                </a:solidFill>
                <a:effectLst/>
                <a:latin typeface="+mn-lt"/>
                <a:ea typeface="+mn-ea"/>
                <a:cs typeface="+mn-cs"/>
              </a:rPr>
              <a:t>I need 2 people to help me check other people's answers.</a:t>
            </a:r>
            <a:endParaRPr lang="vi-VN"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61E008-F4F0-4346-983F-E04899661C38}" type="slidenum">
              <a:rPr lang="vi-VN" smtClean="0"/>
              <a:t>13</a:t>
            </a:fld>
            <a:endParaRPr lang="vi-VN"/>
          </a:p>
        </p:txBody>
      </p:sp>
    </p:spTree>
    <p:extLst>
      <p:ext uri="{BB962C8B-B14F-4D97-AF65-F5344CB8AC3E}">
        <p14:creationId xmlns:p14="http://schemas.microsoft.com/office/powerpoint/2010/main" val="1537402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So, we have gone through most of the journey. To check what you have learned today, please answer these  following questions. </a:t>
            </a:r>
          </a:p>
          <a:p>
            <a:r>
              <a:rPr lang="vi-VN" sz="1200" b="1" kern="1200" dirty="0" smtClean="0">
                <a:solidFill>
                  <a:schemeClr val="tx1"/>
                </a:solidFill>
                <a:effectLst/>
                <a:latin typeface="+mn-lt"/>
                <a:ea typeface="+mn-ea"/>
                <a:cs typeface="+mn-cs"/>
              </a:rPr>
              <a:t>Those who answer correctly will stay in their place, those who answer incorrectly will move up to the top of the board.</a:t>
            </a:r>
            <a:endParaRPr lang="en-US" sz="1200" b="1" kern="1200" dirty="0" smtClean="0">
              <a:solidFill>
                <a:schemeClr val="tx1"/>
              </a:solidFill>
              <a:effectLst/>
              <a:latin typeface="+mn-lt"/>
              <a:ea typeface="+mn-ea"/>
              <a:cs typeface="+mn-cs"/>
            </a:endParaRPr>
          </a:p>
          <a:p>
            <a:r>
              <a:rPr lang="vi-VN" sz="1200" b="1" kern="1200" dirty="0" smtClean="0">
                <a:solidFill>
                  <a:schemeClr val="tx1"/>
                </a:solidFill>
                <a:effectLst/>
                <a:latin typeface="+mn-lt"/>
                <a:ea typeface="+mn-ea"/>
                <a:cs typeface="+mn-cs"/>
              </a:rPr>
              <a:t>I need 2 people to help me check other people's answers.</a:t>
            </a:r>
            <a:endParaRPr lang="vi-VN"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61E008-F4F0-4346-983F-E04899661C38}" type="slidenum">
              <a:rPr lang="vi-VN" smtClean="0"/>
              <a:t>16</a:t>
            </a:fld>
            <a:endParaRPr lang="vi-VN"/>
          </a:p>
        </p:txBody>
      </p:sp>
    </p:spTree>
    <p:extLst>
      <p:ext uri="{BB962C8B-B14F-4D97-AF65-F5344CB8AC3E}">
        <p14:creationId xmlns:p14="http://schemas.microsoft.com/office/powerpoint/2010/main" val="242898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smtClean="0"/>
              <a:t>Our lesson </a:t>
            </a:r>
            <a:r>
              <a:rPr lang="vi-VN" b="1" dirty="0" smtClean="0"/>
              <a:t>today ends here. Thank you teachers for attending. Wishing all teachers good health and happiness.</a:t>
            </a:r>
            <a:endParaRPr lang="vi-VN"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61E008-F4F0-4346-983F-E04899661C3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9617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7A26AB7-B72B-4206-9FDA-23CD4577FF13}" type="datetimeFigureOut">
              <a:rPr lang="vi-VN" smtClean="0"/>
              <a:t>06/02/2026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D7747AE-0C9D-465C-BEEF-70A642C9C77C}" type="slidenum">
              <a:rPr lang="vi-VN" smtClean="0"/>
              <a:t>‹#›</a:t>
            </a:fld>
            <a:endParaRPr lang="vi-VN"/>
          </a:p>
        </p:txBody>
      </p:sp>
    </p:spTree>
    <p:extLst>
      <p:ext uri="{BB962C8B-B14F-4D97-AF65-F5344CB8AC3E}">
        <p14:creationId xmlns:p14="http://schemas.microsoft.com/office/powerpoint/2010/main" val="3168844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7A26AB7-B72B-4206-9FDA-23CD4577FF13}" type="datetimeFigureOut">
              <a:rPr lang="vi-VN" smtClean="0"/>
              <a:t>06/02/2026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D7747AE-0C9D-465C-BEEF-70A642C9C77C}" type="slidenum">
              <a:rPr lang="vi-VN" smtClean="0"/>
              <a:t>‹#›</a:t>
            </a:fld>
            <a:endParaRPr lang="vi-VN"/>
          </a:p>
        </p:txBody>
      </p:sp>
    </p:spTree>
    <p:extLst>
      <p:ext uri="{BB962C8B-B14F-4D97-AF65-F5344CB8AC3E}">
        <p14:creationId xmlns:p14="http://schemas.microsoft.com/office/powerpoint/2010/main" val="84311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7A26AB7-B72B-4206-9FDA-23CD4577FF13}" type="datetimeFigureOut">
              <a:rPr lang="vi-VN" smtClean="0"/>
              <a:t>06/02/2026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D7747AE-0C9D-465C-BEEF-70A642C9C77C}" type="slidenum">
              <a:rPr lang="vi-VN" smtClean="0"/>
              <a:t>‹#›</a:t>
            </a:fld>
            <a:endParaRPr lang="vi-VN"/>
          </a:p>
        </p:txBody>
      </p:sp>
    </p:spTree>
    <p:extLst>
      <p:ext uri="{BB962C8B-B14F-4D97-AF65-F5344CB8AC3E}">
        <p14:creationId xmlns:p14="http://schemas.microsoft.com/office/powerpoint/2010/main" val="1734379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DA51639-B2D6-4652-B8C3-1B4C224A7BAF}" type="datetimeFigureOut">
              <a:rPr kumimoji="0" lang="en-US" sz="1300" b="0" i="0" u="none" strike="noStrike" kern="1200" cap="none" spc="0" normalizeH="0" baseline="0" noProof="0" dirty="0">
                <a:ln>
                  <a:noFill/>
                </a:ln>
                <a:solidFill>
                  <a:prstClr val="black"/>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2/6/2026</a:t>
            </a:fld>
            <a:endParaRPr kumimoji="0" lang="en-US" sz="13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Tree>
    <p:extLst>
      <p:ext uri="{BB962C8B-B14F-4D97-AF65-F5344CB8AC3E}">
        <p14:creationId xmlns:p14="http://schemas.microsoft.com/office/powerpoint/2010/main" val="3160431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2FF5DD9-2C52-442D-92E2-8072C0C3D7CD}" type="datetimeFigureOut">
              <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2/6/2026</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Tree>
    <p:extLst>
      <p:ext uri="{BB962C8B-B14F-4D97-AF65-F5344CB8AC3E}">
        <p14:creationId xmlns:p14="http://schemas.microsoft.com/office/powerpoint/2010/main" val="44261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C44961B7-6B89-48AB-966F-622E2788EECC}" type="datetimeFigureOut">
              <a:rPr kumimoji="0" lang="en-US" sz="1300" b="0" i="0" u="none" strike="noStrike" kern="1200" cap="none" spc="0" normalizeH="0" baseline="0" noProof="0" dirty="0">
                <a:ln>
                  <a:noFill/>
                </a:ln>
                <a:solidFill>
                  <a:prstClr val="black"/>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2/6/2026</a:t>
            </a:fld>
            <a:endParaRPr kumimoji="0" lang="en-US" sz="13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
        <p:nvSpPr>
          <p:cNvPr id="6" name="Slide Number Placeholder 5"/>
          <p:cNvSpPr>
            <a:spLocks noGrp="1"/>
          </p:cNvSpPr>
          <p:nvPr>
            <p:ph type="sldNum" sz="quarter" idx="12"/>
          </p:nvPr>
        </p:nvSpPr>
        <p:spPr>
          <a:xfrm>
            <a:off x="8604504" y="5211060"/>
            <a:ext cx="2112264" cy="2286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Tree>
    <p:extLst>
      <p:ext uri="{BB962C8B-B14F-4D97-AF65-F5344CB8AC3E}">
        <p14:creationId xmlns:p14="http://schemas.microsoft.com/office/powerpoint/2010/main" val="114522213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BD3D6FB-79CC-4683-A046-BBE785BA1BED}" type="datetimeFigureOut">
              <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2/6/2026</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Tree>
    <p:extLst>
      <p:ext uri="{BB962C8B-B14F-4D97-AF65-F5344CB8AC3E}">
        <p14:creationId xmlns:p14="http://schemas.microsoft.com/office/powerpoint/2010/main" val="834688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512B3E8-48F1-4B23-8498-D8A04A81EC9C}" type="datetimeFigureOut">
              <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2/6/2026</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Tree>
    <p:extLst>
      <p:ext uri="{BB962C8B-B14F-4D97-AF65-F5344CB8AC3E}">
        <p14:creationId xmlns:p14="http://schemas.microsoft.com/office/powerpoint/2010/main" val="1786429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0B90D90-AA62-404D-A741-635B4370F9CB}" type="datetimeFigureOut">
              <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2/6/2026</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Tree>
    <p:extLst>
      <p:ext uri="{BB962C8B-B14F-4D97-AF65-F5344CB8AC3E}">
        <p14:creationId xmlns:p14="http://schemas.microsoft.com/office/powerpoint/2010/main" val="3311861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57002E4-6836-46D1-9DBB-3C27C0DD3A89}" type="datetimeFigureOut">
              <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2/6/2026</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Tree>
    <p:extLst>
      <p:ext uri="{BB962C8B-B14F-4D97-AF65-F5344CB8AC3E}">
        <p14:creationId xmlns:p14="http://schemas.microsoft.com/office/powerpoint/2010/main" val="2739817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CF131DD-A141-4471-BCF9-C6073EDD7E20}" type="datetimeFigureOut">
              <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2/6/2026</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
        <p:nvSpPr>
          <p:cNvPr id="9" name="Footer Placeholder 8"/>
          <p:cNvSpPr>
            <a:spLocks noGrp="1"/>
          </p:cNvSpPr>
          <p:nvPr>
            <p:ph type="ftr" sz="quarter" idx="11"/>
          </p:nvPr>
        </p:nvSpPr>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dirty="0">
                <a:ln>
                  <a:noFill/>
                </a:ln>
                <a:solidFill>
                  <a:srgbClr val="FFFFFF"/>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186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7A26AB7-B72B-4206-9FDA-23CD4577FF13}" type="datetimeFigureOut">
              <a:rPr lang="vi-VN" smtClean="0"/>
              <a:t>06/02/2026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D7747AE-0C9D-465C-BEEF-70A642C9C77C}" type="slidenum">
              <a:rPr lang="vi-VN" smtClean="0"/>
              <a:t>‹#›</a:t>
            </a:fld>
            <a:endParaRPr lang="vi-VN"/>
          </a:p>
        </p:txBody>
      </p:sp>
    </p:spTree>
    <p:extLst>
      <p:ext uri="{BB962C8B-B14F-4D97-AF65-F5344CB8AC3E}">
        <p14:creationId xmlns:p14="http://schemas.microsoft.com/office/powerpoint/2010/main" val="1151097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AB334A90-EB03-42F3-8859-2C2B2724C058}" type="datetimeFigureOut">
              <a:rPr kumimoji="0" lang="en-US" sz="1000" b="0" i="0" u="none" strike="noStrike" kern="1200" cap="none" spc="0" normalizeH="0" baseline="0" noProof="0" dirty="0">
                <a:ln>
                  <a:noFill/>
                </a:ln>
                <a:solidFill>
                  <a:srgbClr val="FFFFFF"/>
                </a:solidFill>
                <a:effectLst>
                  <a:outerShdw blurRad="12700" dist="6350" dir="2700000" algn="tl" rotWithShape="0">
                    <a:prstClr val="black">
                      <a:alpha val="40000"/>
                    </a:prstClr>
                  </a:outerShdw>
                </a:effectLst>
                <a:uLnTx/>
                <a:uFillTx/>
                <a:latin typeface="Century Gothic"/>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2/6/2026</a:t>
            </a:fld>
            <a:endParaRPr kumimoji="0" lang="en-US" sz="1000" b="0" i="0" u="none" strike="noStrike" kern="1200" cap="none" spc="0" normalizeH="0" baseline="0" noProof="0" dirty="0">
              <a:ln>
                <a:noFill/>
              </a:ln>
              <a:solidFill>
                <a:srgbClr val="FFFFFF"/>
              </a:solidFill>
              <a:effectLst>
                <a:outerShdw blurRad="12700" dist="6350" dir="2700000" algn="tl" rotWithShape="0">
                  <a:prstClr val="black">
                    <a:alpha val="40000"/>
                  </a:prstClr>
                </a:outerShdw>
              </a:effectLst>
              <a:uLnTx/>
              <a:uFillTx/>
              <a:latin typeface="Century Gothic"/>
              <a:ea typeface="+mn-ea"/>
              <a:cs typeface="+mn-cs"/>
            </a:endParaRP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outerShdw blurRad="12700" dist="6350" dir="2700000" algn="tl" rotWithShape="0">
                  <a:prstClr val="black">
                    <a:alpha val="40000"/>
                  </a:prstClr>
                </a:outerShdw>
              </a:effectLst>
              <a:uLnTx/>
              <a:uFillTx/>
              <a:latin typeface="Century Gothic"/>
              <a:ea typeface="+mn-ea"/>
              <a:cs typeface="+mn-cs"/>
            </a:endParaRP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dirty="0">
                <a:ln>
                  <a:noFill/>
                </a:ln>
                <a:solidFill>
                  <a:srgbClr val="FFFFFF"/>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98127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11A6AA8-A04B-4104-9AE2-BD48D340E27F}" type="datetimeFigureOut">
              <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2/6/2026</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Tree>
    <p:extLst>
      <p:ext uri="{BB962C8B-B14F-4D97-AF65-F5344CB8AC3E}">
        <p14:creationId xmlns:p14="http://schemas.microsoft.com/office/powerpoint/2010/main" val="4100168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4E0BF79-FAC6-4A96-8DE1-F7B82E2E1652}" type="datetimeFigureOut">
              <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2/6/2026</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Tree>
    <p:extLst>
      <p:ext uri="{BB962C8B-B14F-4D97-AF65-F5344CB8AC3E}">
        <p14:creationId xmlns:p14="http://schemas.microsoft.com/office/powerpoint/2010/main" val="1009447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Tree>
    <p:extLst>
      <p:ext uri="{BB962C8B-B14F-4D97-AF65-F5344CB8AC3E}">
        <p14:creationId xmlns:p14="http://schemas.microsoft.com/office/powerpoint/2010/main" val="1179678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A26AB7-B72B-4206-9FDA-23CD4577FF13}" type="datetimeFigureOut">
              <a:rPr lang="vi-VN" smtClean="0"/>
              <a:t>06/02/2026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D7747AE-0C9D-465C-BEEF-70A642C9C77C}" type="slidenum">
              <a:rPr lang="vi-VN" smtClean="0"/>
              <a:t>‹#›</a:t>
            </a:fld>
            <a:endParaRPr lang="vi-VN"/>
          </a:p>
        </p:txBody>
      </p:sp>
    </p:spTree>
    <p:extLst>
      <p:ext uri="{BB962C8B-B14F-4D97-AF65-F5344CB8AC3E}">
        <p14:creationId xmlns:p14="http://schemas.microsoft.com/office/powerpoint/2010/main" val="295351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C7A26AB7-B72B-4206-9FDA-23CD4577FF13}" type="datetimeFigureOut">
              <a:rPr lang="vi-VN" smtClean="0"/>
              <a:t>06/02/2026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D7747AE-0C9D-465C-BEEF-70A642C9C77C}" type="slidenum">
              <a:rPr lang="vi-VN" smtClean="0"/>
              <a:t>‹#›</a:t>
            </a:fld>
            <a:endParaRPr lang="vi-VN"/>
          </a:p>
        </p:txBody>
      </p:sp>
    </p:spTree>
    <p:extLst>
      <p:ext uri="{BB962C8B-B14F-4D97-AF65-F5344CB8AC3E}">
        <p14:creationId xmlns:p14="http://schemas.microsoft.com/office/powerpoint/2010/main" val="201924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7A26AB7-B72B-4206-9FDA-23CD4577FF13}" type="datetimeFigureOut">
              <a:rPr lang="vi-VN" smtClean="0"/>
              <a:t>06/02/2026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D7747AE-0C9D-465C-BEEF-70A642C9C77C}" type="slidenum">
              <a:rPr lang="vi-VN" smtClean="0"/>
              <a:t>‹#›</a:t>
            </a:fld>
            <a:endParaRPr lang="vi-VN"/>
          </a:p>
        </p:txBody>
      </p:sp>
    </p:spTree>
    <p:extLst>
      <p:ext uri="{BB962C8B-B14F-4D97-AF65-F5344CB8AC3E}">
        <p14:creationId xmlns:p14="http://schemas.microsoft.com/office/powerpoint/2010/main" val="3401203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7A26AB7-B72B-4206-9FDA-23CD4577FF13}" type="datetimeFigureOut">
              <a:rPr lang="vi-VN" smtClean="0"/>
              <a:t>06/02/2026</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D7747AE-0C9D-465C-BEEF-70A642C9C77C}" type="slidenum">
              <a:rPr lang="vi-VN" smtClean="0"/>
              <a:t>‹#›</a:t>
            </a:fld>
            <a:endParaRPr lang="vi-VN"/>
          </a:p>
        </p:txBody>
      </p:sp>
    </p:spTree>
    <p:extLst>
      <p:ext uri="{BB962C8B-B14F-4D97-AF65-F5344CB8AC3E}">
        <p14:creationId xmlns:p14="http://schemas.microsoft.com/office/powerpoint/2010/main" val="2303836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26AB7-B72B-4206-9FDA-23CD4577FF13}" type="datetimeFigureOut">
              <a:rPr lang="vi-VN" smtClean="0"/>
              <a:t>06/02/2026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D7747AE-0C9D-465C-BEEF-70A642C9C77C}" type="slidenum">
              <a:rPr lang="vi-VN" smtClean="0"/>
              <a:t>‹#›</a:t>
            </a:fld>
            <a:endParaRPr lang="vi-VN"/>
          </a:p>
        </p:txBody>
      </p:sp>
    </p:spTree>
    <p:extLst>
      <p:ext uri="{BB962C8B-B14F-4D97-AF65-F5344CB8AC3E}">
        <p14:creationId xmlns:p14="http://schemas.microsoft.com/office/powerpoint/2010/main" val="87560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A26AB7-B72B-4206-9FDA-23CD4577FF13}" type="datetimeFigureOut">
              <a:rPr lang="vi-VN" smtClean="0"/>
              <a:t>06/02/2026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D7747AE-0C9D-465C-BEEF-70A642C9C77C}" type="slidenum">
              <a:rPr lang="vi-VN" smtClean="0"/>
              <a:t>‹#›</a:t>
            </a:fld>
            <a:endParaRPr lang="vi-VN"/>
          </a:p>
        </p:txBody>
      </p:sp>
    </p:spTree>
    <p:extLst>
      <p:ext uri="{BB962C8B-B14F-4D97-AF65-F5344CB8AC3E}">
        <p14:creationId xmlns:p14="http://schemas.microsoft.com/office/powerpoint/2010/main" val="1802332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A26AB7-B72B-4206-9FDA-23CD4577FF13}" type="datetimeFigureOut">
              <a:rPr lang="vi-VN" smtClean="0"/>
              <a:t>06/02/2026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D7747AE-0C9D-465C-BEEF-70A642C9C77C}" type="slidenum">
              <a:rPr lang="vi-VN" smtClean="0"/>
              <a:t>‹#›</a:t>
            </a:fld>
            <a:endParaRPr lang="vi-VN"/>
          </a:p>
        </p:txBody>
      </p:sp>
    </p:spTree>
    <p:extLst>
      <p:ext uri="{BB962C8B-B14F-4D97-AF65-F5344CB8AC3E}">
        <p14:creationId xmlns:p14="http://schemas.microsoft.com/office/powerpoint/2010/main" val="80476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A26AB7-B72B-4206-9FDA-23CD4577FF13}" type="datetimeFigureOut">
              <a:rPr lang="vi-VN" smtClean="0"/>
              <a:t>06/02/2026</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747AE-0C9D-465C-BEEF-70A642C9C77C}" type="slidenum">
              <a:rPr lang="vi-VN" smtClean="0"/>
              <a:t>‹#›</a:t>
            </a:fld>
            <a:endParaRPr lang="vi-VN"/>
          </a:p>
        </p:txBody>
      </p:sp>
    </p:spTree>
    <p:extLst>
      <p:ext uri="{BB962C8B-B14F-4D97-AF65-F5344CB8AC3E}">
        <p14:creationId xmlns:p14="http://schemas.microsoft.com/office/powerpoint/2010/main" val="731678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BC48EC7-AF6A-48D3-8284-14BACBEBDD84}" type="datetimeFigureOut">
              <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2/6/2026</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endParaRPr>
          </a:p>
        </p:txBody>
      </p:sp>
    </p:spTree>
    <p:extLst>
      <p:ext uri="{BB962C8B-B14F-4D97-AF65-F5344CB8AC3E}">
        <p14:creationId xmlns:p14="http://schemas.microsoft.com/office/powerpoint/2010/main" val="3829767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6.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6.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6.png"/><Relationship Id="rId10" Type="http://schemas.openxmlformats.org/officeDocument/2006/relationships/image" Target="../media/image19.svg"/><Relationship Id="rId4" Type="http://schemas.openxmlformats.org/officeDocument/2006/relationships/image" Target="../media/image3.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6.png"/><Relationship Id="rId10" Type="http://schemas.openxmlformats.org/officeDocument/2006/relationships/image" Target="../media/image19.svg"/><Relationship Id="rId4" Type="http://schemas.openxmlformats.org/officeDocument/2006/relationships/image" Target="../media/image3.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6.png"/><Relationship Id="rId10" Type="http://schemas.openxmlformats.org/officeDocument/2006/relationships/image" Target="../media/image19.svg"/><Relationship Id="rId4" Type="http://schemas.openxmlformats.org/officeDocument/2006/relationships/image" Target="../media/image3.sv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6.png"/><Relationship Id="rId10" Type="http://schemas.openxmlformats.org/officeDocument/2006/relationships/image" Target="../media/image19.svg"/><Relationship Id="rId4" Type="http://schemas.openxmlformats.org/officeDocument/2006/relationships/image" Target="../media/image3.sv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6.png"/><Relationship Id="rId10" Type="http://schemas.openxmlformats.org/officeDocument/2006/relationships/image" Target="../media/image19.svg"/><Relationship Id="rId4" Type="http://schemas.openxmlformats.org/officeDocument/2006/relationships/image" Target="../media/image3.sv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6.png"/><Relationship Id="rId10" Type="http://schemas.openxmlformats.org/officeDocument/2006/relationships/image" Target="../media/image19.svg"/><Relationship Id="rId4" Type="http://schemas.openxmlformats.org/officeDocument/2006/relationships/image" Target="../media/image3.sv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6.png"/><Relationship Id="rId10" Type="http://schemas.openxmlformats.org/officeDocument/2006/relationships/image" Target="../media/image19.svg"/><Relationship Id="rId4" Type="http://schemas.openxmlformats.org/officeDocument/2006/relationships/image" Target="../media/image3.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TextBox 4"/>
          <p:cNvSpPr txBox="1"/>
          <p:nvPr/>
        </p:nvSpPr>
        <p:spPr>
          <a:xfrm>
            <a:off x="1653702" y="1828794"/>
            <a:ext cx="9027269" cy="2862322"/>
          </a:xfrm>
          <a:prstGeom prst="rect">
            <a:avLst/>
          </a:prstGeom>
          <a:noFill/>
        </p:spPr>
        <p:txBody>
          <a:bodyPr wrap="square" rtlCol="0">
            <a:spAutoFit/>
          </a:bodyPr>
          <a:lstStyle/>
          <a:p>
            <a:pPr algn="ctr"/>
            <a:r>
              <a:rPr lang="en-US" sz="6000" b="1" dirty="0" smtClean="0">
                <a:solidFill>
                  <a:srgbClr val="FF0000"/>
                </a:solidFill>
                <a:latin typeface="Times New Roman" panose="02020603050405020304" pitchFamily="18" charset="0"/>
                <a:cs typeface="Times New Roman" panose="02020603050405020304" pitchFamily="18" charset="0"/>
              </a:rPr>
              <a:t>CHÀO MỪNG </a:t>
            </a:r>
          </a:p>
          <a:p>
            <a:pPr algn="ctr"/>
            <a:r>
              <a:rPr lang="en-US" sz="6000" b="1" dirty="0" smtClean="0">
                <a:solidFill>
                  <a:srgbClr val="FF0000"/>
                </a:solidFill>
                <a:latin typeface="Times New Roman" panose="02020603050405020304" pitchFamily="18" charset="0"/>
                <a:cs typeface="Times New Roman" panose="02020603050405020304" pitchFamily="18" charset="0"/>
              </a:rPr>
              <a:t>QUÝ THẦY CÔ VỀ DỰ GIỜ LỚP 12A7</a:t>
            </a:r>
            <a:endParaRPr lang="vi-VN"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106476"/>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993" t="-61988" r="-12993" b="-61988"/>
            </a:stretch>
          </a:blipFill>
        </p:spPr>
      </p:sp>
      <p:sp>
        <p:nvSpPr>
          <p:cNvPr id="3" name="Freeform 3"/>
          <p:cNvSpPr/>
          <p:nvPr/>
        </p:nvSpPr>
        <p:spPr>
          <a:xfrm rot="-6524523">
            <a:off x="-2892339" y="3005621"/>
            <a:ext cx="6257555" cy="5474420"/>
          </a:xfrm>
          <a:custGeom>
            <a:avLst/>
            <a:gdLst/>
            <a:ahLst/>
            <a:cxnLst/>
            <a:rect l="l" t="t" r="r" b="b"/>
            <a:pathLst>
              <a:path w="9386333" h="8211630">
                <a:moveTo>
                  <a:pt x="0" y="0"/>
                </a:moveTo>
                <a:lnTo>
                  <a:pt x="9386333" y="0"/>
                </a:lnTo>
                <a:lnTo>
                  <a:pt x="9386333" y="8211629"/>
                </a:lnTo>
                <a:lnTo>
                  <a:pt x="0" y="821162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9462934">
            <a:off x="8820457" y="3604666"/>
            <a:ext cx="6257555" cy="5474420"/>
          </a:xfrm>
          <a:custGeom>
            <a:avLst/>
            <a:gdLst/>
            <a:ahLst/>
            <a:cxnLst/>
            <a:rect l="l" t="t" r="r" b="b"/>
            <a:pathLst>
              <a:path w="9386333" h="8211630">
                <a:moveTo>
                  <a:pt x="0" y="0"/>
                </a:moveTo>
                <a:lnTo>
                  <a:pt x="9386334" y="0"/>
                </a:lnTo>
                <a:lnTo>
                  <a:pt x="9386334" y="8211630"/>
                </a:lnTo>
                <a:lnTo>
                  <a:pt x="0" y="821163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5" name="Group 5"/>
          <p:cNvGrpSpPr/>
          <p:nvPr/>
        </p:nvGrpSpPr>
        <p:grpSpPr>
          <a:xfrm>
            <a:off x="341156" y="939522"/>
            <a:ext cx="7128631" cy="5486400"/>
            <a:chOff x="0" y="0"/>
            <a:chExt cx="2816250" cy="2167467"/>
          </a:xfrm>
        </p:grpSpPr>
        <p:sp>
          <p:nvSpPr>
            <p:cNvPr id="6" name="Freeform 6"/>
            <p:cNvSpPr/>
            <p:nvPr/>
          </p:nvSpPr>
          <p:spPr>
            <a:xfrm>
              <a:off x="0" y="0"/>
              <a:ext cx="2816250" cy="216746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EEC8"/>
            </a:solidFill>
          </p:spPr>
        </p:sp>
        <p:sp>
          <p:nvSpPr>
            <p:cNvPr id="7" name="TextBox 7"/>
            <p:cNvSpPr txBox="1"/>
            <p:nvPr/>
          </p:nvSpPr>
          <p:spPr>
            <a:xfrm>
              <a:off x="0" y="-28575"/>
              <a:ext cx="2816250" cy="2196042"/>
            </a:xfrm>
            <a:prstGeom prst="rect">
              <a:avLst/>
            </a:prstGeom>
          </p:spPr>
          <p:txBody>
            <a:bodyPr lIns="33867" tIns="33867" rIns="33867" bIns="33867" rtlCol="0" anchor="ctr"/>
            <a:lstStyle/>
            <a:p>
              <a:pPr algn="ctr">
                <a:lnSpc>
                  <a:spcPts val="1494"/>
                </a:lnSpc>
              </a:pPr>
              <a:endParaRPr sz="1200"/>
            </a:p>
          </p:txBody>
        </p:sp>
      </p:grpSp>
      <p:grpSp>
        <p:nvGrpSpPr>
          <p:cNvPr id="11" name="Group 11"/>
          <p:cNvGrpSpPr/>
          <p:nvPr/>
        </p:nvGrpSpPr>
        <p:grpSpPr>
          <a:xfrm>
            <a:off x="8209396" y="685800"/>
            <a:ext cx="3296805" cy="5486400"/>
            <a:chOff x="0" y="0"/>
            <a:chExt cx="1302441" cy="2167467"/>
          </a:xfrm>
        </p:grpSpPr>
        <p:sp>
          <p:nvSpPr>
            <p:cNvPr id="12" name="Freeform 12"/>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rgbClr val="FFEEC8"/>
            </a:solidFill>
          </p:spPr>
        </p:sp>
        <p:sp>
          <p:nvSpPr>
            <p:cNvPr id="13" name="TextBox 13"/>
            <p:cNvSpPr txBox="1"/>
            <p:nvPr/>
          </p:nvSpPr>
          <p:spPr>
            <a:xfrm>
              <a:off x="0" y="-28575"/>
              <a:ext cx="1302441" cy="2196042"/>
            </a:xfrm>
            <a:prstGeom prst="rect">
              <a:avLst/>
            </a:prstGeom>
          </p:spPr>
          <p:txBody>
            <a:bodyPr lIns="33867" tIns="33867" rIns="33867" bIns="33867" rtlCol="0" anchor="ctr"/>
            <a:lstStyle/>
            <a:p>
              <a:pPr algn="ctr">
                <a:lnSpc>
                  <a:spcPts val="1494"/>
                </a:lnSpc>
              </a:pPr>
              <a:endParaRPr sz="1200"/>
            </a:p>
          </p:txBody>
        </p:sp>
      </p:grpSp>
      <p:sp>
        <p:nvSpPr>
          <p:cNvPr id="14" name="Freeform 14"/>
          <p:cNvSpPr/>
          <p:nvPr/>
        </p:nvSpPr>
        <p:spPr>
          <a:xfrm>
            <a:off x="0" y="0"/>
            <a:ext cx="3988055" cy="1620876"/>
          </a:xfrm>
          <a:custGeom>
            <a:avLst/>
            <a:gdLst/>
            <a:ahLst/>
            <a:cxnLst/>
            <a:rect l="l" t="t" r="r" b="b"/>
            <a:pathLst>
              <a:path w="5982082" h="2431314">
                <a:moveTo>
                  <a:pt x="0" y="0"/>
                </a:moveTo>
                <a:lnTo>
                  <a:pt x="5982082" y="0"/>
                </a:lnTo>
                <a:lnTo>
                  <a:pt x="5982082" y="2431314"/>
                </a:lnTo>
                <a:lnTo>
                  <a:pt x="0" y="243131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5" name="Freeform 15"/>
          <p:cNvSpPr/>
          <p:nvPr/>
        </p:nvSpPr>
        <p:spPr>
          <a:xfrm>
            <a:off x="8016174" y="-124638"/>
            <a:ext cx="3988055" cy="1620876"/>
          </a:xfrm>
          <a:custGeom>
            <a:avLst/>
            <a:gdLst/>
            <a:ahLst/>
            <a:cxnLst/>
            <a:rect l="l" t="t" r="r" b="b"/>
            <a:pathLst>
              <a:path w="5982082" h="2431314">
                <a:moveTo>
                  <a:pt x="0" y="0"/>
                </a:moveTo>
                <a:lnTo>
                  <a:pt x="5982081" y="0"/>
                </a:lnTo>
                <a:lnTo>
                  <a:pt x="5982081" y="2431314"/>
                </a:lnTo>
                <a:lnTo>
                  <a:pt x="0" y="243131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6" name="Freeform 16"/>
          <p:cNvSpPr/>
          <p:nvPr/>
        </p:nvSpPr>
        <p:spPr>
          <a:xfrm>
            <a:off x="6873072" y="1586759"/>
            <a:ext cx="4633127" cy="7297238"/>
          </a:xfrm>
          <a:custGeom>
            <a:avLst/>
            <a:gdLst/>
            <a:ahLst/>
            <a:cxnLst/>
            <a:rect l="l" t="t" r="r" b="b"/>
            <a:pathLst>
              <a:path w="7542690" h="10945857">
                <a:moveTo>
                  <a:pt x="0" y="0"/>
                </a:moveTo>
                <a:lnTo>
                  <a:pt x="7542690" y="0"/>
                </a:lnTo>
                <a:lnTo>
                  <a:pt x="7542690" y="10945856"/>
                </a:lnTo>
                <a:lnTo>
                  <a:pt x="0" y="1094585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7" name="Freeform 17"/>
          <p:cNvSpPr/>
          <p:nvPr/>
        </p:nvSpPr>
        <p:spPr>
          <a:xfrm flipH="1">
            <a:off x="5739488" y="5469460"/>
            <a:ext cx="3106566" cy="1262610"/>
          </a:xfrm>
          <a:custGeom>
            <a:avLst/>
            <a:gdLst/>
            <a:ahLst/>
            <a:cxnLst/>
            <a:rect l="l" t="t" r="r" b="b"/>
            <a:pathLst>
              <a:path w="4659849" h="1893915">
                <a:moveTo>
                  <a:pt x="4659849" y="0"/>
                </a:moveTo>
                <a:lnTo>
                  <a:pt x="0" y="0"/>
                </a:lnTo>
                <a:lnTo>
                  <a:pt x="0" y="1893915"/>
                </a:lnTo>
                <a:lnTo>
                  <a:pt x="4659849" y="1893915"/>
                </a:lnTo>
                <a:lnTo>
                  <a:pt x="4659849"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8" name="Freeform 18"/>
          <p:cNvSpPr/>
          <p:nvPr/>
        </p:nvSpPr>
        <p:spPr>
          <a:xfrm>
            <a:off x="7515327" y="-265277"/>
            <a:ext cx="2037971" cy="2202130"/>
          </a:xfrm>
          <a:custGeom>
            <a:avLst/>
            <a:gdLst/>
            <a:ahLst/>
            <a:cxnLst/>
            <a:rect l="l" t="t" r="r" b="b"/>
            <a:pathLst>
              <a:path w="3056957" h="3303195">
                <a:moveTo>
                  <a:pt x="0" y="0"/>
                </a:moveTo>
                <a:lnTo>
                  <a:pt x="3056957" y="0"/>
                </a:lnTo>
                <a:lnTo>
                  <a:pt x="3056957" y="3303194"/>
                </a:lnTo>
                <a:lnTo>
                  <a:pt x="0" y="330319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9" name="TextBox 19"/>
          <p:cNvSpPr txBox="1"/>
          <p:nvPr/>
        </p:nvSpPr>
        <p:spPr>
          <a:xfrm>
            <a:off x="255068" y="2256777"/>
            <a:ext cx="7157481" cy="3077766"/>
          </a:xfrm>
          <a:prstGeom prst="rect">
            <a:avLst/>
          </a:prstGeom>
        </p:spPr>
        <p:txBody>
          <a:bodyPr lIns="0" tIns="0" rIns="0" bIns="0" rtlCol="0" anchor="t">
            <a:spAutoFit/>
          </a:bodyPr>
          <a:lstStyle/>
          <a:p>
            <a:pPr algn="ctr">
              <a:lnSpc>
                <a:spcPts val="8037"/>
              </a:lnSpc>
            </a:pPr>
            <a:r>
              <a:rPr lang="en-US" sz="7200" u="sng" dirty="0" smtClean="0">
                <a:solidFill>
                  <a:srgbClr val="C00000"/>
                </a:solidFill>
                <a:latin typeface="Times New Roman" panose="02020603050405020304" pitchFamily="18" charset="0"/>
                <a:cs typeface="Times New Roman" panose="02020603050405020304" pitchFamily="18" charset="0"/>
              </a:rPr>
              <a:t>Bài 8:</a:t>
            </a:r>
          </a:p>
          <a:p>
            <a:pPr algn="ctr">
              <a:lnSpc>
                <a:spcPts val="8037"/>
              </a:lnSpc>
            </a:pPr>
            <a:r>
              <a:rPr lang="en-US" sz="7200" dirty="0" smtClean="0">
                <a:solidFill>
                  <a:srgbClr val="C00000"/>
                </a:solidFill>
                <a:latin typeface="Times New Roman" panose="02020603050405020304" pitchFamily="18" charset="0"/>
                <a:cs typeface="Times New Roman" panose="02020603050405020304" pitchFamily="18" charset="0"/>
              </a:rPr>
              <a:t>PROTEIN VÀ ENZYME</a:t>
            </a:r>
            <a:endParaRPr lang="en-US" sz="7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6195511"/>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013" y="330740"/>
            <a:ext cx="11517548" cy="6232475"/>
          </a:xfrm>
          <a:prstGeom prst="rect">
            <a:avLst/>
          </a:prstGeom>
          <a:noFill/>
          <a:ln w="28575">
            <a:solidFill>
              <a:srgbClr val="FF0000"/>
            </a:solidFill>
          </a:ln>
        </p:spPr>
        <p:txBody>
          <a:bodyPr wrap="square" rtlCol="0">
            <a:spAutoFit/>
          </a:bodyPr>
          <a:lstStyle/>
          <a:p>
            <a:pPr algn="ctr">
              <a:lnSpc>
                <a:spcPct val="150000"/>
              </a:lnSpc>
              <a:spcAft>
                <a:spcPts val="0"/>
              </a:spcAft>
            </a:pPr>
            <a:r>
              <a:rPr lang="en-US" sz="26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TÌM HIỂU KHÁI NIỆM, CẤU TRÚC, TÍNH CHẤT VẬT LÍ CỦA PROTEIN</a:t>
            </a:r>
            <a:endParaRPr lang="vi-VN" sz="2600" dirty="0">
              <a:solidFill>
                <a:srgbClr val="FF0000"/>
              </a:solidFill>
              <a:ea typeface="Arial" panose="020B0604020202020204" pitchFamily="34" charset="0"/>
              <a:cs typeface="Times New Roman" panose="02020603050405020304" pitchFamily="18" charset="0"/>
            </a:endParaRPr>
          </a:p>
          <a:p>
            <a:pPr algn="just">
              <a:lnSpc>
                <a:spcPct val="150000"/>
              </a:lnSpc>
              <a:spcAft>
                <a:spcPts val="0"/>
              </a:spcAft>
            </a:pPr>
            <a:r>
              <a:rPr lang="en-US" sz="24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1. Sử dụng các từ khóa vừa được cung cấp điền vào chỗ trống để hoàn nội dung về khái niệm, đặc điểm cấu tạo và tính chất vật lí của protein: </a:t>
            </a:r>
            <a:endParaRPr lang="vi-VN" sz="2400" dirty="0">
              <a:solidFill>
                <a:srgbClr val="0070C0"/>
              </a:solidFill>
              <a:ea typeface="Arial" panose="020B0604020202020204" pitchFamily="34" charset="0"/>
              <a:cs typeface="Times New Roman" panose="02020603050405020304" pitchFamily="18" charset="0"/>
            </a:endParaRPr>
          </a:p>
          <a:p>
            <a:pPr algn="just">
              <a:lnSpc>
                <a:spcPct val="150000"/>
              </a:lnSpc>
              <a:spcAft>
                <a:spcPts val="0"/>
              </a:spcAft>
            </a:pPr>
            <a:r>
              <a:rPr lang="en-US" sz="2400" dirty="0">
                <a:latin typeface="Times New Roman" panose="02020603050405020304" pitchFamily="18" charset="0"/>
                <a:ea typeface="Arial" panose="020B0604020202020204" pitchFamily="34" charset="0"/>
                <a:cs typeface="Times New Roman" panose="02020603050405020304" pitchFamily="18" charset="0"/>
              </a:rPr>
              <a:t>Protein là hợp chất cao phân tử được hình thành từ một hay nhiều chuỗi </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........(1)..........</a:t>
            </a:r>
            <a:endParaRPr lang="vi-VN" sz="2400" dirty="0">
              <a:solidFill>
                <a:srgbClr val="FF0000"/>
              </a:solidFill>
              <a:ea typeface="Arial" panose="020B0604020202020204" pitchFamily="34" charset="0"/>
              <a:cs typeface="Times New Roman" panose="02020603050405020304" pitchFamily="18" charset="0"/>
            </a:endParaRPr>
          </a:p>
          <a:p>
            <a:pPr algn="just">
              <a:lnSpc>
                <a:spcPct val="150000"/>
              </a:lnSpc>
              <a:spcAft>
                <a:spcPts val="0"/>
              </a:spcAft>
            </a:pPr>
            <a:r>
              <a:rPr lang="en-US" sz="2400" dirty="0">
                <a:latin typeface="Times New Roman" panose="02020603050405020304" pitchFamily="18" charset="0"/>
                <a:ea typeface="Arial" panose="020B0604020202020204" pitchFamily="34" charset="0"/>
                <a:cs typeface="Times New Roman" panose="02020603050405020304" pitchFamily="18" charset="0"/>
              </a:rPr>
              <a:t>Protein có thể được phân loại thành:</a:t>
            </a:r>
            <a:endParaRPr lang="vi-VN" sz="2400" dirty="0">
              <a:ea typeface="Arial" panose="020B0604020202020204" pitchFamily="34" charset="0"/>
              <a:cs typeface="Times New Roman" panose="02020603050405020304" pitchFamily="18" charset="0"/>
            </a:endParaRPr>
          </a:p>
          <a:p>
            <a:pPr algn="just">
              <a:lnSpc>
                <a:spcPct val="150000"/>
              </a:lnSpc>
              <a:spcAft>
                <a:spcPts val="0"/>
              </a:spcAft>
            </a:pPr>
            <a:r>
              <a:rPr lang="en-US" sz="2400" dirty="0">
                <a:latin typeface="Times New Roman" panose="02020603050405020304" pitchFamily="18" charset="0"/>
                <a:ea typeface="Arial" panose="020B0604020202020204" pitchFamily="34" charset="0"/>
                <a:cs typeface="Times New Roman" panose="02020603050405020304" pitchFamily="18" charset="0"/>
              </a:rPr>
              <a:t>+ Protein đơn giản: thành phần cấu tạo chỉ chứa các đơn vị </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.........(2).........</a:t>
            </a:r>
            <a:endParaRPr lang="vi-VN" sz="2400" dirty="0">
              <a:solidFill>
                <a:srgbClr val="FF0000"/>
              </a:solidFill>
              <a:ea typeface="Arial" panose="020B0604020202020204" pitchFamily="34" charset="0"/>
              <a:cs typeface="Times New Roman" panose="02020603050405020304" pitchFamily="18" charset="0"/>
            </a:endParaRPr>
          </a:p>
          <a:p>
            <a:pPr algn="just">
              <a:lnSpc>
                <a:spcPct val="150000"/>
              </a:lnSpc>
              <a:spcAft>
                <a:spcPts val="0"/>
              </a:spcAft>
            </a:pPr>
            <a:r>
              <a:rPr lang="en-US" sz="2400" dirty="0">
                <a:latin typeface="Times New Roman" panose="02020603050405020304" pitchFamily="18" charset="0"/>
                <a:ea typeface="Arial" panose="020B0604020202020204" pitchFamily="34" charset="0"/>
                <a:cs typeface="Times New Roman" panose="02020603050405020304" pitchFamily="18" charset="0"/>
              </a:rPr>
              <a:t>+ Protein phức tạp: gồm có </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.........(3).......... </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liên </a:t>
            </a:r>
            <a:r>
              <a:rPr lang="en-US" sz="2400" dirty="0">
                <a:latin typeface="Times New Roman" panose="02020603050405020304" pitchFamily="18" charset="0"/>
                <a:ea typeface="Arial" panose="020B0604020202020204" pitchFamily="34" charset="0"/>
                <a:cs typeface="Times New Roman" panose="02020603050405020304" pitchFamily="18" charset="0"/>
              </a:rPr>
              <a:t>kết với nhóm “phi protein”.</a:t>
            </a:r>
            <a:endParaRPr lang="vi-VN" sz="2400" dirty="0">
              <a:ea typeface="Arial" panose="020B0604020202020204" pitchFamily="34" charset="0"/>
              <a:cs typeface="Times New Roman" panose="02020603050405020304" pitchFamily="18" charset="0"/>
            </a:endParaRPr>
          </a:p>
          <a:p>
            <a:pPr algn="just">
              <a:lnSpc>
                <a:spcPct val="150000"/>
              </a:lnSpc>
              <a:spcAft>
                <a:spcPts val="0"/>
              </a:spcAft>
            </a:pPr>
            <a:r>
              <a:rPr lang="en-US" sz="2400" dirty="0">
                <a:latin typeface="Times New Roman" panose="02020603050405020304" pitchFamily="18" charset="0"/>
                <a:ea typeface="Arial" panose="020B0604020202020204" pitchFamily="34" charset="0"/>
                <a:cs typeface="Times New Roman" panose="02020603050405020304" pitchFamily="18" charset="0"/>
              </a:rPr>
              <a:t>Protein dạng </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...........(4)......... </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như </a:t>
            </a:r>
            <a:r>
              <a:rPr lang="en-US" sz="2400" dirty="0">
                <a:latin typeface="Times New Roman" panose="02020603050405020304" pitchFamily="18" charset="0"/>
                <a:ea typeface="Arial" panose="020B0604020202020204" pitchFamily="34" charset="0"/>
                <a:cs typeface="Times New Roman" panose="02020603050405020304" pitchFamily="18" charset="0"/>
              </a:rPr>
              <a:t>α-keratin (trong tóc, móng, da,..) hoặc collagen</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.......(5)........ </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trong </a:t>
            </a:r>
            <a:r>
              <a:rPr lang="en-US" sz="2400" dirty="0">
                <a:latin typeface="Times New Roman" panose="02020603050405020304" pitchFamily="18" charset="0"/>
                <a:ea typeface="Arial" panose="020B0604020202020204" pitchFamily="34" charset="0"/>
                <a:cs typeface="Times New Roman" panose="02020603050405020304" pitchFamily="18" charset="0"/>
              </a:rPr>
              <a:t>nước.</a:t>
            </a:r>
            <a:endParaRPr lang="vi-VN" sz="2400" dirty="0">
              <a:ea typeface="Arial" panose="020B0604020202020204" pitchFamily="34" charset="0"/>
              <a:cs typeface="Times New Roman" panose="02020603050405020304" pitchFamily="18" charset="0"/>
            </a:endParaRPr>
          </a:p>
          <a:p>
            <a:pPr algn="just">
              <a:lnSpc>
                <a:spcPct val="150000"/>
              </a:lnSpc>
              <a:spcAft>
                <a:spcPts val="0"/>
              </a:spcAft>
            </a:pPr>
            <a:r>
              <a:rPr lang="en-US" sz="2400" dirty="0">
                <a:latin typeface="Times New Roman" panose="02020603050405020304" pitchFamily="18" charset="0"/>
                <a:ea typeface="Arial" panose="020B0604020202020204" pitchFamily="34" charset="0"/>
                <a:cs typeface="Times New Roman" panose="02020603050405020304" pitchFamily="18" charset="0"/>
              </a:rPr>
              <a:t>Protein dạng </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...........(6)......... </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như </a:t>
            </a:r>
            <a:r>
              <a:rPr lang="en-US" sz="2400" dirty="0">
                <a:latin typeface="Times New Roman" panose="02020603050405020304" pitchFamily="18" charset="0"/>
                <a:ea typeface="Arial" panose="020B0604020202020204" pitchFamily="34" charset="0"/>
                <a:cs typeface="Times New Roman" panose="02020603050405020304" pitchFamily="18" charset="0"/>
              </a:rPr>
              <a:t>hemoglobin, albumin,... </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...........(7)......... </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trong </a:t>
            </a:r>
            <a:r>
              <a:rPr lang="en-US" sz="2400" dirty="0">
                <a:latin typeface="Times New Roman" panose="02020603050405020304" pitchFamily="18" charset="0"/>
                <a:ea typeface="Arial" panose="020B0604020202020204" pitchFamily="34" charset="0"/>
                <a:cs typeface="Times New Roman" panose="02020603050405020304" pitchFamily="18" charset="0"/>
              </a:rPr>
              <a:t>nước tạo thành dung dịch keo.</a:t>
            </a:r>
            <a:endParaRPr lang="vi-VN" sz="24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82446121"/>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013" y="330740"/>
            <a:ext cx="11517548" cy="6232475"/>
          </a:xfrm>
          <a:prstGeom prst="rect">
            <a:avLst/>
          </a:prstGeom>
          <a:noFill/>
          <a:ln w="28575">
            <a:solidFill>
              <a:srgbClr val="FF0000"/>
            </a:solidFill>
          </a:ln>
        </p:spPr>
        <p:txBody>
          <a:bodyPr wrap="square" rtlCol="0">
            <a:spAutoFit/>
          </a:bodyPr>
          <a:lstStyle/>
          <a:p>
            <a:pPr algn="ctr">
              <a:lnSpc>
                <a:spcPct val="150000"/>
              </a:lnSpc>
              <a:spcAft>
                <a:spcPts val="0"/>
              </a:spcAft>
            </a:pPr>
            <a:r>
              <a:rPr lang="en-US" sz="26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TÌM HIỂU KHÁI NIỆM, CẤU TRÚC, TÍNH CHẤT VẬT LÍ CỦA PROTEIN</a:t>
            </a:r>
            <a:endParaRPr lang="vi-VN" sz="2600" dirty="0">
              <a:solidFill>
                <a:srgbClr val="FF0000"/>
              </a:solidFill>
              <a:ea typeface="Arial" panose="020B0604020202020204" pitchFamily="34" charset="0"/>
              <a:cs typeface="Times New Roman" panose="02020603050405020304" pitchFamily="18" charset="0"/>
            </a:endParaRPr>
          </a:p>
          <a:p>
            <a:pPr algn="just">
              <a:lnSpc>
                <a:spcPct val="150000"/>
              </a:lnSpc>
              <a:spcAft>
                <a:spcPts val="0"/>
              </a:spcAft>
            </a:pPr>
            <a:r>
              <a:rPr lang="en-US" sz="24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1. Sử dụng các từ khóa vừa được cung cấp điền vào chỗ trống để hoàn nội dung về khái niệm, đặc điểm cấu tạo và tính chất vật lí của protein: </a:t>
            </a:r>
            <a:endParaRPr lang="vi-VN" sz="2400" dirty="0">
              <a:solidFill>
                <a:srgbClr val="0070C0"/>
              </a:solidFill>
              <a:ea typeface="Arial" panose="020B0604020202020204" pitchFamily="34" charset="0"/>
              <a:cs typeface="Times New Roman" panose="02020603050405020304" pitchFamily="18" charset="0"/>
            </a:endParaRPr>
          </a:p>
          <a:p>
            <a:pPr algn="just">
              <a:lnSpc>
                <a:spcPct val="150000"/>
              </a:lnSpc>
              <a:spcAft>
                <a:spcPts val="0"/>
              </a:spcAft>
            </a:pPr>
            <a:r>
              <a:rPr lang="en-US" sz="2400" dirty="0">
                <a:latin typeface="Times New Roman" panose="02020603050405020304" pitchFamily="18" charset="0"/>
                <a:ea typeface="Arial" panose="020B0604020202020204" pitchFamily="34" charset="0"/>
                <a:cs typeface="Times New Roman" panose="02020603050405020304" pitchFamily="18" charset="0"/>
              </a:rPr>
              <a:t>Protein là hợp chất cao phân tử được hình thành từ một hay nhiều </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chuỗi </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(1) polypeptide</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a:t>
            </a:r>
            <a:endParaRPr lang="vi-VN" sz="2400" dirty="0">
              <a:ea typeface="Arial" panose="020B0604020202020204" pitchFamily="34" charset="0"/>
              <a:cs typeface="Times New Roman" panose="02020603050405020304" pitchFamily="18" charset="0"/>
            </a:endParaRPr>
          </a:p>
          <a:p>
            <a:pPr algn="just">
              <a:lnSpc>
                <a:spcPct val="150000"/>
              </a:lnSpc>
              <a:spcAft>
                <a:spcPts val="0"/>
              </a:spcAft>
            </a:pPr>
            <a:r>
              <a:rPr lang="en-US" sz="2400" dirty="0">
                <a:latin typeface="Times New Roman" panose="02020603050405020304" pitchFamily="18" charset="0"/>
                <a:ea typeface="Arial" panose="020B0604020202020204" pitchFamily="34" charset="0"/>
                <a:cs typeface="Times New Roman" panose="02020603050405020304" pitchFamily="18" charset="0"/>
              </a:rPr>
              <a:t>Protein có thể được phân loại thành:</a:t>
            </a:r>
            <a:endParaRPr lang="vi-VN" sz="2400" dirty="0">
              <a:ea typeface="Arial" panose="020B0604020202020204" pitchFamily="34" charset="0"/>
              <a:cs typeface="Times New Roman" panose="02020603050405020304" pitchFamily="18" charset="0"/>
            </a:endParaRPr>
          </a:p>
          <a:p>
            <a:pPr algn="just">
              <a:lnSpc>
                <a:spcPct val="150000"/>
              </a:lnSpc>
              <a:spcAft>
                <a:spcPts val="0"/>
              </a:spcAft>
            </a:pPr>
            <a:r>
              <a:rPr lang="en-US" sz="2400" dirty="0">
                <a:latin typeface="Times New Roman" panose="02020603050405020304" pitchFamily="18" charset="0"/>
                <a:ea typeface="Arial" panose="020B0604020202020204" pitchFamily="34" charset="0"/>
                <a:cs typeface="Times New Roman" panose="02020603050405020304" pitchFamily="18" charset="0"/>
              </a:rPr>
              <a:t>+ Protein đơn giản: thành phần cấu tạo chỉ chứa các đơn vị </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(2) </a:t>
            </a:r>
            <a:r>
              <a:rPr lang="el-GR"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α</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-amino acid</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a:t>
            </a:r>
            <a:endParaRPr lang="vi-VN" sz="2400" dirty="0">
              <a:ea typeface="Arial" panose="020B0604020202020204" pitchFamily="34" charset="0"/>
              <a:cs typeface="Times New Roman" panose="02020603050405020304" pitchFamily="18" charset="0"/>
            </a:endParaRPr>
          </a:p>
          <a:p>
            <a:pPr algn="just">
              <a:lnSpc>
                <a:spcPct val="150000"/>
              </a:lnSpc>
              <a:spcAft>
                <a:spcPts val="0"/>
              </a:spcAft>
            </a:pPr>
            <a:r>
              <a:rPr lang="en-US" sz="2400" dirty="0">
                <a:latin typeface="Times New Roman" panose="02020603050405020304" pitchFamily="18" charset="0"/>
                <a:ea typeface="Arial" panose="020B0604020202020204" pitchFamily="34" charset="0"/>
                <a:cs typeface="Times New Roman" panose="02020603050405020304" pitchFamily="18" charset="0"/>
              </a:rPr>
              <a:t>+ Protein phức tạp: gồm có </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(3) protein đơn giản </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liên </a:t>
            </a:r>
            <a:r>
              <a:rPr lang="en-US" sz="2400" dirty="0">
                <a:latin typeface="Times New Roman" panose="02020603050405020304" pitchFamily="18" charset="0"/>
                <a:ea typeface="Arial" panose="020B0604020202020204" pitchFamily="34" charset="0"/>
                <a:cs typeface="Times New Roman" panose="02020603050405020304" pitchFamily="18" charset="0"/>
              </a:rPr>
              <a:t>kết với nhóm “phi protein”.</a:t>
            </a:r>
            <a:endParaRPr lang="vi-VN" sz="2400" dirty="0">
              <a:ea typeface="Arial" panose="020B0604020202020204" pitchFamily="34" charset="0"/>
              <a:cs typeface="Times New Roman" panose="02020603050405020304" pitchFamily="18" charset="0"/>
            </a:endParaRPr>
          </a:p>
          <a:p>
            <a:pPr algn="just">
              <a:lnSpc>
                <a:spcPct val="150000"/>
              </a:lnSpc>
              <a:spcAft>
                <a:spcPts val="0"/>
              </a:spcAft>
            </a:pPr>
            <a:r>
              <a:rPr lang="en-US" sz="2400" dirty="0">
                <a:latin typeface="Times New Roman" panose="02020603050405020304" pitchFamily="18" charset="0"/>
                <a:ea typeface="Arial" panose="020B0604020202020204" pitchFamily="34" charset="0"/>
                <a:cs typeface="Times New Roman" panose="02020603050405020304" pitchFamily="18" charset="0"/>
              </a:rPr>
              <a:t>Protein </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dạng </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(4) hình sợi </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như </a:t>
            </a:r>
            <a:r>
              <a:rPr lang="en-US" sz="2400" dirty="0">
                <a:latin typeface="Times New Roman" panose="02020603050405020304" pitchFamily="18" charset="0"/>
                <a:ea typeface="Arial" panose="020B0604020202020204" pitchFamily="34" charset="0"/>
                <a:cs typeface="Times New Roman" panose="02020603050405020304" pitchFamily="18" charset="0"/>
              </a:rPr>
              <a:t>α-keratin (trong tóc, móng, da,..) hoặc collagen</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(5) không tan </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trong </a:t>
            </a:r>
            <a:r>
              <a:rPr lang="en-US" sz="2400" dirty="0">
                <a:latin typeface="Times New Roman" panose="02020603050405020304" pitchFamily="18" charset="0"/>
                <a:ea typeface="Arial" panose="020B0604020202020204" pitchFamily="34" charset="0"/>
                <a:cs typeface="Times New Roman" panose="02020603050405020304" pitchFamily="18" charset="0"/>
              </a:rPr>
              <a:t>nước.</a:t>
            </a:r>
            <a:endParaRPr lang="vi-VN" sz="2400" dirty="0">
              <a:ea typeface="Arial" panose="020B0604020202020204" pitchFamily="34" charset="0"/>
              <a:cs typeface="Times New Roman" panose="02020603050405020304" pitchFamily="18" charset="0"/>
            </a:endParaRPr>
          </a:p>
          <a:p>
            <a:pPr algn="just">
              <a:lnSpc>
                <a:spcPct val="150000"/>
              </a:lnSpc>
              <a:spcAft>
                <a:spcPts val="0"/>
              </a:spcAft>
            </a:pPr>
            <a:r>
              <a:rPr lang="en-US" sz="2400" dirty="0">
                <a:latin typeface="Times New Roman" panose="02020603050405020304" pitchFamily="18" charset="0"/>
                <a:ea typeface="Arial" panose="020B0604020202020204" pitchFamily="34" charset="0"/>
                <a:cs typeface="Times New Roman" panose="02020603050405020304" pitchFamily="18" charset="0"/>
              </a:rPr>
              <a:t>Protein </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dạng </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(6) hình cầu </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như </a:t>
            </a:r>
            <a:r>
              <a:rPr lang="en-US" sz="2400" dirty="0">
                <a:latin typeface="Times New Roman" panose="02020603050405020304" pitchFamily="18" charset="0"/>
                <a:ea typeface="Arial" panose="020B0604020202020204" pitchFamily="34" charset="0"/>
                <a:cs typeface="Times New Roman" panose="02020603050405020304" pitchFamily="18" charset="0"/>
              </a:rPr>
              <a:t>hemoglobin, albumin</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(7) có thể tan </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trong </a:t>
            </a:r>
            <a:r>
              <a:rPr lang="en-US" sz="2400" dirty="0">
                <a:latin typeface="Times New Roman" panose="02020603050405020304" pitchFamily="18" charset="0"/>
                <a:ea typeface="Arial" panose="020B0604020202020204" pitchFamily="34" charset="0"/>
                <a:cs typeface="Times New Roman" panose="02020603050405020304" pitchFamily="18" charset="0"/>
              </a:rPr>
              <a:t>nước tạo thành dung dịch keo.</a:t>
            </a:r>
            <a:endParaRPr lang="vi-VN" sz="24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33747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0860" y="316666"/>
            <a:ext cx="10748199" cy="1200329"/>
          </a:xfrm>
          <a:prstGeom prst="rect">
            <a:avLst/>
          </a:prstGeom>
          <a:ln w="38100">
            <a:solidFill>
              <a:srgbClr val="FF0000"/>
            </a:solidFill>
          </a:ln>
        </p:spPr>
        <p:txBody>
          <a:bodyPr wrap="none">
            <a:spAutoFit/>
          </a:bodyPr>
          <a:lstStyle/>
          <a:p>
            <a:pPr algn="ctr"/>
            <a:r>
              <a:rPr lang="vi-VN" sz="3600" b="1" dirty="0" smtClean="0">
                <a:solidFill>
                  <a:srgbClr val="FF0000"/>
                </a:solidFill>
                <a:latin typeface="Times New Roman" panose="02020603050405020304" pitchFamily="18" charset="0"/>
                <a:cs typeface="Times New Roman" panose="02020603050405020304" pitchFamily="18" charset="0"/>
              </a:rPr>
              <a:t>TÌM HIỂU TÍNH CHẤT HÓA HỌC CỦA PROTEIN</a:t>
            </a:r>
          </a:p>
          <a:p>
            <a:pPr algn="ctr"/>
            <a:r>
              <a:rPr lang="en-US" sz="3600" b="1" dirty="0" smtClean="0">
                <a:solidFill>
                  <a:srgbClr val="0070C0"/>
                </a:solidFill>
                <a:latin typeface="Times New Roman" panose="02020603050405020304" pitchFamily="18" charset="0"/>
                <a:cs typeface="Times New Roman" panose="02020603050405020304" pitchFamily="18" charset="0"/>
              </a:rPr>
              <a:t>1. Phản ứng thủy phân: </a:t>
            </a:r>
            <a:endParaRPr lang="vi-VN" sz="3600" b="1" dirty="0" smtClean="0">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80860" y="1799339"/>
            <a:ext cx="10243226" cy="101566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Quan sát hình ảnh sau, cho biết sản phẩm của quá trình thủy phân protein</a:t>
            </a:r>
            <a:r>
              <a:rPr lang="en-US" sz="2400" b="1" dirty="0" smtClean="0">
                <a:latin typeface="Times New Roman" panose="02020603050405020304" pitchFamily="18" charset="0"/>
                <a:cs typeface="Times New Roman" panose="02020603050405020304" pitchFamily="18" charset="0"/>
              </a:rPr>
              <a:t>:</a:t>
            </a:r>
          </a:p>
          <a:p>
            <a:endParaRPr lang="en-US" b="1" dirty="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3077325" y="2298880"/>
            <a:ext cx="5450296" cy="2710865"/>
          </a:xfrm>
          <a:prstGeom prst="rect">
            <a:avLst/>
          </a:prstGeom>
        </p:spPr>
      </p:pic>
      <p:sp>
        <p:nvSpPr>
          <p:cNvPr id="12" name="TextBox 11"/>
          <p:cNvSpPr txBox="1"/>
          <p:nvPr/>
        </p:nvSpPr>
        <p:spPr>
          <a:xfrm>
            <a:off x="505800" y="5328923"/>
            <a:ext cx="11391089" cy="1384995"/>
          </a:xfrm>
          <a:prstGeom prst="rect">
            <a:avLst/>
          </a:prstGeom>
          <a:noFill/>
        </p:spPr>
        <p:txBody>
          <a:bodyPr wrap="square" rtlCol="0">
            <a:spAutoFit/>
          </a:bodyPr>
          <a:lstStyle/>
          <a:p>
            <a:pPr algn="just"/>
            <a:r>
              <a:rPr lang="en-US" dirty="0" smtClean="0"/>
              <a:t>        </a:t>
            </a:r>
            <a:r>
              <a:rPr lang="en-US" sz="2800" dirty="0" smtClean="0">
                <a:latin typeface="Times New Roman" panose="02020603050405020304" pitchFamily="18" charset="0"/>
                <a:cs typeface="Times New Roman" panose="02020603050405020304" pitchFamily="18" charset="0"/>
              </a:rPr>
              <a:t>Sản phẩm của quá trình thủy phân hoàn toàn protein là các </a:t>
            </a:r>
            <a:r>
              <a:rPr lang="en-US" sz="2800" dirty="0" smtClean="0">
                <a:solidFill>
                  <a:srgbClr val="FF0000"/>
                </a:solidFill>
                <a:latin typeface="Times New Roman" panose="02020603050405020304" pitchFamily="18" charset="0"/>
                <a:cs typeface="Times New Roman" panose="02020603050405020304" pitchFamily="18" charset="0"/>
              </a:rPr>
              <a:t>amino acid</a:t>
            </a:r>
            <a:r>
              <a:rPr lang="en-US" sz="2800" dirty="0" smtClean="0">
                <a:latin typeface="Times New Roman" panose="02020603050405020304" pitchFamily="18" charset="0"/>
                <a:cs typeface="Times New Roman" panose="02020603050405020304" pitchFamily="18" charset="0"/>
              </a:rPr>
              <a:t>. Khi thủy phân không hoàn toàn có thể tạo ra sản phẩm là </a:t>
            </a:r>
            <a:r>
              <a:rPr lang="en-US" sz="2800" dirty="0" smtClean="0">
                <a:solidFill>
                  <a:srgbClr val="FF0000"/>
                </a:solidFill>
                <a:latin typeface="Times New Roman" panose="02020603050405020304" pitchFamily="18" charset="0"/>
                <a:cs typeface="Times New Roman" panose="02020603050405020304" pitchFamily="18" charset="0"/>
              </a:rPr>
              <a:t>polypeptide</a:t>
            </a:r>
            <a:r>
              <a:rPr lang="en-US" sz="2800" dirty="0" smtClean="0">
                <a:latin typeface="Times New Roman" panose="02020603050405020304" pitchFamily="18" charset="0"/>
                <a:cs typeface="Times New Roman" panose="02020603050405020304" pitchFamily="18" charset="0"/>
              </a:rPr>
              <a:t> hoặc các </a:t>
            </a:r>
            <a:r>
              <a:rPr lang="en-US" sz="2800" dirty="0" smtClean="0">
                <a:solidFill>
                  <a:srgbClr val="FF0000"/>
                </a:solidFill>
                <a:latin typeface="Times New Roman" panose="02020603050405020304" pitchFamily="18" charset="0"/>
                <a:cs typeface="Times New Roman" panose="02020603050405020304" pitchFamily="18" charset="0"/>
              </a:rPr>
              <a:t>peptide có phân tử khối nhỏ hơn</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4" name="Curved Right Arrow 13"/>
          <p:cNvSpPr/>
          <p:nvPr/>
        </p:nvSpPr>
        <p:spPr>
          <a:xfrm>
            <a:off x="452260" y="5155954"/>
            <a:ext cx="457200" cy="58336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11372880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90"/>
                                          </p:val>
                                        </p:tav>
                                        <p:tav tm="100000">
                                          <p:val>
                                            <p:fltVal val="0"/>
                                          </p:val>
                                        </p:tav>
                                      </p:tavLst>
                                    </p:anim>
                                    <p:animEffect transition="in" filter="fade">
                                      <p:cBhvr>
                                        <p:cTn id="24" dur="1000"/>
                                        <p:tgtEl>
                                          <p:spTgt spid="14"/>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429965"/>
            <a:ext cx="4902740" cy="5233481"/>
          </a:xfrm>
          <a:prstGeom prst="rect">
            <a:avLst/>
          </a:prstGeom>
        </p:spPr>
      </p:pic>
      <p:sp>
        <p:nvSpPr>
          <p:cNvPr id="4" name="Rectangle 3"/>
          <p:cNvSpPr/>
          <p:nvPr/>
        </p:nvSpPr>
        <p:spPr>
          <a:xfrm>
            <a:off x="466928" y="151296"/>
            <a:ext cx="11254902" cy="1200329"/>
          </a:xfrm>
          <a:prstGeom prst="rect">
            <a:avLst/>
          </a:prstGeom>
          <a:ln w="38100">
            <a:solidFill>
              <a:srgbClr val="FF0000"/>
            </a:solidFill>
          </a:ln>
        </p:spPr>
        <p:txBody>
          <a:bodyPr wrap="square">
            <a:spAutoFit/>
          </a:bodyPr>
          <a:lstStyle/>
          <a:p>
            <a:pPr algn="ctr"/>
            <a:r>
              <a:rPr lang="vi-VN" sz="3600" b="1" dirty="0" smtClean="0">
                <a:solidFill>
                  <a:srgbClr val="FF0000"/>
                </a:solidFill>
                <a:latin typeface="Times New Roman" panose="02020603050405020304" pitchFamily="18" charset="0"/>
                <a:cs typeface="Times New Roman" panose="02020603050405020304" pitchFamily="18" charset="0"/>
              </a:rPr>
              <a:t>TÌM HIỂU TÍNH CHẤT HÓA HỌC CỦA PROTEIN</a:t>
            </a:r>
          </a:p>
          <a:p>
            <a:pPr algn="ctr"/>
            <a:r>
              <a:rPr lang="en-US" sz="3600" b="1" dirty="0">
                <a:solidFill>
                  <a:srgbClr val="002060"/>
                </a:solidFill>
                <a:latin typeface="Times New Roman" panose="02020603050405020304" pitchFamily="18" charset="0"/>
                <a:cs typeface="Times New Roman" panose="02020603050405020304" pitchFamily="18" charset="0"/>
              </a:rPr>
              <a:t>2</a:t>
            </a:r>
            <a:r>
              <a:rPr lang="en-US" sz="3600" b="1" dirty="0" smtClean="0">
                <a:solidFill>
                  <a:srgbClr val="002060"/>
                </a:solidFill>
                <a:latin typeface="Times New Roman" panose="02020603050405020304" pitchFamily="18" charset="0"/>
                <a:cs typeface="Times New Roman" panose="02020603050405020304" pitchFamily="18" charset="0"/>
              </a:rPr>
              <a:t>. Sự đông tụ và phản ứng màu của protein</a:t>
            </a:r>
            <a:r>
              <a:rPr lang="en-US" sz="3600" b="1" dirty="0" smtClean="0">
                <a:solidFill>
                  <a:srgbClr val="0070C0"/>
                </a:solidFill>
                <a:latin typeface="Times New Roman" panose="02020603050405020304" pitchFamily="18" charset="0"/>
                <a:cs typeface="Times New Roman" panose="02020603050405020304" pitchFamily="18" charset="0"/>
              </a:rPr>
              <a:t>: </a:t>
            </a:r>
            <a:endParaRPr lang="vi-VN" sz="3600" b="1" dirty="0" smtClean="0">
              <a:solidFill>
                <a:srgbClr val="0070C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902742" y="1517513"/>
            <a:ext cx="6819088" cy="1566153"/>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smtClean="0">
                <a:solidFill>
                  <a:schemeClr val="tx1"/>
                </a:solidFill>
                <a:latin typeface="Times New Roman" panose="02020603050405020304" pitchFamily="18" charset="0"/>
                <a:cs typeface="Times New Roman" panose="02020603050405020304" pitchFamily="18" charset="0"/>
              </a:rPr>
              <a:t>a. Nhiều protein xảy ra sự đông tụ bởi nhiệt độ, acid, base hoặc ion của kim loại nặng như Pb</a:t>
            </a:r>
            <a:r>
              <a:rPr lang="vi-VN" sz="3200" baseline="30000" dirty="0" smtClean="0">
                <a:solidFill>
                  <a:schemeClr val="tx1"/>
                </a:solidFill>
                <a:latin typeface="Times New Roman" panose="02020603050405020304" pitchFamily="18" charset="0"/>
                <a:cs typeface="Times New Roman" panose="02020603050405020304" pitchFamily="18" charset="0"/>
              </a:rPr>
              <a:t>2+, </a:t>
            </a:r>
            <a:r>
              <a:rPr lang="vi-VN" sz="3200" dirty="0" smtClean="0">
                <a:solidFill>
                  <a:schemeClr val="tx1"/>
                </a:solidFill>
                <a:latin typeface="Times New Roman" panose="02020603050405020304" pitchFamily="18" charset="0"/>
                <a:cs typeface="Times New Roman" panose="02020603050405020304" pitchFamily="18" charset="0"/>
              </a:rPr>
              <a:t>Hg</a:t>
            </a:r>
            <a:r>
              <a:rPr lang="vi-VN" sz="3200" baseline="30000" dirty="0" smtClean="0">
                <a:solidFill>
                  <a:schemeClr val="tx1"/>
                </a:solidFill>
                <a:latin typeface="Times New Roman" panose="02020603050405020304" pitchFamily="18" charset="0"/>
                <a:cs typeface="Times New Roman" panose="02020603050405020304" pitchFamily="18" charset="0"/>
              </a:rPr>
              <a:t>2+ </a:t>
            </a:r>
            <a:r>
              <a:rPr lang="vi-VN" sz="3200" dirty="0" smtClean="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902741" y="3219854"/>
            <a:ext cx="6819089" cy="1653702"/>
          </a:xfrm>
          <a:prstGeom prst="roundRect">
            <a:avLst/>
          </a:prstGeom>
          <a:solidFill>
            <a:srgbClr val="BC74B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smtClean="0">
                <a:solidFill>
                  <a:srgbClr val="FFFF00"/>
                </a:solidFill>
                <a:latin typeface="Times New Roman" panose="02020603050405020304" pitchFamily="18" charset="0"/>
                <a:cs typeface="Times New Roman" panose="02020603050405020304" pitchFamily="18" charset="0"/>
              </a:rPr>
              <a:t>b. Protein có phản ứng màu biuret: tác dụng với Cu(OH)</a:t>
            </a:r>
            <a:r>
              <a:rPr lang="vi-VN" sz="3200" baseline="-25000" dirty="0" smtClean="0">
                <a:solidFill>
                  <a:srgbClr val="FFFF00"/>
                </a:solidFill>
                <a:latin typeface="Times New Roman" panose="02020603050405020304" pitchFamily="18" charset="0"/>
                <a:cs typeface="Times New Roman" panose="02020603050405020304" pitchFamily="18" charset="0"/>
              </a:rPr>
              <a:t>2</a:t>
            </a:r>
            <a:r>
              <a:rPr lang="vi-VN" sz="3200" dirty="0" smtClean="0">
                <a:solidFill>
                  <a:srgbClr val="FFFF00"/>
                </a:solidFill>
                <a:latin typeface="Times New Roman" panose="02020603050405020304" pitchFamily="18" charset="0"/>
                <a:cs typeface="Times New Roman" panose="02020603050405020304" pitchFamily="18" charset="0"/>
              </a:rPr>
              <a:t> tạo phức chất màu tím đặc trưng.</a:t>
            </a:r>
            <a:endParaRPr lang="vi-VN" sz="3200" dirty="0">
              <a:solidFill>
                <a:srgbClr val="FFFF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4902741" y="5009744"/>
            <a:ext cx="6819089" cy="1653702"/>
          </a:xfrm>
          <a:prstGeom prst="roundRect">
            <a:avLst/>
          </a:prstGeom>
          <a:solidFill>
            <a:srgbClr val="D7DA56"/>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smtClean="0">
                <a:solidFill>
                  <a:srgbClr val="002060"/>
                </a:solidFill>
                <a:latin typeface="Times New Roman" panose="02020603050405020304" pitchFamily="18" charset="0"/>
                <a:cs typeface="Times New Roman" panose="02020603050405020304" pitchFamily="18" charset="0"/>
              </a:rPr>
              <a:t>c. Protein phản ứng với dung dịch HNO</a:t>
            </a:r>
            <a:r>
              <a:rPr lang="vi-VN" sz="3200" baseline="-25000" dirty="0" smtClean="0">
                <a:solidFill>
                  <a:srgbClr val="002060"/>
                </a:solidFill>
                <a:latin typeface="Times New Roman" panose="02020603050405020304" pitchFamily="18" charset="0"/>
                <a:cs typeface="Times New Roman" panose="02020603050405020304" pitchFamily="18" charset="0"/>
              </a:rPr>
              <a:t>3</a:t>
            </a:r>
            <a:r>
              <a:rPr lang="vi-VN" sz="3200" dirty="0" smtClean="0">
                <a:solidFill>
                  <a:srgbClr val="002060"/>
                </a:solidFill>
                <a:latin typeface="Times New Roman" panose="02020603050405020304" pitchFamily="18" charset="0"/>
                <a:cs typeface="Times New Roman" panose="02020603050405020304" pitchFamily="18" charset="0"/>
              </a:rPr>
              <a:t> tạo hợp chất rắn có màu vàng.</a:t>
            </a:r>
            <a:endParaRPr lang="vi-VN"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32836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813" y="0"/>
            <a:ext cx="12191999" cy="6858000"/>
          </a:xfrm>
          <a:prstGeom prst="rect">
            <a:avLst/>
          </a:prstGeom>
          <a:solidFill>
            <a:schemeClr val="bg1"/>
          </a:solidFill>
        </p:spPr>
      </p:pic>
      <p:sp>
        <p:nvSpPr>
          <p:cNvPr id="5" name="Rectangle 4"/>
          <p:cNvSpPr/>
          <p:nvPr/>
        </p:nvSpPr>
        <p:spPr>
          <a:xfrm>
            <a:off x="194552" y="316666"/>
            <a:ext cx="11828523" cy="584775"/>
          </a:xfrm>
          <a:prstGeom prst="rect">
            <a:avLst/>
          </a:prstGeom>
          <a:ln w="38100">
            <a:solidFill>
              <a:srgbClr val="FF0000"/>
            </a:solidFill>
          </a:ln>
        </p:spPr>
        <p:txBody>
          <a:bodyPr wrap="square">
            <a:spAutoFit/>
          </a:bodyPr>
          <a:lstStyle/>
          <a:p>
            <a:pPr algn="ctr"/>
            <a:r>
              <a:rPr lang="vi-VN" sz="3200" b="1" dirty="0" smtClean="0">
                <a:solidFill>
                  <a:srgbClr val="FFFF00"/>
                </a:solidFill>
                <a:latin typeface="Times New Roman" panose="02020603050405020304" pitchFamily="18" charset="0"/>
                <a:cs typeface="Times New Roman" panose="02020603050405020304" pitchFamily="18" charset="0"/>
              </a:rPr>
              <a:t>TÌM HIỂU VAI TRÒ, ỨNG DỤNG CỦA PROTEIN VÀ ENZYME</a:t>
            </a:r>
          </a:p>
        </p:txBody>
      </p:sp>
      <p:sp>
        <p:nvSpPr>
          <p:cNvPr id="7" name="Rounded Rectangle 6"/>
          <p:cNvSpPr/>
          <p:nvPr/>
        </p:nvSpPr>
        <p:spPr>
          <a:xfrm>
            <a:off x="107004" y="1138136"/>
            <a:ext cx="4464996" cy="27529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latin typeface="Times New Roman" panose="02020603050405020304" pitchFamily="18" charset="0"/>
                <a:cs typeface="Times New Roman" panose="02020603050405020304" pitchFamily="18" charset="0"/>
              </a:rPr>
              <a:t>NHÓM 1: </a:t>
            </a:r>
            <a:endParaRPr lang="vi-VN"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a. Tìm 5 từ có nghĩa xuất hiện trong ô chữ.</a:t>
            </a:r>
            <a:endParaRPr lang="vi-VN"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b. Sử dụng các từ khóa vừa tìm được và ứng dụng Chat GPT để tìm hiểu </a:t>
            </a:r>
            <a:r>
              <a:rPr lang="en-US" sz="2000" b="1" i="1" dirty="0">
                <a:solidFill>
                  <a:schemeClr val="tx1"/>
                </a:solidFill>
                <a:latin typeface="Times New Roman" panose="02020603050405020304" pitchFamily="18" charset="0"/>
                <a:cs typeface="Times New Roman" panose="02020603050405020304" pitchFamily="18" charset="0"/>
              </a:rPr>
              <a:t>vai trò của protein đối với sự sống</a:t>
            </a:r>
            <a:r>
              <a:rPr lang="en-US" sz="2000" dirty="0">
                <a:solidFill>
                  <a:schemeClr val="tx1"/>
                </a:solidFill>
                <a:latin typeface="Times New Roman" panose="02020603050405020304" pitchFamily="18" charset="0"/>
                <a:cs typeface="Times New Roman" panose="02020603050405020304" pitchFamily="18" charset="0"/>
              </a:rPr>
              <a:t>. </a:t>
            </a:r>
            <a:endParaRPr lang="vi-VN" sz="2000"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107004" y="4127760"/>
            <a:ext cx="4464996" cy="26037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latin typeface="Times New Roman" panose="02020603050405020304" pitchFamily="18" charset="0"/>
                <a:cs typeface="Times New Roman" panose="02020603050405020304" pitchFamily="18" charset="0"/>
              </a:rPr>
              <a:t>NHÓM 2: </a:t>
            </a:r>
            <a:endParaRPr lang="vi-VN"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a. Tìm 5 từ có nghĩa xuất hiện trong ô chữ.</a:t>
            </a:r>
            <a:endParaRPr lang="vi-VN"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b. Sử dụng các từ khóa vừa tìm được và ứng dụng Chat GPT để tìm hiểu </a:t>
            </a:r>
            <a:r>
              <a:rPr lang="en-US" sz="2000" b="1" i="1" dirty="0">
                <a:solidFill>
                  <a:schemeClr val="tx1"/>
                </a:solidFill>
                <a:latin typeface="Times New Roman" panose="02020603050405020304" pitchFamily="18" charset="0"/>
                <a:cs typeface="Times New Roman" panose="02020603050405020304" pitchFamily="18" charset="0"/>
              </a:rPr>
              <a:t>vai trò của enzyme trong phản ứng sinh hóa</a:t>
            </a:r>
            <a:r>
              <a:rPr lang="en-US" sz="2000" dirty="0">
                <a:solidFill>
                  <a:schemeClr val="tx1"/>
                </a:solidFill>
                <a:latin typeface="Times New Roman" panose="02020603050405020304" pitchFamily="18" charset="0"/>
                <a:cs typeface="Times New Roman" panose="02020603050405020304" pitchFamily="18" charset="0"/>
              </a:rPr>
              <a:t>. </a:t>
            </a:r>
            <a:endParaRPr lang="vi-VN" sz="2000" dirty="0">
              <a:solidFill>
                <a:schemeClr val="tx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7743217" y="1138136"/>
            <a:ext cx="4357992" cy="27529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latin typeface="Times New Roman" panose="02020603050405020304" pitchFamily="18" charset="0"/>
                <a:cs typeface="Times New Roman" panose="02020603050405020304" pitchFamily="18" charset="0"/>
              </a:rPr>
              <a:t>NHÓM 3: </a:t>
            </a:r>
            <a:endParaRPr lang="vi-VN"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a. Tìm 5 từ có nghĩa xuất hiện trong ô chữ.</a:t>
            </a:r>
            <a:endParaRPr lang="vi-VN"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b. Sử dụng các từ khóa vừa tìm được và ứng dụng Chat GPT để tìm hiểu </a:t>
            </a:r>
            <a:r>
              <a:rPr lang="en-US" sz="2000" b="1" i="1" dirty="0">
                <a:solidFill>
                  <a:schemeClr val="tx1"/>
                </a:solidFill>
                <a:latin typeface="Times New Roman" panose="02020603050405020304" pitchFamily="18" charset="0"/>
                <a:cs typeface="Times New Roman" panose="02020603050405020304" pitchFamily="18" charset="0"/>
              </a:rPr>
              <a:t>ứng dụng của enzyme trong nghiên cứu y học, dược phẩm. </a:t>
            </a:r>
            <a:endParaRPr lang="vi-VN" sz="2000" dirty="0">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7743217" y="4127761"/>
            <a:ext cx="4357992" cy="25259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latin typeface="Times New Roman" panose="02020603050405020304" pitchFamily="18" charset="0"/>
                <a:cs typeface="Times New Roman" panose="02020603050405020304" pitchFamily="18" charset="0"/>
              </a:rPr>
              <a:t>NHÓM 4: </a:t>
            </a:r>
            <a:endParaRPr lang="vi-VN"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a. Tìm 5 từ có nghĩa xuất hiện trong ô chữ.</a:t>
            </a:r>
            <a:endParaRPr lang="vi-VN"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b. Sử dụng các từ khóa vừa tìm được và ứng dụng Chat GPT để tìm hiểu </a:t>
            </a:r>
            <a:r>
              <a:rPr lang="en-US" sz="2000" b="1" i="1" dirty="0">
                <a:solidFill>
                  <a:schemeClr val="tx1"/>
                </a:solidFill>
                <a:latin typeface="Times New Roman" panose="02020603050405020304" pitchFamily="18" charset="0"/>
                <a:cs typeface="Times New Roman" panose="02020603050405020304" pitchFamily="18" charset="0"/>
              </a:rPr>
              <a:t>ứng dụng của enzyme trong hóa học, công nghiệp và nông nghiệp.</a:t>
            </a:r>
            <a:endParaRPr lang="vi-VN"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6441675"/>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552" y="316666"/>
            <a:ext cx="11828523" cy="584775"/>
          </a:xfrm>
          <a:prstGeom prst="rect">
            <a:avLst/>
          </a:prstGeom>
          <a:ln w="38100">
            <a:solidFill>
              <a:srgbClr val="FF0000"/>
            </a:solidFill>
          </a:ln>
        </p:spPr>
        <p:txBody>
          <a:bodyPr wrap="square">
            <a:spAutoFit/>
          </a:bodyPr>
          <a:lstStyle/>
          <a:p>
            <a:pPr algn="ctr"/>
            <a:r>
              <a:rPr lang="vi-VN" sz="3200" b="1" dirty="0" smtClean="0">
                <a:solidFill>
                  <a:srgbClr val="FF0000"/>
                </a:solidFill>
                <a:latin typeface="Times New Roman" panose="02020603050405020304" pitchFamily="18" charset="0"/>
                <a:cs typeface="Times New Roman" panose="02020603050405020304" pitchFamily="18" charset="0"/>
              </a:rPr>
              <a:t>TÌM HIỂU VAI TRÒ, ỨNG DỤNG CỦA PROTEIN VÀ ENZYME</a:t>
            </a:r>
          </a:p>
        </p:txBody>
      </p:sp>
      <p:pic>
        <p:nvPicPr>
          <p:cNvPr id="2" name="Picture 1"/>
          <p:cNvPicPr>
            <a:picLocks noChangeAspect="1"/>
          </p:cNvPicPr>
          <p:nvPr/>
        </p:nvPicPr>
        <p:blipFill>
          <a:blip r:embed="rId3"/>
          <a:stretch>
            <a:fillRect/>
          </a:stretch>
        </p:blipFill>
        <p:spPr>
          <a:xfrm>
            <a:off x="0" y="1412233"/>
            <a:ext cx="4805465" cy="5037205"/>
          </a:xfrm>
          <a:prstGeom prst="rect">
            <a:avLst/>
          </a:prstGeom>
        </p:spPr>
      </p:pic>
      <p:sp>
        <p:nvSpPr>
          <p:cNvPr id="3" name="Rounded Rectangle 2"/>
          <p:cNvSpPr/>
          <p:nvPr/>
        </p:nvSpPr>
        <p:spPr>
          <a:xfrm>
            <a:off x="4659549" y="1215956"/>
            <a:ext cx="7140102" cy="165370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rgbClr val="002060"/>
                </a:solidFill>
                <a:latin typeface="Times New Roman" panose="02020603050405020304" pitchFamily="18" charset="0"/>
                <a:cs typeface="Times New Roman" panose="02020603050405020304" pitchFamily="18" charset="0"/>
              </a:rPr>
              <a:t>Protein có vai trò quan trọng đối với sự sống của con người và sinh vật. Protein là cơ sở tạo nên sự sống, duy trì và phát triển cơ thể.</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727643" y="3142033"/>
            <a:ext cx="7072008" cy="151751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rgbClr val="002060"/>
                </a:solidFill>
                <a:latin typeface="Times New Roman" panose="02020603050405020304" pitchFamily="18" charset="0"/>
                <a:cs typeface="Times New Roman" panose="02020603050405020304" pitchFamily="18" charset="0"/>
              </a:rPr>
              <a:t>Hầu hết enzyme là protein đóng vai trò xúc tác sinh học cho các phản ứng sinh hóa trong cơ thể.</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727643" y="4951377"/>
            <a:ext cx="7072008" cy="149806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rgbClr val="002060"/>
                </a:solidFill>
                <a:latin typeface="Times New Roman" panose="02020603050405020304" pitchFamily="18" charset="0"/>
                <a:cs typeface="Times New Roman" panose="02020603050405020304" pitchFamily="18" charset="0"/>
              </a:rPr>
              <a:t>Enzyme được ứng dụng trong nhiều lĩnh vực như y học , dược phẩm, công nghệ thực phẩm, nông nghiệp, hóa học,...</a:t>
            </a:r>
            <a:endParaRPr lang="vi-V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023011"/>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07796" y="287483"/>
            <a:ext cx="4561960" cy="584775"/>
          </a:xfrm>
          <a:prstGeom prst="rect">
            <a:avLst/>
          </a:prstGeom>
          <a:ln w="38100">
            <a:solidFill>
              <a:srgbClr val="FF0000"/>
            </a:solidFill>
          </a:ln>
        </p:spPr>
        <p:txBody>
          <a:bodyPr wrap="square">
            <a:spAutoFit/>
          </a:bodyPr>
          <a:lstStyle/>
          <a:p>
            <a:pPr algn="ctr"/>
            <a:r>
              <a:rPr lang="vi-VN" sz="3200" b="1" smtClean="0">
                <a:solidFill>
                  <a:srgbClr val="FF0000"/>
                </a:solidFill>
                <a:latin typeface="Times New Roman" panose="02020603050405020304" pitchFamily="18" charset="0"/>
                <a:cs typeface="Times New Roman" panose="02020603050405020304" pitchFamily="18" charset="0"/>
              </a:rPr>
              <a:t>LUYỆN TẬP</a:t>
            </a:r>
            <a:endParaRPr lang="vi-VN" sz="3200" b="1" dirty="0" smtClean="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76655" y="1060304"/>
            <a:ext cx="11284085" cy="5632311"/>
          </a:xfrm>
          <a:prstGeom prst="rect">
            <a:avLst/>
          </a:prstGeom>
          <a:noFill/>
          <a:ln w="28575">
            <a:solidFill>
              <a:srgbClr val="FF0000"/>
            </a:solidFill>
          </a:ln>
        </p:spPr>
        <p:txBody>
          <a:bodyPr wrap="square" rtlCol="0">
            <a:spAutoFit/>
          </a:bodyPr>
          <a:lstStyle/>
          <a:p>
            <a:pPr algn="just"/>
            <a:r>
              <a:rPr lang="vi-VN" sz="3600" b="1" dirty="0" smtClean="0">
                <a:solidFill>
                  <a:srgbClr val="0070C0"/>
                </a:solidFill>
                <a:latin typeface="Times New Roman" panose="02020603050405020304" pitchFamily="18" charset="0"/>
                <a:cs typeface="Times New Roman" panose="02020603050405020304" pitchFamily="18" charset="0"/>
              </a:rPr>
              <a:t>Nhận xét đúng/sai cho các phát biểu sau:</a:t>
            </a:r>
          </a:p>
          <a:p>
            <a:pPr marL="342900" indent="-342900" algn="just">
              <a:buAutoNum type="alphaLcPeriod"/>
            </a:pPr>
            <a:r>
              <a:rPr lang="vi-VN" sz="3600" dirty="0" smtClean="0">
                <a:latin typeface="Times New Roman" panose="02020603050405020304" pitchFamily="18" charset="0"/>
                <a:cs typeface="Times New Roman" panose="02020603050405020304" pitchFamily="18" charset="0"/>
              </a:rPr>
              <a:t>Protein dạng hình sợi và hình cầu tan rất tốt trong nước.</a:t>
            </a:r>
          </a:p>
          <a:p>
            <a:pPr marL="342900" indent="-342900" algn="just">
              <a:buAutoNum type="alphaLcPeriod"/>
            </a:pPr>
            <a:r>
              <a:rPr lang="vi-VN" sz="3600" dirty="0" smtClean="0">
                <a:latin typeface="Times New Roman" panose="02020603050405020304" pitchFamily="18" charset="0"/>
                <a:cs typeface="Times New Roman" panose="02020603050405020304" pitchFamily="18" charset="0"/>
              </a:rPr>
              <a:t>Một trong những tính chất hóa học đặc trưng của protein là phản ứng thủy phân.</a:t>
            </a:r>
          </a:p>
          <a:p>
            <a:pPr marL="342900" indent="-342900" algn="just">
              <a:buAutoNum type="alphaLcPeriod"/>
            </a:pPr>
            <a:r>
              <a:rPr lang="vi-VN" sz="3600" dirty="0" smtClean="0">
                <a:latin typeface="Times New Roman" panose="02020603050405020304" pitchFamily="18" charset="0"/>
                <a:cs typeface="Times New Roman" panose="02020603050405020304" pitchFamily="18" charset="0"/>
              </a:rPr>
              <a:t>Phản ứng của protein với nitric acid cho sản phẩm có màu tím.</a:t>
            </a:r>
          </a:p>
          <a:p>
            <a:pPr marL="342900" indent="-342900" algn="just">
              <a:buAutoNum type="alphaLcPeriod"/>
            </a:pPr>
            <a:r>
              <a:rPr lang="vi-VN" sz="3600" dirty="0" smtClean="0">
                <a:latin typeface="Times New Roman" panose="02020603050405020304" pitchFamily="18" charset="0"/>
                <a:cs typeface="Times New Roman" panose="02020603050405020304" pitchFamily="18" charset="0"/>
              </a:rPr>
              <a:t>Khi đun nóng lòng trắng trứng sẽ xảy ra hiện tượng đông tụ. </a:t>
            </a:r>
          </a:p>
          <a:p>
            <a:pPr marL="342900" indent="-342900" algn="just">
              <a:buAutoNum type="alphaLcPeriod"/>
            </a:pPr>
            <a:r>
              <a:rPr lang="vi-VN" sz="3600" dirty="0" smtClean="0">
                <a:latin typeface="Times New Roman" panose="02020603050405020304" pitchFamily="18" charset="0"/>
                <a:cs typeface="Times New Roman" panose="02020603050405020304" pitchFamily="18" charset="0"/>
              </a:rPr>
              <a:t>Trong cơ thể, enzyme đóng vai trò là chất xúc tác sinh học.</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9024656"/>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07796" y="287483"/>
            <a:ext cx="4561960" cy="584775"/>
          </a:xfrm>
          <a:prstGeom prst="rect">
            <a:avLst/>
          </a:prstGeom>
          <a:ln w="38100">
            <a:solidFill>
              <a:srgbClr val="FF0000"/>
            </a:solidFill>
          </a:ln>
        </p:spPr>
        <p:txBody>
          <a:bodyPr wrap="square">
            <a:spAutoFit/>
          </a:bodyPr>
          <a:lstStyle/>
          <a:p>
            <a:pPr algn="ctr"/>
            <a:r>
              <a:rPr lang="vi-VN" sz="3200" b="1" smtClean="0">
                <a:solidFill>
                  <a:srgbClr val="FF0000"/>
                </a:solidFill>
                <a:latin typeface="Times New Roman" panose="02020603050405020304" pitchFamily="18" charset="0"/>
                <a:cs typeface="Times New Roman" panose="02020603050405020304" pitchFamily="18" charset="0"/>
              </a:rPr>
              <a:t>LUYỆN TẬP</a:t>
            </a:r>
            <a:endParaRPr lang="vi-VN" sz="3200" b="1" dirty="0" smtClean="0">
              <a:solidFill>
                <a:srgbClr val="FF0000"/>
              </a:solidFill>
              <a:latin typeface="Times New Roman" panose="02020603050405020304" pitchFamily="18" charset="0"/>
              <a:cs typeface="Times New Roman" panose="02020603050405020304" pitchFamily="18" charset="0"/>
            </a:endParaRPr>
          </a:p>
        </p:txBody>
      </p:sp>
      <p:sp>
        <p:nvSpPr>
          <p:cNvPr id="3" name="Oval Callout 2"/>
          <p:cNvSpPr/>
          <p:nvPr/>
        </p:nvSpPr>
        <p:spPr>
          <a:xfrm>
            <a:off x="3389935" y="1235413"/>
            <a:ext cx="8224892" cy="3638146"/>
          </a:xfrm>
          <a:prstGeom prst="wedgeEllipseCallout">
            <a:avLst>
              <a:gd name="adj1" fmla="val -54683"/>
              <a:gd name="adj2" fmla="val 34196"/>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400" dirty="0">
                <a:solidFill>
                  <a:schemeClr val="tx1"/>
                </a:solidFill>
                <a:latin typeface="Times New Roman" panose="02020603050405020304" pitchFamily="18" charset="0"/>
                <a:cs typeface="Times New Roman" panose="02020603050405020304" pitchFamily="18" charset="0"/>
              </a:rPr>
              <a:t>Khi chế biến thực phẩm từ thịt, cá… người ta có thể thêm gia vị chua như giấm ăn, chanh hoặc vài lát dứa (thơm),…Theo em, cách làm trên có tác dụng gì?</a:t>
            </a:r>
            <a:endParaRPr lang="vi-VN" sz="3400" dirty="0">
              <a:solidFill>
                <a:schemeClr val="tx1"/>
              </a:solidFill>
            </a:endParaRPr>
          </a:p>
        </p:txBody>
      </p:sp>
      <p:pic>
        <p:nvPicPr>
          <p:cNvPr id="5" name="Picture 4"/>
          <p:cNvPicPr>
            <a:picLocks noChangeAspect="1"/>
          </p:cNvPicPr>
          <p:nvPr/>
        </p:nvPicPr>
        <p:blipFill>
          <a:blip r:embed="rId2"/>
          <a:stretch>
            <a:fillRect/>
          </a:stretch>
        </p:blipFill>
        <p:spPr>
          <a:xfrm>
            <a:off x="-75085" y="3054485"/>
            <a:ext cx="4082882" cy="3531141"/>
          </a:xfrm>
          <a:prstGeom prst="rect">
            <a:avLst/>
          </a:prstGeom>
        </p:spPr>
      </p:pic>
    </p:spTree>
    <p:extLst>
      <p:ext uri="{BB962C8B-B14F-4D97-AF65-F5344CB8AC3E}">
        <p14:creationId xmlns:p14="http://schemas.microsoft.com/office/powerpoint/2010/main" val="2186210159"/>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07796" y="287483"/>
            <a:ext cx="4561960" cy="584775"/>
          </a:xfrm>
          <a:prstGeom prst="rect">
            <a:avLst/>
          </a:prstGeom>
          <a:ln w="38100">
            <a:solidFill>
              <a:srgbClr val="FF0000"/>
            </a:solidFill>
          </a:ln>
        </p:spPr>
        <p:txBody>
          <a:bodyPr wrap="square">
            <a:spAutoFit/>
          </a:bodyPr>
          <a:lstStyle/>
          <a:p>
            <a:pPr algn="ctr"/>
            <a:r>
              <a:rPr lang="vi-VN" sz="3200" b="1" smtClean="0">
                <a:solidFill>
                  <a:srgbClr val="FF0000"/>
                </a:solidFill>
                <a:latin typeface="Times New Roman" panose="02020603050405020304" pitchFamily="18" charset="0"/>
                <a:cs typeface="Times New Roman" panose="02020603050405020304" pitchFamily="18" charset="0"/>
              </a:rPr>
              <a:t>LUYỆN TẬP</a:t>
            </a:r>
            <a:endParaRPr lang="vi-VN" sz="3200" b="1" dirty="0" smtClean="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58363" y="1319696"/>
            <a:ext cx="4893013" cy="5246474"/>
          </a:xfrm>
          <a:prstGeom prst="rect">
            <a:avLst/>
          </a:prstGeom>
        </p:spPr>
      </p:pic>
      <p:sp>
        <p:nvSpPr>
          <p:cNvPr id="8" name="Rounded Rectangular Callout 7"/>
          <p:cNvSpPr/>
          <p:nvPr/>
        </p:nvSpPr>
        <p:spPr>
          <a:xfrm>
            <a:off x="4824919" y="1001949"/>
            <a:ext cx="6955277" cy="5564221"/>
          </a:xfrm>
          <a:prstGeom prst="wedgeRoundRectCallout">
            <a:avLst>
              <a:gd name="adj1" fmla="val -62556"/>
              <a:gd name="adj2" fmla="val -22228"/>
              <a:gd name="adj3" fmla="val 16667"/>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400" dirty="0" smtClean="0">
                <a:solidFill>
                  <a:schemeClr val="tx1"/>
                </a:solidFill>
                <a:latin typeface="Times New Roman" panose="02020603050405020304" pitchFamily="18" charset="0"/>
                <a:cs typeface="Times New Roman" panose="02020603050405020304" pitchFamily="18" charset="0"/>
              </a:rPr>
              <a:t>Khi chế biến một số loại thực phẩm từ thịt, cá,… người ta có thể thêm gia vị chua như giấm ăn hoặc chanh nhằm bổ sung các acid hữu cơ hoặc thêm vài lát dứa (thơm) vì trong  loại trái cây này có chứa bromelain, một loại enzyme đóng vai trò là chất xúc tác cho quá trình thủy phân protein, giúp thực phẩm nhanh mềm.</a:t>
            </a:r>
            <a:endParaRPr lang="vi-VN" sz="3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72171"/>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993" t="-61988" r="-12993" b="-61988"/>
            </a:stretch>
          </a:blipFill>
        </p:spPr>
      </p:sp>
      <p:sp>
        <p:nvSpPr>
          <p:cNvPr id="3" name="Freeform 3"/>
          <p:cNvSpPr/>
          <p:nvPr/>
        </p:nvSpPr>
        <p:spPr>
          <a:xfrm rot="-6524523">
            <a:off x="-2892339" y="3005621"/>
            <a:ext cx="6257555" cy="5474420"/>
          </a:xfrm>
          <a:custGeom>
            <a:avLst/>
            <a:gdLst/>
            <a:ahLst/>
            <a:cxnLst/>
            <a:rect l="l" t="t" r="r" b="b"/>
            <a:pathLst>
              <a:path w="9386333" h="8211630">
                <a:moveTo>
                  <a:pt x="0" y="0"/>
                </a:moveTo>
                <a:lnTo>
                  <a:pt x="9386333" y="0"/>
                </a:lnTo>
                <a:lnTo>
                  <a:pt x="9386333" y="8211629"/>
                </a:lnTo>
                <a:lnTo>
                  <a:pt x="0" y="821162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9462934">
            <a:off x="8820457" y="3604666"/>
            <a:ext cx="6257555" cy="5474420"/>
          </a:xfrm>
          <a:custGeom>
            <a:avLst/>
            <a:gdLst/>
            <a:ahLst/>
            <a:cxnLst/>
            <a:rect l="l" t="t" r="r" b="b"/>
            <a:pathLst>
              <a:path w="9386333" h="8211630">
                <a:moveTo>
                  <a:pt x="0" y="0"/>
                </a:moveTo>
                <a:lnTo>
                  <a:pt x="9386334" y="0"/>
                </a:lnTo>
                <a:lnTo>
                  <a:pt x="9386334" y="8211630"/>
                </a:lnTo>
                <a:lnTo>
                  <a:pt x="0" y="821163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5" name="Group 5"/>
          <p:cNvGrpSpPr/>
          <p:nvPr/>
        </p:nvGrpSpPr>
        <p:grpSpPr>
          <a:xfrm>
            <a:off x="320882" y="539499"/>
            <a:ext cx="7128631" cy="5486400"/>
            <a:chOff x="0" y="0"/>
            <a:chExt cx="2816250" cy="2167467"/>
          </a:xfrm>
        </p:grpSpPr>
        <p:sp>
          <p:nvSpPr>
            <p:cNvPr id="6" name="Freeform 6"/>
            <p:cNvSpPr/>
            <p:nvPr/>
          </p:nvSpPr>
          <p:spPr>
            <a:xfrm>
              <a:off x="0" y="0"/>
              <a:ext cx="2816250" cy="216746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EEC8"/>
            </a:solidFill>
          </p:spPr>
        </p:sp>
        <p:sp>
          <p:nvSpPr>
            <p:cNvPr id="7" name="TextBox 7"/>
            <p:cNvSpPr txBox="1"/>
            <p:nvPr/>
          </p:nvSpPr>
          <p:spPr>
            <a:xfrm>
              <a:off x="0" y="-28575"/>
              <a:ext cx="2816250" cy="2196042"/>
            </a:xfrm>
            <a:prstGeom prst="rect">
              <a:avLst/>
            </a:prstGeom>
          </p:spPr>
          <p:txBody>
            <a:bodyPr lIns="33867" tIns="33867" rIns="33867" bIns="33867" rtlCol="0" anchor="ctr"/>
            <a:lstStyle/>
            <a:p>
              <a:pPr algn="ctr">
                <a:lnSpc>
                  <a:spcPts val="1494"/>
                </a:lnSpc>
              </a:pPr>
              <a:endParaRPr sz="1200"/>
            </a:p>
          </p:txBody>
        </p:sp>
      </p:grpSp>
      <p:grpSp>
        <p:nvGrpSpPr>
          <p:cNvPr id="11" name="Group 11"/>
          <p:cNvGrpSpPr/>
          <p:nvPr/>
        </p:nvGrpSpPr>
        <p:grpSpPr>
          <a:xfrm>
            <a:off x="8209396" y="685800"/>
            <a:ext cx="3296805" cy="5486400"/>
            <a:chOff x="0" y="0"/>
            <a:chExt cx="1302441" cy="2167467"/>
          </a:xfrm>
        </p:grpSpPr>
        <p:sp>
          <p:nvSpPr>
            <p:cNvPr id="12" name="Freeform 12"/>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rgbClr val="FFEEC8"/>
            </a:solidFill>
          </p:spPr>
        </p:sp>
        <p:sp>
          <p:nvSpPr>
            <p:cNvPr id="13" name="TextBox 13"/>
            <p:cNvSpPr txBox="1"/>
            <p:nvPr/>
          </p:nvSpPr>
          <p:spPr>
            <a:xfrm>
              <a:off x="0" y="-28575"/>
              <a:ext cx="1302441" cy="2196042"/>
            </a:xfrm>
            <a:prstGeom prst="rect">
              <a:avLst/>
            </a:prstGeom>
          </p:spPr>
          <p:txBody>
            <a:bodyPr lIns="33867" tIns="33867" rIns="33867" bIns="33867" rtlCol="0" anchor="ctr"/>
            <a:lstStyle/>
            <a:p>
              <a:pPr algn="ctr">
                <a:lnSpc>
                  <a:spcPts val="1494"/>
                </a:lnSpc>
              </a:pPr>
              <a:endParaRPr sz="1200"/>
            </a:p>
          </p:txBody>
        </p:sp>
      </p:grpSp>
      <p:sp>
        <p:nvSpPr>
          <p:cNvPr id="14" name="Freeform 14"/>
          <p:cNvSpPr/>
          <p:nvPr/>
        </p:nvSpPr>
        <p:spPr>
          <a:xfrm>
            <a:off x="0" y="0"/>
            <a:ext cx="3988055" cy="1620876"/>
          </a:xfrm>
          <a:custGeom>
            <a:avLst/>
            <a:gdLst/>
            <a:ahLst/>
            <a:cxnLst/>
            <a:rect l="l" t="t" r="r" b="b"/>
            <a:pathLst>
              <a:path w="5982082" h="2431314">
                <a:moveTo>
                  <a:pt x="0" y="0"/>
                </a:moveTo>
                <a:lnTo>
                  <a:pt x="5982082" y="0"/>
                </a:lnTo>
                <a:lnTo>
                  <a:pt x="5982082" y="2431314"/>
                </a:lnTo>
                <a:lnTo>
                  <a:pt x="0" y="243131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5" name="Freeform 15"/>
          <p:cNvSpPr/>
          <p:nvPr/>
        </p:nvSpPr>
        <p:spPr>
          <a:xfrm>
            <a:off x="8016174" y="-124638"/>
            <a:ext cx="3988055" cy="1620876"/>
          </a:xfrm>
          <a:custGeom>
            <a:avLst/>
            <a:gdLst/>
            <a:ahLst/>
            <a:cxnLst/>
            <a:rect l="l" t="t" r="r" b="b"/>
            <a:pathLst>
              <a:path w="5982082" h="2431314">
                <a:moveTo>
                  <a:pt x="0" y="0"/>
                </a:moveTo>
                <a:lnTo>
                  <a:pt x="5982081" y="0"/>
                </a:lnTo>
                <a:lnTo>
                  <a:pt x="5982081" y="2431314"/>
                </a:lnTo>
                <a:lnTo>
                  <a:pt x="0" y="243131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6" name="Freeform 16"/>
          <p:cNvSpPr/>
          <p:nvPr/>
        </p:nvSpPr>
        <p:spPr>
          <a:xfrm>
            <a:off x="6873072" y="1586759"/>
            <a:ext cx="4633127" cy="7297238"/>
          </a:xfrm>
          <a:custGeom>
            <a:avLst/>
            <a:gdLst/>
            <a:ahLst/>
            <a:cxnLst/>
            <a:rect l="l" t="t" r="r" b="b"/>
            <a:pathLst>
              <a:path w="7542690" h="10945857">
                <a:moveTo>
                  <a:pt x="0" y="0"/>
                </a:moveTo>
                <a:lnTo>
                  <a:pt x="7542690" y="0"/>
                </a:lnTo>
                <a:lnTo>
                  <a:pt x="7542690" y="10945856"/>
                </a:lnTo>
                <a:lnTo>
                  <a:pt x="0" y="1094585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7" name="Freeform 17"/>
          <p:cNvSpPr/>
          <p:nvPr/>
        </p:nvSpPr>
        <p:spPr>
          <a:xfrm flipH="1">
            <a:off x="5739488" y="5469460"/>
            <a:ext cx="3106566" cy="1262610"/>
          </a:xfrm>
          <a:custGeom>
            <a:avLst/>
            <a:gdLst/>
            <a:ahLst/>
            <a:cxnLst/>
            <a:rect l="l" t="t" r="r" b="b"/>
            <a:pathLst>
              <a:path w="4659849" h="1893915">
                <a:moveTo>
                  <a:pt x="4659849" y="0"/>
                </a:moveTo>
                <a:lnTo>
                  <a:pt x="0" y="0"/>
                </a:lnTo>
                <a:lnTo>
                  <a:pt x="0" y="1893915"/>
                </a:lnTo>
                <a:lnTo>
                  <a:pt x="4659849" y="1893915"/>
                </a:lnTo>
                <a:lnTo>
                  <a:pt x="4659849"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8" name="Freeform 18"/>
          <p:cNvSpPr/>
          <p:nvPr/>
        </p:nvSpPr>
        <p:spPr>
          <a:xfrm>
            <a:off x="7515327" y="-265277"/>
            <a:ext cx="2037971" cy="2202130"/>
          </a:xfrm>
          <a:custGeom>
            <a:avLst/>
            <a:gdLst/>
            <a:ahLst/>
            <a:cxnLst/>
            <a:rect l="l" t="t" r="r" b="b"/>
            <a:pathLst>
              <a:path w="3056957" h="3303195">
                <a:moveTo>
                  <a:pt x="0" y="0"/>
                </a:moveTo>
                <a:lnTo>
                  <a:pt x="3056957" y="0"/>
                </a:lnTo>
                <a:lnTo>
                  <a:pt x="3056957" y="3303194"/>
                </a:lnTo>
                <a:lnTo>
                  <a:pt x="0" y="330319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9" name="TextBox 19"/>
          <p:cNvSpPr txBox="1"/>
          <p:nvPr/>
        </p:nvSpPr>
        <p:spPr>
          <a:xfrm>
            <a:off x="255068" y="2256777"/>
            <a:ext cx="7157481" cy="1025922"/>
          </a:xfrm>
          <a:prstGeom prst="rect">
            <a:avLst/>
          </a:prstGeom>
        </p:spPr>
        <p:txBody>
          <a:bodyPr lIns="0" tIns="0" rIns="0" bIns="0" rtlCol="0" anchor="t">
            <a:spAutoFit/>
          </a:bodyPr>
          <a:lstStyle/>
          <a:p>
            <a:pPr algn="ctr">
              <a:lnSpc>
                <a:spcPts val="8037"/>
              </a:lnSpc>
            </a:pPr>
            <a:r>
              <a:rPr lang="en-US" sz="8000" dirty="0">
                <a:solidFill>
                  <a:srgbClr val="F9705A"/>
                </a:solidFill>
                <a:latin typeface="Times New Roman" panose="02020603050405020304" pitchFamily="18" charset="0"/>
                <a:cs typeface="Times New Roman" panose="02020603050405020304" pitchFamily="18" charset="0"/>
              </a:rPr>
              <a:t>MINI GAME</a:t>
            </a:r>
          </a:p>
        </p:txBody>
      </p:sp>
    </p:spTree>
    <p:extLst>
      <p:ext uri="{BB962C8B-B14F-4D97-AF65-F5344CB8AC3E}">
        <p14:creationId xmlns:p14="http://schemas.microsoft.com/office/powerpoint/2010/main" val="2110788466"/>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07796" y="287483"/>
            <a:ext cx="4561960" cy="584775"/>
          </a:xfrm>
          <a:prstGeom prst="rect">
            <a:avLst/>
          </a:prstGeom>
          <a:ln w="38100">
            <a:solidFill>
              <a:srgbClr val="FF0000"/>
            </a:solidFill>
          </a:ln>
        </p:spPr>
        <p:txBody>
          <a:bodyPr wrap="square">
            <a:spAutoFit/>
          </a:bodyPr>
          <a:lstStyle/>
          <a:p>
            <a:pPr algn="ctr"/>
            <a:r>
              <a:rPr lang="vi-VN" sz="3200" b="1" dirty="0" smtClean="0">
                <a:solidFill>
                  <a:srgbClr val="FF0000"/>
                </a:solidFill>
                <a:latin typeface="Times New Roman" panose="02020603050405020304" pitchFamily="18" charset="0"/>
                <a:cs typeface="Times New Roman" panose="02020603050405020304" pitchFamily="18" charset="0"/>
              </a:rPr>
              <a:t>VẬN DỤNG</a:t>
            </a:r>
          </a:p>
        </p:txBody>
      </p:sp>
      <p:sp>
        <p:nvSpPr>
          <p:cNvPr id="3" name="Oval Callout 2"/>
          <p:cNvSpPr/>
          <p:nvPr/>
        </p:nvSpPr>
        <p:spPr>
          <a:xfrm>
            <a:off x="3389935" y="1235413"/>
            <a:ext cx="8224892" cy="3638146"/>
          </a:xfrm>
          <a:prstGeom prst="wedgeEllipseCallout">
            <a:avLst>
              <a:gd name="adj1" fmla="val -54683"/>
              <a:gd name="adj2" fmla="val 34196"/>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dirty="0" smtClean="0">
                <a:solidFill>
                  <a:schemeClr val="tx1"/>
                </a:solidFill>
                <a:latin typeface="Times New Roman" panose="02020603050405020304" pitchFamily="18" charset="0"/>
                <a:cs typeface="Times New Roman" panose="02020603050405020304" pitchFamily="18" charset="0"/>
              </a:rPr>
              <a:t>Tại sao trong chế độ ăn uống của chúng ta cần thiết phải cung cấp chất đạm đầy đủ?</a:t>
            </a:r>
            <a:endParaRPr lang="vi-VN" sz="4400" dirty="0">
              <a:solidFill>
                <a:schemeClr val="tx1"/>
              </a:solidFill>
            </a:endParaRPr>
          </a:p>
        </p:txBody>
      </p:sp>
      <p:pic>
        <p:nvPicPr>
          <p:cNvPr id="5" name="Picture 4"/>
          <p:cNvPicPr>
            <a:picLocks noChangeAspect="1"/>
          </p:cNvPicPr>
          <p:nvPr/>
        </p:nvPicPr>
        <p:blipFill>
          <a:blip r:embed="rId2"/>
          <a:stretch>
            <a:fillRect/>
          </a:stretch>
        </p:blipFill>
        <p:spPr>
          <a:xfrm>
            <a:off x="-75085" y="3054485"/>
            <a:ext cx="4082882" cy="3531141"/>
          </a:xfrm>
          <a:prstGeom prst="rect">
            <a:avLst/>
          </a:prstGeom>
        </p:spPr>
      </p:pic>
    </p:spTree>
    <p:extLst>
      <p:ext uri="{BB962C8B-B14F-4D97-AF65-F5344CB8AC3E}">
        <p14:creationId xmlns:p14="http://schemas.microsoft.com/office/powerpoint/2010/main" val="2912453545"/>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21761876"/>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993" t="-61988" r="-12993" b="-61988"/>
            </a:stretch>
          </a:blipFill>
        </p:spPr>
      </p:sp>
      <p:sp>
        <p:nvSpPr>
          <p:cNvPr id="3" name="Freeform 3"/>
          <p:cNvSpPr/>
          <p:nvPr/>
        </p:nvSpPr>
        <p:spPr>
          <a:xfrm rot="6581393" flipV="1">
            <a:off x="-2011504" y="-752415"/>
            <a:ext cx="6257555" cy="5474420"/>
          </a:xfrm>
          <a:custGeom>
            <a:avLst/>
            <a:gdLst/>
            <a:ahLst/>
            <a:cxnLst/>
            <a:rect l="l" t="t" r="r" b="b"/>
            <a:pathLst>
              <a:path w="9386333" h="8211630">
                <a:moveTo>
                  <a:pt x="0" y="8211629"/>
                </a:moveTo>
                <a:lnTo>
                  <a:pt x="9386334" y="8211629"/>
                </a:lnTo>
                <a:lnTo>
                  <a:pt x="9386334" y="0"/>
                </a:lnTo>
                <a:lnTo>
                  <a:pt x="0" y="0"/>
                </a:lnTo>
                <a:lnTo>
                  <a:pt x="0" y="8211629"/>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3380719" flipV="1">
            <a:off x="4365064" y="3668129"/>
            <a:ext cx="6257555" cy="5474420"/>
          </a:xfrm>
          <a:custGeom>
            <a:avLst/>
            <a:gdLst/>
            <a:ahLst/>
            <a:cxnLst/>
            <a:rect l="l" t="t" r="r" b="b"/>
            <a:pathLst>
              <a:path w="9386333" h="8211630">
                <a:moveTo>
                  <a:pt x="0" y="8211629"/>
                </a:moveTo>
                <a:lnTo>
                  <a:pt x="9386333" y="8211629"/>
                </a:lnTo>
                <a:lnTo>
                  <a:pt x="9386333" y="0"/>
                </a:lnTo>
                <a:lnTo>
                  <a:pt x="0" y="0"/>
                </a:lnTo>
                <a:lnTo>
                  <a:pt x="0" y="8211629"/>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10800000" flipV="1">
            <a:off x="5857459" y="-2737210"/>
            <a:ext cx="6257555" cy="5474420"/>
          </a:xfrm>
          <a:custGeom>
            <a:avLst/>
            <a:gdLst/>
            <a:ahLst/>
            <a:cxnLst/>
            <a:rect l="l" t="t" r="r" b="b"/>
            <a:pathLst>
              <a:path w="9386333" h="8211630">
                <a:moveTo>
                  <a:pt x="0" y="8211630"/>
                </a:moveTo>
                <a:lnTo>
                  <a:pt x="9386333" y="8211630"/>
                </a:lnTo>
                <a:lnTo>
                  <a:pt x="9386333" y="0"/>
                </a:lnTo>
                <a:lnTo>
                  <a:pt x="0" y="0"/>
                </a:lnTo>
                <a:lnTo>
                  <a:pt x="0" y="821163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9" name="Group 9"/>
          <p:cNvGrpSpPr/>
          <p:nvPr/>
        </p:nvGrpSpPr>
        <p:grpSpPr>
          <a:xfrm>
            <a:off x="674176" y="545455"/>
            <a:ext cx="10457822" cy="5598022"/>
            <a:chOff x="0" y="0"/>
            <a:chExt cx="2336562" cy="2167467"/>
          </a:xfrm>
        </p:grpSpPr>
        <p:sp>
          <p:nvSpPr>
            <p:cNvPr id="10" name="Freeform 10"/>
            <p:cNvSpPr/>
            <p:nvPr/>
          </p:nvSpPr>
          <p:spPr>
            <a:xfrm>
              <a:off x="0" y="0"/>
              <a:ext cx="2336562" cy="2167467"/>
            </a:xfrm>
            <a:custGeom>
              <a:avLst/>
              <a:gdLst/>
              <a:ahLst/>
              <a:cxnLst/>
              <a:rect l="l" t="t" r="r" b="b"/>
              <a:pathLst>
                <a:path w="2336562" h="2167467">
                  <a:moveTo>
                    <a:pt x="44506" y="0"/>
                  </a:moveTo>
                  <a:lnTo>
                    <a:pt x="2292056" y="0"/>
                  </a:lnTo>
                  <a:cubicBezTo>
                    <a:pt x="2303860" y="0"/>
                    <a:pt x="2315180" y="4689"/>
                    <a:pt x="2323526" y="13035"/>
                  </a:cubicBezTo>
                  <a:cubicBezTo>
                    <a:pt x="2331873" y="21382"/>
                    <a:pt x="2336562" y="32702"/>
                    <a:pt x="2336562" y="44506"/>
                  </a:cubicBezTo>
                  <a:lnTo>
                    <a:pt x="2336562" y="2122961"/>
                  </a:lnTo>
                  <a:cubicBezTo>
                    <a:pt x="2336562" y="2147541"/>
                    <a:pt x="2316636" y="2167467"/>
                    <a:pt x="2292056" y="2167467"/>
                  </a:cubicBezTo>
                  <a:lnTo>
                    <a:pt x="44506" y="2167467"/>
                  </a:lnTo>
                  <a:cubicBezTo>
                    <a:pt x="32702" y="2167467"/>
                    <a:pt x="21382" y="2162778"/>
                    <a:pt x="13035" y="2154431"/>
                  </a:cubicBezTo>
                  <a:cubicBezTo>
                    <a:pt x="4689" y="2146085"/>
                    <a:pt x="0" y="2134765"/>
                    <a:pt x="0" y="2122961"/>
                  </a:cubicBezTo>
                  <a:lnTo>
                    <a:pt x="0" y="44506"/>
                  </a:lnTo>
                  <a:cubicBezTo>
                    <a:pt x="0" y="32702"/>
                    <a:pt x="4689" y="21382"/>
                    <a:pt x="13035" y="13035"/>
                  </a:cubicBezTo>
                  <a:cubicBezTo>
                    <a:pt x="21382" y="4689"/>
                    <a:pt x="32702" y="0"/>
                    <a:pt x="44506" y="0"/>
                  </a:cubicBezTo>
                  <a:close/>
                </a:path>
              </a:pathLst>
            </a:custGeom>
            <a:solidFill>
              <a:srgbClr val="FFEEC8"/>
            </a:solidFill>
          </p:spPr>
        </p:sp>
        <p:sp>
          <p:nvSpPr>
            <p:cNvPr id="11" name="TextBox 11"/>
            <p:cNvSpPr txBox="1"/>
            <p:nvPr/>
          </p:nvSpPr>
          <p:spPr>
            <a:xfrm>
              <a:off x="0" y="-28575"/>
              <a:ext cx="2336562" cy="2196042"/>
            </a:xfrm>
            <a:prstGeom prst="rect">
              <a:avLst/>
            </a:prstGeom>
          </p:spPr>
          <p:txBody>
            <a:bodyPr lIns="33867" tIns="33867" rIns="33867" bIns="33867" rtlCol="0" anchor="ctr"/>
            <a:lstStyle/>
            <a:p>
              <a:pPr algn="ctr">
                <a:lnSpc>
                  <a:spcPts val="1494"/>
                </a:lnSpc>
              </a:pPr>
              <a:endParaRPr sz="1200"/>
            </a:p>
          </p:txBody>
        </p:sp>
      </p:grpSp>
      <p:sp>
        <p:nvSpPr>
          <p:cNvPr id="18" name="Freeform 18"/>
          <p:cNvSpPr/>
          <p:nvPr/>
        </p:nvSpPr>
        <p:spPr>
          <a:xfrm flipH="1">
            <a:off x="8449531" y="5286005"/>
            <a:ext cx="4219503" cy="1714944"/>
          </a:xfrm>
          <a:custGeom>
            <a:avLst/>
            <a:gdLst/>
            <a:ahLst/>
            <a:cxnLst/>
            <a:rect l="l" t="t" r="r" b="b"/>
            <a:pathLst>
              <a:path w="6329254" h="2572416">
                <a:moveTo>
                  <a:pt x="6329254" y="0"/>
                </a:moveTo>
                <a:lnTo>
                  <a:pt x="0" y="0"/>
                </a:lnTo>
                <a:lnTo>
                  <a:pt x="0" y="2572416"/>
                </a:lnTo>
                <a:lnTo>
                  <a:pt x="6329254" y="2572416"/>
                </a:lnTo>
                <a:lnTo>
                  <a:pt x="6329254"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9" name="Freeform 19"/>
          <p:cNvSpPr/>
          <p:nvPr/>
        </p:nvSpPr>
        <p:spPr>
          <a:xfrm>
            <a:off x="-1517350" y="-142949"/>
            <a:ext cx="4219503" cy="1714944"/>
          </a:xfrm>
          <a:custGeom>
            <a:avLst/>
            <a:gdLst/>
            <a:ahLst/>
            <a:cxnLst/>
            <a:rect l="l" t="t" r="r" b="b"/>
            <a:pathLst>
              <a:path w="6329254" h="2572416">
                <a:moveTo>
                  <a:pt x="0" y="0"/>
                </a:moveTo>
                <a:lnTo>
                  <a:pt x="6329254" y="0"/>
                </a:lnTo>
                <a:lnTo>
                  <a:pt x="6329254" y="2572416"/>
                </a:lnTo>
                <a:lnTo>
                  <a:pt x="0" y="25724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0" name="Freeform 20"/>
          <p:cNvSpPr/>
          <p:nvPr/>
        </p:nvSpPr>
        <p:spPr>
          <a:xfrm>
            <a:off x="-673055" y="4927704"/>
            <a:ext cx="3818632" cy="5847430"/>
          </a:xfrm>
          <a:custGeom>
            <a:avLst/>
            <a:gdLst/>
            <a:ahLst/>
            <a:cxnLst/>
            <a:rect l="l" t="t" r="r" b="b"/>
            <a:pathLst>
              <a:path w="5727948" h="8771145">
                <a:moveTo>
                  <a:pt x="0" y="0"/>
                </a:moveTo>
                <a:lnTo>
                  <a:pt x="5727947" y="0"/>
                </a:lnTo>
                <a:lnTo>
                  <a:pt x="5727947" y="8771146"/>
                </a:lnTo>
                <a:lnTo>
                  <a:pt x="0" y="87711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1" name="Freeform 21"/>
          <p:cNvSpPr/>
          <p:nvPr/>
        </p:nvSpPr>
        <p:spPr>
          <a:xfrm rot="-712792">
            <a:off x="10323548" y="-953879"/>
            <a:ext cx="4131088" cy="6325891"/>
          </a:xfrm>
          <a:custGeom>
            <a:avLst/>
            <a:gdLst/>
            <a:ahLst/>
            <a:cxnLst/>
            <a:rect l="l" t="t" r="r" b="b"/>
            <a:pathLst>
              <a:path w="6196632" h="9488836">
                <a:moveTo>
                  <a:pt x="0" y="0"/>
                </a:moveTo>
                <a:lnTo>
                  <a:pt x="6196632" y="0"/>
                </a:lnTo>
                <a:lnTo>
                  <a:pt x="6196632" y="9488836"/>
                </a:lnTo>
                <a:lnTo>
                  <a:pt x="0" y="948883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2" name="Freeform 22"/>
          <p:cNvSpPr/>
          <p:nvPr/>
        </p:nvSpPr>
        <p:spPr>
          <a:xfrm rot="-312928">
            <a:off x="10598609" y="4028035"/>
            <a:ext cx="965408" cy="909239"/>
          </a:xfrm>
          <a:custGeom>
            <a:avLst/>
            <a:gdLst/>
            <a:ahLst/>
            <a:cxnLst/>
            <a:rect l="l" t="t" r="r" b="b"/>
            <a:pathLst>
              <a:path w="1448112" h="1363858">
                <a:moveTo>
                  <a:pt x="0" y="0"/>
                </a:moveTo>
                <a:lnTo>
                  <a:pt x="1448111" y="0"/>
                </a:lnTo>
                <a:lnTo>
                  <a:pt x="1448111" y="1363858"/>
                </a:lnTo>
                <a:lnTo>
                  <a:pt x="0" y="136385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3" name="Freeform 23"/>
          <p:cNvSpPr/>
          <p:nvPr/>
        </p:nvSpPr>
        <p:spPr>
          <a:xfrm rot="1857385" flipH="1">
            <a:off x="3066426" y="339303"/>
            <a:ext cx="965408" cy="909239"/>
          </a:xfrm>
          <a:custGeom>
            <a:avLst/>
            <a:gdLst/>
            <a:ahLst/>
            <a:cxnLst/>
            <a:rect l="l" t="t" r="r" b="b"/>
            <a:pathLst>
              <a:path w="1448112" h="1363858">
                <a:moveTo>
                  <a:pt x="1448111" y="0"/>
                </a:moveTo>
                <a:lnTo>
                  <a:pt x="0" y="0"/>
                </a:lnTo>
                <a:lnTo>
                  <a:pt x="0" y="1363858"/>
                </a:lnTo>
                <a:lnTo>
                  <a:pt x="1448111" y="1363858"/>
                </a:lnTo>
                <a:lnTo>
                  <a:pt x="1448111"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6" name="TextBox 25"/>
          <p:cNvSpPr txBox="1"/>
          <p:nvPr/>
        </p:nvSpPr>
        <p:spPr>
          <a:xfrm>
            <a:off x="924449" y="1559417"/>
            <a:ext cx="9817240" cy="3226717"/>
          </a:xfrm>
          <a:prstGeom prst="rect">
            <a:avLst/>
          </a:prstGeom>
          <a:noFill/>
        </p:spPr>
        <p:txBody>
          <a:bodyPr wrap="square" rtlCol="0">
            <a:spAutoFit/>
          </a:bodyPr>
          <a:lstStyle/>
          <a:p>
            <a:pPr lvl="0">
              <a:lnSpc>
                <a:spcPct val="115000"/>
              </a:lnSpc>
              <a:tabLst>
                <a:tab pos="180340" algn="l"/>
                <a:tab pos="3420745" algn="l"/>
              </a:tabLst>
            </a:pPr>
            <a:r>
              <a:rPr lang="en-US" sz="3600" b="1" dirty="0">
                <a:solidFill>
                  <a:prstClr val="black"/>
                </a:solidFill>
                <a:latin typeface="Times New Roman" panose="02020603050405020304" pitchFamily="18" charset="0"/>
                <a:ea typeface="TimesNewRomanPSMT"/>
                <a:cs typeface="Times New Roman" panose="02020603050405020304" pitchFamily="18" charset="0"/>
              </a:rPr>
              <a:t>Câu 1:</a:t>
            </a:r>
            <a:r>
              <a:rPr lang="en-US" sz="3600" dirty="0">
                <a:solidFill>
                  <a:prstClr val="black"/>
                </a:solidFill>
                <a:latin typeface="Times New Roman" panose="02020603050405020304" pitchFamily="18" charset="0"/>
                <a:ea typeface="TimesNewRomanPSMT"/>
                <a:cs typeface="Times New Roman" panose="02020603050405020304" pitchFamily="18" charset="0"/>
              </a:rPr>
              <a:t> Amino acid là hợp chất hữu cơ trong phân tử</a:t>
            </a:r>
            <a:endParaRPr lang="vi-VN"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tabLst>
                <a:tab pos="180340" algn="l"/>
                <a:tab pos="3420745" algn="l"/>
              </a:tabLst>
            </a:pPr>
            <a:r>
              <a:rPr lang="en-US" sz="3600" b="1" dirty="0">
                <a:solidFill>
                  <a:prstClr val="black"/>
                </a:solidFill>
                <a:latin typeface="Times New Roman" panose="02020603050405020304" pitchFamily="18" charset="0"/>
                <a:ea typeface="TimesNewRomanPSMT"/>
                <a:cs typeface="Times New Roman" panose="02020603050405020304" pitchFamily="18" charset="0"/>
              </a:rPr>
              <a:t>	A.</a:t>
            </a:r>
            <a:r>
              <a:rPr lang="en-US" sz="3600" dirty="0">
                <a:solidFill>
                  <a:prstClr val="black"/>
                </a:solidFill>
                <a:latin typeface="Times New Roman" panose="02020603050405020304" pitchFamily="18" charset="0"/>
                <a:ea typeface="TimesNewRomanPSMT"/>
                <a:cs typeface="Times New Roman" panose="02020603050405020304" pitchFamily="18" charset="0"/>
              </a:rPr>
              <a:t> chứa nhóm carboxyl và nhóm amino. 	</a:t>
            </a:r>
            <a:endParaRPr lang="en-US" sz="3600" dirty="0" smtClean="0">
              <a:solidFill>
                <a:prstClr val="black"/>
              </a:solidFill>
              <a:latin typeface="Times New Roman" panose="02020603050405020304" pitchFamily="18" charset="0"/>
              <a:ea typeface="TimesNewRomanPSMT"/>
              <a:cs typeface="Times New Roman" panose="02020603050405020304" pitchFamily="18" charset="0"/>
            </a:endParaRPr>
          </a:p>
          <a:p>
            <a:pPr lvl="0">
              <a:lnSpc>
                <a:spcPct val="115000"/>
              </a:lnSpc>
              <a:tabLst>
                <a:tab pos="180340" algn="l"/>
                <a:tab pos="3420745" algn="l"/>
              </a:tabLst>
            </a:pPr>
            <a:r>
              <a:rPr lang="en-US" sz="3600" b="1" dirty="0" smtClean="0">
                <a:solidFill>
                  <a:prstClr val="black"/>
                </a:solidFill>
                <a:latin typeface="Times New Roman" panose="02020603050405020304" pitchFamily="18" charset="0"/>
                <a:ea typeface="TimesNewRomanPSMT"/>
                <a:cs typeface="Times New Roman" panose="02020603050405020304" pitchFamily="18" charset="0"/>
              </a:rPr>
              <a:t>  B</a:t>
            </a:r>
            <a:r>
              <a:rPr lang="en-US" sz="3600" b="1" dirty="0">
                <a:solidFill>
                  <a:prstClr val="black"/>
                </a:solidFill>
                <a:latin typeface="Times New Roman" panose="02020603050405020304" pitchFamily="18" charset="0"/>
                <a:ea typeface="TimesNewRomanPSMT"/>
                <a:cs typeface="Times New Roman" panose="02020603050405020304" pitchFamily="18" charset="0"/>
              </a:rPr>
              <a:t>.</a:t>
            </a:r>
            <a:r>
              <a:rPr lang="en-US" sz="3600" dirty="0">
                <a:solidFill>
                  <a:prstClr val="black"/>
                </a:solidFill>
                <a:latin typeface="Times New Roman" panose="02020603050405020304" pitchFamily="18" charset="0"/>
                <a:ea typeface="TimesNewRomanPSMT"/>
                <a:cs typeface="Times New Roman" panose="02020603050405020304" pitchFamily="18" charset="0"/>
              </a:rPr>
              <a:t> chỉ chứa nhóm amino.</a:t>
            </a:r>
            <a:endParaRPr lang="vi-VN"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tabLst>
                <a:tab pos="180340" algn="l"/>
                <a:tab pos="3420745" algn="l"/>
              </a:tabLst>
            </a:pPr>
            <a:r>
              <a:rPr lang="en-US" sz="3600" b="1" dirty="0">
                <a:solidFill>
                  <a:prstClr val="black"/>
                </a:solidFill>
                <a:latin typeface="Times New Roman" panose="02020603050405020304" pitchFamily="18" charset="0"/>
                <a:ea typeface="TimesNewRomanPSMT"/>
                <a:cs typeface="Times New Roman" panose="02020603050405020304" pitchFamily="18" charset="0"/>
              </a:rPr>
              <a:t>	C.</a:t>
            </a:r>
            <a:r>
              <a:rPr lang="en-US" sz="3600" dirty="0">
                <a:solidFill>
                  <a:prstClr val="black"/>
                </a:solidFill>
                <a:latin typeface="Times New Roman" panose="02020603050405020304" pitchFamily="18" charset="0"/>
                <a:ea typeface="TimesNewRomanPSMT"/>
                <a:cs typeface="Times New Roman" panose="02020603050405020304" pitchFamily="18" charset="0"/>
              </a:rPr>
              <a:t> chỉ chứa nhóm carboxyl. 	</a:t>
            </a:r>
            <a:endParaRPr lang="en-US" sz="3600" dirty="0" smtClean="0">
              <a:solidFill>
                <a:prstClr val="black"/>
              </a:solidFill>
              <a:latin typeface="Times New Roman" panose="02020603050405020304" pitchFamily="18" charset="0"/>
              <a:ea typeface="TimesNewRomanPSMT"/>
              <a:cs typeface="Times New Roman" panose="02020603050405020304" pitchFamily="18" charset="0"/>
            </a:endParaRPr>
          </a:p>
          <a:p>
            <a:pPr lvl="0">
              <a:lnSpc>
                <a:spcPct val="115000"/>
              </a:lnSpc>
              <a:tabLst>
                <a:tab pos="180340" algn="l"/>
                <a:tab pos="3420745" algn="l"/>
              </a:tabLst>
            </a:pPr>
            <a:r>
              <a:rPr lang="en-US" sz="3600" b="1" dirty="0" smtClean="0">
                <a:solidFill>
                  <a:prstClr val="black"/>
                </a:solidFill>
                <a:latin typeface="Times New Roman" panose="02020603050405020304" pitchFamily="18" charset="0"/>
                <a:ea typeface="TimesNewRomanPSMT"/>
                <a:cs typeface="Times New Roman" panose="02020603050405020304" pitchFamily="18" charset="0"/>
              </a:rPr>
              <a:t>  D</a:t>
            </a:r>
            <a:r>
              <a:rPr lang="en-US" sz="3600" b="1" dirty="0">
                <a:solidFill>
                  <a:prstClr val="black"/>
                </a:solidFill>
                <a:latin typeface="Times New Roman" panose="02020603050405020304" pitchFamily="18" charset="0"/>
                <a:ea typeface="TimesNewRomanPSMT"/>
                <a:cs typeface="Times New Roman" panose="02020603050405020304" pitchFamily="18" charset="0"/>
              </a:rPr>
              <a:t>.</a:t>
            </a:r>
            <a:r>
              <a:rPr lang="en-US" sz="3600" dirty="0">
                <a:solidFill>
                  <a:prstClr val="black"/>
                </a:solidFill>
                <a:latin typeface="Times New Roman" panose="02020603050405020304" pitchFamily="18" charset="0"/>
                <a:ea typeface="TimesNewRomanPSMT"/>
                <a:cs typeface="Times New Roman" panose="02020603050405020304" pitchFamily="18" charset="0"/>
              </a:rPr>
              <a:t> chỉ chứa nitrogen hoặc carbon.</a:t>
            </a:r>
            <a:endParaRPr lang="vi-VN"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TextBox 26"/>
          <p:cNvSpPr txBox="1"/>
          <p:nvPr/>
        </p:nvSpPr>
        <p:spPr>
          <a:xfrm>
            <a:off x="3969286" y="4927704"/>
            <a:ext cx="5245052" cy="707886"/>
          </a:xfrm>
          <a:prstGeom prst="rect">
            <a:avLst/>
          </a:prstGeom>
          <a:noFill/>
        </p:spPr>
        <p:txBody>
          <a:bodyPr wrap="square" rtlCol="0">
            <a:spAutoFit/>
          </a:bodyPr>
          <a:lstStyle/>
          <a:p>
            <a:r>
              <a:rPr lang="en-US" sz="4000" dirty="0" smtClean="0">
                <a:solidFill>
                  <a:srgbClr val="FF0000"/>
                </a:solidFill>
                <a:latin typeface="Times New Roman" panose="02020603050405020304" pitchFamily="18" charset="0"/>
                <a:cs typeface="Times New Roman" panose="02020603050405020304" pitchFamily="18" charset="0"/>
              </a:rPr>
              <a:t>ĐÁP ÁN: A </a:t>
            </a:r>
            <a:endParaRPr lang="vi-VN"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0463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993" t="-61988" r="-12993" b="-61988"/>
            </a:stretch>
          </a:blipFill>
        </p:spPr>
      </p:sp>
      <p:sp>
        <p:nvSpPr>
          <p:cNvPr id="3" name="Freeform 3"/>
          <p:cNvSpPr/>
          <p:nvPr/>
        </p:nvSpPr>
        <p:spPr>
          <a:xfrm rot="6581393" flipV="1">
            <a:off x="-2011504" y="-752415"/>
            <a:ext cx="6257555" cy="5474420"/>
          </a:xfrm>
          <a:custGeom>
            <a:avLst/>
            <a:gdLst/>
            <a:ahLst/>
            <a:cxnLst/>
            <a:rect l="l" t="t" r="r" b="b"/>
            <a:pathLst>
              <a:path w="9386333" h="8211630">
                <a:moveTo>
                  <a:pt x="0" y="8211629"/>
                </a:moveTo>
                <a:lnTo>
                  <a:pt x="9386334" y="8211629"/>
                </a:lnTo>
                <a:lnTo>
                  <a:pt x="9386334" y="0"/>
                </a:lnTo>
                <a:lnTo>
                  <a:pt x="0" y="0"/>
                </a:lnTo>
                <a:lnTo>
                  <a:pt x="0" y="8211629"/>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3380719" flipV="1">
            <a:off x="4365064" y="3668129"/>
            <a:ext cx="6257555" cy="5474420"/>
          </a:xfrm>
          <a:custGeom>
            <a:avLst/>
            <a:gdLst/>
            <a:ahLst/>
            <a:cxnLst/>
            <a:rect l="l" t="t" r="r" b="b"/>
            <a:pathLst>
              <a:path w="9386333" h="8211630">
                <a:moveTo>
                  <a:pt x="0" y="8211629"/>
                </a:moveTo>
                <a:lnTo>
                  <a:pt x="9386333" y="8211629"/>
                </a:lnTo>
                <a:lnTo>
                  <a:pt x="9386333" y="0"/>
                </a:lnTo>
                <a:lnTo>
                  <a:pt x="0" y="0"/>
                </a:lnTo>
                <a:lnTo>
                  <a:pt x="0" y="8211629"/>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10800000" flipV="1">
            <a:off x="5857459" y="-2737210"/>
            <a:ext cx="6257555" cy="5474420"/>
          </a:xfrm>
          <a:custGeom>
            <a:avLst/>
            <a:gdLst/>
            <a:ahLst/>
            <a:cxnLst/>
            <a:rect l="l" t="t" r="r" b="b"/>
            <a:pathLst>
              <a:path w="9386333" h="8211630">
                <a:moveTo>
                  <a:pt x="0" y="8211630"/>
                </a:moveTo>
                <a:lnTo>
                  <a:pt x="9386333" y="8211630"/>
                </a:lnTo>
                <a:lnTo>
                  <a:pt x="9386333" y="0"/>
                </a:lnTo>
                <a:lnTo>
                  <a:pt x="0" y="0"/>
                </a:lnTo>
                <a:lnTo>
                  <a:pt x="0" y="821163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9" name="Group 9"/>
          <p:cNvGrpSpPr/>
          <p:nvPr/>
        </p:nvGrpSpPr>
        <p:grpSpPr>
          <a:xfrm>
            <a:off x="674176" y="545455"/>
            <a:ext cx="10457822" cy="5598022"/>
            <a:chOff x="0" y="0"/>
            <a:chExt cx="2336562" cy="2167467"/>
          </a:xfrm>
        </p:grpSpPr>
        <p:sp>
          <p:nvSpPr>
            <p:cNvPr id="10" name="Freeform 10"/>
            <p:cNvSpPr/>
            <p:nvPr/>
          </p:nvSpPr>
          <p:spPr>
            <a:xfrm>
              <a:off x="0" y="0"/>
              <a:ext cx="2336562" cy="2167467"/>
            </a:xfrm>
            <a:custGeom>
              <a:avLst/>
              <a:gdLst/>
              <a:ahLst/>
              <a:cxnLst/>
              <a:rect l="l" t="t" r="r" b="b"/>
              <a:pathLst>
                <a:path w="2336562" h="2167467">
                  <a:moveTo>
                    <a:pt x="44506" y="0"/>
                  </a:moveTo>
                  <a:lnTo>
                    <a:pt x="2292056" y="0"/>
                  </a:lnTo>
                  <a:cubicBezTo>
                    <a:pt x="2303860" y="0"/>
                    <a:pt x="2315180" y="4689"/>
                    <a:pt x="2323526" y="13035"/>
                  </a:cubicBezTo>
                  <a:cubicBezTo>
                    <a:pt x="2331873" y="21382"/>
                    <a:pt x="2336562" y="32702"/>
                    <a:pt x="2336562" y="44506"/>
                  </a:cubicBezTo>
                  <a:lnTo>
                    <a:pt x="2336562" y="2122961"/>
                  </a:lnTo>
                  <a:cubicBezTo>
                    <a:pt x="2336562" y="2147541"/>
                    <a:pt x="2316636" y="2167467"/>
                    <a:pt x="2292056" y="2167467"/>
                  </a:cubicBezTo>
                  <a:lnTo>
                    <a:pt x="44506" y="2167467"/>
                  </a:lnTo>
                  <a:cubicBezTo>
                    <a:pt x="32702" y="2167467"/>
                    <a:pt x="21382" y="2162778"/>
                    <a:pt x="13035" y="2154431"/>
                  </a:cubicBezTo>
                  <a:cubicBezTo>
                    <a:pt x="4689" y="2146085"/>
                    <a:pt x="0" y="2134765"/>
                    <a:pt x="0" y="2122961"/>
                  </a:cubicBezTo>
                  <a:lnTo>
                    <a:pt x="0" y="44506"/>
                  </a:lnTo>
                  <a:cubicBezTo>
                    <a:pt x="0" y="32702"/>
                    <a:pt x="4689" y="21382"/>
                    <a:pt x="13035" y="13035"/>
                  </a:cubicBezTo>
                  <a:cubicBezTo>
                    <a:pt x="21382" y="4689"/>
                    <a:pt x="32702" y="0"/>
                    <a:pt x="44506" y="0"/>
                  </a:cubicBezTo>
                  <a:close/>
                </a:path>
              </a:pathLst>
            </a:custGeom>
            <a:solidFill>
              <a:srgbClr val="FFEEC8"/>
            </a:solidFill>
          </p:spPr>
        </p:sp>
        <p:sp>
          <p:nvSpPr>
            <p:cNvPr id="11" name="TextBox 11"/>
            <p:cNvSpPr txBox="1"/>
            <p:nvPr/>
          </p:nvSpPr>
          <p:spPr>
            <a:xfrm>
              <a:off x="0" y="-28575"/>
              <a:ext cx="2336562" cy="2196042"/>
            </a:xfrm>
            <a:prstGeom prst="rect">
              <a:avLst/>
            </a:prstGeom>
          </p:spPr>
          <p:txBody>
            <a:bodyPr lIns="33867" tIns="33867" rIns="33867" bIns="33867" rtlCol="0" anchor="ctr"/>
            <a:lstStyle/>
            <a:p>
              <a:pPr algn="ctr">
                <a:lnSpc>
                  <a:spcPts val="1494"/>
                </a:lnSpc>
              </a:pPr>
              <a:endParaRPr sz="1200"/>
            </a:p>
          </p:txBody>
        </p:sp>
      </p:grpSp>
      <p:sp>
        <p:nvSpPr>
          <p:cNvPr id="18" name="Freeform 18"/>
          <p:cNvSpPr/>
          <p:nvPr/>
        </p:nvSpPr>
        <p:spPr>
          <a:xfrm flipH="1">
            <a:off x="8449531" y="5286005"/>
            <a:ext cx="4219503" cy="1714944"/>
          </a:xfrm>
          <a:custGeom>
            <a:avLst/>
            <a:gdLst/>
            <a:ahLst/>
            <a:cxnLst/>
            <a:rect l="l" t="t" r="r" b="b"/>
            <a:pathLst>
              <a:path w="6329254" h="2572416">
                <a:moveTo>
                  <a:pt x="6329254" y="0"/>
                </a:moveTo>
                <a:lnTo>
                  <a:pt x="0" y="0"/>
                </a:lnTo>
                <a:lnTo>
                  <a:pt x="0" y="2572416"/>
                </a:lnTo>
                <a:lnTo>
                  <a:pt x="6329254" y="2572416"/>
                </a:lnTo>
                <a:lnTo>
                  <a:pt x="6329254"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9" name="Freeform 19"/>
          <p:cNvSpPr/>
          <p:nvPr/>
        </p:nvSpPr>
        <p:spPr>
          <a:xfrm>
            <a:off x="-1517350" y="-142949"/>
            <a:ext cx="4219503" cy="1714944"/>
          </a:xfrm>
          <a:custGeom>
            <a:avLst/>
            <a:gdLst/>
            <a:ahLst/>
            <a:cxnLst/>
            <a:rect l="l" t="t" r="r" b="b"/>
            <a:pathLst>
              <a:path w="6329254" h="2572416">
                <a:moveTo>
                  <a:pt x="0" y="0"/>
                </a:moveTo>
                <a:lnTo>
                  <a:pt x="6329254" y="0"/>
                </a:lnTo>
                <a:lnTo>
                  <a:pt x="6329254" y="2572416"/>
                </a:lnTo>
                <a:lnTo>
                  <a:pt x="0" y="25724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0" name="Freeform 20"/>
          <p:cNvSpPr/>
          <p:nvPr/>
        </p:nvSpPr>
        <p:spPr>
          <a:xfrm>
            <a:off x="-673055" y="4927704"/>
            <a:ext cx="3818632" cy="5847430"/>
          </a:xfrm>
          <a:custGeom>
            <a:avLst/>
            <a:gdLst/>
            <a:ahLst/>
            <a:cxnLst/>
            <a:rect l="l" t="t" r="r" b="b"/>
            <a:pathLst>
              <a:path w="5727948" h="8771145">
                <a:moveTo>
                  <a:pt x="0" y="0"/>
                </a:moveTo>
                <a:lnTo>
                  <a:pt x="5727947" y="0"/>
                </a:lnTo>
                <a:lnTo>
                  <a:pt x="5727947" y="8771146"/>
                </a:lnTo>
                <a:lnTo>
                  <a:pt x="0" y="87711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1" name="Freeform 21"/>
          <p:cNvSpPr/>
          <p:nvPr/>
        </p:nvSpPr>
        <p:spPr>
          <a:xfrm rot="-712792">
            <a:off x="10323548" y="-953879"/>
            <a:ext cx="4131088" cy="6325891"/>
          </a:xfrm>
          <a:custGeom>
            <a:avLst/>
            <a:gdLst/>
            <a:ahLst/>
            <a:cxnLst/>
            <a:rect l="l" t="t" r="r" b="b"/>
            <a:pathLst>
              <a:path w="6196632" h="9488836">
                <a:moveTo>
                  <a:pt x="0" y="0"/>
                </a:moveTo>
                <a:lnTo>
                  <a:pt x="6196632" y="0"/>
                </a:lnTo>
                <a:lnTo>
                  <a:pt x="6196632" y="9488836"/>
                </a:lnTo>
                <a:lnTo>
                  <a:pt x="0" y="948883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2" name="Freeform 22"/>
          <p:cNvSpPr/>
          <p:nvPr/>
        </p:nvSpPr>
        <p:spPr>
          <a:xfrm rot="-312928">
            <a:off x="10598609" y="4028035"/>
            <a:ext cx="965408" cy="909239"/>
          </a:xfrm>
          <a:custGeom>
            <a:avLst/>
            <a:gdLst/>
            <a:ahLst/>
            <a:cxnLst/>
            <a:rect l="l" t="t" r="r" b="b"/>
            <a:pathLst>
              <a:path w="1448112" h="1363858">
                <a:moveTo>
                  <a:pt x="0" y="0"/>
                </a:moveTo>
                <a:lnTo>
                  <a:pt x="1448111" y="0"/>
                </a:lnTo>
                <a:lnTo>
                  <a:pt x="1448111" y="1363858"/>
                </a:lnTo>
                <a:lnTo>
                  <a:pt x="0" y="136385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3" name="Freeform 23"/>
          <p:cNvSpPr/>
          <p:nvPr/>
        </p:nvSpPr>
        <p:spPr>
          <a:xfrm rot="1857385" flipH="1">
            <a:off x="3066426" y="339303"/>
            <a:ext cx="965408" cy="909239"/>
          </a:xfrm>
          <a:custGeom>
            <a:avLst/>
            <a:gdLst/>
            <a:ahLst/>
            <a:cxnLst/>
            <a:rect l="l" t="t" r="r" b="b"/>
            <a:pathLst>
              <a:path w="1448112" h="1363858">
                <a:moveTo>
                  <a:pt x="1448111" y="0"/>
                </a:moveTo>
                <a:lnTo>
                  <a:pt x="0" y="0"/>
                </a:lnTo>
                <a:lnTo>
                  <a:pt x="0" y="1363858"/>
                </a:lnTo>
                <a:lnTo>
                  <a:pt x="1448111" y="1363858"/>
                </a:lnTo>
                <a:lnTo>
                  <a:pt x="1448111"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6" name="TextBox 25"/>
          <p:cNvSpPr txBox="1"/>
          <p:nvPr/>
        </p:nvSpPr>
        <p:spPr>
          <a:xfrm>
            <a:off x="1414267" y="1559417"/>
            <a:ext cx="9327421" cy="3170099"/>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Câu </a:t>
            </a:r>
            <a:r>
              <a:rPr lang="en-US" sz="4000" b="1" dirty="0" smtClean="0">
                <a:latin typeface="Times New Roman" panose="02020603050405020304" pitchFamily="18" charset="0"/>
                <a:cs typeface="Times New Roman" panose="02020603050405020304" pitchFamily="18" charset="0"/>
              </a:rPr>
              <a:t>2:</a:t>
            </a:r>
            <a:r>
              <a:rPr lang="en-US" sz="4000" dirty="0" smtClean="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Alanine có công thức là</a:t>
            </a:r>
            <a:endParaRPr lang="vi-VN" sz="4000" dirty="0">
              <a:latin typeface="Times New Roman" panose="02020603050405020304" pitchFamily="18" charset="0"/>
              <a:cs typeface="Times New Roman" panose="02020603050405020304" pitchFamily="18" charset="0"/>
            </a:endParaRPr>
          </a:p>
          <a:p>
            <a:r>
              <a:rPr lang="en-US" sz="4000" b="1" dirty="0" smtClean="0">
                <a:latin typeface="Times New Roman" panose="02020603050405020304" pitchFamily="18" charset="0"/>
                <a:cs typeface="Times New Roman" panose="02020603050405020304" pitchFamily="18" charset="0"/>
              </a:rPr>
              <a:t>	A</a:t>
            </a:r>
            <a:r>
              <a:rPr lang="en-US" sz="4000" dirty="0">
                <a:latin typeface="Times New Roman" panose="02020603050405020304" pitchFamily="18" charset="0"/>
                <a:cs typeface="Times New Roman" panose="02020603050405020304" pitchFamily="18" charset="0"/>
              </a:rPr>
              <a:t>. H</a:t>
            </a:r>
            <a:r>
              <a:rPr lang="en-US" sz="4000" baseline="-25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N-CH</a:t>
            </a:r>
            <a:r>
              <a:rPr lang="en-US" sz="4000" baseline="-25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-CH</a:t>
            </a:r>
            <a:r>
              <a:rPr lang="en-US" sz="4000" baseline="-25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-COOH.	        	</a:t>
            </a:r>
            <a:endParaRPr lang="en-US" sz="4000" dirty="0" smtClean="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B</a:t>
            </a:r>
            <a:r>
              <a:rPr lang="en-US" sz="4000" b="1"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C</a:t>
            </a:r>
            <a:r>
              <a:rPr lang="en-US" sz="4000" baseline="-25000" dirty="0">
                <a:latin typeface="Times New Roman" panose="02020603050405020304" pitchFamily="18" charset="0"/>
                <a:cs typeface="Times New Roman" panose="02020603050405020304" pitchFamily="18" charset="0"/>
              </a:rPr>
              <a:t>6</a:t>
            </a:r>
            <a:r>
              <a:rPr lang="en-US" sz="4000" dirty="0">
                <a:latin typeface="Times New Roman" panose="02020603050405020304" pitchFamily="18" charset="0"/>
                <a:cs typeface="Times New Roman" panose="02020603050405020304" pitchFamily="18" charset="0"/>
              </a:rPr>
              <a:t>H</a:t>
            </a:r>
            <a:r>
              <a:rPr lang="en-US" sz="4000" baseline="-25000" dirty="0">
                <a:latin typeface="Times New Roman" panose="02020603050405020304" pitchFamily="18" charset="0"/>
                <a:cs typeface="Times New Roman" panose="02020603050405020304" pitchFamily="18" charset="0"/>
              </a:rPr>
              <a:t>5</a:t>
            </a:r>
            <a:r>
              <a:rPr lang="en-US" sz="4000" dirty="0">
                <a:latin typeface="Times New Roman" panose="02020603050405020304" pitchFamily="18" charset="0"/>
                <a:cs typeface="Times New Roman" panose="02020603050405020304" pitchFamily="18" charset="0"/>
              </a:rPr>
              <a:t>-NH</a:t>
            </a:r>
            <a:r>
              <a:rPr lang="en-US" sz="4000" baseline="-25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C</a:t>
            </a:r>
            <a:r>
              <a:rPr lang="en-US" sz="4000" dirty="0">
                <a:latin typeface="Times New Roman" panose="02020603050405020304" pitchFamily="18" charset="0"/>
                <a:cs typeface="Times New Roman" panose="02020603050405020304" pitchFamily="18" charset="0"/>
              </a:rPr>
              <a:t>. CH</a:t>
            </a:r>
            <a:r>
              <a:rPr lang="en-US" sz="4000" baseline="-25000" dirty="0">
                <a:latin typeface="Times New Roman" panose="02020603050405020304" pitchFamily="18" charset="0"/>
                <a:cs typeface="Times New Roman" panose="02020603050405020304" pitchFamily="18" charset="0"/>
              </a:rPr>
              <a:t>3</a:t>
            </a:r>
            <a:r>
              <a:rPr lang="en-US" sz="4000" dirty="0">
                <a:latin typeface="Times New Roman" panose="02020603050405020304" pitchFamily="18" charset="0"/>
                <a:cs typeface="Times New Roman" panose="02020603050405020304" pitchFamily="18" charset="0"/>
              </a:rPr>
              <a:t>-CH(NH</a:t>
            </a:r>
            <a:r>
              <a:rPr lang="en-US" sz="4000" baseline="-25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)-COOH.		</a:t>
            </a:r>
            <a:endParaRPr lang="en-US" sz="4000" dirty="0" smtClean="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D</a:t>
            </a:r>
            <a:r>
              <a:rPr lang="en-US" sz="4000" b="1"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H</a:t>
            </a:r>
            <a:r>
              <a:rPr lang="en-US" sz="4000" baseline="-25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N-CH</a:t>
            </a:r>
            <a:r>
              <a:rPr lang="en-US" sz="4000" baseline="-25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-COOH</a:t>
            </a:r>
            <a:endParaRPr lang="vi-VN" sz="40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3969286" y="4927704"/>
            <a:ext cx="5245052" cy="707886"/>
          </a:xfrm>
          <a:prstGeom prst="rect">
            <a:avLst/>
          </a:prstGeom>
          <a:noFill/>
        </p:spPr>
        <p:txBody>
          <a:bodyPr wrap="square" rtlCol="0">
            <a:spAutoFit/>
          </a:bodyPr>
          <a:lstStyle/>
          <a:p>
            <a:r>
              <a:rPr lang="en-US" sz="4000" dirty="0" smtClean="0">
                <a:solidFill>
                  <a:srgbClr val="FF0000"/>
                </a:solidFill>
                <a:latin typeface="Times New Roman" panose="02020603050405020304" pitchFamily="18" charset="0"/>
                <a:cs typeface="Times New Roman" panose="02020603050405020304" pitchFamily="18" charset="0"/>
              </a:rPr>
              <a:t>ĐÁP ÁN: C </a:t>
            </a:r>
            <a:endParaRPr lang="vi-VN"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30823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993" t="-61988" r="-12993" b="-61988"/>
            </a:stretch>
          </a:blipFill>
        </p:spPr>
      </p:sp>
      <p:sp>
        <p:nvSpPr>
          <p:cNvPr id="3" name="Freeform 3"/>
          <p:cNvSpPr/>
          <p:nvPr/>
        </p:nvSpPr>
        <p:spPr>
          <a:xfrm rot="6581393" flipV="1">
            <a:off x="-2011504" y="-752415"/>
            <a:ext cx="6257555" cy="5474420"/>
          </a:xfrm>
          <a:custGeom>
            <a:avLst/>
            <a:gdLst/>
            <a:ahLst/>
            <a:cxnLst/>
            <a:rect l="l" t="t" r="r" b="b"/>
            <a:pathLst>
              <a:path w="9386333" h="8211630">
                <a:moveTo>
                  <a:pt x="0" y="8211629"/>
                </a:moveTo>
                <a:lnTo>
                  <a:pt x="9386334" y="8211629"/>
                </a:lnTo>
                <a:lnTo>
                  <a:pt x="9386334" y="0"/>
                </a:lnTo>
                <a:lnTo>
                  <a:pt x="0" y="0"/>
                </a:lnTo>
                <a:lnTo>
                  <a:pt x="0" y="8211629"/>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3380719" flipV="1">
            <a:off x="4365064" y="3668129"/>
            <a:ext cx="6257555" cy="5474420"/>
          </a:xfrm>
          <a:custGeom>
            <a:avLst/>
            <a:gdLst/>
            <a:ahLst/>
            <a:cxnLst/>
            <a:rect l="l" t="t" r="r" b="b"/>
            <a:pathLst>
              <a:path w="9386333" h="8211630">
                <a:moveTo>
                  <a:pt x="0" y="8211629"/>
                </a:moveTo>
                <a:lnTo>
                  <a:pt x="9386333" y="8211629"/>
                </a:lnTo>
                <a:lnTo>
                  <a:pt x="9386333" y="0"/>
                </a:lnTo>
                <a:lnTo>
                  <a:pt x="0" y="0"/>
                </a:lnTo>
                <a:lnTo>
                  <a:pt x="0" y="8211629"/>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10800000" flipV="1">
            <a:off x="5857459" y="-2737210"/>
            <a:ext cx="6257555" cy="5474420"/>
          </a:xfrm>
          <a:custGeom>
            <a:avLst/>
            <a:gdLst/>
            <a:ahLst/>
            <a:cxnLst/>
            <a:rect l="l" t="t" r="r" b="b"/>
            <a:pathLst>
              <a:path w="9386333" h="8211630">
                <a:moveTo>
                  <a:pt x="0" y="8211630"/>
                </a:moveTo>
                <a:lnTo>
                  <a:pt x="9386333" y="8211630"/>
                </a:lnTo>
                <a:lnTo>
                  <a:pt x="9386333" y="0"/>
                </a:lnTo>
                <a:lnTo>
                  <a:pt x="0" y="0"/>
                </a:lnTo>
                <a:lnTo>
                  <a:pt x="0" y="821163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9" name="Group 9"/>
          <p:cNvGrpSpPr/>
          <p:nvPr/>
        </p:nvGrpSpPr>
        <p:grpSpPr>
          <a:xfrm>
            <a:off x="724418" y="555503"/>
            <a:ext cx="10457822" cy="5598022"/>
            <a:chOff x="0" y="0"/>
            <a:chExt cx="2336562" cy="2167467"/>
          </a:xfrm>
        </p:grpSpPr>
        <p:sp>
          <p:nvSpPr>
            <p:cNvPr id="10" name="Freeform 10"/>
            <p:cNvSpPr/>
            <p:nvPr/>
          </p:nvSpPr>
          <p:spPr>
            <a:xfrm>
              <a:off x="0" y="0"/>
              <a:ext cx="2336562" cy="2167467"/>
            </a:xfrm>
            <a:custGeom>
              <a:avLst/>
              <a:gdLst/>
              <a:ahLst/>
              <a:cxnLst/>
              <a:rect l="l" t="t" r="r" b="b"/>
              <a:pathLst>
                <a:path w="2336562" h="2167467">
                  <a:moveTo>
                    <a:pt x="44506" y="0"/>
                  </a:moveTo>
                  <a:lnTo>
                    <a:pt x="2292056" y="0"/>
                  </a:lnTo>
                  <a:cubicBezTo>
                    <a:pt x="2303860" y="0"/>
                    <a:pt x="2315180" y="4689"/>
                    <a:pt x="2323526" y="13035"/>
                  </a:cubicBezTo>
                  <a:cubicBezTo>
                    <a:pt x="2331873" y="21382"/>
                    <a:pt x="2336562" y="32702"/>
                    <a:pt x="2336562" y="44506"/>
                  </a:cubicBezTo>
                  <a:lnTo>
                    <a:pt x="2336562" y="2122961"/>
                  </a:lnTo>
                  <a:cubicBezTo>
                    <a:pt x="2336562" y="2147541"/>
                    <a:pt x="2316636" y="2167467"/>
                    <a:pt x="2292056" y="2167467"/>
                  </a:cubicBezTo>
                  <a:lnTo>
                    <a:pt x="44506" y="2167467"/>
                  </a:lnTo>
                  <a:cubicBezTo>
                    <a:pt x="32702" y="2167467"/>
                    <a:pt x="21382" y="2162778"/>
                    <a:pt x="13035" y="2154431"/>
                  </a:cubicBezTo>
                  <a:cubicBezTo>
                    <a:pt x="4689" y="2146085"/>
                    <a:pt x="0" y="2134765"/>
                    <a:pt x="0" y="2122961"/>
                  </a:cubicBezTo>
                  <a:lnTo>
                    <a:pt x="0" y="44506"/>
                  </a:lnTo>
                  <a:cubicBezTo>
                    <a:pt x="0" y="32702"/>
                    <a:pt x="4689" y="21382"/>
                    <a:pt x="13035" y="13035"/>
                  </a:cubicBezTo>
                  <a:cubicBezTo>
                    <a:pt x="21382" y="4689"/>
                    <a:pt x="32702" y="0"/>
                    <a:pt x="44506" y="0"/>
                  </a:cubicBezTo>
                  <a:close/>
                </a:path>
              </a:pathLst>
            </a:custGeom>
            <a:solidFill>
              <a:srgbClr val="FFEEC8"/>
            </a:solidFill>
          </p:spPr>
        </p:sp>
        <p:sp>
          <p:nvSpPr>
            <p:cNvPr id="11" name="TextBox 11"/>
            <p:cNvSpPr txBox="1"/>
            <p:nvPr/>
          </p:nvSpPr>
          <p:spPr>
            <a:xfrm>
              <a:off x="0" y="-28575"/>
              <a:ext cx="2336562" cy="2196042"/>
            </a:xfrm>
            <a:prstGeom prst="rect">
              <a:avLst/>
            </a:prstGeom>
          </p:spPr>
          <p:txBody>
            <a:bodyPr lIns="33867" tIns="33867" rIns="33867" bIns="33867" rtlCol="0" anchor="ctr"/>
            <a:lstStyle/>
            <a:p>
              <a:pPr algn="ctr">
                <a:lnSpc>
                  <a:spcPts val="1494"/>
                </a:lnSpc>
              </a:pPr>
              <a:endParaRPr sz="1200"/>
            </a:p>
          </p:txBody>
        </p:sp>
      </p:grpSp>
      <p:sp>
        <p:nvSpPr>
          <p:cNvPr id="18" name="Freeform 18"/>
          <p:cNvSpPr/>
          <p:nvPr/>
        </p:nvSpPr>
        <p:spPr>
          <a:xfrm flipH="1">
            <a:off x="8449531" y="5286005"/>
            <a:ext cx="4219503" cy="1714944"/>
          </a:xfrm>
          <a:custGeom>
            <a:avLst/>
            <a:gdLst/>
            <a:ahLst/>
            <a:cxnLst/>
            <a:rect l="l" t="t" r="r" b="b"/>
            <a:pathLst>
              <a:path w="6329254" h="2572416">
                <a:moveTo>
                  <a:pt x="6329254" y="0"/>
                </a:moveTo>
                <a:lnTo>
                  <a:pt x="0" y="0"/>
                </a:lnTo>
                <a:lnTo>
                  <a:pt x="0" y="2572416"/>
                </a:lnTo>
                <a:lnTo>
                  <a:pt x="6329254" y="2572416"/>
                </a:lnTo>
                <a:lnTo>
                  <a:pt x="6329254"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9" name="Freeform 19"/>
          <p:cNvSpPr/>
          <p:nvPr/>
        </p:nvSpPr>
        <p:spPr>
          <a:xfrm>
            <a:off x="-1517350" y="-142949"/>
            <a:ext cx="4219503" cy="1714944"/>
          </a:xfrm>
          <a:custGeom>
            <a:avLst/>
            <a:gdLst/>
            <a:ahLst/>
            <a:cxnLst/>
            <a:rect l="l" t="t" r="r" b="b"/>
            <a:pathLst>
              <a:path w="6329254" h="2572416">
                <a:moveTo>
                  <a:pt x="0" y="0"/>
                </a:moveTo>
                <a:lnTo>
                  <a:pt x="6329254" y="0"/>
                </a:lnTo>
                <a:lnTo>
                  <a:pt x="6329254" y="2572416"/>
                </a:lnTo>
                <a:lnTo>
                  <a:pt x="0" y="25724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0" name="Freeform 20"/>
          <p:cNvSpPr/>
          <p:nvPr/>
        </p:nvSpPr>
        <p:spPr>
          <a:xfrm>
            <a:off x="-673055" y="4927704"/>
            <a:ext cx="3818632" cy="5847430"/>
          </a:xfrm>
          <a:custGeom>
            <a:avLst/>
            <a:gdLst/>
            <a:ahLst/>
            <a:cxnLst/>
            <a:rect l="l" t="t" r="r" b="b"/>
            <a:pathLst>
              <a:path w="5727948" h="8771145">
                <a:moveTo>
                  <a:pt x="0" y="0"/>
                </a:moveTo>
                <a:lnTo>
                  <a:pt x="5727947" y="0"/>
                </a:lnTo>
                <a:lnTo>
                  <a:pt x="5727947" y="8771146"/>
                </a:lnTo>
                <a:lnTo>
                  <a:pt x="0" y="87711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1" name="Freeform 21"/>
          <p:cNvSpPr/>
          <p:nvPr/>
        </p:nvSpPr>
        <p:spPr>
          <a:xfrm rot="-712792">
            <a:off x="10323548" y="-953879"/>
            <a:ext cx="4131088" cy="6325891"/>
          </a:xfrm>
          <a:custGeom>
            <a:avLst/>
            <a:gdLst/>
            <a:ahLst/>
            <a:cxnLst/>
            <a:rect l="l" t="t" r="r" b="b"/>
            <a:pathLst>
              <a:path w="6196632" h="9488836">
                <a:moveTo>
                  <a:pt x="0" y="0"/>
                </a:moveTo>
                <a:lnTo>
                  <a:pt x="6196632" y="0"/>
                </a:lnTo>
                <a:lnTo>
                  <a:pt x="6196632" y="9488836"/>
                </a:lnTo>
                <a:lnTo>
                  <a:pt x="0" y="948883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2" name="Freeform 22"/>
          <p:cNvSpPr/>
          <p:nvPr/>
        </p:nvSpPr>
        <p:spPr>
          <a:xfrm rot="-312928">
            <a:off x="10598609" y="4028035"/>
            <a:ext cx="965408" cy="909239"/>
          </a:xfrm>
          <a:custGeom>
            <a:avLst/>
            <a:gdLst/>
            <a:ahLst/>
            <a:cxnLst/>
            <a:rect l="l" t="t" r="r" b="b"/>
            <a:pathLst>
              <a:path w="1448112" h="1363858">
                <a:moveTo>
                  <a:pt x="0" y="0"/>
                </a:moveTo>
                <a:lnTo>
                  <a:pt x="1448111" y="0"/>
                </a:lnTo>
                <a:lnTo>
                  <a:pt x="1448111" y="1363858"/>
                </a:lnTo>
                <a:lnTo>
                  <a:pt x="0" y="136385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3" name="Freeform 23"/>
          <p:cNvSpPr/>
          <p:nvPr/>
        </p:nvSpPr>
        <p:spPr>
          <a:xfrm rot="1857385" flipH="1">
            <a:off x="3066426" y="339303"/>
            <a:ext cx="965408" cy="909239"/>
          </a:xfrm>
          <a:custGeom>
            <a:avLst/>
            <a:gdLst/>
            <a:ahLst/>
            <a:cxnLst/>
            <a:rect l="l" t="t" r="r" b="b"/>
            <a:pathLst>
              <a:path w="1448112" h="1363858">
                <a:moveTo>
                  <a:pt x="1448111" y="0"/>
                </a:moveTo>
                <a:lnTo>
                  <a:pt x="0" y="0"/>
                </a:lnTo>
                <a:lnTo>
                  <a:pt x="0" y="1363858"/>
                </a:lnTo>
                <a:lnTo>
                  <a:pt x="1448111" y="1363858"/>
                </a:lnTo>
                <a:lnTo>
                  <a:pt x="1448111"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6" name="TextBox 25"/>
          <p:cNvSpPr txBox="1"/>
          <p:nvPr/>
        </p:nvSpPr>
        <p:spPr>
          <a:xfrm>
            <a:off x="944545" y="1559417"/>
            <a:ext cx="9797143" cy="3170099"/>
          </a:xfrm>
          <a:prstGeom prst="rect">
            <a:avLst/>
          </a:prstGeom>
          <a:noFill/>
        </p:spPr>
        <p:txBody>
          <a:bodyPr wrap="square" rtlCol="0">
            <a:spAutoFit/>
          </a:bodyPr>
          <a:lstStyle/>
          <a:p>
            <a:pPr algn="just"/>
            <a:r>
              <a:rPr lang="en-US" sz="4000" b="1" dirty="0">
                <a:latin typeface="Times New Roman" panose="02020603050405020304" pitchFamily="18" charset="0"/>
                <a:cs typeface="Times New Roman" panose="02020603050405020304" pitchFamily="18" charset="0"/>
              </a:rPr>
              <a:t>Câu </a:t>
            </a:r>
            <a:r>
              <a:rPr lang="en-US" sz="4000" b="1" dirty="0" smtClean="0">
                <a:latin typeface="Times New Roman" panose="02020603050405020304" pitchFamily="18" charset="0"/>
                <a:cs typeface="Times New Roman" panose="02020603050405020304" pitchFamily="18" charset="0"/>
              </a:rPr>
              <a:t>3. </a:t>
            </a:r>
            <a:r>
              <a:rPr lang="en-US" sz="4000" dirty="0">
                <a:latin typeface="Times New Roman" panose="02020603050405020304" pitchFamily="18" charset="0"/>
                <a:cs typeface="Times New Roman" panose="02020603050405020304" pitchFamily="18" charset="0"/>
              </a:rPr>
              <a:t>Các amino acid</a:t>
            </a:r>
            <a:r>
              <a:rPr lang="en-US" sz="4000" b="1"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có nhiệt độ nóng chảy cao và thường tan tốt trong nước là do các amino acid tồn tại dạng</a:t>
            </a:r>
            <a:endParaRPr lang="vi-VN" sz="4000" dirty="0">
              <a:latin typeface="Times New Roman" panose="02020603050405020304" pitchFamily="18" charset="0"/>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	A.</a:t>
            </a:r>
            <a:r>
              <a:rPr lang="en-US" sz="4000" dirty="0">
                <a:latin typeface="Times New Roman" panose="02020603050405020304" pitchFamily="18" charset="0"/>
                <a:cs typeface="Times New Roman" panose="02020603050405020304" pitchFamily="18" charset="0"/>
              </a:rPr>
              <a:t> Ion dương.</a:t>
            </a:r>
            <a:r>
              <a:rPr lang="en-US" sz="4000" b="1" dirty="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		B</a:t>
            </a:r>
            <a:r>
              <a:rPr lang="en-US" sz="4000" b="1"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Ion âm.</a:t>
            </a:r>
            <a:r>
              <a:rPr lang="en-US" sz="4000" b="1" dirty="0">
                <a:latin typeface="Times New Roman" panose="02020603050405020304" pitchFamily="18" charset="0"/>
                <a:cs typeface="Times New Roman" panose="02020603050405020304" pitchFamily="18" charset="0"/>
              </a:rPr>
              <a:t>	</a:t>
            </a:r>
            <a:endParaRPr lang="en-US" sz="4000" b="1" dirty="0" smtClean="0">
              <a:latin typeface="Times New Roman" panose="02020603050405020304" pitchFamily="18" charset="0"/>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C</a:t>
            </a:r>
            <a:r>
              <a:rPr lang="en-US" sz="4000" b="1"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Ion lưỡng cực.</a:t>
            </a:r>
            <a:r>
              <a:rPr lang="en-US" sz="4000" b="1" dirty="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		D</a:t>
            </a:r>
            <a:r>
              <a:rPr lang="en-US" sz="4000" b="1"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Muối acid.</a:t>
            </a:r>
            <a:endParaRPr lang="vi-VN" sz="40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3969286" y="4927704"/>
            <a:ext cx="5245052" cy="707886"/>
          </a:xfrm>
          <a:prstGeom prst="rect">
            <a:avLst/>
          </a:prstGeom>
          <a:noFill/>
        </p:spPr>
        <p:txBody>
          <a:bodyPr wrap="square" rtlCol="0">
            <a:spAutoFit/>
          </a:bodyPr>
          <a:lstStyle/>
          <a:p>
            <a:r>
              <a:rPr lang="en-US" sz="4000" dirty="0" smtClean="0">
                <a:solidFill>
                  <a:srgbClr val="FF0000"/>
                </a:solidFill>
                <a:latin typeface="Times New Roman" panose="02020603050405020304" pitchFamily="18" charset="0"/>
                <a:cs typeface="Times New Roman" panose="02020603050405020304" pitchFamily="18" charset="0"/>
              </a:rPr>
              <a:t>ĐÁP ÁN: C </a:t>
            </a:r>
            <a:endParaRPr lang="vi-VN"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78994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993" t="-61988" r="-12993" b="-61988"/>
            </a:stretch>
          </a:blipFill>
        </p:spPr>
      </p:sp>
      <p:sp>
        <p:nvSpPr>
          <p:cNvPr id="3" name="Freeform 3"/>
          <p:cNvSpPr/>
          <p:nvPr/>
        </p:nvSpPr>
        <p:spPr>
          <a:xfrm rot="6581393" flipV="1">
            <a:off x="-2011504" y="-752415"/>
            <a:ext cx="6257555" cy="5474420"/>
          </a:xfrm>
          <a:custGeom>
            <a:avLst/>
            <a:gdLst/>
            <a:ahLst/>
            <a:cxnLst/>
            <a:rect l="l" t="t" r="r" b="b"/>
            <a:pathLst>
              <a:path w="9386333" h="8211630">
                <a:moveTo>
                  <a:pt x="0" y="8211629"/>
                </a:moveTo>
                <a:lnTo>
                  <a:pt x="9386334" y="8211629"/>
                </a:lnTo>
                <a:lnTo>
                  <a:pt x="9386334" y="0"/>
                </a:lnTo>
                <a:lnTo>
                  <a:pt x="0" y="0"/>
                </a:lnTo>
                <a:lnTo>
                  <a:pt x="0" y="8211629"/>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3380719" flipV="1">
            <a:off x="4365064" y="3668129"/>
            <a:ext cx="6257555" cy="5474420"/>
          </a:xfrm>
          <a:custGeom>
            <a:avLst/>
            <a:gdLst/>
            <a:ahLst/>
            <a:cxnLst/>
            <a:rect l="l" t="t" r="r" b="b"/>
            <a:pathLst>
              <a:path w="9386333" h="8211630">
                <a:moveTo>
                  <a:pt x="0" y="8211629"/>
                </a:moveTo>
                <a:lnTo>
                  <a:pt x="9386333" y="8211629"/>
                </a:lnTo>
                <a:lnTo>
                  <a:pt x="9386333" y="0"/>
                </a:lnTo>
                <a:lnTo>
                  <a:pt x="0" y="0"/>
                </a:lnTo>
                <a:lnTo>
                  <a:pt x="0" y="8211629"/>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10800000" flipV="1">
            <a:off x="5857459" y="-2737210"/>
            <a:ext cx="6257555" cy="5474420"/>
          </a:xfrm>
          <a:custGeom>
            <a:avLst/>
            <a:gdLst/>
            <a:ahLst/>
            <a:cxnLst/>
            <a:rect l="l" t="t" r="r" b="b"/>
            <a:pathLst>
              <a:path w="9386333" h="8211630">
                <a:moveTo>
                  <a:pt x="0" y="8211630"/>
                </a:moveTo>
                <a:lnTo>
                  <a:pt x="9386333" y="8211630"/>
                </a:lnTo>
                <a:lnTo>
                  <a:pt x="9386333" y="0"/>
                </a:lnTo>
                <a:lnTo>
                  <a:pt x="0" y="0"/>
                </a:lnTo>
                <a:lnTo>
                  <a:pt x="0" y="821163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9" name="Group 9"/>
          <p:cNvGrpSpPr/>
          <p:nvPr/>
        </p:nvGrpSpPr>
        <p:grpSpPr>
          <a:xfrm>
            <a:off x="674176" y="545455"/>
            <a:ext cx="10457822" cy="5598022"/>
            <a:chOff x="0" y="0"/>
            <a:chExt cx="2336562" cy="2167467"/>
          </a:xfrm>
        </p:grpSpPr>
        <p:sp>
          <p:nvSpPr>
            <p:cNvPr id="10" name="Freeform 10"/>
            <p:cNvSpPr/>
            <p:nvPr/>
          </p:nvSpPr>
          <p:spPr>
            <a:xfrm>
              <a:off x="0" y="0"/>
              <a:ext cx="2336562" cy="2167467"/>
            </a:xfrm>
            <a:custGeom>
              <a:avLst/>
              <a:gdLst/>
              <a:ahLst/>
              <a:cxnLst/>
              <a:rect l="l" t="t" r="r" b="b"/>
              <a:pathLst>
                <a:path w="2336562" h="2167467">
                  <a:moveTo>
                    <a:pt x="44506" y="0"/>
                  </a:moveTo>
                  <a:lnTo>
                    <a:pt x="2292056" y="0"/>
                  </a:lnTo>
                  <a:cubicBezTo>
                    <a:pt x="2303860" y="0"/>
                    <a:pt x="2315180" y="4689"/>
                    <a:pt x="2323526" y="13035"/>
                  </a:cubicBezTo>
                  <a:cubicBezTo>
                    <a:pt x="2331873" y="21382"/>
                    <a:pt x="2336562" y="32702"/>
                    <a:pt x="2336562" y="44506"/>
                  </a:cubicBezTo>
                  <a:lnTo>
                    <a:pt x="2336562" y="2122961"/>
                  </a:lnTo>
                  <a:cubicBezTo>
                    <a:pt x="2336562" y="2147541"/>
                    <a:pt x="2316636" y="2167467"/>
                    <a:pt x="2292056" y="2167467"/>
                  </a:cubicBezTo>
                  <a:lnTo>
                    <a:pt x="44506" y="2167467"/>
                  </a:lnTo>
                  <a:cubicBezTo>
                    <a:pt x="32702" y="2167467"/>
                    <a:pt x="21382" y="2162778"/>
                    <a:pt x="13035" y="2154431"/>
                  </a:cubicBezTo>
                  <a:cubicBezTo>
                    <a:pt x="4689" y="2146085"/>
                    <a:pt x="0" y="2134765"/>
                    <a:pt x="0" y="2122961"/>
                  </a:cubicBezTo>
                  <a:lnTo>
                    <a:pt x="0" y="44506"/>
                  </a:lnTo>
                  <a:cubicBezTo>
                    <a:pt x="0" y="32702"/>
                    <a:pt x="4689" y="21382"/>
                    <a:pt x="13035" y="13035"/>
                  </a:cubicBezTo>
                  <a:cubicBezTo>
                    <a:pt x="21382" y="4689"/>
                    <a:pt x="32702" y="0"/>
                    <a:pt x="44506" y="0"/>
                  </a:cubicBezTo>
                  <a:close/>
                </a:path>
              </a:pathLst>
            </a:custGeom>
            <a:solidFill>
              <a:srgbClr val="FFEEC8"/>
            </a:solidFill>
          </p:spPr>
        </p:sp>
        <p:sp>
          <p:nvSpPr>
            <p:cNvPr id="11" name="TextBox 11"/>
            <p:cNvSpPr txBox="1"/>
            <p:nvPr/>
          </p:nvSpPr>
          <p:spPr>
            <a:xfrm>
              <a:off x="0" y="-28575"/>
              <a:ext cx="2336562" cy="2196042"/>
            </a:xfrm>
            <a:prstGeom prst="rect">
              <a:avLst/>
            </a:prstGeom>
          </p:spPr>
          <p:txBody>
            <a:bodyPr lIns="33867" tIns="33867" rIns="33867" bIns="33867" rtlCol="0" anchor="ctr"/>
            <a:lstStyle/>
            <a:p>
              <a:pPr algn="ctr">
                <a:lnSpc>
                  <a:spcPts val="1494"/>
                </a:lnSpc>
              </a:pPr>
              <a:endParaRPr sz="1200"/>
            </a:p>
          </p:txBody>
        </p:sp>
      </p:grpSp>
      <p:sp>
        <p:nvSpPr>
          <p:cNvPr id="18" name="Freeform 18"/>
          <p:cNvSpPr/>
          <p:nvPr/>
        </p:nvSpPr>
        <p:spPr>
          <a:xfrm flipH="1">
            <a:off x="8449531" y="5286005"/>
            <a:ext cx="4219503" cy="1714944"/>
          </a:xfrm>
          <a:custGeom>
            <a:avLst/>
            <a:gdLst/>
            <a:ahLst/>
            <a:cxnLst/>
            <a:rect l="l" t="t" r="r" b="b"/>
            <a:pathLst>
              <a:path w="6329254" h="2572416">
                <a:moveTo>
                  <a:pt x="6329254" y="0"/>
                </a:moveTo>
                <a:lnTo>
                  <a:pt x="0" y="0"/>
                </a:lnTo>
                <a:lnTo>
                  <a:pt x="0" y="2572416"/>
                </a:lnTo>
                <a:lnTo>
                  <a:pt x="6329254" y="2572416"/>
                </a:lnTo>
                <a:lnTo>
                  <a:pt x="6329254"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9" name="Freeform 19"/>
          <p:cNvSpPr/>
          <p:nvPr/>
        </p:nvSpPr>
        <p:spPr>
          <a:xfrm>
            <a:off x="-1517350" y="-142949"/>
            <a:ext cx="4219503" cy="1714944"/>
          </a:xfrm>
          <a:custGeom>
            <a:avLst/>
            <a:gdLst/>
            <a:ahLst/>
            <a:cxnLst/>
            <a:rect l="l" t="t" r="r" b="b"/>
            <a:pathLst>
              <a:path w="6329254" h="2572416">
                <a:moveTo>
                  <a:pt x="0" y="0"/>
                </a:moveTo>
                <a:lnTo>
                  <a:pt x="6329254" y="0"/>
                </a:lnTo>
                <a:lnTo>
                  <a:pt x="6329254" y="2572416"/>
                </a:lnTo>
                <a:lnTo>
                  <a:pt x="0" y="25724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0" name="Freeform 20"/>
          <p:cNvSpPr/>
          <p:nvPr/>
        </p:nvSpPr>
        <p:spPr>
          <a:xfrm>
            <a:off x="-673055" y="4927704"/>
            <a:ext cx="3818632" cy="5847430"/>
          </a:xfrm>
          <a:custGeom>
            <a:avLst/>
            <a:gdLst/>
            <a:ahLst/>
            <a:cxnLst/>
            <a:rect l="l" t="t" r="r" b="b"/>
            <a:pathLst>
              <a:path w="5727948" h="8771145">
                <a:moveTo>
                  <a:pt x="0" y="0"/>
                </a:moveTo>
                <a:lnTo>
                  <a:pt x="5727947" y="0"/>
                </a:lnTo>
                <a:lnTo>
                  <a:pt x="5727947" y="8771146"/>
                </a:lnTo>
                <a:lnTo>
                  <a:pt x="0" y="87711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1" name="Freeform 21"/>
          <p:cNvSpPr/>
          <p:nvPr/>
        </p:nvSpPr>
        <p:spPr>
          <a:xfrm rot="-712792">
            <a:off x="10323548" y="-953879"/>
            <a:ext cx="4131088" cy="6325891"/>
          </a:xfrm>
          <a:custGeom>
            <a:avLst/>
            <a:gdLst/>
            <a:ahLst/>
            <a:cxnLst/>
            <a:rect l="l" t="t" r="r" b="b"/>
            <a:pathLst>
              <a:path w="6196632" h="9488836">
                <a:moveTo>
                  <a:pt x="0" y="0"/>
                </a:moveTo>
                <a:lnTo>
                  <a:pt x="6196632" y="0"/>
                </a:lnTo>
                <a:lnTo>
                  <a:pt x="6196632" y="9488836"/>
                </a:lnTo>
                <a:lnTo>
                  <a:pt x="0" y="948883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2" name="Freeform 22"/>
          <p:cNvSpPr/>
          <p:nvPr/>
        </p:nvSpPr>
        <p:spPr>
          <a:xfrm rot="-312928">
            <a:off x="10598609" y="4028035"/>
            <a:ext cx="965408" cy="909239"/>
          </a:xfrm>
          <a:custGeom>
            <a:avLst/>
            <a:gdLst/>
            <a:ahLst/>
            <a:cxnLst/>
            <a:rect l="l" t="t" r="r" b="b"/>
            <a:pathLst>
              <a:path w="1448112" h="1363858">
                <a:moveTo>
                  <a:pt x="0" y="0"/>
                </a:moveTo>
                <a:lnTo>
                  <a:pt x="1448111" y="0"/>
                </a:lnTo>
                <a:lnTo>
                  <a:pt x="1448111" y="1363858"/>
                </a:lnTo>
                <a:lnTo>
                  <a:pt x="0" y="136385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3" name="Freeform 23"/>
          <p:cNvSpPr/>
          <p:nvPr/>
        </p:nvSpPr>
        <p:spPr>
          <a:xfrm rot="1857385" flipH="1">
            <a:off x="3066426" y="339303"/>
            <a:ext cx="965408" cy="909239"/>
          </a:xfrm>
          <a:custGeom>
            <a:avLst/>
            <a:gdLst/>
            <a:ahLst/>
            <a:cxnLst/>
            <a:rect l="l" t="t" r="r" b="b"/>
            <a:pathLst>
              <a:path w="1448112" h="1363858">
                <a:moveTo>
                  <a:pt x="1448111" y="0"/>
                </a:moveTo>
                <a:lnTo>
                  <a:pt x="0" y="0"/>
                </a:lnTo>
                <a:lnTo>
                  <a:pt x="0" y="1363858"/>
                </a:lnTo>
                <a:lnTo>
                  <a:pt x="1448111" y="1363858"/>
                </a:lnTo>
                <a:lnTo>
                  <a:pt x="1448111"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6" name="TextBox 25"/>
          <p:cNvSpPr txBox="1"/>
          <p:nvPr/>
        </p:nvSpPr>
        <p:spPr>
          <a:xfrm>
            <a:off x="763675" y="1559417"/>
            <a:ext cx="10368323" cy="2554545"/>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Câu </a:t>
            </a:r>
            <a:r>
              <a:rPr lang="en-US" sz="4000" b="1" dirty="0" smtClean="0">
                <a:latin typeface="Times New Roman" panose="02020603050405020304" pitchFamily="18" charset="0"/>
                <a:cs typeface="Times New Roman" panose="02020603050405020304" pitchFamily="18" charset="0"/>
              </a:rPr>
              <a:t>4. </a:t>
            </a:r>
            <a:r>
              <a:rPr lang="en-US" sz="4000" dirty="0">
                <a:latin typeface="Times New Roman" panose="02020603050405020304" pitchFamily="18" charset="0"/>
                <a:cs typeface="Times New Roman" panose="02020603050405020304" pitchFamily="18" charset="0"/>
              </a:rPr>
              <a:t>Chất nào sau đây vừa tác dụng được với H</a:t>
            </a:r>
            <a:r>
              <a:rPr lang="en-US" sz="4000" baseline="-25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NCH</a:t>
            </a:r>
            <a:r>
              <a:rPr lang="en-US" sz="4000" baseline="-25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COOH, vừa tác dụng được với CH</a:t>
            </a:r>
            <a:r>
              <a:rPr lang="en-US" sz="4000" baseline="-25000" dirty="0">
                <a:latin typeface="Times New Roman" panose="02020603050405020304" pitchFamily="18" charset="0"/>
                <a:cs typeface="Times New Roman" panose="02020603050405020304" pitchFamily="18" charset="0"/>
              </a:rPr>
              <a:t>3</a:t>
            </a:r>
            <a:r>
              <a:rPr lang="en-US" sz="4000" dirty="0">
                <a:latin typeface="Times New Roman" panose="02020603050405020304" pitchFamily="18" charset="0"/>
                <a:cs typeface="Times New Roman" panose="02020603050405020304" pitchFamily="18" charset="0"/>
              </a:rPr>
              <a:t>NH</a:t>
            </a:r>
            <a:r>
              <a:rPr lang="en-US" sz="4000" baseline="-25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A. </a:t>
            </a:r>
            <a:r>
              <a:rPr lang="en-US" sz="4000" dirty="0">
                <a:latin typeface="Times New Roman" panose="02020603050405020304" pitchFamily="18" charset="0"/>
                <a:cs typeface="Times New Roman" panose="02020603050405020304" pitchFamily="18" charset="0"/>
              </a:rPr>
              <a:t>NaCl. 	</a:t>
            </a:r>
            <a:r>
              <a:rPr lang="en-US" sz="4000" dirty="0" smtClean="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B</a:t>
            </a:r>
            <a:r>
              <a:rPr lang="en-US" sz="4000" b="1"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HCl. 	</a:t>
            </a:r>
            <a:endParaRPr lang="en-US" sz="4000" dirty="0" smtClean="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C</a:t>
            </a:r>
            <a:r>
              <a:rPr lang="en-US" sz="4000" b="1"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CH</a:t>
            </a:r>
            <a:r>
              <a:rPr lang="en-US" sz="4000" baseline="-25000" dirty="0">
                <a:latin typeface="Times New Roman" panose="02020603050405020304" pitchFamily="18" charset="0"/>
                <a:cs typeface="Times New Roman" panose="02020603050405020304" pitchFamily="18" charset="0"/>
              </a:rPr>
              <a:t>3</a:t>
            </a:r>
            <a:r>
              <a:rPr lang="en-US" sz="4000" dirty="0">
                <a:latin typeface="Times New Roman" panose="02020603050405020304" pitchFamily="18" charset="0"/>
                <a:cs typeface="Times New Roman" panose="02020603050405020304" pitchFamily="18" charset="0"/>
              </a:rPr>
              <a:t>OH. 	</a:t>
            </a:r>
            <a:r>
              <a:rPr lang="en-US" sz="4000" dirty="0" smtClean="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D</a:t>
            </a:r>
            <a:r>
              <a:rPr lang="en-US" sz="4000" b="1"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NaOH.</a:t>
            </a:r>
            <a:endParaRPr lang="vi-VN" sz="40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3969286" y="4927704"/>
            <a:ext cx="5245052" cy="707886"/>
          </a:xfrm>
          <a:prstGeom prst="rect">
            <a:avLst/>
          </a:prstGeom>
          <a:noFill/>
        </p:spPr>
        <p:txBody>
          <a:bodyPr wrap="square" rtlCol="0">
            <a:spAutoFit/>
          </a:bodyPr>
          <a:lstStyle/>
          <a:p>
            <a:r>
              <a:rPr lang="en-US" sz="4000" dirty="0" smtClean="0">
                <a:solidFill>
                  <a:srgbClr val="FF0000"/>
                </a:solidFill>
                <a:latin typeface="Times New Roman" panose="02020603050405020304" pitchFamily="18" charset="0"/>
                <a:cs typeface="Times New Roman" panose="02020603050405020304" pitchFamily="18" charset="0"/>
              </a:rPr>
              <a:t>ĐÁP ÁN: B </a:t>
            </a:r>
            <a:endParaRPr lang="vi-VN"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4941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993" t="-61988" r="-12993" b="-61988"/>
            </a:stretch>
          </a:blipFill>
        </p:spPr>
      </p:sp>
      <p:sp>
        <p:nvSpPr>
          <p:cNvPr id="3" name="Freeform 3"/>
          <p:cNvSpPr/>
          <p:nvPr/>
        </p:nvSpPr>
        <p:spPr>
          <a:xfrm rot="6581393" flipV="1">
            <a:off x="-2011504" y="-752415"/>
            <a:ext cx="6257555" cy="5474420"/>
          </a:xfrm>
          <a:custGeom>
            <a:avLst/>
            <a:gdLst/>
            <a:ahLst/>
            <a:cxnLst/>
            <a:rect l="l" t="t" r="r" b="b"/>
            <a:pathLst>
              <a:path w="9386333" h="8211630">
                <a:moveTo>
                  <a:pt x="0" y="8211629"/>
                </a:moveTo>
                <a:lnTo>
                  <a:pt x="9386334" y="8211629"/>
                </a:lnTo>
                <a:lnTo>
                  <a:pt x="9386334" y="0"/>
                </a:lnTo>
                <a:lnTo>
                  <a:pt x="0" y="0"/>
                </a:lnTo>
                <a:lnTo>
                  <a:pt x="0" y="8211629"/>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3380719" flipV="1">
            <a:off x="4365064" y="3668129"/>
            <a:ext cx="6257555" cy="5474420"/>
          </a:xfrm>
          <a:custGeom>
            <a:avLst/>
            <a:gdLst/>
            <a:ahLst/>
            <a:cxnLst/>
            <a:rect l="l" t="t" r="r" b="b"/>
            <a:pathLst>
              <a:path w="9386333" h="8211630">
                <a:moveTo>
                  <a:pt x="0" y="8211629"/>
                </a:moveTo>
                <a:lnTo>
                  <a:pt x="9386333" y="8211629"/>
                </a:lnTo>
                <a:lnTo>
                  <a:pt x="9386333" y="0"/>
                </a:lnTo>
                <a:lnTo>
                  <a:pt x="0" y="0"/>
                </a:lnTo>
                <a:lnTo>
                  <a:pt x="0" y="8211629"/>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10800000" flipV="1">
            <a:off x="5857459" y="-2737210"/>
            <a:ext cx="6257555" cy="5474420"/>
          </a:xfrm>
          <a:custGeom>
            <a:avLst/>
            <a:gdLst/>
            <a:ahLst/>
            <a:cxnLst/>
            <a:rect l="l" t="t" r="r" b="b"/>
            <a:pathLst>
              <a:path w="9386333" h="8211630">
                <a:moveTo>
                  <a:pt x="0" y="8211630"/>
                </a:moveTo>
                <a:lnTo>
                  <a:pt x="9386333" y="8211630"/>
                </a:lnTo>
                <a:lnTo>
                  <a:pt x="9386333" y="0"/>
                </a:lnTo>
                <a:lnTo>
                  <a:pt x="0" y="0"/>
                </a:lnTo>
                <a:lnTo>
                  <a:pt x="0" y="821163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9" name="Group 9"/>
          <p:cNvGrpSpPr/>
          <p:nvPr/>
        </p:nvGrpSpPr>
        <p:grpSpPr>
          <a:xfrm>
            <a:off x="674176" y="545455"/>
            <a:ext cx="10457822" cy="5598022"/>
            <a:chOff x="0" y="0"/>
            <a:chExt cx="2336562" cy="2167467"/>
          </a:xfrm>
        </p:grpSpPr>
        <p:sp>
          <p:nvSpPr>
            <p:cNvPr id="10" name="Freeform 10"/>
            <p:cNvSpPr/>
            <p:nvPr/>
          </p:nvSpPr>
          <p:spPr>
            <a:xfrm>
              <a:off x="0" y="0"/>
              <a:ext cx="2336562" cy="2167467"/>
            </a:xfrm>
            <a:custGeom>
              <a:avLst/>
              <a:gdLst/>
              <a:ahLst/>
              <a:cxnLst/>
              <a:rect l="l" t="t" r="r" b="b"/>
              <a:pathLst>
                <a:path w="2336562" h="2167467">
                  <a:moveTo>
                    <a:pt x="44506" y="0"/>
                  </a:moveTo>
                  <a:lnTo>
                    <a:pt x="2292056" y="0"/>
                  </a:lnTo>
                  <a:cubicBezTo>
                    <a:pt x="2303860" y="0"/>
                    <a:pt x="2315180" y="4689"/>
                    <a:pt x="2323526" y="13035"/>
                  </a:cubicBezTo>
                  <a:cubicBezTo>
                    <a:pt x="2331873" y="21382"/>
                    <a:pt x="2336562" y="32702"/>
                    <a:pt x="2336562" y="44506"/>
                  </a:cubicBezTo>
                  <a:lnTo>
                    <a:pt x="2336562" y="2122961"/>
                  </a:lnTo>
                  <a:cubicBezTo>
                    <a:pt x="2336562" y="2147541"/>
                    <a:pt x="2316636" y="2167467"/>
                    <a:pt x="2292056" y="2167467"/>
                  </a:cubicBezTo>
                  <a:lnTo>
                    <a:pt x="44506" y="2167467"/>
                  </a:lnTo>
                  <a:cubicBezTo>
                    <a:pt x="32702" y="2167467"/>
                    <a:pt x="21382" y="2162778"/>
                    <a:pt x="13035" y="2154431"/>
                  </a:cubicBezTo>
                  <a:cubicBezTo>
                    <a:pt x="4689" y="2146085"/>
                    <a:pt x="0" y="2134765"/>
                    <a:pt x="0" y="2122961"/>
                  </a:cubicBezTo>
                  <a:lnTo>
                    <a:pt x="0" y="44506"/>
                  </a:lnTo>
                  <a:cubicBezTo>
                    <a:pt x="0" y="32702"/>
                    <a:pt x="4689" y="21382"/>
                    <a:pt x="13035" y="13035"/>
                  </a:cubicBezTo>
                  <a:cubicBezTo>
                    <a:pt x="21382" y="4689"/>
                    <a:pt x="32702" y="0"/>
                    <a:pt x="44506" y="0"/>
                  </a:cubicBezTo>
                  <a:close/>
                </a:path>
              </a:pathLst>
            </a:custGeom>
            <a:solidFill>
              <a:srgbClr val="FFEEC8"/>
            </a:solidFill>
          </p:spPr>
        </p:sp>
        <p:sp>
          <p:nvSpPr>
            <p:cNvPr id="11" name="TextBox 11"/>
            <p:cNvSpPr txBox="1"/>
            <p:nvPr/>
          </p:nvSpPr>
          <p:spPr>
            <a:xfrm>
              <a:off x="0" y="-28575"/>
              <a:ext cx="2336562" cy="2196042"/>
            </a:xfrm>
            <a:prstGeom prst="rect">
              <a:avLst/>
            </a:prstGeom>
          </p:spPr>
          <p:txBody>
            <a:bodyPr lIns="33867" tIns="33867" rIns="33867" bIns="33867" rtlCol="0" anchor="ctr"/>
            <a:lstStyle/>
            <a:p>
              <a:pPr algn="ctr">
                <a:lnSpc>
                  <a:spcPts val="1494"/>
                </a:lnSpc>
              </a:pPr>
              <a:endParaRPr sz="1200"/>
            </a:p>
          </p:txBody>
        </p:sp>
      </p:grpSp>
      <p:sp>
        <p:nvSpPr>
          <p:cNvPr id="18" name="Freeform 18"/>
          <p:cNvSpPr/>
          <p:nvPr/>
        </p:nvSpPr>
        <p:spPr>
          <a:xfrm flipH="1">
            <a:off x="8449531" y="5286005"/>
            <a:ext cx="4219503" cy="1714944"/>
          </a:xfrm>
          <a:custGeom>
            <a:avLst/>
            <a:gdLst/>
            <a:ahLst/>
            <a:cxnLst/>
            <a:rect l="l" t="t" r="r" b="b"/>
            <a:pathLst>
              <a:path w="6329254" h="2572416">
                <a:moveTo>
                  <a:pt x="6329254" y="0"/>
                </a:moveTo>
                <a:lnTo>
                  <a:pt x="0" y="0"/>
                </a:lnTo>
                <a:lnTo>
                  <a:pt x="0" y="2572416"/>
                </a:lnTo>
                <a:lnTo>
                  <a:pt x="6329254" y="2572416"/>
                </a:lnTo>
                <a:lnTo>
                  <a:pt x="6329254"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9" name="Freeform 19"/>
          <p:cNvSpPr/>
          <p:nvPr/>
        </p:nvSpPr>
        <p:spPr>
          <a:xfrm>
            <a:off x="-1517350" y="-142949"/>
            <a:ext cx="4219503" cy="1714944"/>
          </a:xfrm>
          <a:custGeom>
            <a:avLst/>
            <a:gdLst/>
            <a:ahLst/>
            <a:cxnLst/>
            <a:rect l="l" t="t" r="r" b="b"/>
            <a:pathLst>
              <a:path w="6329254" h="2572416">
                <a:moveTo>
                  <a:pt x="0" y="0"/>
                </a:moveTo>
                <a:lnTo>
                  <a:pt x="6329254" y="0"/>
                </a:lnTo>
                <a:lnTo>
                  <a:pt x="6329254" y="2572416"/>
                </a:lnTo>
                <a:lnTo>
                  <a:pt x="0" y="25724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0" name="Freeform 20"/>
          <p:cNvSpPr/>
          <p:nvPr/>
        </p:nvSpPr>
        <p:spPr>
          <a:xfrm>
            <a:off x="-673055" y="4927704"/>
            <a:ext cx="3818632" cy="5847430"/>
          </a:xfrm>
          <a:custGeom>
            <a:avLst/>
            <a:gdLst/>
            <a:ahLst/>
            <a:cxnLst/>
            <a:rect l="l" t="t" r="r" b="b"/>
            <a:pathLst>
              <a:path w="5727948" h="8771145">
                <a:moveTo>
                  <a:pt x="0" y="0"/>
                </a:moveTo>
                <a:lnTo>
                  <a:pt x="5727947" y="0"/>
                </a:lnTo>
                <a:lnTo>
                  <a:pt x="5727947" y="8771146"/>
                </a:lnTo>
                <a:lnTo>
                  <a:pt x="0" y="87711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1" name="Freeform 21"/>
          <p:cNvSpPr/>
          <p:nvPr/>
        </p:nvSpPr>
        <p:spPr>
          <a:xfrm rot="-712792">
            <a:off x="10323548" y="-953879"/>
            <a:ext cx="4131088" cy="6325891"/>
          </a:xfrm>
          <a:custGeom>
            <a:avLst/>
            <a:gdLst/>
            <a:ahLst/>
            <a:cxnLst/>
            <a:rect l="l" t="t" r="r" b="b"/>
            <a:pathLst>
              <a:path w="6196632" h="9488836">
                <a:moveTo>
                  <a:pt x="0" y="0"/>
                </a:moveTo>
                <a:lnTo>
                  <a:pt x="6196632" y="0"/>
                </a:lnTo>
                <a:lnTo>
                  <a:pt x="6196632" y="9488836"/>
                </a:lnTo>
                <a:lnTo>
                  <a:pt x="0" y="948883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2" name="Freeform 22"/>
          <p:cNvSpPr/>
          <p:nvPr/>
        </p:nvSpPr>
        <p:spPr>
          <a:xfrm rot="-312928">
            <a:off x="10598609" y="4028035"/>
            <a:ext cx="965408" cy="909239"/>
          </a:xfrm>
          <a:custGeom>
            <a:avLst/>
            <a:gdLst/>
            <a:ahLst/>
            <a:cxnLst/>
            <a:rect l="l" t="t" r="r" b="b"/>
            <a:pathLst>
              <a:path w="1448112" h="1363858">
                <a:moveTo>
                  <a:pt x="0" y="0"/>
                </a:moveTo>
                <a:lnTo>
                  <a:pt x="1448111" y="0"/>
                </a:lnTo>
                <a:lnTo>
                  <a:pt x="1448111" y="1363858"/>
                </a:lnTo>
                <a:lnTo>
                  <a:pt x="0" y="136385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3" name="Freeform 23"/>
          <p:cNvSpPr/>
          <p:nvPr/>
        </p:nvSpPr>
        <p:spPr>
          <a:xfrm rot="1857385" flipH="1">
            <a:off x="3066426" y="339303"/>
            <a:ext cx="965408" cy="909239"/>
          </a:xfrm>
          <a:custGeom>
            <a:avLst/>
            <a:gdLst/>
            <a:ahLst/>
            <a:cxnLst/>
            <a:rect l="l" t="t" r="r" b="b"/>
            <a:pathLst>
              <a:path w="1448112" h="1363858">
                <a:moveTo>
                  <a:pt x="1448111" y="0"/>
                </a:moveTo>
                <a:lnTo>
                  <a:pt x="0" y="0"/>
                </a:lnTo>
                <a:lnTo>
                  <a:pt x="0" y="1363858"/>
                </a:lnTo>
                <a:lnTo>
                  <a:pt x="1448111" y="1363858"/>
                </a:lnTo>
                <a:lnTo>
                  <a:pt x="1448111"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6" name="TextBox 25"/>
          <p:cNvSpPr txBox="1"/>
          <p:nvPr/>
        </p:nvSpPr>
        <p:spPr>
          <a:xfrm>
            <a:off x="954593" y="1559417"/>
            <a:ext cx="9787095" cy="2862322"/>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Câu </a:t>
            </a:r>
            <a:r>
              <a:rPr lang="en-US" sz="3600" b="1" dirty="0" smtClean="0">
                <a:latin typeface="Times New Roman" panose="02020603050405020304" pitchFamily="18" charset="0"/>
                <a:cs typeface="Times New Roman" panose="02020603050405020304" pitchFamily="18" charset="0"/>
              </a:rPr>
              <a:t>5.</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Tripeptide là hợp chất mà phân tử có</a:t>
            </a:r>
            <a:endParaRPr lang="vi-VN"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A.</a:t>
            </a:r>
            <a:r>
              <a:rPr lang="en-US" sz="3600" dirty="0">
                <a:latin typeface="Times New Roman" panose="02020603050405020304" pitchFamily="18" charset="0"/>
                <a:cs typeface="Times New Roman" panose="02020603050405020304" pitchFamily="18" charset="0"/>
              </a:rPr>
              <a:t> hai liên kết peptide, ba gốc β-amino acid.	</a:t>
            </a:r>
            <a:endParaRPr lang="en-US" sz="3600" dirty="0" smtClean="0">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B</a:t>
            </a:r>
            <a:r>
              <a:rPr lang="en-US" sz="3600" b="1"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hai liên kết peptide, ba gốc α- amino acid.</a:t>
            </a:r>
            <a:endParaRPr lang="vi-VN" sz="3600" dirty="0">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	C.</a:t>
            </a:r>
            <a:r>
              <a:rPr lang="en-US" sz="3600" dirty="0">
                <a:latin typeface="Times New Roman" panose="02020603050405020304" pitchFamily="18" charset="0"/>
                <a:cs typeface="Times New Roman" panose="02020603050405020304" pitchFamily="18" charset="0"/>
              </a:rPr>
              <a:t> ba liên kết peptide, hai gốc α- amino acid.	</a:t>
            </a:r>
            <a:r>
              <a:rPr lang="en-US" sz="3600" b="1" dirty="0" smtClean="0">
                <a:latin typeface="Times New Roman" panose="02020603050405020304" pitchFamily="18" charset="0"/>
                <a:cs typeface="Times New Roman" panose="02020603050405020304" pitchFamily="18" charset="0"/>
              </a:rPr>
              <a:t>D</a:t>
            </a:r>
            <a:r>
              <a:rPr lang="en-US" sz="3600" b="1"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ba liên kết peptide, ba gốc α- amino acid.</a:t>
            </a:r>
            <a:endParaRPr lang="vi-VN" sz="36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3969286" y="4927704"/>
            <a:ext cx="5245052" cy="707886"/>
          </a:xfrm>
          <a:prstGeom prst="rect">
            <a:avLst/>
          </a:prstGeom>
          <a:noFill/>
        </p:spPr>
        <p:txBody>
          <a:bodyPr wrap="square" rtlCol="0">
            <a:spAutoFit/>
          </a:bodyPr>
          <a:lstStyle/>
          <a:p>
            <a:r>
              <a:rPr lang="en-US" sz="4000" dirty="0" smtClean="0">
                <a:solidFill>
                  <a:srgbClr val="FF0000"/>
                </a:solidFill>
                <a:latin typeface="Times New Roman" panose="02020603050405020304" pitchFamily="18" charset="0"/>
                <a:cs typeface="Times New Roman" panose="02020603050405020304" pitchFamily="18" charset="0"/>
              </a:rPr>
              <a:t>ĐÁP ÁN: B </a:t>
            </a:r>
            <a:endParaRPr lang="vi-VN"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45478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993" t="-61988" r="-12993" b="-61988"/>
            </a:stretch>
          </a:blipFill>
        </p:spPr>
      </p:sp>
      <p:sp>
        <p:nvSpPr>
          <p:cNvPr id="3" name="Freeform 3"/>
          <p:cNvSpPr/>
          <p:nvPr/>
        </p:nvSpPr>
        <p:spPr>
          <a:xfrm rot="6581393" flipV="1">
            <a:off x="-2011504" y="-752415"/>
            <a:ext cx="6257555" cy="5474420"/>
          </a:xfrm>
          <a:custGeom>
            <a:avLst/>
            <a:gdLst/>
            <a:ahLst/>
            <a:cxnLst/>
            <a:rect l="l" t="t" r="r" b="b"/>
            <a:pathLst>
              <a:path w="9386333" h="8211630">
                <a:moveTo>
                  <a:pt x="0" y="8211629"/>
                </a:moveTo>
                <a:lnTo>
                  <a:pt x="9386334" y="8211629"/>
                </a:lnTo>
                <a:lnTo>
                  <a:pt x="9386334" y="0"/>
                </a:lnTo>
                <a:lnTo>
                  <a:pt x="0" y="0"/>
                </a:lnTo>
                <a:lnTo>
                  <a:pt x="0" y="8211629"/>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3380719" flipV="1">
            <a:off x="4365064" y="3668129"/>
            <a:ext cx="6257555" cy="5474420"/>
          </a:xfrm>
          <a:custGeom>
            <a:avLst/>
            <a:gdLst/>
            <a:ahLst/>
            <a:cxnLst/>
            <a:rect l="l" t="t" r="r" b="b"/>
            <a:pathLst>
              <a:path w="9386333" h="8211630">
                <a:moveTo>
                  <a:pt x="0" y="8211629"/>
                </a:moveTo>
                <a:lnTo>
                  <a:pt x="9386333" y="8211629"/>
                </a:lnTo>
                <a:lnTo>
                  <a:pt x="9386333" y="0"/>
                </a:lnTo>
                <a:lnTo>
                  <a:pt x="0" y="0"/>
                </a:lnTo>
                <a:lnTo>
                  <a:pt x="0" y="8211629"/>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10800000" flipV="1">
            <a:off x="5857459" y="-2737210"/>
            <a:ext cx="6257555" cy="5474420"/>
          </a:xfrm>
          <a:custGeom>
            <a:avLst/>
            <a:gdLst/>
            <a:ahLst/>
            <a:cxnLst/>
            <a:rect l="l" t="t" r="r" b="b"/>
            <a:pathLst>
              <a:path w="9386333" h="8211630">
                <a:moveTo>
                  <a:pt x="0" y="8211630"/>
                </a:moveTo>
                <a:lnTo>
                  <a:pt x="9386333" y="8211630"/>
                </a:lnTo>
                <a:lnTo>
                  <a:pt x="9386333" y="0"/>
                </a:lnTo>
                <a:lnTo>
                  <a:pt x="0" y="0"/>
                </a:lnTo>
                <a:lnTo>
                  <a:pt x="0" y="821163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9" name="Group 9"/>
          <p:cNvGrpSpPr/>
          <p:nvPr/>
        </p:nvGrpSpPr>
        <p:grpSpPr>
          <a:xfrm>
            <a:off x="674176" y="545455"/>
            <a:ext cx="10457822" cy="5598022"/>
            <a:chOff x="0" y="0"/>
            <a:chExt cx="2336562" cy="2167467"/>
          </a:xfrm>
        </p:grpSpPr>
        <p:sp>
          <p:nvSpPr>
            <p:cNvPr id="10" name="Freeform 10"/>
            <p:cNvSpPr/>
            <p:nvPr/>
          </p:nvSpPr>
          <p:spPr>
            <a:xfrm>
              <a:off x="0" y="0"/>
              <a:ext cx="2336562" cy="2167467"/>
            </a:xfrm>
            <a:custGeom>
              <a:avLst/>
              <a:gdLst/>
              <a:ahLst/>
              <a:cxnLst/>
              <a:rect l="l" t="t" r="r" b="b"/>
              <a:pathLst>
                <a:path w="2336562" h="2167467">
                  <a:moveTo>
                    <a:pt x="44506" y="0"/>
                  </a:moveTo>
                  <a:lnTo>
                    <a:pt x="2292056" y="0"/>
                  </a:lnTo>
                  <a:cubicBezTo>
                    <a:pt x="2303860" y="0"/>
                    <a:pt x="2315180" y="4689"/>
                    <a:pt x="2323526" y="13035"/>
                  </a:cubicBezTo>
                  <a:cubicBezTo>
                    <a:pt x="2331873" y="21382"/>
                    <a:pt x="2336562" y="32702"/>
                    <a:pt x="2336562" y="44506"/>
                  </a:cubicBezTo>
                  <a:lnTo>
                    <a:pt x="2336562" y="2122961"/>
                  </a:lnTo>
                  <a:cubicBezTo>
                    <a:pt x="2336562" y="2147541"/>
                    <a:pt x="2316636" y="2167467"/>
                    <a:pt x="2292056" y="2167467"/>
                  </a:cubicBezTo>
                  <a:lnTo>
                    <a:pt x="44506" y="2167467"/>
                  </a:lnTo>
                  <a:cubicBezTo>
                    <a:pt x="32702" y="2167467"/>
                    <a:pt x="21382" y="2162778"/>
                    <a:pt x="13035" y="2154431"/>
                  </a:cubicBezTo>
                  <a:cubicBezTo>
                    <a:pt x="4689" y="2146085"/>
                    <a:pt x="0" y="2134765"/>
                    <a:pt x="0" y="2122961"/>
                  </a:cubicBezTo>
                  <a:lnTo>
                    <a:pt x="0" y="44506"/>
                  </a:lnTo>
                  <a:cubicBezTo>
                    <a:pt x="0" y="32702"/>
                    <a:pt x="4689" y="21382"/>
                    <a:pt x="13035" y="13035"/>
                  </a:cubicBezTo>
                  <a:cubicBezTo>
                    <a:pt x="21382" y="4689"/>
                    <a:pt x="32702" y="0"/>
                    <a:pt x="44506" y="0"/>
                  </a:cubicBezTo>
                  <a:close/>
                </a:path>
              </a:pathLst>
            </a:custGeom>
            <a:solidFill>
              <a:srgbClr val="FFEEC8"/>
            </a:solidFill>
          </p:spPr>
        </p:sp>
        <p:sp>
          <p:nvSpPr>
            <p:cNvPr id="11" name="TextBox 11"/>
            <p:cNvSpPr txBox="1"/>
            <p:nvPr/>
          </p:nvSpPr>
          <p:spPr>
            <a:xfrm>
              <a:off x="0" y="-28575"/>
              <a:ext cx="2336562" cy="2196042"/>
            </a:xfrm>
            <a:prstGeom prst="rect">
              <a:avLst/>
            </a:prstGeom>
          </p:spPr>
          <p:txBody>
            <a:bodyPr lIns="33867" tIns="33867" rIns="33867" bIns="33867" rtlCol="0" anchor="ctr"/>
            <a:lstStyle/>
            <a:p>
              <a:pPr algn="ctr">
                <a:lnSpc>
                  <a:spcPts val="1494"/>
                </a:lnSpc>
              </a:pPr>
              <a:endParaRPr sz="1200"/>
            </a:p>
          </p:txBody>
        </p:sp>
      </p:grpSp>
      <p:sp>
        <p:nvSpPr>
          <p:cNvPr id="18" name="Freeform 18"/>
          <p:cNvSpPr/>
          <p:nvPr/>
        </p:nvSpPr>
        <p:spPr>
          <a:xfrm flipH="1">
            <a:off x="8449531" y="5286005"/>
            <a:ext cx="4219503" cy="1714944"/>
          </a:xfrm>
          <a:custGeom>
            <a:avLst/>
            <a:gdLst/>
            <a:ahLst/>
            <a:cxnLst/>
            <a:rect l="l" t="t" r="r" b="b"/>
            <a:pathLst>
              <a:path w="6329254" h="2572416">
                <a:moveTo>
                  <a:pt x="6329254" y="0"/>
                </a:moveTo>
                <a:lnTo>
                  <a:pt x="0" y="0"/>
                </a:lnTo>
                <a:lnTo>
                  <a:pt x="0" y="2572416"/>
                </a:lnTo>
                <a:lnTo>
                  <a:pt x="6329254" y="2572416"/>
                </a:lnTo>
                <a:lnTo>
                  <a:pt x="6329254"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9" name="Freeform 19"/>
          <p:cNvSpPr/>
          <p:nvPr/>
        </p:nvSpPr>
        <p:spPr>
          <a:xfrm>
            <a:off x="-1517350" y="-142949"/>
            <a:ext cx="4219503" cy="1714944"/>
          </a:xfrm>
          <a:custGeom>
            <a:avLst/>
            <a:gdLst/>
            <a:ahLst/>
            <a:cxnLst/>
            <a:rect l="l" t="t" r="r" b="b"/>
            <a:pathLst>
              <a:path w="6329254" h="2572416">
                <a:moveTo>
                  <a:pt x="0" y="0"/>
                </a:moveTo>
                <a:lnTo>
                  <a:pt x="6329254" y="0"/>
                </a:lnTo>
                <a:lnTo>
                  <a:pt x="6329254" y="2572416"/>
                </a:lnTo>
                <a:lnTo>
                  <a:pt x="0" y="25724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0" name="Freeform 20"/>
          <p:cNvSpPr/>
          <p:nvPr/>
        </p:nvSpPr>
        <p:spPr>
          <a:xfrm>
            <a:off x="-673055" y="4927704"/>
            <a:ext cx="3818632" cy="5847430"/>
          </a:xfrm>
          <a:custGeom>
            <a:avLst/>
            <a:gdLst/>
            <a:ahLst/>
            <a:cxnLst/>
            <a:rect l="l" t="t" r="r" b="b"/>
            <a:pathLst>
              <a:path w="5727948" h="8771145">
                <a:moveTo>
                  <a:pt x="0" y="0"/>
                </a:moveTo>
                <a:lnTo>
                  <a:pt x="5727947" y="0"/>
                </a:lnTo>
                <a:lnTo>
                  <a:pt x="5727947" y="8771146"/>
                </a:lnTo>
                <a:lnTo>
                  <a:pt x="0" y="87711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1" name="Freeform 21"/>
          <p:cNvSpPr/>
          <p:nvPr/>
        </p:nvSpPr>
        <p:spPr>
          <a:xfrm rot="-712792">
            <a:off x="10323548" y="-953879"/>
            <a:ext cx="4131088" cy="6325891"/>
          </a:xfrm>
          <a:custGeom>
            <a:avLst/>
            <a:gdLst/>
            <a:ahLst/>
            <a:cxnLst/>
            <a:rect l="l" t="t" r="r" b="b"/>
            <a:pathLst>
              <a:path w="6196632" h="9488836">
                <a:moveTo>
                  <a:pt x="0" y="0"/>
                </a:moveTo>
                <a:lnTo>
                  <a:pt x="6196632" y="0"/>
                </a:lnTo>
                <a:lnTo>
                  <a:pt x="6196632" y="9488836"/>
                </a:lnTo>
                <a:lnTo>
                  <a:pt x="0" y="948883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2" name="Freeform 22"/>
          <p:cNvSpPr/>
          <p:nvPr/>
        </p:nvSpPr>
        <p:spPr>
          <a:xfrm rot="-312928">
            <a:off x="10598609" y="4028035"/>
            <a:ext cx="965408" cy="909239"/>
          </a:xfrm>
          <a:custGeom>
            <a:avLst/>
            <a:gdLst/>
            <a:ahLst/>
            <a:cxnLst/>
            <a:rect l="l" t="t" r="r" b="b"/>
            <a:pathLst>
              <a:path w="1448112" h="1363858">
                <a:moveTo>
                  <a:pt x="0" y="0"/>
                </a:moveTo>
                <a:lnTo>
                  <a:pt x="1448111" y="0"/>
                </a:lnTo>
                <a:lnTo>
                  <a:pt x="1448111" y="1363858"/>
                </a:lnTo>
                <a:lnTo>
                  <a:pt x="0" y="136385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3" name="Freeform 23"/>
          <p:cNvSpPr/>
          <p:nvPr/>
        </p:nvSpPr>
        <p:spPr>
          <a:xfrm rot="1857385" flipH="1">
            <a:off x="3066426" y="339303"/>
            <a:ext cx="965408" cy="909239"/>
          </a:xfrm>
          <a:custGeom>
            <a:avLst/>
            <a:gdLst/>
            <a:ahLst/>
            <a:cxnLst/>
            <a:rect l="l" t="t" r="r" b="b"/>
            <a:pathLst>
              <a:path w="1448112" h="1363858">
                <a:moveTo>
                  <a:pt x="1448111" y="0"/>
                </a:moveTo>
                <a:lnTo>
                  <a:pt x="0" y="0"/>
                </a:lnTo>
                <a:lnTo>
                  <a:pt x="0" y="1363858"/>
                </a:lnTo>
                <a:lnTo>
                  <a:pt x="1448111" y="1363858"/>
                </a:lnTo>
                <a:lnTo>
                  <a:pt x="1448111"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6" name="TextBox 25"/>
          <p:cNvSpPr txBox="1"/>
          <p:nvPr/>
        </p:nvSpPr>
        <p:spPr>
          <a:xfrm>
            <a:off x="1414267" y="1559417"/>
            <a:ext cx="9327421" cy="2589620"/>
          </a:xfrm>
          <a:prstGeom prst="rect">
            <a:avLst/>
          </a:prstGeom>
          <a:noFill/>
        </p:spPr>
        <p:txBody>
          <a:bodyPr wrap="square" rtlCol="0">
            <a:spAutoFit/>
          </a:bodyPr>
          <a:lstStyle/>
          <a:p>
            <a:pPr algn="just">
              <a:lnSpc>
                <a:spcPct val="115000"/>
              </a:lnSpc>
              <a:spcAft>
                <a:spcPts val="0"/>
              </a:spcAft>
              <a:tabLst>
                <a:tab pos="180340" algn="l"/>
                <a:tab pos="3420745" algn="l"/>
              </a:tabLst>
            </a:pPr>
            <a:r>
              <a:rPr lang="en-US" sz="3600" b="1" dirty="0" smtClean="0">
                <a:effectLst/>
                <a:latin typeface="Times New Roman" panose="02020603050405020304" pitchFamily="18" charset="0"/>
                <a:ea typeface="MS Mincho"/>
                <a:cs typeface="Times New Roman" panose="02020603050405020304" pitchFamily="18" charset="0"/>
              </a:rPr>
              <a:t>Câu 6.</a:t>
            </a:r>
            <a:r>
              <a:rPr lang="en-US" sz="3600" dirty="0" smtClean="0">
                <a:effectLst/>
                <a:latin typeface="Times New Roman" panose="02020603050405020304" pitchFamily="18" charset="0"/>
                <a:ea typeface="MS Mincho"/>
                <a:cs typeface="Times New Roman" panose="02020603050405020304" pitchFamily="18" charset="0"/>
              </a:rPr>
              <a:t> Peptide bị thủy phân hoàn toàn nhờ xúc tác thích hợp tạo thành các </a:t>
            </a:r>
            <a:endParaRPr lang="vi-VN" sz="3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tabLst>
                <a:tab pos="180340" algn="l"/>
                <a:tab pos="3420745" algn="l"/>
              </a:tabLst>
            </a:pPr>
            <a:r>
              <a:rPr lang="en-US" sz="3600" b="1" dirty="0" smtClean="0">
                <a:effectLst/>
                <a:latin typeface="Times New Roman" panose="02020603050405020304" pitchFamily="18" charset="0"/>
                <a:ea typeface="MS Mincho"/>
                <a:cs typeface="Times New Roman" panose="02020603050405020304" pitchFamily="18" charset="0"/>
              </a:rPr>
              <a:t>	A</a:t>
            </a:r>
            <a:r>
              <a:rPr lang="en-US" sz="3600" dirty="0" smtClean="0">
                <a:effectLst/>
                <a:latin typeface="Times New Roman" panose="02020603050405020304" pitchFamily="18" charset="0"/>
                <a:ea typeface="MS Mincho"/>
                <a:cs typeface="Times New Roman" panose="02020603050405020304" pitchFamily="18" charset="0"/>
              </a:rPr>
              <a:t>. alcohol . 	</a:t>
            </a:r>
            <a:r>
              <a:rPr lang="en-US" sz="3600" b="1" dirty="0" smtClean="0">
                <a:effectLst/>
                <a:latin typeface="Times New Roman" panose="02020603050405020304" pitchFamily="18" charset="0"/>
                <a:ea typeface="MS Mincho"/>
                <a:cs typeface="Times New Roman" panose="02020603050405020304" pitchFamily="18" charset="0"/>
              </a:rPr>
              <a:t>B.</a:t>
            </a:r>
            <a:r>
              <a:rPr lang="en-US" sz="3600" dirty="0" smtClean="0">
                <a:effectLst/>
                <a:latin typeface="Times New Roman" panose="02020603050405020304" pitchFamily="18" charset="0"/>
                <a:ea typeface="MS Mincho"/>
                <a:cs typeface="Times New Roman" panose="02020603050405020304" pitchFamily="18" charset="0"/>
              </a:rPr>
              <a:t> α–amino acid. 	</a:t>
            </a:r>
          </a:p>
          <a:p>
            <a:pPr>
              <a:lnSpc>
                <a:spcPct val="115000"/>
              </a:lnSpc>
              <a:spcAft>
                <a:spcPts val="0"/>
              </a:spcAft>
              <a:tabLst>
                <a:tab pos="180340" algn="l"/>
                <a:tab pos="3420745" algn="l"/>
              </a:tabLst>
            </a:pPr>
            <a:r>
              <a:rPr lang="en-US" sz="3600" b="1" dirty="0">
                <a:latin typeface="Times New Roman" panose="02020603050405020304" pitchFamily="18" charset="0"/>
                <a:ea typeface="MS Mincho"/>
                <a:cs typeface="Times New Roman" panose="02020603050405020304" pitchFamily="18" charset="0"/>
              </a:rPr>
              <a:t>	</a:t>
            </a:r>
            <a:r>
              <a:rPr lang="en-US" sz="3600" b="1" dirty="0" smtClean="0">
                <a:effectLst/>
                <a:latin typeface="Times New Roman" panose="02020603050405020304" pitchFamily="18" charset="0"/>
                <a:ea typeface="MS Mincho"/>
                <a:cs typeface="Times New Roman" panose="02020603050405020304" pitchFamily="18" charset="0"/>
              </a:rPr>
              <a:t>C.</a:t>
            </a:r>
            <a:r>
              <a:rPr lang="en-US" sz="3600" dirty="0" smtClean="0">
                <a:effectLst/>
                <a:latin typeface="Times New Roman" panose="02020603050405020304" pitchFamily="18" charset="0"/>
                <a:ea typeface="MS Mincho"/>
                <a:cs typeface="Times New Roman" panose="02020603050405020304" pitchFamily="18" charset="0"/>
              </a:rPr>
              <a:t> amine. 	</a:t>
            </a:r>
            <a:r>
              <a:rPr lang="en-US" sz="3600" b="1" dirty="0" smtClean="0">
                <a:effectLst/>
                <a:latin typeface="Times New Roman" panose="02020603050405020304" pitchFamily="18" charset="0"/>
                <a:ea typeface="MS Mincho"/>
                <a:cs typeface="Times New Roman" panose="02020603050405020304" pitchFamily="18" charset="0"/>
              </a:rPr>
              <a:t>D.</a:t>
            </a:r>
            <a:r>
              <a:rPr lang="en-US" sz="3600" dirty="0" smtClean="0">
                <a:effectLst/>
                <a:latin typeface="Times New Roman" panose="02020603050405020304" pitchFamily="18" charset="0"/>
                <a:ea typeface="MS Mincho"/>
                <a:cs typeface="Times New Roman" panose="02020603050405020304" pitchFamily="18" charset="0"/>
              </a:rPr>
              <a:t> aldehyde.</a:t>
            </a:r>
            <a:endParaRPr lang="vi-VN"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TextBox 26"/>
          <p:cNvSpPr txBox="1"/>
          <p:nvPr/>
        </p:nvSpPr>
        <p:spPr>
          <a:xfrm>
            <a:off x="3969286" y="4927704"/>
            <a:ext cx="5245052" cy="707886"/>
          </a:xfrm>
          <a:prstGeom prst="rect">
            <a:avLst/>
          </a:prstGeom>
          <a:noFill/>
        </p:spPr>
        <p:txBody>
          <a:bodyPr wrap="square" rtlCol="0">
            <a:spAutoFit/>
          </a:bodyPr>
          <a:lstStyle/>
          <a:p>
            <a:r>
              <a:rPr lang="en-US" sz="4000" dirty="0" smtClean="0">
                <a:solidFill>
                  <a:srgbClr val="FF0000"/>
                </a:solidFill>
                <a:latin typeface="Times New Roman" panose="02020603050405020304" pitchFamily="18" charset="0"/>
                <a:cs typeface="Times New Roman" panose="02020603050405020304" pitchFamily="18" charset="0"/>
              </a:rPr>
              <a:t>ĐÁP ÁN: B </a:t>
            </a:r>
            <a:endParaRPr lang="vi-VN"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9289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993" t="-61988" r="-12993" b="-61988"/>
            </a:stretch>
          </a:blipFill>
        </p:spPr>
      </p:sp>
      <p:sp>
        <p:nvSpPr>
          <p:cNvPr id="3" name="Freeform 3"/>
          <p:cNvSpPr/>
          <p:nvPr/>
        </p:nvSpPr>
        <p:spPr>
          <a:xfrm rot="6581393" flipV="1">
            <a:off x="-2011504" y="-752415"/>
            <a:ext cx="6257555" cy="5474420"/>
          </a:xfrm>
          <a:custGeom>
            <a:avLst/>
            <a:gdLst/>
            <a:ahLst/>
            <a:cxnLst/>
            <a:rect l="l" t="t" r="r" b="b"/>
            <a:pathLst>
              <a:path w="9386333" h="8211630">
                <a:moveTo>
                  <a:pt x="0" y="8211629"/>
                </a:moveTo>
                <a:lnTo>
                  <a:pt x="9386334" y="8211629"/>
                </a:lnTo>
                <a:lnTo>
                  <a:pt x="9386334" y="0"/>
                </a:lnTo>
                <a:lnTo>
                  <a:pt x="0" y="0"/>
                </a:lnTo>
                <a:lnTo>
                  <a:pt x="0" y="8211629"/>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3380719" flipV="1">
            <a:off x="4365064" y="3668129"/>
            <a:ext cx="6257555" cy="5474420"/>
          </a:xfrm>
          <a:custGeom>
            <a:avLst/>
            <a:gdLst/>
            <a:ahLst/>
            <a:cxnLst/>
            <a:rect l="l" t="t" r="r" b="b"/>
            <a:pathLst>
              <a:path w="9386333" h="8211630">
                <a:moveTo>
                  <a:pt x="0" y="8211629"/>
                </a:moveTo>
                <a:lnTo>
                  <a:pt x="9386333" y="8211629"/>
                </a:lnTo>
                <a:lnTo>
                  <a:pt x="9386333" y="0"/>
                </a:lnTo>
                <a:lnTo>
                  <a:pt x="0" y="0"/>
                </a:lnTo>
                <a:lnTo>
                  <a:pt x="0" y="8211629"/>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10800000" flipV="1">
            <a:off x="5857459" y="-2737210"/>
            <a:ext cx="6257555" cy="5474420"/>
          </a:xfrm>
          <a:custGeom>
            <a:avLst/>
            <a:gdLst/>
            <a:ahLst/>
            <a:cxnLst/>
            <a:rect l="l" t="t" r="r" b="b"/>
            <a:pathLst>
              <a:path w="9386333" h="8211630">
                <a:moveTo>
                  <a:pt x="0" y="8211630"/>
                </a:moveTo>
                <a:lnTo>
                  <a:pt x="9386333" y="8211630"/>
                </a:lnTo>
                <a:lnTo>
                  <a:pt x="9386333" y="0"/>
                </a:lnTo>
                <a:lnTo>
                  <a:pt x="0" y="0"/>
                </a:lnTo>
                <a:lnTo>
                  <a:pt x="0" y="821163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9" name="Group 9"/>
          <p:cNvGrpSpPr/>
          <p:nvPr/>
        </p:nvGrpSpPr>
        <p:grpSpPr>
          <a:xfrm>
            <a:off x="674176" y="545455"/>
            <a:ext cx="10457822" cy="5598022"/>
            <a:chOff x="0" y="0"/>
            <a:chExt cx="2336562" cy="2167467"/>
          </a:xfrm>
        </p:grpSpPr>
        <p:sp>
          <p:nvSpPr>
            <p:cNvPr id="10" name="Freeform 10"/>
            <p:cNvSpPr/>
            <p:nvPr/>
          </p:nvSpPr>
          <p:spPr>
            <a:xfrm>
              <a:off x="0" y="0"/>
              <a:ext cx="2336562" cy="2167467"/>
            </a:xfrm>
            <a:custGeom>
              <a:avLst/>
              <a:gdLst/>
              <a:ahLst/>
              <a:cxnLst/>
              <a:rect l="l" t="t" r="r" b="b"/>
              <a:pathLst>
                <a:path w="2336562" h="2167467">
                  <a:moveTo>
                    <a:pt x="44506" y="0"/>
                  </a:moveTo>
                  <a:lnTo>
                    <a:pt x="2292056" y="0"/>
                  </a:lnTo>
                  <a:cubicBezTo>
                    <a:pt x="2303860" y="0"/>
                    <a:pt x="2315180" y="4689"/>
                    <a:pt x="2323526" y="13035"/>
                  </a:cubicBezTo>
                  <a:cubicBezTo>
                    <a:pt x="2331873" y="21382"/>
                    <a:pt x="2336562" y="32702"/>
                    <a:pt x="2336562" y="44506"/>
                  </a:cubicBezTo>
                  <a:lnTo>
                    <a:pt x="2336562" y="2122961"/>
                  </a:lnTo>
                  <a:cubicBezTo>
                    <a:pt x="2336562" y="2147541"/>
                    <a:pt x="2316636" y="2167467"/>
                    <a:pt x="2292056" y="2167467"/>
                  </a:cubicBezTo>
                  <a:lnTo>
                    <a:pt x="44506" y="2167467"/>
                  </a:lnTo>
                  <a:cubicBezTo>
                    <a:pt x="32702" y="2167467"/>
                    <a:pt x="21382" y="2162778"/>
                    <a:pt x="13035" y="2154431"/>
                  </a:cubicBezTo>
                  <a:cubicBezTo>
                    <a:pt x="4689" y="2146085"/>
                    <a:pt x="0" y="2134765"/>
                    <a:pt x="0" y="2122961"/>
                  </a:cubicBezTo>
                  <a:lnTo>
                    <a:pt x="0" y="44506"/>
                  </a:lnTo>
                  <a:cubicBezTo>
                    <a:pt x="0" y="32702"/>
                    <a:pt x="4689" y="21382"/>
                    <a:pt x="13035" y="13035"/>
                  </a:cubicBezTo>
                  <a:cubicBezTo>
                    <a:pt x="21382" y="4689"/>
                    <a:pt x="32702" y="0"/>
                    <a:pt x="44506" y="0"/>
                  </a:cubicBezTo>
                  <a:close/>
                </a:path>
              </a:pathLst>
            </a:custGeom>
            <a:solidFill>
              <a:srgbClr val="FFEEC8"/>
            </a:solidFill>
          </p:spPr>
        </p:sp>
        <p:sp>
          <p:nvSpPr>
            <p:cNvPr id="11" name="TextBox 11"/>
            <p:cNvSpPr txBox="1"/>
            <p:nvPr/>
          </p:nvSpPr>
          <p:spPr>
            <a:xfrm>
              <a:off x="0" y="-28575"/>
              <a:ext cx="2336562" cy="2196042"/>
            </a:xfrm>
            <a:prstGeom prst="rect">
              <a:avLst/>
            </a:prstGeom>
          </p:spPr>
          <p:txBody>
            <a:bodyPr lIns="33867" tIns="33867" rIns="33867" bIns="33867" rtlCol="0" anchor="ctr"/>
            <a:lstStyle/>
            <a:p>
              <a:pPr algn="ctr">
                <a:lnSpc>
                  <a:spcPts val="1494"/>
                </a:lnSpc>
              </a:pPr>
              <a:endParaRPr sz="1200"/>
            </a:p>
          </p:txBody>
        </p:sp>
      </p:grpSp>
      <p:sp>
        <p:nvSpPr>
          <p:cNvPr id="18" name="Freeform 18"/>
          <p:cNvSpPr/>
          <p:nvPr/>
        </p:nvSpPr>
        <p:spPr>
          <a:xfrm flipH="1">
            <a:off x="8449531" y="5286005"/>
            <a:ext cx="4219503" cy="1714944"/>
          </a:xfrm>
          <a:custGeom>
            <a:avLst/>
            <a:gdLst/>
            <a:ahLst/>
            <a:cxnLst/>
            <a:rect l="l" t="t" r="r" b="b"/>
            <a:pathLst>
              <a:path w="6329254" h="2572416">
                <a:moveTo>
                  <a:pt x="6329254" y="0"/>
                </a:moveTo>
                <a:lnTo>
                  <a:pt x="0" y="0"/>
                </a:lnTo>
                <a:lnTo>
                  <a:pt x="0" y="2572416"/>
                </a:lnTo>
                <a:lnTo>
                  <a:pt x="6329254" y="2572416"/>
                </a:lnTo>
                <a:lnTo>
                  <a:pt x="6329254"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9" name="Freeform 19"/>
          <p:cNvSpPr/>
          <p:nvPr/>
        </p:nvSpPr>
        <p:spPr>
          <a:xfrm>
            <a:off x="-1517350" y="-142949"/>
            <a:ext cx="4219503" cy="1714944"/>
          </a:xfrm>
          <a:custGeom>
            <a:avLst/>
            <a:gdLst/>
            <a:ahLst/>
            <a:cxnLst/>
            <a:rect l="l" t="t" r="r" b="b"/>
            <a:pathLst>
              <a:path w="6329254" h="2572416">
                <a:moveTo>
                  <a:pt x="0" y="0"/>
                </a:moveTo>
                <a:lnTo>
                  <a:pt x="6329254" y="0"/>
                </a:lnTo>
                <a:lnTo>
                  <a:pt x="6329254" y="2572416"/>
                </a:lnTo>
                <a:lnTo>
                  <a:pt x="0" y="25724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0" name="Freeform 20"/>
          <p:cNvSpPr/>
          <p:nvPr/>
        </p:nvSpPr>
        <p:spPr>
          <a:xfrm>
            <a:off x="-673055" y="4927704"/>
            <a:ext cx="3818632" cy="5847430"/>
          </a:xfrm>
          <a:custGeom>
            <a:avLst/>
            <a:gdLst/>
            <a:ahLst/>
            <a:cxnLst/>
            <a:rect l="l" t="t" r="r" b="b"/>
            <a:pathLst>
              <a:path w="5727948" h="8771145">
                <a:moveTo>
                  <a:pt x="0" y="0"/>
                </a:moveTo>
                <a:lnTo>
                  <a:pt x="5727947" y="0"/>
                </a:lnTo>
                <a:lnTo>
                  <a:pt x="5727947" y="8771146"/>
                </a:lnTo>
                <a:lnTo>
                  <a:pt x="0" y="87711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1" name="Freeform 21"/>
          <p:cNvSpPr/>
          <p:nvPr/>
        </p:nvSpPr>
        <p:spPr>
          <a:xfrm rot="-712792">
            <a:off x="10323548" y="-953879"/>
            <a:ext cx="4131088" cy="6325891"/>
          </a:xfrm>
          <a:custGeom>
            <a:avLst/>
            <a:gdLst/>
            <a:ahLst/>
            <a:cxnLst/>
            <a:rect l="l" t="t" r="r" b="b"/>
            <a:pathLst>
              <a:path w="6196632" h="9488836">
                <a:moveTo>
                  <a:pt x="0" y="0"/>
                </a:moveTo>
                <a:lnTo>
                  <a:pt x="6196632" y="0"/>
                </a:lnTo>
                <a:lnTo>
                  <a:pt x="6196632" y="9488836"/>
                </a:lnTo>
                <a:lnTo>
                  <a:pt x="0" y="948883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2" name="Freeform 22"/>
          <p:cNvSpPr/>
          <p:nvPr/>
        </p:nvSpPr>
        <p:spPr>
          <a:xfrm rot="-312928">
            <a:off x="10598609" y="4028035"/>
            <a:ext cx="965408" cy="909239"/>
          </a:xfrm>
          <a:custGeom>
            <a:avLst/>
            <a:gdLst/>
            <a:ahLst/>
            <a:cxnLst/>
            <a:rect l="l" t="t" r="r" b="b"/>
            <a:pathLst>
              <a:path w="1448112" h="1363858">
                <a:moveTo>
                  <a:pt x="0" y="0"/>
                </a:moveTo>
                <a:lnTo>
                  <a:pt x="1448111" y="0"/>
                </a:lnTo>
                <a:lnTo>
                  <a:pt x="1448111" y="1363858"/>
                </a:lnTo>
                <a:lnTo>
                  <a:pt x="0" y="136385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3" name="Freeform 23"/>
          <p:cNvSpPr/>
          <p:nvPr/>
        </p:nvSpPr>
        <p:spPr>
          <a:xfrm rot="1857385" flipH="1">
            <a:off x="3066426" y="339303"/>
            <a:ext cx="965408" cy="909239"/>
          </a:xfrm>
          <a:custGeom>
            <a:avLst/>
            <a:gdLst/>
            <a:ahLst/>
            <a:cxnLst/>
            <a:rect l="l" t="t" r="r" b="b"/>
            <a:pathLst>
              <a:path w="1448112" h="1363858">
                <a:moveTo>
                  <a:pt x="1448111" y="0"/>
                </a:moveTo>
                <a:lnTo>
                  <a:pt x="0" y="0"/>
                </a:lnTo>
                <a:lnTo>
                  <a:pt x="0" y="1363858"/>
                </a:lnTo>
                <a:lnTo>
                  <a:pt x="1448111" y="1363858"/>
                </a:lnTo>
                <a:lnTo>
                  <a:pt x="1448111"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6" name="TextBox 25"/>
          <p:cNvSpPr txBox="1"/>
          <p:nvPr/>
        </p:nvSpPr>
        <p:spPr>
          <a:xfrm>
            <a:off x="1446963" y="1559417"/>
            <a:ext cx="9586127" cy="3785652"/>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Câu 7</a:t>
            </a:r>
            <a:r>
              <a:rPr lang="en-US" sz="4000" b="1" dirty="0" smtClean="0">
                <a:latin typeface="Times New Roman" panose="02020603050405020304" pitchFamily="18" charset="0"/>
                <a:cs typeface="Times New Roman" panose="02020603050405020304" pitchFamily="18" charset="0"/>
              </a:rPr>
              <a:t>.</a:t>
            </a:r>
            <a:r>
              <a:rPr lang="en-US" sz="4000" dirty="0" smtClean="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Thuốc thử được dùng để phân biệt </a:t>
            </a:r>
            <a:endParaRPr lang="en-US" sz="4000" dirty="0" smtClean="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Ala </a:t>
            </a:r>
            <a:r>
              <a:rPr lang="en-US" sz="4000" dirty="0">
                <a:latin typeface="Times New Roman" panose="02020603050405020304" pitchFamily="18" charset="0"/>
                <a:cs typeface="Times New Roman" panose="02020603050405020304" pitchFamily="18" charset="0"/>
              </a:rPr>
              <a:t>- Ala - Gly với Gly - Ala là: </a:t>
            </a:r>
            <a:endParaRPr lang="vi-VN" sz="4000"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A. </a:t>
            </a:r>
            <a:r>
              <a:rPr lang="en-US" sz="4000" dirty="0">
                <a:latin typeface="Times New Roman" panose="02020603050405020304" pitchFamily="18" charset="0"/>
                <a:cs typeface="Times New Roman" panose="02020603050405020304" pitchFamily="18" charset="0"/>
              </a:rPr>
              <a:t>dung dịch NaOH. </a:t>
            </a:r>
            <a:r>
              <a:rPr lang="en-US" sz="4000" b="1" dirty="0">
                <a:latin typeface="Times New Roman" panose="02020603050405020304" pitchFamily="18" charset="0"/>
                <a:cs typeface="Times New Roman" panose="02020603050405020304" pitchFamily="18" charset="0"/>
              </a:rPr>
              <a:t>	</a:t>
            </a:r>
            <a:endParaRPr lang="en-US" sz="4000" b="1" dirty="0" smtClean="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B</a:t>
            </a:r>
            <a:r>
              <a:rPr lang="en-US" sz="4000" b="1"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dung dịch HCl. </a:t>
            </a:r>
            <a:r>
              <a:rPr lang="en-US" sz="4000" b="1" dirty="0">
                <a:latin typeface="Times New Roman" panose="02020603050405020304" pitchFamily="18" charset="0"/>
                <a:cs typeface="Times New Roman" panose="02020603050405020304" pitchFamily="18" charset="0"/>
              </a:rPr>
              <a:t>	</a:t>
            </a:r>
            <a:endParaRPr lang="en-US" sz="4000" b="1" dirty="0" smtClean="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C</a:t>
            </a:r>
            <a:r>
              <a:rPr lang="en-US" sz="4000" b="1"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dung dịch NaCl. </a:t>
            </a:r>
            <a:r>
              <a:rPr lang="en-US" sz="4000" b="1" dirty="0">
                <a:latin typeface="Times New Roman" panose="02020603050405020304" pitchFamily="18" charset="0"/>
                <a:cs typeface="Times New Roman" panose="02020603050405020304" pitchFamily="18" charset="0"/>
              </a:rPr>
              <a:t>	</a:t>
            </a:r>
            <a:endParaRPr lang="en-US" sz="4000" b="1" dirty="0" smtClean="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D</a:t>
            </a:r>
            <a:r>
              <a:rPr lang="en-US" sz="4000" b="1"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Cu(OH)</a:t>
            </a:r>
            <a:r>
              <a:rPr lang="en-US" sz="4000" baseline="-25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 </a:t>
            </a:r>
            <a:endParaRPr lang="vi-VN" sz="40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4471612" y="5493247"/>
            <a:ext cx="5245052" cy="707886"/>
          </a:xfrm>
          <a:prstGeom prst="rect">
            <a:avLst/>
          </a:prstGeom>
          <a:noFill/>
        </p:spPr>
        <p:txBody>
          <a:bodyPr wrap="square" rtlCol="0">
            <a:spAutoFit/>
          </a:bodyPr>
          <a:lstStyle/>
          <a:p>
            <a:r>
              <a:rPr lang="en-US" sz="4000" dirty="0" smtClean="0">
                <a:solidFill>
                  <a:srgbClr val="FF0000"/>
                </a:solidFill>
                <a:latin typeface="Times New Roman" panose="02020603050405020304" pitchFamily="18" charset="0"/>
                <a:cs typeface="Times New Roman" panose="02020603050405020304" pitchFamily="18" charset="0"/>
              </a:rPr>
              <a:t>ĐÁP ÁN</a:t>
            </a:r>
            <a:r>
              <a:rPr lang="en-US" sz="4000" smtClean="0">
                <a:solidFill>
                  <a:srgbClr val="FF0000"/>
                </a:solidFill>
                <a:latin typeface="Times New Roman" panose="02020603050405020304" pitchFamily="18" charset="0"/>
                <a:cs typeface="Times New Roman" panose="02020603050405020304" pitchFamily="18" charset="0"/>
              </a:rPr>
              <a:t>: D </a:t>
            </a:r>
            <a:endParaRPr lang="vi-VN"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4686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C20BADFE-D095-436F-9677-9264042809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TotalTime>
  <Words>1303</Words>
  <Application>Microsoft Office PowerPoint</Application>
  <PresentationFormat>Custom</PresentationFormat>
  <Paragraphs>106</Paragraphs>
  <Slides>21</Slides>
  <Notes>3</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Savon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53</cp:revision>
  <dcterms:created xsi:type="dcterms:W3CDTF">2024-10-10T02:08:01Z</dcterms:created>
  <dcterms:modified xsi:type="dcterms:W3CDTF">2026-02-06T03:08:29Z</dcterms:modified>
</cp:coreProperties>
</file>