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sldIdLst>
    <p:sldId id="256" r:id="rId2"/>
    <p:sldId id="259" r:id="rId3"/>
    <p:sldId id="267" r:id="rId4"/>
    <p:sldId id="269" r:id="rId5"/>
    <p:sldId id="440" r:id="rId6"/>
    <p:sldId id="273" r:id="rId7"/>
    <p:sldId id="378" r:id="rId8"/>
    <p:sldId id="390" r:id="rId9"/>
    <p:sldId id="410" r:id="rId10"/>
    <p:sldId id="426" r:id="rId11"/>
    <p:sldId id="427" r:id="rId12"/>
    <p:sldId id="428" r:id="rId13"/>
    <p:sldId id="385" r:id="rId14"/>
    <p:sldId id="432" r:id="rId15"/>
    <p:sldId id="433" r:id="rId16"/>
    <p:sldId id="275" r:id="rId17"/>
    <p:sldId id="380" r:id="rId18"/>
    <p:sldId id="401" r:id="rId19"/>
    <p:sldId id="429" r:id="rId20"/>
    <p:sldId id="430" r:id="rId21"/>
    <p:sldId id="431" r:id="rId22"/>
    <p:sldId id="434" r:id="rId23"/>
    <p:sldId id="435" r:id="rId24"/>
    <p:sldId id="436" r:id="rId25"/>
    <p:sldId id="437" r:id="rId26"/>
    <p:sldId id="438" r:id="rId27"/>
    <p:sldId id="439" r:id="rId28"/>
    <p:sldId id="382" r:id="rId29"/>
    <p:sldId id="383" r:id="rId30"/>
    <p:sldId id="294" r:id="rId31"/>
    <p:sldId id="295" r:id="rId32"/>
    <p:sldId id="296" r:id="rId33"/>
    <p:sldId id="298" r:id="rId34"/>
    <p:sldId id="299"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1" autoAdjust="0"/>
    <p:restoredTop sz="94668" autoAdjust="0"/>
  </p:normalViewPr>
  <p:slideViewPr>
    <p:cSldViewPr snapToGrid="0">
      <p:cViewPr varScale="1">
        <p:scale>
          <a:sx n="82" d="100"/>
          <a:sy n="82" d="100"/>
        </p:scale>
        <p:origin x="797"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8"/>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104618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Review 3</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7880465" y="7442"/>
            <a:ext cx="4519354"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3.1: Listening, Reading &amp; Vocabulary</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0" r:id="rId15"/>
    <p:sldLayoutId id="214748369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207505" y="3044791"/>
            <a:ext cx="5331802" cy="1815882"/>
          </a:xfrm>
          <a:prstGeom prst="rect">
            <a:avLst/>
          </a:prstGeom>
          <a:noFill/>
        </p:spPr>
        <p:txBody>
          <a:bodyPr wrap="square" rtlCol="0">
            <a:spAutoFit/>
          </a:bodyPr>
          <a:lstStyle/>
          <a:p>
            <a:pPr algn="ctr"/>
            <a:r>
              <a:rPr lang="en-US" sz="2800" dirty="0">
                <a:solidFill>
                  <a:srgbClr val="FF0000"/>
                </a:solidFill>
              </a:rPr>
              <a:t>Review 3</a:t>
            </a:r>
          </a:p>
          <a:p>
            <a:pPr algn="ctr"/>
            <a:r>
              <a:rPr lang="en-US" sz="2800" dirty="0">
                <a:solidFill>
                  <a:srgbClr val="00B0F0"/>
                </a:solidFill>
              </a:rPr>
              <a:t>Lesson 3.1: Listening, Reading</a:t>
            </a:r>
          </a:p>
          <a:p>
            <a:pPr algn="ctr"/>
            <a:r>
              <a:rPr lang="en-US" sz="2800" dirty="0">
                <a:solidFill>
                  <a:srgbClr val="00B0F0"/>
                </a:solidFill>
              </a:rPr>
              <a:t>&amp; Vocabulary</a:t>
            </a:r>
          </a:p>
          <a:p>
            <a:pPr algn="ctr"/>
            <a:r>
              <a:rPr lang="en-US" sz="2800" dirty="0">
                <a:solidFill>
                  <a:srgbClr val="002060"/>
                </a:solidFill>
              </a:rPr>
              <a:t>Page: 88</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00E060-335E-752C-6E8A-6314263383F7}"/>
              </a:ext>
            </a:extLst>
          </p:cNvPr>
          <p:cNvSpPr/>
          <p:nvPr/>
        </p:nvSpPr>
        <p:spPr>
          <a:xfrm>
            <a:off x="2450240" y="539283"/>
            <a:ext cx="710213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rgbClr val="0070C0"/>
                </a:solidFill>
              </a:rPr>
              <a:t>Listen and choose the correct answer.</a:t>
            </a:r>
          </a:p>
        </p:txBody>
      </p:sp>
      <p:sp>
        <p:nvSpPr>
          <p:cNvPr id="13" name="TextBox 12">
            <a:extLst>
              <a:ext uri="{FF2B5EF4-FFF2-40B4-BE49-F238E27FC236}">
                <a16:creationId xmlns:a16="http://schemas.microsoft.com/office/drawing/2014/main" id="{F95E4ECD-FB0A-06CB-4E55-68C513DB2ACB}"/>
              </a:ext>
            </a:extLst>
          </p:cNvPr>
          <p:cNvSpPr txBox="1"/>
          <p:nvPr/>
        </p:nvSpPr>
        <p:spPr>
          <a:xfrm>
            <a:off x="367003" y="572297"/>
            <a:ext cx="19855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Listening</a:t>
            </a:r>
          </a:p>
        </p:txBody>
      </p:sp>
      <p:sp>
        <p:nvSpPr>
          <p:cNvPr id="5" name="TextBox 4">
            <a:extLst>
              <a:ext uri="{FF2B5EF4-FFF2-40B4-BE49-F238E27FC236}">
                <a16:creationId xmlns:a16="http://schemas.microsoft.com/office/drawing/2014/main" id="{171629BF-A88F-0851-B3CE-97C2B77EC458}"/>
              </a:ext>
            </a:extLst>
          </p:cNvPr>
          <p:cNvSpPr txBox="1"/>
          <p:nvPr/>
        </p:nvSpPr>
        <p:spPr>
          <a:xfrm>
            <a:off x="609599" y="3332636"/>
            <a:ext cx="10847833" cy="2805063"/>
          </a:xfrm>
          <a:prstGeom prst="rect">
            <a:avLst/>
          </a:prstGeom>
          <a:noFill/>
          <a:ln w="28575">
            <a:solidFill>
              <a:schemeClr val="tx1"/>
            </a:solidFill>
            <a:prstDash val="solid"/>
          </a:ln>
        </p:spPr>
        <p:txBody>
          <a:bodyPr wrap="square">
            <a:spAutoFit/>
          </a:bodyPr>
          <a:lstStyle/>
          <a:p>
            <a:pPr>
              <a:lnSpc>
                <a:spcPct val="150000"/>
              </a:lnSpc>
            </a:pPr>
            <a:r>
              <a:rPr lang="en-US" sz="2400" dirty="0"/>
              <a:t>First of all, let's talk about food. Everyone enjoys their favorite food. We know food is important for our health. However, it's cooking the food which a lot of young people find difficult. Actually, </a:t>
            </a:r>
            <a:r>
              <a:rPr lang="en-US" sz="2400" dirty="0">
                <a:solidFill>
                  <a:srgbClr val="FF0000"/>
                </a:solidFill>
              </a:rPr>
              <a:t>it's easy to learn some </a:t>
            </a:r>
            <a:r>
              <a:rPr lang="en-US" sz="2400" b="1" dirty="0">
                <a:solidFill>
                  <a:srgbClr val="FF0000"/>
                </a:solidFill>
              </a:rPr>
              <a:t>healthy recipes</a:t>
            </a:r>
            <a:r>
              <a:rPr lang="en-US" sz="2400" dirty="0"/>
              <a:t>, and it's very useful, too. I recommend people start with something simple like chicken salad. Then, try some more difficult recipes. </a:t>
            </a:r>
            <a:r>
              <a:rPr lang="en-US" sz="2400" dirty="0">
                <a:solidFill>
                  <a:srgbClr val="FF0000"/>
                </a:solidFill>
              </a:rPr>
              <a:t>You can find hundreds of great recipes </a:t>
            </a:r>
            <a:r>
              <a:rPr lang="en-US" sz="2400" b="1" dirty="0">
                <a:solidFill>
                  <a:srgbClr val="FF0000"/>
                </a:solidFill>
              </a:rPr>
              <a:t>online</a:t>
            </a:r>
            <a:r>
              <a:rPr lang="en-US" sz="2400" dirty="0"/>
              <a:t>. </a:t>
            </a:r>
          </a:p>
        </p:txBody>
      </p:sp>
      <p:sp>
        <p:nvSpPr>
          <p:cNvPr id="6" name="TextBox 5">
            <a:extLst>
              <a:ext uri="{FF2B5EF4-FFF2-40B4-BE49-F238E27FC236}">
                <a16:creationId xmlns:a16="http://schemas.microsoft.com/office/drawing/2014/main" id="{11DC1A4C-681C-89C3-0490-8EEE78546C5A}"/>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9" name="TextBox 8">
            <a:extLst>
              <a:ext uri="{FF2B5EF4-FFF2-40B4-BE49-F238E27FC236}">
                <a16:creationId xmlns:a16="http://schemas.microsoft.com/office/drawing/2014/main" id="{D4353BAE-2E24-CE10-E716-CF1B8931FD85}"/>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4" name="TextBox 3">
            <a:extLst>
              <a:ext uri="{FF2B5EF4-FFF2-40B4-BE49-F238E27FC236}">
                <a16:creationId xmlns:a16="http://schemas.microsoft.com/office/drawing/2014/main" id="{C8ADBCA0-AE1A-F566-BBAC-645431D8A0A7}"/>
              </a:ext>
            </a:extLst>
          </p:cNvPr>
          <p:cNvSpPr txBox="1"/>
          <p:nvPr/>
        </p:nvSpPr>
        <p:spPr>
          <a:xfrm>
            <a:off x="2231136" y="1875552"/>
            <a:ext cx="9765792" cy="954107"/>
          </a:xfrm>
          <a:prstGeom prst="rect">
            <a:avLst/>
          </a:prstGeom>
          <a:solidFill>
            <a:schemeClr val="accent6">
              <a:lumMod val="20000"/>
              <a:lumOff val="80000"/>
            </a:schemeClr>
          </a:solidFill>
        </p:spPr>
        <p:txBody>
          <a:bodyPr wrap="square">
            <a:spAutoFit/>
          </a:bodyPr>
          <a:lstStyle/>
          <a:p>
            <a:r>
              <a:rPr lang="en-US" sz="2800" dirty="0"/>
              <a:t>Even if you can't cook, it's easy to learn some (2) _____________. You can find a lot of good recipes (3) _____________.</a:t>
            </a:r>
          </a:p>
        </p:txBody>
      </p:sp>
      <p:sp>
        <p:nvSpPr>
          <p:cNvPr id="11" name="TextBox 10">
            <a:extLst>
              <a:ext uri="{FF2B5EF4-FFF2-40B4-BE49-F238E27FC236}">
                <a16:creationId xmlns:a16="http://schemas.microsoft.com/office/drawing/2014/main" id="{81487132-E349-C864-CCC0-06901E41FD20}"/>
              </a:ext>
            </a:extLst>
          </p:cNvPr>
          <p:cNvSpPr txBox="1"/>
          <p:nvPr/>
        </p:nvSpPr>
        <p:spPr>
          <a:xfrm>
            <a:off x="9348279" y="1828197"/>
            <a:ext cx="2783149" cy="523220"/>
          </a:xfrm>
          <a:prstGeom prst="rect">
            <a:avLst/>
          </a:prstGeom>
          <a:noFill/>
        </p:spPr>
        <p:txBody>
          <a:bodyPr wrap="square">
            <a:spAutoFit/>
          </a:bodyPr>
          <a:lstStyle/>
          <a:p>
            <a:r>
              <a:rPr lang="en-US" sz="2800" b="1" dirty="0">
                <a:solidFill>
                  <a:srgbClr val="FF0000"/>
                </a:solidFill>
              </a:rPr>
              <a:t>healthy recipes</a:t>
            </a:r>
            <a:endParaRPr lang="en-US" sz="2800" b="1" dirty="0"/>
          </a:p>
        </p:txBody>
      </p:sp>
      <p:sp>
        <p:nvSpPr>
          <p:cNvPr id="8" name="TextBox 7">
            <a:extLst>
              <a:ext uri="{FF2B5EF4-FFF2-40B4-BE49-F238E27FC236}">
                <a16:creationId xmlns:a16="http://schemas.microsoft.com/office/drawing/2014/main" id="{5C322B23-CDE2-A56A-E90B-0B89BCE48B6E}"/>
              </a:ext>
            </a:extLst>
          </p:cNvPr>
          <p:cNvSpPr txBox="1"/>
          <p:nvPr/>
        </p:nvSpPr>
        <p:spPr>
          <a:xfrm>
            <a:off x="7889455" y="2283206"/>
            <a:ext cx="2783149" cy="523220"/>
          </a:xfrm>
          <a:prstGeom prst="rect">
            <a:avLst/>
          </a:prstGeom>
          <a:noFill/>
        </p:spPr>
        <p:txBody>
          <a:bodyPr wrap="square">
            <a:spAutoFit/>
          </a:bodyPr>
          <a:lstStyle/>
          <a:p>
            <a:r>
              <a:rPr lang="en-US" sz="2800" b="1" dirty="0">
                <a:solidFill>
                  <a:srgbClr val="FF0000"/>
                </a:solidFill>
              </a:rPr>
              <a:t>online</a:t>
            </a:r>
            <a:endParaRPr lang="en-US" sz="2800" b="1" dirty="0"/>
          </a:p>
        </p:txBody>
      </p:sp>
      <p:pic>
        <p:nvPicPr>
          <p:cNvPr id="12" name="CD2 TRACK 35">
            <a:hlinkClick r:id="" action="ppaction://media"/>
            <a:extLst>
              <a:ext uri="{FF2B5EF4-FFF2-40B4-BE49-F238E27FC236}">
                <a16:creationId xmlns:a16="http://schemas.microsoft.com/office/drawing/2014/main" id="{5A282B45-3682-0BE5-925B-D8F44E3E26E6}"/>
              </a:ext>
            </a:extLst>
          </p:cNvPr>
          <p:cNvPicPr>
            <a:picLocks noChangeAspect="1"/>
          </p:cNvPicPr>
          <p:nvPr>
            <a:audioFile r:link="rId1"/>
            <p:extLst>
              <p:ext uri="{DAA4B4D4-6D71-4841-9C94-3DE7FCFB9230}">
                <p14:media xmlns:p14="http://schemas.microsoft.com/office/powerpoint/2010/main" r:embed="rId2">
                  <p14:trim st="39618" end="49555"/>
                </p14:media>
              </p:ext>
            </p:extLst>
          </p:nvPr>
        </p:nvPicPr>
        <p:blipFill>
          <a:blip r:embed="rId4"/>
          <a:stretch>
            <a:fillRect/>
          </a:stretch>
        </p:blipFill>
        <p:spPr>
          <a:xfrm>
            <a:off x="10970070" y="807675"/>
            <a:ext cx="487362" cy="487362"/>
          </a:xfrm>
          <a:prstGeom prst="rect">
            <a:avLst/>
          </a:prstGeom>
        </p:spPr>
      </p:pic>
    </p:spTree>
    <p:extLst>
      <p:ext uri="{BB962C8B-B14F-4D97-AF65-F5344CB8AC3E}">
        <p14:creationId xmlns:p14="http://schemas.microsoft.com/office/powerpoint/2010/main" val="1313616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nextCondLst>
                <p:cond evt="onClick" delay="0">
                  <p:tgtEl>
                    <p:spTgt spid="9"/>
                  </p:tgtEl>
                </p:cond>
              </p:nextCondLst>
            </p:seq>
            <p:audio>
              <p:cMediaNode vol="100000">
                <p:cTn id="18" fill="hold" display="0">
                  <p:stCondLst>
                    <p:cond delay="indefinite"/>
                  </p:stCondLst>
                  <p:endCondLst>
                    <p:cond evt="onStopAudio" delay="0">
                      <p:tgtEl>
                        <p:sldTgt/>
                      </p:tgtEl>
                    </p:cond>
                  </p:endCondLst>
                </p:cTn>
                <p:tgtEl>
                  <p:spTgt spid="12"/>
                </p:tgtEl>
              </p:cMediaNode>
            </p:audio>
          </p:childTnLst>
        </p:cTn>
      </p:par>
    </p:tnLst>
    <p:bldLst>
      <p:bldP spid="5" grpId="0" animBg="1"/>
      <p:bldP spid="1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00E060-335E-752C-6E8A-6314263383F7}"/>
              </a:ext>
            </a:extLst>
          </p:cNvPr>
          <p:cNvSpPr/>
          <p:nvPr/>
        </p:nvSpPr>
        <p:spPr>
          <a:xfrm>
            <a:off x="2450240" y="539283"/>
            <a:ext cx="710213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rgbClr val="0070C0"/>
                </a:solidFill>
              </a:rPr>
              <a:t>Listen and choose the correct answer.</a:t>
            </a:r>
          </a:p>
        </p:txBody>
      </p:sp>
      <p:sp>
        <p:nvSpPr>
          <p:cNvPr id="13" name="TextBox 12">
            <a:extLst>
              <a:ext uri="{FF2B5EF4-FFF2-40B4-BE49-F238E27FC236}">
                <a16:creationId xmlns:a16="http://schemas.microsoft.com/office/drawing/2014/main" id="{F95E4ECD-FB0A-06CB-4E55-68C513DB2ACB}"/>
              </a:ext>
            </a:extLst>
          </p:cNvPr>
          <p:cNvSpPr txBox="1"/>
          <p:nvPr/>
        </p:nvSpPr>
        <p:spPr>
          <a:xfrm>
            <a:off x="367003" y="572297"/>
            <a:ext cx="19855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Listening</a:t>
            </a:r>
          </a:p>
        </p:txBody>
      </p:sp>
      <p:sp>
        <p:nvSpPr>
          <p:cNvPr id="5" name="TextBox 4">
            <a:extLst>
              <a:ext uri="{FF2B5EF4-FFF2-40B4-BE49-F238E27FC236}">
                <a16:creationId xmlns:a16="http://schemas.microsoft.com/office/drawing/2014/main" id="{171629BF-A88F-0851-B3CE-97C2B77EC458}"/>
              </a:ext>
            </a:extLst>
          </p:cNvPr>
          <p:cNvSpPr txBox="1"/>
          <p:nvPr/>
        </p:nvSpPr>
        <p:spPr>
          <a:xfrm>
            <a:off x="609599" y="3332636"/>
            <a:ext cx="10847833" cy="2251065"/>
          </a:xfrm>
          <a:prstGeom prst="rect">
            <a:avLst/>
          </a:prstGeom>
          <a:noFill/>
          <a:ln w="28575">
            <a:solidFill>
              <a:schemeClr val="tx1"/>
            </a:solidFill>
            <a:prstDash val="solid"/>
          </a:ln>
        </p:spPr>
        <p:txBody>
          <a:bodyPr wrap="square">
            <a:spAutoFit/>
          </a:bodyPr>
          <a:lstStyle/>
          <a:p>
            <a:pPr>
              <a:lnSpc>
                <a:spcPct val="150000"/>
              </a:lnSpc>
            </a:pPr>
            <a:r>
              <a:rPr lang="en-US" sz="2400" dirty="0"/>
              <a:t>Another problem for many young people is money. </a:t>
            </a:r>
            <a:r>
              <a:rPr lang="en-US" sz="2400" dirty="0">
                <a:solidFill>
                  <a:srgbClr val="FF0000"/>
                </a:solidFill>
              </a:rPr>
              <a:t>When you move out or go to university, you'll be surprised by how many things you have to </a:t>
            </a:r>
            <a:r>
              <a:rPr lang="en-US" sz="2400" b="1" dirty="0">
                <a:solidFill>
                  <a:srgbClr val="FF0000"/>
                </a:solidFill>
              </a:rPr>
              <a:t>pay for</a:t>
            </a:r>
            <a:r>
              <a:rPr lang="en-US" sz="2400" dirty="0">
                <a:solidFill>
                  <a:srgbClr val="FF0000"/>
                </a:solidFill>
              </a:rPr>
              <a:t>! </a:t>
            </a:r>
            <a:r>
              <a:rPr lang="en-US" sz="2400" dirty="0"/>
              <a:t>Lots of young people get part-time jobs. It's also really helpful to set a budget. A budget will help you to plan how to spend and save your money. </a:t>
            </a:r>
          </a:p>
        </p:txBody>
      </p:sp>
      <p:sp>
        <p:nvSpPr>
          <p:cNvPr id="6" name="TextBox 5">
            <a:extLst>
              <a:ext uri="{FF2B5EF4-FFF2-40B4-BE49-F238E27FC236}">
                <a16:creationId xmlns:a16="http://schemas.microsoft.com/office/drawing/2014/main" id="{11DC1A4C-681C-89C3-0490-8EEE78546C5A}"/>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9" name="TextBox 8">
            <a:extLst>
              <a:ext uri="{FF2B5EF4-FFF2-40B4-BE49-F238E27FC236}">
                <a16:creationId xmlns:a16="http://schemas.microsoft.com/office/drawing/2014/main" id="{D4353BAE-2E24-CE10-E716-CF1B8931FD85}"/>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4" name="TextBox 3">
            <a:extLst>
              <a:ext uri="{FF2B5EF4-FFF2-40B4-BE49-F238E27FC236}">
                <a16:creationId xmlns:a16="http://schemas.microsoft.com/office/drawing/2014/main" id="{C8ADBCA0-AE1A-F566-BBAC-645431D8A0A7}"/>
              </a:ext>
            </a:extLst>
          </p:cNvPr>
          <p:cNvSpPr txBox="1"/>
          <p:nvPr/>
        </p:nvSpPr>
        <p:spPr>
          <a:xfrm>
            <a:off x="2231136" y="1875552"/>
            <a:ext cx="8174736" cy="954107"/>
          </a:xfrm>
          <a:prstGeom prst="rect">
            <a:avLst/>
          </a:prstGeom>
          <a:solidFill>
            <a:schemeClr val="accent6">
              <a:lumMod val="20000"/>
              <a:lumOff val="80000"/>
            </a:schemeClr>
          </a:solidFill>
        </p:spPr>
        <p:txBody>
          <a:bodyPr wrap="square">
            <a:spAutoFit/>
          </a:bodyPr>
          <a:lstStyle/>
          <a:p>
            <a:r>
              <a:rPr lang="en-US" sz="2800" dirty="0"/>
              <a:t>When young people go to university, they have to (4) _____________ a lot of things.</a:t>
            </a:r>
          </a:p>
        </p:txBody>
      </p:sp>
      <p:sp>
        <p:nvSpPr>
          <p:cNvPr id="11" name="TextBox 10">
            <a:extLst>
              <a:ext uri="{FF2B5EF4-FFF2-40B4-BE49-F238E27FC236}">
                <a16:creationId xmlns:a16="http://schemas.microsoft.com/office/drawing/2014/main" id="{81487132-E349-C864-CCC0-06901E41FD20}"/>
              </a:ext>
            </a:extLst>
          </p:cNvPr>
          <p:cNvSpPr txBox="1"/>
          <p:nvPr/>
        </p:nvSpPr>
        <p:spPr>
          <a:xfrm>
            <a:off x="2901759" y="2276256"/>
            <a:ext cx="1459929" cy="523220"/>
          </a:xfrm>
          <a:prstGeom prst="rect">
            <a:avLst/>
          </a:prstGeom>
          <a:noFill/>
        </p:spPr>
        <p:txBody>
          <a:bodyPr wrap="square">
            <a:spAutoFit/>
          </a:bodyPr>
          <a:lstStyle/>
          <a:p>
            <a:r>
              <a:rPr lang="en-US" sz="2800" b="1" dirty="0">
                <a:solidFill>
                  <a:srgbClr val="FF0000"/>
                </a:solidFill>
              </a:rPr>
              <a:t>pay for</a:t>
            </a:r>
            <a:endParaRPr lang="en-US" sz="2800" b="1" dirty="0"/>
          </a:p>
        </p:txBody>
      </p:sp>
      <p:pic>
        <p:nvPicPr>
          <p:cNvPr id="12" name="CD2 TRACK 35">
            <a:hlinkClick r:id="" action="ppaction://media"/>
            <a:extLst>
              <a:ext uri="{FF2B5EF4-FFF2-40B4-BE49-F238E27FC236}">
                <a16:creationId xmlns:a16="http://schemas.microsoft.com/office/drawing/2014/main" id="{5A282B45-3682-0BE5-925B-D8F44E3E26E6}"/>
              </a:ext>
            </a:extLst>
          </p:cNvPr>
          <p:cNvPicPr>
            <a:picLocks noChangeAspect="1"/>
          </p:cNvPicPr>
          <p:nvPr>
            <a:audioFile r:link="rId1"/>
            <p:extLst>
              <p:ext uri="{DAA4B4D4-6D71-4841-9C94-3DE7FCFB9230}">
                <p14:media xmlns:p14="http://schemas.microsoft.com/office/powerpoint/2010/main" r:embed="rId2">
                  <p14:trim st="67516" end="27923"/>
                </p14:media>
              </p:ext>
            </p:extLst>
          </p:nvPr>
        </p:nvPicPr>
        <p:blipFill>
          <a:blip r:embed="rId4"/>
          <a:stretch>
            <a:fillRect/>
          </a:stretch>
        </p:blipFill>
        <p:spPr>
          <a:xfrm>
            <a:off x="10970070" y="807675"/>
            <a:ext cx="487362" cy="487362"/>
          </a:xfrm>
          <a:prstGeom prst="rect">
            <a:avLst/>
          </a:prstGeom>
        </p:spPr>
      </p:pic>
    </p:spTree>
    <p:extLst>
      <p:ext uri="{BB962C8B-B14F-4D97-AF65-F5344CB8AC3E}">
        <p14:creationId xmlns:p14="http://schemas.microsoft.com/office/powerpoint/2010/main" val="78212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nextCondLst>
                <p:cond evt="onClick" delay="0">
                  <p:tgtEl>
                    <p:spTgt spid="9"/>
                  </p:tgtEl>
                </p:cond>
              </p:nextCondLst>
            </p:seq>
            <p:audio>
              <p:cMediaNode vol="100000">
                <p:cTn id="15" fill="hold" display="0">
                  <p:stCondLst>
                    <p:cond delay="indefinite"/>
                  </p:stCondLst>
                  <p:endCondLst>
                    <p:cond evt="onStopAudio" delay="0">
                      <p:tgtEl>
                        <p:sldTgt/>
                      </p:tgtEl>
                    </p:cond>
                  </p:endCondLst>
                </p:cTn>
                <p:tgtEl>
                  <p:spTgt spid="12"/>
                </p:tgtEl>
              </p:cMediaNode>
            </p:audio>
          </p:childTnLst>
        </p:cTn>
      </p:par>
    </p:tnLst>
    <p:bldLst>
      <p:bldP spid="5"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00E060-335E-752C-6E8A-6314263383F7}"/>
              </a:ext>
            </a:extLst>
          </p:cNvPr>
          <p:cNvSpPr/>
          <p:nvPr/>
        </p:nvSpPr>
        <p:spPr>
          <a:xfrm>
            <a:off x="2450240" y="539283"/>
            <a:ext cx="710213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rgbClr val="0070C0"/>
                </a:solidFill>
              </a:rPr>
              <a:t>Listen and choose the correct answer.</a:t>
            </a:r>
          </a:p>
        </p:txBody>
      </p:sp>
      <p:sp>
        <p:nvSpPr>
          <p:cNvPr id="13" name="TextBox 12">
            <a:extLst>
              <a:ext uri="{FF2B5EF4-FFF2-40B4-BE49-F238E27FC236}">
                <a16:creationId xmlns:a16="http://schemas.microsoft.com/office/drawing/2014/main" id="{F95E4ECD-FB0A-06CB-4E55-68C513DB2ACB}"/>
              </a:ext>
            </a:extLst>
          </p:cNvPr>
          <p:cNvSpPr txBox="1"/>
          <p:nvPr/>
        </p:nvSpPr>
        <p:spPr>
          <a:xfrm>
            <a:off x="367003" y="572297"/>
            <a:ext cx="19855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Listening</a:t>
            </a:r>
          </a:p>
        </p:txBody>
      </p:sp>
      <p:sp>
        <p:nvSpPr>
          <p:cNvPr id="5" name="TextBox 4">
            <a:extLst>
              <a:ext uri="{FF2B5EF4-FFF2-40B4-BE49-F238E27FC236}">
                <a16:creationId xmlns:a16="http://schemas.microsoft.com/office/drawing/2014/main" id="{171629BF-A88F-0851-B3CE-97C2B77EC458}"/>
              </a:ext>
            </a:extLst>
          </p:cNvPr>
          <p:cNvSpPr txBox="1"/>
          <p:nvPr/>
        </p:nvSpPr>
        <p:spPr>
          <a:xfrm>
            <a:off x="609599" y="3332636"/>
            <a:ext cx="10847833" cy="1697068"/>
          </a:xfrm>
          <a:prstGeom prst="rect">
            <a:avLst/>
          </a:prstGeom>
          <a:noFill/>
          <a:ln w="28575">
            <a:solidFill>
              <a:schemeClr val="tx1"/>
            </a:solidFill>
            <a:prstDash val="solid"/>
          </a:ln>
        </p:spPr>
        <p:txBody>
          <a:bodyPr wrap="square">
            <a:spAutoFit/>
          </a:bodyPr>
          <a:lstStyle/>
          <a:p>
            <a:pPr>
              <a:lnSpc>
                <a:spcPct val="150000"/>
              </a:lnSpc>
            </a:pPr>
            <a:r>
              <a:rPr lang="en-US" sz="2400" dirty="0"/>
              <a:t>And finally, young people need transportation. Having your own car or motorbike can give you a lot of freedom. However, not everybody can afford one. </a:t>
            </a:r>
            <a:r>
              <a:rPr lang="en-US" sz="2400" dirty="0">
                <a:solidFill>
                  <a:srgbClr val="FF0000"/>
                </a:solidFill>
              </a:rPr>
              <a:t>If you don't have your own vehicle, you can still be independent by using </a:t>
            </a:r>
            <a:r>
              <a:rPr lang="en-US" sz="2400" b="1" dirty="0">
                <a:solidFill>
                  <a:srgbClr val="FF0000"/>
                </a:solidFill>
              </a:rPr>
              <a:t>public transportation</a:t>
            </a:r>
            <a:r>
              <a:rPr lang="en-US" sz="2400" dirty="0">
                <a:solidFill>
                  <a:srgbClr val="FF0000"/>
                </a:solidFill>
              </a:rPr>
              <a:t>!</a:t>
            </a:r>
          </a:p>
        </p:txBody>
      </p:sp>
      <p:sp>
        <p:nvSpPr>
          <p:cNvPr id="6" name="TextBox 5">
            <a:extLst>
              <a:ext uri="{FF2B5EF4-FFF2-40B4-BE49-F238E27FC236}">
                <a16:creationId xmlns:a16="http://schemas.microsoft.com/office/drawing/2014/main" id="{11DC1A4C-681C-89C3-0490-8EEE78546C5A}"/>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9" name="TextBox 8">
            <a:extLst>
              <a:ext uri="{FF2B5EF4-FFF2-40B4-BE49-F238E27FC236}">
                <a16:creationId xmlns:a16="http://schemas.microsoft.com/office/drawing/2014/main" id="{D4353BAE-2E24-CE10-E716-CF1B8931FD85}"/>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4" name="TextBox 3">
            <a:extLst>
              <a:ext uri="{FF2B5EF4-FFF2-40B4-BE49-F238E27FC236}">
                <a16:creationId xmlns:a16="http://schemas.microsoft.com/office/drawing/2014/main" id="{C8ADBCA0-AE1A-F566-BBAC-645431D8A0A7}"/>
              </a:ext>
            </a:extLst>
          </p:cNvPr>
          <p:cNvSpPr txBox="1"/>
          <p:nvPr/>
        </p:nvSpPr>
        <p:spPr>
          <a:xfrm>
            <a:off x="2231136" y="1875552"/>
            <a:ext cx="9372600" cy="523220"/>
          </a:xfrm>
          <a:prstGeom prst="rect">
            <a:avLst/>
          </a:prstGeom>
          <a:solidFill>
            <a:schemeClr val="accent6">
              <a:lumMod val="20000"/>
              <a:lumOff val="80000"/>
            </a:schemeClr>
          </a:solidFill>
        </p:spPr>
        <p:txBody>
          <a:bodyPr wrap="square">
            <a:spAutoFit/>
          </a:bodyPr>
          <a:lstStyle/>
          <a:p>
            <a:r>
              <a:rPr lang="en-US" sz="2800" dirty="0"/>
              <a:t>If you don't have a vehicle, you can still use (5) _____________.</a:t>
            </a:r>
          </a:p>
        </p:txBody>
      </p:sp>
      <p:sp>
        <p:nvSpPr>
          <p:cNvPr id="11" name="TextBox 10">
            <a:extLst>
              <a:ext uri="{FF2B5EF4-FFF2-40B4-BE49-F238E27FC236}">
                <a16:creationId xmlns:a16="http://schemas.microsoft.com/office/drawing/2014/main" id="{81487132-E349-C864-CCC0-06901E41FD20}"/>
              </a:ext>
            </a:extLst>
          </p:cNvPr>
          <p:cNvSpPr txBox="1"/>
          <p:nvPr/>
        </p:nvSpPr>
        <p:spPr>
          <a:xfrm>
            <a:off x="8997348" y="1368315"/>
            <a:ext cx="2460084" cy="954107"/>
          </a:xfrm>
          <a:prstGeom prst="rect">
            <a:avLst/>
          </a:prstGeom>
          <a:noFill/>
        </p:spPr>
        <p:txBody>
          <a:bodyPr wrap="square">
            <a:spAutoFit/>
          </a:bodyPr>
          <a:lstStyle/>
          <a:p>
            <a:r>
              <a:rPr lang="en-US" sz="2800" b="1" dirty="0">
                <a:solidFill>
                  <a:srgbClr val="FF0000"/>
                </a:solidFill>
              </a:rPr>
              <a:t>public transportation</a:t>
            </a:r>
            <a:endParaRPr lang="en-US" sz="2800" b="1" dirty="0"/>
          </a:p>
        </p:txBody>
      </p:sp>
      <p:pic>
        <p:nvPicPr>
          <p:cNvPr id="12" name="CD2 TRACK 35">
            <a:hlinkClick r:id="" action="ppaction://media"/>
            <a:extLst>
              <a:ext uri="{FF2B5EF4-FFF2-40B4-BE49-F238E27FC236}">
                <a16:creationId xmlns:a16="http://schemas.microsoft.com/office/drawing/2014/main" id="{5A282B45-3682-0BE5-925B-D8F44E3E26E6}"/>
              </a:ext>
            </a:extLst>
          </p:cNvPr>
          <p:cNvPicPr>
            <a:picLocks noChangeAspect="1"/>
          </p:cNvPicPr>
          <p:nvPr>
            <a:audioFile r:link="rId1"/>
            <p:extLst>
              <p:ext uri="{DAA4B4D4-6D71-4841-9C94-3DE7FCFB9230}">
                <p14:media xmlns:p14="http://schemas.microsoft.com/office/powerpoint/2010/main" r:embed="rId2">
                  <p14:trim st="89148"/>
                </p14:media>
              </p:ext>
            </p:extLst>
          </p:nvPr>
        </p:nvPicPr>
        <p:blipFill>
          <a:blip r:embed="rId4"/>
          <a:stretch>
            <a:fillRect/>
          </a:stretch>
        </p:blipFill>
        <p:spPr>
          <a:xfrm>
            <a:off x="10970070" y="807675"/>
            <a:ext cx="487362" cy="487362"/>
          </a:xfrm>
          <a:prstGeom prst="rect">
            <a:avLst/>
          </a:prstGeom>
        </p:spPr>
      </p:pic>
    </p:spTree>
    <p:extLst>
      <p:ext uri="{BB962C8B-B14F-4D97-AF65-F5344CB8AC3E}">
        <p14:creationId xmlns:p14="http://schemas.microsoft.com/office/powerpoint/2010/main" val="1529374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nextCondLst>
                <p:cond evt="onClick" delay="0">
                  <p:tgtEl>
                    <p:spTgt spid="9"/>
                  </p:tgtEl>
                </p:cond>
              </p:nextCondLst>
            </p:seq>
            <p:audio>
              <p:cMediaNode vol="100000">
                <p:cTn id="15" fill="hold" display="0">
                  <p:stCondLst>
                    <p:cond delay="indefinite"/>
                  </p:stCondLst>
                  <p:endCondLst>
                    <p:cond evt="onStopAudio" delay="0">
                      <p:tgtEl>
                        <p:sldTgt/>
                      </p:tgtEl>
                    </p:cond>
                  </p:endCondLst>
                </p:cTn>
                <p:tgtEl>
                  <p:spTgt spid="12"/>
                </p:tgtEl>
              </p:cMediaNode>
            </p:audio>
          </p:childTnLst>
        </p:cTn>
      </p:par>
    </p:tnLst>
    <p:bldLst>
      <p:bldP spid="5"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67</a:t>
            </a:r>
          </a:p>
        </p:txBody>
      </p:sp>
      <p:pic>
        <p:nvPicPr>
          <p:cNvPr id="7" name="Picture 6">
            <a:extLst>
              <a:ext uri="{FF2B5EF4-FFF2-40B4-BE49-F238E27FC236}">
                <a16:creationId xmlns:a16="http://schemas.microsoft.com/office/drawing/2014/main" id="{A89D2C54-A797-6ACB-000B-481676B36933}"/>
              </a:ext>
            </a:extLst>
          </p:cNvPr>
          <p:cNvPicPr>
            <a:picLocks noChangeAspect="1"/>
          </p:cNvPicPr>
          <p:nvPr/>
        </p:nvPicPr>
        <p:blipFill>
          <a:blip r:embed="rId4"/>
          <a:stretch>
            <a:fillRect/>
          </a:stretch>
        </p:blipFill>
        <p:spPr>
          <a:xfrm>
            <a:off x="2095754" y="456574"/>
            <a:ext cx="10012172" cy="828791"/>
          </a:xfrm>
          <a:prstGeom prst="rect">
            <a:avLst/>
          </a:prstGeom>
        </p:spPr>
      </p:pic>
      <p:sp>
        <p:nvSpPr>
          <p:cNvPr id="8" name="TextBox 7">
            <a:extLst>
              <a:ext uri="{FF2B5EF4-FFF2-40B4-BE49-F238E27FC236}">
                <a16:creationId xmlns:a16="http://schemas.microsoft.com/office/drawing/2014/main" id="{0A2E34E2-69B2-EDE7-DFA3-FEA99A22DFE7}"/>
              </a:ext>
            </a:extLst>
          </p:cNvPr>
          <p:cNvSpPr txBox="1"/>
          <p:nvPr/>
        </p:nvSpPr>
        <p:spPr>
          <a:xfrm>
            <a:off x="2758964" y="1544203"/>
            <a:ext cx="7272004" cy="2246769"/>
          </a:xfrm>
          <a:prstGeom prst="rect">
            <a:avLst/>
          </a:prstGeom>
          <a:solidFill>
            <a:schemeClr val="accent1">
              <a:lumMod val="20000"/>
              <a:lumOff val="80000"/>
            </a:schemeClr>
          </a:solidFill>
        </p:spPr>
        <p:txBody>
          <a:bodyPr wrap="square">
            <a:spAutoFit/>
          </a:bodyPr>
          <a:lstStyle/>
          <a:p>
            <a:pPr marL="342900" indent="-342900">
              <a:buAutoNum type="arabicPeriod"/>
            </a:pPr>
            <a:r>
              <a:rPr lang="en-US" sz="2800" b="1" dirty="0"/>
              <a:t>You will hear two friends talking about a trip. What did the girl enjoy more? </a:t>
            </a:r>
          </a:p>
          <a:p>
            <a:r>
              <a:rPr lang="en-US" sz="2800" dirty="0"/>
              <a:t>A. the caves </a:t>
            </a:r>
          </a:p>
          <a:p>
            <a:r>
              <a:rPr lang="en-US" sz="2800" dirty="0"/>
              <a:t>B. the karst landscapes </a:t>
            </a:r>
          </a:p>
          <a:p>
            <a:r>
              <a:rPr lang="en-US" sz="2800" dirty="0"/>
              <a:t>C. rock climbing</a:t>
            </a:r>
          </a:p>
        </p:txBody>
      </p:sp>
      <p:sp>
        <p:nvSpPr>
          <p:cNvPr id="9" name="TextBox 8">
            <a:extLst>
              <a:ext uri="{FF2B5EF4-FFF2-40B4-BE49-F238E27FC236}">
                <a16:creationId xmlns:a16="http://schemas.microsoft.com/office/drawing/2014/main" id="{A25B2B9C-EE5D-D7CF-C6A4-79D9A11A5F77}"/>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10" name="TextBox 9">
            <a:extLst>
              <a:ext uri="{FF2B5EF4-FFF2-40B4-BE49-F238E27FC236}">
                <a16:creationId xmlns:a16="http://schemas.microsoft.com/office/drawing/2014/main" id="{02BBE227-F8FA-4267-23C5-F9E460373B47}"/>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11" name="TextBox 10">
            <a:extLst>
              <a:ext uri="{FF2B5EF4-FFF2-40B4-BE49-F238E27FC236}">
                <a16:creationId xmlns:a16="http://schemas.microsoft.com/office/drawing/2014/main" id="{C671E4B5-69F9-33DA-AF59-10AB7104144A}"/>
              </a:ext>
            </a:extLst>
          </p:cNvPr>
          <p:cNvSpPr txBox="1"/>
          <p:nvPr/>
        </p:nvSpPr>
        <p:spPr>
          <a:xfrm>
            <a:off x="477012" y="4007200"/>
            <a:ext cx="11420856" cy="2251065"/>
          </a:xfrm>
          <a:prstGeom prst="rect">
            <a:avLst/>
          </a:prstGeom>
          <a:noFill/>
          <a:ln w="28575">
            <a:solidFill>
              <a:schemeClr val="tx1"/>
            </a:solidFill>
            <a:prstDash val="solid"/>
          </a:ln>
        </p:spPr>
        <p:txBody>
          <a:bodyPr wrap="square">
            <a:spAutoFit/>
          </a:bodyPr>
          <a:lstStyle/>
          <a:p>
            <a:pPr>
              <a:lnSpc>
                <a:spcPct val="150000"/>
              </a:lnSpc>
            </a:pPr>
            <a:r>
              <a:rPr lang="en-US" sz="2400" dirty="0"/>
              <a:t>Logan: Did you go rock climbing? That was my favorite thing about the park.</a:t>
            </a:r>
          </a:p>
          <a:p>
            <a:pPr>
              <a:lnSpc>
                <a:spcPct val="150000"/>
              </a:lnSpc>
            </a:pPr>
            <a:r>
              <a:rPr lang="en-US" sz="2400" dirty="0"/>
              <a:t>Emma: Yeah, the rock climbing was really good!</a:t>
            </a:r>
          </a:p>
          <a:p>
            <a:pPr>
              <a:lnSpc>
                <a:spcPct val="150000"/>
              </a:lnSpc>
            </a:pPr>
            <a:r>
              <a:rPr lang="en-US" sz="2400" dirty="0"/>
              <a:t>Logan: I know. The karst landscapes are really good for rock climbing.</a:t>
            </a:r>
          </a:p>
          <a:p>
            <a:pPr>
              <a:lnSpc>
                <a:spcPct val="150000"/>
              </a:lnSpc>
            </a:pPr>
            <a:r>
              <a:rPr lang="en-US" sz="2400" dirty="0"/>
              <a:t>Emma: </a:t>
            </a:r>
            <a:r>
              <a:rPr lang="en-US" sz="2400" dirty="0">
                <a:solidFill>
                  <a:srgbClr val="FF0000"/>
                </a:solidFill>
              </a:rPr>
              <a:t>Yeah, but it was </a:t>
            </a:r>
            <a:r>
              <a:rPr lang="en-US" sz="2400" b="1" dirty="0">
                <a:solidFill>
                  <a:srgbClr val="FF0000"/>
                </a:solidFill>
              </a:rPr>
              <a:t>the caves </a:t>
            </a:r>
            <a:r>
              <a:rPr lang="en-US" sz="2400" dirty="0">
                <a:solidFill>
                  <a:srgbClr val="FF0000"/>
                </a:solidFill>
              </a:rPr>
              <a:t>that I really loved. It's like walking into a different world!</a:t>
            </a:r>
          </a:p>
        </p:txBody>
      </p:sp>
      <p:sp>
        <p:nvSpPr>
          <p:cNvPr id="12" name="Oval 11">
            <a:extLst>
              <a:ext uri="{FF2B5EF4-FFF2-40B4-BE49-F238E27FC236}">
                <a16:creationId xmlns:a16="http://schemas.microsoft.com/office/drawing/2014/main" id="{0384CB18-9F5D-00B5-1A2E-504DA61C1193}"/>
              </a:ext>
            </a:extLst>
          </p:cNvPr>
          <p:cNvSpPr/>
          <p:nvPr/>
        </p:nvSpPr>
        <p:spPr>
          <a:xfrm>
            <a:off x="2704217" y="2402147"/>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q1">
            <a:hlinkClick r:id="" action="ppaction://media"/>
            <a:extLst>
              <a:ext uri="{FF2B5EF4-FFF2-40B4-BE49-F238E27FC236}">
                <a16:creationId xmlns:a16="http://schemas.microsoft.com/office/drawing/2014/main" id="{BC7EC8A7-02D8-502C-0C59-965A96D2F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6216" y="1622524"/>
            <a:ext cx="487363" cy="487362"/>
          </a:xfrm>
          <a:prstGeom prst="rect">
            <a:avLst/>
          </a:prstGeom>
        </p:spPr>
      </p:pic>
    </p:spTree>
    <p:extLst>
      <p:ext uri="{BB962C8B-B14F-4D97-AF65-F5344CB8AC3E}">
        <p14:creationId xmlns:p14="http://schemas.microsoft.com/office/powerpoint/2010/main" val="355817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92"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67</a:t>
            </a:r>
          </a:p>
        </p:txBody>
      </p:sp>
      <p:pic>
        <p:nvPicPr>
          <p:cNvPr id="7" name="Picture 6">
            <a:extLst>
              <a:ext uri="{FF2B5EF4-FFF2-40B4-BE49-F238E27FC236}">
                <a16:creationId xmlns:a16="http://schemas.microsoft.com/office/drawing/2014/main" id="{A89D2C54-A797-6ACB-000B-481676B36933}"/>
              </a:ext>
            </a:extLst>
          </p:cNvPr>
          <p:cNvPicPr>
            <a:picLocks noChangeAspect="1"/>
          </p:cNvPicPr>
          <p:nvPr/>
        </p:nvPicPr>
        <p:blipFill>
          <a:blip r:embed="rId4"/>
          <a:stretch>
            <a:fillRect/>
          </a:stretch>
        </p:blipFill>
        <p:spPr>
          <a:xfrm>
            <a:off x="2095754" y="456574"/>
            <a:ext cx="10012172" cy="828791"/>
          </a:xfrm>
          <a:prstGeom prst="rect">
            <a:avLst/>
          </a:prstGeom>
        </p:spPr>
      </p:pic>
      <p:sp>
        <p:nvSpPr>
          <p:cNvPr id="8" name="TextBox 7">
            <a:extLst>
              <a:ext uri="{FF2B5EF4-FFF2-40B4-BE49-F238E27FC236}">
                <a16:creationId xmlns:a16="http://schemas.microsoft.com/office/drawing/2014/main" id="{0A2E34E2-69B2-EDE7-DFA3-FEA99A22DFE7}"/>
              </a:ext>
            </a:extLst>
          </p:cNvPr>
          <p:cNvSpPr txBox="1"/>
          <p:nvPr/>
        </p:nvSpPr>
        <p:spPr>
          <a:xfrm>
            <a:off x="2758964" y="1544203"/>
            <a:ext cx="7720060" cy="2246769"/>
          </a:xfrm>
          <a:prstGeom prst="rect">
            <a:avLst/>
          </a:prstGeom>
          <a:solidFill>
            <a:schemeClr val="accent6">
              <a:lumMod val="20000"/>
              <a:lumOff val="80000"/>
            </a:schemeClr>
          </a:solidFill>
        </p:spPr>
        <p:txBody>
          <a:bodyPr wrap="square">
            <a:spAutoFit/>
          </a:bodyPr>
          <a:lstStyle/>
          <a:p>
            <a:r>
              <a:rPr lang="en-US" sz="2800" b="1" dirty="0"/>
              <a:t>2. You will hear two people talking about an old statue. What does the man think should be done? </a:t>
            </a:r>
          </a:p>
          <a:p>
            <a:pPr marL="514350" indent="-514350">
              <a:buAutoNum type="alphaUcPeriod"/>
            </a:pPr>
            <a:r>
              <a:rPr lang="en-US" sz="2800" dirty="0"/>
              <a:t>knock the statue down </a:t>
            </a:r>
          </a:p>
          <a:p>
            <a:pPr marL="514350" indent="-514350">
              <a:buAutoNum type="alphaUcPeriod"/>
            </a:pPr>
            <a:r>
              <a:rPr lang="en-US" sz="2800" dirty="0"/>
              <a:t>prevent people from touching the statue </a:t>
            </a:r>
          </a:p>
          <a:p>
            <a:pPr marL="514350" indent="-514350">
              <a:buAutoNum type="alphaUcPeriod"/>
            </a:pPr>
            <a:r>
              <a:rPr lang="en-US" sz="2800" dirty="0"/>
              <a:t>clean the statue</a:t>
            </a:r>
          </a:p>
        </p:txBody>
      </p:sp>
      <p:sp>
        <p:nvSpPr>
          <p:cNvPr id="9" name="TextBox 8">
            <a:extLst>
              <a:ext uri="{FF2B5EF4-FFF2-40B4-BE49-F238E27FC236}">
                <a16:creationId xmlns:a16="http://schemas.microsoft.com/office/drawing/2014/main" id="{A25B2B9C-EE5D-D7CF-C6A4-79D9A11A5F77}"/>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10" name="TextBox 9">
            <a:extLst>
              <a:ext uri="{FF2B5EF4-FFF2-40B4-BE49-F238E27FC236}">
                <a16:creationId xmlns:a16="http://schemas.microsoft.com/office/drawing/2014/main" id="{02BBE227-F8FA-4267-23C5-F9E460373B47}"/>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11" name="TextBox 10">
            <a:extLst>
              <a:ext uri="{FF2B5EF4-FFF2-40B4-BE49-F238E27FC236}">
                <a16:creationId xmlns:a16="http://schemas.microsoft.com/office/drawing/2014/main" id="{C671E4B5-69F9-33DA-AF59-10AB7104144A}"/>
              </a:ext>
            </a:extLst>
          </p:cNvPr>
          <p:cNvSpPr txBox="1"/>
          <p:nvPr/>
        </p:nvSpPr>
        <p:spPr>
          <a:xfrm>
            <a:off x="1186678" y="4067652"/>
            <a:ext cx="10138069" cy="2251065"/>
          </a:xfrm>
          <a:prstGeom prst="rect">
            <a:avLst/>
          </a:prstGeom>
          <a:noFill/>
          <a:ln w="28575">
            <a:solidFill>
              <a:schemeClr val="tx1"/>
            </a:solidFill>
            <a:prstDash val="solid"/>
          </a:ln>
        </p:spPr>
        <p:txBody>
          <a:bodyPr wrap="square">
            <a:spAutoFit/>
          </a:bodyPr>
          <a:lstStyle/>
          <a:p>
            <a:pPr>
              <a:lnSpc>
                <a:spcPct val="150000"/>
              </a:lnSpc>
            </a:pPr>
            <a:r>
              <a:rPr lang="en-US" sz="2400" dirty="0"/>
              <a:t>Sandra: Well, they should stop kids from touching it. </a:t>
            </a:r>
          </a:p>
          <a:p>
            <a:pPr>
              <a:lnSpc>
                <a:spcPct val="150000"/>
              </a:lnSpc>
            </a:pPr>
            <a:r>
              <a:rPr lang="en-US" sz="2400" dirty="0"/>
              <a:t>Edward: I'm not so sure about that. How will they stop them? </a:t>
            </a:r>
          </a:p>
          <a:p>
            <a:pPr>
              <a:lnSpc>
                <a:spcPct val="150000"/>
              </a:lnSpc>
            </a:pPr>
            <a:r>
              <a:rPr lang="en-US" sz="2400" dirty="0"/>
              <a:t>Sandra: </a:t>
            </a:r>
            <a:r>
              <a:rPr lang="en-US" sz="2400" dirty="0">
                <a:solidFill>
                  <a:srgbClr val="FF0000"/>
                </a:solidFill>
              </a:rPr>
              <a:t>Well, what do you think should be done? </a:t>
            </a:r>
          </a:p>
          <a:p>
            <a:pPr>
              <a:lnSpc>
                <a:spcPct val="150000"/>
              </a:lnSpc>
            </a:pPr>
            <a:r>
              <a:rPr lang="en-US" sz="2400" dirty="0"/>
              <a:t>Edward: </a:t>
            </a:r>
            <a:r>
              <a:rPr lang="en-US" sz="2400" dirty="0">
                <a:solidFill>
                  <a:srgbClr val="FF0000"/>
                </a:solidFill>
              </a:rPr>
              <a:t>I think they should just </a:t>
            </a:r>
            <a:r>
              <a:rPr lang="en-US" sz="2400" b="1" dirty="0">
                <a:solidFill>
                  <a:srgbClr val="FF0000"/>
                </a:solidFill>
              </a:rPr>
              <a:t>knock it down</a:t>
            </a:r>
            <a:r>
              <a:rPr lang="en-US" sz="2400" dirty="0">
                <a:solidFill>
                  <a:srgbClr val="FF0000"/>
                </a:solidFill>
              </a:rPr>
              <a:t>.</a:t>
            </a:r>
          </a:p>
        </p:txBody>
      </p:sp>
      <p:sp>
        <p:nvSpPr>
          <p:cNvPr id="12" name="Oval 11">
            <a:extLst>
              <a:ext uri="{FF2B5EF4-FFF2-40B4-BE49-F238E27FC236}">
                <a16:creationId xmlns:a16="http://schemas.microsoft.com/office/drawing/2014/main" id="{0384CB18-9F5D-00B5-1A2E-504DA61C1193}"/>
              </a:ext>
            </a:extLst>
          </p:cNvPr>
          <p:cNvSpPr/>
          <p:nvPr/>
        </p:nvSpPr>
        <p:spPr>
          <a:xfrm>
            <a:off x="2758964" y="2434577"/>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q2">
            <a:hlinkClick r:id="" action="ppaction://media"/>
            <a:extLst>
              <a:ext uri="{FF2B5EF4-FFF2-40B4-BE49-F238E27FC236}">
                <a16:creationId xmlns:a16="http://schemas.microsoft.com/office/drawing/2014/main" id="{C48D1E59-965A-6D7E-5E96-7C99F2648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508" y="1544203"/>
            <a:ext cx="487363" cy="487363"/>
          </a:xfrm>
          <a:prstGeom prst="rect">
            <a:avLst/>
          </a:prstGeom>
        </p:spPr>
      </p:pic>
    </p:spTree>
    <p:extLst>
      <p:ext uri="{BB962C8B-B14F-4D97-AF65-F5344CB8AC3E}">
        <p14:creationId xmlns:p14="http://schemas.microsoft.com/office/powerpoint/2010/main" val="36895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3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67</a:t>
            </a:r>
          </a:p>
        </p:txBody>
      </p:sp>
      <p:pic>
        <p:nvPicPr>
          <p:cNvPr id="7" name="Picture 6">
            <a:extLst>
              <a:ext uri="{FF2B5EF4-FFF2-40B4-BE49-F238E27FC236}">
                <a16:creationId xmlns:a16="http://schemas.microsoft.com/office/drawing/2014/main" id="{A89D2C54-A797-6ACB-000B-481676B36933}"/>
              </a:ext>
            </a:extLst>
          </p:cNvPr>
          <p:cNvPicPr>
            <a:picLocks noChangeAspect="1"/>
          </p:cNvPicPr>
          <p:nvPr/>
        </p:nvPicPr>
        <p:blipFill>
          <a:blip r:embed="rId4"/>
          <a:stretch>
            <a:fillRect/>
          </a:stretch>
        </p:blipFill>
        <p:spPr>
          <a:xfrm>
            <a:off x="2095754" y="456574"/>
            <a:ext cx="10012172" cy="828791"/>
          </a:xfrm>
          <a:prstGeom prst="rect">
            <a:avLst/>
          </a:prstGeom>
        </p:spPr>
      </p:pic>
      <p:sp>
        <p:nvSpPr>
          <p:cNvPr id="8" name="TextBox 7">
            <a:extLst>
              <a:ext uri="{FF2B5EF4-FFF2-40B4-BE49-F238E27FC236}">
                <a16:creationId xmlns:a16="http://schemas.microsoft.com/office/drawing/2014/main" id="{0A2E34E2-69B2-EDE7-DFA3-FEA99A22DFE7}"/>
              </a:ext>
            </a:extLst>
          </p:cNvPr>
          <p:cNvSpPr txBox="1"/>
          <p:nvPr/>
        </p:nvSpPr>
        <p:spPr>
          <a:xfrm>
            <a:off x="2758964" y="1544203"/>
            <a:ext cx="7720060" cy="2246769"/>
          </a:xfrm>
          <a:prstGeom prst="rect">
            <a:avLst/>
          </a:prstGeom>
          <a:solidFill>
            <a:schemeClr val="accent4">
              <a:lumMod val="20000"/>
              <a:lumOff val="80000"/>
            </a:schemeClr>
          </a:solidFill>
        </p:spPr>
        <p:txBody>
          <a:bodyPr wrap="square">
            <a:spAutoFit/>
          </a:bodyPr>
          <a:lstStyle/>
          <a:p>
            <a:r>
              <a:rPr lang="en-US" sz="2800" b="1" dirty="0"/>
              <a:t>3. You will hear a phone call between two friends. What food does the boy like the most? </a:t>
            </a:r>
          </a:p>
          <a:p>
            <a:pPr marL="514350" indent="-514350">
              <a:buAutoNum type="alphaUcPeriod"/>
            </a:pPr>
            <a:r>
              <a:rPr lang="en-US" sz="2800" dirty="0"/>
              <a:t>curry </a:t>
            </a:r>
          </a:p>
          <a:p>
            <a:pPr marL="514350" indent="-514350">
              <a:buAutoNum type="alphaUcPeriod"/>
            </a:pPr>
            <a:r>
              <a:rPr lang="en-US" sz="2800" dirty="0"/>
              <a:t>sushi </a:t>
            </a:r>
          </a:p>
          <a:p>
            <a:pPr marL="514350" indent="-514350">
              <a:buAutoNum type="alphaUcPeriod"/>
            </a:pPr>
            <a:r>
              <a:rPr lang="en-US" sz="2800" dirty="0"/>
              <a:t>pizza</a:t>
            </a:r>
          </a:p>
        </p:txBody>
      </p:sp>
      <p:sp>
        <p:nvSpPr>
          <p:cNvPr id="9" name="TextBox 8">
            <a:extLst>
              <a:ext uri="{FF2B5EF4-FFF2-40B4-BE49-F238E27FC236}">
                <a16:creationId xmlns:a16="http://schemas.microsoft.com/office/drawing/2014/main" id="{A25B2B9C-EE5D-D7CF-C6A4-79D9A11A5F77}"/>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10" name="TextBox 9">
            <a:extLst>
              <a:ext uri="{FF2B5EF4-FFF2-40B4-BE49-F238E27FC236}">
                <a16:creationId xmlns:a16="http://schemas.microsoft.com/office/drawing/2014/main" id="{02BBE227-F8FA-4267-23C5-F9E460373B47}"/>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11" name="TextBox 10">
            <a:extLst>
              <a:ext uri="{FF2B5EF4-FFF2-40B4-BE49-F238E27FC236}">
                <a16:creationId xmlns:a16="http://schemas.microsoft.com/office/drawing/2014/main" id="{C671E4B5-69F9-33DA-AF59-10AB7104144A}"/>
              </a:ext>
            </a:extLst>
          </p:cNvPr>
          <p:cNvSpPr txBox="1"/>
          <p:nvPr/>
        </p:nvSpPr>
        <p:spPr>
          <a:xfrm>
            <a:off x="1186678" y="4067652"/>
            <a:ext cx="10138069" cy="2251065"/>
          </a:xfrm>
          <a:prstGeom prst="rect">
            <a:avLst/>
          </a:prstGeom>
          <a:noFill/>
          <a:ln w="28575">
            <a:solidFill>
              <a:schemeClr val="tx1"/>
            </a:solidFill>
            <a:prstDash val="solid"/>
          </a:ln>
        </p:spPr>
        <p:txBody>
          <a:bodyPr wrap="square">
            <a:spAutoFit/>
          </a:bodyPr>
          <a:lstStyle/>
          <a:p>
            <a:pPr>
              <a:lnSpc>
                <a:spcPct val="150000"/>
              </a:lnSpc>
            </a:pPr>
            <a:r>
              <a:rPr lang="en-US" sz="2400" dirty="0"/>
              <a:t>Kate: I'm going to the new sushi restaurant. Do you want to come? </a:t>
            </a:r>
          </a:p>
          <a:p>
            <a:pPr>
              <a:lnSpc>
                <a:spcPct val="150000"/>
              </a:lnSpc>
            </a:pPr>
            <a:r>
              <a:rPr lang="en-US" sz="2400" dirty="0"/>
              <a:t>James: No, thanks. I don't really like sushi. </a:t>
            </a:r>
          </a:p>
          <a:p>
            <a:pPr>
              <a:lnSpc>
                <a:spcPct val="150000"/>
              </a:lnSpc>
            </a:pPr>
            <a:r>
              <a:rPr lang="en-US" sz="2400" dirty="0"/>
              <a:t>Kate: How about curry? We could go to the Indian restaurant. </a:t>
            </a:r>
          </a:p>
          <a:p>
            <a:pPr>
              <a:lnSpc>
                <a:spcPct val="150000"/>
              </a:lnSpc>
            </a:pPr>
            <a:r>
              <a:rPr lang="en-US" sz="2400" dirty="0"/>
              <a:t>James: Hmm … No. Curry is OK, </a:t>
            </a:r>
            <a:r>
              <a:rPr lang="en-US" sz="2400" dirty="0">
                <a:solidFill>
                  <a:srgbClr val="FF0000"/>
                </a:solidFill>
              </a:rPr>
              <a:t>but it's </a:t>
            </a:r>
            <a:r>
              <a:rPr lang="en-US" sz="2400" b="1" dirty="0">
                <a:solidFill>
                  <a:srgbClr val="FF0000"/>
                </a:solidFill>
              </a:rPr>
              <a:t>pizza</a:t>
            </a:r>
            <a:r>
              <a:rPr lang="en-US" sz="2400" dirty="0">
                <a:solidFill>
                  <a:srgbClr val="FF0000"/>
                </a:solidFill>
              </a:rPr>
              <a:t> that I really like. </a:t>
            </a:r>
          </a:p>
        </p:txBody>
      </p:sp>
      <p:sp>
        <p:nvSpPr>
          <p:cNvPr id="12" name="Oval 11">
            <a:extLst>
              <a:ext uri="{FF2B5EF4-FFF2-40B4-BE49-F238E27FC236}">
                <a16:creationId xmlns:a16="http://schemas.microsoft.com/office/drawing/2014/main" id="{0384CB18-9F5D-00B5-1A2E-504DA61C1193}"/>
              </a:ext>
            </a:extLst>
          </p:cNvPr>
          <p:cNvSpPr/>
          <p:nvPr/>
        </p:nvSpPr>
        <p:spPr>
          <a:xfrm>
            <a:off x="2704217" y="3302701"/>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q3">
            <a:hlinkClick r:id="" action="ppaction://media"/>
            <a:extLst>
              <a:ext uri="{FF2B5EF4-FFF2-40B4-BE49-F238E27FC236}">
                <a16:creationId xmlns:a16="http://schemas.microsoft.com/office/drawing/2014/main" id="{29131D8E-2202-BB72-0F92-14C8AAA14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73" y="1622524"/>
            <a:ext cx="487362" cy="487362"/>
          </a:xfrm>
          <a:prstGeom prst="rect">
            <a:avLst/>
          </a:prstGeom>
        </p:spPr>
      </p:pic>
    </p:spTree>
    <p:extLst>
      <p:ext uri="{BB962C8B-B14F-4D97-AF65-F5344CB8AC3E}">
        <p14:creationId xmlns:p14="http://schemas.microsoft.com/office/powerpoint/2010/main" val="39177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3572" y="392946"/>
            <a:ext cx="8025412" cy="6107619"/>
          </a:xfrm>
          <a:prstGeom prst="rect">
            <a:avLst/>
          </a:prstGeom>
        </p:spPr>
      </p:pic>
      <p:sp>
        <p:nvSpPr>
          <p:cNvPr id="3" name="TextBox 2"/>
          <p:cNvSpPr txBox="1"/>
          <p:nvPr/>
        </p:nvSpPr>
        <p:spPr>
          <a:xfrm>
            <a:off x="4444179" y="3785356"/>
            <a:ext cx="2687217" cy="923330"/>
          </a:xfrm>
          <a:prstGeom prst="rect">
            <a:avLst/>
          </a:prstGeom>
          <a:noFill/>
        </p:spPr>
        <p:txBody>
          <a:bodyPr wrap="square" rtlCol="0">
            <a:spAutoFit/>
          </a:bodyPr>
          <a:lstStyle/>
          <a:p>
            <a:r>
              <a:rPr lang="en-US" sz="5400" b="1" dirty="0">
                <a:solidFill>
                  <a:schemeClr val="bg1"/>
                </a:solidFill>
              </a:rPr>
              <a:t>Reading</a:t>
            </a:r>
            <a:endParaRPr lang="en-US" sz="2400" b="1" dirty="0">
              <a:solidFill>
                <a:schemeClr val="bg1"/>
              </a:solidFill>
            </a:endParaRPr>
          </a:p>
        </p:txBody>
      </p:sp>
    </p:spTree>
    <p:extLst>
      <p:ext uri="{BB962C8B-B14F-4D97-AF65-F5344CB8AC3E}">
        <p14:creationId xmlns:p14="http://schemas.microsoft.com/office/powerpoint/2010/main" val="1809424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0850AA-9126-30A4-79B7-ECFD04D062C3}"/>
              </a:ext>
            </a:extLst>
          </p:cNvPr>
          <p:cNvSpPr/>
          <p:nvPr/>
        </p:nvSpPr>
        <p:spPr>
          <a:xfrm>
            <a:off x="367003" y="1020051"/>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What are we going to do? </a:t>
            </a:r>
          </a:p>
          <a:p>
            <a:r>
              <a:rPr lang="en-US" sz="3600" i="1" dirty="0">
                <a:solidFill>
                  <a:srgbClr val="FF0000"/>
                </a:solidFill>
              </a:rPr>
              <a:t>Read and choose the best answer.</a:t>
            </a:r>
          </a:p>
        </p:txBody>
      </p:sp>
      <p:sp>
        <p:nvSpPr>
          <p:cNvPr id="5" name="TextBox 4">
            <a:extLst>
              <a:ext uri="{FF2B5EF4-FFF2-40B4-BE49-F238E27FC236}">
                <a16:creationId xmlns:a16="http://schemas.microsoft.com/office/drawing/2014/main" id="{86433BC0-8EC7-3FC7-E3A4-B8CDF4683930}"/>
              </a:ext>
            </a:extLst>
          </p:cNvPr>
          <p:cNvSpPr txBox="1"/>
          <p:nvPr/>
        </p:nvSpPr>
        <p:spPr>
          <a:xfrm>
            <a:off x="367003" y="480267"/>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Pre - Reading</a:t>
            </a:r>
          </a:p>
        </p:txBody>
      </p:sp>
      <p:pic>
        <p:nvPicPr>
          <p:cNvPr id="3" name="Picture 2">
            <a:extLst>
              <a:ext uri="{FF2B5EF4-FFF2-40B4-BE49-F238E27FC236}">
                <a16:creationId xmlns:a16="http://schemas.microsoft.com/office/drawing/2014/main" id="{5A34085D-B539-D23A-F214-BDDE24CE337C}"/>
              </a:ext>
            </a:extLst>
          </p:cNvPr>
          <p:cNvPicPr>
            <a:picLocks noChangeAspect="1"/>
          </p:cNvPicPr>
          <p:nvPr/>
        </p:nvPicPr>
        <p:blipFill>
          <a:blip r:embed="rId2"/>
          <a:stretch>
            <a:fillRect/>
          </a:stretch>
        </p:blipFill>
        <p:spPr>
          <a:xfrm>
            <a:off x="367003" y="2360054"/>
            <a:ext cx="9505868" cy="666610"/>
          </a:xfrm>
          <a:prstGeom prst="rect">
            <a:avLst/>
          </a:prstGeom>
        </p:spPr>
      </p:pic>
    </p:spTree>
    <p:extLst>
      <p:ext uri="{BB962C8B-B14F-4D97-AF65-F5344CB8AC3E}">
        <p14:creationId xmlns:p14="http://schemas.microsoft.com/office/powerpoint/2010/main" val="209393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1AE6D5-238E-5487-088F-939C5E3EB756}"/>
              </a:ext>
            </a:extLst>
          </p:cNvPr>
          <p:cNvSpPr txBox="1"/>
          <p:nvPr/>
        </p:nvSpPr>
        <p:spPr>
          <a:xfrm>
            <a:off x="751332" y="1352840"/>
            <a:ext cx="10689336" cy="1951496"/>
          </a:xfrm>
          <a:prstGeom prst="rect">
            <a:avLst/>
          </a:prstGeom>
          <a:solidFill>
            <a:schemeClr val="accent6">
              <a:lumMod val="20000"/>
              <a:lumOff val="80000"/>
            </a:schemeClr>
          </a:solidFill>
        </p:spPr>
        <p:txBody>
          <a:bodyPr wrap="square">
            <a:spAutoFit/>
          </a:bodyPr>
          <a:lstStyle/>
          <a:p>
            <a:pPr algn="just">
              <a:lnSpc>
                <a:spcPct val="150000"/>
              </a:lnSpc>
            </a:pPr>
            <a:r>
              <a:rPr lang="en-US" sz="2800" dirty="0">
                <a:latin typeface="Dreaming Outloud Pro" panose="020B0604020202020204" pitchFamily="66" charset="0"/>
                <a:cs typeface="Dreaming Outloud Pro" panose="020B0604020202020204" pitchFamily="66" charset="0"/>
              </a:rPr>
              <a:t>Hi, Jenny! Thanks again for the fun trip. You're right, the sightseeing was fun, but it was shopping with you that I really enjoyed!</a:t>
            </a:r>
          </a:p>
          <a:p>
            <a:pPr algn="r">
              <a:lnSpc>
                <a:spcPct val="150000"/>
              </a:lnSpc>
            </a:pPr>
            <a:r>
              <a:rPr lang="en-US" sz="2800" i="1" dirty="0">
                <a:latin typeface="Dreaming Outloud Pro" panose="03050502040302030504" pitchFamily="66" charset="0"/>
                <a:cs typeface="Dreaming Outloud Pro" panose="03050502040302030504" pitchFamily="66" charset="0"/>
              </a:rPr>
              <a:t>– Barbara</a:t>
            </a:r>
          </a:p>
        </p:txBody>
      </p:sp>
      <p:sp>
        <p:nvSpPr>
          <p:cNvPr id="5" name="TextBox 4">
            <a:extLst>
              <a:ext uri="{FF2B5EF4-FFF2-40B4-BE49-F238E27FC236}">
                <a16:creationId xmlns:a16="http://schemas.microsoft.com/office/drawing/2014/main" id="{E4CFB5A6-F829-2942-5451-8FBC7A641E33}"/>
              </a:ext>
            </a:extLst>
          </p:cNvPr>
          <p:cNvSpPr txBox="1"/>
          <p:nvPr/>
        </p:nvSpPr>
        <p:spPr>
          <a:xfrm>
            <a:off x="367003" y="480267"/>
            <a:ext cx="18915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Reading</a:t>
            </a:r>
          </a:p>
        </p:txBody>
      </p:sp>
      <p:sp>
        <p:nvSpPr>
          <p:cNvPr id="10" name="Oval 9">
            <a:extLst>
              <a:ext uri="{FF2B5EF4-FFF2-40B4-BE49-F238E27FC236}">
                <a16:creationId xmlns:a16="http://schemas.microsoft.com/office/drawing/2014/main" id="{C3D43FA0-54DF-30BA-1F40-82E5291E4158}"/>
              </a:ext>
            </a:extLst>
          </p:cNvPr>
          <p:cNvSpPr/>
          <p:nvPr/>
        </p:nvSpPr>
        <p:spPr>
          <a:xfrm>
            <a:off x="2177090" y="5261024"/>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41736A-0A64-A825-0403-169E18A6195D}"/>
              </a:ext>
            </a:extLst>
          </p:cNvPr>
          <p:cNvPicPr>
            <a:picLocks noChangeAspect="1"/>
          </p:cNvPicPr>
          <p:nvPr/>
        </p:nvPicPr>
        <p:blipFill>
          <a:blip r:embed="rId2"/>
          <a:stretch>
            <a:fillRect/>
          </a:stretch>
        </p:blipFill>
        <p:spPr>
          <a:xfrm>
            <a:off x="2421226" y="480271"/>
            <a:ext cx="5868219" cy="400106"/>
          </a:xfrm>
          <a:prstGeom prst="rect">
            <a:avLst/>
          </a:prstGeom>
        </p:spPr>
      </p:pic>
      <p:sp>
        <p:nvSpPr>
          <p:cNvPr id="14" name="TextBox 13">
            <a:extLst>
              <a:ext uri="{FF2B5EF4-FFF2-40B4-BE49-F238E27FC236}">
                <a16:creationId xmlns:a16="http://schemas.microsoft.com/office/drawing/2014/main" id="{ADCD810A-9974-7BC1-90FD-9C5869A06EBA}"/>
              </a:ext>
            </a:extLst>
          </p:cNvPr>
          <p:cNvSpPr txBox="1"/>
          <p:nvPr/>
        </p:nvSpPr>
        <p:spPr>
          <a:xfrm>
            <a:off x="2200656" y="3790501"/>
            <a:ext cx="8091820" cy="1964512"/>
          </a:xfrm>
          <a:prstGeom prst="rect">
            <a:avLst/>
          </a:prstGeom>
          <a:noFill/>
        </p:spPr>
        <p:txBody>
          <a:bodyPr wrap="square">
            <a:spAutoFit/>
          </a:bodyPr>
          <a:lstStyle/>
          <a:p>
            <a:pPr marL="342900" indent="-342900">
              <a:lnSpc>
                <a:spcPct val="150000"/>
              </a:lnSpc>
              <a:buAutoNum type="alphaUcPeriod"/>
            </a:pPr>
            <a:r>
              <a:rPr lang="en-US" sz="2800" dirty="0"/>
              <a:t>Barbara didn't enjoy the sightseeing.</a:t>
            </a:r>
          </a:p>
          <a:p>
            <a:pPr marL="342900" indent="-342900">
              <a:lnSpc>
                <a:spcPct val="150000"/>
              </a:lnSpc>
              <a:buAutoNum type="alphaUcPeriod"/>
            </a:pPr>
            <a:r>
              <a:rPr lang="en-US" sz="2800" dirty="0"/>
              <a:t>Barbara enjoyed sightseeing more than shopping.</a:t>
            </a:r>
          </a:p>
          <a:p>
            <a:pPr marL="342900" indent="-342900">
              <a:lnSpc>
                <a:spcPct val="150000"/>
              </a:lnSpc>
              <a:buAutoNum type="alphaUcPeriod"/>
            </a:pPr>
            <a:r>
              <a:rPr lang="en-US" sz="2800" dirty="0"/>
              <a:t>Barbara enjoyed shopping more than sightseeing.</a:t>
            </a:r>
          </a:p>
        </p:txBody>
      </p:sp>
    </p:spTree>
    <p:extLst>
      <p:ext uri="{BB962C8B-B14F-4D97-AF65-F5344CB8AC3E}">
        <p14:creationId xmlns:p14="http://schemas.microsoft.com/office/powerpoint/2010/main" val="414813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CD810A-9974-7BC1-90FD-9C5869A06EBA}"/>
              </a:ext>
            </a:extLst>
          </p:cNvPr>
          <p:cNvSpPr txBox="1"/>
          <p:nvPr/>
        </p:nvSpPr>
        <p:spPr>
          <a:xfrm>
            <a:off x="1752600" y="4165405"/>
            <a:ext cx="8891016" cy="1964512"/>
          </a:xfrm>
          <a:prstGeom prst="rect">
            <a:avLst/>
          </a:prstGeom>
          <a:noFill/>
        </p:spPr>
        <p:txBody>
          <a:bodyPr wrap="square">
            <a:spAutoFit/>
          </a:bodyPr>
          <a:lstStyle/>
          <a:p>
            <a:pPr marL="514350" indent="-514350">
              <a:lnSpc>
                <a:spcPct val="150000"/>
              </a:lnSpc>
              <a:buAutoNum type="alphaUcPeriod"/>
            </a:pPr>
            <a:r>
              <a:rPr lang="en-US" sz="2800" dirty="0"/>
              <a:t>Visitors are not allowed to touch the castle walls. </a:t>
            </a:r>
          </a:p>
          <a:p>
            <a:pPr marL="514350" indent="-514350">
              <a:lnSpc>
                <a:spcPct val="150000"/>
              </a:lnSpc>
              <a:buAutoNum type="alphaUcPeriod"/>
            </a:pPr>
            <a:r>
              <a:rPr lang="en-US" sz="2800" dirty="0"/>
              <a:t>Visitors must not leave any trash on the floor. </a:t>
            </a:r>
          </a:p>
          <a:p>
            <a:pPr marL="514350" indent="-514350">
              <a:lnSpc>
                <a:spcPct val="150000"/>
              </a:lnSpc>
              <a:buAutoNum type="alphaUcPeriod"/>
            </a:pPr>
            <a:r>
              <a:rPr lang="en-US" sz="2800" dirty="0"/>
              <a:t>Visitors can take pieces of the castle home as souvenirs.</a:t>
            </a:r>
          </a:p>
        </p:txBody>
      </p:sp>
      <p:sp>
        <p:nvSpPr>
          <p:cNvPr id="11" name="TextBox 10">
            <a:extLst>
              <a:ext uri="{FF2B5EF4-FFF2-40B4-BE49-F238E27FC236}">
                <a16:creationId xmlns:a16="http://schemas.microsoft.com/office/drawing/2014/main" id="{EB1AE6D5-238E-5487-088F-939C5E3EB756}"/>
              </a:ext>
            </a:extLst>
          </p:cNvPr>
          <p:cNvSpPr txBox="1"/>
          <p:nvPr/>
        </p:nvSpPr>
        <p:spPr>
          <a:xfrm>
            <a:off x="751332" y="1352840"/>
            <a:ext cx="10689336" cy="2608086"/>
          </a:xfrm>
          <a:prstGeom prst="rect">
            <a:avLst/>
          </a:prstGeom>
          <a:solidFill>
            <a:schemeClr val="accent4">
              <a:lumMod val="20000"/>
              <a:lumOff val="80000"/>
            </a:schemeClr>
          </a:solidFill>
        </p:spPr>
        <p:txBody>
          <a:bodyPr wrap="square">
            <a:spAutoFit/>
          </a:bodyPr>
          <a:lstStyle/>
          <a:p>
            <a:pPr algn="ctr">
              <a:lnSpc>
                <a:spcPct val="150000"/>
              </a:lnSpc>
            </a:pPr>
            <a:r>
              <a:rPr lang="en-US" sz="2800" b="1" dirty="0">
                <a:solidFill>
                  <a:schemeClr val="accent2">
                    <a:lumMod val="75000"/>
                  </a:schemeClr>
                </a:solidFill>
              </a:rPr>
              <a:t>Wigley Castle </a:t>
            </a:r>
          </a:p>
          <a:p>
            <a:pPr algn="just">
              <a:lnSpc>
                <a:spcPct val="150000"/>
              </a:lnSpc>
            </a:pPr>
            <a:r>
              <a:rPr lang="en-US" sz="2800" dirty="0"/>
              <a:t>• Do not climb on the castle walls </a:t>
            </a:r>
          </a:p>
          <a:p>
            <a:pPr algn="just">
              <a:lnSpc>
                <a:spcPct val="150000"/>
              </a:lnSpc>
            </a:pPr>
            <a:r>
              <a:rPr lang="en-US" sz="2800" dirty="0"/>
              <a:t>• Put trash in the trash cans </a:t>
            </a:r>
          </a:p>
          <a:p>
            <a:pPr algn="just">
              <a:lnSpc>
                <a:spcPct val="150000"/>
              </a:lnSpc>
            </a:pPr>
            <a:r>
              <a:rPr lang="en-US" sz="2800" dirty="0"/>
              <a:t>• Do not remove any part of the castle </a:t>
            </a:r>
            <a:endParaRPr lang="en-US" sz="2800" i="1" dirty="0">
              <a:latin typeface="Dreaming Outloud Pro" panose="03050502040302030504" pitchFamily="66" charset="0"/>
              <a:cs typeface="Dreaming Outloud Pro" panose="03050502040302030504" pitchFamily="66" charset="0"/>
            </a:endParaRPr>
          </a:p>
        </p:txBody>
      </p:sp>
      <p:sp>
        <p:nvSpPr>
          <p:cNvPr id="5" name="TextBox 4">
            <a:extLst>
              <a:ext uri="{FF2B5EF4-FFF2-40B4-BE49-F238E27FC236}">
                <a16:creationId xmlns:a16="http://schemas.microsoft.com/office/drawing/2014/main" id="{E4CFB5A6-F829-2942-5451-8FBC7A641E33}"/>
              </a:ext>
            </a:extLst>
          </p:cNvPr>
          <p:cNvSpPr txBox="1"/>
          <p:nvPr/>
        </p:nvSpPr>
        <p:spPr>
          <a:xfrm>
            <a:off x="367003" y="480267"/>
            <a:ext cx="18915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Reading</a:t>
            </a:r>
          </a:p>
        </p:txBody>
      </p:sp>
      <p:sp>
        <p:nvSpPr>
          <p:cNvPr id="10" name="Oval 9">
            <a:extLst>
              <a:ext uri="{FF2B5EF4-FFF2-40B4-BE49-F238E27FC236}">
                <a16:creationId xmlns:a16="http://schemas.microsoft.com/office/drawing/2014/main" id="{C3D43FA0-54DF-30BA-1F40-82E5291E4158}"/>
              </a:ext>
            </a:extLst>
          </p:cNvPr>
          <p:cNvSpPr/>
          <p:nvPr/>
        </p:nvSpPr>
        <p:spPr>
          <a:xfrm>
            <a:off x="1674170" y="5016889"/>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41736A-0A64-A825-0403-169E18A6195D}"/>
              </a:ext>
            </a:extLst>
          </p:cNvPr>
          <p:cNvPicPr>
            <a:picLocks noChangeAspect="1"/>
          </p:cNvPicPr>
          <p:nvPr/>
        </p:nvPicPr>
        <p:blipFill>
          <a:blip r:embed="rId2"/>
          <a:stretch>
            <a:fillRect/>
          </a:stretch>
        </p:blipFill>
        <p:spPr>
          <a:xfrm>
            <a:off x="2421226" y="480271"/>
            <a:ext cx="5868219" cy="400106"/>
          </a:xfrm>
          <a:prstGeom prst="rect">
            <a:avLst/>
          </a:prstGeom>
        </p:spPr>
      </p:pic>
    </p:spTree>
    <p:extLst>
      <p:ext uri="{BB962C8B-B14F-4D97-AF65-F5344CB8AC3E}">
        <p14:creationId xmlns:p14="http://schemas.microsoft.com/office/powerpoint/2010/main" val="18883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399386"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405603" y="241351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399386" y="4764841"/>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418046"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399386" y="3206566"/>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421156"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1">
            <a:extLst>
              <a:ext uri="{FF2B5EF4-FFF2-40B4-BE49-F238E27FC236}">
                <a16:creationId xmlns:a16="http://schemas.microsoft.com/office/drawing/2014/main" id="{D6469A1A-2C4C-E0D8-A30A-7887EEDFAD5A}"/>
              </a:ext>
            </a:extLst>
          </p:cNvPr>
          <p:cNvSpPr/>
          <p:nvPr/>
        </p:nvSpPr>
        <p:spPr>
          <a:xfrm>
            <a:off x="4418046" y="3964643"/>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CD810A-9974-7BC1-90FD-9C5869A06EBA}"/>
              </a:ext>
            </a:extLst>
          </p:cNvPr>
          <p:cNvSpPr txBox="1"/>
          <p:nvPr/>
        </p:nvSpPr>
        <p:spPr>
          <a:xfrm>
            <a:off x="1752600" y="4165405"/>
            <a:ext cx="8891016" cy="1964512"/>
          </a:xfrm>
          <a:prstGeom prst="rect">
            <a:avLst/>
          </a:prstGeom>
          <a:noFill/>
        </p:spPr>
        <p:txBody>
          <a:bodyPr wrap="square">
            <a:spAutoFit/>
          </a:bodyPr>
          <a:lstStyle/>
          <a:p>
            <a:pPr marL="514350" indent="-514350">
              <a:lnSpc>
                <a:spcPct val="150000"/>
              </a:lnSpc>
              <a:buAutoNum type="alphaUcPeriod"/>
            </a:pPr>
            <a:r>
              <a:rPr lang="en-US" sz="2800" dirty="0"/>
              <a:t>The animals are still coming into the hotel at night. </a:t>
            </a:r>
          </a:p>
          <a:p>
            <a:pPr marL="514350" indent="-514350">
              <a:lnSpc>
                <a:spcPct val="150000"/>
              </a:lnSpc>
              <a:buAutoNum type="alphaUcPeriod"/>
            </a:pPr>
            <a:r>
              <a:rPr lang="en-US" sz="2800" dirty="0"/>
              <a:t>The animals are always in the hotel. </a:t>
            </a:r>
          </a:p>
          <a:p>
            <a:pPr marL="514350" indent="-514350">
              <a:lnSpc>
                <a:spcPct val="150000"/>
              </a:lnSpc>
              <a:buAutoNum type="alphaUcPeriod"/>
            </a:pPr>
            <a:r>
              <a:rPr lang="en-US" sz="2800" dirty="0"/>
              <a:t>The animals have stopped coming into the hotel.</a:t>
            </a:r>
          </a:p>
        </p:txBody>
      </p:sp>
      <p:sp>
        <p:nvSpPr>
          <p:cNvPr id="11" name="TextBox 10">
            <a:extLst>
              <a:ext uri="{FF2B5EF4-FFF2-40B4-BE49-F238E27FC236}">
                <a16:creationId xmlns:a16="http://schemas.microsoft.com/office/drawing/2014/main" id="{EB1AE6D5-238E-5487-088F-939C5E3EB756}"/>
              </a:ext>
            </a:extLst>
          </p:cNvPr>
          <p:cNvSpPr txBox="1"/>
          <p:nvPr/>
        </p:nvSpPr>
        <p:spPr>
          <a:xfrm>
            <a:off x="751332" y="1352840"/>
            <a:ext cx="10689336" cy="2608086"/>
          </a:xfrm>
          <a:prstGeom prst="rect">
            <a:avLst/>
          </a:prstGeom>
          <a:solidFill>
            <a:schemeClr val="accent1">
              <a:lumMod val="20000"/>
              <a:lumOff val="80000"/>
            </a:schemeClr>
          </a:solidFill>
        </p:spPr>
        <p:txBody>
          <a:bodyPr wrap="square">
            <a:spAutoFit/>
          </a:bodyPr>
          <a:lstStyle/>
          <a:p>
            <a:pPr algn="ctr">
              <a:lnSpc>
                <a:spcPct val="150000"/>
              </a:lnSpc>
            </a:pPr>
            <a:r>
              <a:rPr lang="en-US" sz="2800" b="1" dirty="0">
                <a:solidFill>
                  <a:schemeClr val="accent1">
                    <a:lumMod val="75000"/>
                  </a:schemeClr>
                </a:solidFill>
              </a:rPr>
              <a:t>Attention All Hotel Guests</a:t>
            </a:r>
          </a:p>
          <a:p>
            <a:pPr algn="just">
              <a:lnSpc>
                <a:spcPct val="150000"/>
              </a:lnSpc>
            </a:pPr>
            <a:r>
              <a:rPr lang="en-US" sz="2800" dirty="0"/>
              <a:t>Please make sure that you close all of the doors at the end of the day. Recently, animals have been coming into the hotel at night and damaging the furniture and floors. Thank you.	</a:t>
            </a:r>
            <a:endParaRPr lang="en-US" sz="2800" i="1" dirty="0">
              <a:latin typeface="Dreaming Outloud Pro" panose="03050502040302030504" pitchFamily="66" charset="0"/>
              <a:cs typeface="Dreaming Outloud Pro" panose="03050502040302030504" pitchFamily="66" charset="0"/>
            </a:endParaRPr>
          </a:p>
        </p:txBody>
      </p:sp>
      <p:sp>
        <p:nvSpPr>
          <p:cNvPr id="5" name="TextBox 4">
            <a:extLst>
              <a:ext uri="{FF2B5EF4-FFF2-40B4-BE49-F238E27FC236}">
                <a16:creationId xmlns:a16="http://schemas.microsoft.com/office/drawing/2014/main" id="{E4CFB5A6-F829-2942-5451-8FBC7A641E33}"/>
              </a:ext>
            </a:extLst>
          </p:cNvPr>
          <p:cNvSpPr txBox="1"/>
          <p:nvPr/>
        </p:nvSpPr>
        <p:spPr>
          <a:xfrm>
            <a:off x="367003" y="480267"/>
            <a:ext cx="18915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Reading</a:t>
            </a:r>
          </a:p>
        </p:txBody>
      </p:sp>
      <p:sp>
        <p:nvSpPr>
          <p:cNvPr id="10" name="Oval 9">
            <a:extLst>
              <a:ext uri="{FF2B5EF4-FFF2-40B4-BE49-F238E27FC236}">
                <a16:creationId xmlns:a16="http://schemas.microsoft.com/office/drawing/2014/main" id="{C3D43FA0-54DF-30BA-1F40-82E5291E4158}"/>
              </a:ext>
            </a:extLst>
          </p:cNvPr>
          <p:cNvSpPr/>
          <p:nvPr/>
        </p:nvSpPr>
        <p:spPr>
          <a:xfrm>
            <a:off x="1683314" y="4367665"/>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41736A-0A64-A825-0403-169E18A6195D}"/>
              </a:ext>
            </a:extLst>
          </p:cNvPr>
          <p:cNvPicPr>
            <a:picLocks noChangeAspect="1"/>
          </p:cNvPicPr>
          <p:nvPr/>
        </p:nvPicPr>
        <p:blipFill>
          <a:blip r:embed="rId2"/>
          <a:stretch>
            <a:fillRect/>
          </a:stretch>
        </p:blipFill>
        <p:spPr>
          <a:xfrm>
            <a:off x="2421226" y="480271"/>
            <a:ext cx="5868219" cy="400106"/>
          </a:xfrm>
          <a:prstGeom prst="rect">
            <a:avLst/>
          </a:prstGeom>
        </p:spPr>
      </p:pic>
    </p:spTree>
    <p:extLst>
      <p:ext uri="{BB962C8B-B14F-4D97-AF65-F5344CB8AC3E}">
        <p14:creationId xmlns:p14="http://schemas.microsoft.com/office/powerpoint/2010/main" val="51975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CD810A-9974-7BC1-90FD-9C5869A06EBA}"/>
              </a:ext>
            </a:extLst>
          </p:cNvPr>
          <p:cNvSpPr txBox="1"/>
          <p:nvPr/>
        </p:nvSpPr>
        <p:spPr>
          <a:xfrm>
            <a:off x="1752600" y="4165405"/>
            <a:ext cx="8891016" cy="1964512"/>
          </a:xfrm>
          <a:prstGeom prst="rect">
            <a:avLst/>
          </a:prstGeom>
          <a:noFill/>
        </p:spPr>
        <p:txBody>
          <a:bodyPr wrap="square">
            <a:spAutoFit/>
          </a:bodyPr>
          <a:lstStyle/>
          <a:p>
            <a:pPr marL="514350" indent="-514350">
              <a:lnSpc>
                <a:spcPct val="150000"/>
              </a:lnSpc>
              <a:buAutoNum type="alphaUcPeriod"/>
            </a:pPr>
            <a:r>
              <a:rPr lang="en-US" sz="2800" dirty="0"/>
              <a:t>Students can learn to manage their emotions here. </a:t>
            </a:r>
          </a:p>
          <a:p>
            <a:pPr marL="514350" indent="-514350">
              <a:lnSpc>
                <a:spcPct val="150000"/>
              </a:lnSpc>
              <a:buAutoNum type="alphaUcPeriod"/>
            </a:pPr>
            <a:r>
              <a:rPr lang="en-US" sz="2800" dirty="0"/>
              <a:t>Students need money for these workshops. </a:t>
            </a:r>
          </a:p>
          <a:p>
            <a:pPr marL="514350" indent="-514350">
              <a:lnSpc>
                <a:spcPct val="150000"/>
              </a:lnSpc>
              <a:buAutoNum type="alphaUcPeriod"/>
            </a:pPr>
            <a:r>
              <a:rPr lang="en-US" sz="2800" dirty="0"/>
              <a:t>Students can make new friends here.</a:t>
            </a:r>
          </a:p>
        </p:txBody>
      </p:sp>
      <p:sp>
        <p:nvSpPr>
          <p:cNvPr id="11" name="TextBox 10">
            <a:extLst>
              <a:ext uri="{FF2B5EF4-FFF2-40B4-BE49-F238E27FC236}">
                <a16:creationId xmlns:a16="http://schemas.microsoft.com/office/drawing/2014/main" id="{EB1AE6D5-238E-5487-088F-939C5E3EB756}"/>
              </a:ext>
            </a:extLst>
          </p:cNvPr>
          <p:cNvSpPr txBox="1"/>
          <p:nvPr/>
        </p:nvSpPr>
        <p:spPr>
          <a:xfrm>
            <a:off x="751332" y="1352840"/>
            <a:ext cx="10689336" cy="2608086"/>
          </a:xfrm>
          <a:prstGeom prst="rect">
            <a:avLst/>
          </a:prstGeom>
          <a:solidFill>
            <a:schemeClr val="accent2">
              <a:lumMod val="20000"/>
              <a:lumOff val="80000"/>
            </a:schemeClr>
          </a:solidFill>
        </p:spPr>
        <p:txBody>
          <a:bodyPr wrap="square">
            <a:spAutoFit/>
          </a:bodyPr>
          <a:lstStyle/>
          <a:p>
            <a:pPr algn="ctr">
              <a:lnSpc>
                <a:spcPct val="150000"/>
              </a:lnSpc>
            </a:pPr>
            <a:r>
              <a:rPr lang="en-US" sz="2800" b="1" dirty="0">
                <a:solidFill>
                  <a:schemeClr val="accent2">
                    <a:lumMod val="75000"/>
                  </a:schemeClr>
                </a:solidFill>
              </a:rPr>
              <a:t>Oldtown University </a:t>
            </a:r>
            <a:r>
              <a:rPr lang="en-US" sz="2800" b="1" dirty="0"/>
              <a:t>– Free workshops for new students</a:t>
            </a:r>
            <a:r>
              <a:rPr lang="en-US" sz="2800" dirty="0"/>
              <a:t> </a:t>
            </a:r>
          </a:p>
          <a:p>
            <a:pPr>
              <a:lnSpc>
                <a:spcPct val="150000"/>
              </a:lnSpc>
            </a:pPr>
            <a:r>
              <a:rPr lang="en-US" sz="2800" dirty="0"/>
              <a:t>• Ice-breaker: Get to know your classmates </a:t>
            </a:r>
          </a:p>
          <a:p>
            <a:pPr>
              <a:lnSpc>
                <a:spcPct val="150000"/>
              </a:lnSpc>
            </a:pPr>
            <a:r>
              <a:rPr lang="en-US" sz="2800" dirty="0"/>
              <a:t>• Budgeting skills: Learn to manage your money </a:t>
            </a:r>
          </a:p>
          <a:p>
            <a:pPr>
              <a:lnSpc>
                <a:spcPct val="150000"/>
              </a:lnSpc>
            </a:pPr>
            <a:r>
              <a:rPr lang="en-US" sz="2800" dirty="0"/>
              <a:t>• Cooking class: Learn to prepare delicious meals</a:t>
            </a:r>
            <a:endParaRPr lang="en-US" sz="2800" i="1" dirty="0">
              <a:latin typeface="Dreaming Outloud Pro" panose="03050502040302030504" pitchFamily="66" charset="0"/>
              <a:cs typeface="Dreaming Outloud Pro" panose="03050502040302030504" pitchFamily="66" charset="0"/>
            </a:endParaRPr>
          </a:p>
        </p:txBody>
      </p:sp>
      <p:sp>
        <p:nvSpPr>
          <p:cNvPr id="5" name="TextBox 4">
            <a:extLst>
              <a:ext uri="{FF2B5EF4-FFF2-40B4-BE49-F238E27FC236}">
                <a16:creationId xmlns:a16="http://schemas.microsoft.com/office/drawing/2014/main" id="{E4CFB5A6-F829-2942-5451-8FBC7A641E33}"/>
              </a:ext>
            </a:extLst>
          </p:cNvPr>
          <p:cNvSpPr txBox="1"/>
          <p:nvPr/>
        </p:nvSpPr>
        <p:spPr>
          <a:xfrm>
            <a:off x="367003" y="480267"/>
            <a:ext cx="18915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Reading</a:t>
            </a:r>
          </a:p>
        </p:txBody>
      </p:sp>
      <p:sp>
        <p:nvSpPr>
          <p:cNvPr id="10" name="Oval 9">
            <a:extLst>
              <a:ext uri="{FF2B5EF4-FFF2-40B4-BE49-F238E27FC236}">
                <a16:creationId xmlns:a16="http://schemas.microsoft.com/office/drawing/2014/main" id="{C3D43FA0-54DF-30BA-1F40-82E5291E4158}"/>
              </a:ext>
            </a:extLst>
          </p:cNvPr>
          <p:cNvSpPr/>
          <p:nvPr/>
        </p:nvSpPr>
        <p:spPr>
          <a:xfrm>
            <a:off x="1674170" y="5641646"/>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D41736A-0A64-A825-0403-169E18A6195D}"/>
              </a:ext>
            </a:extLst>
          </p:cNvPr>
          <p:cNvPicPr>
            <a:picLocks noChangeAspect="1"/>
          </p:cNvPicPr>
          <p:nvPr/>
        </p:nvPicPr>
        <p:blipFill>
          <a:blip r:embed="rId2"/>
          <a:stretch>
            <a:fillRect/>
          </a:stretch>
        </p:blipFill>
        <p:spPr>
          <a:xfrm>
            <a:off x="2421226" y="480271"/>
            <a:ext cx="5868219" cy="400106"/>
          </a:xfrm>
          <a:prstGeom prst="rect">
            <a:avLst/>
          </a:prstGeom>
        </p:spPr>
      </p:pic>
    </p:spTree>
    <p:extLst>
      <p:ext uri="{BB962C8B-B14F-4D97-AF65-F5344CB8AC3E}">
        <p14:creationId xmlns:p14="http://schemas.microsoft.com/office/powerpoint/2010/main" val="10698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pic>
        <p:nvPicPr>
          <p:cNvPr id="8" name="Picture 7">
            <a:extLst>
              <a:ext uri="{FF2B5EF4-FFF2-40B4-BE49-F238E27FC236}">
                <a16:creationId xmlns:a16="http://schemas.microsoft.com/office/drawing/2014/main" id="{9A4793EC-EB50-1BA7-42D7-343205FF69FC}"/>
              </a:ext>
            </a:extLst>
          </p:cNvPr>
          <p:cNvPicPr>
            <a:picLocks noChangeAspect="1"/>
          </p:cNvPicPr>
          <p:nvPr/>
        </p:nvPicPr>
        <p:blipFill>
          <a:blip r:embed="rId2"/>
          <a:stretch>
            <a:fillRect/>
          </a:stretch>
        </p:blipFill>
        <p:spPr>
          <a:xfrm>
            <a:off x="0" y="1301926"/>
            <a:ext cx="12192000" cy="5177425"/>
          </a:xfrm>
          <a:prstGeom prst="rect">
            <a:avLst/>
          </a:prstGeom>
        </p:spPr>
      </p:pic>
    </p:spTree>
    <p:extLst>
      <p:ext uri="{BB962C8B-B14F-4D97-AF65-F5344CB8AC3E}">
        <p14:creationId xmlns:p14="http://schemas.microsoft.com/office/powerpoint/2010/main" val="340275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sp>
        <p:nvSpPr>
          <p:cNvPr id="7" name="TextBox 6">
            <a:extLst>
              <a:ext uri="{FF2B5EF4-FFF2-40B4-BE49-F238E27FC236}">
                <a16:creationId xmlns:a16="http://schemas.microsoft.com/office/drawing/2014/main" id="{6503D05E-BFE5-37C6-0398-5D8DC16E6AC2}"/>
              </a:ext>
            </a:extLst>
          </p:cNvPr>
          <p:cNvSpPr txBox="1"/>
          <p:nvPr/>
        </p:nvSpPr>
        <p:spPr>
          <a:xfrm>
            <a:off x="2729884" y="4586186"/>
            <a:ext cx="6742590" cy="1815882"/>
          </a:xfrm>
          <a:prstGeom prst="rect">
            <a:avLst/>
          </a:prstGeom>
          <a:noFill/>
        </p:spPr>
        <p:txBody>
          <a:bodyPr wrap="square">
            <a:spAutoFit/>
          </a:bodyPr>
          <a:lstStyle/>
          <a:p>
            <a:pPr marL="342900" indent="-342900">
              <a:buAutoNum type="arabicPeriod"/>
            </a:pPr>
            <a:r>
              <a:rPr lang="en-US" sz="2800" b="1" dirty="0"/>
              <a:t>Why do people need to learn life skills? </a:t>
            </a:r>
          </a:p>
          <a:p>
            <a:r>
              <a:rPr lang="en-US" sz="2800" dirty="0"/>
              <a:t>A. to live on their own </a:t>
            </a:r>
          </a:p>
          <a:p>
            <a:r>
              <a:rPr lang="en-US" sz="2800" dirty="0"/>
              <a:t>B. to start a career </a:t>
            </a:r>
          </a:p>
          <a:p>
            <a:r>
              <a:rPr lang="en-US" sz="2800" dirty="0"/>
              <a:t>C. to study at university</a:t>
            </a:r>
          </a:p>
        </p:txBody>
      </p:sp>
      <p:sp>
        <p:nvSpPr>
          <p:cNvPr id="10" name="TextBox 9">
            <a:extLst>
              <a:ext uri="{FF2B5EF4-FFF2-40B4-BE49-F238E27FC236}">
                <a16:creationId xmlns:a16="http://schemas.microsoft.com/office/drawing/2014/main" id="{3A2188D1-1359-D8D8-F87D-ECA92A2D40C1}"/>
              </a:ext>
            </a:extLst>
          </p:cNvPr>
          <p:cNvSpPr txBox="1"/>
          <p:nvPr/>
        </p:nvSpPr>
        <p:spPr>
          <a:xfrm>
            <a:off x="476435" y="1314046"/>
            <a:ext cx="11239130" cy="3257174"/>
          </a:xfrm>
          <a:prstGeom prst="rect">
            <a:avLst/>
          </a:prstGeom>
          <a:solidFill>
            <a:schemeClr val="accent5">
              <a:lumMod val="20000"/>
              <a:lumOff val="80000"/>
            </a:schemeClr>
          </a:solidFill>
        </p:spPr>
        <p:txBody>
          <a:bodyPr wrap="square">
            <a:spAutoFit/>
          </a:bodyPr>
          <a:lstStyle/>
          <a:p>
            <a:pPr algn="just">
              <a:lnSpc>
                <a:spcPct val="150000"/>
              </a:lnSpc>
            </a:pPr>
            <a:r>
              <a:rPr lang="en-US" sz="2800" dirty="0"/>
              <a:t>Living away from home can be a difficult experience for a lot of young people. Many young people leave home to go to university or start a new career. Whether you're leaving home to study at university or to start work, there are some important life skills you need to have in order to live successfully on your own. </a:t>
            </a:r>
          </a:p>
        </p:txBody>
      </p:sp>
      <p:sp>
        <p:nvSpPr>
          <p:cNvPr id="11" name="Oval 10">
            <a:extLst>
              <a:ext uri="{FF2B5EF4-FFF2-40B4-BE49-F238E27FC236}">
                <a16:creationId xmlns:a16="http://schemas.microsoft.com/office/drawing/2014/main" id="{78271BE2-0367-3245-7F24-E5495D3B91B2}"/>
              </a:ext>
            </a:extLst>
          </p:cNvPr>
          <p:cNvSpPr/>
          <p:nvPr/>
        </p:nvSpPr>
        <p:spPr>
          <a:xfrm>
            <a:off x="2632958" y="5055683"/>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AF37A4-0E8E-D4A8-9BE0-13F9EAE1A98A}"/>
              </a:ext>
            </a:extLst>
          </p:cNvPr>
          <p:cNvCxnSpPr/>
          <p:nvPr/>
        </p:nvCxnSpPr>
        <p:spPr>
          <a:xfrm>
            <a:off x="671744" y="3826276"/>
            <a:ext cx="1084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ACF134-5962-81AE-CCBB-7C8CEDF14727}"/>
              </a:ext>
            </a:extLst>
          </p:cNvPr>
          <p:cNvCxnSpPr>
            <a:cxnSpLocks/>
          </p:cNvCxnSpPr>
          <p:nvPr/>
        </p:nvCxnSpPr>
        <p:spPr>
          <a:xfrm>
            <a:off x="671744" y="4484703"/>
            <a:ext cx="3571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9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sp>
        <p:nvSpPr>
          <p:cNvPr id="7" name="TextBox 6">
            <a:extLst>
              <a:ext uri="{FF2B5EF4-FFF2-40B4-BE49-F238E27FC236}">
                <a16:creationId xmlns:a16="http://schemas.microsoft.com/office/drawing/2014/main" id="{6503D05E-BFE5-37C6-0398-5D8DC16E6AC2}"/>
              </a:ext>
            </a:extLst>
          </p:cNvPr>
          <p:cNvSpPr txBox="1"/>
          <p:nvPr/>
        </p:nvSpPr>
        <p:spPr>
          <a:xfrm>
            <a:off x="2729884" y="4586186"/>
            <a:ext cx="6742590" cy="1815882"/>
          </a:xfrm>
          <a:prstGeom prst="rect">
            <a:avLst/>
          </a:prstGeom>
          <a:noFill/>
        </p:spPr>
        <p:txBody>
          <a:bodyPr wrap="square">
            <a:spAutoFit/>
          </a:bodyPr>
          <a:lstStyle/>
          <a:p>
            <a:r>
              <a:rPr lang="en-US" sz="2800" b="1" dirty="0"/>
              <a:t>2. How can people start learning to cook? </a:t>
            </a:r>
          </a:p>
          <a:p>
            <a:r>
              <a:rPr lang="en-US" sz="2800" dirty="0"/>
              <a:t>A. take a cooking class </a:t>
            </a:r>
          </a:p>
          <a:p>
            <a:r>
              <a:rPr lang="en-US" sz="2800" dirty="0"/>
              <a:t>B. cook simple food </a:t>
            </a:r>
          </a:p>
          <a:p>
            <a:r>
              <a:rPr lang="en-US" sz="2800" dirty="0"/>
              <a:t>C. cook their favorite foods</a:t>
            </a:r>
          </a:p>
        </p:txBody>
      </p:sp>
      <p:sp>
        <p:nvSpPr>
          <p:cNvPr id="10" name="TextBox 9">
            <a:extLst>
              <a:ext uri="{FF2B5EF4-FFF2-40B4-BE49-F238E27FC236}">
                <a16:creationId xmlns:a16="http://schemas.microsoft.com/office/drawing/2014/main" id="{3A2188D1-1359-D8D8-F87D-ECA92A2D40C1}"/>
              </a:ext>
            </a:extLst>
          </p:cNvPr>
          <p:cNvSpPr txBox="1"/>
          <p:nvPr/>
        </p:nvSpPr>
        <p:spPr>
          <a:xfrm>
            <a:off x="476435" y="1314046"/>
            <a:ext cx="11239130" cy="2610843"/>
          </a:xfrm>
          <a:prstGeom prst="rect">
            <a:avLst/>
          </a:prstGeom>
          <a:solidFill>
            <a:schemeClr val="accent5">
              <a:lumMod val="20000"/>
              <a:lumOff val="80000"/>
            </a:schemeClr>
          </a:solidFill>
        </p:spPr>
        <p:txBody>
          <a:bodyPr wrap="square">
            <a:spAutoFit/>
          </a:bodyPr>
          <a:lstStyle/>
          <a:p>
            <a:pPr algn="just">
              <a:lnSpc>
                <a:spcPct val="150000"/>
              </a:lnSpc>
            </a:pPr>
            <a:r>
              <a:rPr lang="en-US" sz="2800" dirty="0"/>
              <a:t>Cooking is one of the first life skills to learn. You can start with simple food like curries and omelets. Later, you can try to cook your favorite foods. Being able to cook can save you money, and you can make sure you eat good healthy food if you cook it yourself.</a:t>
            </a:r>
          </a:p>
        </p:txBody>
      </p:sp>
      <p:sp>
        <p:nvSpPr>
          <p:cNvPr id="11" name="Oval 10">
            <a:extLst>
              <a:ext uri="{FF2B5EF4-FFF2-40B4-BE49-F238E27FC236}">
                <a16:creationId xmlns:a16="http://schemas.microsoft.com/office/drawing/2014/main" id="{78271BE2-0367-3245-7F24-E5495D3B91B2}"/>
              </a:ext>
            </a:extLst>
          </p:cNvPr>
          <p:cNvSpPr/>
          <p:nvPr/>
        </p:nvSpPr>
        <p:spPr>
          <a:xfrm>
            <a:off x="2719526" y="5494127"/>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AF37A4-0E8E-D4A8-9BE0-13F9EAE1A98A}"/>
              </a:ext>
            </a:extLst>
          </p:cNvPr>
          <p:cNvCxnSpPr>
            <a:cxnSpLocks/>
          </p:cNvCxnSpPr>
          <p:nvPr/>
        </p:nvCxnSpPr>
        <p:spPr>
          <a:xfrm>
            <a:off x="7242048" y="1951756"/>
            <a:ext cx="4361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ACF134-5962-81AE-CCBB-7C8CEDF14727}"/>
              </a:ext>
            </a:extLst>
          </p:cNvPr>
          <p:cNvCxnSpPr>
            <a:cxnSpLocks/>
          </p:cNvCxnSpPr>
          <p:nvPr/>
        </p:nvCxnSpPr>
        <p:spPr>
          <a:xfrm>
            <a:off x="598592" y="2591895"/>
            <a:ext cx="3452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sp>
        <p:nvSpPr>
          <p:cNvPr id="7" name="TextBox 6">
            <a:extLst>
              <a:ext uri="{FF2B5EF4-FFF2-40B4-BE49-F238E27FC236}">
                <a16:creationId xmlns:a16="http://schemas.microsoft.com/office/drawing/2014/main" id="{6503D05E-BFE5-37C6-0398-5D8DC16E6AC2}"/>
              </a:ext>
            </a:extLst>
          </p:cNvPr>
          <p:cNvSpPr txBox="1"/>
          <p:nvPr/>
        </p:nvSpPr>
        <p:spPr>
          <a:xfrm>
            <a:off x="1920240" y="4525091"/>
            <a:ext cx="8183170" cy="1815882"/>
          </a:xfrm>
          <a:prstGeom prst="rect">
            <a:avLst/>
          </a:prstGeom>
          <a:noFill/>
        </p:spPr>
        <p:txBody>
          <a:bodyPr wrap="square">
            <a:spAutoFit/>
          </a:bodyPr>
          <a:lstStyle/>
          <a:p>
            <a:r>
              <a:rPr lang="en-US" sz="2800" b="1" dirty="0"/>
              <a:t>3. What do many young people find it difficult to do? </a:t>
            </a:r>
          </a:p>
          <a:p>
            <a:r>
              <a:rPr lang="en-US" sz="2800" dirty="0"/>
              <a:t>A. open a savings account </a:t>
            </a:r>
          </a:p>
          <a:p>
            <a:r>
              <a:rPr lang="en-US" sz="2800" dirty="0"/>
              <a:t>B. manage their time </a:t>
            </a:r>
          </a:p>
          <a:p>
            <a:r>
              <a:rPr lang="en-US" sz="2800" dirty="0"/>
              <a:t>C. manage their money</a:t>
            </a:r>
          </a:p>
        </p:txBody>
      </p:sp>
      <p:sp>
        <p:nvSpPr>
          <p:cNvPr id="10" name="TextBox 9">
            <a:extLst>
              <a:ext uri="{FF2B5EF4-FFF2-40B4-BE49-F238E27FC236}">
                <a16:creationId xmlns:a16="http://schemas.microsoft.com/office/drawing/2014/main" id="{3A2188D1-1359-D8D8-F87D-ECA92A2D40C1}"/>
              </a:ext>
            </a:extLst>
          </p:cNvPr>
          <p:cNvSpPr txBox="1"/>
          <p:nvPr/>
        </p:nvSpPr>
        <p:spPr>
          <a:xfrm>
            <a:off x="476435" y="1314046"/>
            <a:ext cx="11239130" cy="2610843"/>
          </a:xfrm>
          <a:prstGeom prst="rect">
            <a:avLst/>
          </a:prstGeom>
          <a:solidFill>
            <a:schemeClr val="accent5">
              <a:lumMod val="20000"/>
              <a:lumOff val="80000"/>
            </a:schemeClr>
          </a:solidFill>
        </p:spPr>
        <p:txBody>
          <a:bodyPr wrap="square">
            <a:spAutoFit/>
          </a:bodyPr>
          <a:lstStyle/>
          <a:p>
            <a:pPr algn="just">
              <a:lnSpc>
                <a:spcPct val="150000"/>
              </a:lnSpc>
            </a:pPr>
            <a:r>
              <a:rPr lang="en-US" sz="2800" dirty="0"/>
              <a:t>Many young people find it difficult to manage their money. Try to set a budget so that you always have enough money to pay important bills. It's really easy to open a savings account, which will help you to manage your money.</a:t>
            </a:r>
          </a:p>
        </p:txBody>
      </p:sp>
      <p:sp>
        <p:nvSpPr>
          <p:cNvPr id="11" name="Oval 10">
            <a:extLst>
              <a:ext uri="{FF2B5EF4-FFF2-40B4-BE49-F238E27FC236}">
                <a16:creationId xmlns:a16="http://schemas.microsoft.com/office/drawing/2014/main" id="{78271BE2-0367-3245-7F24-E5495D3B91B2}"/>
              </a:ext>
            </a:extLst>
          </p:cNvPr>
          <p:cNvSpPr/>
          <p:nvPr/>
        </p:nvSpPr>
        <p:spPr>
          <a:xfrm>
            <a:off x="1844454" y="5852702"/>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AF37A4-0E8E-D4A8-9BE0-13F9EAE1A98A}"/>
              </a:ext>
            </a:extLst>
          </p:cNvPr>
          <p:cNvCxnSpPr>
            <a:cxnSpLocks/>
          </p:cNvCxnSpPr>
          <p:nvPr/>
        </p:nvCxnSpPr>
        <p:spPr>
          <a:xfrm>
            <a:off x="598592" y="1906036"/>
            <a:ext cx="8883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sp>
        <p:nvSpPr>
          <p:cNvPr id="7" name="TextBox 6">
            <a:extLst>
              <a:ext uri="{FF2B5EF4-FFF2-40B4-BE49-F238E27FC236}">
                <a16:creationId xmlns:a16="http://schemas.microsoft.com/office/drawing/2014/main" id="{6503D05E-BFE5-37C6-0398-5D8DC16E6AC2}"/>
              </a:ext>
            </a:extLst>
          </p:cNvPr>
          <p:cNvSpPr txBox="1"/>
          <p:nvPr/>
        </p:nvSpPr>
        <p:spPr>
          <a:xfrm>
            <a:off x="1920240" y="4525091"/>
            <a:ext cx="8183170" cy="1815882"/>
          </a:xfrm>
          <a:prstGeom prst="rect">
            <a:avLst/>
          </a:prstGeom>
          <a:noFill/>
        </p:spPr>
        <p:txBody>
          <a:bodyPr wrap="square">
            <a:spAutoFit/>
          </a:bodyPr>
          <a:lstStyle/>
          <a:p>
            <a:r>
              <a:rPr lang="en-US" sz="2800" b="1" dirty="0"/>
              <a:t>4. What can help people manage their money? </a:t>
            </a:r>
          </a:p>
          <a:p>
            <a:r>
              <a:rPr lang="en-US" sz="2800" dirty="0"/>
              <a:t>A. a savings account </a:t>
            </a:r>
          </a:p>
          <a:p>
            <a:r>
              <a:rPr lang="en-US" sz="2800" dirty="0"/>
              <a:t>B. a smartphone </a:t>
            </a:r>
          </a:p>
          <a:p>
            <a:r>
              <a:rPr lang="en-US" sz="2800" dirty="0"/>
              <a:t>C. a notebook</a:t>
            </a:r>
          </a:p>
        </p:txBody>
      </p:sp>
      <p:sp>
        <p:nvSpPr>
          <p:cNvPr id="10" name="TextBox 9">
            <a:extLst>
              <a:ext uri="{FF2B5EF4-FFF2-40B4-BE49-F238E27FC236}">
                <a16:creationId xmlns:a16="http://schemas.microsoft.com/office/drawing/2014/main" id="{3A2188D1-1359-D8D8-F87D-ECA92A2D40C1}"/>
              </a:ext>
            </a:extLst>
          </p:cNvPr>
          <p:cNvSpPr txBox="1"/>
          <p:nvPr/>
        </p:nvSpPr>
        <p:spPr>
          <a:xfrm>
            <a:off x="476435" y="1314046"/>
            <a:ext cx="11239130" cy="2610843"/>
          </a:xfrm>
          <a:prstGeom prst="rect">
            <a:avLst/>
          </a:prstGeom>
          <a:solidFill>
            <a:schemeClr val="accent5">
              <a:lumMod val="20000"/>
              <a:lumOff val="80000"/>
            </a:schemeClr>
          </a:solidFill>
        </p:spPr>
        <p:txBody>
          <a:bodyPr wrap="square">
            <a:spAutoFit/>
          </a:bodyPr>
          <a:lstStyle/>
          <a:p>
            <a:pPr algn="just">
              <a:lnSpc>
                <a:spcPct val="150000"/>
              </a:lnSpc>
            </a:pPr>
            <a:r>
              <a:rPr lang="en-US" sz="2800" dirty="0"/>
              <a:t>Many young people find it difficult to manage their money. Try to set a budget so that you always have enough money to pay important bills. It's really easy to open a savings account, which will help you to manage your money.</a:t>
            </a:r>
          </a:p>
        </p:txBody>
      </p:sp>
      <p:sp>
        <p:nvSpPr>
          <p:cNvPr id="11" name="Oval 10">
            <a:extLst>
              <a:ext uri="{FF2B5EF4-FFF2-40B4-BE49-F238E27FC236}">
                <a16:creationId xmlns:a16="http://schemas.microsoft.com/office/drawing/2014/main" id="{78271BE2-0367-3245-7F24-E5495D3B91B2}"/>
              </a:ext>
            </a:extLst>
          </p:cNvPr>
          <p:cNvSpPr/>
          <p:nvPr/>
        </p:nvSpPr>
        <p:spPr>
          <a:xfrm>
            <a:off x="1844454" y="4944761"/>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AF37A4-0E8E-D4A8-9BE0-13F9EAE1A98A}"/>
              </a:ext>
            </a:extLst>
          </p:cNvPr>
          <p:cNvCxnSpPr>
            <a:cxnSpLocks/>
          </p:cNvCxnSpPr>
          <p:nvPr/>
        </p:nvCxnSpPr>
        <p:spPr>
          <a:xfrm>
            <a:off x="598592" y="3241060"/>
            <a:ext cx="109228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9F4AC5-1DF6-AA97-ABC3-880A187E1BCF}"/>
              </a:ext>
            </a:extLst>
          </p:cNvPr>
          <p:cNvCxnSpPr>
            <a:cxnSpLocks/>
          </p:cNvCxnSpPr>
          <p:nvPr/>
        </p:nvCxnSpPr>
        <p:spPr>
          <a:xfrm>
            <a:off x="598592" y="3859804"/>
            <a:ext cx="965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CD736A-5CDF-CDC8-AE0A-A7EDD4938361}"/>
              </a:ext>
            </a:extLst>
          </p:cNvPr>
          <p:cNvCxnSpPr>
            <a:cxnSpLocks/>
          </p:cNvCxnSpPr>
          <p:nvPr/>
        </p:nvCxnSpPr>
        <p:spPr>
          <a:xfrm>
            <a:off x="11201400" y="2540020"/>
            <a:ext cx="435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C3F77C-483D-12EC-005C-C2BC7E9351CB}"/>
              </a:ext>
            </a:extLst>
          </p:cNvPr>
          <p:cNvSpPr txBox="1"/>
          <p:nvPr/>
        </p:nvSpPr>
        <p:spPr>
          <a:xfrm>
            <a:off x="317842" y="517027"/>
            <a:ext cx="1708685" cy="707886"/>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Extra Practice</a:t>
            </a:r>
          </a:p>
          <a:p>
            <a:pPr algn="ctr"/>
            <a:r>
              <a:rPr lang="en-US" sz="2000" b="1" dirty="0">
                <a:solidFill>
                  <a:schemeClr val="bg1"/>
                </a:solidFill>
              </a:rPr>
              <a:t>WB, Page 69</a:t>
            </a:r>
          </a:p>
        </p:txBody>
      </p:sp>
      <p:sp>
        <p:nvSpPr>
          <p:cNvPr id="3" name="TextBox 2">
            <a:extLst>
              <a:ext uri="{FF2B5EF4-FFF2-40B4-BE49-F238E27FC236}">
                <a16:creationId xmlns:a16="http://schemas.microsoft.com/office/drawing/2014/main" id="{A809A0C5-CEFF-0FF7-AE90-03651925B022}"/>
              </a:ext>
            </a:extLst>
          </p:cNvPr>
          <p:cNvSpPr txBox="1"/>
          <p:nvPr/>
        </p:nvSpPr>
        <p:spPr>
          <a:xfrm>
            <a:off x="2197222" y="609360"/>
            <a:ext cx="7071065" cy="523220"/>
          </a:xfrm>
          <a:prstGeom prst="rect">
            <a:avLst/>
          </a:prstGeom>
          <a:noFill/>
        </p:spPr>
        <p:txBody>
          <a:bodyPr wrap="square">
            <a:spAutoFit/>
          </a:bodyPr>
          <a:lstStyle/>
          <a:p>
            <a:r>
              <a:rPr lang="en-US" sz="2800" b="1" dirty="0"/>
              <a:t>For each question, choose the correct answer.</a:t>
            </a:r>
          </a:p>
        </p:txBody>
      </p:sp>
      <p:sp>
        <p:nvSpPr>
          <p:cNvPr id="7" name="TextBox 6">
            <a:extLst>
              <a:ext uri="{FF2B5EF4-FFF2-40B4-BE49-F238E27FC236}">
                <a16:creationId xmlns:a16="http://schemas.microsoft.com/office/drawing/2014/main" id="{6503D05E-BFE5-37C6-0398-5D8DC16E6AC2}"/>
              </a:ext>
            </a:extLst>
          </p:cNvPr>
          <p:cNvSpPr txBox="1"/>
          <p:nvPr/>
        </p:nvSpPr>
        <p:spPr>
          <a:xfrm>
            <a:off x="1920240" y="4525091"/>
            <a:ext cx="8183170" cy="1815882"/>
          </a:xfrm>
          <a:prstGeom prst="rect">
            <a:avLst/>
          </a:prstGeom>
          <a:noFill/>
        </p:spPr>
        <p:txBody>
          <a:bodyPr wrap="square">
            <a:spAutoFit/>
          </a:bodyPr>
          <a:lstStyle/>
          <a:p>
            <a:r>
              <a:rPr lang="en-US" sz="2800" b="1" dirty="0"/>
              <a:t>5. What can a notebook help people to do? </a:t>
            </a:r>
          </a:p>
          <a:p>
            <a:r>
              <a:rPr lang="en-US" sz="2800" dirty="0"/>
              <a:t>A. set a budget </a:t>
            </a:r>
          </a:p>
          <a:p>
            <a:r>
              <a:rPr lang="en-US" sz="2800" dirty="0"/>
              <a:t>B. pay important bills </a:t>
            </a:r>
          </a:p>
          <a:p>
            <a:r>
              <a:rPr lang="en-US" sz="2800" dirty="0"/>
              <a:t>C. manage their schedule</a:t>
            </a:r>
          </a:p>
        </p:txBody>
      </p:sp>
      <p:sp>
        <p:nvSpPr>
          <p:cNvPr id="10" name="TextBox 9">
            <a:extLst>
              <a:ext uri="{FF2B5EF4-FFF2-40B4-BE49-F238E27FC236}">
                <a16:creationId xmlns:a16="http://schemas.microsoft.com/office/drawing/2014/main" id="{3A2188D1-1359-D8D8-F87D-ECA92A2D40C1}"/>
              </a:ext>
            </a:extLst>
          </p:cNvPr>
          <p:cNvSpPr txBox="1"/>
          <p:nvPr/>
        </p:nvSpPr>
        <p:spPr>
          <a:xfrm>
            <a:off x="476435" y="1314046"/>
            <a:ext cx="11239130" cy="2610843"/>
          </a:xfrm>
          <a:prstGeom prst="rect">
            <a:avLst/>
          </a:prstGeom>
          <a:solidFill>
            <a:schemeClr val="accent5">
              <a:lumMod val="20000"/>
              <a:lumOff val="80000"/>
            </a:schemeClr>
          </a:solidFill>
        </p:spPr>
        <p:txBody>
          <a:bodyPr wrap="square">
            <a:spAutoFit/>
          </a:bodyPr>
          <a:lstStyle/>
          <a:p>
            <a:pPr algn="just">
              <a:lnSpc>
                <a:spcPct val="150000"/>
              </a:lnSpc>
            </a:pPr>
            <a:r>
              <a:rPr lang="en-US" sz="2800" dirty="0"/>
              <a:t>Time management is another important skill. These days, technology like smartphones can help us to plan ahead and remind us about things we have to do. If you don't have a smartphone, you could always manage your schedule with a diary or a notebook.</a:t>
            </a:r>
          </a:p>
        </p:txBody>
      </p:sp>
      <p:sp>
        <p:nvSpPr>
          <p:cNvPr id="11" name="Oval 10">
            <a:extLst>
              <a:ext uri="{FF2B5EF4-FFF2-40B4-BE49-F238E27FC236}">
                <a16:creationId xmlns:a16="http://schemas.microsoft.com/office/drawing/2014/main" id="{78271BE2-0367-3245-7F24-E5495D3B91B2}"/>
              </a:ext>
            </a:extLst>
          </p:cNvPr>
          <p:cNvSpPr/>
          <p:nvPr/>
        </p:nvSpPr>
        <p:spPr>
          <a:xfrm>
            <a:off x="1844454" y="5851903"/>
            <a:ext cx="488272" cy="488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5AF37A4-0E8E-D4A8-9BE0-13F9EAE1A98A}"/>
              </a:ext>
            </a:extLst>
          </p:cNvPr>
          <p:cNvCxnSpPr>
            <a:cxnSpLocks/>
          </p:cNvCxnSpPr>
          <p:nvPr/>
        </p:nvCxnSpPr>
        <p:spPr>
          <a:xfrm>
            <a:off x="1755648" y="3241060"/>
            <a:ext cx="9765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9F4AC5-1DF6-AA97-ABC3-880A187E1BCF}"/>
              </a:ext>
            </a:extLst>
          </p:cNvPr>
          <p:cNvCxnSpPr>
            <a:cxnSpLocks/>
          </p:cNvCxnSpPr>
          <p:nvPr/>
        </p:nvCxnSpPr>
        <p:spPr>
          <a:xfrm>
            <a:off x="598592" y="3859804"/>
            <a:ext cx="51804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856" y="359632"/>
            <a:ext cx="9268287" cy="6138735"/>
          </a:xfrm>
          <a:prstGeom prst="rect">
            <a:avLst/>
          </a:prstGeom>
        </p:spPr>
      </p:pic>
      <p:sp>
        <p:nvSpPr>
          <p:cNvPr id="3" name="TextBox 2"/>
          <p:cNvSpPr txBox="1"/>
          <p:nvPr/>
        </p:nvSpPr>
        <p:spPr>
          <a:xfrm>
            <a:off x="4407408" y="3895964"/>
            <a:ext cx="3627155" cy="923330"/>
          </a:xfrm>
          <a:prstGeom prst="rect">
            <a:avLst/>
          </a:prstGeom>
          <a:noFill/>
        </p:spPr>
        <p:txBody>
          <a:bodyPr wrap="square" rtlCol="0">
            <a:spAutoFit/>
          </a:bodyPr>
          <a:lstStyle/>
          <a:p>
            <a:r>
              <a:rPr lang="en-US" sz="5400" b="1" dirty="0">
                <a:solidFill>
                  <a:schemeClr val="bg1"/>
                </a:solidFill>
              </a:rPr>
              <a:t>Vocabulary</a:t>
            </a:r>
            <a:endParaRPr lang="en-US" sz="2400" b="1" dirty="0">
              <a:solidFill>
                <a:schemeClr val="bg1"/>
              </a:solidFill>
            </a:endParaRPr>
          </a:p>
        </p:txBody>
      </p:sp>
    </p:spTree>
    <p:extLst>
      <p:ext uri="{BB962C8B-B14F-4D97-AF65-F5344CB8AC3E}">
        <p14:creationId xmlns:p14="http://schemas.microsoft.com/office/powerpoint/2010/main" val="293770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B42B8C7-3B34-E4B6-B795-3D4D6900563D}"/>
              </a:ext>
            </a:extLst>
          </p:cNvPr>
          <p:cNvSpPr txBox="1"/>
          <p:nvPr/>
        </p:nvSpPr>
        <p:spPr>
          <a:xfrm>
            <a:off x="160601" y="2723970"/>
            <a:ext cx="11870798" cy="3108543"/>
          </a:xfrm>
          <a:prstGeom prst="rect">
            <a:avLst/>
          </a:prstGeom>
          <a:noFill/>
        </p:spPr>
        <p:txBody>
          <a:bodyPr wrap="square">
            <a:spAutoFit/>
          </a:bodyPr>
          <a:lstStyle/>
          <a:p>
            <a:pPr marL="342900" indent="-342900">
              <a:buAutoNum type="arabicPeriod"/>
            </a:pPr>
            <a:r>
              <a:rPr lang="en-US" sz="2800" dirty="0"/>
              <a:t>If I learn to drive, I won't have to ___________ my parents to take me to university each day.</a:t>
            </a:r>
          </a:p>
          <a:p>
            <a:pPr marL="342900" indent="-342900">
              <a:buAutoNum type="arabicPeriod"/>
            </a:pPr>
            <a:r>
              <a:rPr lang="en-US" sz="2800" dirty="0"/>
              <a:t>These animals are damaging the ecosystem because they aren't ___________ to this country. </a:t>
            </a:r>
          </a:p>
          <a:p>
            <a:pPr marL="342900" indent="-342900">
              <a:buAutoNum type="arabicPeriod"/>
            </a:pPr>
            <a:r>
              <a:rPr lang="en-US" sz="2800" dirty="0"/>
              <a:t>CO2 emissions are a serious ___________ to the environment. </a:t>
            </a:r>
          </a:p>
          <a:p>
            <a:pPr marL="342900" indent="-342900">
              <a:buAutoNum type="arabicPeriod"/>
            </a:pPr>
            <a:r>
              <a:rPr lang="en-US" sz="2800" dirty="0"/>
              <a:t>___________ tourists do not damage old buildings or throw trash on the floor. </a:t>
            </a:r>
          </a:p>
          <a:p>
            <a:pPr marL="342900" indent="-342900">
              <a:buAutoNum type="arabicPeriod"/>
            </a:pPr>
            <a:r>
              <a:rPr lang="en-US" sz="2800" dirty="0"/>
              <a:t>It is very ___________ to see a gorilla in the wild.</a:t>
            </a:r>
          </a:p>
        </p:txBody>
      </p:sp>
      <p:pic>
        <p:nvPicPr>
          <p:cNvPr id="5" name="Picture 4">
            <a:extLst>
              <a:ext uri="{FF2B5EF4-FFF2-40B4-BE49-F238E27FC236}">
                <a16:creationId xmlns:a16="http://schemas.microsoft.com/office/drawing/2014/main" id="{D13B5563-96F6-16E2-9E89-E4434190CD2F}"/>
              </a:ext>
            </a:extLst>
          </p:cNvPr>
          <p:cNvPicPr>
            <a:picLocks noChangeAspect="1"/>
          </p:cNvPicPr>
          <p:nvPr/>
        </p:nvPicPr>
        <p:blipFill rotWithShape="1">
          <a:blip r:embed="rId2"/>
          <a:srcRect t="5777"/>
          <a:stretch/>
        </p:blipFill>
        <p:spPr>
          <a:xfrm>
            <a:off x="482746" y="512743"/>
            <a:ext cx="2867425" cy="565488"/>
          </a:xfrm>
          <a:prstGeom prst="rect">
            <a:avLst/>
          </a:prstGeom>
        </p:spPr>
      </p:pic>
      <p:sp>
        <p:nvSpPr>
          <p:cNvPr id="18" name="TextBox 17">
            <a:extLst>
              <a:ext uri="{FF2B5EF4-FFF2-40B4-BE49-F238E27FC236}">
                <a16:creationId xmlns:a16="http://schemas.microsoft.com/office/drawing/2014/main" id="{B4B8F2E3-F99E-7846-E0ED-5492B33214BE}"/>
              </a:ext>
            </a:extLst>
          </p:cNvPr>
          <p:cNvSpPr txBox="1"/>
          <p:nvPr/>
        </p:nvSpPr>
        <p:spPr>
          <a:xfrm>
            <a:off x="5139703" y="2723970"/>
            <a:ext cx="2395411" cy="523220"/>
          </a:xfrm>
          <a:prstGeom prst="rect">
            <a:avLst/>
          </a:prstGeom>
          <a:noFill/>
        </p:spPr>
        <p:txBody>
          <a:bodyPr wrap="square" rtlCol="0">
            <a:spAutoFit/>
          </a:bodyPr>
          <a:lstStyle/>
          <a:p>
            <a:pPr algn="ctr"/>
            <a:r>
              <a:rPr lang="en-US" sz="2800" b="1" dirty="0">
                <a:solidFill>
                  <a:srgbClr val="FF0000"/>
                </a:solidFill>
              </a:rPr>
              <a:t>rely on</a:t>
            </a:r>
          </a:p>
        </p:txBody>
      </p:sp>
      <p:sp>
        <p:nvSpPr>
          <p:cNvPr id="12" name="TextBox 11">
            <a:extLst>
              <a:ext uri="{FF2B5EF4-FFF2-40B4-BE49-F238E27FC236}">
                <a16:creationId xmlns:a16="http://schemas.microsoft.com/office/drawing/2014/main" id="{F2A43C44-19C1-6471-D559-35B004173F86}"/>
              </a:ext>
            </a:extLst>
          </p:cNvPr>
          <p:cNvSpPr txBox="1"/>
          <p:nvPr/>
        </p:nvSpPr>
        <p:spPr>
          <a:xfrm>
            <a:off x="2632758" y="1424047"/>
            <a:ext cx="6574536" cy="954107"/>
          </a:xfrm>
          <a:prstGeom prst="rect">
            <a:avLst/>
          </a:prstGeom>
          <a:noFill/>
          <a:ln w="38100">
            <a:solidFill>
              <a:schemeClr val="tx1"/>
            </a:solidFill>
          </a:ln>
        </p:spPr>
        <p:txBody>
          <a:bodyPr wrap="square">
            <a:spAutoFit/>
          </a:bodyPr>
          <a:lstStyle/>
          <a:p>
            <a:pPr algn="ctr"/>
            <a:r>
              <a:rPr lang="en-US" sz="2800" dirty="0"/>
              <a:t>rare 	responsible 	rely 	on 	endangered 	species 	native 	threat</a:t>
            </a:r>
          </a:p>
        </p:txBody>
      </p:sp>
      <p:sp>
        <p:nvSpPr>
          <p:cNvPr id="9" name="TextBox 8">
            <a:extLst>
              <a:ext uri="{FF2B5EF4-FFF2-40B4-BE49-F238E27FC236}">
                <a16:creationId xmlns:a16="http://schemas.microsoft.com/office/drawing/2014/main" id="{BDC1817F-FE77-6E68-4992-A605C339BEEB}"/>
              </a:ext>
            </a:extLst>
          </p:cNvPr>
          <p:cNvSpPr txBox="1"/>
          <p:nvPr/>
        </p:nvSpPr>
        <p:spPr>
          <a:xfrm>
            <a:off x="3350171" y="512743"/>
            <a:ext cx="8134693" cy="830997"/>
          </a:xfrm>
          <a:prstGeom prst="rect">
            <a:avLst/>
          </a:prstGeom>
          <a:noFill/>
        </p:spPr>
        <p:txBody>
          <a:bodyPr wrap="square">
            <a:spAutoFit/>
          </a:bodyPr>
          <a:lstStyle/>
          <a:p>
            <a:r>
              <a:rPr lang="en-US" sz="2400" b="1" dirty="0"/>
              <a:t>Fill in the blanks with words from the box.</a:t>
            </a:r>
          </a:p>
          <a:p>
            <a:r>
              <a:rPr lang="en-US" sz="2400" b="1" dirty="0"/>
              <a:t>There is one extra word which you do not need to use. </a:t>
            </a:r>
          </a:p>
        </p:txBody>
      </p:sp>
      <p:sp>
        <p:nvSpPr>
          <p:cNvPr id="11" name="TextBox 10">
            <a:extLst>
              <a:ext uri="{FF2B5EF4-FFF2-40B4-BE49-F238E27FC236}">
                <a16:creationId xmlns:a16="http://schemas.microsoft.com/office/drawing/2014/main" id="{43F0A26D-D8DA-76C9-5AAB-85B414C5FB13}"/>
              </a:ext>
            </a:extLst>
          </p:cNvPr>
          <p:cNvSpPr txBox="1"/>
          <p:nvPr/>
        </p:nvSpPr>
        <p:spPr>
          <a:xfrm>
            <a:off x="9635988" y="3565736"/>
            <a:ext cx="2395411" cy="523220"/>
          </a:xfrm>
          <a:prstGeom prst="rect">
            <a:avLst/>
          </a:prstGeom>
          <a:noFill/>
        </p:spPr>
        <p:txBody>
          <a:bodyPr wrap="square" rtlCol="0">
            <a:spAutoFit/>
          </a:bodyPr>
          <a:lstStyle/>
          <a:p>
            <a:pPr algn="ctr"/>
            <a:r>
              <a:rPr lang="en-US" sz="2800" b="1" dirty="0">
                <a:solidFill>
                  <a:srgbClr val="FF0000"/>
                </a:solidFill>
              </a:rPr>
              <a:t>native</a:t>
            </a:r>
          </a:p>
        </p:txBody>
      </p:sp>
      <p:sp>
        <p:nvSpPr>
          <p:cNvPr id="13" name="TextBox 12">
            <a:extLst>
              <a:ext uri="{FF2B5EF4-FFF2-40B4-BE49-F238E27FC236}">
                <a16:creationId xmlns:a16="http://schemas.microsoft.com/office/drawing/2014/main" id="{9B1A7FF9-2BBA-E856-9471-808F810A596E}"/>
              </a:ext>
            </a:extLst>
          </p:cNvPr>
          <p:cNvSpPr txBox="1"/>
          <p:nvPr/>
        </p:nvSpPr>
        <p:spPr>
          <a:xfrm>
            <a:off x="4430004" y="4394792"/>
            <a:ext cx="2395411" cy="523220"/>
          </a:xfrm>
          <a:prstGeom prst="rect">
            <a:avLst/>
          </a:prstGeom>
          <a:noFill/>
        </p:spPr>
        <p:txBody>
          <a:bodyPr wrap="square" rtlCol="0">
            <a:spAutoFit/>
          </a:bodyPr>
          <a:lstStyle/>
          <a:p>
            <a:pPr algn="ctr"/>
            <a:r>
              <a:rPr lang="en-US" sz="2800" b="1" dirty="0">
                <a:solidFill>
                  <a:srgbClr val="FF0000"/>
                </a:solidFill>
              </a:rPr>
              <a:t>threat</a:t>
            </a:r>
          </a:p>
        </p:txBody>
      </p:sp>
      <p:sp>
        <p:nvSpPr>
          <p:cNvPr id="14" name="TextBox 13">
            <a:extLst>
              <a:ext uri="{FF2B5EF4-FFF2-40B4-BE49-F238E27FC236}">
                <a16:creationId xmlns:a16="http://schemas.microsoft.com/office/drawing/2014/main" id="{7AC5B1B8-CA43-62D1-9DB6-962A78F47444}"/>
              </a:ext>
            </a:extLst>
          </p:cNvPr>
          <p:cNvSpPr txBox="1"/>
          <p:nvPr/>
        </p:nvSpPr>
        <p:spPr>
          <a:xfrm>
            <a:off x="356219" y="4830656"/>
            <a:ext cx="2395411" cy="523220"/>
          </a:xfrm>
          <a:prstGeom prst="rect">
            <a:avLst/>
          </a:prstGeom>
          <a:noFill/>
        </p:spPr>
        <p:txBody>
          <a:bodyPr wrap="square" rtlCol="0">
            <a:spAutoFit/>
          </a:bodyPr>
          <a:lstStyle/>
          <a:p>
            <a:pPr algn="ctr"/>
            <a:r>
              <a:rPr lang="en-US" sz="2800" b="1" dirty="0">
                <a:solidFill>
                  <a:srgbClr val="FF0000"/>
                </a:solidFill>
              </a:rPr>
              <a:t>Responsible</a:t>
            </a:r>
          </a:p>
        </p:txBody>
      </p:sp>
      <p:sp>
        <p:nvSpPr>
          <p:cNvPr id="15" name="TextBox 14">
            <a:extLst>
              <a:ext uri="{FF2B5EF4-FFF2-40B4-BE49-F238E27FC236}">
                <a16:creationId xmlns:a16="http://schemas.microsoft.com/office/drawing/2014/main" id="{903837A1-3536-261A-249E-790C48721479}"/>
              </a:ext>
            </a:extLst>
          </p:cNvPr>
          <p:cNvSpPr txBox="1"/>
          <p:nvPr/>
        </p:nvSpPr>
        <p:spPr>
          <a:xfrm>
            <a:off x="1630670" y="5287002"/>
            <a:ext cx="2395411" cy="523220"/>
          </a:xfrm>
          <a:prstGeom prst="rect">
            <a:avLst/>
          </a:prstGeom>
          <a:noFill/>
        </p:spPr>
        <p:txBody>
          <a:bodyPr wrap="square" rtlCol="0">
            <a:spAutoFit/>
          </a:bodyPr>
          <a:lstStyle/>
          <a:p>
            <a:pPr algn="ctr"/>
            <a:r>
              <a:rPr lang="en-US" sz="2800" b="1" dirty="0">
                <a:solidFill>
                  <a:srgbClr val="FF0000"/>
                </a:solidFill>
              </a:rPr>
              <a:t>rare</a:t>
            </a:r>
          </a:p>
        </p:txBody>
      </p:sp>
    </p:spTree>
    <p:extLst>
      <p:ext uri="{BB962C8B-B14F-4D97-AF65-F5344CB8AC3E}">
        <p14:creationId xmlns:p14="http://schemas.microsoft.com/office/powerpoint/2010/main" val="14979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67542"/>
            <a:ext cx="5976258" cy="6151175"/>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practice listening and reading for specific information.</a:t>
            </a:r>
          </a:p>
          <a:p>
            <a:r>
              <a:rPr lang="en-US" sz="3600" dirty="0">
                <a:solidFill>
                  <a:srgbClr val="0070C0"/>
                </a:solidFill>
              </a:rPr>
              <a:t>- practice test-taking skills.</a:t>
            </a:r>
          </a:p>
          <a:p>
            <a:r>
              <a:rPr lang="en-US" sz="3600" dirty="0">
                <a:solidFill>
                  <a:srgbClr val="0070C0"/>
                </a:solidFill>
              </a:rPr>
              <a:t>- consolidate and practice vocab. presented in units 6-8.</a:t>
            </a:r>
          </a:p>
        </p:txBody>
      </p:sp>
    </p:spTree>
    <p:extLst>
      <p:ext uri="{BB962C8B-B14F-4D97-AF65-F5344CB8AC3E}">
        <p14:creationId xmlns:p14="http://schemas.microsoft.com/office/powerpoint/2010/main" val="340729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4904"/>
            <a:ext cx="9198864" cy="615622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D87001-E4E6-D26A-50C5-9E7CF487E706}"/>
              </a:ext>
            </a:extLst>
          </p:cNvPr>
          <p:cNvPicPr>
            <a:picLocks noChangeAspect="1"/>
          </p:cNvPicPr>
          <p:nvPr/>
        </p:nvPicPr>
        <p:blipFill>
          <a:blip r:embed="rId2"/>
          <a:stretch>
            <a:fillRect/>
          </a:stretch>
        </p:blipFill>
        <p:spPr>
          <a:xfrm>
            <a:off x="4237802" y="2361503"/>
            <a:ext cx="2438740" cy="1762371"/>
          </a:xfrm>
          <a:prstGeom prst="rect">
            <a:avLst/>
          </a:prstGeom>
        </p:spPr>
      </p:pic>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28700" y="1967266"/>
            <a:ext cx="2549001" cy="2547257"/>
          </a:xfrm>
          <a:prstGeom prst="rect">
            <a:avLst/>
          </a:prstGeom>
          <a:noFill/>
        </p:spPr>
        <p:txBody>
          <a:bodyPr vert="horz" lIns="91440" tIns="45720" rIns="91440" bIns="45720" rtlCol="0" anchor="ctr">
            <a:normAutofit lnSpcReduction="10000"/>
          </a:bodyPr>
          <a:lstStyle/>
          <a:p>
            <a:pPr>
              <a:lnSpc>
                <a:spcPct val="90000"/>
              </a:lnSpc>
              <a:spcBef>
                <a:spcPct val="0"/>
              </a:spcBef>
              <a:spcAft>
                <a:spcPts val="600"/>
              </a:spcAft>
            </a:pPr>
            <a:r>
              <a:rPr lang="en-US" sz="3600" b="1" kern="1200" dirty="0">
                <a:solidFill>
                  <a:srgbClr val="FFFFFF"/>
                </a:solidFill>
                <a:latin typeface="+mj-lt"/>
                <a:ea typeface="+mj-ea"/>
                <a:cs typeface="+mj-cs"/>
              </a:rPr>
              <a:t>List 3 life skills that you think is important and say why </a:t>
            </a:r>
          </a:p>
        </p:txBody>
      </p:sp>
      <p:pic>
        <p:nvPicPr>
          <p:cNvPr id="6" name="Picture 5">
            <a:extLst>
              <a:ext uri="{FF2B5EF4-FFF2-40B4-BE49-F238E27FC236}">
                <a16:creationId xmlns:a16="http://schemas.microsoft.com/office/drawing/2014/main" id="{5C2FFA58-6434-E547-AD5C-608CCDE8D685}"/>
              </a:ext>
            </a:extLst>
          </p:cNvPr>
          <p:cNvPicPr>
            <a:picLocks noChangeAspect="1"/>
          </p:cNvPicPr>
          <p:nvPr/>
        </p:nvPicPr>
        <p:blipFill>
          <a:blip r:embed="rId3"/>
          <a:stretch>
            <a:fillRect/>
          </a:stretch>
        </p:blipFill>
        <p:spPr>
          <a:xfrm>
            <a:off x="9597862" y="494454"/>
            <a:ext cx="2381582" cy="1714739"/>
          </a:xfrm>
          <a:prstGeom prst="rect">
            <a:avLst/>
          </a:prstGeom>
        </p:spPr>
      </p:pic>
      <p:pic>
        <p:nvPicPr>
          <p:cNvPr id="8" name="Picture 7">
            <a:extLst>
              <a:ext uri="{FF2B5EF4-FFF2-40B4-BE49-F238E27FC236}">
                <a16:creationId xmlns:a16="http://schemas.microsoft.com/office/drawing/2014/main" id="{ACBAB027-83A8-D51E-015F-60D7DDF642B6}"/>
              </a:ext>
            </a:extLst>
          </p:cNvPr>
          <p:cNvPicPr>
            <a:picLocks noChangeAspect="1"/>
          </p:cNvPicPr>
          <p:nvPr/>
        </p:nvPicPr>
        <p:blipFill>
          <a:blip r:embed="rId4"/>
          <a:stretch>
            <a:fillRect/>
          </a:stretch>
        </p:blipFill>
        <p:spPr>
          <a:xfrm>
            <a:off x="6891684" y="475402"/>
            <a:ext cx="2314898" cy="1714739"/>
          </a:xfrm>
          <a:prstGeom prst="rect">
            <a:avLst/>
          </a:prstGeom>
        </p:spPr>
      </p:pic>
      <p:pic>
        <p:nvPicPr>
          <p:cNvPr id="10" name="Picture 9">
            <a:extLst>
              <a:ext uri="{FF2B5EF4-FFF2-40B4-BE49-F238E27FC236}">
                <a16:creationId xmlns:a16="http://schemas.microsoft.com/office/drawing/2014/main" id="{8ED6298B-F15A-3397-DEE6-F020D82DDF6D}"/>
              </a:ext>
            </a:extLst>
          </p:cNvPr>
          <p:cNvPicPr>
            <a:picLocks noChangeAspect="1"/>
          </p:cNvPicPr>
          <p:nvPr/>
        </p:nvPicPr>
        <p:blipFill>
          <a:blip r:embed="rId5"/>
          <a:stretch>
            <a:fillRect/>
          </a:stretch>
        </p:blipFill>
        <p:spPr>
          <a:xfrm>
            <a:off x="6939247" y="2282537"/>
            <a:ext cx="2305372" cy="1819529"/>
          </a:xfrm>
          <a:prstGeom prst="rect">
            <a:avLst/>
          </a:prstGeom>
        </p:spPr>
      </p:pic>
      <p:pic>
        <p:nvPicPr>
          <p:cNvPr id="17" name="Picture 16">
            <a:extLst>
              <a:ext uri="{FF2B5EF4-FFF2-40B4-BE49-F238E27FC236}">
                <a16:creationId xmlns:a16="http://schemas.microsoft.com/office/drawing/2014/main" id="{B053404B-F00B-2535-AF2B-28CFA350D0EB}"/>
              </a:ext>
            </a:extLst>
          </p:cNvPr>
          <p:cNvPicPr>
            <a:picLocks noChangeAspect="1"/>
          </p:cNvPicPr>
          <p:nvPr/>
        </p:nvPicPr>
        <p:blipFill>
          <a:blip r:embed="rId6"/>
          <a:stretch>
            <a:fillRect/>
          </a:stretch>
        </p:blipFill>
        <p:spPr>
          <a:xfrm>
            <a:off x="9648030" y="4257130"/>
            <a:ext cx="2333951" cy="1867161"/>
          </a:xfrm>
          <a:prstGeom prst="rect">
            <a:avLst/>
          </a:prstGeom>
        </p:spPr>
      </p:pic>
      <p:pic>
        <p:nvPicPr>
          <p:cNvPr id="21" name="Picture 20">
            <a:extLst>
              <a:ext uri="{FF2B5EF4-FFF2-40B4-BE49-F238E27FC236}">
                <a16:creationId xmlns:a16="http://schemas.microsoft.com/office/drawing/2014/main" id="{07879953-2F51-5828-431C-EF98F29F1CE6}"/>
              </a:ext>
            </a:extLst>
          </p:cNvPr>
          <p:cNvPicPr>
            <a:picLocks noChangeAspect="1"/>
          </p:cNvPicPr>
          <p:nvPr/>
        </p:nvPicPr>
        <p:blipFill>
          <a:blip r:embed="rId7"/>
          <a:stretch>
            <a:fillRect/>
          </a:stretch>
        </p:blipFill>
        <p:spPr>
          <a:xfrm>
            <a:off x="4297310" y="4257130"/>
            <a:ext cx="2333951" cy="1781424"/>
          </a:xfrm>
          <a:prstGeom prst="rect">
            <a:avLst/>
          </a:prstGeom>
        </p:spPr>
      </p:pic>
      <p:pic>
        <p:nvPicPr>
          <p:cNvPr id="23" name="Picture 22">
            <a:extLst>
              <a:ext uri="{FF2B5EF4-FFF2-40B4-BE49-F238E27FC236}">
                <a16:creationId xmlns:a16="http://schemas.microsoft.com/office/drawing/2014/main" id="{A634961F-E0B8-5F34-FF1D-39B6AFEFEC5A}"/>
              </a:ext>
            </a:extLst>
          </p:cNvPr>
          <p:cNvPicPr>
            <a:picLocks noChangeAspect="1"/>
          </p:cNvPicPr>
          <p:nvPr/>
        </p:nvPicPr>
        <p:blipFill>
          <a:blip r:embed="rId8"/>
          <a:stretch>
            <a:fillRect/>
          </a:stretch>
        </p:blipFill>
        <p:spPr>
          <a:xfrm>
            <a:off x="6917893" y="4257130"/>
            <a:ext cx="2419688" cy="1752845"/>
          </a:xfrm>
          <a:prstGeom prst="rect">
            <a:avLst/>
          </a:prstGeom>
        </p:spPr>
      </p:pic>
      <p:pic>
        <p:nvPicPr>
          <p:cNvPr id="25" name="Picture 24">
            <a:extLst>
              <a:ext uri="{FF2B5EF4-FFF2-40B4-BE49-F238E27FC236}">
                <a16:creationId xmlns:a16="http://schemas.microsoft.com/office/drawing/2014/main" id="{15E6D635-D428-686A-530E-387404D634BC}"/>
              </a:ext>
            </a:extLst>
          </p:cNvPr>
          <p:cNvPicPr>
            <a:picLocks noChangeAspect="1"/>
          </p:cNvPicPr>
          <p:nvPr/>
        </p:nvPicPr>
        <p:blipFill>
          <a:blip r:embed="rId9"/>
          <a:stretch>
            <a:fillRect/>
          </a:stretch>
        </p:blipFill>
        <p:spPr>
          <a:xfrm>
            <a:off x="9648030" y="2409135"/>
            <a:ext cx="2410161" cy="1714739"/>
          </a:xfrm>
          <a:prstGeom prst="rect">
            <a:avLst/>
          </a:prstGeom>
        </p:spPr>
      </p:pic>
      <p:pic>
        <p:nvPicPr>
          <p:cNvPr id="12" name="Picture 11">
            <a:extLst>
              <a:ext uri="{FF2B5EF4-FFF2-40B4-BE49-F238E27FC236}">
                <a16:creationId xmlns:a16="http://schemas.microsoft.com/office/drawing/2014/main" id="{D3EB06BE-004B-C6F2-F7CF-6E1277D1F5BD}"/>
              </a:ext>
            </a:extLst>
          </p:cNvPr>
          <p:cNvPicPr>
            <a:picLocks noChangeAspect="1"/>
          </p:cNvPicPr>
          <p:nvPr/>
        </p:nvPicPr>
        <p:blipFill>
          <a:blip r:embed="rId10"/>
          <a:stretch>
            <a:fillRect/>
          </a:stretch>
        </p:blipFill>
        <p:spPr>
          <a:xfrm>
            <a:off x="4207936" y="475402"/>
            <a:ext cx="2410161" cy="1752845"/>
          </a:xfrm>
          <a:prstGeom prst="rect">
            <a:avLst/>
          </a:prstGeom>
        </p:spPr>
      </p:pic>
    </p:spTree>
    <p:extLst>
      <p:ext uri="{BB962C8B-B14F-4D97-AF65-F5344CB8AC3E}">
        <p14:creationId xmlns:p14="http://schemas.microsoft.com/office/powerpoint/2010/main" val="285555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760"/>
            <a:ext cx="8978189" cy="614476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764791" y="2106758"/>
            <a:ext cx="7979665"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a:t>
            </a:r>
          </a:p>
          <a:p>
            <a:r>
              <a:rPr lang="en-US" sz="3600" dirty="0">
                <a:solidFill>
                  <a:srgbClr val="0070C0"/>
                </a:solidFill>
              </a:rPr>
              <a:t>- Listening for specific information.</a:t>
            </a:r>
          </a:p>
          <a:p>
            <a:r>
              <a:rPr lang="en-US" sz="3600" i="1" dirty="0">
                <a:solidFill>
                  <a:srgbClr val="0070C0"/>
                </a:solidFill>
              </a:rPr>
              <a:t>Reading:</a:t>
            </a:r>
          </a:p>
          <a:p>
            <a:r>
              <a:rPr lang="en-US" sz="3600" dirty="0">
                <a:solidFill>
                  <a:srgbClr val="0070C0"/>
                </a:solidFill>
              </a:rPr>
              <a:t>- Reading for specific information.</a:t>
            </a: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vocabulary from units 6-8.</a:t>
            </a:r>
          </a:p>
          <a:p>
            <a:pPr marL="571500" indent="-571500">
              <a:buFontTx/>
              <a:buChar char="-"/>
            </a:pPr>
            <a:r>
              <a:rPr lang="en-US" sz="3600" i="1" dirty="0">
                <a:solidFill>
                  <a:srgbClr val="0070C0"/>
                </a:solidFill>
              </a:rPr>
              <a:t>Do the exercises: Review 3 (page 68 – WB).</a:t>
            </a:r>
          </a:p>
          <a:p>
            <a:pPr marL="571500" indent="-571500">
              <a:buFontTx/>
              <a:buChar char="-"/>
            </a:pPr>
            <a:r>
              <a:rPr lang="en-US" sz="3600" i="1" dirty="0">
                <a:solidFill>
                  <a:srgbClr val="0070C0"/>
                </a:solidFill>
              </a:rPr>
              <a:t>Prepare: Review 3 – Grammar, Pronunciation, Speaking &amp; Writing (page 89 –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70229" y="481493"/>
            <a:ext cx="8451542" cy="830997"/>
          </a:xfrm>
          <a:prstGeom prst="rect">
            <a:avLst/>
          </a:prstGeom>
        </p:spPr>
        <p:txBody>
          <a:bodyPr wrap="square">
            <a:spAutoFit/>
          </a:bodyPr>
          <a:lstStyle/>
          <a:p>
            <a:pPr algn="ctr"/>
            <a:r>
              <a:rPr lang="en-US" sz="4800" b="1" dirty="0">
                <a:solidFill>
                  <a:srgbClr val="00B050"/>
                </a:solidFill>
                <a:latin typeface="Arial" panose="020B0604020202020204" pitchFamily="34" charset="0"/>
                <a:cs typeface="Arial" panose="020B0604020202020204" pitchFamily="34" charset="0"/>
              </a:rPr>
              <a:t>LEAVE ME OUT</a:t>
            </a:r>
          </a:p>
        </p:txBody>
      </p:sp>
      <p:sp>
        <p:nvSpPr>
          <p:cNvPr id="2" name="TextBox 1"/>
          <p:cNvSpPr txBox="1"/>
          <p:nvPr/>
        </p:nvSpPr>
        <p:spPr>
          <a:xfrm>
            <a:off x="1055990" y="1284794"/>
            <a:ext cx="10246274" cy="646331"/>
          </a:xfrm>
          <a:prstGeom prst="rect">
            <a:avLst/>
          </a:prstGeom>
          <a:noFill/>
        </p:spPr>
        <p:txBody>
          <a:bodyPr wrap="square" rtlCol="0">
            <a:spAutoFit/>
          </a:bodyPr>
          <a:lstStyle/>
          <a:p>
            <a:pPr algn="ctr"/>
            <a:r>
              <a:rPr lang="en-US" sz="3600" dirty="0">
                <a:solidFill>
                  <a:srgbClr val="00B0F0"/>
                </a:solidFill>
                <a:latin typeface="Arial" panose="020B0604020202020204" pitchFamily="34" charset="0"/>
                <a:cs typeface="Arial" panose="020B0604020202020204" pitchFamily="34" charset="0"/>
              </a:rPr>
              <a:t>Identify the spelling error and correct it.</a:t>
            </a:r>
          </a:p>
        </p:txBody>
      </p:sp>
      <p:sp>
        <p:nvSpPr>
          <p:cNvPr id="9" name="Rectangle 8"/>
          <p:cNvSpPr/>
          <p:nvPr/>
        </p:nvSpPr>
        <p:spPr>
          <a:xfrm>
            <a:off x="889736" y="1935644"/>
            <a:ext cx="4088198" cy="4524315"/>
          </a:xfrm>
          <a:prstGeom prst="rect">
            <a:avLst/>
          </a:prstGeom>
        </p:spPr>
        <p:txBody>
          <a:bodyPr wrap="square">
            <a:spAutoFit/>
          </a:bodyPr>
          <a:lstStyle/>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1. </a:t>
            </a:r>
            <a:r>
              <a:rPr lang="en-US" sz="3600" dirty="0" err="1">
                <a:latin typeface="Arial" panose="020B0604020202020204" pitchFamily="34" charset="0"/>
                <a:ea typeface="Times New Roman" panose="02020603050405020304" pitchFamily="18" charset="0"/>
                <a:cs typeface="Arial" panose="020B0604020202020204" pitchFamily="34" charset="0"/>
              </a:rPr>
              <a:t>heritaged</a:t>
            </a:r>
            <a:r>
              <a:rPr lang="en-US" sz="3600" dirty="0">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2. </a:t>
            </a:r>
            <a:r>
              <a:rPr lang="en-US" sz="3600" dirty="0" err="1">
                <a:latin typeface="Arial" panose="020B0604020202020204" pitchFamily="34" charset="0"/>
                <a:ea typeface="Times New Roman" panose="02020603050405020304" pitchFamily="18" charset="0"/>
                <a:cs typeface="Arial" panose="020B0604020202020204" pitchFamily="34" charset="0"/>
              </a:rPr>
              <a:t>kayakking</a:t>
            </a:r>
            <a:r>
              <a:rPr lang="en-US" sz="3600" dirty="0">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3. </a:t>
            </a:r>
            <a:r>
              <a:rPr lang="en-US" sz="3600" dirty="0" err="1">
                <a:latin typeface="Arial" panose="020B0604020202020204" pitchFamily="34" charset="0"/>
                <a:ea typeface="Times New Roman" panose="02020603050405020304" pitchFamily="18" charset="0"/>
                <a:cs typeface="Arial" panose="020B0604020202020204" pitchFamily="34" charset="0"/>
              </a:rPr>
              <a:t>unikque</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4. </a:t>
            </a:r>
            <a:r>
              <a:rPr lang="en-US" sz="3600" dirty="0" err="1">
                <a:latin typeface="Arial" panose="020B0604020202020204" pitchFamily="34" charset="0"/>
                <a:ea typeface="Times New Roman" panose="02020603050405020304" pitchFamily="18" charset="0"/>
                <a:cs typeface="Arial" panose="020B0604020202020204" pitchFamily="34" charset="0"/>
              </a:rPr>
              <a:t>unsused</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5. </a:t>
            </a:r>
            <a:r>
              <a:rPr lang="en-US" sz="3600" dirty="0" err="1">
                <a:latin typeface="Arial" panose="020B0604020202020204" pitchFamily="34" charset="0"/>
                <a:ea typeface="Times New Roman" panose="02020603050405020304" pitchFamily="18" charset="0"/>
                <a:cs typeface="Arial" panose="020B0604020202020204" pitchFamily="34" charset="0"/>
              </a:rPr>
              <a:t>ecologicall</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6. </a:t>
            </a:r>
            <a:r>
              <a:rPr lang="en-US" sz="3600" dirty="0" err="1">
                <a:latin typeface="Arial" panose="020B0604020202020204" pitchFamily="34" charset="0"/>
                <a:ea typeface="Times New Roman" panose="02020603050405020304" pitchFamily="18" charset="0"/>
                <a:cs typeface="Arial" panose="020B0604020202020204" pitchFamily="34" charset="0"/>
              </a:rPr>
              <a:t>campuss</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7. </a:t>
            </a:r>
            <a:r>
              <a:rPr lang="en-US" sz="3600" dirty="0" err="1">
                <a:latin typeface="Arial" panose="020B0604020202020204" pitchFamily="34" charset="0"/>
                <a:ea typeface="Times New Roman" panose="02020603050405020304" pitchFamily="18" charset="0"/>
                <a:cs typeface="Arial" panose="020B0604020202020204" pitchFamily="34" charset="0"/>
              </a:rPr>
              <a:t>independeant</a:t>
            </a:r>
            <a:endParaRPr lang="en-US" sz="3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3600" dirty="0">
                <a:latin typeface="Arial" panose="020B0604020202020204" pitchFamily="34" charset="0"/>
                <a:ea typeface="Times New Roman" panose="02020603050405020304" pitchFamily="18" charset="0"/>
                <a:cs typeface="Arial" panose="020B0604020202020204" pitchFamily="34" charset="0"/>
              </a:rPr>
              <a:t>8. </a:t>
            </a:r>
            <a:r>
              <a:rPr lang="en-US" sz="3600" dirty="0" err="1">
                <a:latin typeface="Arial" panose="020B0604020202020204" pitchFamily="34" charset="0"/>
                <a:ea typeface="Times New Roman" panose="02020603050405020304" pitchFamily="18" charset="0"/>
                <a:cs typeface="Arial" panose="020B0604020202020204" pitchFamily="34" charset="0"/>
              </a:rPr>
              <a:t>assignmment</a:t>
            </a:r>
            <a:r>
              <a:rPr lang="en-US" sz="3600" i="1" dirty="0">
                <a:latin typeface="Arial" panose="020B0604020202020204" pitchFamily="34" charset="0"/>
                <a:ea typeface="Times New Roman" panose="02020603050405020304" pitchFamily="18" charset="0"/>
                <a:cs typeface="Arial" panose="020B0604020202020204" pitchFamily="34" charset="0"/>
              </a:rPr>
              <a:t>      </a:t>
            </a:r>
            <a:endParaRPr lang="en-US" sz="3600"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7127338" y="1935643"/>
            <a:ext cx="4341180" cy="4524315"/>
          </a:xfrm>
          <a:prstGeom prst="rect">
            <a:avLst/>
          </a:prstGeom>
        </p:spPr>
        <p:txBody>
          <a:bodyPr wrap="square">
            <a:spAutoFit/>
          </a:bodyPr>
          <a:lstStyle/>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1. heritage</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2. kayaking</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3. unique</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4. unused</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5. ecological</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6. campus</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7. independent</a:t>
            </a:r>
          </a:p>
          <a:p>
            <a:pPr>
              <a:spcAft>
                <a:spcPts val="0"/>
              </a:spcAft>
            </a:pP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8. assignment</a:t>
            </a:r>
            <a:r>
              <a:rPr lang="en-US" sz="36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ight Arrow 11"/>
          <p:cNvSpPr/>
          <p:nvPr/>
        </p:nvSpPr>
        <p:spPr>
          <a:xfrm>
            <a:off x="5125902" y="3640740"/>
            <a:ext cx="1619062" cy="5264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64663" y="3196091"/>
            <a:ext cx="1770608" cy="523220"/>
          </a:xfrm>
          <a:prstGeom prst="rect">
            <a:avLst/>
          </a:prstGeom>
        </p:spPr>
        <p:txBody>
          <a:bodyPr wrap="square">
            <a:spAutoFit/>
          </a:bodyPr>
          <a:lstStyle/>
          <a:p>
            <a:pPr>
              <a:spcAft>
                <a:spcPts val="0"/>
              </a:spcAft>
            </a:pPr>
            <a:r>
              <a:rPr lang="en-US" sz="2800" dirty="0">
                <a:solidFill>
                  <a:srgbClr val="FF0000"/>
                </a:solidFill>
                <a:latin typeface="Arial" panose="020B0604020202020204" pitchFamily="34" charset="0"/>
                <a:ea typeface="Times New Roman" panose="02020603050405020304" pitchFamily="18" charset="0"/>
                <a:cs typeface="Arial" panose="020B0604020202020204" pitchFamily="34" charset="0"/>
              </a:rPr>
              <a:t>ANSWER</a:t>
            </a:r>
          </a:p>
        </p:txBody>
      </p:sp>
    </p:spTree>
    <p:extLst>
      <p:ext uri="{BB962C8B-B14F-4D97-AF65-F5344CB8AC3E}">
        <p14:creationId xmlns:p14="http://schemas.microsoft.com/office/powerpoint/2010/main" val="13152246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856" y="359632"/>
            <a:ext cx="9268287" cy="6138735"/>
          </a:xfrm>
          <a:prstGeom prst="rect">
            <a:avLst/>
          </a:prstGeom>
        </p:spPr>
      </p:pic>
      <p:sp>
        <p:nvSpPr>
          <p:cNvPr id="3" name="TextBox 2"/>
          <p:cNvSpPr txBox="1"/>
          <p:nvPr/>
        </p:nvSpPr>
        <p:spPr>
          <a:xfrm>
            <a:off x="4740856" y="3895964"/>
            <a:ext cx="3293707" cy="923330"/>
          </a:xfrm>
          <a:prstGeom prst="rect">
            <a:avLst/>
          </a:prstGeom>
          <a:noFill/>
        </p:spPr>
        <p:txBody>
          <a:bodyPr wrap="square" rtlCol="0">
            <a:spAutoFit/>
          </a:bodyPr>
          <a:lstStyle/>
          <a:p>
            <a:r>
              <a:rPr lang="en-US" sz="5400" b="1" dirty="0">
                <a:solidFill>
                  <a:schemeClr val="bg1"/>
                </a:solidFill>
              </a:rPr>
              <a:t>Listening</a:t>
            </a:r>
            <a:endParaRPr lang="en-US" sz="2400" b="1" dirty="0">
              <a:solidFill>
                <a:schemeClr val="bg1"/>
              </a:solidFill>
            </a:endParaRPr>
          </a:p>
        </p:txBody>
      </p:sp>
    </p:spTree>
    <p:extLst>
      <p:ext uri="{BB962C8B-B14F-4D97-AF65-F5344CB8AC3E}">
        <p14:creationId xmlns:p14="http://schemas.microsoft.com/office/powerpoint/2010/main" val="361800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0850AA-9126-30A4-79B7-ECFD04D062C3}"/>
              </a:ext>
            </a:extLst>
          </p:cNvPr>
          <p:cNvSpPr/>
          <p:nvPr/>
        </p:nvSpPr>
        <p:spPr>
          <a:xfrm>
            <a:off x="367003" y="1020051"/>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What are we going to do? </a:t>
            </a:r>
          </a:p>
          <a:p>
            <a:r>
              <a:rPr lang="en-US" sz="3600" i="1" dirty="0">
                <a:solidFill>
                  <a:srgbClr val="FF0000"/>
                </a:solidFill>
              </a:rPr>
              <a:t>Listen and write the correct answer.</a:t>
            </a:r>
          </a:p>
        </p:txBody>
      </p:sp>
      <p:sp>
        <p:nvSpPr>
          <p:cNvPr id="5" name="TextBox 4">
            <a:extLst>
              <a:ext uri="{FF2B5EF4-FFF2-40B4-BE49-F238E27FC236}">
                <a16:creationId xmlns:a16="http://schemas.microsoft.com/office/drawing/2014/main" id="{86433BC0-8EC7-3FC7-E3A4-B8CDF4683930}"/>
              </a:ext>
            </a:extLst>
          </p:cNvPr>
          <p:cNvSpPr txBox="1"/>
          <p:nvPr/>
        </p:nvSpPr>
        <p:spPr>
          <a:xfrm>
            <a:off x="367003" y="480267"/>
            <a:ext cx="170868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Pre - Listening</a:t>
            </a:r>
          </a:p>
        </p:txBody>
      </p:sp>
      <p:pic>
        <p:nvPicPr>
          <p:cNvPr id="3" name="Picture 2">
            <a:extLst>
              <a:ext uri="{FF2B5EF4-FFF2-40B4-BE49-F238E27FC236}">
                <a16:creationId xmlns:a16="http://schemas.microsoft.com/office/drawing/2014/main" id="{463D36DD-DBBA-8B30-1449-36C22811A2FB}"/>
              </a:ext>
            </a:extLst>
          </p:cNvPr>
          <p:cNvPicPr>
            <a:picLocks noChangeAspect="1"/>
          </p:cNvPicPr>
          <p:nvPr/>
        </p:nvPicPr>
        <p:blipFill>
          <a:blip r:embed="rId2"/>
          <a:stretch>
            <a:fillRect/>
          </a:stretch>
        </p:blipFill>
        <p:spPr>
          <a:xfrm>
            <a:off x="345769" y="2438873"/>
            <a:ext cx="11479227" cy="771633"/>
          </a:xfrm>
          <a:prstGeom prst="rect">
            <a:avLst/>
          </a:prstGeom>
        </p:spPr>
      </p:pic>
      <p:pic>
        <p:nvPicPr>
          <p:cNvPr id="8" name="Picture 7">
            <a:extLst>
              <a:ext uri="{FF2B5EF4-FFF2-40B4-BE49-F238E27FC236}">
                <a16:creationId xmlns:a16="http://schemas.microsoft.com/office/drawing/2014/main" id="{81CEC0CE-20FE-769D-CB2A-2B620595E889}"/>
              </a:ext>
            </a:extLst>
          </p:cNvPr>
          <p:cNvPicPr>
            <a:picLocks noChangeAspect="1"/>
          </p:cNvPicPr>
          <p:nvPr/>
        </p:nvPicPr>
        <p:blipFill>
          <a:blip r:embed="rId3"/>
          <a:stretch>
            <a:fillRect/>
          </a:stretch>
        </p:blipFill>
        <p:spPr>
          <a:xfrm>
            <a:off x="474679" y="3382409"/>
            <a:ext cx="11242640" cy="2773185"/>
          </a:xfrm>
          <a:prstGeom prst="rect">
            <a:avLst/>
          </a:prstGeom>
        </p:spPr>
      </p:pic>
    </p:spTree>
    <p:extLst>
      <p:ext uri="{BB962C8B-B14F-4D97-AF65-F5344CB8AC3E}">
        <p14:creationId xmlns:p14="http://schemas.microsoft.com/office/powerpoint/2010/main" val="36908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heel(1)">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00E060-335E-752C-6E8A-6314263383F7}"/>
              </a:ext>
            </a:extLst>
          </p:cNvPr>
          <p:cNvSpPr/>
          <p:nvPr/>
        </p:nvSpPr>
        <p:spPr>
          <a:xfrm>
            <a:off x="2450240" y="539283"/>
            <a:ext cx="6764781"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rgbClr val="0070C0"/>
                </a:solidFill>
              </a:rPr>
              <a:t>Listen and write the correct answer.</a:t>
            </a:r>
          </a:p>
        </p:txBody>
      </p:sp>
      <p:sp>
        <p:nvSpPr>
          <p:cNvPr id="13" name="TextBox 12">
            <a:extLst>
              <a:ext uri="{FF2B5EF4-FFF2-40B4-BE49-F238E27FC236}">
                <a16:creationId xmlns:a16="http://schemas.microsoft.com/office/drawing/2014/main" id="{F95E4ECD-FB0A-06CB-4E55-68C513DB2ACB}"/>
              </a:ext>
            </a:extLst>
          </p:cNvPr>
          <p:cNvSpPr txBox="1"/>
          <p:nvPr/>
        </p:nvSpPr>
        <p:spPr>
          <a:xfrm>
            <a:off x="367003" y="572297"/>
            <a:ext cx="19855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Listening</a:t>
            </a:r>
          </a:p>
        </p:txBody>
      </p:sp>
      <p:sp>
        <p:nvSpPr>
          <p:cNvPr id="12" name="TextBox 11">
            <a:extLst>
              <a:ext uri="{FF2B5EF4-FFF2-40B4-BE49-F238E27FC236}">
                <a16:creationId xmlns:a16="http://schemas.microsoft.com/office/drawing/2014/main" id="{499550BE-B202-C589-77C5-0723E4891F57}"/>
              </a:ext>
            </a:extLst>
          </p:cNvPr>
          <p:cNvSpPr txBox="1"/>
          <p:nvPr/>
        </p:nvSpPr>
        <p:spPr>
          <a:xfrm>
            <a:off x="418731" y="1606858"/>
            <a:ext cx="11051220" cy="3903504"/>
          </a:xfrm>
          <a:prstGeom prst="rect">
            <a:avLst/>
          </a:prstGeom>
          <a:solidFill>
            <a:schemeClr val="accent6">
              <a:lumMod val="20000"/>
              <a:lumOff val="80000"/>
            </a:schemeClr>
          </a:solidFill>
        </p:spPr>
        <p:txBody>
          <a:bodyPr wrap="square">
            <a:spAutoFit/>
          </a:bodyPr>
          <a:lstStyle/>
          <a:p>
            <a:pPr algn="just">
              <a:lnSpc>
                <a:spcPct val="150000"/>
              </a:lnSpc>
            </a:pPr>
            <a:r>
              <a:rPr lang="en-US" sz="2800" dirty="0"/>
              <a:t>The podcast is for people who've just moved into their own place, or who have recently (1) _____________. Even if you can't cook, it's easy to learn some (2) _____________. You can find a lot of good recipes (3) _____________. When young people go to university, they have to (4) _____________ a lot of things. If you don't have a vehicle, you can still use (5) _____________.</a:t>
            </a:r>
          </a:p>
        </p:txBody>
      </p:sp>
      <p:pic>
        <p:nvPicPr>
          <p:cNvPr id="14" name="CD2 TRACK 35">
            <a:hlinkClick r:id="" action="ppaction://media"/>
            <a:extLst>
              <a:ext uri="{FF2B5EF4-FFF2-40B4-BE49-F238E27FC236}">
                <a16:creationId xmlns:a16="http://schemas.microsoft.com/office/drawing/2014/main" id="{E229AF06-039C-F198-BD64-577ED9054F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9428" y="634414"/>
            <a:ext cx="487362" cy="487363"/>
          </a:xfrm>
          <a:prstGeom prst="rect">
            <a:avLst/>
          </a:prstGeom>
        </p:spPr>
      </p:pic>
    </p:spTree>
    <p:extLst>
      <p:ext uri="{BB962C8B-B14F-4D97-AF65-F5344CB8AC3E}">
        <p14:creationId xmlns:p14="http://schemas.microsoft.com/office/powerpoint/2010/main" val="108567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00E060-335E-752C-6E8A-6314263383F7}"/>
              </a:ext>
            </a:extLst>
          </p:cNvPr>
          <p:cNvSpPr/>
          <p:nvPr/>
        </p:nvSpPr>
        <p:spPr>
          <a:xfrm>
            <a:off x="2450240" y="539283"/>
            <a:ext cx="710213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a:solidFill>
                  <a:srgbClr val="0070C0"/>
                </a:solidFill>
              </a:rPr>
              <a:t>Listen and choose the correct answer.</a:t>
            </a:r>
          </a:p>
        </p:txBody>
      </p:sp>
      <p:sp>
        <p:nvSpPr>
          <p:cNvPr id="13" name="TextBox 12">
            <a:extLst>
              <a:ext uri="{FF2B5EF4-FFF2-40B4-BE49-F238E27FC236}">
                <a16:creationId xmlns:a16="http://schemas.microsoft.com/office/drawing/2014/main" id="{F95E4ECD-FB0A-06CB-4E55-68C513DB2ACB}"/>
              </a:ext>
            </a:extLst>
          </p:cNvPr>
          <p:cNvSpPr txBox="1"/>
          <p:nvPr/>
        </p:nvSpPr>
        <p:spPr>
          <a:xfrm>
            <a:off x="367003" y="572297"/>
            <a:ext cx="19855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While - Listening</a:t>
            </a:r>
          </a:p>
        </p:txBody>
      </p:sp>
      <p:sp>
        <p:nvSpPr>
          <p:cNvPr id="5" name="TextBox 4">
            <a:extLst>
              <a:ext uri="{FF2B5EF4-FFF2-40B4-BE49-F238E27FC236}">
                <a16:creationId xmlns:a16="http://schemas.microsoft.com/office/drawing/2014/main" id="{171629BF-A88F-0851-B3CE-97C2B77EC458}"/>
              </a:ext>
            </a:extLst>
          </p:cNvPr>
          <p:cNvSpPr txBox="1"/>
          <p:nvPr/>
        </p:nvSpPr>
        <p:spPr>
          <a:xfrm>
            <a:off x="514905" y="4091588"/>
            <a:ext cx="10972801" cy="1697068"/>
          </a:xfrm>
          <a:prstGeom prst="rect">
            <a:avLst/>
          </a:prstGeom>
          <a:noFill/>
          <a:ln w="28575">
            <a:solidFill>
              <a:schemeClr val="tx1"/>
            </a:solidFill>
            <a:prstDash val="solid"/>
          </a:ln>
        </p:spPr>
        <p:txBody>
          <a:bodyPr wrap="square">
            <a:spAutoFit/>
          </a:bodyPr>
          <a:lstStyle/>
          <a:p>
            <a:pPr>
              <a:lnSpc>
                <a:spcPct val="150000"/>
              </a:lnSpc>
            </a:pPr>
            <a:r>
              <a:rPr lang="en-US" sz="2400" dirty="0"/>
              <a:t>Hello, and welcome to </a:t>
            </a:r>
            <a:r>
              <a:rPr lang="en-US" sz="2400" dirty="0" err="1"/>
              <a:t>TeenCast</a:t>
            </a:r>
            <a:r>
              <a:rPr lang="en-US" sz="2400" dirty="0"/>
              <a:t>. Today, we're going to talk about becoming more independent. </a:t>
            </a:r>
            <a:r>
              <a:rPr lang="en-US" sz="2400" dirty="0">
                <a:solidFill>
                  <a:srgbClr val="FF0000"/>
                </a:solidFill>
              </a:rPr>
              <a:t>If you've just moved into your own place, recently </a:t>
            </a:r>
            <a:r>
              <a:rPr lang="en-US" sz="2400" b="1" dirty="0">
                <a:solidFill>
                  <a:srgbClr val="FF0000"/>
                </a:solidFill>
              </a:rPr>
              <a:t>started university</a:t>
            </a:r>
            <a:r>
              <a:rPr lang="en-US" sz="2400" dirty="0">
                <a:solidFill>
                  <a:srgbClr val="FF0000"/>
                </a:solidFill>
              </a:rPr>
              <a:t>, this is the podcast for you.</a:t>
            </a:r>
          </a:p>
        </p:txBody>
      </p:sp>
      <p:sp>
        <p:nvSpPr>
          <p:cNvPr id="6" name="TextBox 5">
            <a:extLst>
              <a:ext uri="{FF2B5EF4-FFF2-40B4-BE49-F238E27FC236}">
                <a16:creationId xmlns:a16="http://schemas.microsoft.com/office/drawing/2014/main" id="{11DC1A4C-681C-89C3-0490-8EEE78546C5A}"/>
              </a:ext>
            </a:extLst>
          </p:cNvPr>
          <p:cNvSpPr txBox="1"/>
          <p:nvPr/>
        </p:nvSpPr>
        <p:spPr>
          <a:xfrm>
            <a:off x="367003" y="2467533"/>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script</a:t>
            </a:r>
          </a:p>
        </p:txBody>
      </p:sp>
      <p:sp>
        <p:nvSpPr>
          <p:cNvPr id="9" name="TextBox 8">
            <a:extLst>
              <a:ext uri="{FF2B5EF4-FFF2-40B4-BE49-F238E27FC236}">
                <a16:creationId xmlns:a16="http://schemas.microsoft.com/office/drawing/2014/main" id="{D4353BAE-2E24-CE10-E716-CF1B8931FD85}"/>
              </a:ext>
            </a:extLst>
          </p:cNvPr>
          <p:cNvSpPr txBox="1"/>
          <p:nvPr/>
        </p:nvSpPr>
        <p:spPr>
          <a:xfrm>
            <a:off x="367003" y="1866205"/>
            <a:ext cx="163935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rPr>
              <a:t>Show answer</a:t>
            </a:r>
          </a:p>
        </p:txBody>
      </p:sp>
      <p:sp>
        <p:nvSpPr>
          <p:cNvPr id="4" name="TextBox 3">
            <a:extLst>
              <a:ext uri="{FF2B5EF4-FFF2-40B4-BE49-F238E27FC236}">
                <a16:creationId xmlns:a16="http://schemas.microsoft.com/office/drawing/2014/main" id="{C8ADBCA0-AE1A-F566-BBAC-645431D8A0A7}"/>
              </a:ext>
            </a:extLst>
          </p:cNvPr>
          <p:cNvSpPr txBox="1"/>
          <p:nvPr/>
        </p:nvSpPr>
        <p:spPr>
          <a:xfrm>
            <a:off x="2450240" y="1875552"/>
            <a:ext cx="8575826" cy="954107"/>
          </a:xfrm>
          <a:prstGeom prst="rect">
            <a:avLst/>
          </a:prstGeom>
          <a:solidFill>
            <a:schemeClr val="accent6">
              <a:lumMod val="20000"/>
              <a:lumOff val="80000"/>
            </a:schemeClr>
          </a:solidFill>
        </p:spPr>
        <p:txBody>
          <a:bodyPr wrap="square">
            <a:spAutoFit/>
          </a:bodyPr>
          <a:lstStyle/>
          <a:p>
            <a:r>
              <a:rPr lang="en-US" sz="2800" dirty="0"/>
              <a:t>The podcast is for people who've just moved into their own place, or who have recently (1) _____________. </a:t>
            </a:r>
          </a:p>
        </p:txBody>
      </p:sp>
      <p:pic>
        <p:nvPicPr>
          <p:cNvPr id="3" name="CD2 TRACK 35">
            <a:hlinkClick r:id="" action="ppaction://media"/>
            <a:extLst>
              <a:ext uri="{FF2B5EF4-FFF2-40B4-BE49-F238E27FC236}">
                <a16:creationId xmlns:a16="http://schemas.microsoft.com/office/drawing/2014/main" id="{5A282B45-3682-0BE5-925B-D8F44E3E26E6}"/>
              </a:ext>
            </a:extLst>
          </p:cNvPr>
          <p:cNvPicPr>
            <a:picLocks noChangeAspect="1"/>
          </p:cNvPicPr>
          <p:nvPr>
            <a:audioFile r:link="rId1"/>
            <p:extLst>
              <p:ext uri="{DAA4B4D4-6D71-4841-9C94-3DE7FCFB9230}">
                <p14:media xmlns:p14="http://schemas.microsoft.com/office/powerpoint/2010/main" r:embed="rId2">
                  <p14:trim end="77453"/>
                </p14:media>
              </p:ext>
            </p:extLst>
          </p:nvPr>
        </p:nvPicPr>
        <p:blipFill>
          <a:blip r:embed="rId4"/>
          <a:stretch>
            <a:fillRect/>
          </a:stretch>
        </p:blipFill>
        <p:spPr>
          <a:xfrm>
            <a:off x="8860917" y="613623"/>
            <a:ext cx="487362" cy="487362"/>
          </a:xfrm>
          <a:prstGeom prst="rect">
            <a:avLst/>
          </a:prstGeom>
        </p:spPr>
      </p:pic>
      <p:sp>
        <p:nvSpPr>
          <p:cNvPr id="11" name="TextBox 10">
            <a:extLst>
              <a:ext uri="{FF2B5EF4-FFF2-40B4-BE49-F238E27FC236}">
                <a16:creationId xmlns:a16="http://schemas.microsoft.com/office/drawing/2014/main" id="{81487132-E349-C864-CCC0-06901E41FD20}"/>
              </a:ext>
            </a:extLst>
          </p:cNvPr>
          <p:cNvSpPr txBox="1"/>
          <p:nvPr/>
        </p:nvSpPr>
        <p:spPr>
          <a:xfrm>
            <a:off x="7630357" y="2266315"/>
            <a:ext cx="2783149" cy="523220"/>
          </a:xfrm>
          <a:prstGeom prst="rect">
            <a:avLst/>
          </a:prstGeom>
          <a:noFill/>
        </p:spPr>
        <p:txBody>
          <a:bodyPr wrap="square">
            <a:spAutoFit/>
          </a:bodyPr>
          <a:lstStyle/>
          <a:p>
            <a:r>
              <a:rPr lang="en-US" sz="2800" b="1" dirty="0">
                <a:solidFill>
                  <a:srgbClr val="FF0000"/>
                </a:solidFill>
              </a:rPr>
              <a:t>started university</a:t>
            </a:r>
            <a:endParaRPr lang="en-US" sz="2800" b="1" dirty="0"/>
          </a:p>
        </p:txBody>
      </p:sp>
    </p:spTree>
    <p:extLst>
      <p:ext uri="{BB962C8B-B14F-4D97-AF65-F5344CB8AC3E}">
        <p14:creationId xmlns:p14="http://schemas.microsoft.com/office/powerpoint/2010/main" val="722385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audio>
              <p:cMediaNode vol="100000">
                <p:cTn id="9" fill="hold" display="0">
                  <p:stCondLst>
                    <p:cond delay="indefinite"/>
                  </p:stCondLst>
                  <p:endCondLst>
                    <p:cond evt="onStopAudio" delay="0">
                      <p:tgtEl>
                        <p:sldTgt/>
                      </p:tgtEl>
                    </p:cond>
                  </p:endCondLst>
                </p:cTn>
                <p:tgtEl>
                  <p:spTgt spid="3"/>
                </p:tgtEl>
              </p:cMediaNode>
            </p:audi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nextCondLst>
                <p:cond evt="onClick" delay="0">
                  <p:tgtEl>
                    <p:spTgt spid="9"/>
                  </p:tgtEl>
                </p:cond>
              </p:nextCondLst>
            </p:seq>
          </p:childTnLst>
        </p:cTn>
      </p:par>
    </p:tnLst>
    <p:bldLst>
      <p:bldP spid="5"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1853</Words>
  <Application>Microsoft Office PowerPoint</Application>
  <PresentationFormat>Widescreen</PresentationFormat>
  <Paragraphs>212</Paragraphs>
  <Slides>35</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Dreaming Outloud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2023-05-21T15:27:28Z</dcterms:modified>
</cp:coreProperties>
</file>