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5" r:id="rId3"/>
    <p:sldId id="302" r:id="rId4"/>
    <p:sldId id="304" r:id="rId5"/>
    <p:sldId id="345" r:id="rId6"/>
    <p:sldId id="388" r:id="rId7"/>
    <p:sldId id="276" r:id="rId8"/>
    <p:sldId id="390" r:id="rId9"/>
    <p:sldId id="389" r:id="rId10"/>
    <p:sldId id="399" r:id="rId11"/>
    <p:sldId id="391" r:id="rId12"/>
    <p:sldId id="392" r:id="rId13"/>
    <p:sldId id="274" r:id="rId14"/>
    <p:sldId id="373" r:id="rId15"/>
    <p:sldId id="393" r:id="rId16"/>
    <p:sldId id="272" r:id="rId17"/>
    <p:sldId id="394" r:id="rId18"/>
    <p:sldId id="395" r:id="rId19"/>
    <p:sldId id="396" r:id="rId20"/>
    <p:sldId id="398" r:id="rId21"/>
    <p:sldId id="294" r:id="rId22"/>
    <p:sldId id="344" r:id="rId23"/>
    <p:sldId id="400" r:id="rId24"/>
    <p:sldId id="296" r:id="rId25"/>
    <p:sldId id="325" r:id="rId26"/>
    <p:sldId id="326" r:id="rId27"/>
    <p:sldId id="327" r:id="rId28"/>
    <p:sldId id="32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BB8"/>
    <a:srgbClr val="0416B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4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19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EF59E-3DAD-0357-75D9-15142B4475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13FB8-9C85-45D0-2B3C-F769704254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E642A-3C87-4C2D-A8DF-AF6534258008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40EE1-C58E-A868-752D-2A8F98E268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F9F82-49FF-8DD7-CBD6-5A86FFA94F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9F2-BA6D-4C65-896C-F8BF0DF6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41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55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653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448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71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5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8145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10: Cities of the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610600" y="31898"/>
            <a:ext cx="320992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 3.1: Listening &amp; Reading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92" r:id="rId14"/>
    <p:sldLayoutId id="2147483694" r:id="rId15"/>
    <p:sldLayoutId id="2147483697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336" y="3226055"/>
            <a:ext cx="55517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10: Cities of the Future</a:t>
            </a:r>
            <a:r>
              <a:rPr lang="en-US" sz="3600" b="1" dirty="0"/>
              <a:t> 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Lesson 3.2: Speaking </a:t>
            </a:r>
            <a:r>
              <a:rPr lang="en-US" sz="3200" b="1" dirty="0" smtClean="0">
                <a:solidFill>
                  <a:srgbClr val="00B0F0"/>
                </a:solidFill>
              </a:rPr>
              <a:t>&amp; </a:t>
            </a:r>
            <a:r>
              <a:rPr lang="en-US" sz="3200" b="1" dirty="0">
                <a:solidFill>
                  <a:srgbClr val="00B0F0"/>
                </a:solidFill>
              </a:rPr>
              <a:t>Writing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Page: 109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1FF4317-D889-6CB7-8594-BEB9001A8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21902"/>
              </p:ext>
            </p:extLst>
          </p:nvPr>
        </p:nvGraphicFramePr>
        <p:xfrm>
          <a:off x="590549" y="1149009"/>
          <a:ext cx="11366897" cy="523287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809752">
                  <a:extLst>
                    <a:ext uri="{9D8B030D-6E8A-4147-A177-3AD203B41FA5}">
                      <a16:colId xmlns:a16="http://schemas.microsoft.com/office/drawing/2014/main" val="697684430"/>
                    </a:ext>
                  </a:extLst>
                </a:gridCol>
                <a:gridCol w="5309411">
                  <a:extLst>
                    <a:ext uri="{9D8B030D-6E8A-4147-A177-3AD203B41FA5}">
                      <a16:colId xmlns:a16="http://schemas.microsoft.com/office/drawing/2014/main" val="3652609282"/>
                    </a:ext>
                  </a:extLst>
                </a:gridCol>
                <a:gridCol w="4247734">
                  <a:extLst>
                    <a:ext uri="{9D8B030D-6E8A-4147-A177-3AD203B41FA5}">
                      <a16:colId xmlns:a16="http://schemas.microsoft.com/office/drawing/2014/main" val="2777734019"/>
                    </a:ext>
                  </a:extLst>
                </a:gridCol>
              </a:tblGrid>
              <a:tr h="663952">
                <a:tc>
                  <a:txBody>
                    <a:bodyPr/>
                    <a:lstStyle/>
                    <a:p>
                      <a:pPr fontAlgn="b"/>
                      <a:r>
                        <a:rPr lang="en-US" sz="3200" b="1" dirty="0">
                          <a:effectLst/>
                        </a:rPr>
                        <a:t>Aspect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200" b="1" dirty="0">
                          <a:effectLst/>
                        </a:rPr>
                        <a:t>Perfect Participle Clauses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200" b="1" dirty="0">
                          <a:effectLst/>
                        </a:rPr>
                        <a:t>Perfect Gerunds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131260"/>
                  </a:ext>
                </a:extLst>
              </a:tr>
              <a:tr h="794141">
                <a:tc>
                  <a:txBody>
                    <a:bodyPr/>
                    <a:lstStyle/>
                    <a:p>
                      <a:pPr fontAlgn="base"/>
                      <a:r>
                        <a:rPr lang="en-US" sz="3200" b="1" dirty="0">
                          <a:effectLst/>
                        </a:rPr>
                        <a:t>Function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200" dirty="0">
                          <a:effectLst/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200" dirty="0">
                          <a:effectLst/>
                        </a:rPr>
                        <a:t>noun phrases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75754"/>
                  </a:ext>
                </a:extLst>
              </a:tr>
              <a:tr h="656798">
                <a:tc>
                  <a:txBody>
                    <a:bodyPr/>
                    <a:lstStyle/>
                    <a:p>
                      <a:pPr fontAlgn="base"/>
                      <a:r>
                        <a:rPr lang="en-US" sz="3200" b="1">
                          <a:effectLst/>
                        </a:rPr>
                        <a:t>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3200" b="1" dirty="0">
                          <a:effectLst/>
                        </a:rPr>
                        <a:t>HAVING V3/ed (PP)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fontAlgn="base"/>
                      <a:endParaRPr lang="en-US" sz="28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269836"/>
                  </a:ext>
                </a:extLst>
              </a:tr>
              <a:tr h="963802">
                <a:tc>
                  <a:txBody>
                    <a:bodyPr/>
                    <a:lstStyle/>
                    <a:p>
                      <a:pPr fontAlgn="base"/>
                      <a:r>
                        <a:rPr lang="en-US" sz="3200" b="1">
                          <a:effectLst/>
                        </a:rPr>
                        <a:t>Position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</a:rPr>
                        <a:t>at the beginning of the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200" dirty="0">
                          <a:effectLst/>
                        </a:rPr>
                        <a:t>in the middle or at the end of the main clause (after a verb)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50710"/>
                  </a:ext>
                </a:extLst>
              </a:tr>
              <a:tr h="1563501">
                <a:tc>
                  <a:txBody>
                    <a:bodyPr/>
                    <a:lstStyle/>
                    <a:p>
                      <a:pPr fontAlgn="base"/>
                      <a:r>
                        <a:rPr lang="en-US" sz="3200" b="1" dirty="0">
                          <a:effectLst/>
                        </a:rPr>
                        <a:t>Example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200" b="1" dirty="0">
                          <a:effectLst/>
                        </a:rPr>
                        <a:t>Having researched </a:t>
                      </a:r>
                      <a:r>
                        <a:rPr lang="en-US" sz="3200" dirty="0">
                          <a:effectLst/>
                        </a:rPr>
                        <a:t>current cities, I built a modern city to fix their mistakes.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200" dirty="0">
                          <a:effectLst/>
                        </a:rPr>
                        <a:t>He denied </a:t>
                      </a:r>
                      <a:r>
                        <a:rPr lang="en-US" sz="3200" b="1" dirty="0">
                          <a:effectLst/>
                        </a:rPr>
                        <a:t>having stolen </a:t>
                      </a:r>
                      <a:r>
                        <a:rPr lang="en-US" sz="3200" dirty="0">
                          <a:effectLst/>
                        </a:rPr>
                        <a:t>from his company.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91141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8FEB77A-96BB-5671-B2EF-9430480B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547"/>
            <a:ext cx="2829320" cy="581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8C1AA-CFC9-D49D-1DF4-9682EE05418D}"/>
              </a:ext>
            </a:extLst>
          </p:cNvPr>
          <p:cNvSpPr txBox="1"/>
          <p:nvPr/>
        </p:nvSpPr>
        <p:spPr>
          <a:xfrm>
            <a:off x="2829320" y="363488"/>
            <a:ext cx="9128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C00000"/>
                </a:solidFill>
                <a:effectLst/>
              </a:rPr>
              <a:t>Perfect Participle Clauses vs. Perfect Gerunds</a:t>
            </a:r>
          </a:p>
          <a:p>
            <a:endParaRPr lang="en-US" sz="3600" b="1" i="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910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AAF0F-66DD-BC6E-F56F-1655CED73B8E}"/>
              </a:ext>
            </a:extLst>
          </p:cNvPr>
          <p:cNvSpPr/>
          <p:nvPr/>
        </p:nvSpPr>
        <p:spPr>
          <a:xfrm>
            <a:off x="330200" y="374828"/>
            <a:ext cx="116586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FF"/>
                </a:solidFill>
              </a:rPr>
              <a:t>Rewrite the sentences using Perfect Participle clauses.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6A49D-FE5A-D2ED-863D-66A424AE9036}"/>
              </a:ext>
            </a:extLst>
          </p:cNvPr>
          <p:cNvSpPr/>
          <p:nvPr/>
        </p:nvSpPr>
        <p:spPr>
          <a:xfrm>
            <a:off x="469900" y="1082714"/>
            <a:ext cx="113665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400" dirty="0">
                <a:solidFill>
                  <a:srgbClr val="242021"/>
                </a:solidFill>
              </a:rPr>
              <a:t>Because I had researched a lot about plastic pollution, I banned single-use plastic.</a:t>
            </a:r>
          </a:p>
          <a:p>
            <a:r>
              <a:rPr lang="en-US" sz="3400" dirty="0">
                <a:solidFill>
                  <a:srgbClr val="242021"/>
                </a:solidFill>
              </a:rPr>
              <a:t/>
            </a:r>
            <a:br>
              <a:rPr lang="en-US" sz="3400" dirty="0">
                <a:solidFill>
                  <a:srgbClr val="242021"/>
                </a:solidFill>
              </a:rPr>
            </a:br>
            <a:endParaRPr lang="en-US" sz="3400" dirty="0">
              <a:solidFill>
                <a:srgbClr val="242021"/>
              </a:solidFill>
            </a:endParaRPr>
          </a:p>
          <a:p>
            <a:r>
              <a:rPr lang="en-US" sz="3400" dirty="0">
                <a:solidFill>
                  <a:srgbClr val="242021"/>
                </a:solidFill>
              </a:rPr>
              <a:t>2. Because she had read lots about crime before, she had some useful ideas.</a:t>
            </a:r>
          </a:p>
          <a:p>
            <a:r>
              <a:rPr lang="en-US" sz="3400" dirty="0">
                <a:solidFill>
                  <a:srgbClr val="242021"/>
                </a:solidFill>
              </a:rPr>
              <a:t/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>3. Because the major had learned about energy sources, the major knew exactly what to do.</a:t>
            </a:r>
            <a:r>
              <a:rPr lang="en-US" sz="3400" dirty="0"/>
              <a:t/>
            </a:r>
            <a:br>
              <a:rPr lang="en-US" sz="3400" dirty="0"/>
            </a:br>
            <a:endParaRPr lang="en-US" sz="34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16EC5-EB4C-76ED-FB40-7D6EE61E0C10}"/>
              </a:ext>
            </a:extLst>
          </p:cNvPr>
          <p:cNvSpPr txBox="1"/>
          <p:nvPr/>
        </p:nvSpPr>
        <p:spPr>
          <a:xfrm>
            <a:off x="192087" y="2131514"/>
            <a:ext cx="1114460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C00000"/>
                </a:solidFill>
                <a:sym typeface="Wingdings" panose="05000000000000000000" pitchFamily="2" charset="2"/>
              </a:rPr>
              <a:t></a:t>
            </a:r>
            <a:r>
              <a:rPr lang="en-US" sz="3400" b="1" dirty="0">
                <a:solidFill>
                  <a:srgbClr val="C00000"/>
                </a:solidFill>
              </a:rPr>
              <a:t>Having researched </a:t>
            </a:r>
            <a:r>
              <a:rPr lang="en-US" sz="3400" dirty="0">
                <a:solidFill>
                  <a:srgbClr val="C00000"/>
                </a:solidFill>
              </a:rPr>
              <a:t>a lot about plastic pollution, I banned single-use plastic.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857D2-5FD0-15FE-4854-E211CAF01E4F}"/>
              </a:ext>
            </a:extLst>
          </p:cNvPr>
          <p:cNvSpPr txBox="1"/>
          <p:nvPr/>
        </p:nvSpPr>
        <p:spPr>
          <a:xfrm>
            <a:off x="12700" y="4215010"/>
            <a:ext cx="120777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Having read </a:t>
            </a:r>
            <a:r>
              <a:rPr lang="en-US" sz="3400" dirty="0">
                <a:solidFill>
                  <a:srgbClr val="C00000"/>
                </a:solidFill>
              </a:rPr>
              <a:t>lots about crime before, she had some useful ideas.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92A6F-2421-EDC4-0139-64579BD4F2DF}"/>
              </a:ext>
            </a:extLst>
          </p:cNvPr>
          <p:cNvSpPr txBox="1"/>
          <p:nvPr/>
        </p:nvSpPr>
        <p:spPr>
          <a:xfrm>
            <a:off x="-17464" y="5775286"/>
            <a:ext cx="12496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Having learned </a:t>
            </a:r>
            <a:r>
              <a:rPr lang="en-US" sz="3200" dirty="0">
                <a:solidFill>
                  <a:srgbClr val="C00000"/>
                </a:solidFill>
              </a:rPr>
              <a:t>about energy sources, the major knew exactly what to do.</a:t>
            </a:r>
          </a:p>
        </p:txBody>
      </p:sp>
    </p:spTree>
    <p:extLst>
      <p:ext uri="{BB962C8B-B14F-4D97-AF65-F5344CB8AC3E}">
        <p14:creationId xmlns:p14="http://schemas.microsoft.com/office/powerpoint/2010/main" val="20220272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AAF0F-66DD-BC6E-F56F-1655CED73B8E}"/>
              </a:ext>
            </a:extLst>
          </p:cNvPr>
          <p:cNvSpPr/>
          <p:nvPr/>
        </p:nvSpPr>
        <p:spPr>
          <a:xfrm>
            <a:off x="330200" y="374828"/>
            <a:ext cx="116586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FF"/>
                </a:solidFill>
              </a:rPr>
              <a:t>Rewrite the sentences using Perfect Participle clauses.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6A49D-FE5A-D2ED-863D-66A424AE9036}"/>
              </a:ext>
            </a:extLst>
          </p:cNvPr>
          <p:cNvSpPr/>
          <p:nvPr/>
        </p:nvSpPr>
        <p:spPr>
          <a:xfrm>
            <a:off x="469900" y="1082714"/>
            <a:ext cx="113665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4. As Joey had heard of robot cleaners, Joey bought several of them for his home.</a:t>
            </a:r>
          </a:p>
          <a:p>
            <a:endParaRPr lang="en-US" sz="3600" dirty="0">
              <a:solidFill>
                <a:srgbClr val="242021"/>
              </a:solidFill>
            </a:endParaRPr>
          </a:p>
          <a:p>
            <a:endParaRPr lang="en-US" sz="3600" dirty="0">
              <a:solidFill>
                <a:srgbClr val="242021"/>
              </a:solidFill>
            </a:endParaRPr>
          </a:p>
          <a:p>
            <a:r>
              <a:rPr lang="en-US" sz="3600" dirty="0">
                <a:solidFill>
                  <a:srgbClr val="242021"/>
                </a:solidFill>
              </a:rPr>
              <a:t>5. Because </a:t>
            </a:r>
            <a:r>
              <a:rPr lang="en-US" sz="3600" dirty="0" err="1">
                <a:solidFill>
                  <a:srgbClr val="242021"/>
                </a:solidFill>
              </a:rPr>
              <a:t>Ultratown</a:t>
            </a:r>
            <a:r>
              <a:rPr lang="en-US" sz="3600" dirty="0">
                <a:solidFill>
                  <a:srgbClr val="242021"/>
                </a:solidFill>
              </a:rPr>
              <a:t> researched how dangerous they were, </a:t>
            </a:r>
            <a:r>
              <a:rPr lang="en-US" sz="3600" dirty="0" err="1">
                <a:solidFill>
                  <a:srgbClr val="242021"/>
                </a:solidFill>
              </a:rPr>
              <a:t>Ultratown</a:t>
            </a:r>
            <a:r>
              <a:rPr lang="en-US" sz="3600" dirty="0">
                <a:solidFill>
                  <a:srgbClr val="242021"/>
                </a:solidFill>
              </a:rPr>
              <a:t> stopped people driving cars in the city</a:t>
            </a:r>
            <a:r>
              <a:rPr lang="en-US" sz="3600" dirty="0"/>
              <a:t>.</a:t>
            </a:r>
            <a:r>
              <a:rPr lang="en-US" sz="3400" dirty="0"/>
              <a:t/>
            </a:r>
            <a:br>
              <a:rPr lang="en-US" sz="3400" dirty="0"/>
            </a:br>
            <a:endParaRPr lang="en-US" sz="34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16EC5-EB4C-76ED-FB40-7D6EE61E0C10}"/>
              </a:ext>
            </a:extLst>
          </p:cNvPr>
          <p:cNvSpPr txBox="1"/>
          <p:nvPr/>
        </p:nvSpPr>
        <p:spPr>
          <a:xfrm>
            <a:off x="554037" y="2131514"/>
            <a:ext cx="11210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</a:t>
            </a:r>
            <a:r>
              <a:rPr lang="en-US" sz="3600" b="1" dirty="0">
                <a:solidFill>
                  <a:srgbClr val="C00000"/>
                </a:solidFill>
              </a:rPr>
              <a:t>Having heard </a:t>
            </a:r>
            <a:r>
              <a:rPr lang="en-US" sz="3600" dirty="0">
                <a:solidFill>
                  <a:srgbClr val="C00000"/>
                </a:solidFill>
              </a:rPr>
              <a:t>of robot cleaners, Joey bought several of them for his home.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857D2-5FD0-15FE-4854-E211CAF01E4F}"/>
              </a:ext>
            </a:extLst>
          </p:cNvPr>
          <p:cNvSpPr txBox="1"/>
          <p:nvPr/>
        </p:nvSpPr>
        <p:spPr>
          <a:xfrm>
            <a:off x="510915" y="4529811"/>
            <a:ext cx="12077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 </a:t>
            </a:r>
            <a:r>
              <a:rPr lang="en-US" sz="3600" b="1" dirty="0">
                <a:solidFill>
                  <a:srgbClr val="C00000"/>
                </a:solidFill>
                <a:sym typeface="Wingdings" panose="05000000000000000000" pitchFamily="2" charset="2"/>
              </a:rPr>
              <a:t>Having researched </a:t>
            </a:r>
            <a:r>
              <a:rPr 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how dangerous they were, </a:t>
            </a:r>
            <a:r>
              <a:rPr lang="en-US" sz="3600" dirty="0" err="1">
                <a:solidFill>
                  <a:srgbClr val="C00000"/>
                </a:solidFill>
                <a:sym typeface="Wingdings" panose="05000000000000000000" pitchFamily="2" charset="2"/>
              </a:rPr>
              <a:t>Ultratown</a:t>
            </a:r>
            <a:r>
              <a:rPr 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 stopped people driving cars in the city.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65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2" y="433503"/>
            <a:ext cx="8437477" cy="5984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AAF0F-66DD-BC6E-F56F-1655CED73B8E}"/>
              </a:ext>
            </a:extLst>
          </p:cNvPr>
          <p:cNvSpPr/>
          <p:nvPr/>
        </p:nvSpPr>
        <p:spPr>
          <a:xfrm>
            <a:off x="1543665" y="374383"/>
            <a:ext cx="10648335" cy="2277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66FF"/>
                </a:solidFill>
              </a:rPr>
              <a:t>Work in pairs</a:t>
            </a:r>
          </a:p>
          <a:p>
            <a:r>
              <a:rPr lang="en-US" sz="3600" b="1" dirty="0">
                <a:solidFill>
                  <a:srgbClr val="FF0066"/>
                </a:solidFill>
              </a:rPr>
              <a:t>Discuss common problems in cities and potential solutions to these problems. </a:t>
            </a:r>
          </a:p>
          <a:p>
            <a:r>
              <a:rPr lang="en-US" sz="3600" b="1" dirty="0">
                <a:solidFill>
                  <a:srgbClr val="FF0066"/>
                </a:solidFill>
              </a:rPr>
              <a:t>Complete the table below.</a:t>
            </a:r>
            <a:endParaRPr lang="en-US" sz="3600" b="1" i="1" dirty="0">
              <a:solidFill>
                <a:srgbClr val="FF0066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8B57162-3F64-703A-05B8-A7E92C1270D5}"/>
              </a:ext>
            </a:extLst>
          </p:cNvPr>
          <p:cNvSpPr txBox="1"/>
          <p:nvPr/>
        </p:nvSpPr>
        <p:spPr>
          <a:xfrm>
            <a:off x="192958" y="495088"/>
            <a:ext cx="1350707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Speaking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248987-220D-DEED-33A5-1367152A4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91071"/>
              </p:ext>
            </p:extLst>
          </p:nvPr>
        </p:nvGraphicFramePr>
        <p:xfrm>
          <a:off x="577850" y="2772635"/>
          <a:ext cx="11036299" cy="158496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3252656">
                  <a:extLst>
                    <a:ext uri="{9D8B030D-6E8A-4147-A177-3AD203B41FA5}">
                      <a16:colId xmlns:a16="http://schemas.microsoft.com/office/drawing/2014/main" val="2552135886"/>
                    </a:ext>
                  </a:extLst>
                </a:gridCol>
                <a:gridCol w="7783643">
                  <a:extLst>
                    <a:ext uri="{9D8B030D-6E8A-4147-A177-3AD203B41FA5}">
                      <a16:colId xmlns:a16="http://schemas.microsoft.com/office/drawing/2014/main" val="37365685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PROBLEMS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SOLUTIONS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880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569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365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60803"/>
                  </a:ext>
                </a:extLst>
              </a:tr>
            </a:tbl>
          </a:graphicData>
        </a:graphic>
      </p:graphicFrame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9EC35A62-DBA5-81E6-9B1E-A94154B187A4}"/>
              </a:ext>
            </a:extLst>
          </p:cNvPr>
          <p:cNvSpPr/>
          <p:nvPr/>
        </p:nvSpPr>
        <p:spPr>
          <a:xfrm>
            <a:off x="281858" y="4467812"/>
            <a:ext cx="5293442" cy="938595"/>
          </a:xfrm>
          <a:prstGeom prst="wedgeRoundRectCallout">
            <a:avLst>
              <a:gd name="adj1" fmla="val 59415"/>
              <a:gd name="adj2" fmla="val 843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What do you think are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problems in current cities?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EABD8-34FE-8EE1-2BD0-ED8D70C8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347" y="374383"/>
            <a:ext cx="1026695" cy="724028"/>
          </a:xfrm>
          <a:prstGeom prst="rect">
            <a:avLst/>
          </a:prstGeom>
        </p:spPr>
      </p:pic>
      <p:sp>
        <p:nvSpPr>
          <p:cNvPr id="14" name="Rounded Rectangular Callout 4">
            <a:extLst>
              <a:ext uri="{FF2B5EF4-FFF2-40B4-BE49-F238E27FC236}">
                <a16:creationId xmlns:a16="http://schemas.microsoft.com/office/drawing/2014/main" id="{9F73D661-8F8A-77EF-5FB2-1750225E47B5}"/>
              </a:ext>
            </a:extLst>
          </p:cNvPr>
          <p:cNvSpPr/>
          <p:nvPr/>
        </p:nvSpPr>
        <p:spPr>
          <a:xfrm>
            <a:off x="6320706" y="4478300"/>
            <a:ext cx="5293442" cy="938595"/>
          </a:xfrm>
          <a:prstGeom prst="wedgeRoundRectCallout">
            <a:avLst>
              <a:gd name="adj1" fmla="val -63183"/>
              <a:gd name="adj2" fmla="val 504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I think congestion is a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big problem.</a:t>
            </a:r>
          </a:p>
        </p:txBody>
      </p:sp>
      <p:sp>
        <p:nvSpPr>
          <p:cNvPr id="15" name="Rounded Rectangular Callout 4">
            <a:extLst>
              <a:ext uri="{FF2B5EF4-FFF2-40B4-BE49-F238E27FC236}">
                <a16:creationId xmlns:a16="http://schemas.microsoft.com/office/drawing/2014/main" id="{A566FB7D-2E1C-2E34-A5E1-B029D3FB7100}"/>
              </a:ext>
            </a:extLst>
          </p:cNvPr>
          <p:cNvSpPr/>
          <p:nvPr/>
        </p:nvSpPr>
        <p:spPr>
          <a:xfrm>
            <a:off x="192958" y="5545022"/>
            <a:ext cx="3794842" cy="938595"/>
          </a:xfrm>
          <a:prstGeom prst="wedgeRoundRectCallout">
            <a:avLst>
              <a:gd name="adj1" fmla="val 82767"/>
              <a:gd name="adj2" fmla="val 3424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How could it be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improved?</a:t>
            </a:r>
          </a:p>
        </p:txBody>
      </p:sp>
      <p:sp>
        <p:nvSpPr>
          <p:cNvPr id="16" name="Rounded Rectangular Callout 4">
            <a:extLst>
              <a:ext uri="{FF2B5EF4-FFF2-40B4-BE49-F238E27FC236}">
                <a16:creationId xmlns:a16="http://schemas.microsoft.com/office/drawing/2014/main" id="{3151E94C-4919-42E2-AA73-6997851BA053}"/>
              </a:ext>
            </a:extLst>
          </p:cNvPr>
          <p:cNvSpPr/>
          <p:nvPr/>
        </p:nvSpPr>
        <p:spPr>
          <a:xfrm>
            <a:off x="6193706" y="5545022"/>
            <a:ext cx="5293442" cy="938595"/>
          </a:xfrm>
          <a:prstGeom prst="wedgeRoundRectCallout">
            <a:avLst>
              <a:gd name="adj1" fmla="val -60064"/>
              <a:gd name="adj2" fmla="val 220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I think having more public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transportation would help.</a:t>
            </a: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4EC794F4-8132-C811-F2ED-85276B29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03" y="1585208"/>
            <a:ext cx="1720191" cy="109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1" animBg="1"/>
      <p:bldP spid="15" grpId="1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AAF0F-66DD-BC6E-F56F-1655CED73B8E}"/>
              </a:ext>
            </a:extLst>
          </p:cNvPr>
          <p:cNvSpPr/>
          <p:nvPr/>
        </p:nvSpPr>
        <p:spPr>
          <a:xfrm>
            <a:off x="1543665" y="374383"/>
            <a:ext cx="10648335" cy="2277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66FF"/>
                </a:solidFill>
              </a:rPr>
              <a:t>Work in pairs</a:t>
            </a:r>
          </a:p>
          <a:p>
            <a:r>
              <a:rPr lang="en-US" sz="3600" b="1" dirty="0">
                <a:solidFill>
                  <a:srgbClr val="FF0066"/>
                </a:solidFill>
              </a:rPr>
              <a:t>Discuss common problems in cities and potential solutions to these problems. </a:t>
            </a:r>
          </a:p>
          <a:p>
            <a:r>
              <a:rPr lang="en-US" sz="3600" b="1" dirty="0">
                <a:solidFill>
                  <a:srgbClr val="FF0066"/>
                </a:solidFill>
              </a:rPr>
              <a:t>Complete the table below. (suggested ideas) </a:t>
            </a:r>
            <a:endParaRPr lang="en-US" sz="3600" b="1" i="1" dirty="0">
              <a:solidFill>
                <a:srgbClr val="FF0066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8B57162-3F64-703A-05B8-A7E92C1270D5}"/>
              </a:ext>
            </a:extLst>
          </p:cNvPr>
          <p:cNvSpPr txBox="1"/>
          <p:nvPr/>
        </p:nvSpPr>
        <p:spPr>
          <a:xfrm>
            <a:off x="192958" y="495088"/>
            <a:ext cx="1350707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Speaking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701500-7A9D-2611-801A-237BB1E27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50202"/>
              </p:ext>
            </p:extLst>
          </p:nvPr>
        </p:nvGraphicFramePr>
        <p:xfrm>
          <a:off x="685800" y="2772635"/>
          <a:ext cx="11036299" cy="390144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3252656">
                  <a:extLst>
                    <a:ext uri="{9D8B030D-6E8A-4147-A177-3AD203B41FA5}">
                      <a16:colId xmlns:a16="http://schemas.microsoft.com/office/drawing/2014/main" val="2552135886"/>
                    </a:ext>
                  </a:extLst>
                </a:gridCol>
                <a:gridCol w="7783643">
                  <a:extLst>
                    <a:ext uri="{9D8B030D-6E8A-4147-A177-3AD203B41FA5}">
                      <a16:colId xmlns:a16="http://schemas.microsoft.com/office/drawing/2014/main" val="37365685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PROBLEMS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SOLUTIONS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880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Traffic congestion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Better public transportation systems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569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Air pollution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Renewable energy sources, electric cars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365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Overcrowding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 more affordable housing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60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cost of living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Offering more job opportunities, affordable services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644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Crime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Better community policing, more security cameras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724499"/>
                  </a:ext>
                </a:extLst>
              </a:tr>
            </a:tbl>
          </a:graphicData>
        </a:graphic>
      </p:graphicFrame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0EE440C-488A-D540-32BB-58939142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931" y="1537082"/>
            <a:ext cx="1379168" cy="8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2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3318"/>
          <a:stretch/>
        </p:blipFill>
        <p:spPr>
          <a:xfrm>
            <a:off x="1384705" y="685799"/>
            <a:ext cx="7749667" cy="561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288" y="3731028"/>
            <a:ext cx="3750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Production:</a:t>
            </a:r>
          </a:p>
          <a:p>
            <a:r>
              <a:rPr lang="en-US" sz="4800" dirty="0">
                <a:solidFill>
                  <a:schemeClr val="bg1"/>
                </a:solidFill>
              </a:rPr>
              <a:t>     Writing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AAF0F-66DD-BC6E-F56F-1655CED73B8E}"/>
              </a:ext>
            </a:extLst>
          </p:cNvPr>
          <p:cNvSpPr/>
          <p:nvPr/>
        </p:nvSpPr>
        <p:spPr>
          <a:xfrm>
            <a:off x="1350707" y="495088"/>
            <a:ext cx="10648335" cy="270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66FF"/>
                </a:solidFill>
              </a:rPr>
              <a:t>Now, think about </a:t>
            </a:r>
            <a:r>
              <a:rPr lang="en-US" sz="3400" b="1" dirty="0">
                <a:solidFill>
                  <a:srgbClr val="C00000"/>
                </a:solidFill>
              </a:rPr>
              <a:t>three particular problems of big cities</a:t>
            </a:r>
            <a:r>
              <a:rPr lang="en-US" sz="3400" b="1" dirty="0">
                <a:solidFill>
                  <a:srgbClr val="0066FF"/>
                </a:solidFill>
              </a:rPr>
              <a:t>. Design a city which can solve these problems. </a:t>
            </a:r>
            <a:r>
              <a:rPr lang="en-US" sz="3400" b="1" dirty="0">
                <a:solidFill>
                  <a:srgbClr val="C00000"/>
                </a:solidFill>
              </a:rPr>
              <a:t>Write a report of your designed city</a:t>
            </a:r>
            <a:r>
              <a:rPr lang="en-US" sz="3400" b="1" dirty="0">
                <a:solidFill>
                  <a:srgbClr val="0066FF"/>
                </a:solidFill>
              </a:rPr>
              <a:t>. Use the Writing Skill box, the</a:t>
            </a:r>
          </a:p>
          <a:p>
            <a:r>
              <a:rPr lang="en-US" sz="3400" b="1" dirty="0">
                <a:solidFill>
                  <a:srgbClr val="0066FF"/>
                </a:solidFill>
              </a:rPr>
              <a:t>reading model, and your speaking notes to help you. Write </a:t>
            </a:r>
            <a:r>
              <a:rPr lang="en-US" sz="3400" b="1" dirty="0">
                <a:solidFill>
                  <a:srgbClr val="C00000"/>
                </a:solidFill>
              </a:rPr>
              <a:t>150–180 words</a:t>
            </a:r>
            <a:r>
              <a:rPr lang="en-US" sz="3400" b="1" dirty="0">
                <a:solidFill>
                  <a:srgbClr val="0066FF"/>
                </a:solidFill>
              </a:rPr>
              <a:t>.</a:t>
            </a:r>
            <a:endParaRPr lang="en-US" sz="3600" b="1" i="1" dirty="0">
              <a:solidFill>
                <a:srgbClr val="FF0066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8B57162-3F64-703A-05B8-A7E92C1270D5}"/>
              </a:ext>
            </a:extLst>
          </p:cNvPr>
          <p:cNvSpPr txBox="1"/>
          <p:nvPr/>
        </p:nvSpPr>
        <p:spPr>
          <a:xfrm>
            <a:off x="192958" y="495089"/>
            <a:ext cx="1157749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Writing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DDBFB-E10E-4740-3931-628F34E54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32" y="3153680"/>
            <a:ext cx="9076661" cy="34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E2DAC8-CA6E-A08E-CAB0-954B1FD51CAD}"/>
              </a:ext>
            </a:extLst>
          </p:cNvPr>
          <p:cNvSpPr/>
          <p:nvPr/>
        </p:nvSpPr>
        <p:spPr>
          <a:xfrm>
            <a:off x="3992307" y="418888"/>
            <a:ext cx="3589593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66FF"/>
                </a:solidFill>
              </a:rPr>
              <a:t>Suggested writing</a:t>
            </a:r>
            <a:endParaRPr lang="en-US" sz="3600" b="1" i="1" dirty="0">
              <a:solidFill>
                <a:srgbClr val="FF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C3DBF-ED63-0F9F-E9C5-C614DEF23DB0}"/>
              </a:ext>
            </a:extLst>
          </p:cNvPr>
          <p:cNvSpPr txBox="1"/>
          <p:nvPr/>
        </p:nvSpPr>
        <p:spPr>
          <a:xfrm>
            <a:off x="527050" y="619195"/>
            <a:ext cx="114744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Ultratown</a:t>
            </a:r>
            <a:endParaRPr lang="en-US" sz="3600" dirty="0">
              <a:solidFill>
                <a:srgbClr val="084BB8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The city I created is called </a:t>
            </a:r>
            <a:r>
              <a:rPr lang="en-US" sz="3600" dirty="0" err="1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Ultratown</a:t>
            </a:r>
            <a:r>
              <a:rPr lang="en-US" sz="36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. It uses some amazing technology and is really eco-friendly. Having researched a lot about current cities, I made a great city.</a:t>
            </a:r>
          </a:p>
          <a:p>
            <a:r>
              <a:rPr lang="en-US" sz="36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The first thing that makes </a:t>
            </a:r>
            <a:r>
              <a:rPr lang="en-US" sz="3600" dirty="0" err="1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Ultratown</a:t>
            </a:r>
            <a:r>
              <a:rPr lang="en-US" sz="36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 so good is that it is very high-tech and safe. Having seen the problems with crime in other cities, I introduced robot police officers in my city. Everyone will feel much safer in </a:t>
            </a:r>
            <a:r>
              <a:rPr lang="en-US" sz="3600" dirty="0" err="1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Ultratown</a:t>
            </a:r>
            <a:r>
              <a:rPr lang="en-US" sz="36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5870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E2DAC8-CA6E-A08E-CAB0-954B1FD51CAD}"/>
              </a:ext>
            </a:extLst>
          </p:cNvPr>
          <p:cNvSpPr/>
          <p:nvPr/>
        </p:nvSpPr>
        <p:spPr>
          <a:xfrm>
            <a:off x="3992307" y="418888"/>
            <a:ext cx="3589593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66FF"/>
                </a:solidFill>
              </a:rPr>
              <a:t>Suggested writing</a:t>
            </a:r>
            <a:endParaRPr lang="en-US" sz="3600" b="1" i="1" dirty="0">
              <a:solidFill>
                <a:srgbClr val="FF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C3DBF-ED63-0F9F-E9C5-C614DEF23DB0}"/>
              </a:ext>
            </a:extLst>
          </p:cNvPr>
          <p:cNvSpPr txBox="1"/>
          <p:nvPr/>
        </p:nvSpPr>
        <p:spPr>
          <a:xfrm>
            <a:off x="130628" y="1125899"/>
            <a:ext cx="1185920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The next great thing is that it uses the best energy sources. Having learned about pollution, I had </a:t>
            </a:r>
            <a:r>
              <a:rPr lang="en-US" sz="3400" dirty="0" err="1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Ultratown</a:t>
            </a:r>
            <a:r>
              <a:rPr lang="en-US" sz="34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 use only solar and hydroelectric power. These energy sources are good for the environment and they will save the city's money. I think solar panels look cool, too.</a:t>
            </a:r>
          </a:p>
          <a:p>
            <a:r>
              <a:rPr lang="en-US" sz="34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Another great thing is how safe it is. Having learned from other cities, I banned cars and buses. They cause lots of traffic accidents. Everyone will ride bicycles in </a:t>
            </a:r>
            <a:r>
              <a:rPr lang="en-US" sz="3400" dirty="0" err="1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Ultratown</a:t>
            </a:r>
            <a:r>
              <a:rPr lang="en-US" sz="34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. It will be safer to walk on the streets and the air will be cleaner, too.</a:t>
            </a:r>
          </a:p>
          <a:p>
            <a:r>
              <a:rPr lang="en-US" sz="34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I think </a:t>
            </a:r>
            <a:r>
              <a:rPr lang="en-US" sz="3400" dirty="0" err="1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Ultratown</a:t>
            </a:r>
            <a:r>
              <a:rPr lang="en-US" sz="3400" dirty="0">
                <a:solidFill>
                  <a:srgbClr val="084BB8"/>
                </a:solidFill>
                <a:effectLst/>
                <a:ea typeface="Times New Roman" panose="02020603050405020304" pitchFamily="18" charset="0"/>
              </a:rPr>
              <a:t> will be a great place for everyone!</a:t>
            </a:r>
            <a:endParaRPr lang="en-US" sz="3400" dirty="0">
              <a:solidFill>
                <a:srgbClr val="084B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73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24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956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87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111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893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142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086" y="2192704"/>
            <a:ext cx="8131914" cy="34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E2DAC8-CA6E-A08E-CAB0-954B1FD51CAD}"/>
              </a:ext>
            </a:extLst>
          </p:cNvPr>
          <p:cNvSpPr/>
          <p:nvPr/>
        </p:nvSpPr>
        <p:spPr>
          <a:xfrm>
            <a:off x="1016000" y="418888"/>
            <a:ext cx="10477499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66FF"/>
                </a:solidFill>
              </a:rPr>
              <a:t>How to write a clear and effective report? </a:t>
            </a:r>
            <a:endParaRPr lang="en-US" sz="4800" b="1" i="1" dirty="0">
              <a:solidFill>
                <a:srgbClr val="FF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C3DBF-ED63-0F9F-E9C5-C614DEF23DB0}"/>
              </a:ext>
            </a:extLst>
          </p:cNvPr>
          <p:cNvSpPr txBox="1"/>
          <p:nvPr/>
        </p:nvSpPr>
        <p:spPr>
          <a:xfrm>
            <a:off x="717550" y="2587695"/>
            <a:ext cx="114744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•	report structure</a:t>
            </a:r>
          </a:p>
          <a:p>
            <a:r>
              <a:rPr lang="en-US" sz="4000" dirty="0"/>
              <a:t>•	main idea and focus</a:t>
            </a:r>
          </a:p>
          <a:p>
            <a:r>
              <a:rPr lang="en-US" sz="4000" dirty="0"/>
              <a:t>•	sentence fluency</a:t>
            </a:r>
          </a:p>
          <a:p>
            <a:r>
              <a:rPr lang="en-US" sz="4000" dirty="0"/>
              <a:t>•	word choice</a:t>
            </a:r>
          </a:p>
          <a:p>
            <a:r>
              <a:rPr lang="en-US" sz="4000" dirty="0"/>
              <a:t>•	spelling and punctuation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754E5-C2F9-7DF3-6247-718386EEFBF1}"/>
              </a:ext>
            </a:extLst>
          </p:cNvPr>
          <p:cNvSpPr txBox="1"/>
          <p:nvPr/>
        </p:nvSpPr>
        <p:spPr>
          <a:xfrm>
            <a:off x="717550" y="1685995"/>
            <a:ext cx="11474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Focus on:</a:t>
            </a:r>
          </a:p>
        </p:txBody>
      </p:sp>
    </p:spTree>
    <p:extLst>
      <p:ext uri="{BB962C8B-B14F-4D97-AF65-F5344CB8AC3E}">
        <p14:creationId xmlns:p14="http://schemas.microsoft.com/office/powerpoint/2010/main" val="3829296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80B77E-F5A7-A1EE-00BD-F2AC38B1F16B}"/>
              </a:ext>
            </a:extLst>
          </p:cNvPr>
          <p:cNvSpPr/>
          <p:nvPr/>
        </p:nvSpPr>
        <p:spPr>
          <a:xfrm>
            <a:off x="0" y="1229920"/>
            <a:ext cx="1167089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0416BC"/>
                </a:solidFill>
              </a:rPr>
              <a:t>Rewrite the sentences using Perfect Participle clauses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57819-9972-C898-50E1-4E1AA69961D9}"/>
              </a:ext>
            </a:extLst>
          </p:cNvPr>
          <p:cNvSpPr/>
          <p:nvPr/>
        </p:nvSpPr>
        <p:spPr>
          <a:xfrm>
            <a:off x="224897" y="306590"/>
            <a:ext cx="3483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Work in pairs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70B6-DFD9-B59B-265F-D9877FF5E7DF}"/>
              </a:ext>
            </a:extLst>
          </p:cNvPr>
          <p:cNvSpPr/>
          <p:nvPr/>
        </p:nvSpPr>
        <p:spPr>
          <a:xfrm>
            <a:off x="281449" y="2091695"/>
            <a:ext cx="113894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1.	Because they had seen the damage caused by pollution, they banned cars and buses.</a:t>
            </a:r>
          </a:p>
          <a:p>
            <a:r>
              <a:rPr lang="en-US" sz="3600" dirty="0">
                <a:solidFill>
                  <a:srgbClr val="002060"/>
                </a:solidFill>
              </a:rPr>
              <a:t>2.	After I had seen the problems with crime in other cities, I introduced robot police officers in my city.</a:t>
            </a:r>
          </a:p>
          <a:p>
            <a:r>
              <a:rPr lang="en-US" sz="3600" dirty="0">
                <a:solidFill>
                  <a:srgbClr val="002060"/>
                </a:solidFill>
              </a:rPr>
              <a:t>3.	I have built many parks and forests throughout the city after I had noticed that most cities have very few green spaces.</a:t>
            </a:r>
          </a:p>
        </p:txBody>
      </p:sp>
    </p:spTree>
    <p:extLst>
      <p:ext uri="{BB962C8B-B14F-4D97-AF65-F5344CB8AC3E}">
        <p14:creationId xmlns:p14="http://schemas.microsoft.com/office/powerpoint/2010/main" val="36963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80B77E-F5A7-A1EE-00BD-F2AC38B1F16B}"/>
              </a:ext>
            </a:extLst>
          </p:cNvPr>
          <p:cNvSpPr/>
          <p:nvPr/>
        </p:nvSpPr>
        <p:spPr>
          <a:xfrm>
            <a:off x="0" y="447799"/>
            <a:ext cx="1167089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0416BC"/>
                </a:solidFill>
              </a:rPr>
              <a:t>Rewrite the sentences using Perfect Participle clauses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57819-9972-C898-50E1-4E1AA69961D9}"/>
              </a:ext>
            </a:extLst>
          </p:cNvPr>
          <p:cNvSpPr/>
          <p:nvPr/>
        </p:nvSpPr>
        <p:spPr>
          <a:xfrm>
            <a:off x="281449" y="1253395"/>
            <a:ext cx="3483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70B6-DFD9-B59B-265F-D9877FF5E7DF}"/>
              </a:ext>
            </a:extLst>
          </p:cNvPr>
          <p:cNvSpPr/>
          <p:nvPr/>
        </p:nvSpPr>
        <p:spPr>
          <a:xfrm>
            <a:off x="281449" y="2091695"/>
            <a:ext cx="113894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u="sng" dirty="0">
                <a:solidFill>
                  <a:srgbClr val="002060"/>
                </a:solidFill>
              </a:rPr>
              <a:t>Having seen </a:t>
            </a:r>
            <a:r>
              <a:rPr lang="en-US" sz="3600" dirty="0">
                <a:solidFill>
                  <a:srgbClr val="002060"/>
                </a:solidFill>
              </a:rPr>
              <a:t>the damage caused by pollution, they banned cars and buses.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u="sng" dirty="0">
                <a:solidFill>
                  <a:srgbClr val="002060"/>
                </a:solidFill>
              </a:rPr>
              <a:t>Having seen </a:t>
            </a:r>
            <a:r>
              <a:rPr lang="en-US" sz="3600" dirty="0">
                <a:solidFill>
                  <a:srgbClr val="002060"/>
                </a:solidFill>
              </a:rPr>
              <a:t>the problems with crime in other cities, I introduced robot police officers in my city.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u="sng" dirty="0">
                <a:solidFill>
                  <a:srgbClr val="002060"/>
                </a:solidFill>
              </a:rPr>
              <a:t>Having noticed </a:t>
            </a:r>
            <a:r>
              <a:rPr lang="en-US" sz="3600" dirty="0">
                <a:solidFill>
                  <a:srgbClr val="002060"/>
                </a:solidFill>
              </a:rPr>
              <a:t>that most cities have very few green spaces, I have built many parks and forests throughout the city.</a:t>
            </a:r>
          </a:p>
        </p:txBody>
      </p:sp>
    </p:spTree>
    <p:extLst>
      <p:ext uri="{BB962C8B-B14F-4D97-AF65-F5344CB8AC3E}">
        <p14:creationId xmlns:p14="http://schemas.microsoft.com/office/powerpoint/2010/main" val="28075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1" y="1967982"/>
            <a:ext cx="1146809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Write a report about a city of the future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Writing Skill: Writing more efficiently using Perfect Participle clauses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Discuss common problems in cities and potential solutions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to these problems. </a:t>
            </a:r>
          </a:p>
        </p:txBody>
      </p:sp>
    </p:spTree>
    <p:extLst>
      <p:ext uri="{BB962C8B-B14F-4D97-AF65-F5344CB8AC3E}">
        <p14:creationId xmlns:p14="http://schemas.microsoft.com/office/powerpoint/2010/main" val="38559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1860497"/>
            <a:ext cx="11719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Finish the writing part. </a:t>
            </a: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Do the exercises in WB: Writing (page 61).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Play the consolidation games in </a:t>
            </a:r>
            <a:r>
              <a:rPr lang="en-US" sz="3600" dirty="0" err="1">
                <a:solidFill>
                  <a:srgbClr val="0070C0"/>
                </a:solidFill>
                <a:ea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 Anh 11 </a:t>
            </a:r>
            <a:r>
              <a:rPr lang="en-US" sz="3600" dirty="0" err="1">
                <a:solidFill>
                  <a:srgbClr val="0070C0"/>
                </a:solidFill>
                <a:ea typeface="Calibri" panose="020F0502020204030204" pitchFamily="34" charset="0"/>
              </a:rPr>
              <a:t>i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-Learn Smart World DHA App on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hlinkClick r:id="rId2"/>
              </a:rPr>
              <a:t>www.eduhome.com.vn</a:t>
            </a:r>
            <a:endParaRPr lang="en-US" sz="360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- 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Prepare: Unit 10 – Review – page 110.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4961" r="42349" b="43140"/>
          <a:stretch/>
        </p:blipFill>
        <p:spPr>
          <a:xfrm>
            <a:off x="922042" y="324919"/>
            <a:ext cx="11262343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2721" y="779974"/>
            <a:ext cx="6756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449" y="3215704"/>
            <a:ext cx="120645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 "/>
                <a:ea typeface="Arial" panose="020B0604020202020204" pitchFamily="34" charset="0"/>
                <a:cs typeface="JDCLK L+ Frutiger LT Std"/>
              </a:rPr>
              <a:t>- practice writing more efficiently using Perfect Participle clauses </a:t>
            </a:r>
          </a:p>
          <a:p>
            <a:r>
              <a:rPr lang="en-US" sz="3600" dirty="0">
                <a:solidFill>
                  <a:srgbClr val="002060"/>
                </a:solidFill>
                <a:latin typeface="Calibri "/>
                <a:ea typeface="Arial" panose="020B0604020202020204" pitchFamily="34" charset="0"/>
                <a:cs typeface="JDCLK L+ Frutiger LT Std"/>
              </a:rPr>
              <a:t>- write a report about a "city of the future"</a:t>
            </a:r>
          </a:p>
          <a:p>
            <a:r>
              <a:rPr lang="en-US" sz="3600" dirty="0">
                <a:solidFill>
                  <a:srgbClr val="002060"/>
                </a:solidFill>
                <a:latin typeface="Calibri "/>
                <a:ea typeface="Arial" panose="020B0604020202020204" pitchFamily="34" charset="0"/>
                <a:cs typeface="JDCLK L+ Frutiger LT Std"/>
              </a:rPr>
              <a:t>- talk about problems of cities and things that could improve them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371928"/>
            <a:ext cx="3829770" cy="2472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5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939B5D9-CD36-CC2A-E5B6-0C74C005C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83823"/>
              </p:ext>
            </p:extLst>
          </p:nvPr>
        </p:nvGraphicFramePr>
        <p:xfrm>
          <a:off x="0" y="685087"/>
          <a:ext cx="12692017" cy="487680"/>
        </p:xfrm>
        <a:graphic>
          <a:graphicData uri="http://schemas.openxmlformats.org/drawingml/2006/table">
            <a:tbl>
              <a:tblPr/>
              <a:tblGrid>
                <a:gridCol w="12692017">
                  <a:extLst>
                    <a:ext uri="{9D8B030D-6E8A-4147-A177-3AD203B41FA5}">
                      <a16:colId xmlns:a16="http://schemas.microsoft.com/office/drawing/2014/main" val="3849586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600" b="1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Put the phrases/sentences into correct order </a:t>
                      </a:r>
                      <a:r>
                        <a:rPr lang="en-US" sz="2600" b="1" i="1" u="non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Aspect-Before-After on city improvements</a:t>
                      </a:r>
                      <a:r>
                        <a:rPr lang="en-US" sz="2600" b="1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:</a:t>
                      </a:r>
                      <a:endParaRPr lang="en-US" sz="2600" b="1" dirty="0">
                        <a:solidFill>
                          <a:srgbClr val="0416BC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594796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A8D98AE6-F086-8D39-2F21-CCBBFF77A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3681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4382F4-10DB-ED43-154F-0DD65BE49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770800"/>
              </p:ext>
            </p:extLst>
          </p:nvPr>
        </p:nvGraphicFramePr>
        <p:xfrm>
          <a:off x="384478" y="1335614"/>
          <a:ext cx="6119064" cy="1950720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039280">
                  <a:extLst>
                    <a:ext uri="{9D8B030D-6E8A-4147-A177-3AD203B41FA5}">
                      <a16:colId xmlns:a16="http://schemas.microsoft.com/office/drawing/2014/main" val="3821818442"/>
                    </a:ext>
                  </a:extLst>
                </a:gridCol>
                <a:gridCol w="2039892">
                  <a:extLst>
                    <a:ext uri="{9D8B030D-6E8A-4147-A177-3AD203B41FA5}">
                      <a16:colId xmlns:a16="http://schemas.microsoft.com/office/drawing/2014/main" val="4277544393"/>
                    </a:ext>
                  </a:extLst>
                </a:gridCol>
                <a:gridCol w="2039892">
                  <a:extLst>
                    <a:ext uri="{9D8B030D-6E8A-4147-A177-3AD203B41FA5}">
                      <a16:colId xmlns:a16="http://schemas.microsoft.com/office/drawing/2014/main" val="1497370551"/>
                    </a:ext>
                  </a:extLst>
                </a:gridCol>
              </a:tblGrid>
              <a:tr h="464215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Aspect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Before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After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240752"/>
                  </a:ext>
                </a:extLst>
              </a:tr>
              <a:tr h="464215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622171"/>
                  </a:ext>
                </a:extLst>
              </a:tr>
              <a:tr h="464215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775844"/>
                  </a:ext>
                </a:extLst>
              </a:tr>
              <a:tr h="464215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94712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F1D382D-7BBB-422F-02B3-25C1E8965804}"/>
              </a:ext>
            </a:extLst>
          </p:cNvPr>
          <p:cNvSpPr/>
          <p:nvPr/>
        </p:nvSpPr>
        <p:spPr>
          <a:xfrm>
            <a:off x="174846" y="3306357"/>
            <a:ext cx="11698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200" b="1" dirty="0">
                <a:solidFill>
                  <a:srgbClr val="C00000"/>
                </a:solidFill>
                <a:effectLst/>
              </a:rPr>
              <a:t>Aspect: </a:t>
            </a:r>
            <a:r>
              <a:rPr lang="en-US" sz="280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Transportation/</a:t>
            </a:r>
            <a:r>
              <a:rPr lang="en-US" sz="2800" dirty="0">
                <a:solidFill>
                  <a:srgbClr val="002060"/>
                </a:solidFill>
                <a:effectLst/>
              </a:rPr>
              <a:t>Housing/</a:t>
            </a:r>
            <a:r>
              <a:rPr lang="en-US" sz="280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Environmental Sustainability</a:t>
            </a:r>
            <a:endParaRPr lang="en-US" sz="280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C993D8-E145-D947-B1FB-31EA519B8E6F}"/>
              </a:ext>
            </a:extLst>
          </p:cNvPr>
          <p:cNvSpPr/>
          <p:nvPr/>
        </p:nvSpPr>
        <p:spPr>
          <a:xfrm>
            <a:off x="174846" y="3748281"/>
            <a:ext cx="1169847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&amp; After: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- </a:t>
            </a:r>
            <a:r>
              <a:rPr lang="en-US" sz="2800" dirty="0">
                <a:solidFill>
                  <a:srgbClr val="002060"/>
                </a:solidFill>
              </a:rPr>
              <a:t>People saw how congested many cities are.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fontAlgn="t"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</a:rPr>
              <a:t>- People used  3D printers to build affordable apartments.</a:t>
            </a:r>
          </a:p>
          <a:p>
            <a:pPr fontAlgn="t"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</a:rPr>
              <a:t>- People heard about the high house prices in many cities.</a:t>
            </a:r>
          </a:p>
          <a:p>
            <a:pPr fontAlgn="t"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</a:rPr>
              <a:t>- People put solar panels on the sides of every building.</a:t>
            </a:r>
          </a:p>
          <a:p>
            <a:pPr fontAlgn="t"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</a:rPr>
              <a:t>- People introduced new subways and self-driving taxis. </a:t>
            </a:r>
          </a:p>
          <a:p>
            <a:pPr fontAlgn="t"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</a:rPr>
              <a:t>- People understood the environmental effects of fossil fuels.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420AE0-CAE8-96DD-96D4-9579B67E7F34}"/>
              </a:ext>
            </a:extLst>
          </p:cNvPr>
          <p:cNvSpPr/>
          <p:nvPr/>
        </p:nvSpPr>
        <p:spPr>
          <a:xfrm>
            <a:off x="580689" y="1856821"/>
            <a:ext cx="1690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800" dirty="0">
                <a:solidFill>
                  <a:srgbClr val="002060"/>
                </a:solidFill>
                <a:effectLst/>
              </a:rPr>
              <a:t>Housing</a:t>
            </a:r>
            <a:endParaRPr lang="en-US" sz="280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85753-1657-6EE5-25DD-34C23A7D3CCD}"/>
              </a:ext>
            </a:extLst>
          </p:cNvPr>
          <p:cNvSpPr txBox="1"/>
          <p:nvPr/>
        </p:nvSpPr>
        <p:spPr>
          <a:xfrm>
            <a:off x="384478" y="297131"/>
            <a:ext cx="6350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16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and After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CD3BC9-2199-6921-92D3-5DE91DF9E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109627"/>
              </p:ext>
            </p:extLst>
          </p:nvPr>
        </p:nvGraphicFramePr>
        <p:xfrm>
          <a:off x="326725" y="2023752"/>
          <a:ext cx="11538550" cy="4535483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3845414">
                  <a:extLst>
                    <a:ext uri="{9D8B030D-6E8A-4147-A177-3AD203B41FA5}">
                      <a16:colId xmlns:a16="http://schemas.microsoft.com/office/drawing/2014/main" val="3821818442"/>
                    </a:ext>
                  </a:extLst>
                </a:gridCol>
                <a:gridCol w="3846568">
                  <a:extLst>
                    <a:ext uri="{9D8B030D-6E8A-4147-A177-3AD203B41FA5}">
                      <a16:colId xmlns:a16="http://schemas.microsoft.com/office/drawing/2014/main" val="4277544393"/>
                    </a:ext>
                  </a:extLst>
                </a:gridCol>
                <a:gridCol w="3846568">
                  <a:extLst>
                    <a:ext uri="{9D8B030D-6E8A-4147-A177-3AD203B41FA5}">
                      <a16:colId xmlns:a16="http://schemas.microsoft.com/office/drawing/2014/main" val="1497370551"/>
                    </a:ext>
                  </a:extLst>
                </a:gridCol>
              </a:tblGrid>
              <a:tr h="258851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Aspect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Before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After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240752"/>
                  </a:ext>
                </a:extLst>
              </a:tr>
              <a:tr h="1132472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Housing</a:t>
                      </a:r>
                      <a:endParaRPr lang="en-US" sz="280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People heard about the high house prices in many cities.</a:t>
                      </a:r>
                      <a:endParaRPr lang="en-US" sz="280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People used  3D printers to build affordable apartments.</a:t>
                      </a:r>
                      <a:endParaRPr lang="en-US" sz="2800" i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622171"/>
                  </a:ext>
                </a:extLst>
              </a:tr>
              <a:tr h="1487483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Transportation</a:t>
                      </a:r>
                      <a:endParaRPr lang="en-US" sz="2800" i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People saw how congested many cities are.</a:t>
                      </a:r>
                      <a:endParaRPr lang="en-US" sz="280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People introduced new subways and self-driving taxis.</a:t>
                      </a:r>
                      <a:endParaRPr lang="en-US" sz="280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775844"/>
                  </a:ext>
                </a:extLst>
              </a:tr>
              <a:tr h="893925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Environmental Sustainability</a:t>
                      </a:r>
                      <a:endParaRPr lang="en-US" sz="2800" i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People understood the environmental effects of fossil fuels.</a:t>
                      </a:r>
                      <a:endParaRPr lang="en-US" sz="2800" i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People put solar panels on the sides of every building.</a:t>
                      </a:r>
                      <a:endParaRPr lang="en-US" sz="2800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9471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79898-3397-DE32-9687-48BB04EDD074}"/>
              </a:ext>
            </a:extLst>
          </p:cNvPr>
          <p:cNvSpPr txBox="1"/>
          <p:nvPr/>
        </p:nvSpPr>
        <p:spPr>
          <a:xfrm>
            <a:off x="326725" y="298765"/>
            <a:ext cx="7629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16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and After city improvements </a:t>
            </a:r>
            <a:endParaRPr lang="en-US" dirty="0"/>
          </a:p>
        </p:txBody>
      </p:sp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FD2FB287-AABE-2D05-D712-AD2776EDA4A1}"/>
              </a:ext>
            </a:extLst>
          </p:cNvPr>
          <p:cNvSpPr/>
          <p:nvPr/>
        </p:nvSpPr>
        <p:spPr>
          <a:xfrm>
            <a:off x="562130" y="883540"/>
            <a:ext cx="10439546" cy="938595"/>
          </a:xfrm>
          <a:prstGeom prst="wedgeRoundRectCallout">
            <a:avLst>
              <a:gd name="adj1" fmla="val -565"/>
              <a:gd name="adj2" fmla="val 91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C00000"/>
                </a:solidFill>
              </a:rPr>
              <a:t>People heard about the high house prices in many cities.</a:t>
            </a:r>
          </a:p>
          <a:p>
            <a:pPr algn="ctr"/>
            <a:r>
              <a:rPr lang="en-US" sz="3000" dirty="0">
                <a:solidFill>
                  <a:srgbClr val="C00000"/>
                </a:solidFill>
              </a:rPr>
              <a:t> People used 3D printers to build affordable apartments.</a:t>
            </a:r>
          </a:p>
        </p:txBody>
      </p:sp>
      <p:sp>
        <p:nvSpPr>
          <p:cNvPr id="11" name="Rounded Rectangular Callout 4">
            <a:extLst>
              <a:ext uri="{FF2B5EF4-FFF2-40B4-BE49-F238E27FC236}">
                <a16:creationId xmlns:a16="http://schemas.microsoft.com/office/drawing/2014/main" id="{3AB950FE-D2B1-0B5E-02AC-0CC9EE82B645}"/>
              </a:ext>
            </a:extLst>
          </p:cNvPr>
          <p:cNvSpPr/>
          <p:nvPr/>
        </p:nvSpPr>
        <p:spPr>
          <a:xfrm>
            <a:off x="562130" y="879952"/>
            <a:ext cx="10439546" cy="938595"/>
          </a:xfrm>
          <a:prstGeom prst="wedgeRoundRectCallout">
            <a:avLst>
              <a:gd name="adj1" fmla="val -565"/>
              <a:gd name="adj2" fmla="val 91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u="sng" dirty="0">
                <a:solidFill>
                  <a:srgbClr val="C00000"/>
                </a:solidFill>
              </a:rPr>
              <a:t>Having heard </a:t>
            </a:r>
            <a:r>
              <a:rPr lang="en-US" sz="3000" dirty="0">
                <a:solidFill>
                  <a:srgbClr val="C00000"/>
                </a:solidFill>
              </a:rPr>
              <a:t>about the high house prices in many cities, people used 3D printers to build affordable apartments.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F4883-2DE6-72DE-7771-79A213936EAD}"/>
              </a:ext>
            </a:extLst>
          </p:cNvPr>
          <p:cNvSpPr txBox="1"/>
          <p:nvPr/>
        </p:nvSpPr>
        <p:spPr>
          <a:xfrm>
            <a:off x="7956090" y="291589"/>
            <a:ext cx="4014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416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Another way to say it!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120149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650630" y="467905"/>
            <a:ext cx="8241325" cy="6008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AAF0F-66DD-BC6E-F56F-1655CED73B8E}"/>
              </a:ext>
            </a:extLst>
          </p:cNvPr>
          <p:cNvSpPr/>
          <p:nvPr/>
        </p:nvSpPr>
        <p:spPr>
          <a:xfrm>
            <a:off x="419100" y="616128"/>
            <a:ext cx="11198593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FF"/>
                </a:solidFill>
              </a:rPr>
              <a:t>Read about </a:t>
            </a:r>
            <a:r>
              <a:rPr lang="en-US" sz="4000" b="1" dirty="0">
                <a:solidFill>
                  <a:srgbClr val="C00000"/>
                </a:solidFill>
              </a:rPr>
              <a:t>Perfect Participle clauses</a:t>
            </a:r>
            <a:r>
              <a:rPr lang="en-US" sz="4000" b="1" dirty="0">
                <a:solidFill>
                  <a:srgbClr val="0066FF"/>
                </a:solidFill>
              </a:rPr>
              <a:t>, then read the report again and underline all the Perfect Participle clauses.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6A49D-FE5A-D2ED-863D-66A424AE9036}"/>
              </a:ext>
            </a:extLst>
          </p:cNvPr>
          <p:cNvSpPr/>
          <p:nvPr/>
        </p:nvSpPr>
        <p:spPr>
          <a:xfrm>
            <a:off x="54342" y="2906908"/>
            <a:ext cx="1231749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700" u="sng" dirty="0">
                <a:solidFill>
                  <a:srgbClr val="242021"/>
                </a:solidFill>
              </a:rPr>
              <a:t>Having spent a long time researching current cities, ...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700" u="sng" dirty="0">
                <a:solidFill>
                  <a:srgbClr val="242021"/>
                </a:solidFill>
              </a:rPr>
              <a:t>Having heard about the high house prices in many cities, ...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700" u="sng" dirty="0">
                <a:solidFill>
                  <a:srgbClr val="242021"/>
                </a:solidFill>
              </a:rPr>
              <a:t>Having seen how congested many cities are, ...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700" u="sng" dirty="0">
                <a:solidFill>
                  <a:srgbClr val="242021"/>
                </a:solidFill>
              </a:rPr>
              <a:t>Having understood the environmental effects of fossil fuels, ...</a:t>
            </a:r>
            <a:endParaRPr lang="en-US" sz="3800" u="sng" dirty="0"/>
          </a:p>
        </p:txBody>
      </p:sp>
    </p:spTree>
    <p:extLst>
      <p:ext uri="{BB962C8B-B14F-4D97-AF65-F5344CB8AC3E}">
        <p14:creationId xmlns:p14="http://schemas.microsoft.com/office/powerpoint/2010/main" val="26618296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1FF4317-D889-6CB7-8594-BEB9001A8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605520"/>
              </p:ext>
            </p:extLst>
          </p:nvPr>
        </p:nvGraphicFramePr>
        <p:xfrm>
          <a:off x="571500" y="1334364"/>
          <a:ext cx="11442700" cy="527240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814233">
                  <a:extLst>
                    <a:ext uri="{9D8B030D-6E8A-4147-A177-3AD203B41FA5}">
                      <a16:colId xmlns:a16="http://schemas.microsoft.com/office/drawing/2014/main" val="697684430"/>
                    </a:ext>
                  </a:extLst>
                </a:gridCol>
                <a:gridCol w="1986032">
                  <a:extLst>
                    <a:ext uri="{9D8B030D-6E8A-4147-A177-3AD203B41FA5}">
                      <a16:colId xmlns:a16="http://schemas.microsoft.com/office/drawing/2014/main" val="233061431"/>
                    </a:ext>
                  </a:extLst>
                </a:gridCol>
                <a:gridCol w="5642435">
                  <a:extLst>
                    <a:ext uri="{9D8B030D-6E8A-4147-A177-3AD203B41FA5}">
                      <a16:colId xmlns:a16="http://schemas.microsoft.com/office/drawing/2014/main" val="3652609282"/>
                    </a:ext>
                  </a:extLst>
                </a:gridCol>
              </a:tblGrid>
              <a:tr h="757358">
                <a:tc>
                  <a:txBody>
                    <a:bodyPr/>
                    <a:lstStyle/>
                    <a:p>
                      <a:pPr fontAlgn="b"/>
                      <a:r>
                        <a:rPr lang="en-US" sz="3000" b="1" dirty="0">
                          <a:effectLst/>
                        </a:rPr>
                        <a:t>Aspect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000" b="1" dirty="0">
                          <a:effectLst/>
                        </a:rPr>
                        <a:t>Use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000" b="1" dirty="0">
                          <a:effectLst/>
                        </a:rPr>
                        <a:t>Result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131260"/>
                  </a:ext>
                </a:extLst>
              </a:tr>
              <a:tr h="1130153">
                <a:tc>
                  <a:txBody>
                    <a:bodyPr/>
                    <a:lstStyle/>
                    <a:p>
                      <a:pPr fontAlgn="base"/>
                      <a:r>
                        <a:rPr lang="en-US" sz="3000" dirty="0">
                          <a:effectLst/>
                        </a:rPr>
                        <a:t>Writing Efficiency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fontAlgn="base"/>
                      <a:r>
                        <a:rPr lang="en-US" sz="3000" dirty="0">
                          <a:effectLst/>
                        </a:rPr>
                        <a:t>Using </a:t>
                      </a:r>
                      <a:r>
                        <a:rPr lang="en-US" sz="3000" b="1" dirty="0">
                          <a:effectLst/>
                        </a:rPr>
                        <a:t>Perfect Participle clauses </a:t>
                      </a:r>
                      <a:r>
                        <a:rPr lang="en-US" sz="3000" dirty="0">
                          <a:effectLst/>
                        </a:rPr>
                        <a:t>(Having PP)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000" dirty="0">
                          <a:effectLst/>
                        </a:rPr>
                        <a:t>More concise and interesting writing, avoiding repetition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75754"/>
                  </a:ext>
                </a:extLst>
              </a:tr>
              <a:tr h="1094093">
                <a:tc rowSpan="2">
                  <a:txBody>
                    <a:bodyPr/>
                    <a:lstStyle/>
                    <a:p>
                      <a:pPr fontAlgn="base"/>
                      <a:r>
                        <a:rPr lang="en-US" sz="3000">
                          <a:effectLst/>
                        </a:rPr>
                        <a:t>Grammar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base"/>
                      <a:r>
                        <a:rPr lang="en-US" sz="2800" dirty="0">
                          <a:effectLst/>
                        </a:rPr>
                        <a:t>Using Perfect Participle clauses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000" dirty="0">
                          <a:effectLst/>
                        </a:rPr>
                        <a:t>Avoiding the need for "because" or Past Perfect clauses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269836"/>
                  </a:ext>
                </a:extLst>
              </a:tr>
              <a:tr h="221720">
                <a:tc vMerge="1">
                  <a:txBody>
                    <a:bodyPr/>
                    <a:lstStyle/>
                    <a:p>
                      <a:pPr fontAlgn="base"/>
                      <a:endParaRPr lang="en-US" sz="300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fontAlgn="base"/>
                      <a:r>
                        <a:rPr lang="en-US" sz="3000" dirty="0">
                          <a:effectLst/>
                        </a:rPr>
                        <a:t>Smooth and efficient sentence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663552"/>
                  </a:ext>
                </a:extLst>
              </a:tr>
              <a:tr h="744115">
                <a:tc>
                  <a:txBody>
                    <a:bodyPr/>
                    <a:lstStyle/>
                    <a:p>
                      <a:pPr fontAlgn="base"/>
                      <a:r>
                        <a:rPr lang="en-US" sz="3000">
                          <a:effectLst/>
                        </a:rPr>
                        <a:t>Writing Style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base"/>
                      <a:r>
                        <a:rPr lang="en-US" sz="2800" dirty="0">
                          <a:effectLst/>
                        </a:rPr>
                        <a:t>Using Perfect Participle clauses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fontAlgn="base"/>
                      <a:r>
                        <a:rPr lang="en-US" sz="3000">
                          <a:effectLst/>
                        </a:rPr>
                        <a:t>Smooth and efficient sentence flow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50710"/>
                  </a:ext>
                </a:extLst>
              </a:tr>
              <a:tr h="1284960">
                <a:tc>
                  <a:txBody>
                    <a:bodyPr/>
                    <a:lstStyle/>
                    <a:p>
                      <a:pPr fontAlgn="base"/>
                      <a:r>
                        <a:rPr lang="en-US" sz="3000" dirty="0">
                          <a:effectLst/>
                        </a:rPr>
                        <a:t>Formality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base"/>
                      <a:r>
                        <a:rPr lang="en-US" sz="2800" dirty="0">
                          <a:effectLst/>
                        </a:rPr>
                        <a:t>Using Perfect Participle clauses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000" dirty="0">
                          <a:effectLst/>
                        </a:rPr>
                        <a:t>Commonly used in written English, and in formal spoken situations.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91141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8FEB77A-96BB-5671-B2EF-9430480B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547"/>
            <a:ext cx="2829320" cy="581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8C1AA-CFC9-D49D-1DF4-9682EE05418D}"/>
              </a:ext>
            </a:extLst>
          </p:cNvPr>
          <p:cNvSpPr txBox="1"/>
          <p:nvPr/>
        </p:nvSpPr>
        <p:spPr>
          <a:xfrm>
            <a:off x="2974975" y="274588"/>
            <a:ext cx="6054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C00000"/>
                </a:solidFill>
                <a:effectLst/>
              </a:rPr>
              <a:t>Writing more efficiently using 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i="0" dirty="0">
                <a:solidFill>
                  <a:srgbClr val="C00000"/>
                </a:solidFill>
                <a:effectLst/>
              </a:rPr>
              <a:t>Perfect Participle clauses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12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1167</Words>
  <Application>Microsoft Office PowerPoint</Application>
  <PresentationFormat>Widescreen</PresentationFormat>
  <Paragraphs>182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</vt:lpstr>
      <vt:lpstr>Calibri Light</vt:lpstr>
      <vt:lpstr>JDCLK L+ Frutiger LT Std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29</cp:revision>
  <dcterms:created xsi:type="dcterms:W3CDTF">2023-02-01T04:45:54Z</dcterms:created>
  <dcterms:modified xsi:type="dcterms:W3CDTF">2023-05-02T10:26:12Z</dcterms:modified>
</cp:coreProperties>
</file>