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50"/>
  </p:notesMasterIdLst>
  <p:sldIdLst>
    <p:sldId id="256" r:id="rId2"/>
    <p:sldId id="259" r:id="rId3"/>
    <p:sldId id="267" r:id="rId4"/>
    <p:sldId id="269" r:id="rId5"/>
    <p:sldId id="397" r:id="rId6"/>
    <p:sldId id="431" r:id="rId7"/>
    <p:sldId id="318" r:id="rId8"/>
    <p:sldId id="448" r:id="rId9"/>
    <p:sldId id="446" r:id="rId10"/>
    <p:sldId id="447" r:id="rId11"/>
    <p:sldId id="371" r:id="rId12"/>
    <p:sldId id="449" r:id="rId13"/>
    <p:sldId id="450" r:id="rId14"/>
    <p:sldId id="451" r:id="rId15"/>
    <p:sldId id="452" r:id="rId16"/>
    <p:sldId id="453" r:id="rId17"/>
    <p:sldId id="454" r:id="rId18"/>
    <p:sldId id="455" r:id="rId19"/>
    <p:sldId id="456" r:id="rId20"/>
    <p:sldId id="457" r:id="rId21"/>
    <p:sldId id="340" r:id="rId22"/>
    <p:sldId id="341" r:id="rId23"/>
    <p:sldId id="409" r:id="rId24"/>
    <p:sldId id="379" r:id="rId25"/>
    <p:sldId id="380" r:id="rId26"/>
    <p:sldId id="337" r:id="rId27"/>
    <p:sldId id="381" r:id="rId28"/>
    <p:sldId id="382" r:id="rId29"/>
    <p:sldId id="363" r:id="rId30"/>
    <p:sldId id="436" r:id="rId31"/>
    <p:sldId id="435" r:id="rId32"/>
    <p:sldId id="437" r:id="rId33"/>
    <p:sldId id="438" r:id="rId34"/>
    <p:sldId id="302" r:id="rId35"/>
    <p:sldId id="387" r:id="rId36"/>
    <p:sldId id="439" r:id="rId37"/>
    <p:sldId id="440" r:id="rId38"/>
    <p:sldId id="441" r:id="rId39"/>
    <p:sldId id="442" r:id="rId40"/>
    <p:sldId id="443" r:id="rId41"/>
    <p:sldId id="425" r:id="rId42"/>
    <p:sldId id="426" r:id="rId43"/>
    <p:sldId id="445" r:id="rId44"/>
    <p:sldId id="444" r:id="rId45"/>
    <p:sldId id="296" r:id="rId46"/>
    <p:sldId id="298" r:id="rId47"/>
    <p:sldId id="299" r:id="rId48"/>
    <p:sldId id="300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39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315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D410-B0AC-488E-A5F6-469EF3A10D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9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073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204498F-7DC9-4FD2-8F79-FF0FBEB0CBB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9068"/>
            <a:ext cx="12192000" cy="4063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0F8FB8-A7CA-4278-915F-F6FB5611511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6428165"/>
            <a:ext cx="12192000" cy="4063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42635"/>
            <a:ext cx="4114800" cy="278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262740" y="0"/>
            <a:ext cx="407186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Review 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101372" y="6505969"/>
            <a:ext cx="26858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12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502798" y="6493666"/>
            <a:ext cx="540203" cy="2753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259643" y="6477477"/>
            <a:ext cx="199471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DTP Education Solutions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6937829" y="0"/>
            <a:ext cx="525417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Review 4.1: Listening, Reading, &amp; Vocab PP. 120 &amp; 121</a:t>
            </a: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79" r:id="rId14"/>
    <p:sldLayoutId id="214748369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114" y="0"/>
            <a:ext cx="12256074" cy="68940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67069" y="3548170"/>
            <a:ext cx="53318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</a:rPr>
              <a:t>Review 4.1: Listening, Reading &amp; Vocab</a:t>
            </a:r>
          </a:p>
          <a:p>
            <a:pPr algn="ctr"/>
            <a:r>
              <a:rPr lang="en-US" sz="2800" dirty="0">
                <a:solidFill>
                  <a:srgbClr val="92D050"/>
                </a:solidFill>
              </a:rPr>
              <a:t>Pages: 120 &amp; 121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EFCC3A-FE9E-22BE-E8BC-7EA113C1F863}"/>
              </a:ext>
            </a:extLst>
          </p:cNvPr>
          <p:cNvSpPr txBox="1"/>
          <p:nvPr/>
        </p:nvSpPr>
        <p:spPr>
          <a:xfrm>
            <a:off x="2598056" y="450943"/>
            <a:ext cx="9463315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Test-taking skills for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FF"/>
                </a:highlight>
              </a:rPr>
              <a:t>the PET Listening Part 4.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7F9456-9356-D3B1-6467-4C2CDD9178F4}"/>
              </a:ext>
            </a:extLst>
          </p:cNvPr>
          <p:cNvSpPr txBox="1"/>
          <p:nvPr/>
        </p:nvSpPr>
        <p:spPr>
          <a:xfrm>
            <a:off x="264885" y="1140193"/>
            <a:ext cx="11662230" cy="5186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/>
              <a:t>4. Listen for signal words or phrases that indicate important information such as </a:t>
            </a:r>
            <a:r>
              <a:rPr lang="en-US" sz="3200" dirty="0">
                <a:solidFill>
                  <a:srgbClr val="0070C0"/>
                </a:solidFill>
              </a:rPr>
              <a:t>‘the main reason is …’, ‘firstly…secondly…’, or ‘for example…’</a:t>
            </a:r>
          </a:p>
          <a:p>
            <a:pPr algn="just">
              <a:lnSpc>
                <a:spcPct val="150000"/>
              </a:lnSpc>
            </a:pPr>
            <a:r>
              <a:rPr lang="en-US" sz="3200" dirty="0"/>
              <a:t>5. Use the context of what is being said to help understand unfamiliar words or phrases.</a:t>
            </a:r>
          </a:p>
          <a:p>
            <a:pPr algn="just">
              <a:lnSpc>
                <a:spcPct val="150000"/>
              </a:lnSpc>
            </a:pPr>
            <a:r>
              <a:rPr lang="en-US" sz="3200" dirty="0"/>
              <a:t>6. If you miss a piece of information, don’t panic. Keep listening because you might still catch the information later.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DDBC24-FFC2-763A-DA49-AE25DE0CBDBD}"/>
              </a:ext>
            </a:extLst>
          </p:cNvPr>
          <p:cNvSpPr txBox="1"/>
          <p:nvPr/>
        </p:nvSpPr>
        <p:spPr>
          <a:xfrm>
            <a:off x="101599" y="466895"/>
            <a:ext cx="2496457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184995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F434F7-5F53-6661-5399-4E6B1D88B495}"/>
              </a:ext>
            </a:extLst>
          </p:cNvPr>
          <p:cNvSpPr txBox="1"/>
          <p:nvPr/>
        </p:nvSpPr>
        <p:spPr>
          <a:xfrm>
            <a:off x="101599" y="466895"/>
            <a:ext cx="2496457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Pre-listening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E62D80-6F79-4C65-DD27-A4C407C2D828}"/>
              </a:ext>
            </a:extLst>
          </p:cNvPr>
          <p:cNvSpPr/>
          <p:nvPr/>
        </p:nvSpPr>
        <p:spPr>
          <a:xfrm>
            <a:off x="2652436" y="463720"/>
            <a:ext cx="9437965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Read and underline key words in the questions and answer choices.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133B9F-3CFA-C62E-FFD9-D99C6648E4FC}"/>
              </a:ext>
            </a:extLst>
          </p:cNvPr>
          <p:cNvSpPr txBox="1"/>
          <p:nvPr/>
        </p:nvSpPr>
        <p:spPr>
          <a:xfrm>
            <a:off x="264885" y="1716338"/>
            <a:ext cx="11662230" cy="2970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/>
              <a:t>1. Professor Sanders thinks that AI will _______.</a:t>
            </a:r>
          </a:p>
          <a:p>
            <a:pPr marL="514350" indent="-514350" algn="just">
              <a:lnSpc>
                <a:spcPct val="150000"/>
              </a:lnSpc>
              <a:buAutoNum type="alphaUcPeriod"/>
            </a:pPr>
            <a:r>
              <a:rPr lang="en-US" sz="3200" dirty="0"/>
              <a:t>worry people</a:t>
            </a:r>
          </a:p>
          <a:p>
            <a:pPr marL="514350" indent="-514350" algn="just">
              <a:lnSpc>
                <a:spcPct val="150000"/>
              </a:lnSpc>
              <a:buAutoNum type="alphaUcPeriod"/>
            </a:pPr>
            <a:r>
              <a:rPr lang="en-US" sz="3200" dirty="0"/>
              <a:t>create jobs</a:t>
            </a:r>
          </a:p>
          <a:p>
            <a:pPr marL="514350" indent="-514350" algn="just">
              <a:lnSpc>
                <a:spcPct val="150000"/>
              </a:lnSpc>
              <a:buAutoNum type="alphaUcPeriod"/>
            </a:pPr>
            <a:r>
              <a:rPr lang="en-US" sz="3200" dirty="0"/>
              <a:t>destroy jobs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C8D2D6-4F40-E4B1-F45A-B5B548DA3CD6}"/>
              </a:ext>
            </a:extLst>
          </p:cNvPr>
          <p:cNvCxnSpPr>
            <a:cxnSpLocks/>
          </p:cNvCxnSpPr>
          <p:nvPr/>
        </p:nvCxnSpPr>
        <p:spPr>
          <a:xfrm>
            <a:off x="5522685" y="2398487"/>
            <a:ext cx="11466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ECDF0FE-2C0C-EF13-FBAD-FF8B009394A4}"/>
              </a:ext>
            </a:extLst>
          </p:cNvPr>
          <p:cNvCxnSpPr>
            <a:cxnSpLocks/>
          </p:cNvCxnSpPr>
          <p:nvPr/>
        </p:nvCxnSpPr>
        <p:spPr>
          <a:xfrm>
            <a:off x="885371" y="3087916"/>
            <a:ext cx="20755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B136012-91EB-5A45-DBB0-FF261D664C91}"/>
              </a:ext>
            </a:extLst>
          </p:cNvPr>
          <p:cNvCxnSpPr>
            <a:cxnSpLocks/>
          </p:cNvCxnSpPr>
          <p:nvPr/>
        </p:nvCxnSpPr>
        <p:spPr>
          <a:xfrm>
            <a:off x="820056" y="3864430"/>
            <a:ext cx="20755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EBF786A-7BDD-AED8-8036-0021BB417086}"/>
              </a:ext>
            </a:extLst>
          </p:cNvPr>
          <p:cNvCxnSpPr>
            <a:cxnSpLocks/>
          </p:cNvCxnSpPr>
          <p:nvPr/>
        </p:nvCxnSpPr>
        <p:spPr>
          <a:xfrm>
            <a:off x="885371" y="4561116"/>
            <a:ext cx="20755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419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F434F7-5F53-6661-5399-4E6B1D88B495}"/>
              </a:ext>
            </a:extLst>
          </p:cNvPr>
          <p:cNvSpPr txBox="1"/>
          <p:nvPr/>
        </p:nvSpPr>
        <p:spPr>
          <a:xfrm>
            <a:off x="101599" y="466895"/>
            <a:ext cx="2496457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Pre-listening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E62D80-6F79-4C65-DD27-A4C407C2D828}"/>
              </a:ext>
            </a:extLst>
          </p:cNvPr>
          <p:cNvSpPr/>
          <p:nvPr/>
        </p:nvSpPr>
        <p:spPr>
          <a:xfrm>
            <a:off x="2652436" y="463720"/>
            <a:ext cx="9437965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Read and underline key words in the questions and answer choices.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133B9F-3CFA-C62E-FFD9-D99C6648E4FC}"/>
              </a:ext>
            </a:extLst>
          </p:cNvPr>
          <p:cNvSpPr txBox="1"/>
          <p:nvPr/>
        </p:nvSpPr>
        <p:spPr>
          <a:xfrm>
            <a:off x="264885" y="1716338"/>
            <a:ext cx="4844144" cy="2970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/>
              <a:t>2. He says that AI _______.</a:t>
            </a:r>
          </a:p>
          <a:p>
            <a:pPr marL="514350" indent="-514350" algn="just">
              <a:lnSpc>
                <a:spcPct val="150000"/>
              </a:lnSpc>
              <a:buAutoNum type="alphaUcPeriod"/>
            </a:pPr>
            <a:r>
              <a:rPr lang="en-US" sz="3200" dirty="0"/>
              <a:t>need human operators.</a:t>
            </a:r>
          </a:p>
          <a:p>
            <a:pPr marL="514350" indent="-514350" algn="just">
              <a:lnSpc>
                <a:spcPct val="150000"/>
              </a:lnSpc>
              <a:buAutoNum type="alphaUcPeriod"/>
            </a:pPr>
            <a:r>
              <a:rPr lang="en-US" sz="3200" dirty="0"/>
              <a:t>can develop itself.</a:t>
            </a:r>
          </a:p>
          <a:p>
            <a:pPr marL="514350" indent="-514350" algn="just">
              <a:lnSpc>
                <a:spcPct val="150000"/>
              </a:lnSpc>
              <a:buAutoNum type="alphaUcPeriod"/>
            </a:pPr>
            <a:r>
              <a:rPr lang="en-US" sz="3200" dirty="0"/>
              <a:t>is a human-like robot.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C8D2D6-4F40-E4B1-F45A-B5B548DA3CD6}"/>
              </a:ext>
            </a:extLst>
          </p:cNvPr>
          <p:cNvCxnSpPr>
            <a:cxnSpLocks/>
          </p:cNvCxnSpPr>
          <p:nvPr/>
        </p:nvCxnSpPr>
        <p:spPr>
          <a:xfrm>
            <a:off x="885370" y="3080658"/>
            <a:ext cx="9434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E8EDAF9-ABD1-FFB5-55F9-C2BF70671828}"/>
              </a:ext>
            </a:extLst>
          </p:cNvPr>
          <p:cNvCxnSpPr>
            <a:cxnSpLocks/>
          </p:cNvCxnSpPr>
          <p:nvPr/>
        </p:nvCxnSpPr>
        <p:spPr>
          <a:xfrm>
            <a:off x="885370" y="3842658"/>
            <a:ext cx="7692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BB72D24-EADC-626F-0699-B85889859F08}"/>
              </a:ext>
            </a:extLst>
          </p:cNvPr>
          <p:cNvCxnSpPr>
            <a:cxnSpLocks/>
          </p:cNvCxnSpPr>
          <p:nvPr/>
        </p:nvCxnSpPr>
        <p:spPr>
          <a:xfrm>
            <a:off x="885370" y="4575629"/>
            <a:ext cx="33673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E7DC55-B83E-800B-9DF6-A78D7DD58877}"/>
              </a:ext>
            </a:extLst>
          </p:cNvPr>
          <p:cNvCxnSpPr>
            <a:cxnSpLocks/>
          </p:cNvCxnSpPr>
          <p:nvPr/>
        </p:nvCxnSpPr>
        <p:spPr>
          <a:xfrm>
            <a:off x="2652436" y="2347686"/>
            <a:ext cx="5733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D73954A-312F-633E-2B06-EF80D1574882}"/>
              </a:ext>
            </a:extLst>
          </p:cNvPr>
          <p:cNvSpPr txBox="1"/>
          <p:nvPr/>
        </p:nvSpPr>
        <p:spPr>
          <a:xfrm>
            <a:off x="5453741" y="1716337"/>
            <a:ext cx="6636659" cy="2970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/>
              <a:t>3. How will AI help people soon?</a:t>
            </a:r>
          </a:p>
          <a:p>
            <a:pPr marL="514350" indent="-514350" algn="just">
              <a:lnSpc>
                <a:spcPct val="150000"/>
              </a:lnSpc>
              <a:buAutoNum type="alphaUcPeriod"/>
            </a:pPr>
            <a:r>
              <a:rPr lang="en-US" sz="3200" dirty="0"/>
              <a:t>make them think about data.</a:t>
            </a:r>
          </a:p>
          <a:p>
            <a:pPr marL="514350" indent="-514350" algn="just">
              <a:lnSpc>
                <a:spcPct val="150000"/>
              </a:lnSpc>
              <a:buAutoNum type="alphaUcPeriod"/>
            </a:pPr>
            <a:r>
              <a:rPr lang="en-US" sz="3200" dirty="0"/>
              <a:t>make decisions for them.</a:t>
            </a:r>
          </a:p>
          <a:p>
            <a:pPr marL="514350" indent="-514350" algn="just">
              <a:lnSpc>
                <a:spcPct val="150000"/>
              </a:lnSpc>
              <a:buAutoNum type="alphaUcPeriod"/>
            </a:pPr>
            <a:r>
              <a:rPr lang="en-US" sz="3200" dirty="0"/>
              <a:t>make their lives easier.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E953AD4-9C95-4138-829E-CFF31DC4DE15}"/>
              </a:ext>
            </a:extLst>
          </p:cNvPr>
          <p:cNvCxnSpPr>
            <a:cxnSpLocks/>
          </p:cNvCxnSpPr>
          <p:nvPr/>
        </p:nvCxnSpPr>
        <p:spPr>
          <a:xfrm>
            <a:off x="6930570" y="2347686"/>
            <a:ext cx="38390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E45475-B6A0-E031-C80F-CFBA5941B7F7}"/>
              </a:ext>
            </a:extLst>
          </p:cNvPr>
          <p:cNvCxnSpPr>
            <a:cxnSpLocks/>
          </p:cNvCxnSpPr>
          <p:nvPr/>
        </p:nvCxnSpPr>
        <p:spPr>
          <a:xfrm>
            <a:off x="6096000" y="3080658"/>
            <a:ext cx="33673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9FB583C-F502-55AA-8B8F-5D3C974C57A4}"/>
              </a:ext>
            </a:extLst>
          </p:cNvPr>
          <p:cNvCxnSpPr>
            <a:cxnSpLocks/>
          </p:cNvCxnSpPr>
          <p:nvPr/>
        </p:nvCxnSpPr>
        <p:spPr>
          <a:xfrm>
            <a:off x="5987141" y="3853544"/>
            <a:ext cx="33673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5F69543-9677-66B1-66FC-64E349D09686}"/>
              </a:ext>
            </a:extLst>
          </p:cNvPr>
          <p:cNvCxnSpPr>
            <a:cxnSpLocks/>
          </p:cNvCxnSpPr>
          <p:nvPr/>
        </p:nvCxnSpPr>
        <p:spPr>
          <a:xfrm>
            <a:off x="6096000" y="4567280"/>
            <a:ext cx="33673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87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F434F7-5F53-6661-5399-4E6B1D88B495}"/>
              </a:ext>
            </a:extLst>
          </p:cNvPr>
          <p:cNvSpPr txBox="1"/>
          <p:nvPr/>
        </p:nvSpPr>
        <p:spPr>
          <a:xfrm>
            <a:off x="101599" y="466895"/>
            <a:ext cx="2496457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Pre-listening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E62D80-6F79-4C65-DD27-A4C407C2D828}"/>
              </a:ext>
            </a:extLst>
          </p:cNvPr>
          <p:cNvSpPr/>
          <p:nvPr/>
        </p:nvSpPr>
        <p:spPr>
          <a:xfrm>
            <a:off x="2652436" y="463720"/>
            <a:ext cx="9437965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Read and underline key words in the questions and answer choices.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133B9F-3CFA-C62E-FFD9-D99C6648E4FC}"/>
              </a:ext>
            </a:extLst>
          </p:cNvPr>
          <p:cNvSpPr txBox="1"/>
          <p:nvPr/>
        </p:nvSpPr>
        <p:spPr>
          <a:xfrm>
            <a:off x="264885" y="1716338"/>
            <a:ext cx="10330544" cy="2970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/>
              <a:t>4. For personal finance, many people _______.</a:t>
            </a:r>
          </a:p>
          <a:p>
            <a:pPr marL="514350" indent="-514350" algn="just">
              <a:lnSpc>
                <a:spcPct val="150000"/>
              </a:lnSpc>
              <a:buAutoNum type="alphaUcPeriod"/>
            </a:pPr>
            <a:r>
              <a:rPr lang="en-US" sz="3200" dirty="0"/>
              <a:t>have lots of bills.</a:t>
            </a:r>
          </a:p>
          <a:p>
            <a:pPr marL="514350" indent="-514350" algn="just">
              <a:lnSpc>
                <a:spcPct val="150000"/>
              </a:lnSpc>
              <a:buAutoNum type="alphaUcPeriod"/>
            </a:pPr>
            <a:r>
              <a:rPr lang="en-US" sz="3200" dirty="0"/>
              <a:t>aren’t good at saving.</a:t>
            </a:r>
          </a:p>
          <a:p>
            <a:pPr marL="514350" indent="-514350" algn="just">
              <a:lnSpc>
                <a:spcPct val="150000"/>
              </a:lnSpc>
              <a:buAutoNum type="alphaUcPeriod"/>
            </a:pPr>
            <a:r>
              <a:rPr lang="en-US" sz="3200" dirty="0"/>
              <a:t>could benefit from AI’s help.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C8D2D6-4F40-E4B1-F45A-B5B548DA3CD6}"/>
              </a:ext>
            </a:extLst>
          </p:cNvPr>
          <p:cNvCxnSpPr>
            <a:cxnSpLocks/>
          </p:cNvCxnSpPr>
          <p:nvPr/>
        </p:nvCxnSpPr>
        <p:spPr>
          <a:xfrm>
            <a:off x="1709006" y="3080658"/>
            <a:ext cx="18615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E8EDAF9-ABD1-FFB5-55F9-C2BF70671828}"/>
              </a:ext>
            </a:extLst>
          </p:cNvPr>
          <p:cNvCxnSpPr>
            <a:cxnSpLocks/>
          </p:cNvCxnSpPr>
          <p:nvPr/>
        </p:nvCxnSpPr>
        <p:spPr>
          <a:xfrm>
            <a:off x="885370" y="3842658"/>
            <a:ext cx="32657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BB72D24-EADC-626F-0699-B85889859F08}"/>
              </a:ext>
            </a:extLst>
          </p:cNvPr>
          <p:cNvCxnSpPr>
            <a:cxnSpLocks/>
          </p:cNvCxnSpPr>
          <p:nvPr/>
        </p:nvCxnSpPr>
        <p:spPr>
          <a:xfrm>
            <a:off x="1886856" y="4546601"/>
            <a:ext cx="33673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E7DC55-B83E-800B-9DF6-A78D7DD58877}"/>
              </a:ext>
            </a:extLst>
          </p:cNvPr>
          <p:cNvCxnSpPr>
            <a:cxnSpLocks/>
          </p:cNvCxnSpPr>
          <p:nvPr/>
        </p:nvCxnSpPr>
        <p:spPr>
          <a:xfrm>
            <a:off x="1422348" y="2347686"/>
            <a:ext cx="25545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828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F434F7-5F53-6661-5399-4E6B1D88B495}"/>
              </a:ext>
            </a:extLst>
          </p:cNvPr>
          <p:cNvSpPr txBox="1"/>
          <p:nvPr/>
        </p:nvSpPr>
        <p:spPr>
          <a:xfrm>
            <a:off x="101599" y="466895"/>
            <a:ext cx="2496457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Pre-listening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E62D80-6F79-4C65-DD27-A4C407C2D828}"/>
              </a:ext>
            </a:extLst>
          </p:cNvPr>
          <p:cNvSpPr/>
          <p:nvPr/>
        </p:nvSpPr>
        <p:spPr>
          <a:xfrm>
            <a:off x="2652436" y="463720"/>
            <a:ext cx="9437965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Read and underline key words in the questions and answer choices.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133B9F-3CFA-C62E-FFD9-D99C6648E4FC}"/>
              </a:ext>
            </a:extLst>
          </p:cNvPr>
          <p:cNvSpPr txBox="1"/>
          <p:nvPr/>
        </p:nvSpPr>
        <p:spPr>
          <a:xfrm>
            <a:off x="264885" y="1716338"/>
            <a:ext cx="10330544" cy="2970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/>
              <a:t>5. What does Professor Sanders think about flying cars?</a:t>
            </a:r>
          </a:p>
          <a:p>
            <a:pPr marL="514350" indent="-514350" algn="just">
              <a:lnSpc>
                <a:spcPct val="150000"/>
              </a:lnSpc>
              <a:buAutoNum type="alphaUcPeriod"/>
            </a:pPr>
            <a:r>
              <a:rPr lang="en-US" sz="3200" dirty="0"/>
              <a:t>We have the technology to make them.</a:t>
            </a:r>
          </a:p>
          <a:p>
            <a:pPr marL="514350" indent="-514350" algn="just">
              <a:lnSpc>
                <a:spcPct val="150000"/>
              </a:lnSpc>
              <a:buAutoNum type="alphaUcPeriod"/>
            </a:pPr>
            <a:r>
              <a:rPr lang="en-US" sz="3200" dirty="0"/>
              <a:t>They can do complex tasks.</a:t>
            </a:r>
          </a:p>
          <a:p>
            <a:pPr marL="514350" indent="-514350" algn="just">
              <a:lnSpc>
                <a:spcPct val="150000"/>
              </a:lnSpc>
              <a:buAutoNum type="alphaUcPeriod"/>
            </a:pPr>
            <a:r>
              <a:rPr lang="en-US" sz="3200" dirty="0"/>
              <a:t>We might have them in 15 years.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C8D2D6-4F40-E4B1-F45A-B5B548DA3CD6}"/>
              </a:ext>
            </a:extLst>
          </p:cNvPr>
          <p:cNvCxnSpPr>
            <a:cxnSpLocks/>
          </p:cNvCxnSpPr>
          <p:nvPr/>
        </p:nvCxnSpPr>
        <p:spPr>
          <a:xfrm>
            <a:off x="1531157" y="3109687"/>
            <a:ext cx="48406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E8EDAF9-ABD1-FFB5-55F9-C2BF70671828}"/>
              </a:ext>
            </a:extLst>
          </p:cNvPr>
          <p:cNvCxnSpPr>
            <a:cxnSpLocks/>
          </p:cNvCxnSpPr>
          <p:nvPr/>
        </p:nvCxnSpPr>
        <p:spPr>
          <a:xfrm>
            <a:off x="1886856" y="3842658"/>
            <a:ext cx="32657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BB72D24-EADC-626F-0699-B85889859F08}"/>
              </a:ext>
            </a:extLst>
          </p:cNvPr>
          <p:cNvCxnSpPr>
            <a:cxnSpLocks/>
          </p:cNvCxnSpPr>
          <p:nvPr/>
        </p:nvCxnSpPr>
        <p:spPr>
          <a:xfrm>
            <a:off x="1531157" y="4546601"/>
            <a:ext cx="45648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E7DC55-B83E-800B-9DF6-A78D7DD58877}"/>
              </a:ext>
            </a:extLst>
          </p:cNvPr>
          <p:cNvCxnSpPr>
            <a:cxnSpLocks/>
          </p:cNvCxnSpPr>
          <p:nvPr/>
        </p:nvCxnSpPr>
        <p:spPr>
          <a:xfrm>
            <a:off x="7634514" y="2376714"/>
            <a:ext cx="17126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08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F434F7-5F53-6661-5399-4E6B1D88B495}"/>
              </a:ext>
            </a:extLst>
          </p:cNvPr>
          <p:cNvSpPr txBox="1"/>
          <p:nvPr/>
        </p:nvSpPr>
        <p:spPr>
          <a:xfrm>
            <a:off x="101599" y="466895"/>
            <a:ext cx="2496457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Pre-listening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E62D80-6F79-4C65-DD27-A4C407C2D828}"/>
              </a:ext>
            </a:extLst>
          </p:cNvPr>
          <p:cNvSpPr/>
          <p:nvPr/>
        </p:nvSpPr>
        <p:spPr>
          <a:xfrm>
            <a:off x="2652436" y="463720"/>
            <a:ext cx="9437965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Read and underline key words in the questions and answer choices.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133B9F-3CFA-C62E-FFD9-D99C6648E4FC}"/>
              </a:ext>
            </a:extLst>
          </p:cNvPr>
          <p:cNvSpPr txBox="1"/>
          <p:nvPr/>
        </p:nvSpPr>
        <p:spPr>
          <a:xfrm>
            <a:off x="264885" y="1716338"/>
            <a:ext cx="10330544" cy="2970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/>
              <a:t>6. He thinks that AI _______.</a:t>
            </a:r>
          </a:p>
          <a:p>
            <a:pPr marL="514350" indent="-514350" algn="just">
              <a:lnSpc>
                <a:spcPct val="150000"/>
              </a:lnSpc>
              <a:buAutoNum type="alphaUcPeriod"/>
            </a:pPr>
            <a:r>
              <a:rPr lang="en-US" sz="3200" dirty="0"/>
              <a:t>will make life better.</a:t>
            </a:r>
          </a:p>
          <a:p>
            <a:pPr marL="514350" indent="-514350" algn="just">
              <a:lnSpc>
                <a:spcPct val="150000"/>
              </a:lnSpc>
              <a:buAutoNum type="alphaUcPeriod"/>
            </a:pPr>
            <a:r>
              <a:rPr lang="en-US" sz="3200" dirty="0"/>
              <a:t>could make life better.</a:t>
            </a:r>
          </a:p>
          <a:p>
            <a:pPr marL="514350" indent="-514350" algn="just">
              <a:lnSpc>
                <a:spcPct val="150000"/>
              </a:lnSpc>
              <a:buAutoNum type="alphaUcPeriod"/>
            </a:pPr>
            <a:r>
              <a:rPr lang="en-US" sz="3200" dirty="0"/>
              <a:t>won’t make life better.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C8D2D6-4F40-E4B1-F45A-B5B548DA3CD6}"/>
              </a:ext>
            </a:extLst>
          </p:cNvPr>
          <p:cNvCxnSpPr>
            <a:cxnSpLocks/>
          </p:cNvCxnSpPr>
          <p:nvPr/>
        </p:nvCxnSpPr>
        <p:spPr>
          <a:xfrm>
            <a:off x="878110" y="3074682"/>
            <a:ext cx="6966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E8EDAF9-ABD1-FFB5-55F9-C2BF70671828}"/>
              </a:ext>
            </a:extLst>
          </p:cNvPr>
          <p:cNvCxnSpPr>
            <a:cxnSpLocks/>
          </p:cNvCxnSpPr>
          <p:nvPr/>
        </p:nvCxnSpPr>
        <p:spPr>
          <a:xfrm>
            <a:off x="885370" y="3842658"/>
            <a:ext cx="9869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BB72D24-EADC-626F-0699-B85889859F08}"/>
              </a:ext>
            </a:extLst>
          </p:cNvPr>
          <p:cNvCxnSpPr>
            <a:cxnSpLocks/>
          </p:cNvCxnSpPr>
          <p:nvPr/>
        </p:nvCxnSpPr>
        <p:spPr>
          <a:xfrm>
            <a:off x="885370" y="4575629"/>
            <a:ext cx="10885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E7DC55-B83E-800B-9DF6-A78D7DD58877}"/>
              </a:ext>
            </a:extLst>
          </p:cNvPr>
          <p:cNvCxnSpPr>
            <a:cxnSpLocks/>
          </p:cNvCxnSpPr>
          <p:nvPr/>
        </p:nvCxnSpPr>
        <p:spPr>
          <a:xfrm>
            <a:off x="3018920" y="2405743"/>
            <a:ext cx="5515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74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C8ECF5-E397-8CD9-5301-C20B10BCC50C}"/>
              </a:ext>
            </a:extLst>
          </p:cNvPr>
          <p:cNvSpPr txBox="1"/>
          <p:nvPr/>
        </p:nvSpPr>
        <p:spPr>
          <a:xfrm>
            <a:off x="1" y="432845"/>
            <a:ext cx="2743200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While-listening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E004AF-59F8-6745-E857-DB6D09F9E1B1}"/>
              </a:ext>
            </a:extLst>
          </p:cNvPr>
          <p:cNvSpPr/>
          <p:nvPr/>
        </p:nvSpPr>
        <p:spPr>
          <a:xfrm>
            <a:off x="2743202" y="432845"/>
            <a:ext cx="9448798" cy="680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i="0" dirty="0">
                <a:solidFill>
                  <a:srgbClr val="0070C0"/>
                </a:solidFill>
                <a:effectLst/>
              </a:rPr>
              <a:t>Now, </a:t>
            </a:r>
            <a:r>
              <a:rPr lang="en-US" sz="3200" b="1" dirty="0">
                <a:solidFill>
                  <a:srgbClr val="0070C0"/>
                </a:solidFill>
              </a:rPr>
              <a:t>listen and choose the correct answer (A, B, or C).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endParaRPr lang="en-US" sz="3200" i="1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E3EBF4-7FDC-2FF7-77E0-776F31EE91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1859" y="1267001"/>
            <a:ext cx="847725" cy="657225"/>
          </a:xfrm>
          <a:prstGeom prst="rect">
            <a:avLst/>
          </a:prstGeom>
        </p:spPr>
      </p:pic>
      <p:pic>
        <p:nvPicPr>
          <p:cNvPr id="5" name="CD2 TRACK 77">
            <a:hlinkClick r:id="" action="ppaction://media"/>
            <a:extLst>
              <a:ext uri="{FF2B5EF4-FFF2-40B4-BE49-F238E27FC236}">
                <a16:creationId xmlns:a16="http://schemas.microsoft.com/office/drawing/2014/main" id="{D577D780-D089-55F5-FF89-4E292D1C00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84922" y="1267001"/>
            <a:ext cx="710974" cy="7109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0C2DA3-1EDA-F1BB-896E-0A34DC2C1EFD}"/>
              </a:ext>
            </a:extLst>
          </p:cNvPr>
          <p:cNvSpPr txBox="1"/>
          <p:nvPr/>
        </p:nvSpPr>
        <p:spPr>
          <a:xfrm>
            <a:off x="264885" y="1753848"/>
            <a:ext cx="9830837" cy="2970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/>
              <a:t>1. Professor Sanders thinks that AI will _______.</a:t>
            </a:r>
          </a:p>
          <a:p>
            <a:pPr marL="514350" indent="-514350" algn="just">
              <a:lnSpc>
                <a:spcPct val="150000"/>
              </a:lnSpc>
              <a:buAutoNum type="alphaUcPeriod"/>
            </a:pPr>
            <a:r>
              <a:rPr lang="en-US" sz="3200" dirty="0"/>
              <a:t>worry people</a:t>
            </a:r>
          </a:p>
          <a:p>
            <a:pPr marL="514350" indent="-514350" algn="just">
              <a:lnSpc>
                <a:spcPct val="150000"/>
              </a:lnSpc>
              <a:buAutoNum type="alphaUcPeriod"/>
            </a:pPr>
            <a:r>
              <a:rPr lang="en-US" sz="3200" dirty="0"/>
              <a:t>create jobs</a:t>
            </a:r>
          </a:p>
          <a:p>
            <a:pPr marL="514350" indent="-514350" algn="just">
              <a:lnSpc>
                <a:spcPct val="150000"/>
              </a:lnSpc>
              <a:buAutoNum type="alphaUcPeriod"/>
            </a:pPr>
            <a:r>
              <a:rPr lang="en-US" sz="3200" dirty="0"/>
              <a:t>destroy jobs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E8BA9B7-46B3-34FC-9B26-E5E99B520B32}"/>
              </a:ext>
            </a:extLst>
          </p:cNvPr>
          <p:cNvCxnSpPr>
            <a:cxnSpLocks/>
          </p:cNvCxnSpPr>
          <p:nvPr/>
        </p:nvCxnSpPr>
        <p:spPr>
          <a:xfrm>
            <a:off x="5522685" y="2398487"/>
            <a:ext cx="11466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ACD4D81E-24CC-8658-E801-D9D2BD1D3DFE}"/>
              </a:ext>
            </a:extLst>
          </p:cNvPr>
          <p:cNvSpPr/>
          <p:nvPr/>
        </p:nvSpPr>
        <p:spPr>
          <a:xfrm>
            <a:off x="155979" y="3429000"/>
            <a:ext cx="551543" cy="5370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D2 TRACK 77">
            <a:hlinkClick r:id="" action="ppaction://media"/>
            <a:extLst>
              <a:ext uri="{FF2B5EF4-FFF2-40B4-BE49-F238E27FC236}">
                <a16:creationId xmlns:a16="http://schemas.microsoft.com/office/drawing/2014/main" id="{ACB8164E-9048-FD01-F9A9-90CF4B1E19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956" end="223608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10068" y="4724533"/>
            <a:ext cx="710974" cy="71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2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88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2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F434F7-5F53-6661-5399-4E6B1D88B495}"/>
              </a:ext>
            </a:extLst>
          </p:cNvPr>
          <p:cNvSpPr txBox="1"/>
          <p:nvPr/>
        </p:nvSpPr>
        <p:spPr>
          <a:xfrm>
            <a:off x="101599" y="466895"/>
            <a:ext cx="2496457" cy="1077218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while-listening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E62D80-6F79-4C65-DD27-A4C407C2D828}"/>
              </a:ext>
            </a:extLst>
          </p:cNvPr>
          <p:cNvSpPr/>
          <p:nvPr/>
        </p:nvSpPr>
        <p:spPr>
          <a:xfrm>
            <a:off x="2652436" y="463720"/>
            <a:ext cx="9437965" cy="680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i="0" dirty="0">
                <a:solidFill>
                  <a:srgbClr val="0070C0"/>
                </a:solidFill>
                <a:effectLst/>
              </a:rPr>
              <a:t>Now, </a:t>
            </a:r>
            <a:r>
              <a:rPr lang="en-US" sz="3200" b="1" dirty="0">
                <a:solidFill>
                  <a:srgbClr val="0070C0"/>
                </a:solidFill>
              </a:rPr>
              <a:t>listen and choose the correct answer (A, B, or C).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133B9F-3CFA-C62E-FFD9-D99C6648E4FC}"/>
              </a:ext>
            </a:extLst>
          </p:cNvPr>
          <p:cNvSpPr txBox="1"/>
          <p:nvPr/>
        </p:nvSpPr>
        <p:spPr>
          <a:xfrm>
            <a:off x="264885" y="1716338"/>
            <a:ext cx="4844144" cy="2970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/>
              <a:t>2. He says that AI _______.</a:t>
            </a:r>
          </a:p>
          <a:p>
            <a:pPr marL="514350" indent="-514350" algn="just">
              <a:lnSpc>
                <a:spcPct val="150000"/>
              </a:lnSpc>
              <a:buAutoNum type="alphaUcPeriod"/>
            </a:pPr>
            <a:r>
              <a:rPr lang="en-US" sz="3200" dirty="0"/>
              <a:t>need human operators.</a:t>
            </a:r>
          </a:p>
          <a:p>
            <a:pPr marL="514350" indent="-514350" algn="just">
              <a:lnSpc>
                <a:spcPct val="150000"/>
              </a:lnSpc>
              <a:buAutoNum type="alphaUcPeriod"/>
            </a:pPr>
            <a:r>
              <a:rPr lang="en-US" sz="3200" dirty="0"/>
              <a:t>can develop itself.</a:t>
            </a:r>
          </a:p>
          <a:p>
            <a:pPr marL="514350" indent="-514350" algn="just">
              <a:lnSpc>
                <a:spcPct val="150000"/>
              </a:lnSpc>
              <a:buAutoNum type="alphaUcPeriod"/>
            </a:pPr>
            <a:r>
              <a:rPr lang="en-US" sz="3200" dirty="0"/>
              <a:t>is a human-like robot.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C8D2D6-4F40-E4B1-F45A-B5B548DA3CD6}"/>
              </a:ext>
            </a:extLst>
          </p:cNvPr>
          <p:cNvCxnSpPr>
            <a:cxnSpLocks/>
          </p:cNvCxnSpPr>
          <p:nvPr/>
        </p:nvCxnSpPr>
        <p:spPr>
          <a:xfrm>
            <a:off x="885370" y="3080658"/>
            <a:ext cx="9434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E8EDAF9-ABD1-FFB5-55F9-C2BF70671828}"/>
              </a:ext>
            </a:extLst>
          </p:cNvPr>
          <p:cNvCxnSpPr>
            <a:cxnSpLocks/>
          </p:cNvCxnSpPr>
          <p:nvPr/>
        </p:nvCxnSpPr>
        <p:spPr>
          <a:xfrm>
            <a:off x="885370" y="3842658"/>
            <a:ext cx="7692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BB72D24-EADC-626F-0699-B85889859F08}"/>
              </a:ext>
            </a:extLst>
          </p:cNvPr>
          <p:cNvCxnSpPr>
            <a:cxnSpLocks/>
          </p:cNvCxnSpPr>
          <p:nvPr/>
        </p:nvCxnSpPr>
        <p:spPr>
          <a:xfrm>
            <a:off x="885370" y="4575629"/>
            <a:ext cx="33673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E7DC55-B83E-800B-9DF6-A78D7DD58877}"/>
              </a:ext>
            </a:extLst>
          </p:cNvPr>
          <p:cNvCxnSpPr>
            <a:cxnSpLocks/>
          </p:cNvCxnSpPr>
          <p:nvPr/>
        </p:nvCxnSpPr>
        <p:spPr>
          <a:xfrm>
            <a:off x="2652436" y="2347686"/>
            <a:ext cx="5733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D73954A-312F-633E-2B06-EF80D1574882}"/>
              </a:ext>
            </a:extLst>
          </p:cNvPr>
          <p:cNvSpPr txBox="1"/>
          <p:nvPr/>
        </p:nvSpPr>
        <p:spPr>
          <a:xfrm>
            <a:off x="5453741" y="1716337"/>
            <a:ext cx="6636659" cy="2970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/>
              <a:t>3. How will AI help people soon?</a:t>
            </a:r>
          </a:p>
          <a:p>
            <a:pPr marL="514350" indent="-514350" algn="just">
              <a:lnSpc>
                <a:spcPct val="150000"/>
              </a:lnSpc>
              <a:buAutoNum type="alphaUcPeriod"/>
            </a:pPr>
            <a:r>
              <a:rPr lang="en-US" sz="3200" dirty="0"/>
              <a:t>make them think about data.</a:t>
            </a:r>
          </a:p>
          <a:p>
            <a:pPr marL="514350" indent="-514350" algn="just">
              <a:lnSpc>
                <a:spcPct val="150000"/>
              </a:lnSpc>
              <a:buAutoNum type="alphaUcPeriod"/>
            </a:pPr>
            <a:r>
              <a:rPr lang="en-US" sz="3200" dirty="0"/>
              <a:t>make decisions for them.</a:t>
            </a:r>
          </a:p>
          <a:p>
            <a:pPr marL="514350" indent="-514350" algn="just">
              <a:lnSpc>
                <a:spcPct val="150000"/>
              </a:lnSpc>
              <a:buAutoNum type="alphaUcPeriod"/>
            </a:pPr>
            <a:r>
              <a:rPr lang="en-US" sz="3200" dirty="0"/>
              <a:t>make their lives easier.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E953AD4-9C95-4138-829E-CFF31DC4DE15}"/>
              </a:ext>
            </a:extLst>
          </p:cNvPr>
          <p:cNvCxnSpPr>
            <a:cxnSpLocks/>
          </p:cNvCxnSpPr>
          <p:nvPr/>
        </p:nvCxnSpPr>
        <p:spPr>
          <a:xfrm>
            <a:off x="6930570" y="2347686"/>
            <a:ext cx="38390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E45475-B6A0-E031-C80F-CFBA5941B7F7}"/>
              </a:ext>
            </a:extLst>
          </p:cNvPr>
          <p:cNvCxnSpPr>
            <a:cxnSpLocks/>
          </p:cNvCxnSpPr>
          <p:nvPr/>
        </p:nvCxnSpPr>
        <p:spPr>
          <a:xfrm>
            <a:off x="8098971" y="3080658"/>
            <a:ext cx="26706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9FB583C-F502-55AA-8B8F-5D3C974C57A4}"/>
              </a:ext>
            </a:extLst>
          </p:cNvPr>
          <p:cNvCxnSpPr>
            <a:cxnSpLocks/>
          </p:cNvCxnSpPr>
          <p:nvPr/>
        </p:nvCxnSpPr>
        <p:spPr>
          <a:xfrm>
            <a:off x="5987141" y="3853544"/>
            <a:ext cx="25762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5F69543-9677-66B1-66FC-64E349D09686}"/>
              </a:ext>
            </a:extLst>
          </p:cNvPr>
          <p:cNvCxnSpPr>
            <a:cxnSpLocks/>
          </p:cNvCxnSpPr>
          <p:nvPr/>
        </p:nvCxnSpPr>
        <p:spPr>
          <a:xfrm>
            <a:off x="6096000" y="4567280"/>
            <a:ext cx="33673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16C1498-0400-5955-9236-F9D22B8FAE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2436" y="1182348"/>
            <a:ext cx="847725" cy="65722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02AD713-1E17-657D-9BF1-7F56B7A9B70D}"/>
              </a:ext>
            </a:extLst>
          </p:cNvPr>
          <p:cNvSpPr/>
          <p:nvPr/>
        </p:nvSpPr>
        <p:spPr>
          <a:xfrm>
            <a:off x="253999" y="2664650"/>
            <a:ext cx="551543" cy="5370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90DF652-6CA1-BB75-C6ED-81F4195D3F6E}"/>
              </a:ext>
            </a:extLst>
          </p:cNvPr>
          <p:cNvSpPr/>
          <p:nvPr/>
        </p:nvSpPr>
        <p:spPr>
          <a:xfrm>
            <a:off x="5442569" y="4038600"/>
            <a:ext cx="551543" cy="5370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D2 TRACK 77">
            <a:hlinkClick r:id="" action="ppaction://media"/>
            <a:extLst>
              <a:ext uri="{FF2B5EF4-FFF2-40B4-BE49-F238E27FC236}">
                <a16:creationId xmlns:a16="http://schemas.microsoft.com/office/drawing/2014/main" id="{A192A4CD-57EE-8F48-4CB8-BA6C4144F7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650" end="207487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73313" y="4677766"/>
            <a:ext cx="710974" cy="710974"/>
          </a:xfrm>
          <a:prstGeom prst="rect">
            <a:avLst/>
          </a:prstGeom>
        </p:spPr>
      </p:pic>
      <p:pic>
        <p:nvPicPr>
          <p:cNvPr id="16" name="CD2 TRACK 77">
            <a:hlinkClick r:id="" action="ppaction://media"/>
            <a:extLst>
              <a:ext uri="{FF2B5EF4-FFF2-40B4-BE49-F238E27FC236}">
                <a16:creationId xmlns:a16="http://schemas.microsoft.com/office/drawing/2014/main" id="{EE3A6127-62D9-86F9-57CA-627A14B031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21464" y="1128599"/>
            <a:ext cx="710974" cy="710974"/>
          </a:xfrm>
          <a:prstGeom prst="rect">
            <a:avLst/>
          </a:prstGeom>
        </p:spPr>
      </p:pic>
      <p:pic>
        <p:nvPicPr>
          <p:cNvPr id="17" name="CD2 TRACK 77">
            <a:hlinkClick r:id="" action="ppaction://media"/>
            <a:extLst>
              <a:ext uri="{FF2B5EF4-FFF2-40B4-BE49-F238E27FC236}">
                <a16:creationId xmlns:a16="http://schemas.microsoft.com/office/drawing/2014/main" id="{22793119-5807-2856-91A0-B5881858D2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375" end="190383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50085" y="4779229"/>
            <a:ext cx="710974" cy="71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8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488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67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710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F133B9F-3CFA-C62E-FFD9-D99C6648E4FC}"/>
              </a:ext>
            </a:extLst>
          </p:cNvPr>
          <p:cNvSpPr txBox="1"/>
          <p:nvPr/>
        </p:nvSpPr>
        <p:spPr>
          <a:xfrm>
            <a:off x="264885" y="1716338"/>
            <a:ext cx="10330544" cy="2970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/>
              <a:t>4. For personal finance, many people _______.</a:t>
            </a:r>
          </a:p>
          <a:p>
            <a:pPr marL="514350" indent="-514350" algn="just">
              <a:lnSpc>
                <a:spcPct val="150000"/>
              </a:lnSpc>
              <a:buAutoNum type="alphaUcPeriod"/>
            </a:pPr>
            <a:r>
              <a:rPr lang="en-US" sz="3200" dirty="0"/>
              <a:t>have lots of bills.</a:t>
            </a:r>
          </a:p>
          <a:p>
            <a:pPr marL="514350" indent="-514350" algn="just">
              <a:lnSpc>
                <a:spcPct val="150000"/>
              </a:lnSpc>
              <a:buAutoNum type="alphaUcPeriod"/>
            </a:pPr>
            <a:r>
              <a:rPr lang="en-US" sz="3200" dirty="0"/>
              <a:t>aren’t good at saving.</a:t>
            </a:r>
          </a:p>
          <a:p>
            <a:pPr marL="514350" indent="-514350" algn="just">
              <a:lnSpc>
                <a:spcPct val="150000"/>
              </a:lnSpc>
              <a:buAutoNum type="alphaUcPeriod"/>
            </a:pPr>
            <a:r>
              <a:rPr lang="en-US" sz="3200" dirty="0"/>
              <a:t>could benefit from AI’s help.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C8D2D6-4F40-E4B1-F45A-B5B548DA3CD6}"/>
              </a:ext>
            </a:extLst>
          </p:cNvPr>
          <p:cNvCxnSpPr>
            <a:cxnSpLocks/>
          </p:cNvCxnSpPr>
          <p:nvPr/>
        </p:nvCxnSpPr>
        <p:spPr>
          <a:xfrm>
            <a:off x="1709006" y="3080658"/>
            <a:ext cx="18615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E8EDAF9-ABD1-FFB5-55F9-C2BF70671828}"/>
              </a:ext>
            </a:extLst>
          </p:cNvPr>
          <p:cNvCxnSpPr>
            <a:cxnSpLocks/>
          </p:cNvCxnSpPr>
          <p:nvPr/>
        </p:nvCxnSpPr>
        <p:spPr>
          <a:xfrm>
            <a:off x="885370" y="3842658"/>
            <a:ext cx="32657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BB72D24-EADC-626F-0699-B85889859F08}"/>
              </a:ext>
            </a:extLst>
          </p:cNvPr>
          <p:cNvCxnSpPr>
            <a:cxnSpLocks/>
          </p:cNvCxnSpPr>
          <p:nvPr/>
        </p:nvCxnSpPr>
        <p:spPr>
          <a:xfrm>
            <a:off x="1886856" y="4546601"/>
            <a:ext cx="33673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E7DC55-B83E-800B-9DF6-A78D7DD58877}"/>
              </a:ext>
            </a:extLst>
          </p:cNvPr>
          <p:cNvCxnSpPr>
            <a:cxnSpLocks/>
          </p:cNvCxnSpPr>
          <p:nvPr/>
        </p:nvCxnSpPr>
        <p:spPr>
          <a:xfrm>
            <a:off x="1422348" y="2347686"/>
            <a:ext cx="25545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65EE69B-0A36-E0C9-B3D9-79B8AA8A787A}"/>
              </a:ext>
            </a:extLst>
          </p:cNvPr>
          <p:cNvSpPr txBox="1"/>
          <p:nvPr/>
        </p:nvSpPr>
        <p:spPr>
          <a:xfrm>
            <a:off x="0" y="432845"/>
            <a:ext cx="2989941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While-listening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DB6BED-04D8-63A8-64CE-EB9B9723BA0D}"/>
              </a:ext>
            </a:extLst>
          </p:cNvPr>
          <p:cNvSpPr/>
          <p:nvPr/>
        </p:nvSpPr>
        <p:spPr>
          <a:xfrm>
            <a:off x="2989941" y="432845"/>
            <a:ext cx="9046080" cy="13210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i="0" dirty="0">
                <a:solidFill>
                  <a:srgbClr val="0070C0"/>
                </a:solidFill>
                <a:effectLst/>
              </a:rPr>
              <a:t>Now, </a:t>
            </a:r>
            <a:r>
              <a:rPr lang="en-US" sz="3200" b="1" dirty="0">
                <a:solidFill>
                  <a:srgbClr val="0070C0"/>
                </a:solidFill>
              </a:rPr>
              <a:t>listen and choose the correct answer (A, B, or C).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endParaRPr lang="en-US" sz="3200" i="1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ABD3C3-50C1-853C-0342-6F8704E66D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3376" y="1096623"/>
            <a:ext cx="847725" cy="657225"/>
          </a:xfrm>
          <a:prstGeom prst="rect">
            <a:avLst/>
          </a:prstGeom>
        </p:spPr>
      </p:pic>
      <p:pic>
        <p:nvPicPr>
          <p:cNvPr id="6" name="CD2 TRACK 77">
            <a:hlinkClick r:id="" action="ppaction://media"/>
            <a:extLst>
              <a:ext uri="{FF2B5EF4-FFF2-40B4-BE49-F238E27FC236}">
                <a16:creationId xmlns:a16="http://schemas.microsoft.com/office/drawing/2014/main" id="{08D10532-2225-142C-8BB6-F5C2323943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24395" y="1017620"/>
            <a:ext cx="710974" cy="71097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5CC1DBB-AF2E-D4E4-1E53-8C74BC251A58}"/>
              </a:ext>
            </a:extLst>
          </p:cNvPr>
          <p:cNvSpPr/>
          <p:nvPr/>
        </p:nvSpPr>
        <p:spPr>
          <a:xfrm>
            <a:off x="248556" y="4149994"/>
            <a:ext cx="551543" cy="5370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D2 TRACK 77">
            <a:hlinkClick r:id="" action="ppaction://media"/>
            <a:extLst>
              <a:ext uri="{FF2B5EF4-FFF2-40B4-BE49-F238E27FC236}">
                <a16:creationId xmlns:a16="http://schemas.microsoft.com/office/drawing/2014/main" id="{037DC91C-6A5F-2C22-03D3-A4E96B754F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7965" end="168566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62741" y="4784953"/>
            <a:ext cx="710974" cy="71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6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488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23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F133B9F-3CFA-C62E-FFD9-D99C6648E4FC}"/>
              </a:ext>
            </a:extLst>
          </p:cNvPr>
          <p:cNvSpPr txBox="1"/>
          <p:nvPr/>
        </p:nvSpPr>
        <p:spPr>
          <a:xfrm>
            <a:off x="264885" y="1716338"/>
            <a:ext cx="10330544" cy="2970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/>
              <a:t>5. What does Professor Sanders think about flying cars?</a:t>
            </a:r>
          </a:p>
          <a:p>
            <a:pPr marL="514350" indent="-514350" algn="just">
              <a:lnSpc>
                <a:spcPct val="150000"/>
              </a:lnSpc>
              <a:buAutoNum type="alphaUcPeriod"/>
            </a:pPr>
            <a:r>
              <a:rPr lang="en-US" sz="3200" dirty="0"/>
              <a:t>We have the technology to make them.</a:t>
            </a:r>
          </a:p>
          <a:p>
            <a:pPr marL="514350" indent="-514350" algn="just">
              <a:lnSpc>
                <a:spcPct val="150000"/>
              </a:lnSpc>
              <a:buFontTx/>
              <a:buAutoNum type="alphaUcPeriod"/>
            </a:pPr>
            <a:r>
              <a:rPr lang="en-US" sz="3200" dirty="0"/>
              <a:t>They can do complex tasks.</a:t>
            </a:r>
          </a:p>
          <a:p>
            <a:pPr marL="514350" indent="-514350" algn="just">
              <a:lnSpc>
                <a:spcPct val="150000"/>
              </a:lnSpc>
              <a:buAutoNum type="alphaUcPeriod"/>
            </a:pPr>
            <a:r>
              <a:rPr lang="en-US" sz="3200" dirty="0"/>
              <a:t>We might have them in 15 years.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C8D2D6-4F40-E4B1-F45A-B5B548DA3CD6}"/>
              </a:ext>
            </a:extLst>
          </p:cNvPr>
          <p:cNvCxnSpPr>
            <a:cxnSpLocks/>
          </p:cNvCxnSpPr>
          <p:nvPr/>
        </p:nvCxnSpPr>
        <p:spPr>
          <a:xfrm>
            <a:off x="1531157" y="3109687"/>
            <a:ext cx="48406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E8EDAF9-ABD1-FFB5-55F9-C2BF70671828}"/>
              </a:ext>
            </a:extLst>
          </p:cNvPr>
          <p:cNvCxnSpPr>
            <a:cxnSpLocks/>
          </p:cNvCxnSpPr>
          <p:nvPr/>
        </p:nvCxnSpPr>
        <p:spPr>
          <a:xfrm>
            <a:off x="1761573" y="3828144"/>
            <a:ext cx="35071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BB72D24-EADC-626F-0699-B85889859F08}"/>
              </a:ext>
            </a:extLst>
          </p:cNvPr>
          <p:cNvCxnSpPr>
            <a:cxnSpLocks/>
          </p:cNvCxnSpPr>
          <p:nvPr/>
        </p:nvCxnSpPr>
        <p:spPr>
          <a:xfrm>
            <a:off x="1630944" y="4560024"/>
            <a:ext cx="44650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E7DC55-B83E-800B-9DF6-A78D7DD58877}"/>
              </a:ext>
            </a:extLst>
          </p:cNvPr>
          <p:cNvCxnSpPr>
            <a:cxnSpLocks/>
          </p:cNvCxnSpPr>
          <p:nvPr/>
        </p:nvCxnSpPr>
        <p:spPr>
          <a:xfrm>
            <a:off x="7634514" y="2376714"/>
            <a:ext cx="17126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3B3A313-C822-44B2-2439-BB01EBE9D280}"/>
              </a:ext>
            </a:extLst>
          </p:cNvPr>
          <p:cNvSpPr txBox="1"/>
          <p:nvPr/>
        </p:nvSpPr>
        <p:spPr>
          <a:xfrm>
            <a:off x="0" y="432845"/>
            <a:ext cx="2989941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While-listening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884F30-87EC-DAEE-83B0-5194758C2369}"/>
              </a:ext>
            </a:extLst>
          </p:cNvPr>
          <p:cNvSpPr/>
          <p:nvPr/>
        </p:nvSpPr>
        <p:spPr>
          <a:xfrm>
            <a:off x="2989941" y="432845"/>
            <a:ext cx="9046080" cy="13210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i="0" dirty="0">
                <a:solidFill>
                  <a:srgbClr val="0070C0"/>
                </a:solidFill>
                <a:effectLst/>
              </a:rPr>
              <a:t>Now, </a:t>
            </a:r>
            <a:r>
              <a:rPr lang="en-US" sz="3200" b="1" dirty="0">
                <a:solidFill>
                  <a:srgbClr val="0070C0"/>
                </a:solidFill>
              </a:rPr>
              <a:t>listen and choose the correct answer (A, B, or C).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endParaRPr lang="en-US" sz="3200" i="1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DCDF6C-1670-B73B-8659-A2A4C57A4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3376" y="1096623"/>
            <a:ext cx="847725" cy="657225"/>
          </a:xfrm>
          <a:prstGeom prst="rect">
            <a:avLst/>
          </a:prstGeom>
        </p:spPr>
      </p:pic>
      <p:pic>
        <p:nvPicPr>
          <p:cNvPr id="6" name="CD2 TRACK 77">
            <a:hlinkClick r:id="" action="ppaction://media"/>
            <a:extLst>
              <a:ext uri="{FF2B5EF4-FFF2-40B4-BE49-F238E27FC236}">
                <a16:creationId xmlns:a16="http://schemas.microsoft.com/office/drawing/2014/main" id="{3DC4F825-5D08-B9C4-E3BF-67E1894C4F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24395" y="1017620"/>
            <a:ext cx="710974" cy="71097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90CB936-86A8-1802-A42F-B8C809489662}"/>
              </a:ext>
            </a:extLst>
          </p:cNvPr>
          <p:cNvSpPr/>
          <p:nvPr/>
        </p:nvSpPr>
        <p:spPr>
          <a:xfrm>
            <a:off x="264885" y="4149994"/>
            <a:ext cx="551543" cy="5370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CD2 TRACK 77">
            <a:hlinkClick r:id="" action="ppaction://media"/>
            <a:extLst>
              <a:ext uri="{FF2B5EF4-FFF2-40B4-BE49-F238E27FC236}">
                <a16:creationId xmlns:a16="http://schemas.microsoft.com/office/drawing/2014/main" id="{A4A5744E-E196-B9DE-D996-2BCD1E3B76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0243" end="145800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62741" y="4784953"/>
            <a:ext cx="710974" cy="71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4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488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28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47254" y="1517780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850362" y="2537929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853471" y="457822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865914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844138" y="3558078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869024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F133B9F-3CFA-C62E-FFD9-D99C6648E4FC}"/>
              </a:ext>
            </a:extLst>
          </p:cNvPr>
          <p:cNvSpPr txBox="1"/>
          <p:nvPr/>
        </p:nvSpPr>
        <p:spPr>
          <a:xfrm>
            <a:off x="264885" y="1716338"/>
            <a:ext cx="10330544" cy="2970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/>
              <a:t>6. He thinks that AI _______.</a:t>
            </a:r>
          </a:p>
          <a:p>
            <a:pPr marL="514350" indent="-514350" algn="just">
              <a:lnSpc>
                <a:spcPct val="150000"/>
              </a:lnSpc>
              <a:buAutoNum type="alphaUcPeriod"/>
            </a:pPr>
            <a:r>
              <a:rPr lang="en-US" sz="3200" dirty="0"/>
              <a:t>will make life better.</a:t>
            </a:r>
          </a:p>
          <a:p>
            <a:pPr marL="514350" indent="-514350" algn="just">
              <a:lnSpc>
                <a:spcPct val="150000"/>
              </a:lnSpc>
              <a:buAutoNum type="alphaUcPeriod"/>
            </a:pPr>
            <a:r>
              <a:rPr lang="en-US" sz="3200" dirty="0"/>
              <a:t>could make life better.</a:t>
            </a:r>
          </a:p>
          <a:p>
            <a:pPr marL="514350" indent="-514350" algn="just">
              <a:lnSpc>
                <a:spcPct val="150000"/>
              </a:lnSpc>
              <a:buAutoNum type="alphaUcPeriod"/>
            </a:pPr>
            <a:r>
              <a:rPr lang="en-US" sz="3200" dirty="0"/>
              <a:t>won’t make life better.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C8D2D6-4F40-E4B1-F45A-B5B548DA3CD6}"/>
              </a:ext>
            </a:extLst>
          </p:cNvPr>
          <p:cNvCxnSpPr>
            <a:cxnSpLocks/>
          </p:cNvCxnSpPr>
          <p:nvPr/>
        </p:nvCxnSpPr>
        <p:spPr>
          <a:xfrm>
            <a:off x="878110" y="3074682"/>
            <a:ext cx="6966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E8EDAF9-ABD1-FFB5-55F9-C2BF70671828}"/>
              </a:ext>
            </a:extLst>
          </p:cNvPr>
          <p:cNvCxnSpPr>
            <a:cxnSpLocks/>
          </p:cNvCxnSpPr>
          <p:nvPr/>
        </p:nvCxnSpPr>
        <p:spPr>
          <a:xfrm>
            <a:off x="885370" y="3842658"/>
            <a:ext cx="9869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BB72D24-EADC-626F-0699-B85889859F08}"/>
              </a:ext>
            </a:extLst>
          </p:cNvPr>
          <p:cNvCxnSpPr>
            <a:cxnSpLocks/>
          </p:cNvCxnSpPr>
          <p:nvPr/>
        </p:nvCxnSpPr>
        <p:spPr>
          <a:xfrm>
            <a:off x="885370" y="4575629"/>
            <a:ext cx="10885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E7DC55-B83E-800B-9DF6-A78D7DD58877}"/>
              </a:ext>
            </a:extLst>
          </p:cNvPr>
          <p:cNvCxnSpPr>
            <a:cxnSpLocks/>
          </p:cNvCxnSpPr>
          <p:nvPr/>
        </p:nvCxnSpPr>
        <p:spPr>
          <a:xfrm>
            <a:off x="3018920" y="2405743"/>
            <a:ext cx="5515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0268673-DD2D-72E0-0B8E-398D094BBA30}"/>
              </a:ext>
            </a:extLst>
          </p:cNvPr>
          <p:cNvSpPr txBox="1"/>
          <p:nvPr/>
        </p:nvSpPr>
        <p:spPr>
          <a:xfrm>
            <a:off x="0" y="432845"/>
            <a:ext cx="2989941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While-listening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DDC15E-2ADE-0273-6B9E-4C64F3FD5A23}"/>
              </a:ext>
            </a:extLst>
          </p:cNvPr>
          <p:cNvSpPr/>
          <p:nvPr/>
        </p:nvSpPr>
        <p:spPr>
          <a:xfrm>
            <a:off x="2989941" y="432845"/>
            <a:ext cx="9046080" cy="13210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i="0" dirty="0">
                <a:solidFill>
                  <a:srgbClr val="0070C0"/>
                </a:solidFill>
                <a:effectLst/>
              </a:rPr>
              <a:t>Now, </a:t>
            </a:r>
            <a:r>
              <a:rPr lang="en-US" sz="3200" b="1" dirty="0">
                <a:solidFill>
                  <a:srgbClr val="0070C0"/>
                </a:solidFill>
              </a:rPr>
              <a:t>listen and choose the correct answer (A, B, or C).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endParaRPr lang="en-US" sz="3200" i="1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4B2C9D-77BA-88C8-9EC0-4356A1325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3376" y="1096623"/>
            <a:ext cx="847725" cy="657225"/>
          </a:xfrm>
          <a:prstGeom prst="rect">
            <a:avLst/>
          </a:prstGeom>
        </p:spPr>
      </p:pic>
      <p:pic>
        <p:nvPicPr>
          <p:cNvPr id="6" name="CD2 TRACK 77">
            <a:hlinkClick r:id="" action="ppaction://media"/>
            <a:extLst>
              <a:ext uri="{FF2B5EF4-FFF2-40B4-BE49-F238E27FC236}">
                <a16:creationId xmlns:a16="http://schemas.microsoft.com/office/drawing/2014/main" id="{1139966E-CF4E-7A62-E798-11FA51678A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24395" y="1017620"/>
            <a:ext cx="710974" cy="71097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4468436-842A-9F55-33FB-FF1F1BF17BBE}"/>
              </a:ext>
            </a:extLst>
          </p:cNvPr>
          <p:cNvSpPr/>
          <p:nvPr/>
        </p:nvSpPr>
        <p:spPr>
          <a:xfrm>
            <a:off x="155979" y="3429000"/>
            <a:ext cx="551543" cy="5370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D2 TRACK 77">
            <a:hlinkClick r:id="" action="ppaction://media"/>
            <a:extLst>
              <a:ext uri="{FF2B5EF4-FFF2-40B4-BE49-F238E27FC236}">
                <a16:creationId xmlns:a16="http://schemas.microsoft.com/office/drawing/2014/main" id="{A19DF746-D4F3-2F07-053F-1EC9916C6E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2995" end="122553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62741" y="4784953"/>
            <a:ext cx="710974" cy="71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8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488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331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E793EE-9365-4CD5-9F8E-DAC95AD42826}"/>
              </a:ext>
            </a:extLst>
          </p:cNvPr>
          <p:cNvSpPr txBox="1"/>
          <p:nvPr/>
        </p:nvSpPr>
        <p:spPr>
          <a:xfrm>
            <a:off x="177800" y="391886"/>
            <a:ext cx="11836400" cy="5802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0" i="1" u="sng" dirty="0">
                <a:solidFill>
                  <a:srgbClr val="241F1F"/>
                </a:solidFill>
                <a:effectLst/>
              </a:rPr>
              <a:t>Script:</a:t>
            </a:r>
          </a:p>
          <a:p>
            <a:pPr algn="just">
              <a:lnSpc>
                <a:spcPct val="130000"/>
              </a:lnSpc>
            </a:pPr>
            <a:r>
              <a:rPr lang="en-US" sz="3200" b="0" i="1" dirty="0">
                <a:solidFill>
                  <a:srgbClr val="241F1F"/>
                </a:solidFill>
                <a:effectLst/>
              </a:rPr>
              <a:t>Interviewer: Professor Sanders, do you think AI is a good thing?</a:t>
            </a:r>
          </a:p>
          <a:p>
            <a:pPr algn="just">
              <a:lnSpc>
                <a:spcPct val="130000"/>
              </a:lnSpc>
            </a:pPr>
            <a:r>
              <a:rPr lang="en-US" sz="3200" b="0" i="1" dirty="0">
                <a:solidFill>
                  <a:srgbClr val="241F1F"/>
                </a:solidFill>
                <a:effectLst/>
              </a:rPr>
              <a:t>Prof. Sanders: I know some people are worried that AI will take over their jobs. However, </a:t>
            </a:r>
            <a:r>
              <a:rPr lang="en-US" sz="3200" b="0" i="1" dirty="0">
                <a:solidFill>
                  <a:srgbClr val="FF0000"/>
                </a:solidFill>
                <a:effectLst/>
              </a:rPr>
              <a:t>AI will actually create more jobs than it'll destroy. </a:t>
            </a:r>
          </a:p>
          <a:p>
            <a:pPr algn="just">
              <a:lnSpc>
                <a:spcPct val="130000"/>
              </a:lnSpc>
            </a:pPr>
            <a:r>
              <a:rPr lang="en-US" sz="3200" b="0" i="1" dirty="0">
                <a:solidFill>
                  <a:srgbClr val="241F1F"/>
                </a:solidFill>
                <a:effectLst/>
              </a:rPr>
              <a:t>Interviewer: Really?</a:t>
            </a:r>
          </a:p>
          <a:p>
            <a:pPr algn="just">
              <a:lnSpc>
                <a:spcPct val="130000"/>
              </a:lnSpc>
            </a:pPr>
            <a:r>
              <a:rPr lang="en-US" sz="3200" b="0" i="1" dirty="0">
                <a:solidFill>
                  <a:srgbClr val="241F1F"/>
                </a:solidFill>
                <a:effectLst/>
              </a:rPr>
              <a:t>Prof. Sanders: Yes. Let's remember that </a:t>
            </a:r>
            <a:r>
              <a:rPr lang="en-US" sz="3200" b="0" i="1" dirty="0">
                <a:solidFill>
                  <a:srgbClr val="FF0000"/>
                </a:solidFill>
                <a:effectLst/>
              </a:rPr>
              <a:t>AI needs humans to maintain and develop it</a:t>
            </a:r>
            <a:r>
              <a:rPr lang="en-US" sz="3200" b="0" i="1" dirty="0">
                <a:solidFill>
                  <a:srgbClr val="241F1F"/>
                </a:solidFill>
                <a:effectLst/>
              </a:rPr>
              <a:t>. We </a:t>
            </a:r>
            <a:r>
              <a:rPr lang="en-US" sz="3200" b="0" i="1" dirty="0">
                <a:solidFill>
                  <a:srgbClr val="FF0000"/>
                </a:solidFill>
                <a:effectLst/>
              </a:rPr>
              <a:t>won’t have human-like robots </a:t>
            </a:r>
            <a:r>
              <a:rPr lang="en-US" sz="3200" b="0" i="1" dirty="0">
                <a:solidFill>
                  <a:srgbClr val="241F1F"/>
                </a:solidFill>
                <a:effectLst/>
              </a:rPr>
              <a:t>walking around the streets, doing our shopping for us, or looking after our children for some time.</a:t>
            </a:r>
            <a:r>
              <a:rPr lang="en-US" sz="3200" dirty="0"/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299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E793EE-9365-4CD5-9F8E-DAC95AD42826}"/>
              </a:ext>
            </a:extLst>
          </p:cNvPr>
          <p:cNvSpPr txBox="1"/>
          <p:nvPr/>
        </p:nvSpPr>
        <p:spPr>
          <a:xfrm>
            <a:off x="177800" y="500094"/>
            <a:ext cx="11836400" cy="5802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0" i="1" dirty="0">
                <a:solidFill>
                  <a:srgbClr val="241F1F"/>
                </a:solidFill>
                <a:effectLst/>
              </a:rPr>
              <a:t>Interviewer: So, what will AI do for people? </a:t>
            </a:r>
          </a:p>
          <a:p>
            <a:pPr algn="just">
              <a:lnSpc>
                <a:spcPct val="130000"/>
              </a:lnSpc>
            </a:pPr>
            <a:r>
              <a:rPr lang="en-US" sz="3200" b="0" i="1" dirty="0">
                <a:solidFill>
                  <a:srgbClr val="241F1F"/>
                </a:solidFill>
                <a:effectLst/>
              </a:rPr>
              <a:t>Prof. Sanders: In the short term, </a:t>
            </a:r>
            <a:r>
              <a:rPr lang="en-US" sz="3200" b="0" i="1" dirty="0">
                <a:solidFill>
                  <a:srgbClr val="FF0000"/>
                </a:solidFill>
                <a:effectLst/>
              </a:rPr>
              <a:t>AI will make daily chores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b="0" i="1" dirty="0">
                <a:solidFill>
                  <a:srgbClr val="FF0000"/>
                </a:solidFill>
                <a:effectLst/>
              </a:rPr>
              <a:t>a lot easier in many different areas of our lives. </a:t>
            </a:r>
            <a:r>
              <a:rPr lang="en-US" sz="3200" b="0" i="1" dirty="0">
                <a:solidFill>
                  <a:srgbClr val="241F1F"/>
                </a:solidFill>
                <a:effectLst/>
              </a:rPr>
              <a:t>It's also really useful when people need to use data to make good decisions.</a:t>
            </a:r>
          </a:p>
          <a:p>
            <a:pPr algn="just">
              <a:lnSpc>
                <a:spcPct val="130000"/>
              </a:lnSpc>
            </a:pPr>
            <a:r>
              <a:rPr lang="en-US" sz="3200" b="0" i="1" dirty="0">
                <a:solidFill>
                  <a:srgbClr val="241F1F"/>
                </a:solidFill>
                <a:effectLst/>
              </a:rPr>
              <a:t>Interviewer: Could you give us an example?</a:t>
            </a:r>
          </a:p>
          <a:p>
            <a:pPr algn="just">
              <a:lnSpc>
                <a:spcPct val="130000"/>
              </a:lnSpc>
            </a:pPr>
            <a:r>
              <a:rPr lang="en-US" sz="3200" b="0" i="1" dirty="0">
                <a:solidFill>
                  <a:srgbClr val="241F1F"/>
                </a:solidFill>
                <a:effectLst/>
              </a:rPr>
              <a:t>Prof. Sanders: Yes. </a:t>
            </a:r>
            <a:r>
              <a:rPr lang="en-US" sz="3200" b="0" i="1" dirty="0">
                <a:solidFill>
                  <a:srgbClr val="FF0000"/>
                </a:solidFill>
                <a:effectLst/>
              </a:rPr>
              <a:t>Consider personal finance. </a:t>
            </a:r>
            <a:r>
              <a:rPr lang="en-US" sz="3200" b="0" i="1" dirty="0">
                <a:solidFill>
                  <a:srgbClr val="241F1F"/>
                </a:solidFill>
                <a:effectLst/>
              </a:rPr>
              <a:t>Many people are too busy to keep track of monthly bills, or they find it boring, so they develop financial problems. This is where </a:t>
            </a:r>
            <a:r>
              <a:rPr lang="en-US" sz="3200" b="0" i="1" dirty="0">
                <a:solidFill>
                  <a:srgbClr val="FF0000"/>
                </a:solidFill>
                <a:effectLst/>
              </a:rPr>
              <a:t>AI can really help organize and improve our lives.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4945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E793EE-9365-4CD5-9F8E-DAC95AD42826}"/>
              </a:ext>
            </a:extLst>
          </p:cNvPr>
          <p:cNvSpPr txBox="1"/>
          <p:nvPr/>
        </p:nvSpPr>
        <p:spPr>
          <a:xfrm>
            <a:off x="177800" y="500094"/>
            <a:ext cx="11836400" cy="5962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0" i="1" dirty="0">
                <a:solidFill>
                  <a:srgbClr val="241F1F"/>
                </a:solidFill>
                <a:effectLst/>
              </a:rPr>
              <a:t>Interviewer: Great. What about flying cars? Our listeners want to know about them. </a:t>
            </a:r>
          </a:p>
          <a:p>
            <a:pPr algn="just">
              <a:lnSpc>
                <a:spcPct val="120000"/>
              </a:lnSpc>
            </a:pPr>
            <a:r>
              <a:rPr lang="en-US" sz="3200" b="0" i="1" dirty="0">
                <a:solidFill>
                  <a:srgbClr val="241F1F"/>
                </a:solidFill>
                <a:effectLst/>
              </a:rPr>
              <a:t>Prof. Sanders: People always do. </a:t>
            </a:r>
            <a:r>
              <a:rPr lang="en-US" sz="3200" b="0" i="1" dirty="0">
                <a:solidFill>
                  <a:srgbClr val="FF0000"/>
                </a:solidFill>
                <a:effectLst/>
              </a:rPr>
              <a:t>I'm sure we’ll have flying cars</a:t>
            </a:r>
            <a:r>
              <a:rPr lang="en-US" sz="3200" b="0" i="1" dirty="0">
                <a:solidFill>
                  <a:srgbClr val="241F1F"/>
                </a:solidFill>
                <a:effectLst/>
              </a:rPr>
              <a:t>. However, we need much more advanced technology to deal with such a complex task. </a:t>
            </a:r>
            <a:r>
              <a:rPr lang="en-US" sz="3200" b="0" i="1" dirty="0">
                <a:solidFill>
                  <a:srgbClr val="FF0000"/>
                </a:solidFill>
                <a:effectLst/>
              </a:rPr>
              <a:t>It's still a long time away. Perhaps in fifteen years</a:t>
            </a:r>
            <a:r>
              <a:rPr lang="en-US" sz="3200" b="0" i="1" dirty="0">
                <a:solidFill>
                  <a:srgbClr val="241F1F"/>
                </a:solidFill>
                <a:effectLst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3200" b="0" i="1" dirty="0">
                <a:solidFill>
                  <a:srgbClr val="241F1F"/>
                </a:solidFill>
                <a:effectLst/>
              </a:rPr>
              <a:t>Interviewer: So, do you think AI is a good thing? </a:t>
            </a:r>
          </a:p>
          <a:p>
            <a:pPr algn="just">
              <a:lnSpc>
                <a:spcPct val="120000"/>
              </a:lnSpc>
            </a:pPr>
            <a:r>
              <a:rPr lang="en-US" sz="3200" b="0" i="1" dirty="0">
                <a:solidFill>
                  <a:srgbClr val="241F1F"/>
                </a:solidFill>
                <a:effectLst/>
              </a:rPr>
              <a:t>Prof. Sanders: I think that </a:t>
            </a:r>
            <a:r>
              <a:rPr lang="en-US" sz="3200" b="0" i="1" dirty="0">
                <a:solidFill>
                  <a:srgbClr val="FF0000"/>
                </a:solidFill>
                <a:effectLst/>
              </a:rPr>
              <a:t>AI could make life on Earth better</a:t>
            </a:r>
            <a:r>
              <a:rPr lang="en-US" sz="3200" b="0" i="1" dirty="0">
                <a:solidFill>
                  <a:srgbClr val="241F1F"/>
                </a:solidFill>
                <a:effectLst/>
              </a:rPr>
              <a:t>. However, humans need to be careful not to let AI create more problems. If it isn't managed correctly, the world could become a difficult place to live.</a:t>
            </a:r>
          </a:p>
          <a:p>
            <a:pPr algn="just">
              <a:lnSpc>
                <a:spcPct val="120000"/>
              </a:lnSpc>
            </a:pPr>
            <a:r>
              <a:rPr lang="en-US" sz="3200" b="0" i="1" dirty="0">
                <a:solidFill>
                  <a:srgbClr val="241F1F"/>
                </a:solidFill>
                <a:effectLst/>
              </a:rPr>
              <a:t>Interviewer: Thank you, Professor Sanders.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7363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D804D2-1F7C-246C-45AE-14AEA43A7816}"/>
              </a:ext>
            </a:extLst>
          </p:cNvPr>
          <p:cNvSpPr/>
          <p:nvPr/>
        </p:nvSpPr>
        <p:spPr>
          <a:xfrm>
            <a:off x="2598056" y="459927"/>
            <a:ext cx="9437965" cy="12348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i="0" dirty="0">
                <a:solidFill>
                  <a:srgbClr val="0070C0"/>
                </a:solidFill>
                <a:effectLst/>
              </a:rPr>
              <a:t>In groups: discuss a question</a:t>
            </a:r>
            <a:r>
              <a:rPr lang="en-US" sz="3200" b="1" dirty="0">
                <a:solidFill>
                  <a:srgbClr val="0070C0"/>
                </a:solidFill>
              </a:rPr>
              <a:t>: do you think AI will make life easier or more complicated? Why?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195406-8327-AAAD-7C2E-49B224873152}"/>
              </a:ext>
            </a:extLst>
          </p:cNvPr>
          <p:cNvSpPr txBox="1"/>
          <p:nvPr/>
        </p:nvSpPr>
        <p:spPr>
          <a:xfrm>
            <a:off x="101599" y="466895"/>
            <a:ext cx="2496457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Post-listening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6F818D-7039-A6E4-9872-2887084F522D}"/>
              </a:ext>
            </a:extLst>
          </p:cNvPr>
          <p:cNvSpPr/>
          <p:nvPr/>
        </p:nvSpPr>
        <p:spPr>
          <a:xfrm>
            <a:off x="101599" y="1792354"/>
            <a:ext cx="1209040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Example: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F382FBB-BA9F-47E5-ADE7-4C54882AAB7E}"/>
              </a:ext>
            </a:extLst>
          </p:cNvPr>
          <p:cNvSpPr/>
          <p:nvPr/>
        </p:nvSpPr>
        <p:spPr>
          <a:xfrm>
            <a:off x="653143" y="2757714"/>
            <a:ext cx="11016343" cy="2711444"/>
          </a:xfrm>
          <a:prstGeom prst="round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3200" dirty="0"/>
              <a:t>I believe that AI will make life easier in many ways. AI can manage our schedules, answer questions, and even control smart home devices.</a:t>
            </a:r>
          </a:p>
        </p:txBody>
      </p:sp>
    </p:spTree>
    <p:extLst>
      <p:ext uri="{BB962C8B-B14F-4D97-AF65-F5344CB8AC3E}">
        <p14:creationId xmlns:p14="http://schemas.microsoft.com/office/powerpoint/2010/main" val="306799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FD4EB8-85A3-7A4E-8931-7E71D176DDC5}"/>
              </a:ext>
            </a:extLst>
          </p:cNvPr>
          <p:cNvSpPr/>
          <p:nvPr/>
        </p:nvSpPr>
        <p:spPr>
          <a:xfrm>
            <a:off x="155979" y="492137"/>
            <a:ext cx="1188004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Share your ideas with the class.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50354EB8-21B9-CC1D-912F-46F0C850C296}"/>
              </a:ext>
            </a:extLst>
          </p:cNvPr>
          <p:cNvSpPr/>
          <p:nvPr/>
        </p:nvSpPr>
        <p:spPr>
          <a:xfrm>
            <a:off x="1574799" y="2243968"/>
            <a:ext cx="7032172" cy="2240945"/>
          </a:xfrm>
          <a:prstGeom prst="wedgeRoundRectCallout">
            <a:avLst>
              <a:gd name="adj1" fmla="val -3525"/>
              <a:gd name="adj2" fmla="val 91165"/>
              <a:gd name="adj3" fmla="val 16667"/>
            </a:avLst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………………………………….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100582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0"/>
            <a:ext cx="12285814" cy="6968464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02C4533-F185-4955-BB14-3FE82C780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B87586E-69BA-4378-9B2E-759A3ECFE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AFADF2-61FB-48D6-88B7-30136162E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593" y="658762"/>
            <a:ext cx="4692613" cy="144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4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1AD9CED-DEEF-4924-DF8A-9F11607186D9}"/>
              </a:ext>
            </a:extLst>
          </p:cNvPr>
          <p:cNvSpPr/>
          <p:nvPr/>
        </p:nvSpPr>
        <p:spPr>
          <a:xfrm>
            <a:off x="101600" y="437335"/>
            <a:ext cx="11934422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</a:rPr>
              <a:t>Karen and Brian would benefit from AI in different ways. Read the descriptions and decide which feature (A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–</a:t>
            </a:r>
            <a:r>
              <a:rPr lang="en-US" sz="3200" b="1" i="0" dirty="0">
                <a:solidFill>
                  <a:srgbClr val="0070C0"/>
                </a:solidFill>
                <a:effectLst/>
              </a:rPr>
              <a:t>D) each of them would like the most.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839ABD-7C80-89D7-34D8-05378AEF0662}"/>
              </a:ext>
            </a:extLst>
          </p:cNvPr>
          <p:cNvSpPr/>
          <p:nvPr/>
        </p:nvSpPr>
        <p:spPr>
          <a:xfrm>
            <a:off x="155978" y="2788903"/>
            <a:ext cx="2873830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70C0"/>
                </a:solidFill>
              </a:rPr>
              <a:t>This is the format of</a:t>
            </a:r>
            <a:r>
              <a:rPr lang="en-US" sz="3200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 the PET Part 2 Matching task.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16DBAB-4751-89C7-F088-CE58489E2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290" y="2110741"/>
            <a:ext cx="8488732" cy="420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1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1DF313-CF69-F1BE-537B-CD21A850A8FD}"/>
              </a:ext>
            </a:extLst>
          </p:cNvPr>
          <p:cNvSpPr txBox="1"/>
          <p:nvPr/>
        </p:nvSpPr>
        <p:spPr>
          <a:xfrm>
            <a:off x="205013" y="450943"/>
            <a:ext cx="11856358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Test-taking skills for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FF"/>
                </a:highlight>
              </a:rPr>
              <a:t>the PET Part 2 Matching task.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6581F8-FBFD-774F-45C2-DEB34842ADB7}"/>
              </a:ext>
            </a:extLst>
          </p:cNvPr>
          <p:cNvSpPr txBox="1"/>
          <p:nvPr/>
        </p:nvSpPr>
        <p:spPr>
          <a:xfrm>
            <a:off x="264885" y="1140193"/>
            <a:ext cx="11662230" cy="3709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1. Read the descriptions of the people first. </a:t>
            </a:r>
            <a:r>
              <a:rPr lang="en-US" sz="3200" dirty="0">
                <a:solidFill>
                  <a:srgbClr val="0070C0"/>
                </a:solidFill>
              </a:rPr>
              <a:t>Underline any key words or expressions like days, dates, etc.</a:t>
            </a:r>
          </a:p>
          <a:p>
            <a:pPr algn="just">
              <a:lnSpc>
                <a:spcPct val="150000"/>
              </a:lnSpc>
            </a:pPr>
            <a:r>
              <a:rPr lang="en-US" sz="3200" dirty="0"/>
              <a:t>2. Read the 4 texts and try to identify those that match the people. </a:t>
            </a:r>
            <a:r>
              <a:rPr lang="en-US" sz="3200" dirty="0">
                <a:solidFill>
                  <a:srgbClr val="0070C0"/>
                </a:solidFill>
              </a:rPr>
              <a:t>To begin with, you may find more than one that seems to match </a:t>
            </a:r>
            <a:r>
              <a:rPr lang="en-US" sz="3200" dirty="0"/>
              <a:t>because a word appears in both texts.</a:t>
            </a:r>
          </a:p>
        </p:txBody>
      </p:sp>
    </p:spTree>
    <p:extLst>
      <p:ext uri="{BB962C8B-B14F-4D97-AF65-F5344CB8AC3E}">
        <p14:creationId xmlns:p14="http://schemas.microsoft.com/office/powerpoint/2010/main" val="369472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3020ED-B9DC-45A9-86CC-844B3C99B8A2}"/>
              </a:ext>
            </a:extLst>
          </p:cNvPr>
          <p:cNvSpPr txBox="1"/>
          <p:nvPr/>
        </p:nvSpPr>
        <p:spPr>
          <a:xfrm>
            <a:off x="130629" y="405011"/>
            <a:ext cx="12061371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Now, Read number 1, underline key words, and match it with A-D.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E9ECCD-2B05-4923-3CA3-46C7CD3BD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47" y="1044444"/>
            <a:ext cx="5625726" cy="27722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C14153-DA35-622E-950E-1C2B5D345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128" y="1102726"/>
            <a:ext cx="5678700" cy="521882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8D47425-0C10-76D9-66C7-8CCD68164E72}"/>
              </a:ext>
            </a:extLst>
          </p:cNvPr>
          <p:cNvCxnSpPr>
            <a:cxnSpLocks/>
          </p:cNvCxnSpPr>
          <p:nvPr/>
        </p:nvCxnSpPr>
        <p:spPr>
          <a:xfrm>
            <a:off x="1195457" y="2791341"/>
            <a:ext cx="3962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24C588-51F6-8AEC-580A-993974EF5F68}"/>
              </a:ext>
            </a:extLst>
          </p:cNvPr>
          <p:cNvCxnSpPr>
            <a:cxnSpLocks/>
          </p:cNvCxnSpPr>
          <p:nvPr/>
        </p:nvCxnSpPr>
        <p:spPr>
          <a:xfrm>
            <a:off x="1288763" y="3192558"/>
            <a:ext cx="3962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718D7C5-D785-8963-6EF0-B4738B18735A}"/>
              </a:ext>
            </a:extLst>
          </p:cNvPr>
          <p:cNvSpPr txBox="1"/>
          <p:nvPr/>
        </p:nvSpPr>
        <p:spPr>
          <a:xfrm>
            <a:off x="130629" y="3693171"/>
            <a:ext cx="62981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sym typeface="Wingdings" panose="05000000000000000000" pitchFamily="2" charset="2"/>
              </a:rPr>
              <a:t>She loves her work but wants to have more time to enjoy life. It means she needs entertainment or personal assistant to help her out.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5D1A3A5-5763-44AB-30CD-900A3FC98821}"/>
              </a:ext>
            </a:extLst>
          </p:cNvPr>
          <p:cNvCxnSpPr>
            <a:cxnSpLocks/>
          </p:cNvCxnSpPr>
          <p:nvPr/>
        </p:nvCxnSpPr>
        <p:spPr>
          <a:xfrm>
            <a:off x="3257420" y="3208967"/>
            <a:ext cx="0" cy="48420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C5B5122-6697-40F3-74C8-C7A2286399B3}"/>
              </a:ext>
            </a:extLst>
          </p:cNvPr>
          <p:cNvCxnSpPr>
            <a:cxnSpLocks/>
          </p:cNvCxnSpPr>
          <p:nvPr/>
        </p:nvCxnSpPr>
        <p:spPr>
          <a:xfrm>
            <a:off x="1388857" y="2029341"/>
            <a:ext cx="21594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ED66D34-363B-97FD-29B3-1435E590D03F}"/>
              </a:ext>
            </a:extLst>
          </p:cNvPr>
          <p:cNvSpPr txBox="1"/>
          <p:nvPr/>
        </p:nvSpPr>
        <p:spPr>
          <a:xfrm>
            <a:off x="96415" y="5746027"/>
            <a:ext cx="6064899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3200" b="1" dirty="0">
                <a:solidFill>
                  <a:srgbClr val="FF0000"/>
                </a:solidFill>
              </a:rPr>
              <a:t>The answer can be C or D.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00FE755-5533-3026-6824-FCC361C9490C}"/>
              </a:ext>
            </a:extLst>
          </p:cNvPr>
          <p:cNvCxnSpPr>
            <a:cxnSpLocks/>
          </p:cNvCxnSpPr>
          <p:nvPr/>
        </p:nvCxnSpPr>
        <p:spPr>
          <a:xfrm>
            <a:off x="7136983" y="4271799"/>
            <a:ext cx="21749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829E0E6-7109-5C8C-514F-B1D7B6511E33}"/>
              </a:ext>
            </a:extLst>
          </p:cNvPr>
          <p:cNvCxnSpPr>
            <a:cxnSpLocks/>
          </p:cNvCxnSpPr>
          <p:nvPr/>
        </p:nvCxnSpPr>
        <p:spPr>
          <a:xfrm>
            <a:off x="6959702" y="5744405"/>
            <a:ext cx="16286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C6F03D6-2F89-0B22-3E07-2DCC8C3A66BB}"/>
              </a:ext>
            </a:extLst>
          </p:cNvPr>
          <p:cNvCxnSpPr>
            <a:cxnSpLocks/>
          </p:cNvCxnSpPr>
          <p:nvPr/>
        </p:nvCxnSpPr>
        <p:spPr>
          <a:xfrm>
            <a:off x="7028125" y="2875318"/>
            <a:ext cx="12108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3CB02E7-1E63-8004-C00C-ABB32F18E5B7}"/>
              </a:ext>
            </a:extLst>
          </p:cNvPr>
          <p:cNvCxnSpPr>
            <a:cxnSpLocks/>
          </p:cNvCxnSpPr>
          <p:nvPr/>
        </p:nvCxnSpPr>
        <p:spPr>
          <a:xfrm>
            <a:off x="7028125" y="1544151"/>
            <a:ext cx="13974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4BD788D-73C0-1B6D-FE2B-A47958485D7B}"/>
              </a:ext>
            </a:extLst>
          </p:cNvPr>
          <p:cNvCxnSpPr>
            <a:cxnSpLocks/>
          </p:cNvCxnSpPr>
          <p:nvPr/>
        </p:nvCxnSpPr>
        <p:spPr>
          <a:xfrm>
            <a:off x="2468566" y="1674779"/>
            <a:ext cx="18421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34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529" y="566862"/>
            <a:ext cx="5561497" cy="57242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21045" y="566862"/>
            <a:ext cx="6270955" cy="4985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pPr lvl="0">
              <a:lnSpc>
                <a:spcPct val="115000"/>
              </a:lnSpc>
            </a:pPr>
            <a:r>
              <a:rPr lang="en-US" sz="3600" dirty="0">
                <a:solidFill>
                  <a:srgbClr val="0070C0"/>
                </a:solidFill>
              </a:rPr>
              <a:t>- practice listening and reading for specific information.</a:t>
            </a:r>
          </a:p>
          <a:p>
            <a:pPr lvl="0">
              <a:lnSpc>
                <a:spcPct val="115000"/>
              </a:lnSpc>
            </a:pPr>
            <a:r>
              <a:rPr lang="en-US" sz="3600" dirty="0">
                <a:solidFill>
                  <a:srgbClr val="0070C0"/>
                </a:solidFill>
              </a:rPr>
              <a:t>- practice test-taking skills.</a:t>
            </a:r>
          </a:p>
          <a:p>
            <a:pPr lvl="0">
              <a:lnSpc>
                <a:spcPct val="115000"/>
              </a:lnSpc>
            </a:pPr>
            <a:r>
              <a:rPr lang="en-US" sz="3600" dirty="0">
                <a:solidFill>
                  <a:srgbClr val="0070C0"/>
                </a:solidFill>
              </a:rPr>
              <a:t>- consolidate and practice vocabulary presented in units 9-10.</a:t>
            </a: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20B8D7-2B6E-5098-F725-DB20CA4E3110}"/>
              </a:ext>
            </a:extLst>
          </p:cNvPr>
          <p:cNvSpPr txBox="1"/>
          <p:nvPr/>
        </p:nvSpPr>
        <p:spPr>
          <a:xfrm>
            <a:off x="130629" y="405011"/>
            <a:ext cx="12061371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Now, Read number 2, underline key words, and match it with A-D.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8CAF7D-DF65-C0C6-4083-2F150C69D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9" y="1007299"/>
            <a:ext cx="5724525" cy="2781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3BB709-85F8-28A8-C976-CFA880DDF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128" y="1102726"/>
            <a:ext cx="5678700" cy="521882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50FEB80-42B2-C45A-D671-54F81E9F476B}"/>
              </a:ext>
            </a:extLst>
          </p:cNvPr>
          <p:cNvCxnSpPr>
            <a:cxnSpLocks/>
          </p:cNvCxnSpPr>
          <p:nvPr/>
        </p:nvCxnSpPr>
        <p:spPr>
          <a:xfrm>
            <a:off x="6959702" y="1509937"/>
            <a:ext cx="16286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5066207-EE57-6DC2-79DE-B9F969E37E91}"/>
              </a:ext>
            </a:extLst>
          </p:cNvPr>
          <p:cNvCxnSpPr>
            <a:cxnSpLocks/>
          </p:cNvCxnSpPr>
          <p:nvPr/>
        </p:nvCxnSpPr>
        <p:spPr>
          <a:xfrm>
            <a:off x="7136983" y="4271799"/>
            <a:ext cx="21749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9A0149F-9747-3027-E5CF-4DEAA71DCE7C}"/>
              </a:ext>
            </a:extLst>
          </p:cNvPr>
          <p:cNvSpPr txBox="1"/>
          <p:nvPr/>
        </p:nvSpPr>
        <p:spPr>
          <a:xfrm>
            <a:off x="79311" y="3785520"/>
            <a:ext cx="6298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sym typeface="Wingdings" panose="05000000000000000000" pitchFamily="2" charset="2"/>
              </a:rPr>
              <a:t>The description mentions ‘housework’ and ‘he’s bored’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13D635-7D6C-039F-4ED8-8BF305E9E8CE}"/>
              </a:ext>
            </a:extLst>
          </p:cNvPr>
          <p:cNvSpPr txBox="1"/>
          <p:nvPr/>
        </p:nvSpPr>
        <p:spPr>
          <a:xfrm>
            <a:off x="96415" y="4955114"/>
            <a:ext cx="6064899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3200" b="1" dirty="0">
                <a:solidFill>
                  <a:srgbClr val="FF0000"/>
                </a:solidFill>
              </a:rPr>
              <a:t>The answer can be A or C.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57D56A-3E8D-DD4B-013A-125CCBADAA39}"/>
              </a:ext>
            </a:extLst>
          </p:cNvPr>
          <p:cNvCxnSpPr>
            <a:cxnSpLocks/>
          </p:cNvCxnSpPr>
          <p:nvPr/>
        </p:nvCxnSpPr>
        <p:spPr>
          <a:xfrm>
            <a:off x="3681546" y="2830151"/>
            <a:ext cx="16286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5888BB-A35B-5DD3-BBFD-6AC1F8E1094A}"/>
              </a:ext>
            </a:extLst>
          </p:cNvPr>
          <p:cNvCxnSpPr>
            <a:cxnSpLocks/>
          </p:cNvCxnSpPr>
          <p:nvPr/>
        </p:nvCxnSpPr>
        <p:spPr>
          <a:xfrm>
            <a:off x="1022322" y="3167676"/>
            <a:ext cx="8531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846171F-78E6-A3BA-0DF8-20FD1872A321}"/>
              </a:ext>
            </a:extLst>
          </p:cNvPr>
          <p:cNvCxnSpPr>
            <a:cxnSpLocks/>
          </p:cNvCxnSpPr>
          <p:nvPr/>
        </p:nvCxnSpPr>
        <p:spPr>
          <a:xfrm>
            <a:off x="1156061" y="3553342"/>
            <a:ext cx="17924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922387C-2E6A-5C8C-C269-7AD096B15503}"/>
              </a:ext>
            </a:extLst>
          </p:cNvPr>
          <p:cNvCxnSpPr>
            <a:cxnSpLocks/>
          </p:cNvCxnSpPr>
          <p:nvPr/>
        </p:nvCxnSpPr>
        <p:spPr>
          <a:xfrm>
            <a:off x="2867242" y="3167676"/>
            <a:ext cx="22925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8D4995E-EC13-BAC0-73EC-DDB232000323}"/>
              </a:ext>
            </a:extLst>
          </p:cNvPr>
          <p:cNvCxnSpPr>
            <a:cxnSpLocks/>
          </p:cNvCxnSpPr>
          <p:nvPr/>
        </p:nvCxnSpPr>
        <p:spPr>
          <a:xfrm>
            <a:off x="9178478" y="4582820"/>
            <a:ext cx="24101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288AB92-13F7-B1A2-6102-A31AD6CB966F}"/>
              </a:ext>
            </a:extLst>
          </p:cNvPr>
          <p:cNvCxnSpPr>
            <a:cxnSpLocks/>
          </p:cNvCxnSpPr>
          <p:nvPr/>
        </p:nvCxnSpPr>
        <p:spPr>
          <a:xfrm>
            <a:off x="7003510" y="4862738"/>
            <a:ext cx="4609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63D3812-B2A0-8D8F-50A7-AC345FA9B0CC}"/>
              </a:ext>
            </a:extLst>
          </p:cNvPr>
          <p:cNvCxnSpPr>
            <a:cxnSpLocks/>
          </p:cNvCxnSpPr>
          <p:nvPr/>
        </p:nvCxnSpPr>
        <p:spPr>
          <a:xfrm>
            <a:off x="1238634" y="2397949"/>
            <a:ext cx="16286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77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1DF313-CF69-F1BE-537B-CD21A850A8FD}"/>
              </a:ext>
            </a:extLst>
          </p:cNvPr>
          <p:cNvSpPr txBox="1"/>
          <p:nvPr/>
        </p:nvSpPr>
        <p:spPr>
          <a:xfrm>
            <a:off x="205013" y="450943"/>
            <a:ext cx="11856358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Test-taking skills for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FF"/>
                </a:highlight>
              </a:rPr>
              <a:t>the PET Part 2 Matching task.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6581F8-FBFD-774F-45C2-DEB34842ADB7}"/>
              </a:ext>
            </a:extLst>
          </p:cNvPr>
          <p:cNvSpPr txBox="1"/>
          <p:nvPr/>
        </p:nvSpPr>
        <p:spPr>
          <a:xfrm>
            <a:off x="264885" y="1140193"/>
            <a:ext cx="11662230" cy="3709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/>
              <a:t>3. Read the texts again and focus on detail. </a:t>
            </a:r>
            <a:r>
              <a:rPr lang="en-US" sz="3200" dirty="0">
                <a:solidFill>
                  <a:srgbClr val="0070C0"/>
                </a:solidFill>
              </a:rPr>
              <a:t>Pay attention to any synonyms (words with a similar meaning) </a:t>
            </a:r>
            <a:r>
              <a:rPr lang="en-US" sz="3200" dirty="0"/>
              <a:t>as this might indicate the option could be correct.</a:t>
            </a:r>
          </a:p>
          <a:p>
            <a:pPr algn="just">
              <a:lnSpc>
                <a:spcPct val="150000"/>
              </a:lnSpc>
            </a:pPr>
            <a:r>
              <a:rPr lang="en-US" sz="3200" dirty="0"/>
              <a:t>4. </a:t>
            </a:r>
            <a:r>
              <a:rPr lang="en-US" sz="3200" dirty="0">
                <a:solidFill>
                  <a:srgbClr val="0070C0"/>
                </a:solidFill>
              </a:rPr>
              <a:t>Look out for anything that indicates the answer is wrong </a:t>
            </a:r>
            <a:r>
              <a:rPr lang="en-US" sz="3200" dirty="0"/>
              <a:t>such as days, prices, or any other issues that make the answer wrong.</a:t>
            </a:r>
          </a:p>
        </p:txBody>
      </p:sp>
    </p:spTree>
    <p:extLst>
      <p:ext uri="{BB962C8B-B14F-4D97-AF65-F5344CB8AC3E}">
        <p14:creationId xmlns:p14="http://schemas.microsoft.com/office/powerpoint/2010/main" val="167348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DF36E9-A551-4928-A580-A63A65231CE8}"/>
              </a:ext>
            </a:extLst>
          </p:cNvPr>
          <p:cNvSpPr txBox="1"/>
          <p:nvPr/>
        </p:nvSpPr>
        <p:spPr>
          <a:xfrm>
            <a:off x="130629" y="405011"/>
            <a:ext cx="12061371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Now, read number 2 again and eliminate the wrong answer.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E5D288-9D53-0BEE-1329-B67E29F1D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9" y="1049083"/>
            <a:ext cx="5724525" cy="27813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0C9B93C-440D-8084-AFC8-1FF7E3A562D3}"/>
              </a:ext>
            </a:extLst>
          </p:cNvPr>
          <p:cNvCxnSpPr>
            <a:cxnSpLocks/>
          </p:cNvCxnSpPr>
          <p:nvPr/>
        </p:nvCxnSpPr>
        <p:spPr>
          <a:xfrm>
            <a:off x="3681546" y="2830151"/>
            <a:ext cx="16286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E4F106-8B06-DDC1-8CFC-B4654DEC1E54}"/>
              </a:ext>
            </a:extLst>
          </p:cNvPr>
          <p:cNvCxnSpPr>
            <a:cxnSpLocks/>
          </p:cNvCxnSpPr>
          <p:nvPr/>
        </p:nvCxnSpPr>
        <p:spPr>
          <a:xfrm>
            <a:off x="1073020" y="3167676"/>
            <a:ext cx="8024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2784957-BB14-765B-5A52-5B92E193A012}"/>
              </a:ext>
            </a:extLst>
          </p:cNvPr>
          <p:cNvCxnSpPr>
            <a:cxnSpLocks/>
          </p:cNvCxnSpPr>
          <p:nvPr/>
        </p:nvCxnSpPr>
        <p:spPr>
          <a:xfrm>
            <a:off x="1156061" y="3553342"/>
            <a:ext cx="17924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38A42F-13D4-0B2D-474C-BE7EA0ACA277}"/>
              </a:ext>
            </a:extLst>
          </p:cNvPr>
          <p:cNvCxnSpPr>
            <a:cxnSpLocks/>
          </p:cNvCxnSpPr>
          <p:nvPr/>
        </p:nvCxnSpPr>
        <p:spPr>
          <a:xfrm>
            <a:off x="2867242" y="3167676"/>
            <a:ext cx="22925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0E5E77-9A71-2CB7-A4F7-87DEC2FF80E4}"/>
              </a:ext>
            </a:extLst>
          </p:cNvPr>
          <p:cNvCxnSpPr>
            <a:cxnSpLocks/>
          </p:cNvCxnSpPr>
          <p:nvPr/>
        </p:nvCxnSpPr>
        <p:spPr>
          <a:xfrm>
            <a:off x="1238634" y="2397949"/>
            <a:ext cx="16286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1B39FD6-AFF5-B73D-F5D1-B30D48DE5CD8}"/>
              </a:ext>
            </a:extLst>
          </p:cNvPr>
          <p:cNvSpPr txBox="1"/>
          <p:nvPr/>
        </p:nvSpPr>
        <p:spPr>
          <a:xfrm>
            <a:off x="6151618" y="1120676"/>
            <a:ext cx="58856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sym typeface="Wingdings" panose="05000000000000000000" pitchFamily="2" charset="2"/>
              </a:rPr>
              <a:t>The word ‘</a:t>
            </a:r>
            <a:r>
              <a:rPr lang="en-US" sz="3200" b="1" dirty="0">
                <a:solidFill>
                  <a:srgbClr val="FF0000"/>
                </a:solidFill>
                <a:sym typeface="Wingdings" panose="05000000000000000000" pitchFamily="2" charset="2"/>
              </a:rPr>
              <a:t>housework’ is one distractor that makes you choose the wrong answer </a:t>
            </a:r>
            <a:r>
              <a:rPr lang="en-US" sz="3200" b="1" dirty="0">
                <a:solidFill>
                  <a:srgbClr val="0070C0"/>
                </a:solidFill>
                <a:sym typeface="Wingdings" panose="05000000000000000000" pitchFamily="2" charset="2"/>
              </a:rPr>
              <a:t>because Brian doesn’t do any housework. So, he doesn’t need AI to do it for him. Eliminate text A.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D6E17F-8625-33D1-C882-5D417A19E36D}"/>
              </a:ext>
            </a:extLst>
          </p:cNvPr>
          <p:cNvSpPr txBox="1"/>
          <p:nvPr/>
        </p:nvSpPr>
        <p:spPr>
          <a:xfrm>
            <a:off x="408250" y="4060189"/>
            <a:ext cx="5446904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3200" b="1" dirty="0">
                <a:solidFill>
                  <a:srgbClr val="FF0000"/>
                </a:solidFill>
              </a:rPr>
              <a:t>The answer is C </a:t>
            </a:r>
            <a:r>
              <a:rPr lang="en-US" sz="3200" b="1" dirty="0">
                <a:solidFill>
                  <a:srgbClr val="0070C0"/>
                </a:solidFill>
              </a:rPr>
              <a:t>because h</a:t>
            </a:r>
            <a:r>
              <a:rPr lang="en-US" sz="3200" b="1" dirty="0">
                <a:solidFill>
                  <a:srgbClr val="0070C0"/>
                </a:solidFill>
                <a:sym typeface="Wingdings" panose="05000000000000000000" pitchFamily="2" charset="2"/>
              </a:rPr>
              <a:t>e is bored and wants to do something fun, and</a:t>
            </a:r>
            <a:r>
              <a:rPr lang="en-US" sz="3200" b="1" dirty="0">
                <a:solidFill>
                  <a:srgbClr val="FF0000"/>
                </a:solidFill>
              </a:rPr>
              <a:t> AI can suggest things for him to do.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3A88B3-5987-5D0B-2414-B15583F0E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293" y="4060189"/>
            <a:ext cx="6096020" cy="130900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3386A4-26B1-7D08-AD67-39A4AF2234E4}"/>
              </a:ext>
            </a:extLst>
          </p:cNvPr>
          <p:cNvCxnSpPr>
            <a:cxnSpLocks/>
          </p:cNvCxnSpPr>
          <p:nvPr/>
        </p:nvCxnSpPr>
        <p:spPr>
          <a:xfrm>
            <a:off x="8963242" y="4831635"/>
            <a:ext cx="25973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82BC5C0-92D7-2B37-247B-00CBA3D8E61E}"/>
              </a:ext>
            </a:extLst>
          </p:cNvPr>
          <p:cNvCxnSpPr>
            <a:cxnSpLocks/>
          </p:cNvCxnSpPr>
          <p:nvPr/>
        </p:nvCxnSpPr>
        <p:spPr>
          <a:xfrm>
            <a:off x="6605138" y="5139546"/>
            <a:ext cx="5887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66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03FBEF-03CA-7549-B0AE-3C591AA338C7}"/>
              </a:ext>
            </a:extLst>
          </p:cNvPr>
          <p:cNvSpPr txBox="1"/>
          <p:nvPr/>
        </p:nvSpPr>
        <p:spPr>
          <a:xfrm>
            <a:off x="130629" y="405011"/>
            <a:ext cx="12061371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Now, read number 1 again and eliminate the wrong answer.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D85E8D-1134-B1B0-8268-9F8C97DEF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9" y="1044444"/>
            <a:ext cx="5625726" cy="277222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FA4A07-E20B-1669-57EF-69B1171815D3}"/>
              </a:ext>
            </a:extLst>
          </p:cNvPr>
          <p:cNvCxnSpPr>
            <a:cxnSpLocks/>
          </p:cNvCxnSpPr>
          <p:nvPr/>
        </p:nvCxnSpPr>
        <p:spPr>
          <a:xfrm>
            <a:off x="1195457" y="2791341"/>
            <a:ext cx="3962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24139F6-D91E-14D8-7A54-DD0C8B69718E}"/>
              </a:ext>
            </a:extLst>
          </p:cNvPr>
          <p:cNvCxnSpPr>
            <a:cxnSpLocks/>
          </p:cNvCxnSpPr>
          <p:nvPr/>
        </p:nvCxnSpPr>
        <p:spPr>
          <a:xfrm>
            <a:off x="1288763" y="3192558"/>
            <a:ext cx="3962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1748CF8-F1E6-48C6-F420-6EFA0C53AB40}"/>
              </a:ext>
            </a:extLst>
          </p:cNvPr>
          <p:cNvCxnSpPr>
            <a:cxnSpLocks/>
          </p:cNvCxnSpPr>
          <p:nvPr/>
        </p:nvCxnSpPr>
        <p:spPr>
          <a:xfrm>
            <a:off x="1628812" y="2430558"/>
            <a:ext cx="16286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592907D-2F14-EBCD-750A-B83EF8FFB410}"/>
              </a:ext>
            </a:extLst>
          </p:cNvPr>
          <p:cNvSpPr txBox="1"/>
          <p:nvPr/>
        </p:nvSpPr>
        <p:spPr>
          <a:xfrm>
            <a:off x="130629" y="3929612"/>
            <a:ext cx="11896530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3200" b="1" dirty="0">
                <a:solidFill>
                  <a:srgbClr val="FF0000"/>
                </a:solidFill>
              </a:rPr>
              <a:t>The answer is D because she needs a personal assistant AI to help her work and has more free time to enjoy herself.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087525-62AB-26B7-2FB3-942406511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242" y="1102726"/>
            <a:ext cx="6361184" cy="122059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1B9465-92DF-55CE-4BCF-0C9E863D6022}"/>
              </a:ext>
            </a:extLst>
          </p:cNvPr>
          <p:cNvCxnSpPr>
            <a:cxnSpLocks/>
          </p:cNvCxnSpPr>
          <p:nvPr/>
        </p:nvCxnSpPr>
        <p:spPr>
          <a:xfrm>
            <a:off x="6614469" y="1554960"/>
            <a:ext cx="16286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38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2" y="90433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8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6E861C-9C8C-B3A2-3DBA-685642E00755}"/>
              </a:ext>
            </a:extLst>
          </p:cNvPr>
          <p:cNvSpPr/>
          <p:nvPr/>
        </p:nvSpPr>
        <p:spPr>
          <a:xfrm>
            <a:off x="101599" y="478777"/>
            <a:ext cx="11988800" cy="12348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i="0" dirty="0">
                <a:solidFill>
                  <a:srgbClr val="0070C0"/>
                </a:solidFill>
                <a:effectLst/>
              </a:rPr>
              <a:t>a. Fill in each blank with a word from Units 9 and 10. The first letter is already there.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857C52-BD86-0CAA-EB86-C0C72ED1FE86}"/>
              </a:ext>
            </a:extLst>
          </p:cNvPr>
          <p:cNvSpPr txBox="1"/>
          <p:nvPr/>
        </p:nvSpPr>
        <p:spPr>
          <a:xfrm>
            <a:off x="101600" y="1925215"/>
            <a:ext cx="11988799" cy="3709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1. AI can sound very friendly and polite, so it will do customer service jobs. However, it won't do counseling work because it doesn't have human 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e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_____________________.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2. Due to 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o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_____________________, the fish population in the sea has gone down sharply in recent years.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237229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A857C52-BD86-0CAA-EB86-C0C72ED1FE86}"/>
              </a:ext>
            </a:extLst>
          </p:cNvPr>
          <p:cNvSpPr txBox="1"/>
          <p:nvPr/>
        </p:nvSpPr>
        <p:spPr>
          <a:xfrm>
            <a:off x="101600" y="401215"/>
            <a:ext cx="11988799" cy="5186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3. They should give more </a:t>
            </a:r>
            <a:r>
              <a:rPr lang="en-US" sz="3200" b="0" i="0" dirty="0" err="1">
                <a:solidFill>
                  <a:srgbClr val="FF0000"/>
                </a:solidFill>
                <a:effectLst/>
              </a:rPr>
              <a:t>i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_____________________ to businesses for being environmentally friendly.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4. Some people are worried that AI will 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r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_____________________ human workers in most jobs.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5. Humans sometimes make bad decisions in very stressful situations. AI will be good for high-pressure jobs because it always makes 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l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_____________________ decisions.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2908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CDF49D-75F7-C6A7-6865-053CA078CDAF}"/>
              </a:ext>
            </a:extLst>
          </p:cNvPr>
          <p:cNvSpPr/>
          <p:nvPr/>
        </p:nvSpPr>
        <p:spPr>
          <a:xfrm>
            <a:off x="101600" y="435234"/>
            <a:ext cx="11988800" cy="12348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Identify the part of speech (noun, verb, adj, adv, etc.) of the missing words in the sentences.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DF7D43-01D9-0B97-C186-AC638CABC66B}"/>
              </a:ext>
            </a:extLst>
          </p:cNvPr>
          <p:cNvSpPr txBox="1"/>
          <p:nvPr/>
        </p:nvSpPr>
        <p:spPr>
          <a:xfrm>
            <a:off x="101601" y="1670059"/>
            <a:ext cx="11988799" cy="3709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1. AI can sound very friendly and polite, so it will do customer service jobs. However, it won't do counseling work because it doesn't have human 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e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_____________________.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2. Due to 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o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_____________________, the fish population in the sea has gone down sharply in recent years.</a:t>
            </a:r>
            <a:endParaRPr lang="en-US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5D8D72-B7ED-CDBF-C8E3-7E4DD9639740}"/>
              </a:ext>
            </a:extLst>
          </p:cNvPr>
          <p:cNvSpPr/>
          <p:nvPr/>
        </p:nvSpPr>
        <p:spPr>
          <a:xfrm>
            <a:off x="2914759" y="3305184"/>
            <a:ext cx="2086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noun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DBB801-BEC5-8CC1-D3B7-62AB08AB7794}"/>
              </a:ext>
            </a:extLst>
          </p:cNvPr>
          <p:cNvSpPr/>
          <p:nvPr/>
        </p:nvSpPr>
        <p:spPr>
          <a:xfrm>
            <a:off x="2249715" y="4019130"/>
            <a:ext cx="3309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noun/gerunds</a:t>
            </a:r>
          </a:p>
        </p:txBody>
      </p:sp>
    </p:spTree>
    <p:extLst>
      <p:ext uri="{BB962C8B-B14F-4D97-AF65-F5344CB8AC3E}">
        <p14:creationId xmlns:p14="http://schemas.microsoft.com/office/powerpoint/2010/main" val="409388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63C889-DC78-CC0B-E0C5-917C14684EDC}"/>
              </a:ext>
            </a:extLst>
          </p:cNvPr>
          <p:cNvSpPr txBox="1"/>
          <p:nvPr/>
        </p:nvSpPr>
        <p:spPr>
          <a:xfrm>
            <a:off x="101600" y="401215"/>
            <a:ext cx="11988799" cy="5186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3. They should give more </a:t>
            </a:r>
            <a:r>
              <a:rPr lang="en-US" sz="3200" b="0" i="0" dirty="0" err="1">
                <a:solidFill>
                  <a:srgbClr val="FF0000"/>
                </a:solidFill>
                <a:effectLst/>
              </a:rPr>
              <a:t>i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_____________________ to businesses for being environmentally friendly.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4. Some people are worried that AI will 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r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_____________________ human workers in most jobs.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5. Humans sometimes make bad decisions in very stressful situations. AI will be good for high-pressure jobs because it always makes 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l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_____________________ decisions.</a:t>
            </a:r>
            <a:r>
              <a:rPr lang="en-US" sz="3200" dirty="0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9B483D-742A-E698-F669-BB7FFAFE9DBD}"/>
              </a:ext>
            </a:extLst>
          </p:cNvPr>
          <p:cNvSpPr/>
          <p:nvPr/>
        </p:nvSpPr>
        <p:spPr>
          <a:xfrm>
            <a:off x="5351086" y="502480"/>
            <a:ext cx="2086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noun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0CD85D-1961-8A85-831B-0C400DDACD6E}"/>
              </a:ext>
            </a:extLst>
          </p:cNvPr>
          <p:cNvSpPr/>
          <p:nvPr/>
        </p:nvSpPr>
        <p:spPr>
          <a:xfrm>
            <a:off x="8256016" y="1955356"/>
            <a:ext cx="2086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verb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518309-2970-964F-258A-A1D49FA2D88A}"/>
              </a:ext>
            </a:extLst>
          </p:cNvPr>
          <p:cNvSpPr/>
          <p:nvPr/>
        </p:nvSpPr>
        <p:spPr>
          <a:xfrm>
            <a:off x="1231102" y="4941560"/>
            <a:ext cx="2086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adj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AE6C31-2A68-095A-45BE-19D314B4F78E}"/>
              </a:ext>
            </a:extLst>
          </p:cNvPr>
          <p:cNvSpPr/>
          <p:nvPr/>
        </p:nvSpPr>
        <p:spPr>
          <a:xfrm>
            <a:off x="101600" y="5590328"/>
            <a:ext cx="11988800" cy="6438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0070C0"/>
                </a:solidFill>
                <a:sym typeface="Wingdings" panose="05000000000000000000" pitchFamily="2" charset="2"/>
              </a:rPr>
              <a:t> Now, review vocabulary in units 9-10 in the word list.</a:t>
            </a:r>
            <a:endParaRPr lang="en-US" sz="32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17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4C16FF-F32B-06C5-03A7-172E171F245D}"/>
              </a:ext>
            </a:extLst>
          </p:cNvPr>
          <p:cNvSpPr/>
          <p:nvPr/>
        </p:nvSpPr>
        <p:spPr>
          <a:xfrm>
            <a:off x="101599" y="478777"/>
            <a:ext cx="11988800" cy="6438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i="0" dirty="0">
                <a:solidFill>
                  <a:srgbClr val="0070C0"/>
                </a:solidFill>
                <a:effectLst/>
              </a:rPr>
              <a:t>a. Fill in each blank with a word from Units 9 and 10.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DAD978-1C2F-0CF5-D113-B80D1E6FD4D7}"/>
              </a:ext>
            </a:extLst>
          </p:cNvPr>
          <p:cNvSpPr txBox="1"/>
          <p:nvPr/>
        </p:nvSpPr>
        <p:spPr>
          <a:xfrm>
            <a:off x="101599" y="1292688"/>
            <a:ext cx="11988799" cy="3709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1. AI can sound very friendly and polite, so it will do customer service jobs. However, it won't do counseling work because it doesn't have human _____________________.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2. Due to _____________________, the fish population in the sea has gone down sharply in recent years.</a:t>
            </a:r>
            <a:endParaRPr lang="en-US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7D458E-1E4E-3E09-CC8F-E78B4C4FABEF}"/>
              </a:ext>
            </a:extLst>
          </p:cNvPr>
          <p:cNvSpPr/>
          <p:nvPr/>
        </p:nvSpPr>
        <p:spPr>
          <a:xfrm>
            <a:off x="1927787" y="2946177"/>
            <a:ext cx="2086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emotions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D015E1-9B0E-1D03-016F-72BD1835B88B}"/>
              </a:ext>
            </a:extLst>
          </p:cNvPr>
          <p:cNvSpPr/>
          <p:nvPr/>
        </p:nvSpPr>
        <p:spPr>
          <a:xfrm>
            <a:off x="2133600" y="3647758"/>
            <a:ext cx="24030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overfishing</a:t>
            </a:r>
          </a:p>
        </p:txBody>
      </p:sp>
    </p:spTree>
    <p:extLst>
      <p:ext uri="{BB962C8B-B14F-4D97-AF65-F5344CB8AC3E}">
        <p14:creationId xmlns:p14="http://schemas.microsoft.com/office/powerpoint/2010/main" val="326122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" y="488988"/>
            <a:ext cx="8609644" cy="57391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65166" y="629835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A857C52-BD86-0CAA-EB86-C0C72ED1FE86}"/>
              </a:ext>
            </a:extLst>
          </p:cNvPr>
          <p:cNvSpPr txBox="1"/>
          <p:nvPr/>
        </p:nvSpPr>
        <p:spPr>
          <a:xfrm>
            <a:off x="101600" y="401215"/>
            <a:ext cx="11988799" cy="5186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3. They should give more _____________________ to businesses for being environmentally friendly.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4. Some people are worried that AI will _____________________ human workers in most jobs.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5. Humans sometimes make bad decisions in very stressful situations. AI will be good for high-pressure jobs because it always makes _____________________ decisions.</a:t>
            </a:r>
            <a:r>
              <a:rPr lang="en-US" sz="3200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934EC3-785B-CDBF-F64F-6D71AC130A49}"/>
              </a:ext>
            </a:extLst>
          </p:cNvPr>
          <p:cNvSpPr/>
          <p:nvPr/>
        </p:nvSpPr>
        <p:spPr>
          <a:xfrm>
            <a:off x="5109029" y="507777"/>
            <a:ext cx="2330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incentives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F5171D-5D97-0B30-C845-214505D08ADB}"/>
              </a:ext>
            </a:extLst>
          </p:cNvPr>
          <p:cNvSpPr/>
          <p:nvPr/>
        </p:nvSpPr>
        <p:spPr>
          <a:xfrm>
            <a:off x="7965730" y="1988234"/>
            <a:ext cx="2086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replace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A86ADC-8C84-7CBE-F6A0-A16D39D37EB8}"/>
              </a:ext>
            </a:extLst>
          </p:cNvPr>
          <p:cNvSpPr/>
          <p:nvPr/>
        </p:nvSpPr>
        <p:spPr>
          <a:xfrm>
            <a:off x="665044" y="4941560"/>
            <a:ext cx="2086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logical</a:t>
            </a:r>
          </a:p>
        </p:txBody>
      </p:sp>
    </p:spTree>
    <p:extLst>
      <p:ext uri="{BB962C8B-B14F-4D97-AF65-F5344CB8AC3E}">
        <p14:creationId xmlns:p14="http://schemas.microsoft.com/office/powerpoint/2010/main" val="338139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25FE221-4B13-EC54-49BD-0A1C3CA62323}"/>
              </a:ext>
            </a:extLst>
          </p:cNvPr>
          <p:cNvSpPr/>
          <p:nvPr/>
        </p:nvSpPr>
        <p:spPr>
          <a:xfrm>
            <a:off x="101600" y="435234"/>
            <a:ext cx="11988800" cy="12348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b. Fill in the blanks with the words from the box. There is one extra word which you do not need to use.</a:t>
            </a:r>
            <a:endParaRPr lang="en-US" sz="3200" i="1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BEF02B-668B-07D8-5AA9-D9F4C8684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1" y="2165808"/>
            <a:ext cx="11843657" cy="356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742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6814245-F9D1-881B-7704-F012FA43D242}"/>
              </a:ext>
            </a:extLst>
          </p:cNvPr>
          <p:cNvSpPr/>
          <p:nvPr/>
        </p:nvSpPr>
        <p:spPr>
          <a:xfrm>
            <a:off x="101600" y="435234"/>
            <a:ext cx="11988800" cy="12348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Identify the part of speech (noun, verb, adj, adv, etc.) of the given words in the box.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0B07D4-97B3-2225-4C44-9676912C0D56}"/>
              </a:ext>
            </a:extLst>
          </p:cNvPr>
          <p:cNvSpPr/>
          <p:nvPr/>
        </p:nvSpPr>
        <p:spPr>
          <a:xfrm>
            <a:off x="101600" y="1911610"/>
            <a:ext cx="11988799" cy="1377621"/>
          </a:xfrm>
          <a:prstGeom prst="rect">
            <a:avLst/>
          </a:prstGeom>
          <a:solidFill>
            <a:schemeClr val="bg1"/>
          </a:solidFill>
          <a:ln w="57150">
            <a:solidFill>
              <a:srgbClr val="BC39F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/>
              <a:t>tedious	basic    sensitive    complicated    artificial	obsolete</a:t>
            </a:r>
          </a:p>
          <a:p>
            <a:pPr>
              <a:lnSpc>
                <a:spcPct val="120000"/>
              </a:lnSpc>
            </a:pPr>
            <a:endParaRPr lang="en-US" sz="3600" i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52ACF2-6504-BCF6-71BD-E94F0CA1D076}"/>
              </a:ext>
            </a:extLst>
          </p:cNvPr>
          <p:cNvSpPr/>
          <p:nvPr/>
        </p:nvSpPr>
        <p:spPr>
          <a:xfrm>
            <a:off x="486228" y="2456849"/>
            <a:ext cx="9942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adj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2EF481-322C-80FA-1BFD-A86489C6DAD9}"/>
              </a:ext>
            </a:extLst>
          </p:cNvPr>
          <p:cNvSpPr/>
          <p:nvPr/>
        </p:nvSpPr>
        <p:spPr>
          <a:xfrm>
            <a:off x="2090056" y="2456849"/>
            <a:ext cx="9942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adj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8462EA-2BEC-F393-8310-8355A5D7F473}"/>
              </a:ext>
            </a:extLst>
          </p:cNvPr>
          <p:cNvSpPr/>
          <p:nvPr/>
        </p:nvSpPr>
        <p:spPr>
          <a:xfrm>
            <a:off x="3693884" y="2444119"/>
            <a:ext cx="9942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adj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A7473F1-F83A-68FC-AA06-796C4D91EEA4}"/>
              </a:ext>
            </a:extLst>
          </p:cNvPr>
          <p:cNvSpPr/>
          <p:nvPr/>
        </p:nvSpPr>
        <p:spPr>
          <a:xfrm>
            <a:off x="6179454" y="2444118"/>
            <a:ext cx="9942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adj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3895552-6661-D7AB-3241-7F94BFAB5DEB}"/>
              </a:ext>
            </a:extLst>
          </p:cNvPr>
          <p:cNvSpPr/>
          <p:nvPr/>
        </p:nvSpPr>
        <p:spPr>
          <a:xfrm>
            <a:off x="8545285" y="2456849"/>
            <a:ext cx="9942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adj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58D431-D122-4FA7-311F-DCF4412B5FA6}"/>
              </a:ext>
            </a:extLst>
          </p:cNvPr>
          <p:cNvSpPr/>
          <p:nvPr/>
        </p:nvSpPr>
        <p:spPr>
          <a:xfrm>
            <a:off x="10631615" y="2450950"/>
            <a:ext cx="9942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adj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42EEE2-4472-EF13-B814-8C45B27F596A}"/>
              </a:ext>
            </a:extLst>
          </p:cNvPr>
          <p:cNvSpPr/>
          <p:nvPr/>
        </p:nvSpPr>
        <p:spPr>
          <a:xfrm>
            <a:off x="185054" y="3648419"/>
            <a:ext cx="11745689" cy="12348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070C0"/>
                </a:solidFill>
                <a:sym typeface="Wingdings" panose="05000000000000000000" pitchFamily="2" charset="2"/>
              </a:rPr>
              <a:t> The part of speech of the words in the box is an adjective. It means you have to consider the meaning that each blank needs.</a:t>
            </a:r>
            <a:endParaRPr lang="en-US" sz="32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48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67B6169-0041-EDDD-70E2-B692028799AA}"/>
              </a:ext>
            </a:extLst>
          </p:cNvPr>
          <p:cNvSpPr txBox="1"/>
          <p:nvPr/>
        </p:nvSpPr>
        <p:spPr>
          <a:xfrm>
            <a:off x="101600" y="1079128"/>
            <a:ext cx="11988800" cy="4448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1. I think I need to change my job because it is so ________________. I do the same task all day, every day.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2. Many products contain ________________ coloring and flavoring. These are unnatural and could be unhealthy.</a:t>
            </a:r>
          </a:p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3. A counselor needs to be ________________ when listening to people's personal problems.</a:t>
            </a:r>
            <a:r>
              <a:rPr lang="en-US" sz="3200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46F977-B46F-2AE4-19EA-5B4A0ACBD07F}"/>
              </a:ext>
            </a:extLst>
          </p:cNvPr>
          <p:cNvSpPr/>
          <p:nvPr/>
        </p:nvSpPr>
        <p:spPr>
          <a:xfrm>
            <a:off x="101600" y="435234"/>
            <a:ext cx="11988800" cy="6438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Now underline key words in the sentences and fill in the blanks.</a:t>
            </a:r>
            <a:endParaRPr lang="en-US" sz="3200" i="1" dirty="0">
              <a:solidFill>
                <a:srgbClr val="0070C0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BAF0FE-6513-EE67-BF30-0991388DDD3F}"/>
              </a:ext>
            </a:extLst>
          </p:cNvPr>
          <p:cNvCxnSpPr>
            <a:cxnSpLocks/>
          </p:cNvCxnSpPr>
          <p:nvPr/>
        </p:nvCxnSpPr>
        <p:spPr>
          <a:xfrm>
            <a:off x="3444806" y="1759321"/>
            <a:ext cx="20851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2B9418-A7C9-8CAB-CFFB-7BA77A75B1DC}"/>
              </a:ext>
            </a:extLst>
          </p:cNvPr>
          <p:cNvCxnSpPr>
            <a:cxnSpLocks/>
          </p:cNvCxnSpPr>
          <p:nvPr/>
        </p:nvCxnSpPr>
        <p:spPr>
          <a:xfrm>
            <a:off x="101600" y="2441492"/>
            <a:ext cx="39333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93F78878-EAD7-F3B3-B486-E2E65C85B38A}"/>
              </a:ext>
            </a:extLst>
          </p:cNvPr>
          <p:cNvSpPr/>
          <p:nvPr/>
        </p:nvSpPr>
        <p:spPr>
          <a:xfrm>
            <a:off x="8665029" y="1248006"/>
            <a:ext cx="2330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tedious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8D357D-FE6E-887E-44B0-EAC3454851A6}"/>
              </a:ext>
            </a:extLst>
          </p:cNvPr>
          <p:cNvCxnSpPr>
            <a:cxnSpLocks/>
          </p:cNvCxnSpPr>
          <p:nvPr/>
        </p:nvCxnSpPr>
        <p:spPr>
          <a:xfrm>
            <a:off x="1821543" y="3929207"/>
            <a:ext cx="18070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2F26DA-0EA8-4525-A03D-D3C4D40D7422}"/>
              </a:ext>
            </a:extLst>
          </p:cNvPr>
          <p:cNvCxnSpPr>
            <a:cxnSpLocks/>
          </p:cNvCxnSpPr>
          <p:nvPr/>
        </p:nvCxnSpPr>
        <p:spPr>
          <a:xfrm>
            <a:off x="5783943" y="3929207"/>
            <a:ext cx="17054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3FC76ACE-B610-8573-C2D4-E8C3C1D9BC13}"/>
              </a:ext>
            </a:extLst>
          </p:cNvPr>
          <p:cNvSpPr/>
          <p:nvPr/>
        </p:nvSpPr>
        <p:spPr>
          <a:xfrm>
            <a:off x="4618713" y="2668979"/>
            <a:ext cx="2330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artificial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5D00F6-6E66-4B41-9850-2BDDEAFC7384}"/>
              </a:ext>
            </a:extLst>
          </p:cNvPr>
          <p:cNvCxnSpPr>
            <a:cxnSpLocks/>
          </p:cNvCxnSpPr>
          <p:nvPr/>
        </p:nvCxnSpPr>
        <p:spPr>
          <a:xfrm>
            <a:off x="9042400" y="4647665"/>
            <a:ext cx="17054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65218E-8379-263A-7015-2F98A69370F4}"/>
              </a:ext>
            </a:extLst>
          </p:cNvPr>
          <p:cNvCxnSpPr>
            <a:cxnSpLocks/>
          </p:cNvCxnSpPr>
          <p:nvPr/>
        </p:nvCxnSpPr>
        <p:spPr>
          <a:xfrm>
            <a:off x="391886" y="5416922"/>
            <a:ext cx="42268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E708A3C-C577-1CFF-7CBA-68C2358C3515}"/>
              </a:ext>
            </a:extLst>
          </p:cNvPr>
          <p:cNvSpPr/>
          <p:nvPr/>
        </p:nvSpPr>
        <p:spPr>
          <a:xfrm>
            <a:off x="4930770" y="4098060"/>
            <a:ext cx="2330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sensitive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F6D570C-53C1-B3B8-1F34-6B6FFD800EE4}"/>
              </a:ext>
            </a:extLst>
          </p:cNvPr>
          <p:cNvCxnSpPr>
            <a:cxnSpLocks/>
          </p:cNvCxnSpPr>
          <p:nvPr/>
        </p:nvCxnSpPr>
        <p:spPr>
          <a:xfrm>
            <a:off x="587829" y="4643501"/>
            <a:ext cx="17054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43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83E580-624C-1415-D7C3-C8E9B7EB0CA8}"/>
              </a:ext>
            </a:extLst>
          </p:cNvPr>
          <p:cNvSpPr txBox="1"/>
          <p:nvPr/>
        </p:nvSpPr>
        <p:spPr>
          <a:xfrm>
            <a:off x="101600" y="1263659"/>
            <a:ext cx="11567886" cy="2970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4. Computers are becoming more and more ________________ as technology advances.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5. When new technologies start being used, some jobs become ________________ and only machines do them.</a:t>
            </a:r>
            <a:r>
              <a:rPr lang="en-US" sz="3200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8919DF-A0F5-B4FA-1A8E-80BBB0B4E97A}"/>
              </a:ext>
            </a:extLst>
          </p:cNvPr>
          <p:cNvSpPr/>
          <p:nvPr/>
        </p:nvSpPr>
        <p:spPr>
          <a:xfrm>
            <a:off x="101600" y="435234"/>
            <a:ext cx="11988800" cy="6438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Now underline key words in the sentences and fill in the blanks.</a:t>
            </a:r>
            <a:endParaRPr lang="en-US" sz="3200" i="1" dirty="0">
              <a:solidFill>
                <a:srgbClr val="0070C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6195301-7F6D-A194-B41A-8FC274E3704F}"/>
              </a:ext>
            </a:extLst>
          </p:cNvPr>
          <p:cNvCxnSpPr>
            <a:cxnSpLocks/>
          </p:cNvCxnSpPr>
          <p:nvPr/>
        </p:nvCxnSpPr>
        <p:spPr>
          <a:xfrm>
            <a:off x="246743" y="2644692"/>
            <a:ext cx="3352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E5C7C68-EBA6-C4C4-4B48-1DC967F88DAA}"/>
              </a:ext>
            </a:extLst>
          </p:cNvPr>
          <p:cNvSpPr/>
          <p:nvPr/>
        </p:nvSpPr>
        <p:spPr>
          <a:xfrm>
            <a:off x="8171544" y="1422177"/>
            <a:ext cx="2867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complicated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FE628A0-D051-969D-8A7F-E12512282B9E}"/>
              </a:ext>
            </a:extLst>
          </p:cNvPr>
          <p:cNvCxnSpPr>
            <a:cxnSpLocks/>
          </p:cNvCxnSpPr>
          <p:nvPr/>
        </p:nvCxnSpPr>
        <p:spPr>
          <a:xfrm>
            <a:off x="4419600" y="4088864"/>
            <a:ext cx="34906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7FCF1F4-C591-5CF6-EB77-BD7A50D3B11E}"/>
              </a:ext>
            </a:extLst>
          </p:cNvPr>
          <p:cNvSpPr/>
          <p:nvPr/>
        </p:nvSpPr>
        <p:spPr>
          <a:xfrm>
            <a:off x="660400" y="3558803"/>
            <a:ext cx="2867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obsolete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705F7CF-35B8-D59E-A37A-F49171F1D50E}"/>
              </a:ext>
            </a:extLst>
          </p:cNvPr>
          <p:cNvCxnSpPr>
            <a:cxnSpLocks/>
          </p:cNvCxnSpPr>
          <p:nvPr/>
        </p:nvCxnSpPr>
        <p:spPr>
          <a:xfrm>
            <a:off x="8248261" y="3415505"/>
            <a:ext cx="34906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EEC9C6B-3BFB-5DA2-585C-5AC56E7D6F83}"/>
              </a:ext>
            </a:extLst>
          </p:cNvPr>
          <p:cNvCxnSpPr>
            <a:cxnSpLocks/>
          </p:cNvCxnSpPr>
          <p:nvPr/>
        </p:nvCxnSpPr>
        <p:spPr>
          <a:xfrm>
            <a:off x="931904" y="1929345"/>
            <a:ext cx="3352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1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275"/>
            <a:ext cx="8494095" cy="58134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07999" y="1640614"/>
            <a:ext cx="11531601" cy="37113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Listening &amp; Reading</a:t>
            </a:r>
          </a:p>
          <a:p>
            <a:pPr lvl="0">
              <a:lnSpc>
                <a:spcPct val="115000"/>
              </a:lnSpc>
            </a:pPr>
            <a:r>
              <a:rPr lang="en-US" sz="3600" dirty="0">
                <a:solidFill>
                  <a:srgbClr val="0070C0"/>
                </a:solidFill>
              </a:rPr>
              <a:t>- practice listening and reading for specific information.</a:t>
            </a:r>
          </a:p>
          <a:p>
            <a:pPr lvl="0">
              <a:lnSpc>
                <a:spcPct val="115000"/>
              </a:lnSpc>
            </a:pPr>
            <a:r>
              <a:rPr lang="en-US" sz="3600" dirty="0">
                <a:solidFill>
                  <a:srgbClr val="0070C0"/>
                </a:solidFill>
              </a:rPr>
              <a:t>- practice test-taking skills.</a:t>
            </a:r>
          </a:p>
          <a:p>
            <a:r>
              <a:rPr lang="en-US" sz="3600" b="1" i="1" dirty="0">
                <a:solidFill>
                  <a:srgbClr val="0070C0"/>
                </a:solidFill>
              </a:rPr>
              <a:t>Vocabulary:</a:t>
            </a:r>
          </a:p>
          <a:p>
            <a:pPr lvl="0">
              <a:lnSpc>
                <a:spcPct val="115000"/>
              </a:lnSpc>
            </a:pPr>
            <a:r>
              <a:rPr lang="en-US" sz="3600" dirty="0">
                <a:solidFill>
                  <a:srgbClr val="0070C0"/>
                </a:solidFill>
              </a:rPr>
              <a:t>- consolidate and practice vocabulary presented in units 9-10.</a:t>
            </a: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496" y="1646758"/>
            <a:ext cx="11500105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and use vocabulary to make sentences.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</a:t>
            </a:r>
            <a:r>
              <a:rPr lang="en-US" sz="3600" i="1">
                <a:solidFill>
                  <a:srgbClr val="0070C0"/>
                </a:solidFill>
              </a:rPr>
              <a:t>page 70 </a:t>
            </a:r>
            <a:r>
              <a:rPr lang="en-US" sz="3600" i="1" dirty="0">
                <a:solidFill>
                  <a:srgbClr val="0070C0"/>
                </a:solidFill>
              </a:rPr>
              <a:t>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F58F338-2947-4AB1-996E-7CC6A33A1AE1}"/>
              </a:ext>
            </a:extLst>
          </p:cNvPr>
          <p:cNvSpPr/>
          <p:nvPr/>
        </p:nvSpPr>
        <p:spPr>
          <a:xfrm>
            <a:off x="227174" y="503147"/>
            <a:ext cx="11819683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Competition Time: Two Truths, One Lie</a:t>
            </a:r>
          </a:p>
        </p:txBody>
      </p:sp>
      <p:pic>
        <p:nvPicPr>
          <p:cNvPr id="3074" name="Picture 2" descr="Two Truths and a Lie Ideas (130+ Lie Examples)">
            <a:extLst>
              <a:ext uri="{FF2B5EF4-FFF2-40B4-BE49-F238E27FC236}">
                <a16:creationId xmlns:a16="http://schemas.microsoft.com/office/drawing/2014/main" id="{511661C9-A096-D10D-16AF-FEFC03EBA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764846"/>
            <a:ext cx="8763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916900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F58F338-2947-4AB1-996E-7CC6A33A1AE1}"/>
              </a:ext>
            </a:extLst>
          </p:cNvPr>
          <p:cNvSpPr/>
          <p:nvPr/>
        </p:nvSpPr>
        <p:spPr>
          <a:xfrm>
            <a:off x="227174" y="503147"/>
            <a:ext cx="1181968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HOW TO PLAY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162DEB-07A0-1327-25CE-2FD286BD9887}"/>
              </a:ext>
            </a:extLst>
          </p:cNvPr>
          <p:cNvSpPr/>
          <p:nvPr/>
        </p:nvSpPr>
        <p:spPr>
          <a:xfrm>
            <a:off x="227173" y="1190360"/>
            <a:ext cx="11819683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- Divide the class into groups of 4-5. </a:t>
            </a:r>
          </a:p>
          <a:p>
            <a:r>
              <a:rPr lang="en-US" sz="3200" dirty="0">
                <a:solidFill>
                  <a:srgbClr val="0070C0"/>
                </a:solidFill>
              </a:rPr>
              <a:t>- Each group prepares three statements about themselves. Two of these statements should be true, and one should be a lie.</a:t>
            </a:r>
          </a:p>
          <a:p>
            <a:r>
              <a:rPr lang="en-US" sz="3200" dirty="0">
                <a:solidFill>
                  <a:srgbClr val="0070C0"/>
                </a:solidFill>
              </a:rPr>
              <a:t>- Choose one group to start. They will say their three statements out loud. The other groups discuss quickly and vote on which statement they think is the lie.</a:t>
            </a:r>
          </a:p>
          <a:p>
            <a:r>
              <a:rPr lang="en-US" sz="3200" dirty="0">
                <a:solidFill>
                  <a:srgbClr val="0070C0"/>
                </a:solidFill>
              </a:rPr>
              <a:t>- Which groups guess correctly get one point.</a:t>
            </a:r>
          </a:p>
          <a:p>
            <a:r>
              <a:rPr lang="en-US" sz="3200" dirty="0">
                <a:solidFill>
                  <a:srgbClr val="0070C0"/>
                </a:solidFill>
              </a:rPr>
              <a:t>- The procedure repeats with other groups. The group with the most points at the end of the game wins.</a:t>
            </a:r>
          </a:p>
        </p:txBody>
      </p:sp>
    </p:spTree>
    <p:extLst>
      <p:ext uri="{BB962C8B-B14F-4D97-AF65-F5344CB8AC3E}">
        <p14:creationId xmlns:p14="http://schemas.microsoft.com/office/powerpoint/2010/main" val="88200522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0"/>
            <a:ext cx="12285814" cy="6968464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02C4533-F185-4955-BB14-3FE82C780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B87586E-69BA-4378-9B2E-759A3ECFE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AFADF2-61FB-48D6-88B7-30136162E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593" y="806384"/>
            <a:ext cx="4692613" cy="114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3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3936E4-3FF9-769A-D2A6-2F04F59B5AA8}"/>
              </a:ext>
            </a:extLst>
          </p:cNvPr>
          <p:cNvSpPr txBox="1"/>
          <p:nvPr/>
        </p:nvSpPr>
        <p:spPr>
          <a:xfrm>
            <a:off x="205013" y="450943"/>
            <a:ext cx="11856358" cy="123482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i="0" dirty="0">
                <a:solidFill>
                  <a:srgbClr val="0070C0"/>
                </a:solidFill>
                <a:effectLst/>
              </a:rPr>
              <a:t>You will hear an interview with an expert on AI named Professor Sanders. For each question, choose the correct answer (A, B, or C).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endParaRPr lang="en-US" sz="3200" b="1" i="1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45B6F4-C3FF-5671-6839-375CD72DC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9262" y="574901"/>
            <a:ext cx="847725" cy="657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515B52-FFE5-65BD-52B0-3125EC03B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2970"/>
            <a:ext cx="12192000" cy="380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28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EFCC3A-FE9E-22BE-E8BC-7EA113C1F863}"/>
              </a:ext>
            </a:extLst>
          </p:cNvPr>
          <p:cNvSpPr txBox="1"/>
          <p:nvPr/>
        </p:nvSpPr>
        <p:spPr>
          <a:xfrm>
            <a:off x="2598056" y="450943"/>
            <a:ext cx="9463315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Test-taking skills for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FF"/>
                </a:highlight>
              </a:rPr>
              <a:t>the PET Listening Part 4.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7F9456-9356-D3B1-6467-4C2CDD9178F4}"/>
              </a:ext>
            </a:extLst>
          </p:cNvPr>
          <p:cNvSpPr txBox="1"/>
          <p:nvPr/>
        </p:nvSpPr>
        <p:spPr>
          <a:xfrm>
            <a:off x="264885" y="1140193"/>
            <a:ext cx="11662230" cy="5186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1. Quickly </a:t>
            </a:r>
            <a:r>
              <a:rPr lang="en-US" sz="3200" dirty="0">
                <a:solidFill>
                  <a:srgbClr val="0070C0"/>
                </a:solidFill>
              </a:rPr>
              <a:t>skim through the questions and answer choices </a:t>
            </a:r>
            <a:r>
              <a:rPr lang="en-US" sz="3200" dirty="0"/>
              <a:t>to get what information you need to listen for.</a:t>
            </a:r>
            <a:endParaRPr lang="en-US" sz="3200" dirty="0">
              <a:solidFill>
                <a:srgbClr val="0070C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3200" dirty="0"/>
              <a:t>2. Pay attention to </a:t>
            </a:r>
            <a:r>
              <a:rPr lang="en-US" sz="3200" dirty="0">
                <a:solidFill>
                  <a:srgbClr val="0070C0"/>
                </a:solidFill>
              </a:rPr>
              <a:t>keywords in the questions </a:t>
            </a:r>
            <a:r>
              <a:rPr lang="en-US" sz="3200" dirty="0"/>
              <a:t>that might help you predict possible answers and focus on the relevant parts of the recording.</a:t>
            </a:r>
          </a:p>
          <a:p>
            <a:pPr algn="just">
              <a:lnSpc>
                <a:spcPct val="150000"/>
              </a:lnSpc>
            </a:pPr>
            <a:r>
              <a:rPr lang="en-US" sz="3200" dirty="0"/>
              <a:t>3. Listen for </a:t>
            </a:r>
            <a:r>
              <a:rPr lang="en-US" sz="3200" dirty="0">
                <a:solidFill>
                  <a:srgbClr val="0070C0"/>
                </a:solidFill>
              </a:rPr>
              <a:t>key information </a:t>
            </a:r>
            <a:r>
              <a:rPr lang="en-US" sz="3200" dirty="0"/>
              <a:t>such as </a:t>
            </a:r>
            <a:r>
              <a:rPr lang="en-US" sz="3200" dirty="0">
                <a:solidFill>
                  <a:srgbClr val="0070C0"/>
                </a:solidFill>
              </a:rPr>
              <a:t>names, dates, numbers, and other specific details </a:t>
            </a:r>
            <a:r>
              <a:rPr lang="en-US" sz="3200" dirty="0"/>
              <a:t>that might answer the questions.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076EDD-EAEF-D2D3-67E6-DAE2154351BA}"/>
              </a:ext>
            </a:extLst>
          </p:cNvPr>
          <p:cNvSpPr txBox="1"/>
          <p:nvPr/>
        </p:nvSpPr>
        <p:spPr>
          <a:xfrm>
            <a:off x="101599" y="466895"/>
            <a:ext cx="2496457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391205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2262</Words>
  <Application>Microsoft Office PowerPoint</Application>
  <PresentationFormat>Widescreen</PresentationFormat>
  <Paragraphs>202</Paragraphs>
  <Slides>48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2023-02-10T03:32:44Z</dcterms:created>
  <dcterms:modified xsi:type="dcterms:W3CDTF">2024-06-02T10:17:11Z</dcterms:modified>
</cp:coreProperties>
</file>