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7268E1E-0E44-426D-905E-8AD9B19D2182}" type="datetimeFigureOut">
              <a:rPr lang="cs-CZ" smtClean="0"/>
              <a:pPr/>
              <a:t>14.02.2025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7.png"/><Relationship Id="rId18" Type="http://schemas.openxmlformats.org/officeDocument/2006/relationships/image" Target="../media/image32.sv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9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95.png"/><Relationship Id="rId5" Type="http://schemas.openxmlformats.org/officeDocument/2006/relationships/image" Target="../media/image52.png"/><Relationship Id="rId15" Type="http://schemas.openxmlformats.org/officeDocument/2006/relationships/image" Target="../media/image99.png"/><Relationship Id="rId10" Type="http://schemas.openxmlformats.org/officeDocument/2006/relationships/image" Target="../media/image94.svg"/><Relationship Id="rId4" Type="http://schemas.openxmlformats.org/officeDocument/2006/relationships/image" Target="../media/image90.svg"/><Relationship Id="rId9" Type="http://schemas.openxmlformats.org/officeDocument/2006/relationships/image" Target="../media/image93.png"/><Relationship Id="rId14" Type="http://schemas.openxmlformats.org/officeDocument/2006/relationships/image" Target="../media/image9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sv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svg"/><Relationship Id="rId4" Type="http://schemas.openxmlformats.org/officeDocument/2006/relationships/image" Target="../media/image116.svg"/><Relationship Id="rId9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29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8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46" cy="8303636"/>
          </a:xfrm>
          <a:custGeom>
            <a:avLst/>
            <a:gdLst/>
            <a:ahLst/>
            <a:cxnLst/>
            <a:rect l="l" t="t" r="r" b="b"/>
            <a:pathLst>
              <a:path w="18287946" h="8303636">
                <a:moveTo>
                  <a:pt x="0" y="0"/>
                </a:moveTo>
                <a:lnTo>
                  <a:pt x="18287946" y="0"/>
                </a:lnTo>
                <a:lnTo>
                  <a:pt x="18287946" y="8303636"/>
                </a:lnTo>
                <a:lnTo>
                  <a:pt x="0" y="8303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06224" y="4455315"/>
            <a:ext cx="23527346" cy="15065120"/>
          </a:xfrm>
          <a:custGeom>
            <a:avLst/>
            <a:gdLst/>
            <a:ahLst/>
            <a:cxnLst/>
            <a:rect l="l" t="t" r="r" b="b"/>
            <a:pathLst>
              <a:path w="23527346" h="15065120">
                <a:moveTo>
                  <a:pt x="0" y="0"/>
                </a:moveTo>
                <a:lnTo>
                  <a:pt x="23527346" y="0"/>
                </a:lnTo>
                <a:lnTo>
                  <a:pt x="23527346" y="15065120"/>
                </a:lnTo>
                <a:lnTo>
                  <a:pt x="0" y="15065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927415" y="4938176"/>
            <a:ext cx="22802257" cy="13176761"/>
          </a:xfrm>
          <a:custGeom>
            <a:avLst/>
            <a:gdLst/>
            <a:ahLst/>
            <a:cxnLst/>
            <a:rect l="l" t="t" r="r" b="b"/>
            <a:pathLst>
              <a:path w="22802257" h="13176761">
                <a:moveTo>
                  <a:pt x="0" y="0"/>
                </a:moveTo>
                <a:lnTo>
                  <a:pt x="22802258" y="0"/>
                </a:lnTo>
                <a:lnTo>
                  <a:pt x="22802258" y="13176760"/>
                </a:lnTo>
                <a:lnTo>
                  <a:pt x="0" y="131767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9621" y="5323262"/>
            <a:ext cx="14733785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0"/>
              </a:lnSpc>
            </a:pPr>
            <a:r>
              <a:rPr lang="en-US" sz="150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NGUYÊN TIÊU</a:t>
            </a:r>
          </a:p>
        </p:txBody>
      </p:sp>
      <p:sp>
        <p:nvSpPr>
          <p:cNvPr id="6" name="Freeform 6"/>
          <p:cNvSpPr/>
          <p:nvPr/>
        </p:nvSpPr>
        <p:spPr>
          <a:xfrm>
            <a:off x="7543798" y="3818400"/>
            <a:ext cx="3466368" cy="1037802"/>
          </a:xfrm>
          <a:custGeom>
            <a:avLst/>
            <a:gdLst/>
            <a:ahLst/>
            <a:cxnLst/>
            <a:rect l="l" t="t" r="r" b="b"/>
            <a:pathLst>
              <a:path w="3466368" h="1037802">
                <a:moveTo>
                  <a:pt x="0" y="0"/>
                </a:moveTo>
                <a:lnTo>
                  <a:pt x="3466368" y="0"/>
                </a:lnTo>
                <a:lnTo>
                  <a:pt x="3466368" y="1037802"/>
                </a:lnTo>
                <a:lnTo>
                  <a:pt x="0" y="10378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644" y="1252300"/>
            <a:ext cx="3793184" cy="1037810"/>
          </a:xfrm>
          <a:custGeom>
            <a:avLst/>
            <a:gdLst/>
            <a:ahLst/>
            <a:cxnLst/>
            <a:rect l="l" t="t" r="r" b="b"/>
            <a:pathLst>
              <a:path w="3793184" h="1037810">
                <a:moveTo>
                  <a:pt x="0" y="0"/>
                </a:moveTo>
                <a:lnTo>
                  <a:pt x="3793184" y="0"/>
                </a:lnTo>
                <a:lnTo>
                  <a:pt x="3793184" y="1037810"/>
                </a:lnTo>
                <a:lnTo>
                  <a:pt x="0" y="1037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58723" y="8294111"/>
            <a:ext cx="1137015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HỒ CHÍ MINH</a:t>
            </a:r>
          </a:p>
        </p:txBody>
      </p:sp>
      <p:sp>
        <p:nvSpPr>
          <p:cNvPr id="9" name="Freeform 9"/>
          <p:cNvSpPr/>
          <p:nvPr/>
        </p:nvSpPr>
        <p:spPr>
          <a:xfrm>
            <a:off x="5604604" y="-4152900"/>
            <a:ext cx="15755762" cy="13732930"/>
          </a:xfrm>
          <a:custGeom>
            <a:avLst/>
            <a:gdLst/>
            <a:ahLst/>
            <a:cxnLst/>
            <a:rect l="l" t="t" r="r" b="b"/>
            <a:pathLst>
              <a:path w="15755762" h="13732930">
                <a:moveTo>
                  <a:pt x="0" y="0"/>
                </a:moveTo>
                <a:lnTo>
                  <a:pt x="15755762" y="0"/>
                </a:lnTo>
                <a:lnTo>
                  <a:pt x="15755762" y="13732930"/>
                </a:lnTo>
                <a:lnTo>
                  <a:pt x="0" y="137329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28972" y="1252310"/>
            <a:ext cx="6963174" cy="3096342"/>
          </a:xfrm>
          <a:custGeom>
            <a:avLst/>
            <a:gdLst/>
            <a:ahLst/>
            <a:cxnLst/>
            <a:rect l="l" t="t" r="r" b="b"/>
            <a:pathLst>
              <a:path w="6963174" h="3096342">
                <a:moveTo>
                  <a:pt x="0" y="0"/>
                </a:moveTo>
                <a:lnTo>
                  <a:pt x="6963174" y="0"/>
                </a:lnTo>
                <a:lnTo>
                  <a:pt x="6963174" y="3096342"/>
                </a:lnTo>
                <a:lnTo>
                  <a:pt x="0" y="309634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9621" y="44929"/>
            <a:ext cx="5144983" cy="5144983"/>
          </a:xfrm>
          <a:custGeom>
            <a:avLst/>
            <a:gdLst/>
            <a:ahLst/>
            <a:cxnLst/>
            <a:rect l="l" t="t" r="r" b="b"/>
            <a:pathLst>
              <a:path w="5144983" h="5144983">
                <a:moveTo>
                  <a:pt x="0" y="0"/>
                </a:moveTo>
                <a:lnTo>
                  <a:pt x="5144983" y="0"/>
                </a:lnTo>
                <a:lnTo>
                  <a:pt x="5144983" y="5144983"/>
                </a:lnTo>
                <a:lnTo>
                  <a:pt x="0" y="51449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328627" y="7580687"/>
            <a:ext cx="8802300" cy="38100"/>
          </a:xfrm>
          <a:prstGeom prst="line">
            <a:avLst/>
          </a:prstGeom>
          <a:ln w="19050" cap="rnd">
            <a:solidFill>
              <a:srgbClr val="FFFDF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0752" y="-2925974"/>
            <a:ext cx="5917520" cy="5917520"/>
          </a:xfrm>
          <a:custGeom>
            <a:avLst/>
            <a:gdLst/>
            <a:ahLst/>
            <a:cxnLst/>
            <a:rect l="l" t="t" r="r" b="b"/>
            <a:pathLst>
              <a:path w="5917520" h="5917520">
                <a:moveTo>
                  <a:pt x="0" y="0"/>
                </a:moveTo>
                <a:lnTo>
                  <a:pt x="5917520" y="0"/>
                </a:lnTo>
                <a:lnTo>
                  <a:pt x="5917520" y="5917520"/>
                </a:lnTo>
                <a:lnTo>
                  <a:pt x="0" y="5917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3024" y="-1523026"/>
            <a:ext cx="9185052" cy="14754050"/>
          </a:xfrm>
          <a:custGeom>
            <a:avLst/>
            <a:gdLst/>
            <a:ahLst/>
            <a:cxnLst/>
            <a:rect l="l" t="t" r="r" b="b"/>
            <a:pathLst>
              <a:path w="9185052" h="14754050">
                <a:moveTo>
                  <a:pt x="0" y="0"/>
                </a:moveTo>
                <a:lnTo>
                  <a:pt x="9185052" y="0"/>
                </a:lnTo>
                <a:lnTo>
                  <a:pt x="9185052" y="14754050"/>
                </a:lnTo>
                <a:lnTo>
                  <a:pt x="0" y="14754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74480" y="-1125826"/>
            <a:ext cx="1047254" cy="7936898"/>
          </a:xfrm>
          <a:custGeom>
            <a:avLst/>
            <a:gdLst/>
            <a:ahLst/>
            <a:cxnLst/>
            <a:rect l="l" t="t" r="r" b="b"/>
            <a:pathLst>
              <a:path w="1047254" h="7936898">
                <a:moveTo>
                  <a:pt x="0" y="0"/>
                </a:moveTo>
                <a:lnTo>
                  <a:pt x="1047254" y="0"/>
                </a:lnTo>
                <a:lnTo>
                  <a:pt x="1047254" y="7936898"/>
                </a:lnTo>
                <a:lnTo>
                  <a:pt x="0" y="79368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79968" y="2398028"/>
            <a:ext cx="1256618" cy="7269770"/>
          </a:xfrm>
          <a:custGeom>
            <a:avLst/>
            <a:gdLst/>
            <a:ahLst/>
            <a:cxnLst/>
            <a:rect l="l" t="t" r="r" b="b"/>
            <a:pathLst>
              <a:path w="1256618" h="7269770">
                <a:moveTo>
                  <a:pt x="0" y="0"/>
                </a:moveTo>
                <a:lnTo>
                  <a:pt x="1256618" y="0"/>
                </a:lnTo>
                <a:lnTo>
                  <a:pt x="1256618" y="7269770"/>
                </a:lnTo>
                <a:lnTo>
                  <a:pt x="0" y="72697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65431" y="1285798"/>
            <a:ext cx="10208366" cy="804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b.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Dạ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bán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quy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lai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nguyệt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mãn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thuyền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</a:p>
          <a:p>
            <a:pPr algn="just">
              <a:lnSpc>
                <a:spcPts val="4199"/>
              </a:lnSpc>
            </a:pPr>
            <a:endParaRPr lang="en-US" sz="3499" b="1" dirty="0">
              <a:solidFill>
                <a:srgbClr val="FFFDFE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755649" lvl="1" indent="-377824" algn="just">
              <a:lnSpc>
                <a:spcPts val="4199"/>
              </a:lnSpc>
              <a:buFont typeface="Arial"/>
              <a:buChar char="•"/>
            </a:pP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Nguyệt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mãn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thuyền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”: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ánh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kì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ảo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rót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khắp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không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gian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và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tràn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ngập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thuyền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-&gt;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liên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tưởng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tưởng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tượng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độc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đáo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và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cảm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nhận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tinh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tế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trước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vẻ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đẹp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 </a:t>
            </a:r>
          </a:p>
          <a:p>
            <a:pPr marL="755649" lvl="1" indent="-377824" algn="just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Nếu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hiểu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tràn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vào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đầy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thuyền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”: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tập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trung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vào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ánh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kì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ảo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lan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toả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khắp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không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gian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trời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nước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hoà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cùng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sắc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xuân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 </a:t>
            </a:r>
          </a:p>
          <a:p>
            <a:pPr marL="755649" lvl="1" indent="-377824" algn="just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Nếu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hiểu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đầy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thuyền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”: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tập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trung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vào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thuyền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 và con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người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-&gt;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tâm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thế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chủ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động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nắm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bắt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thời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cuộc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giữa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vẻ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đẹp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thiên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nhiên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kì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ảo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algn="just">
              <a:lnSpc>
                <a:spcPts val="4199"/>
              </a:lnSpc>
            </a:pP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-&gt;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Từ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đó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bật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tâm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hồn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chủ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thể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trữ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tình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: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yêu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thiên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nhiên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lạc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quan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ung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dung,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tự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tại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marL="1122361" lvl="1" indent="-561180" algn="just">
              <a:lnSpc>
                <a:spcPts val="4199"/>
              </a:lnSpc>
            </a:pPr>
            <a:endParaRPr lang="en-US" sz="3499" dirty="0">
              <a:solidFill>
                <a:srgbClr val="FFFDFE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57620" y="4658465"/>
            <a:ext cx="13572760" cy="242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Hồ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Chí Minh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thường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hướng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về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ánh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sáng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dù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bàn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bạc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việc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quân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đầy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căng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thẳng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hệ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trọng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nhưng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tâm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thế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chủ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thể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trữ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tình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vẫn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ung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dung,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tự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tại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có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lẽ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vì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đã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thấu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triệt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được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quy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luật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vận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động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tất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yếu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lịch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sử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tin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tưởng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vào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chiến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thắng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tất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yếu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lẽ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phải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-1574042" y="-1261347"/>
            <a:ext cx="10408102" cy="5693685"/>
          </a:xfrm>
          <a:custGeom>
            <a:avLst/>
            <a:gdLst/>
            <a:ahLst/>
            <a:cxnLst/>
            <a:rect l="l" t="t" r="r" b="b"/>
            <a:pathLst>
              <a:path w="10408102" h="5693685">
                <a:moveTo>
                  <a:pt x="0" y="0"/>
                </a:moveTo>
                <a:lnTo>
                  <a:pt x="10408102" y="0"/>
                </a:lnTo>
                <a:lnTo>
                  <a:pt x="10408102" y="5693685"/>
                </a:lnTo>
                <a:lnTo>
                  <a:pt x="0" y="569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34060" y="-736265"/>
            <a:ext cx="10709310" cy="4643521"/>
          </a:xfrm>
          <a:custGeom>
            <a:avLst/>
            <a:gdLst/>
            <a:ahLst/>
            <a:cxnLst/>
            <a:rect l="l" t="t" r="r" b="b"/>
            <a:pathLst>
              <a:path w="10709310" h="4643521">
                <a:moveTo>
                  <a:pt x="0" y="0"/>
                </a:moveTo>
                <a:lnTo>
                  <a:pt x="10709310" y="0"/>
                </a:lnTo>
                <a:lnTo>
                  <a:pt x="10709310" y="4643521"/>
                </a:lnTo>
                <a:lnTo>
                  <a:pt x="0" y="46435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" y="14"/>
            <a:ext cx="18287946" cy="10331384"/>
          </a:xfrm>
          <a:custGeom>
            <a:avLst/>
            <a:gdLst/>
            <a:ahLst/>
            <a:cxnLst/>
            <a:rect l="l" t="t" r="r" b="b"/>
            <a:pathLst>
              <a:path w="18287946" h="10331384">
                <a:moveTo>
                  <a:pt x="0" y="0"/>
                </a:moveTo>
                <a:lnTo>
                  <a:pt x="18287946" y="0"/>
                </a:lnTo>
                <a:lnTo>
                  <a:pt x="18287946" y="10331384"/>
                </a:lnTo>
                <a:lnTo>
                  <a:pt x="0" y="10331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3791" y="7033804"/>
            <a:ext cx="17680423" cy="3062498"/>
          </a:xfrm>
          <a:custGeom>
            <a:avLst/>
            <a:gdLst/>
            <a:ahLst/>
            <a:cxnLst/>
            <a:rect l="l" t="t" r="r" b="b"/>
            <a:pathLst>
              <a:path w="17680423" h="3062498">
                <a:moveTo>
                  <a:pt x="0" y="0"/>
                </a:moveTo>
                <a:lnTo>
                  <a:pt x="17680423" y="0"/>
                </a:lnTo>
                <a:lnTo>
                  <a:pt x="17680423" y="3062498"/>
                </a:lnTo>
                <a:lnTo>
                  <a:pt x="0" y="3062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13614" y="976908"/>
            <a:ext cx="959496" cy="3045304"/>
          </a:xfrm>
          <a:custGeom>
            <a:avLst/>
            <a:gdLst/>
            <a:ahLst/>
            <a:cxnLst/>
            <a:rect l="l" t="t" r="r" b="b"/>
            <a:pathLst>
              <a:path w="959496" h="3045304">
                <a:moveTo>
                  <a:pt x="0" y="0"/>
                </a:moveTo>
                <a:lnTo>
                  <a:pt x="959496" y="0"/>
                </a:lnTo>
                <a:lnTo>
                  <a:pt x="959496" y="3045304"/>
                </a:lnTo>
                <a:lnTo>
                  <a:pt x="0" y="3045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36016" y="6080031"/>
            <a:ext cx="1062504" cy="3127983"/>
          </a:xfrm>
          <a:custGeom>
            <a:avLst/>
            <a:gdLst/>
            <a:ahLst/>
            <a:cxnLst/>
            <a:rect l="l" t="t" r="r" b="b"/>
            <a:pathLst>
              <a:path w="1062504" h="3127983">
                <a:moveTo>
                  <a:pt x="0" y="0"/>
                </a:moveTo>
                <a:lnTo>
                  <a:pt x="1062504" y="0"/>
                </a:lnTo>
                <a:lnTo>
                  <a:pt x="1062504" y="3127982"/>
                </a:lnTo>
                <a:lnTo>
                  <a:pt x="0" y="31279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9576" y="2614220"/>
            <a:ext cx="705896" cy="5350066"/>
          </a:xfrm>
          <a:custGeom>
            <a:avLst/>
            <a:gdLst/>
            <a:ahLst/>
            <a:cxnLst/>
            <a:rect l="l" t="t" r="r" b="b"/>
            <a:pathLst>
              <a:path w="705896" h="5350066">
                <a:moveTo>
                  <a:pt x="0" y="0"/>
                </a:moveTo>
                <a:lnTo>
                  <a:pt x="705896" y="0"/>
                </a:lnTo>
                <a:lnTo>
                  <a:pt x="705896" y="5350066"/>
                </a:lnTo>
                <a:lnTo>
                  <a:pt x="0" y="53500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14876" y="976914"/>
            <a:ext cx="631548" cy="3653690"/>
          </a:xfrm>
          <a:custGeom>
            <a:avLst/>
            <a:gdLst/>
            <a:ahLst/>
            <a:cxnLst/>
            <a:rect l="l" t="t" r="r" b="b"/>
            <a:pathLst>
              <a:path w="631548" h="3653690">
                <a:moveTo>
                  <a:pt x="0" y="0"/>
                </a:moveTo>
                <a:lnTo>
                  <a:pt x="631548" y="0"/>
                </a:lnTo>
                <a:lnTo>
                  <a:pt x="631548" y="3653690"/>
                </a:lnTo>
                <a:lnTo>
                  <a:pt x="0" y="36536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08682" y="-1036052"/>
            <a:ext cx="5658416" cy="11907920"/>
          </a:xfrm>
          <a:custGeom>
            <a:avLst/>
            <a:gdLst/>
            <a:ahLst/>
            <a:cxnLst/>
            <a:rect l="l" t="t" r="r" b="b"/>
            <a:pathLst>
              <a:path w="5658416" h="11907920">
                <a:moveTo>
                  <a:pt x="0" y="0"/>
                </a:moveTo>
                <a:lnTo>
                  <a:pt x="5658416" y="0"/>
                </a:lnTo>
                <a:lnTo>
                  <a:pt x="5658416" y="11907920"/>
                </a:lnTo>
                <a:lnTo>
                  <a:pt x="0" y="119079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138268" y="-769602"/>
            <a:ext cx="5658416" cy="11907920"/>
          </a:xfrm>
          <a:custGeom>
            <a:avLst/>
            <a:gdLst/>
            <a:ahLst/>
            <a:cxnLst/>
            <a:rect l="l" t="t" r="r" b="b"/>
            <a:pathLst>
              <a:path w="5658416" h="11907920">
                <a:moveTo>
                  <a:pt x="0" y="0"/>
                </a:moveTo>
                <a:lnTo>
                  <a:pt x="5658416" y="0"/>
                </a:lnTo>
                <a:lnTo>
                  <a:pt x="5658416" y="11907920"/>
                </a:lnTo>
                <a:lnTo>
                  <a:pt x="0" y="119079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71449" y="3951120"/>
            <a:ext cx="11259201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26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LUYỆN TẬP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123794" y="6060981"/>
            <a:ext cx="8523900" cy="38100"/>
          </a:xfrm>
          <a:prstGeom prst="line">
            <a:avLst/>
          </a:prstGeom>
          <a:ln w="19050" cap="rnd">
            <a:solidFill>
              <a:srgbClr val="FFFDF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1304" y="-583114"/>
            <a:ext cx="894656" cy="5175776"/>
          </a:xfrm>
          <a:custGeom>
            <a:avLst/>
            <a:gdLst/>
            <a:ahLst/>
            <a:cxnLst/>
            <a:rect l="l" t="t" r="r" b="b"/>
            <a:pathLst>
              <a:path w="894656" h="5175776">
                <a:moveTo>
                  <a:pt x="0" y="0"/>
                </a:moveTo>
                <a:lnTo>
                  <a:pt x="894656" y="0"/>
                </a:lnTo>
                <a:lnTo>
                  <a:pt x="894656" y="5175776"/>
                </a:lnTo>
                <a:lnTo>
                  <a:pt x="0" y="5175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83110" y="-583082"/>
            <a:ext cx="624940" cy="4736424"/>
          </a:xfrm>
          <a:custGeom>
            <a:avLst/>
            <a:gdLst/>
            <a:ahLst/>
            <a:cxnLst/>
            <a:rect l="l" t="t" r="r" b="b"/>
            <a:pathLst>
              <a:path w="624940" h="4736424">
                <a:moveTo>
                  <a:pt x="0" y="0"/>
                </a:moveTo>
                <a:lnTo>
                  <a:pt x="624940" y="0"/>
                </a:lnTo>
                <a:lnTo>
                  <a:pt x="624940" y="4736424"/>
                </a:lnTo>
                <a:lnTo>
                  <a:pt x="0" y="473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40410" y="-1038358"/>
            <a:ext cx="624940" cy="4736424"/>
          </a:xfrm>
          <a:custGeom>
            <a:avLst/>
            <a:gdLst/>
            <a:ahLst/>
            <a:cxnLst/>
            <a:rect l="l" t="t" r="r" b="b"/>
            <a:pathLst>
              <a:path w="624940" h="4736424">
                <a:moveTo>
                  <a:pt x="0" y="0"/>
                </a:moveTo>
                <a:lnTo>
                  <a:pt x="624940" y="0"/>
                </a:lnTo>
                <a:lnTo>
                  <a:pt x="624940" y="4736424"/>
                </a:lnTo>
                <a:lnTo>
                  <a:pt x="0" y="4736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33408" y="-583100"/>
            <a:ext cx="1004400" cy="5810624"/>
          </a:xfrm>
          <a:custGeom>
            <a:avLst/>
            <a:gdLst/>
            <a:ahLst/>
            <a:cxnLst/>
            <a:rect l="l" t="t" r="r" b="b"/>
            <a:pathLst>
              <a:path w="1004400" h="5810624">
                <a:moveTo>
                  <a:pt x="0" y="0"/>
                </a:moveTo>
                <a:lnTo>
                  <a:pt x="1004400" y="0"/>
                </a:lnTo>
                <a:lnTo>
                  <a:pt x="1004400" y="5810624"/>
                </a:lnTo>
                <a:lnTo>
                  <a:pt x="0" y="5810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3097" y="4207784"/>
            <a:ext cx="6154869" cy="3567557"/>
          </a:xfrm>
          <a:custGeom>
            <a:avLst/>
            <a:gdLst/>
            <a:ahLst/>
            <a:cxnLst/>
            <a:rect l="l" t="t" r="r" b="b"/>
            <a:pathLst>
              <a:path w="6154869" h="3567557">
                <a:moveTo>
                  <a:pt x="0" y="0"/>
                </a:moveTo>
                <a:lnTo>
                  <a:pt x="6154869" y="0"/>
                </a:lnTo>
                <a:lnTo>
                  <a:pt x="6154869" y="3567557"/>
                </a:lnTo>
                <a:lnTo>
                  <a:pt x="0" y="3567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67066" y="3848100"/>
            <a:ext cx="4795368" cy="5657850"/>
            <a:chOff x="0" y="0"/>
            <a:chExt cx="1262977" cy="14901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2977" cy="1490133"/>
            </a:xfrm>
            <a:custGeom>
              <a:avLst/>
              <a:gdLst/>
              <a:ahLst/>
              <a:cxnLst/>
              <a:rect l="l" t="t" r="r" b="b"/>
              <a:pathLst>
                <a:path w="1262977" h="1490133">
                  <a:moveTo>
                    <a:pt x="0" y="0"/>
                  </a:moveTo>
                  <a:lnTo>
                    <a:pt x="1262977" y="0"/>
                  </a:lnTo>
                  <a:lnTo>
                    <a:pt x="1262977" y="1490133"/>
                  </a:lnTo>
                  <a:lnTo>
                    <a:pt x="0" y="1490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62977" cy="1528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94000" y="2735863"/>
            <a:ext cx="10728625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Hoàn </a:t>
            </a:r>
            <a:r>
              <a:rPr lang="en-US" sz="36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thành</a:t>
            </a:r>
            <a:r>
              <a:rPr lang="en-US" sz="36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6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phiếu</a:t>
            </a:r>
            <a:r>
              <a:rPr lang="en-US" sz="36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học </a:t>
            </a:r>
            <a:r>
              <a:rPr lang="en-US" sz="36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tập</a:t>
            </a:r>
            <a:r>
              <a:rPr lang="en-US" sz="36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6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Trạm</a:t>
            </a:r>
            <a:r>
              <a:rPr lang="en-US" sz="36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4 - </a:t>
            </a:r>
            <a:r>
              <a:rPr lang="en-US" sz="36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Luyện</a:t>
            </a:r>
            <a:r>
              <a:rPr lang="en-US" sz="36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6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tập</a:t>
            </a:r>
            <a:endParaRPr lang="en-US" sz="3600" dirty="0">
              <a:solidFill>
                <a:srgbClr val="FFFDFE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40325" y="1152575"/>
            <a:ext cx="9248850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NHIỆM VỤ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24032"/>
            <a:ext cx="6939324" cy="5904412"/>
            <a:chOff x="0" y="0"/>
            <a:chExt cx="9252432" cy="7872549"/>
          </a:xfrm>
        </p:grpSpPr>
        <p:sp>
          <p:nvSpPr>
            <p:cNvPr id="3" name="TextBox 3"/>
            <p:cNvSpPr txBox="1"/>
            <p:nvPr/>
          </p:nvSpPr>
          <p:spPr>
            <a:xfrm>
              <a:off x="2476505" y="0"/>
              <a:ext cx="5082200" cy="1930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9"/>
                </a:lnSpc>
              </a:pPr>
              <a:endParaRPr dirty="0">
                <a:latin typeface="Times New Roman" panose="02020603050405020304" pitchFamily="18" charset="0"/>
              </a:endParaRPr>
            </a:p>
            <a:p>
              <a:pPr algn="l">
                <a:lnSpc>
                  <a:spcPts val="5759"/>
                </a:lnSpc>
              </a:pPr>
              <a:r>
                <a:rPr lang="en-US" sz="4800" b="1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Tính</a:t>
              </a:r>
              <a:r>
                <a:rPr lang="en-US" sz="4800" b="1" dirty="0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 </a:t>
              </a:r>
              <a:r>
                <a:rPr lang="en-US" sz="4800" b="1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cổ</a:t>
              </a:r>
              <a:r>
                <a:rPr lang="en-US" sz="4800" b="1" dirty="0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 </a:t>
              </a:r>
              <a:r>
                <a:rPr lang="en-US" sz="4800" b="1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điển</a:t>
              </a:r>
              <a:endParaRPr lang="en-US" sz="48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74545"/>
              <a:ext cx="9252432" cy="5198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Thể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thơ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thất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ngôn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tứ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tuyệt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;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sáng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tác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thơ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chữ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Hán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tạo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sắc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thái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trang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nhã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hoài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cổ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đề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tài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quen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thuộc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trong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thơ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cổ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(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ngắm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trăng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để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bày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tỏ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tình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cảm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); </a:t>
              </a:r>
            </a:p>
            <a:p>
              <a:pPr marL="690881" lvl="1" indent="-3454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Thủ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pháp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chấm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phá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hình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ảnh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con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người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nơi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“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yên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ba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thâm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xứ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”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đầy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thanh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tao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cao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nhã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,... </a:t>
              </a:r>
            </a:p>
            <a:p>
              <a:pPr algn="just">
                <a:lnSpc>
                  <a:spcPts val="3840"/>
                </a:lnSpc>
              </a:pPr>
              <a:endPara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276500"/>
              <a:ext cx="1973600" cy="1973600"/>
              <a:chOff x="0" y="0"/>
              <a:chExt cx="1973600" cy="19736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3580" cy="1973580"/>
              </a:xfrm>
              <a:custGeom>
                <a:avLst/>
                <a:gdLst/>
                <a:ahLst/>
                <a:cxnLst/>
                <a:rect l="l" t="t" r="r" b="b"/>
                <a:pathLst>
                  <a:path w="1973580" h="1973580">
                    <a:moveTo>
                      <a:pt x="0" y="986790"/>
                    </a:moveTo>
                    <a:cubicBezTo>
                      <a:pt x="0" y="441833"/>
                      <a:pt x="441833" y="0"/>
                      <a:pt x="986790" y="0"/>
                    </a:cubicBezTo>
                    <a:cubicBezTo>
                      <a:pt x="1531747" y="0"/>
                      <a:pt x="1973580" y="441833"/>
                      <a:pt x="1973580" y="986790"/>
                    </a:cubicBezTo>
                    <a:cubicBezTo>
                      <a:pt x="1973580" y="1531747"/>
                      <a:pt x="1531747" y="1973580"/>
                      <a:pt x="986790" y="1973580"/>
                    </a:cubicBezTo>
                    <a:cubicBezTo>
                      <a:pt x="441833" y="1973580"/>
                      <a:pt x="0" y="1531747"/>
                      <a:pt x="0" y="986790"/>
                    </a:cubicBezTo>
                    <a:close/>
                  </a:path>
                </a:pathLst>
              </a:custGeom>
              <a:solidFill>
                <a:srgbClr val="573468"/>
              </a:solidFill>
            </p:spPr>
          </p:sp>
        </p:grpSp>
        <p:sp>
          <p:nvSpPr>
            <p:cNvPr id="7" name="Freeform 7"/>
            <p:cNvSpPr/>
            <p:nvPr/>
          </p:nvSpPr>
          <p:spPr>
            <a:xfrm>
              <a:off x="479069" y="870943"/>
              <a:ext cx="1015453" cy="784683"/>
            </a:xfrm>
            <a:custGeom>
              <a:avLst/>
              <a:gdLst/>
              <a:ahLst/>
              <a:cxnLst/>
              <a:rect l="l" t="t" r="r" b="b"/>
              <a:pathLst>
                <a:path w="1015453" h="784683">
                  <a:moveTo>
                    <a:pt x="0" y="0"/>
                  </a:moveTo>
                  <a:lnTo>
                    <a:pt x="1015454" y="0"/>
                  </a:lnTo>
                  <a:lnTo>
                    <a:pt x="1015454" y="784682"/>
                  </a:lnTo>
                  <a:lnTo>
                    <a:pt x="0" y="78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732242" y="3094935"/>
            <a:ext cx="7527058" cy="5733509"/>
            <a:chOff x="0" y="0"/>
            <a:chExt cx="10036077" cy="7644679"/>
          </a:xfrm>
        </p:grpSpPr>
        <p:sp>
          <p:nvSpPr>
            <p:cNvPr id="9" name="TextBox 9"/>
            <p:cNvSpPr txBox="1"/>
            <p:nvPr/>
          </p:nvSpPr>
          <p:spPr>
            <a:xfrm>
              <a:off x="2476503" y="688700"/>
              <a:ext cx="6468648" cy="96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9"/>
                </a:lnSpc>
              </a:pPr>
              <a:r>
                <a:rPr lang="en-US" sz="4800" b="1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Tính</a:t>
              </a:r>
              <a:r>
                <a:rPr lang="en-US" sz="4800" b="1" dirty="0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 </a:t>
              </a:r>
              <a:r>
                <a:rPr lang="en-US" sz="4800" b="1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hiện</a:t>
              </a:r>
              <a:r>
                <a:rPr lang="en-US" sz="4800" b="1" dirty="0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 </a:t>
              </a:r>
              <a:r>
                <a:rPr lang="en-US" sz="4800" b="1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Josefin Sans Bold"/>
                  <a:cs typeface="Times New Roman" panose="02020603050405020304" pitchFamily="18" charset="0"/>
                  <a:sym typeface="Josefin Sans Bold"/>
                </a:rPr>
                <a:t>đại</a:t>
              </a:r>
              <a:endParaRPr lang="en-US" sz="48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46675"/>
              <a:ext cx="10036077" cy="5198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l">
                <a:lnSpc>
                  <a:spcPts val="384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Làm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mới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các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hình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ảnh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cổ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điển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; </a:t>
              </a:r>
            </a:p>
            <a:p>
              <a:pPr marL="690881" lvl="1" indent="-345440" algn="l">
                <a:lnSpc>
                  <a:spcPts val="384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Cảm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nhận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chuyển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đổi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cảm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giác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tinh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tế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đặc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trưng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của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văn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học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hiện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đại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; </a:t>
              </a:r>
            </a:p>
            <a:p>
              <a:pPr marL="690880" lvl="1" indent="-3454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Hình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tượng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người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chí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sĩ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cách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mạng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là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trung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tâm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không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lánh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đời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mà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nhập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thế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mang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đậm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cảm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hứng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yêu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nước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thể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hiện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lí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tưởng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cách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mạng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của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chủ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thể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trữ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tình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,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mang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hơi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thở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thời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đại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mới</a:t>
              </a:r>
              <a:r>
                <a:rPr lang="en-US" sz="3200" dirty="0">
                  <a:solidFill>
                    <a:srgbClr val="FFFDFE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.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973600" cy="1973600"/>
              <a:chOff x="0" y="0"/>
              <a:chExt cx="1973600" cy="19736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73580" cy="1973580"/>
              </a:xfrm>
              <a:custGeom>
                <a:avLst/>
                <a:gdLst/>
                <a:ahLst/>
                <a:cxnLst/>
                <a:rect l="l" t="t" r="r" b="b"/>
                <a:pathLst>
                  <a:path w="1973580" h="1973580">
                    <a:moveTo>
                      <a:pt x="0" y="986790"/>
                    </a:moveTo>
                    <a:cubicBezTo>
                      <a:pt x="0" y="441833"/>
                      <a:pt x="441833" y="0"/>
                      <a:pt x="986790" y="0"/>
                    </a:cubicBezTo>
                    <a:cubicBezTo>
                      <a:pt x="1531747" y="0"/>
                      <a:pt x="1973580" y="441833"/>
                      <a:pt x="1973580" y="986790"/>
                    </a:cubicBezTo>
                    <a:cubicBezTo>
                      <a:pt x="1973580" y="1531747"/>
                      <a:pt x="1531747" y="1973580"/>
                      <a:pt x="986790" y="1973580"/>
                    </a:cubicBezTo>
                    <a:cubicBezTo>
                      <a:pt x="441833" y="1973580"/>
                      <a:pt x="0" y="1531747"/>
                      <a:pt x="0" y="986790"/>
                    </a:cubicBezTo>
                    <a:close/>
                  </a:path>
                </a:pathLst>
              </a:custGeom>
              <a:solidFill>
                <a:srgbClr val="573468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510091" y="481456"/>
              <a:ext cx="953397" cy="1010693"/>
            </a:xfrm>
            <a:custGeom>
              <a:avLst/>
              <a:gdLst/>
              <a:ahLst/>
              <a:cxnLst/>
              <a:rect l="l" t="t" r="r" b="b"/>
              <a:pathLst>
                <a:path w="953397" h="1010693">
                  <a:moveTo>
                    <a:pt x="0" y="0"/>
                  </a:moveTo>
                  <a:lnTo>
                    <a:pt x="953397" y="0"/>
                  </a:lnTo>
                  <a:lnTo>
                    <a:pt x="953397" y="1010693"/>
                  </a:lnTo>
                  <a:lnTo>
                    <a:pt x="0" y="1010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787785" y="771382"/>
            <a:ext cx="1471243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- Phong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thái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ung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dung,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tự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tại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dạt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dào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cảm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xúc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trước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vẻ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đẹp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thiên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nhiên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,...</a:t>
            </a:r>
          </a:p>
          <a:p>
            <a:pPr algn="just">
              <a:lnSpc>
                <a:spcPts val="4200"/>
              </a:lnSpc>
            </a:pP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- Nguyên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tiêu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có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kết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hợp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tính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chất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cổ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điển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và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hiện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5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đại</a:t>
            </a:r>
            <a:r>
              <a:rPr lang="en-US" sz="35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14" cy="8647342"/>
          </a:xfrm>
          <a:custGeom>
            <a:avLst/>
            <a:gdLst/>
            <a:ahLst/>
            <a:cxnLst/>
            <a:rect l="l" t="t" r="r" b="b"/>
            <a:pathLst>
              <a:path w="18288014" h="8647342">
                <a:moveTo>
                  <a:pt x="0" y="0"/>
                </a:moveTo>
                <a:lnTo>
                  <a:pt x="18288014" y="0"/>
                </a:lnTo>
                <a:lnTo>
                  <a:pt x="18288014" y="8647342"/>
                </a:lnTo>
                <a:lnTo>
                  <a:pt x="0" y="8647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52748" y="8301924"/>
            <a:ext cx="6634700" cy="1984872"/>
          </a:xfrm>
          <a:custGeom>
            <a:avLst/>
            <a:gdLst/>
            <a:ahLst/>
            <a:cxnLst/>
            <a:rect l="l" t="t" r="r" b="b"/>
            <a:pathLst>
              <a:path w="6634700" h="1984872">
                <a:moveTo>
                  <a:pt x="0" y="0"/>
                </a:moveTo>
                <a:lnTo>
                  <a:pt x="6634700" y="0"/>
                </a:lnTo>
                <a:lnTo>
                  <a:pt x="6634700" y="1984872"/>
                </a:lnTo>
                <a:lnTo>
                  <a:pt x="0" y="19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0" y="7876476"/>
            <a:ext cx="5390076" cy="2410528"/>
          </a:xfrm>
          <a:custGeom>
            <a:avLst/>
            <a:gdLst/>
            <a:ahLst/>
            <a:cxnLst/>
            <a:rect l="l" t="t" r="r" b="b"/>
            <a:pathLst>
              <a:path w="5390076" h="2410528">
                <a:moveTo>
                  <a:pt x="0" y="0"/>
                </a:moveTo>
                <a:lnTo>
                  <a:pt x="5390076" y="0"/>
                </a:lnTo>
                <a:lnTo>
                  <a:pt x="5390076" y="2410528"/>
                </a:lnTo>
                <a:lnTo>
                  <a:pt x="0" y="24105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479347"/>
            <a:ext cx="10779500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VẬN DỤNG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3684" y="5377913"/>
            <a:ext cx="11840604" cy="58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Đọc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thêm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các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bài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chữ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Hán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9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Hồ</a:t>
            </a:r>
            <a:r>
              <a:rPr lang="en-US" sz="39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Chí Minh. </a:t>
            </a:r>
          </a:p>
        </p:txBody>
      </p:sp>
      <p:sp>
        <p:nvSpPr>
          <p:cNvPr id="7" name="Freeform 7"/>
          <p:cNvSpPr/>
          <p:nvPr/>
        </p:nvSpPr>
        <p:spPr>
          <a:xfrm>
            <a:off x="10604680" y="808642"/>
            <a:ext cx="8681637" cy="13945408"/>
          </a:xfrm>
          <a:custGeom>
            <a:avLst/>
            <a:gdLst/>
            <a:ahLst/>
            <a:cxnLst/>
            <a:rect l="l" t="t" r="r" b="b"/>
            <a:pathLst>
              <a:path w="8681637" h="13945408">
                <a:moveTo>
                  <a:pt x="0" y="0"/>
                </a:moveTo>
                <a:lnTo>
                  <a:pt x="8681636" y="0"/>
                </a:lnTo>
                <a:lnTo>
                  <a:pt x="8681636" y="13945408"/>
                </a:lnTo>
                <a:lnTo>
                  <a:pt x="0" y="139454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9477" y="7519123"/>
            <a:ext cx="7654071" cy="2855292"/>
          </a:xfrm>
          <a:custGeom>
            <a:avLst/>
            <a:gdLst/>
            <a:ahLst/>
            <a:cxnLst/>
            <a:rect l="l" t="t" r="r" b="b"/>
            <a:pathLst>
              <a:path w="7654071" h="2855292">
                <a:moveTo>
                  <a:pt x="0" y="0"/>
                </a:moveTo>
                <a:lnTo>
                  <a:pt x="7654071" y="0"/>
                </a:lnTo>
                <a:lnTo>
                  <a:pt x="7654071" y="2855292"/>
                </a:lnTo>
                <a:lnTo>
                  <a:pt x="0" y="28552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1619518" y="4803446"/>
            <a:ext cx="8886900" cy="38100"/>
          </a:xfrm>
          <a:prstGeom prst="line">
            <a:avLst/>
          </a:prstGeom>
          <a:ln w="19050" cap="rnd">
            <a:solidFill>
              <a:srgbClr val="FFFDF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13000" y="6332600"/>
            <a:ext cx="22290912" cy="7581042"/>
          </a:xfrm>
          <a:custGeom>
            <a:avLst/>
            <a:gdLst/>
            <a:ahLst/>
            <a:cxnLst/>
            <a:rect l="l" t="t" r="r" b="b"/>
            <a:pathLst>
              <a:path w="22290912" h="7581042">
                <a:moveTo>
                  <a:pt x="0" y="0"/>
                </a:moveTo>
                <a:lnTo>
                  <a:pt x="22290912" y="0"/>
                </a:lnTo>
                <a:lnTo>
                  <a:pt x="22290912" y="7581042"/>
                </a:lnTo>
                <a:lnTo>
                  <a:pt x="0" y="7581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64250" y="6485450"/>
            <a:ext cx="22290896" cy="5558456"/>
          </a:xfrm>
          <a:custGeom>
            <a:avLst/>
            <a:gdLst/>
            <a:ahLst/>
            <a:cxnLst/>
            <a:rect l="l" t="t" r="r" b="b"/>
            <a:pathLst>
              <a:path w="22290896" h="5558456">
                <a:moveTo>
                  <a:pt x="0" y="0"/>
                </a:moveTo>
                <a:lnTo>
                  <a:pt x="22290896" y="0"/>
                </a:lnTo>
                <a:lnTo>
                  <a:pt x="22290896" y="5558456"/>
                </a:lnTo>
                <a:lnTo>
                  <a:pt x="0" y="5558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7025098"/>
            <a:ext cx="16638648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Thơ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Hồ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Chí Minh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thể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hiện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rõ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nhất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phẩm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chất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nào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của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Người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?</a:t>
            </a:r>
          </a:p>
          <a:p>
            <a:pPr algn="ctr">
              <a:lnSpc>
                <a:spcPts val="4799"/>
              </a:lnSpc>
            </a:pPr>
            <a:endParaRPr lang="en-US" sz="3999" b="1" dirty="0">
              <a:solidFill>
                <a:srgbClr val="FFFDFE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30622" y="723500"/>
            <a:ext cx="2810922" cy="5985069"/>
          </a:xfrm>
          <a:custGeom>
            <a:avLst/>
            <a:gdLst/>
            <a:ahLst/>
            <a:cxnLst/>
            <a:rect l="l" t="t" r="r" b="b"/>
            <a:pathLst>
              <a:path w="2810922" h="5985069">
                <a:moveTo>
                  <a:pt x="0" y="0"/>
                </a:moveTo>
                <a:lnTo>
                  <a:pt x="2810922" y="0"/>
                </a:lnTo>
                <a:lnTo>
                  <a:pt x="2810922" y="5985069"/>
                </a:lnTo>
                <a:lnTo>
                  <a:pt x="0" y="5985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60398" y="516250"/>
            <a:ext cx="2564294" cy="6508848"/>
          </a:xfrm>
          <a:custGeom>
            <a:avLst/>
            <a:gdLst/>
            <a:ahLst/>
            <a:cxnLst/>
            <a:rect l="l" t="t" r="r" b="b"/>
            <a:pathLst>
              <a:path w="2564294" h="6508848">
                <a:moveTo>
                  <a:pt x="0" y="0"/>
                </a:moveTo>
                <a:lnTo>
                  <a:pt x="2564294" y="0"/>
                </a:lnTo>
                <a:lnTo>
                  <a:pt x="2564294" y="6508848"/>
                </a:lnTo>
                <a:lnTo>
                  <a:pt x="0" y="6508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4083174" y="5704169"/>
            <a:ext cx="10529700" cy="38100"/>
          </a:xfrm>
          <a:prstGeom prst="line">
            <a:avLst/>
          </a:prstGeom>
          <a:ln w="19050" cap="rnd">
            <a:solidFill>
              <a:srgbClr val="FFFD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4309524" y="2837224"/>
            <a:ext cx="10303350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46" cy="8303636"/>
          </a:xfrm>
          <a:custGeom>
            <a:avLst/>
            <a:gdLst/>
            <a:ahLst/>
            <a:cxnLst/>
            <a:rect l="l" t="t" r="r" b="b"/>
            <a:pathLst>
              <a:path w="18287946" h="8303636">
                <a:moveTo>
                  <a:pt x="0" y="0"/>
                </a:moveTo>
                <a:lnTo>
                  <a:pt x="18287946" y="0"/>
                </a:lnTo>
                <a:lnTo>
                  <a:pt x="18287946" y="8303636"/>
                </a:lnTo>
                <a:lnTo>
                  <a:pt x="0" y="8303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06977" y="-1419020"/>
            <a:ext cx="16259377" cy="17428426"/>
          </a:xfrm>
          <a:custGeom>
            <a:avLst/>
            <a:gdLst/>
            <a:ahLst/>
            <a:cxnLst/>
            <a:rect l="l" t="t" r="r" b="b"/>
            <a:pathLst>
              <a:path w="16259377" h="17428426">
                <a:moveTo>
                  <a:pt x="0" y="0"/>
                </a:moveTo>
                <a:lnTo>
                  <a:pt x="16259378" y="0"/>
                </a:lnTo>
                <a:lnTo>
                  <a:pt x="16259378" y="17428426"/>
                </a:lnTo>
                <a:lnTo>
                  <a:pt x="0" y="174284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1132" y="3484031"/>
            <a:ext cx="14544225" cy="16055742"/>
          </a:xfrm>
          <a:custGeom>
            <a:avLst/>
            <a:gdLst/>
            <a:ahLst/>
            <a:cxnLst/>
            <a:rect l="l" t="t" r="r" b="b"/>
            <a:pathLst>
              <a:path w="14544225" h="16055742">
                <a:moveTo>
                  <a:pt x="0" y="0"/>
                </a:moveTo>
                <a:lnTo>
                  <a:pt x="14544226" y="0"/>
                </a:lnTo>
                <a:lnTo>
                  <a:pt x="14544226" y="16055742"/>
                </a:lnTo>
                <a:lnTo>
                  <a:pt x="0" y="160557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8415" y="71235"/>
            <a:ext cx="17840702" cy="1400122"/>
          </a:xfrm>
          <a:custGeom>
            <a:avLst/>
            <a:gdLst/>
            <a:ahLst/>
            <a:cxnLst/>
            <a:rect l="l" t="t" r="r" b="b"/>
            <a:pathLst>
              <a:path w="17840702" h="1400122">
                <a:moveTo>
                  <a:pt x="0" y="0"/>
                </a:moveTo>
                <a:lnTo>
                  <a:pt x="17840702" y="0"/>
                </a:lnTo>
                <a:lnTo>
                  <a:pt x="17840702" y="1400122"/>
                </a:lnTo>
                <a:lnTo>
                  <a:pt x="0" y="14001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29568" y="-1036052"/>
            <a:ext cx="5658416" cy="11907920"/>
          </a:xfrm>
          <a:custGeom>
            <a:avLst/>
            <a:gdLst/>
            <a:ahLst/>
            <a:cxnLst/>
            <a:rect l="l" t="t" r="r" b="b"/>
            <a:pathLst>
              <a:path w="5658416" h="11907920">
                <a:moveTo>
                  <a:pt x="0" y="0"/>
                </a:moveTo>
                <a:lnTo>
                  <a:pt x="5658416" y="0"/>
                </a:lnTo>
                <a:lnTo>
                  <a:pt x="5658416" y="11907920"/>
                </a:lnTo>
                <a:lnTo>
                  <a:pt x="0" y="119079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92803" y="2914650"/>
            <a:ext cx="13486301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HÌNH THÀNH KIẾN THỨC MỚI</a:t>
            </a:r>
          </a:p>
        </p:txBody>
      </p:sp>
      <p:sp>
        <p:nvSpPr>
          <p:cNvPr id="8" name="Freeform 8"/>
          <p:cNvSpPr/>
          <p:nvPr/>
        </p:nvSpPr>
        <p:spPr>
          <a:xfrm>
            <a:off x="10260394" y="1937250"/>
            <a:ext cx="3793184" cy="1037810"/>
          </a:xfrm>
          <a:custGeom>
            <a:avLst/>
            <a:gdLst/>
            <a:ahLst/>
            <a:cxnLst/>
            <a:rect l="l" t="t" r="r" b="b"/>
            <a:pathLst>
              <a:path w="3793184" h="1037810">
                <a:moveTo>
                  <a:pt x="0" y="0"/>
                </a:moveTo>
                <a:lnTo>
                  <a:pt x="3793184" y="0"/>
                </a:lnTo>
                <a:lnTo>
                  <a:pt x="3793184" y="1037810"/>
                </a:lnTo>
                <a:lnTo>
                  <a:pt x="0" y="10378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95798" y="3577552"/>
            <a:ext cx="2883306" cy="788840"/>
          </a:xfrm>
          <a:custGeom>
            <a:avLst/>
            <a:gdLst/>
            <a:ahLst/>
            <a:cxnLst/>
            <a:rect l="l" t="t" r="r" b="b"/>
            <a:pathLst>
              <a:path w="2883306" h="788840">
                <a:moveTo>
                  <a:pt x="0" y="0"/>
                </a:moveTo>
                <a:lnTo>
                  <a:pt x="2883306" y="0"/>
                </a:lnTo>
                <a:lnTo>
                  <a:pt x="2883306" y="788840"/>
                </a:lnTo>
                <a:lnTo>
                  <a:pt x="0" y="7888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" y="8958368"/>
            <a:ext cx="6634700" cy="1328396"/>
          </a:xfrm>
          <a:custGeom>
            <a:avLst/>
            <a:gdLst/>
            <a:ahLst/>
            <a:cxnLst/>
            <a:rect l="l" t="t" r="r" b="b"/>
            <a:pathLst>
              <a:path w="6634700" h="1328396">
                <a:moveTo>
                  <a:pt x="0" y="0"/>
                </a:moveTo>
                <a:lnTo>
                  <a:pt x="6634700" y="0"/>
                </a:lnTo>
                <a:lnTo>
                  <a:pt x="6634700" y="1328396"/>
                </a:lnTo>
                <a:lnTo>
                  <a:pt x="0" y="1328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3791" y="-312720"/>
            <a:ext cx="17680423" cy="2286898"/>
          </a:xfrm>
          <a:custGeom>
            <a:avLst/>
            <a:gdLst/>
            <a:ahLst/>
            <a:cxnLst/>
            <a:rect l="l" t="t" r="r" b="b"/>
            <a:pathLst>
              <a:path w="17680423" h="2286898">
                <a:moveTo>
                  <a:pt x="0" y="0"/>
                </a:moveTo>
                <a:lnTo>
                  <a:pt x="17680423" y="0"/>
                </a:lnTo>
                <a:lnTo>
                  <a:pt x="17680423" y="2286898"/>
                </a:lnTo>
                <a:lnTo>
                  <a:pt x="0" y="2286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30233" y="952003"/>
            <a:ext cx="1522515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TRẠM HỌC TẬP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8058" y="6887248"/>
            <a:ext cx="314295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Tìm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hiểu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bố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cục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bài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thơ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</a:p>
          <a:p>
            <a:pPr algn="ctr">
              <a:lnSpc>
                <a:spcPts val="3840"/>
              </a:lnSpc>
            </a:pPr>
            <a:endParaRPr lang="en-US" sz="3200" b="1" dirty="0">
              <a:solidFill>
                <a:srgbClr val="FFFDFE"/>
              </a:solidFill>
              <a:latin typeface="Times New Roman" panose="02020603050405020304" pitchFamily="18" charset="0"/>
              <a:ea typeface="Quicksand Medium"/>
              <a:cs typeface="Times New Roman" panose="02020603050405020304" pitchFamily="18" charset="0"/>
              <a:sym typeface="Quicksand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52547" y="6949729"/>
            <a:ext cx="3145950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Tìm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hiểu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từ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ngữ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,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hình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ảnh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,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vần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,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nhịp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trong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hai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dòng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thơ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đầu</a:t>
            </a:r>
            <a:endParaRPr lang="en-US" sz="3200" b="1" dirty="0">
              <a:solidFill>
                <a:srgbClr val="FFFDFE"/>
              </a:solidFill>
              <a:latin typeface="Times New Roman" panose="02020603050405020304" pitchFamily="18" charset="0"/>
              <a:ea typeface="Quicksand Medium"/>
              <a:cs typeface="Times New Roman" panose="02020603050405020304" pitchFamily="18" charset="0"/>
              <a:sym typeface="Quicksand Medium"/>
            </a:endParaRPr>
          </a:p>
          <a:p>
            <a:pPr algn="ctr">
              <a:lnSpc>
                <a:spcPts val="3359"/>
              </a:lnSpc>
            </a:pPr>
            <a:endParaRPr lang="en-US" sz="3200" b="1" dirty="0">
              <a:solidFill>
                <a:srgbClr val="FFFDFE"/>
              </a:solidFill>
              <a:latin typeface="Times New Roman" panose="02020603050405020304" pitchFamily="18" charset="0"/>
              <a:ea typeface="Quicksand Medium"/>
              <a:cs typeface="Times New Roman" panose="02020603050405020304" pitchFamily="18" charset="0"/>
              <a:sym typeface="Quicksand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84322" y="7054347"/>
            <a:ext cx="331305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Tìm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hiểu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từ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ngữ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,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hình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ảnh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trong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hai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dòng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thơ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cuối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27606" y="2308794"/>
            <a:ext cx="14631489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HS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lần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lượt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thực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hiện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các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trạm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,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hoàn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thành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đủ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3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trạm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HS chia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sẻ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những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hiểu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biết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đã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thu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thập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được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về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bài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thơ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và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thuyết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5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trình</a:t>
            </a:r>
            <a:r>
              <a:rPr lang="en-US" sz="35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3500" b="1" dirty="0">
              <a:solidFill>
                <a:srgbClr val="FFFDFE"/>
              </a:solidFill>
              <a:latin typeface="Times New Roman" panose="02020603050405020304" pitchFamily="18" charset="0"/>
              <a:ea typeface="Josefin Sans Bold"/>
              <a:cs typeface="Times New Roman" panose="02020603050405020304" pitchFamily="18" charset="0"/>
              <a:sym typeface="Josefi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11843" y="6949729"/>
            <a:ext cx="4009357" cy="290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Tìm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hiểu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tâm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hồn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,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phong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thái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,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đặc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điểm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sáng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của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của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tác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giả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Hồ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Chí Minh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thể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hiện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trong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bài</a:t>
            </a: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</a:t>
            </a:r>
            <a:r>
              <a:rPr lang="en-US" sz="3200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thơ</a:t>
            </a:r>
            <a:endParaRPr lang="en-US" sz="3200" b="1" dirty="0">
              <a:solidFill>
                <a:srgbClr val="FFFDFE"/>
              </a:solidFill>
              <a:latin typeface="Times New Roman" panose="02020603050405020304" pitchFamily="18" charset="0"/>
              <a:ea typeface="Quicksand Medium"/>
              <a:cs typeface="Times New Roman" panose="02020603050405020304" pitchFamily="18" charset="0"/>
              <a:sym typeface="Quicksand Medium"/>
            </a:endParaRPr>
          </a:p>
          <a:p>
            <a:pPr algn="ctr">
              <a:lnSpc>
                <a:spcPts val="3840"/>
              </a:lnSpc>
            </a:pPr>
            <a:endParaRPr lang="en-US" sz="3200" b="1" dirty="0">
              <a:solidFill>
                <a:srgbClr val="FFFDFE"/>
              </a:solidFill>
              <a:latin typeface="Times New Roman" panose="02020603050405020304" pitchFamily="18" charset="0"/>
              <a:ea typeface="Quicksand Medium"/>
              <a:cs typeface="Times New Roman" panose="02020603050405020304" pitchFamily="18" charset="0"/>
              <a:sym typeface="Quicksand Medium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33141" y="4723238"/>
            <a:ext cx="2566130" cy="9525"/>
          </a:xfrm>
          <a:prstGeom prst="line">
            <a:avLst/>
          </a:prstGeom>
          <a:ln w="9525" cap="rnd">
            <a:solidFill>
              <a:srgbClr val="FFFD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860343" y="4723238"/>
            <a:ext cx="2564930" cy="9525"/>
          </a:xfrm>
          <a:prstGeom prst="line">
            <a:avLst/>
          </a:prstGeom>
          <a:ln w="9525" cap="rnd">
            <a:solidFill>
              <a:srgbClr val="FFFD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886331" y="4723238"/>
            <a:ext cx="2565530" cy="9525"/>
          </a:xfrm>
          <a:prstGeom prst="line">
            <a:avLst/>
          </a:prstGeom>
          <a:ln w="9525" cap="rnd">
            <a:solidFill>
              <a:srgbClr val="FFFD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5912861" y="4723538"/>
            <a:ext cx="1092049" cy="9525"/>
          </a:xfrm>
          <a:prstGeom prst="line">
            <a:avLst/>
          </a:prstGeom>
          <a:ln w="9525" cap="rnd">
            <a:solidFill>
              <a:srgbClr val="FFFDFE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4" name="AutoShape 14"/>
          <p:cNvSpPr/>
          <p:nvPr/>
        </p:nvSpPr>
        <p:spPr>
          <a:xfrm>
            <a:off x="1283087" y="4722038"/>
            <a:ext cx="1089038" cy="9525"/>
          </a:xfrm>
          <a:prstGeom prst="line">
            <a:avLst/>
          </a:prstGeom>
          <a:ln w="9525" cap="rnd">
            <a:solidFill>
              <a:srgbClr val="FFFDFE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2362506" y="3982538"/>
            <a:ext cx="1480200" cy="1480200"/>
            <a:chOff x="0" y="0"/>
            <a:chExt cx="1973600" cy="1973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442286" y="3982538"/>
            <a:ext cx="1480200" cy="1480200"/>
            <a:chOff x="0" y="0"/>
            <a:chExt cx="1973600" cy="1973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415696" y="3982538"/>
            <a:ext cx="1480200" cy="1480200"/>
            <a:chOff x="0" y="0"/>
            <a:chExt cx="1973600" cy="19736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389708" y="3982538"/>
            <a:ext cx="1480200" cy="1480200"/>
            <a:chOff x="0" y="0"/>
            <a:chExt cx="1973600" cy="1973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6750764" y="4323060"/>
            <a:ext cx="758086" cy="758084"/>
          </a:xfrm>
          <a:custGeom>
            <a:avLst/>
            <a:gdLst/>
            <a:ahLst/>
            <a:cxnLst/>
            <a:rect l="l" t="t" r="r" b="b"/>
            <a:pathLst>
              <a:path w="758086" h="758084">
                <a:moveTo>
                  <a:pt x="0" y="0"/>
                </a:moveTo>
                <a:lnTo>
                  <a:pt x="758086" y="0"/>
                </a:lnTo>
                <a:lnTo>
                  <a:pt x="758086" y="758084"/>
                </a:lnTo>
                <a:lnTo>
                  <a:pt x="0" y="7580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723002" y="4412624"/>
            <a:ext cx="759210" cy="578992"/>
          </a:xfrm>
          <a:custGeom>
            <a:avLst/>
            <a:gdLst/>
            <a:ahLst/>
            <a:cxnLst/>
            <a:rect l="l" t="t" r="r" b="b"/>
            <a:pathLst>
              <a:path w="759210" h="578992">
                <a:moveTo>
                  <a:pt x="0" y="0"/>
                </a:moveTo>
                <a:lnTo>
                  <a:pt x="759210" y="0"/>
                </a:lnTo>
                <a:lnTo>
                  <a:pt x="759210" y="578992"/>
                </a:lnTo>
                <a:lnTo>
                  <a:pt x="0" y="5789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776192" y="4322484"/>
            <a:ext cx="759210" cy="759274"/>
          </a:xfrm>
          <a:custGeom>
            <a:avLst/>
            <a:gdLst/>
            <a:ahLst/>
            <a:cxnLst/>
            <a:rect l="l" t="t" r="r" b="b"/>
            <a:pathLst>
              <a:path w="759210" h="759274">
                <a:moveTo>
                  <a:pt x="0" y="0"/>
                </a:moveTo>
                <a:lnTo>
                  <a:pt x="759210" y="0"/>
                </a:lnTo>
                <a:lnTo>
                  <a:pt x="759210" y="759274"/>
                </a:lnTo>
                <a:lnTo>
                  <a:pt x="0" y="7592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892890" y="4322500"/>
            <a:ext cx="578994" cy="759274"/>
          </a:xfrm>
          <a:custGeom>
            <a:avLst/>
            <a:gdLst/>
            <a:ahLst/>
            <a:cxnLst/>
            <a:rect l="l" t="t" r="r" b="b"/>
            <a:pathLst>
              <a:path w="578994" h="759274">
                <a:moveTo>
                  <a:pt x="0" y="0"/>
                </a:moveTo>
                <a:lnTo>
                  <a:pt x="578994" y="0"/>
                </a:lnTo>
                <a:lnTo>
                  <a:pt x="578994" y="759274"/>
                </a:lnTo>
                <a:lnTo>
                  <a:pt x="0" y="7592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31425" y="5778154"/>
            <a:ext cx="314295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VẤN ĐỀ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59833" y="5778154"/>
            <a:ext cx="314295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VẤN ĐỀ 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84321" y="5778154"/>
            <a:ext cx="314295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VẤN ĐỀ 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0911" y="5778154"/>
            <a:ext cx="314295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VẤN ĐỀ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682" y="644976"/>
            <a:ext cx="1188914" cy="9107850"/>
          </a:xfrm>
          <a:custGeom>
            <a:avLst/>
            <a:gdLst/>
            <a:ahLst/>
            <a:cxnLst/>
            <a:rect l="l" t="t" r="r" b="b"/>
            <a:pathLst>
              <a:path w="1188914" h="9107850">
                <a:moveTo>
                  <a:pt x="0" y="0"/>
                </a:moveTo>
                <a:lnTo>
                  <a:pt x="1188914" y="0"/>
                </a:lnTo>
                <a:lnTo>
                  <a:pt x="1188914" y="9107850"/>
                </a:lnTo>
                <a:lnTo>
                  <a:pt x="0" y="910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99082" y="318574"/>
            <a:ext cx="985552" cy="9434254"/>
          </a:xfrm>
          <a:custGeom>
            <a:avLst/>
            <a:gdLst/>
            <a:ahLst/>
            <a:cxnLst/>
            <a:rect l="l" t="t" r="r" b="b"/>
            <a:pathLst>
              <a:path w="985552" h="9434254">
                <a:moveTo>
                  <a:pt x="0" y="0"/>
                </a:moveTo>
                <a:lnTo>
                  <a:pt x="985552" y="0"/>
                </a:lnTo>
                <a:lnTo>
                  <a:pt x="985552" y="9434254"/>
                </a:lnTo>
                <a:lnTo>
                  <a:pt x="0" y="94342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38470" y="2724930"/>
          <a:ext cx="15981852" cy="7027896"/>
        </p:xfrm>
        <a:graphic>
          <a:graphicData uri="http://schemas.openxmlformats.org/drawingml/2006/table">
            <a:tbl>
              <a:tblPr/>
              <a:tblGrid>
                <a:gridCol w="345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124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Bố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cục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Chức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năng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Với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bài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thơ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472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Dòng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1: </a:t>
                      </a: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Khai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Khai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mơ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ý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bài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thơ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Đêm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rằm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tháng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Giêng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rất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tròn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rất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đẹp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914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Dòng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2: </a:t>
                      </a: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Thừa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endParaRPr lang="en-US" sz="1100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Thường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làm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rõ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hơn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ý và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mạch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cảm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xúc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phần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khai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Sắc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sông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nước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bầu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trời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chan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hoà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khắp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không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.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914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Dòng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3: </a:t>
                      </a: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Chuyển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Chuyển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ý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đất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trời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–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kháng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chiến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: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bàn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việc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quân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sự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giữa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nơi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khói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sóng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hư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ảo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đêm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rằm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8472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Dòng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4: </a:t>
                      </a:r>
                      <a:r>
                        <a:rPr lang="en-US" sz="3000" b="1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Hợp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Kết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ý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Khuya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con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thuyền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chở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đầy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ánh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277448" y="-99324"/>
            <a:ext cx="122044" cy="85502"/>
            <a:chOff x="0" y="0"/>
            <a:chExt cx="162725" cy="114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2687" cy="113919"/>
            </a:xfrm>
            <a:custGeom>
              <a:avLst/>
              <a:gdLst/>
              <a:ahLst/>
              <a:cxnLst/>
              <a:rect l="l" t="t" r="r" b="b"/>
              <a:pathLst>
                <a:path w="162687" h="113919">
                  <a:moveTo>
                    <a:pt x="82677" y="0"/>
                  </a:moveTo>
                  <a:cubicBezTo>
                    <a:pt x="35941" y="0"/>
                    <a:pt x="0" y="66929"/>
                    <a:pt x="47752" y="102489"/>
                  </a:cubicBezTo>
                  <a:cubicBezTo>
                    <a:pt x="58547" y="110490"/>
                    <a:pt x="69723" y="113919"/>
                    <a:pt x="80264" y="113919"/>
                  </a:cubicBezTo>
                  <a:cubicBezTo>
                    <a:pt x="126873" y="113919"/>
                    <a:pt x="162687" y="46990"/>
                    <a:pt x="115062" y="11430"/>
                  </a:cubicBezTo>
                  <a:cubicBezTo>
                    <a:pt x="104267" y="3429"/>
                    <a:pt x="93091" y="0"/>
                    <a:pt x="8267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3263647" y="0"/>
            <a:ext cx="3141141" cy="3019422"/>
          </a:xfrm>
          <a:custGeom>
            <a:avLst/>
            <a:gdLst/>
            <a:ahLst/>
            <a:cxnLst/>
            <a:rect l="l" t="t" r="r" b="b"/>
            <a:pathLst>
              <a:path w="3141141" h="3019422">
                <a:moveTo>
                  <a:pt x="0" y="0"/>
                </a:moveTo>
                <a:lnTo>
                  <a:pt x="3141141" y="0"/>
                </a:lnTo>
                <a:lnTo>
                  <a:pt x="3141141" y="3019422"/>
                </a:lnTo>
                <a:lnTo>
                  <a:pt x="0" y="30194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34150" y="1571938"/>
            <a:ext cx="1522515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Cách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chia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bố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cục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thứ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nhất</a:t>
            </a:r>
            <a:endParaRPr lang="en-US" sz="3999" b="1" dirty="0">
              <a:solidFill>
                <a:srgbClr val="FFFDFE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73932" y="635451"/>
            <a:ext cx="15225150" cy="58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1.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Bố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cục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bài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thơ</a:t>
            </a:r>
            <a:endParaRPr lang="en-US" sz="3999" b="1" dirty="0">
              <a:solidFill>
                <a:srgbClr val="FFFDFE"/>
              </a:solidFill>
              <a:latin typeface="Times New Roman" panose="02020603050405020304" pitchFamily="18" charset="0"/>
              <a:ea typeface="Josefin Sans Bold"/>
              <a:cs typeface="Times New Roman" panose="02020603050405020304" pitchFamily="18" charset="0"/>
              <a:sym typeface="Josefi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791" y="7300230"/>
            <a:ext cx="17680423" cy="3062498"/>
          </a:xfrm>
          <a:custGeom>
            <a:avLst/>
            <a:gdLst/>
            <a:ahLst/>
            <a:cxnLst/>
            <a:rect l="l" t="t" r="r" b="b"/>
            <a:pathLst>
              <a:path w="17680423" h="3062498">
                <a:moveTo>
                  <a:pt x="0" y="0"/>
                </a:moveTo>
                <a:lnTo>
                  <a:pt x="17680423" y="0"/>
                </a:lnTo>
                <a:lnTo>
                  <a:pt x="17680423" y="3062498"/>
                </a:lnTo>
                <a:lnTo>
                  <a:pt x="0" y="3062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47627" y="5138239"/>
            <a:ext cx="420585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Hai </a:t>
            </a:r>
            <a:r>
              <a:rPr lang="en-US" sz="48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dòng</a:t>
            </a:r>
            <a:r>
              <a:rPr lang="en-US" sz="48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48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đầu</a:t>
            </a:r>
            <a:endParaRPr lang="en-US" sz="4800" b="1" dirty="0">
              <a:solidFill>
                <a:srgbClr val="FFFDFE"/>
              </a:solidFill>
              <a:latin typeface="Times New Roman" panose="02020603050405020304" pitchFamily="18" charset="0"/>
              <a:ea typeface="Josefin Sans Bold"/>
              <a:cs typeface="Times New Roman" panose="02020603050405020304" pitchFamily="18" charset="0"/>
              <a:sym typeface="Josefi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66677" y="6035452"/>
            <a:ext cx="4365611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Khung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cảnh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đêm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rằm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tháng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Giêng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ngời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sắc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xuân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algn="ctr">
              <a:lnSpc>
                <a:spcPts val="3840"/>
              </a:lnSpc>
            </a:pPr>
            <a:endParaRPr lang="en-US" sz="3200" dirty="0">
              <a:solidFill>
                <a:srgbClr val="FFFDFE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41075" y="6534239"/>
            <a:ext cx="420585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Hai </a:t>
            </a:r>
            <a:r>
              <a:rPr lang="en-US" sz="48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dòng</a:t>
            </a:r>
            <a:r>
              <a:rPr lang="en-US" sz="48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48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cuối</a:t>
            </a:r>
            <a:endParaRPr lang="en-US" sz="4800" b="1" dirty="0">
              <a:solidFill>
                <a:srgbClr val="FFFDFE"/>
              </a:solidFill>
              <a:latin typeface="Times New Roman" panose="02020603050405020304" pitchFamily="18" charset="0"/>
              <a:ea typeface="Josefin Sans Bold"/>
              <a:cs typeface="Times New Roman" panose="02020603050405020304" pitchFamily="18" charset="0"/>
              <a:sym typeface="Josefi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18790" y="7601047"/>
            <a:ext cx="4450408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Con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thuyền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bàn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việc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quân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khuya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về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chở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đầy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ánh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xuân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34523" y="5138239"/>
            <a:ext cx="420585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Kết</a:t>
            </a:r>
            <a:r>
              <a:rPr lang="en-US" sz="4800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4800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luận</a:t>
            </a:r>
            <a:endParaRPr lang="en-US" sz="4800" b="1" dirty="0">
              <a:solidFill>
                <a:srgbClr val="FFFDFE"/>
              </a:solidFill>
              <a:latin typeface="Times New Roman" panose="02020603050405020304" pitchFamily="18" charset="0"/>
              <a:ea typeface="Josefin Sans Bold"/>
              <a:cs typeface="Times New Roman" panose="02020603050405020304" pitchFamily="18" charset="0"/>
              <a:sym typeface="Josefi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55281" y="6035452"/>
            <a:ext cx="3885092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Chọn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tìm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hiểu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bài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theo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cách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chia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bố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cục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thứ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hai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algn="ctr">
              <a:lnSpc>
                <a:spcPts val="3840"/>
              </a:lnSpc>
            </a:pPr>
            <a:endParaRPr lang="en-US" sz="3200" dirty="0">
              <a:solidFill>
                <a:srgbClr val="FFFDFE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310452" y="3075398"/>
            <a:ext cx="1480200" cy="1480200"/>
            <a:chOff x="0" y="0"/>
            <a:chExt cx="1973600" cy="197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403894" y="4471398"/>
            <a:ext cx="1480200" cy="1480200"/>
            <a:chOff x="0" y="0"/>
            <a:chExt cx="1973600" cy="1973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497348" y="3075398"/>
            <a:ext cx="1480200" cy="1480200"/>
            <a:chOff x="0" y="0"/>
            <a:chExt cx="1973600" cy="1973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3716894" y="3435860"/>
            <a:ext cx="667316" cy="759276"/>
          </a:xfrm>
          <a:custGeom>
            <a:avLst/>
            <a:gdLst/>
            <a:ahLst/>
            <a:cxnLst/>
            <a:rect l="l" t="t" r="r" b="b"/>
            <a:pathLst>
              <a:path w="667316" h="759276">
                <a:moveTo>
                  <a:pt x="0" y="0"/>
                </a:moveTo>
                <a:lnTo>
                  <a:pt x="667316" y="0"/>
                </a:lnTo>
                <a:lnTo>
                  <a:pt x="667316" y="759276"/>
                </a:lnTo>
                <a:lnTo>
                  <a:pt x="0" y="759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857842" y="3481806"/>
            <a:ext cx="759210" cy="667382"/>
          </a:xfrm>
          <a:custGeom>
            <a:avLst/>
            <a:gdLst/>
            <a:ahLst/>
            <a:cxnLst/>
            <a:rect l="l" t="t" r="r" b="b"/>
            <a:pathLst>
              <a:path w="759210" h="667382">
                <a:moveTo>
                  <a:pt x="0" y="0"/>
                </a:moveTo>
                <a:lnTo>
                  <a:pt x="759210" y="0"/>
                </a:lnTo>
                <a:lnTo>
                  <a:pt x="759210" y="667382"/>
                </a:lnTo>
                <a:lnTo>
                  <a:pt x="0" y="667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848514" y="4831860"/>
            <a:ext cx="590960" cy="759276"/>
          </a:xfrm>
          <a:custGeom>
            <a:avLst/>
            <a:gdLst/>
            <a:ahLst/>
            <a:cxnLst/>
            <a:rect l="l" t="t" r="r" b="b"/>
            <a:pathLst>
              <a:path w="590960" h="759276">
                <a:moveTo>
                  <a:pt x="0" y="0"/>
                </a:moveTo>
                <a:lnTo>
                  <a:pt x="590960" y="0"/>
                </a:lnTo>
                <a:lnTo>
                  <a:pt x="590960" y="759276"/>
                </a:lnTo>
                <a:lnTo>
                  <a:pt x="0" y="7592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826899" y="1567850"/>
            <a:ext cx="1522515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Cách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chia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bố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cục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thứ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hai</a:t>
            </a:r>
            <a:endParaRPr lang="en-US" sz="3999" b="1" dirty="0">
              <a:solidFill>
                <a:srgbClr val="FFFDFE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99082" y="318574"/>
            <a:ext cx="985552" cy="9434254"/>
          </a:xfrm>
          <a:custGeom>
            <a:avLst/>
            <a:gdLst/>
            <a:ahLst/>
            <a:cxnLst/>
            <a:rect l="l" t="t" r="r" b="b"/>
            <a:pathLst>
              <a:path w="985552" h="9434254">
                <a:moveTo>
                  <a:pt x="0" y="0"/>
                </a:moveTo>
                <a:lnTo>
                  <a:pt x="985552" y="0"/>
                </a:lnTo>
                <a:lnTo>
                  <a:pt x="985552" y="9434254"/>
                </a:lnTo>
                <a:lnTo>
                  <a:pt x="0" y="9434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885739"/>
            <a:ext cx="15225150" cy="58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2.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Tìm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hiểu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từ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ngữ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,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hình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ảnh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trong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hai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dòng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thơ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đầu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39988"/>
              </p:ext>
            </p:extLst>
          </p:nvPr>
        </p:nvGraphicFramePr>
        <p:xfrm>
          <a:off x="348071" y="2247900"/>
          <a:ext cx="17591858" cy="7141312"/>
        </p:xfrm>
        <a:graphic>
          <a:graphicData uri="http://schemas.openxmlformats.org/drawingml/2006/table">
            <a:tbl>
              <a:tblPr/>
              <a:tblGrid>
                <a:gridCol w="506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135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Đặc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trưng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của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bức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tranh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đêm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rằm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trong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hai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dòng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thơ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đầu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Các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hình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thức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nghệ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thuật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diễn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tả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đặc</a:t>
                      </a:r>
                      <a:r>
                        <a:rPr lang="en-US" sz="3000" b="1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 Bold"/>
                          <a:cs typeface="Times New Roman" panose="02020603050405020304" pitchFamily="18" charset="0"/>
                          <a:sym typeface="Quicksand Bold"/>
                        </a:rPr>
                        <a:t>trưng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38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Đêm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rằm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ánh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vằng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vặc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lan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toả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khắp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không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.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Hình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ảnh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“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nguyệt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chính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viên” (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vào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lúc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tròn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nhất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).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112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Không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mênh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mông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rộng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lớn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trời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nước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giao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hoà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.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Hình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ảnh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“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thuỷ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tiếp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thiên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” (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nhấn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mạnh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vào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từ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“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tiếp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”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như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xoá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nhoà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đường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chân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trời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) -&gt;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Trời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và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nước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giao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hoà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mở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rộng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không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cộng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hưởng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ánh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vằng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vặc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lung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linh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huyền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ảo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.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815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Sắc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cũng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tràn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ngập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khắp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không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.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Điệp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ngữ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“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giang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thuỷ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tiếp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thiên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” -&gt;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Sức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sắc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cùng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ánh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phủ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khắp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vạn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vật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. </a:t>
                      </a:r>
                      <a:endParaRPr lang="en-US" sz="1100" dirty="0">
                        <a:latin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Vần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chân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(“viên”, “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thiên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”, “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thuyền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”)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kết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hợp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nhịp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4/3; 2/2/3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đặc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trưng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thơ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thất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ngôn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tứ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tuyệt</a:t>
                      </a:r>
                      <a:endParaRPr lang="en-US" sz="3000" dirty="0">
                        <a:solidFill>
                          <a:srgbClr val="FFFDFE"/>
                        </a:solidFill>
                        <a:latin typeface="Times New Roman" panose="02020603050405020304" pitchFamily="18" charset="0"/>
                        <a:ea typeface="Quicksand"/>
                        <a:cs typeface="Times New Roman" panose="02020603050405020304" pitchFamily="18" charset="0"/>
                        <a:sym typeface="Quicksand"/>
                      </a:endParaRP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-&gt; Âm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điệu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nhẹ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nhàng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thanh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tịnh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cổ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điển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tràn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ngập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sắc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trăng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và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sắc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xuân</a:t>
                      </a:r>
                      <a:r>
                        <a:rPr lang="en-US" sz="3000" dirty="0">
                          <a:solidFill>
                            <a:srgbClr val="FFFDFE"/>
                          </a:solidFill>
                          <a:latin typeface="Times New Roman" panose="02020603050405020304" pitchFamily="18" charset="0"/>
                          <a:ea typeface="Quicksand"/>
                          <a:cs typeface="Times New Roman" panose="02020603050405020304" pitchFamily="18" charset="0"/>
                          <a:sym typeface="Quicksand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277448" y="-99324"/>
            <a:ext cx="122044" cy="85502"/>
            <a:chOff x="0" y="0"/>
            <a:chExt cx="162725" cy="114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2687" cy="113919"/>
            </a:xfrm>
            <a:custGeom>
              <a:avLst/>
              <a:gdLst/>
              <a:ahLst/>
              <a:cxnLst/>
              <a:rect l="l" t="t" r="r" b="b"/>
              <a:pathLst>
                <a:path w="162687" h="113919">
                  <a:moveTo>
                    <a:pt x="82677" y="0"/>
                  </a:moveTo>
                  <a:cubicBezTo>
                    <a:pt x="35941" y="0"/>
                    <a:pt x="0" y="66929"/>
                    <a:pt x="47752" y="102489"/>
                  </a:cubicBezTo>
                  <a:cubicBezTo>
                    <a:pt x="58547" y="110490"/>
                    <a:pt x="69723" y="113919"/>
                    <a:pt x="80264" y="113919"/>
                  </a:cubicBezTo>
                  <a:cubicBezTo>
                    <a:pt x="126873" y="113919"/>
                    <a:pt x="162687" y="46990"/>
                    <a:pt x="115062" y="11430"/>
                  </a:cubicBezTo>
                  <a:cubicBezTo>
                    <a:pt x="104267" y="3429"/>
                    <a:pt x="93091" y="0"/>
                    <a:pt x="8267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147" y="2476500"/>
            <a:ext cx="11423798" cy="697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just">
              <a:lnSpc>
                <a:spcPts val="4199"/>
              </a:lnSpc>
              <a:buAutoNum type="alphaLcPeriod"/>
            </a:pP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Yên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ba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thâm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xứ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đàm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quân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3499" b="1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sự</a:t>
            </a:r>
            <a:r>
              <a:rPr lang="en-US" sz="3499" b="1" dirty="0">
                <a:solidFill>
                  <a:srgbClr val="FFFDFE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</a:p>
          <a:p>
            <a:pPr algn="just">
              <a:lnSpc>
                <a:spcPts val="4199"/>
              </a:lnSpc>
            </a:pPr>
            <a:endParaRPr lang="en-US" sz="3499" b="1" dirty="0">
              <a:solidFill>
                <a:srgbClr val="FFFDFE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 marL="755649" lvl="1" indent="-377824" algn="just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Những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tao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nhân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mặc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khách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lánh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xa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cuộc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đời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để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giữ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gìn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trong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sạch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tâm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hồn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marL="755649" lvl="1" indent="-377824" algn="just">
              <a:lnSpc>
                <a:spcPts val="4199"/>
              </a:lnSpc>
              <a:buFont typeface="Arial"/>
              <a:buChar char="•"/>
            </a:pP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Yên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ba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thâm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xứ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”: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nơi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các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chí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sĩ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cách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mạng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bàn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việc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quân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– ở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giữa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dòng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sông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trong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đêm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rằm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tháng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Giêng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</a:p>
          <a:p>
            <a:pPr marL="755649" lvl="1" indent="-377824" algn="just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Dáng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vẻ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thanh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cao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nhưng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không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lánh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đời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mà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ngược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lại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trăn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trở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giúp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đời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hướng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đến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lí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tưởng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yêu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nước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và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nghiệp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cách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mạng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cứu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nước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(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màu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sắc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hiện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đại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).</a:t>
            </a:r>
          </a:p>
          <a:p>
            <a:pPr marL="755649" lvl="1" indent="-377824" algn="just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Cụm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từ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đàm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quân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 (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bàn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bạc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việc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quân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)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cho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thấy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hình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ảnh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con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người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trong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bức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tranh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nguyên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tiêu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những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chí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sĩ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cách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mạng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mang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nặng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“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nỗi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nước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499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nhà</a:t>
            </a:r>
            <a:r>
              <a:rPr lang="en-US" sz="3499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”</a:t>
            </a:r>
          </a:p>
          <a:p>
            <a:pPr marL="1122361" lvl="1" indent="-561180" algn="just">
              <a:lnSpc>
                <a:spcPts val="4199"/>
              </a:lnSpc>
            </a:pPr>
            <a:endParaRPr lang="en-US" sz="3499" dirty="0">
              <a:solidFill>
                <a:srgbClr val="FFFDFE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081955" y="-3148616"/>
            <a:ext cx="7391814" cy="16121602"/>
          </a:xfrm>
          <a:custGeom>
            <a:avLst/>
            <a:gdLst/>
            <a:ahLst/>
            <a:cxnLst/>
            <a:rect l="l" t="t" r="r" b="b"/>
            <a:pathLst>
              <a:path w="7391814" h="16121602">
                <a:moveTo>
                  <a:pt x="0" y="0"/>
                </a:moveTo>
                <a:lnTo>
                  <a:pt x="7391814" y="0"/>
                </a:lnTo>
                <a:lnTo>
                  <a:pt x="7391814" y="16121602"/>
                </a:lnTo>
                <a:lnTo>
                  <a:pt x="0" y="16121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83856" y="604272"/>
            <a:ext cx="8102158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3.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Tìm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hiểu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từ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ngữ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,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hình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ảnh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trong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hai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dòng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thơ</a:t>
            </a:r>
            <a:r>
              <a:rPr lang="en-US" sz="3999" b="1" dirty="0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 </a:t>
            </a:r>
            <a:r>
              <a:rPr lang="en-US" sz="3999" b="1" dirty="0" err="1">
                <a:solidFill>
                  <a:srgbClr val="FFFDFE"/>
                </a:solidFill>
                <a:latin typeface="Times New Roman" panose="02020603050405020304" pitchFamily="18" charset="0"/>
                <a:ea typeface="Josefin Sans Bold"/>
                <a:cs typeface="Times New Roman" panose="02020603050405020304" pitchFamily="18" charset="0"/>
                <a:sym typeface="Josefin Sans Bold"/>
              </a:rPr>
              <a:t>cuối</a:t>
            </a:r>
            <a:endParaRPr lang="en-US" sz="3999" b="1" dirty="0">
              <a:solidFill>
                <a:srgbClr val="FFFDFE"/>
              </a:solidFill>
              <a:latin typeface="Times New Roman" panose="02020603050405020304" pitchFamily="18" charset="0"/>
              <a:ea typeface="Josefin Sans Bold"/>
              <a:cs typeface="Times New Roman" panose="02020603050405020304" pitchFamily="18" charset="0"/>
              <a:sym typeface="Josefi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64C8B">
                <a:alpha val="100000"/>
              </a:srgbClr>
            </a:gs>
            <a:gs pos="100000">
              <a:srgbClr val="FFA7C5">
                <a:alpha val="100000"/>
              </a:srgbClr>
            </a:gs>
          </a:gsLst>
          <a:lin ang="54007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2552" y="8347650"/>
            <a:ext cx="3466368" cy="1037802"/>
          </a:xfrm>
          <a:custGeom>
            <a:avLst/>
            <a:gdLst/>
            <a:ahLst/>
            <a:cxnLst/>
            <a:rect l="l" t="t" r="r" b="b"/>
            <a:pathLst>
              <a:path w="3466368" h="1037802">
                <a:moveTo>
                  <a:pt x="0" y="0"/>
                </a:moveTo>
                <a:lnTo>
                  <a:pt x="3466368" y="0"/>
                </a:lnTo>
                <a:lnTo>
                  <a:pt x="3466368" y="1037802"/>
                </a:lnTo>
                <a:lnTo>
                  <a:pt x="0" y="1037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55400" y="9459450"/>
            <a:ext cx="2471826" cy="740052"/>
          </a:xfrm>
          <a:custGeom>
            <a:avLst/>
            <a:gdLst/>
            <a:ahLst/>
            <a:cxnLst/>
            <a:rect l="l" t="t" r="r" b="b"/>
            <a:pathLst>
              <a:path w="2471826" h="740052">
                <a:moveTo>
                  <a:pt x="0" y="0"/>
                </a:moveTo>
                <a:lnTo>
                  <a:pt x="2471826" y="0"/>
                </a:lnTo>
                <a:lnTo>
                  <a:pt x="2471826" y="740052"/>
                </a:lnTo>
                <a:lnTo>
                  <a:pt x="0" y="740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1108" y="8910498"/>
            <a:ext cx="3786992" cy="1133792"/>
          </a:xfrm>
          <a:custGeom>
            <a:avLst/>
            <a:gdLst/>
            <a:ahLst/>
            <a:cxnLst/>
            <a:rect l="l" t="t" r="r" b="b"/>
            <a:pathLst>
              <a:path w="3786992" h="1133792">
                <a:moveTo>
                  <a:pt x="0" y="0"/>
                </a:moveTo>
                <a:lnTo>
                  <a:pt x="3786992" y="0"/>
                </a:lnTo>
                <a:lnTo>
                  <a:pt x="3786992" y="1133792"/>
                </a:lnTo>
                <a:lnTo>
                  <a:pt x="0" y="1133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40250" y="8504950"/>
            <a:ext cx="2471826" cy="740052"/>
          </a:xfrm>
          <a:custGeom>
            <a:avLst/>
            <a:gdLst/>
            <a:ahLst/>
            <a:cxnLst/>
            <a:rect l="l" t="t" r="r" b="b"/>
            <a:pathLst>
              <a:path w="2471826" h="740052">
                <a:moveTo>
                  <a:pt x="0" y="0"/>
                </a:moveTo>
                <a:lnTo>
                  <a:pt x="2471826" y="0"/>
                </a:lnTo>
                <a:lnTo>
                  <a:pt x="2471826" y="740052"/>
                </a:lnTo>
                <a:lnTo>
                  <a:pt x="0" y="740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1144" y="378421"/>
            <a:ext cx="1347532" cy="1698180"/>
          </a:xfrm>
          <a:custGeom>
            <a:avLst/>
            <a:gdLst/>
            <a:ahLst/>
            <a:cxnLst/>
            <a:rect l="l" t="t" r="r" b="b"/>
            <a:pathLst>
              <a:path w="1347532" h="1698180">
                <a:moveTo>
                  <a:pt x="0" y="0"/>
                </a:moveTo>
                <a:lnTo>
                  <a:pt x="1347532" y="0"/>
                </a:lnTo>
                <a:lnTo>
                  <a:pt x="1347532" y="1698180"/>
                </a:lnTo>
                <a:lnTo>
                  <a:pt x="0" y="1698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08121" y="282763"/>
            <a:ext cx="1860920" cy="1097043"/>
          </a:xfrm>
          <a:custGeom>
            <a:avLst/>
            <a:gdLst/>
            <a:ahLst/>
            <a:cxnLst/>
            <a:rect l="l" t="t" r="r" b="b"/>
            <a:pathLst>
              <a:path w="1860920" h="1097043">
                <a:moveTo>
                  <a:pt x="0" y="0"/>
                </a:moveTo>
                <a:lnTo>
                  <a:pt x="1860920" y="0"/>
                </a:lnTo>
                <a:lnTo>
                  <a:pt x="1860920" y="1097043"/>
                </a:lnTo>
                <a:lnTo>
                  <a:pt x="0" y="1097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3040659">
            <a:off x="12902950" y="10458632"/>
            <a:ext cx="184138" cy="182258"/>
            <a:chOff x="0" y="0"/>
            <a:chExt cx="245517" cy="243011"/>
          </a:xfrm>
        </p:grpSpPr>
        <p:sp>
          <p:nvSpPr>
            <p:cNvPr id="9" name="Freeform 9"/>
            <p:cNvSpPr/>
            <p:nvPr/>
          </p:nvSpPr>
          <p:spPr>
            <a:xfrm>
              <a:off x="0" y="127"/>
              <a:ext cx="245491" cy="242824"/>
            </a:xfrm>
            <a:custGeom>
              <a:avLst/>
              <a:gdLst/>
              <a:ahLst/>
              <a:cxnLst/>
              <a:rect l="l" t="t" r="r" b="b"/>
              <a:pathLst>
                <a:path w="245491" h="242824">
                  <a:moveTo>
                    <a:pt x="64770" y="0"/>
                  </a:moveTo>
                  <a:lnTo>
                    <a:pt x="68580" y="86233"/>
                  </a:lnTo>
                  <a:lnTo>
                    <a:pt x="0" y="138049"/>
                  </a:lnTo>
                  <a:lnTo>
                    <a:pt x="82931" y="161163"/>
                  </a:lnTo>
                  <a:lnTo>
                    <a:pt x="111760" y="242824"/>
                  </a:lnTo>
                  <a:lnTo>
                    <a:pt x="159258" y="170688"/>
                  </a:lnTo>
                  <a:lnTo>
                    <a:pt x="245491" y="168910"/>
                  </a:lnTo>
                  <a:lnTo>
                    <a:pt x="191643" y="101600"/>
                  </a:lnTo>
                  <a:lnTo>
                    <a:pt x="216535" y="18669"/>
                  </a:lnTo>
                  <a:lnTo>
                    <a:pt x="135636" y="49276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615832" y="2543900"/>
            <a:ext cx="1480200" cy="1480200"/>
            <a:chOff x="0" y="0"/>
            <a:chExt cx="1973600" cy="1973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9981336" y="2903814"/>
            <a:ext cx="759276" cy="760400"/>
          </a:xfrm>
          <a:custGeom>
            <a:avLst/>
            <a:gdLst/>
            <a:ahLst/>
            <a:cxnLst/>
            <a:rect l="l" t="t" r="r" b="b"/>
            <a:pathLst>
              <a:path w="759276" h="760400">
                <a:moveTo>
                  <a:pt x="0" y="0"/>
                </a:moveTo>
                <a:lnTo>
                  <a:pt x="759276" y="0"/>
                </a:lnTo>
                <a:lnTo>
                  <a:pt x="759276" y="760400"/>
                </a:lnTo>
                <a:lnTo>
                  <a:pt x="0" y="760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1639" y="2592325"/>
            <a:ext cx="1480200" cy="1480200"/>
            <a:chOff x="0" y="0"/>
            <a:chExt cx="1973600" cy="1973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73580" cy="1973580"/>
            </a:xfrm>
            <a:custGeom>
              <a:avLst/>
              <a:gdLst/>
              <a:ahLst/>
              <a:cxnLst/>
              <a:rect l="l" t="t" r="r" b="b"/>
              <a:pathLst>
                <a:path w="1973580" h="1973580">
                  <a:moveTo>
                    <a:pt x="0" y="986790"/>
                  </a:moveTo>
                  <a:cubicBezTo>
                    <a:pt x="0" y="441833"/>
                    <a:pt x="441833" y="0"/>
                    <a:pt x="986790" y="0"/>
                  </a:cubicBezTo>
                  <a:cubicBezTo>
                    <a:pt x="1531747" y="0"/>
                    <a:pt x="1973580" y="441833"/>
                    <a:pt x="1973580" y="986790"/>
                  </a:cubicBezTo>
                  <a:cubicBezTo>
                    <a:pt x="1973580" y="1531747"/>
                    <a:pt x="1531747" y="1973580"/>
                    <a:pt x="986790" y="1973580"/>
                  </a:cubicBezTo>
                  <a:cubicBezTo>
                    <a:pt x="441833" y="1973580"/>
                    <a:pt x="0" y="1531747"/>
                    <a:pt x="0" y="986790"/>
                  </a:cubicBezTo>
                  <a:close/>
                </a:path>
              </a:pathLst>
            </a:custGeom>
            <a:solidFill>
              <a:srgbClr val="573468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681109" y="2963089"/>
            <a:ext cx="741292" cy="738648"/>
          </a:xfrm>
          <a:custGeom>
            <a:avLst/>
            <a:gdLst/>
            <a:ahLst/>
            <a:cxnLst/>
            <a:rect l="l" t="t" r="r" b="b"/>
            <a:pathLst>
              <a:path w="741292" h="738648">
                <a:moveTo>
                  <a:pt x="0" y="0"/>
                </a:moveTo>
                <a:lnTo>
                  <a:pt x="741292" y="0"/>
                </a:lnTo>
                <a:lnTo>
                  <a:pt x="741292" y="738648"/>
                </a:lnTo>
                <a:lnTo>
                  <a:pt x="0" y="7386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5615575"/>
            <a:ext cx="9005157" cy="4671425"/>
          </a:xfrm>
          <a:custGeom>
            <a:avLst/>
            <a:gdLst/>
            <a:ahLst/>
            <a:cxnLst/>
            <a:rect l="l" t="t" r="r" b="b"/>
            <a:pathLst>
              <a:path w="9005157" h="4671425">
                <a:moveTo>
                  <a:pt x="0" y="0"/>
                </a:moveTo>
                <a:lnTo>
                  <a:pt x="9005157" y="0"/>
                </a:lnTo>
                <a:lnTo>
                  <a:pt x="9005157" y="4671425"/>
                </a:lnTo>
                <a:lnTo>
                  <a:pt x="0" y="467142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476851" y="2042100"/>
            <a:ext cx="5097750" cy="536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Khái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quát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biến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chuyển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về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hình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ảnh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từ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hai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dòng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sang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hai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dòng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cuối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: Hai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dòng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bức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tranh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thiên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nhiên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hai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dòng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thơ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sau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bức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tranh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con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người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;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hai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câu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đầu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tả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cảnh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hai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câu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sau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tả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hoạt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động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tất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cả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những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mảnh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ghép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làm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nên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bức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tranh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nguyên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tiêu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trọn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vẹn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algn="just">
              <a:lnSpc>
                <a:spcPts val="3840"/>
              </a:lnSpc>
            </a:pPr>
            <a:endParaRPr lang="en-US" sz="3200" dirty="0">
              <a:solidFill>
                <a:srgbClr val="FFFDFE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79833" y="2090525"/>
            <a:ext cx="5102550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Đặc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trưng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của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sáng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tác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Hồ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Chí Minh,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luôn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gắn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với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sự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nghiệp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cách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mạng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giải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phóng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dân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tộc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coi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văn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chương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là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vũ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khí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trên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mặt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trận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tưởng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phục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vụ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cho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lí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tưởng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cao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đẹp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3200" dirty="0" err="1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ấy</a:t>
            </a:r>
            <a:r>
              <a:rPr lang="en-US" sz="3200" dirty="0">
                <a:solidFill>
                  <a:srgbClr val="FFFDFE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algn="just">
              <a:lnSpc>
                <a:spcPts val="3840"/>
              </a:lnSpc>
            </a:pPr>
            <a:endParaRPr lang="en-US" sz="3200" dirty="0">
              <a:solidFill>
                <a:srgbClr val="FFFDFE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1196</Words>
  <Application>Microsoft Office PowerPoint</Application>
  <PresentationFormat>Custom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Nguyên tiêu</dc:title>
  <cp:lastModifiedBy>Miên Nguyễn</cp:lastModifiedBy>
  <cp:revision>4</cp:revision>
  <dcterms:created xsi:type="dcterms:W3CDTF">2006-08-16T00:00:00Z</dcterms:created>
  <dcterms:modified xsi:type="dcterms:W3CDTF">2025-02-14T16:17:20Z</dcterms:modified>
  <dc:identifier>DAGfF7VxA-w</dc:identifier>
</cp:coreProperties>
</file>