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259" r:id="rId3"/>
    <p:sldId id="302" r:id="rId4"/>
    <p:sldId id="303" r:id="rId5"/>
    <p:sldId id="304" r:id="rId6"/>
    <p:sldId id="331" r:id="rId7"/>
    <p:sldId id="301" r:id="rId8"/>
    <p:sldId id="306" r:id="rId9"/>
    <p:sldId id="308" r:id="rId10"/>
    <p:sldId id="307" r:id="rId11"/>
    <p:sldId id="332" r:id="rId12"/>
    <p:sldId id="309" r:id="rId13"/>
    <p:sldId id="273" r:id="rId14"/>
    <p:sldId id="312" r:id="rId15"/>
    <p:sldId id="333" r:id="rId16"/>
    <p:sldId id="334" r:id="rId17"/>
    <p:sldId id="335" r:id="rId18"/>
    <p:sldId id="319" r:id="rId19"/>
    <p:sldId id="336" r:id="rId20"/>
    <p:sldId id="320" r:id="rId21"/>
    <p:sldId id="295" r:id="rId22"/>
    <p:sldId id="323" r:id="rId23"/>
    <p:sldId id="324" r:id="rId24"/>
    <p:sldId id="325" r:id="rId25"/>
    <p:sldId id="326" r:id="rId26"/>
    <p:sldId id="327" r:id="rId27"/>
    <p:sldId id="32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304BC"/>
    <a:srgbClr val="2410E2"/>
    <a:srgbClr val="5B9BD5"/>
    <a:srgbClr val="BD3803"/>
    <a:srgbClr val="170BB5"/>
    <a:srgbClr val="FDD6CB"/>
    <a:srgbClr val="CFCC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2" d="100"/>
          <a:sy n="82" d="100"/>
        </p:scale>
        <p:origin x="720" y="77"/>
      </p:cViewPr>
      <p:guideLst/>
    </p:cSldViewPr>
  </p:slideViewPr>
  <p:notesTextViewPr>
    <p:cViewPr>
      <p:scale>
        <a:sx n="1" d="1"/>
        <a:sy n="1" d="1"/>
      </p:scale>
      <p:origin x="0" y="0"/>
    </p:cViewPr>
  </p:notesTextViewPr>
  <p:notesViewPr>
    <p:cSldViewPr snapToGrid="0">
      <p:cViewPr varScale="1">
        <p:scale>
          <a:sx n="45" d="100"/>
          <a:sy n="45" d="100"/>
        </p:scale>
        <p:origin x="195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BEF59E-3DAD-0357-75D9-15142B4475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713FB8-9C85-45D0-2B3C-F7697042545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9E642A-3C87-4C2D-A8DF-AF6534258008}" type="datetimeFigureOut">
              <a:rPr lang="en-US" smtClean="0"/>
              <a:t>5/2/2023</a:t>
            </a:fld>
            <a:endParaRPr lang="en-US"/>
          </a:p>
        </p:txBody>
      </p:sp>
      <p:sp>
        <p:nvSpPr>
          <p:cNvPr id="4" name="Footer Placeholder 3">
            <a:extLst>
              <a:ext uri="{FF2B5EF4-FFF2-40B4-BE49-F238E27FC236}">
                <a16:creationId xmlns:a16="http://schemas.microsoft.com/office/drawing/2014/main" id="{2CE40EE1-C58E-A868-752D-2A8F98E268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EF9F82-49FF-8DD7-CBD6-5A86FFA94F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E759F2-BA6D-4C65-896C-F8BF0DF617BA}" type="slidenum">
              <a:rPr lang="en-US" smtClean="0"/>
              <a:t>‹#›</a:t>
            </a:fld>
            <a:endParaRPr lang="en-US"/>
          </a:p>
        </p:txBody>
      </p:sp>
    </p:spTree>
    <p:extLst>
      <p:ext uri="{BB962C8B-B14F-4D97-AF65-F5344CB8AC3E}">
        <p14:creationId xmlns:p14="http://schemas.microsoft.com/office/powerpoint/2010/main" val="5886413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9</a:t>
            </a:fld>
            <a:endParaRPr lang="en-US"/>
          </a:p>
        </p:txBody>
      </p:sp>
    </p:spTree>
    <p:extLst>
      <p:ext uri="{BB962C8B-B14F-4D97-AF65-F5344CB8AC3E}">
        <p14:creationId xmlns:p14="http://schemas.microsoft.com/office/powerpoint/2010/main" val="2632536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551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95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653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024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122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534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827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177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971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957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7" name="Picture 6"/>
          <p:cNvPicPr>
            <a:picLocks noChangeAspect="1"/>
          </p:cNvPicPr>
          <p:nvPr userDrawn="1"/>
        </p:nvPicPr>
        <p:blipFill>
          <a:blip r:embed="rId25"/>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281456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10: Cities of the Future</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26"/>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886826" y="31898"/>
            <a:ext cx="2933700"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1.1: Vocab &amp; Listening</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92" r:id="rId14"/>
    <p:sldLayoutId id="2147483693" r:id="rId15"/>
    <p:sldLayoutId id="2147483694" r:id="rId16"/>
    <p:sldLayoutId id="2147483695" r:id="rId17"/>
    <p:sldLayoutId id="2147483696" r:id="rId18"/>
    <p:sldLayoutId id="2147483699" r:id="rId19"/>
    <p:sldLayoutId id="2147483700" r:id="rId20"/>
    <p:sldLayoutId id="2147483702" r:id="rId21"/>
    <p:sldLayoutId id="2147483703" r:id="rId22"/>
    <p:sldLayoutId id="2147483704"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9.mp3"/><Relationship Id="rId1" Type="http://schemas.openxmlformats.org/officeDocument/2006/relationships/audio" Target="NULL" TargetMode="Externa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9.mp3"/><Relationship Id="rId1" Type="http://schemas.openxmlformats.org/officeDocument/2006/relationships/audio" Target="NULL"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6.jp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19.xml"/><Relationship Id="rId7" Type="http://schemas.openxmlformats.org/officeDocument/2006/relationships/image" Target="../media/image19.png"/><Relationship Id="rId2" Type="http://schemas.microsoft.com/office/2007/relationships/media" Target="../media/media10.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2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2.png"/><Relationship Id="rId5" Type="http://schemas.openxmlformats.org/officeDocument/2006/relationships/image" Target="../media/image12.png"/><Relationship Id="rId4"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eduhome.com.vn/" TargetMode="Externa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3.xml"/><Relationship Id="rId1" Type="http://schemas.openxmlformats.org/officeDocument/2006/relationships/video" Target="https://www.youtube.com/embed/TiIFzV4d2NE?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notesSlide" Target="../notesSlides/notesSlide1.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slideLayout" Target="../slideLayouts/slideLayout18.xml"/><Relationship Id="rId2" Type="http://schemas.openxmlformats.org/officeDocument/2006/relationships/audio" Target="../media/media1.mp3"/><Relationship Id="rId16" Type="http://schemas.openxmlformats.org/officeDocument/2006/relationships/audio" Target="../media/media8.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microsoft.com/office/2007/relationships/media" Target="../media/media8.mp3"/><Relationship Id="rId10" Type="http://schemas.openxmlformats.org/officeDocument/2006/relationships/audio" Target="../media/media5.mp3"/><Relationship Id="rId19" Type="http://schemas.openxmlformats.org/officeDocument/2006/relationships/image" Target="../media/image12.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6374423" y="3263278"/>
            <a:ext cx="4897316" cy="1446550"/>
          </a:xfrm>
          <a:prstGeom prst="rect">
            <a:avLst/>
          </a:prstGeom>
          <a:noFill/>
        </p:spPr>
        <p:txBody>
          <a:bodyPr wrap="square" rtlCol="0">
            <a:spAutoFit/>
          </a:bodyPr>
          <a:lstStyle/>
          <a:p>
            <a:pPr algn="ctr"/>
            <a:r>
              <a:rPr lang="en-US" sz="3200" b="1" dirty="0">
                <a:solidFill>
                  <a:srgbClr val="FF0000"/>
                </a:solidFill>
              </a:rPr>
              <a:t>Unit 10: Cities of the Future</a:t>
            </a:r>
            <a:r>
              <a:rPr lang="en-US" sz="3200" b="1" dirty="0"/>
              <a:t> </a:t>
            </a:r>
          </a:p>
          <a:p>
            <a:pPr algn="ctr"/>
            <a:r>
              <a:rPr lang="en-US" sz="2800" b="1" dirty="0">
                <a:solidFill>
                  <a:srgbClr val="00B0F0"/>
                </a:solidFill>
              </a:rPr>
              <a:t>Lesson 1.1: Vocab &amp; Listening </a:t>
            </a:r>
          </a:p>
          <a:p>
            <a:pPr algn="ctr"/>
            <a:r>
              <a:rPr lang="en-US" sz="2800" b="1" dirty="0">
                <a:solidFill>
                  <a:srgbClr val="5304BC"/>
                </a:solidFill>
              </a:rPr>
              <a:t>Pages: 100 &amp; 101 </a:t>
            </a:r>
          </a:p>
        </p:txBody>
      </p:sp>
    </p:spTree>
    <p:extLst>
      <p:ext uri="{BB962C8B-B14F-4D97-AF65-F5344CB8AC3E}">
        <p14:creationId xmlns:p14="http://schemas.microsoft.com/office/powerpoint/2010/main" val="1772680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0910" y="378088"/>
            <a:ext cx="11961090"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i="1" dirty="0">
                <a:solidFill>
                  <a:srgbClr val="BD3803"/>
                </a:solidFill>
              </a:rPr>
              <a:t>Find the words from the passage that match the definitions below. Listen and repeat.</a:t>
            </a:r>
          </a:p>
        </p:txBody>
      </p:sp>
      <p:sp>
        <p:nvSpPr>
          <p:cNvPr id="2" name="Rectangle 1">
            <a:extLst>
              <a:ext uri="{FF2B5EF4-FFF2-40B4-BE49-F238E27FC236}">
                <a16:creationId xmlns:a16="http://schemas.microsoft.com/office/drawing/2014/main" id="{C2159504-DF56-1047-DCCC-BE48AFB0BDAF}"/>
              </a:ext>
            </a:extLst>
          </p:cNvPr>
          <p:cNvSpPr/>
          <p:nvPr/>
        </p:nvSpPr>
        <p:spPr>
          <a:xfrm>
            <a:off x="271166" y="1258449"/>
            <a:ext cx="11880577"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0" i="0" dirty="0">
                <a:solidFill>
                  <a:srgbClr val="2410E2"/>
                </a:solidFill>
                <a:effectLst/>
              </a:rPr>
              <a:t>1. ________: in or towards the main business area of a city</a:t>
            </a:r>
            <a:br>
              <a:rPr lang="en-US" sz="3600" b="0" i="0" dirty="0">
                <a:solidFill>
                  <a:srgbClr val="2410E2"/>
                </a:solidFill>
                <a:effectLst/>
              </a:rPr>
            </a:br>
            <a:r>
              <a:rPr lang="en-US" sz="3600" b="0" i="0" dirty="0">
                <a:solidFill>
                  <a:srgbClr val="2410E2"/>
                </a:solidFill>
                <a:effectLst/>
              </a:rPr>
              <a:t>2. ________: people on their way to work</a:t>
            </a:r>
            <a:br>
              <a:rPr lang="en-US" sz="3600" b="0" i="0" dirty="0">
                <a:solidFill>
                  <a:srgbClr val="2410E2"/>
                </a:solidFill>
                <a:effectLst/>
              </a:rPr>
            </a:br>
            <a:r>
              <a:rPr lang="en-US" sz="3600" b="0" i="0" dirty="0">
                <a:solidFill>
                  <a:srgbClr val="2410E2"/>
                </a:solidFill>
                <a:effectLst/>
              </a:rPr>
              <a:t>3. ________: traffic jams</a:t>
            </a:r>
            <a:br>
              <a:rPr lang="en-US" sz="3600" b="0" i="0" dirty="0">
                <a:solidFill>
                  <a:srgbClr val="2410E2"/>
                </a:solidFill>
                <a:effectLst/>
              </a:rPr>
            </a:br>
            <a:r>
              <a:rPr lang="en-US" sz="3600" b="0" i="0" dirty="0">
                <a:solidFill>
                  <a:srgbClr val="2410E2"/>
                </a:solidFill>
                <a:effectLst/>
              </a:rPr>
              <a:t>4. ________: done in a way that doesn't waste time, </a:t>
            </a:r>
          </a:p>
          <a:p>
            <a:r>
              <a:rPr lang="en-US" sz="3600" b="0" i="0" dirty="0">
                <a:solidFill>
                  <a:srgbClr val="2410E2"/>
                </a:solidFill>
                <a:effectLst/>
              </a:rPr>
              <a:t>		       energy, or money</a:t>
            </a:r>
            <a:endParaRPr lang="en-US" sz="3600" b="1" i="1" dirty="0">
              <a:solidFill>
                <a:srgbClr val="2410E2"/>
              </a:solidFill>
            </a:endParaRPr>
          </a:p>
        </p:txBody>
      </p:sp>
      <p:sp>
        <p:nvSpPr>
          <p:cNvPr id="6" name="TextBox 5">
            <a:extLst>
              <a:ext uri="{FF2B5EF4-FFF2-40B4-BE49-F238E27FC236}">
                <a16:creationId xmlns:a16="http://schemas.microsoft.com/office/drawing/2014/main" id="{A57900A3-EA59-089D-3CBA-A8F5B8762C67}"/>
              </a:ext>
            </a:extLst>
          </p:cNvPr>
          <p:cNvSpPr txBox="1"/>
          <p:nvPr/>
        </p:nvSpPr>
        <p:spPr>
          <a:xfrm>
            <a:off x="577216" y="1320297"/>
            <a:ext cx="2127170" cy="584775"/>
          </a:xfrm>
          <a:prstGeom prst="rect">
            <a:avLst/>
          </a:prstGeom>
          <a:noFill/>
        </p:spPr>
        <p:txBody>
          <a:bodyPr wrap="square" rtlCol="0">
            <a:spAutoFit/>
          </a:bodyPr>
          <a:lstStyle/>
          <a:p>
            <a:r>
              <a:rPr lang="en-US" sz="3200" b="1" dirty="0">
                <a:solidFill>
                  <a:srgbClr val="FF0000"/>
                </a:solidFill>
                <a:sym typeface="Wingdings" panose="05000000000000000000" pitchFamily="2" charset="2"/>
              </a:rPr>
              <a:t>downtown</a:t>
            </a:r>
            <a:endParaRPr lang="en-US" sz="3200" b="1" dirty="0">
              <a:solidFill>
                <a:srgbClr val="FF0000"/>
              </a:solidFill>
            </a:endParaRPr>
          </a:p>
        </p:txBody>
      </p:sp>
      <p:sp>
        <p:nvSpPr>
          <p:cNvPr id="7" name="TextBox 6">
            <a:extLst>
              <a:ext uri="{FF2B5EF4-FFF2-40B4-BE49-F238E27FC236}">
                <a16:creationId xmlns:a16="http://schemas.microsoft.com/office/drawing/2014/main" id="{28BD3437-5D25-23C9-031F-D8A9004ED32D}"/>
              </a:ext>
            </a:extLst>
          </p:cNvPr>
          <p:cNvSpPr txBox="1"/>
          <p:nvPr/>
        </p:nvSpPr>
        <p:spPr>
          <a:xfrm>
            <a:off x="577216" y="1889920"/>
            <a:ext cx="2445877" cy="584775"/>
          </a:xfrm>
          <a:prstGeom prst="rect">
            <a:avLst/>
          </a:prstGeom>
          <a:noFill/>
        </p:spPr>
        <p:txBody>
          <a:bodyPr wrap="square" rtlCol="0">
            <a:spAutoFit/>
          </a:bodyPr>
          <a:lstStyle/>
          <a:p>
            <a:r>
              <a:rPr lang="en-US" sz="3200" b="1" dirty="0">
                <a:solidFill>
                  <a:srgbClr val="FF0000"/>
                </a:solidFill>
                <a:sym typeface="Wingdings" panose="05000000000000000000" pitchFamily="2" charset="2"/>
              </a:rPr>
              <a:t>commuters</a:t>
            </a:r>
            <a:endParaRPr lang="en-US" sz="3200" b="1" dirty="0">
              <a:solidFill>
                <a:srgbClr val="FF0000"/>
              </a:solidFill>
            </a:endParaRPr>
          </a:p>
        </p:txBody>
      </p:sp>
      <p:sp>
        <p:nvSpPr>
          <p:cNvPr id="8" name="TextBox 7">
            <a:extLst>
              <a:ext uri="{FF2B5EF4-FFF2-40B4-BE49-F238E27FC236}">
                <a16:creationId xmlns:a16="http://schemas.microsoft.com/office/drawing/2014/main" id="{499F7ABE-86E8-C20E-E6F6-281B079F1465}"/>
              </a:ext>
            </a:extLst>
          </p:cNvPr>
          <p:cNvSpPr txBox="1"/>
          <p:nvPr/>
        </p:nvSpPr>
        <p:spPr>
          <a:xfrm>
            <a:off x="665044" y="2400050"/>
            <a:ext cx="2127170" cy="584775"/>
          </a:xfrm>
          <a:prstGeom prst="rect">
            <a:avLst/>
          </a:prstGeom>
          <a:noFill/>
        </p:spPr>
        <p:txBody>
          <a:bodyPr wrap="square" rtlCol="0">
            <a:spAutoFit/>
          </a:bodyPr>
          <a:lstStyle/>
          <a:p>
            <a:r>
              <a:rPr lang="en-US" sz="3200" b="1" dirty="0">
                <a:solidFill>
                  <a:srgbClr val="FF0000"/>
                </a:solidFill>
                <a:sym typeface="Wingdings" panose="05000000000000000000" pitchFamily="2" charset="2"/>
              </a:rPr>
              <a:t>congestion</a:t>
            </a:r>
            <a:endParaRPr lang="en-US" sz="3200" b="1" dirty="0">
              <a:solidFill>
                <a:srgbClr val="FF0000"/>
              </a:solidFill>
            </a:endParaRPr>
          </a:p>
        </p:txBody>
      </p:sp>
      <p:sp>
        <p:nvSpPr>
          <p:cNvPr id="9" name="TextBox 8">
            <a:extLst>
              <a:ext uri="{FF2B5EF4-FFF2-40B4-BE49-F238E27FC236}">
                <a16:creationId xmlns:a16="http://schemas.microsoft.com/office/drawing/2014/main" id="{E81C2A87-0EEB-C901-0719-5751923F1F0D}"/>
              </a:ext>
            </a:extLst>
          </p:cNvPr>
          <p:cNvSpPr txBox="1"/>
          <p:nvPr/>
        </p:nvSpPr>
        <p:spPr>
          <a:xfrm>
            <a:off x="824397" y="2968022"/>
            <a:ext cx="1951513" cy="584775"/>
          </a:xfrm>
          <a:prstGeom prst="rect">
            <a:avLst/>
          </a:prstGeom>
          <a:noFill/>
        </p:spPr>
        <p:txBody>
          <a:bodyPr wrap="square" rtlCol="0">
            <a:spAutoFit/>
          </a:bodyPr>
          <a:lstStyle/>
          <a:p>
            <a:r>
              <a:rPr lang="en-US" sz="3200" b="1" dirty="0">
                <a:solidFill>
                  <a:srgbClr val="FF0000"/>
                </a:solidFill>
                <a:sym typeface="Wingdings" panose="05000000000000000000" pitchFamily="2" charset="2"/>
              </a:rPr>
              <a:t>efficient</a:t>
            </a:r>
            <a:endParaRPr lang="en-US" sz="3200" b="1" dirty="0">
              <a:solidFill>
                <a:srgbClr val="FF0000"/>
              </a:solidFill>
            </a:endParaRPr>
          </a:p>
        </p:txBody>
      </p:sp>
      <p:pic>
        <p:nvPicPr>
          <p:cNvPr id="4" name="CD2 TRACK 49">
            <a:hlinkClick r:id="" action="ppaction://media"/>
            <a:extLst>
              <a:ext uri="{FF2B5EF4-FFF2-40B4-BE49-F238E27FC236}">
                <a16:creationId xmlns:a16="http://schemas.microsoft.com/office/drawing/2014/main" id="{E1BBFA8F-C455-60C7-4127-829ABFF6BB0B}"/>
              </a:ext>
            </a:extLst>
          </p:cNvPr>
          <p:cNvPicPr>
            <a:picLocks noChangeAspect="1"/>
          </p:cNvPicPr>
          <p:nvPr>
            <a:audioFile r:link="rId1"/>
            <p:extLst>
              <p:ext uri="{DAA4B4D4-6D71-4841-9C94-3DE7FCFB9230}">
                <p14:media xmlns:p14="http://schemas.microsoft.com/office/powerpoint/2010/main" r:embed="rId2">
                  <p14:trim end="23296.9375"/>
                </p14:media>
              </p:ext>
            </p:extLst>
          </p:nvPr>
        </p:nvPicPr>
        <p:blipFill>
          <a:blip r:embed="rId4"/>
          <a:stretch>
            <a:fillRect/>
          </a:stretch>
        </p:blipFill>
        <p:spPr>
          <a:xfrm>
            <a:off x="4478068" y="856312"/>
            <a:ext cx="308260" cy="308260"/>
          </a:xfrm>
          <a:prstGeom prst="rect">
            <a:avLst/>
          </a:prstGeom>
        </p:spPr>
      </p:pic>
      <p:sp>
        <p:nvSpPr>
          <p:cNvPr id="14" name="TextBox 13">
            <a:extLst>
              <a:ext uri="{FF2B5EF4-FFF2-40B4-BE49-F238E27FC236}">
                <a16:creationId xmlns:a16="http://schemas.microsoft.com/office/drawing/2014/main" id="{8264AA7D-3E74-D054-81FB-C7BEB6E997FC}"/>
              </a:ext>
            </a:extLst>
          </p:cNvPr>
          <p:cNvSpPr txBox="1"/>
          <p:nvPr/>
        </p:nvSpPr>
        <p:spPr>
          <a:xfrm>
            <a:off x="152802" y="4191901"/>
            <a:ext cx="11961090" cy="2492990"/>
          </a:xfrm>
          <a:prstGeom prst="rect">
            <a:avLst/>
          </a:prstGeom>
          <a:noFill/>
        </p:spPr>
        <p:txBody>
          <a:bodyPr wrap="square">
            <a:spAutoFit/>
          </a:bodyPr>
          <a:lstStyle/>
          <a:p>
            <a:pPr algn="just"/>
            <a:r>
              <a:rPr lang="en-US" sz="2600" dirty="0">
                <a:solidFill>
                  <a:srgbClr val="002060"/>
                </a:solidFill>
              </a:rPr>
              <a:t>Many people live on the outskirts but work in the city center. They travel downtown to their offices. These commuters often have to spend a lot of time in </a:t>
            </a:r>
            <a:r>
              <a:rPr lang="en-US" sz="2600" dirty="0" smtClean="0">
                <a:solidFill>
                  <a:srgbClr val="002060"/>
                </a:solidFill>
              </a:rPr>
              <a:t>traffic </a:t>
            </a:r>
            <a:r>
              <a:rPr lang="en-US" sz="2600" dirty="0">
                <a:solidFill>
                  <a:srgbClr val="002060"/>
                </a:solidFill>
              </a:rPr>
              <a:t>because of congestion. If their vehicles aren't efficient in fuel use, they’ll waste a lot of fuel and money, too. The city should really improve its public transportation system. It should increase the number of buses and reduce the fare. It's still a bit expensive to travel by bus.</a:t>
            </a:r>
            <a:endParaRPr lang="en-US" sz="2600" dirty="0">
              <a:solidFill>
                <a:srgbClr val="002060"/>
              </a:solidFill>
              <a:latin typeface="+mj-lt"/>
            </a:endParaRPr>
          </a:p>
        </p:txBody>
      </p:sp>
      <p:sp>
        <p:nvSpPr>
          <p:cNvPr id="16" name="Rectangle: Rounded Corners 15">
            <a:extLst>
              <a:ext uri="{FF2B5EF4-FFF2-40B4-BE49-F238E27FC236}">
                <a16:creationId xmlns:a16="http://schemas.microsoft.com/office/drawing/2014/main" id="{EFC9BC11-228A-8FDF-6E71-AE876897DA5E}"/>
              </a:ext>
            </a:extLst>
          </p:cNvPr>
          <p:cNvSpPr/>
          <p:nvPr/>
        </p:nvSpPr>
        <p:spPr>
          <a:xfrm>
            <a:off x="10146393" y="4261585"/>
            <a:ext cx="1533832" cy="427924"/>
          </a:xfrm>
          <a:prstGeom prst="roundRect">
            <a:avLst/>
          </a:prstGeom>
          <a:noFill/>
          <a:ln w="38100">
            <a:solidFill>
              <a:srgbClr val="BD3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110BB20-3A70-9B0F-1E6F-A75D28493883}"/>
              </a:ext>
            </a:extLst>
          </p:cNvPr>
          <p:cNvSpPr/>
          <p:nvPr/>
        </p:nvSpPr>
        <p:spPr>
          <a:xfrm>
            <a:off x="2863964" y="4689509"/>
            <a:ext cx="1608099" cy="357802"/>
          </a:xfrm>
          <a:prstGeom prst="roundRect">
            <a:avLst/>
          </a:prstGeom>
          <a:noFill/>
          <a:ln w="38100">
            <a:solidFill>
              <a:srgbClr val="BD3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959BC82-CAD8-4EA4-F474-5215CFF4B166}"/>
              </a:ext>
            </a:extLst>
          </p:cNvPr>
          <p:cNvSpPr/>
          <p:nvPr/>
        </p:nvSpPr>
        <p:spPr>
          <a:xfrm>
            <a:off x="194797" y="5037430"/>
            <a:ext cx="1533832" cy="386788"/>
          </a:xfrm>
          <a:prstGeom prst="roundRect">
            <a:avLst/>
          </a:prstGeom>
          <a:noFill/>
          <a:ln w="38100">
            <a:solidFill>
              <a:srgbClr val="BD3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2E5DC599-DD40-C341-DED9-0BB7EFB43C07}"/>
              </a:ext>
            </a:extLst>
          </p:cNvPr>
          <p:cNvSpPr/>
          <p:nvPr/>
        </p:nvSpPr>
        <p:spPr>
          <a:xfrm>
            <a:off x="4952443" y="5037430"/>
            <a:ext cx="1194201" cy="386788"/>
          </a:xfrm>
          <a:prstGeom prst="roundRect">
            <a:avLst/>
          </a:prstGeom>
          <a:noFill/>
          <a:ln w="38100">
            <a:solidFill>
              <a:srgbClr val="BD3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7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6" grpId="0"/>
      <p:bldP spid="7" grpId="0" uiExpand="1"/>
      <p:bldP spid="8" grpId="0" uiExpand="1"/>
      <p:bldP spid="9" grpId="0" uiExpand="1"/>
      <p:bldP spid="16" grpId="0" animBg="1"/>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0910" y="378088"/>
            <a:ext cx="11961090" cy="10772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i="1" dirty="0">
                <a:solidFill>
                  <a:srgbClr val="BD3803"/>
                </a:solidFill>
              </a:rPr>
              <a:t>Find the words from the passage that match the definitions below. Listen and repeat.</a:t>
            </a:r>
          </a:p>
        </p:txBody>
      </p:sp>
      <p:sp>
        <p:nvSpPr>
          <p:cNvPr id="2" name="Rectangle 1">
            <a:extLst>
              <a:ext uri="{FF2B5EF4-FFF2-40B4-BE49-F238E27FC236}">
                <a16:creationId xmlns:a16="http://schemas.microsoft.com/office/drawing/2014/main" id="{C2159504-DF56-1047-DCCC-BE48AFB0BDAF}"/>
              </a:ext>
            </a:extLst>
          </p:cNvPr>
          <p:cNvSpPr/>
          <p:nvPr/>
        </p:nvSpPr>
        <p:spPr>
          <a:xfrm>
            <a:off x="230910" y="1589300"/>
            <a:ext cx="11880577"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0" i="0" dirty="0">
                <a:solidFill>
                  <a:srgbClr val="2410E2"/>
                </a:solidFill>
                <a:effectLst/>
              </a:rPr>
              <a:t>5. ________: the money you pay to travel by bus, plane, or taxi</a:t>
            </a:r>
            <a:br>
              <a:rPr lang="en-US" sz="3600" b="0" i="0" dirty="0">
                <a:solidFill>
                  <a:srgbClr val="2410E2"/>
                </a:solidFill>
                <a:effectLst/>
              </a:rPr>
            </a:br>
            <a:r>
              <a:rPr lang="en-US" sz="3600" b="0" i="0" dirty="0">
                <a:solidFill>
                  <a:srgbClr val="2410E2"/>
                </a:solidFill>
                <a:effectLst/>
              </a:rPr>
              <a:t>6. ________: driven by a computer instead of a person</a:t>
            </a:r>
            <a:br>
              <a:rPr lang="en-US" sz="3600" b="0" i="0" dirty="0">
                <a:solidFill>
                  <a:srgbClr val="2410E2"/>
                </a:solidFill>
                <a:effectLst/>
              </a:rPr>
            </a:br>
            <a:r>
              <a:rPr lang="en-US" sz="3600" b="0" i="0" dirty="0">
                <a:solidFill>
                  <a:srgbClr val="2410E2"/>
                </a:solidFill>
                <a:effectLst/>
              </a:rPr>
              <a:t>7. ________: a rule about how fast vehicles can travel</a:t>
            </a:r>
            <a:r>
              <a:rPr lang="en-US" sz="3600" dirty="0">
                <a:solidFill>
                  <a:srgbClr val="2410E2"/>
                </a:solidFill>
              </a:rPr>
              <a:t> </a:t>
            </a:r>
            <a:endParaRPr lang="en-US" sz="3600" b="1" i="1" dirty="0">
              <a:solidFill>
                <a:srgbClr val="2410E2"/>
              </a:solidFill>
            </a:endParaRPr>
          </a:p>
        </p:txBody>
      </p:sp>
      <p:sp>
        <p:nvSpPr>
          <p:cNvPr id="10" name="TextBox 9">
            <a:extLst>
              <a:ext uri="{FF2B5EF4-FFF2-40B4-BE49-F238E27FC236}">
                <a16:creationId xmlns:a16="http://schemas.microsoft.com/office/drawing/2014/main" id="{2E80B188-9DA3-E658-E1BE-034F8F39CB01}"/>
              </a:ext>
            </a:extLst>
          </p:cNvPr>
          <p:cNvSpPr txBox="1"/>
          <p:nvPr/>
        </p:nvSpPr>
        <p:spPr>
          <a:xfrm>
            <a:off x="918726" y="1656704"/>
            <a:ext cx="1381189" cy="584775"/>
          </a:xfrm>
          <a:prstGeom prst="rect">
            <a:avLst/>
          </a:prstGeom>
          <a:noFill/>
        </p:spPr>
        <p:txBody>
          <a:bodyPr wrap="square" rtlCol="0">
            <a:spAutoFit/>
          </a:bodyPr>
          <a:lstStyle/>
          <a:p>
            <a:r>
              <a:rPr lang="en-US" sz="3200" b="1" dirty="0">
                <a:solidFill>
                  <a:srgbClr val="FF0000"/>
                </a:solidFill>
                <a:sym typeface="Wingdings" panose="05000000000000000000" pitchFamily="2" charset="2"/>
              </a:rPr>
              <a:t>fare</a:t>
            </a:r>
            <a:endParaRPr lang="en-US" sz="3200" b="1" dirty="0">
              <a:solidFill>
                <a:srgbClr val="FF0000"/>
              </a:solidFill>
            </a:endParaRPr>
          </a:p>
        </p:txBody>
      </p:sp>
      <p:sp>
        <p:nvSpPr>
          <p:cNvPr id="11" name="TextBox 10">
            <a:extLst>
              <a:ext uri="{FF2B5EF4-FFF2-40B4-BE49-F238E27FC236}">
                <a16:creationId xmlns:a16="http://schemas.microsoft.com/office/drawing/2014/main" id="{2D1B0167-C941-FF3C-2072-F4B8259CC23D}"/>
              </a:ext>
            </a:extLst>
          </p:cNvPr>
          <p:cNvSpPr txBox="1"/>
          <p:nvPr/>
        </p:nvSpPr>
        <p:spPr>
          <a:xfrm>
            <a:off x="696013" y="2172232"/>
            <a:ext cx="2137458" cy="584775"/>
          </a:xfrm>
          <a:prstGeom prst="rect">
            <a:avLst/>
          </a:prstGeom>
          <a:noFill/>
        </p:spPr>
        <p:txBody>
          <a:bodyPr wrap="square" rtlCol="0">
            <a:spAutoFit/>
          </a:bodyPr>
          <a:lstStyle/>
          <a:p>
            <a:r>
              <a:rPr lang="en-US" sz="3200" b="1" dirty="0">
                <a:solidFill>
                  <a:srgbClr val="FF0000"/>
                </a:solidFill>
                <a:sym typeface="Wingdings" panose="05000000000000000000" pitchFamily="2" charset="2"/>
              </a:rPr>
              <a:t>self-driving</a:t>
            </a:r>
            <a:endParaRPr lang="en-US" sz="3200" b="1" dirty="0">
              <a:solidFill>
                <a:srgbClr val="FF0000"/>
              </a:solidFill>
            </a:endParaRPr>
          </a:p>
        </p:txBody>
      </p:sp>
      <p:sp>
        <p:nvSpPr>
          <p:cNvPr id="12" name="TextBox 11">
            <a:extLst>
              <a:ext uri="{FF2B5EF4-FFF2-40B4-BE49-F238E27FC236}">
                <a16:creationId xmlns:a16="http://schemas.microsoft.com/office/drawing/2014/main" id="{40A02DB5-4AAE-0F95-8902-5FDA8CDD2C13}"/>
              </a:ext>
            </a:extLst>
          </p:cNvPr>
          <p:cNvSpPr txBox="1"/>
          <p:nvPr/>
        </p:nvSpPr>
        <p:spPr>
          <a:xfrm>
            <a:off x="540591" y="2740649"/>
            <a:ext cx="2137458" cy="584775"/>
          </a:xfrm>
          <a:prstGeom prst="rect">
            <a:avLst/>
          </a:prstGeom>
          <a:noFill/>
        </p:spPr>
        <p:txBody>
          <a:bodyPr wrap="square" rtlCol="0">
            <a:spAutoFit/>
          </a:bodyPr>
          <a:lstStyle/>
          <a:p>
            <a:r>
              <a:rPr lang="en-US" sz="3200" b="1" dirty="0">
                <a:solidFill>
                  <a:srgbClr val="FF0000"/>
                </a:solidFill>
                <a:sym typeface="Wingdings" panose="05000000000000000000" pitchFamily="2" charset="2"/>
              </a:rPr>
              <a:t>speed limit</a:t>
            </a:r>
            <a:endParaRPr lang="en-US" sz="3200" b="1" dirty="0">
              <a:solidFill>
                <a:srgbClr val="FF0000"/>
              </a:solidFill>
            </a:endParaRPr>
          </a:p>
        </p:txBody>
      </p:sp>
      <p:pic>
        <p:nvPicPr>
          <p:cNvPr id="4" name="CD2 TRACK 49">
            <a:hlinkClick r:id="" action="ppaction://media"/>
            <a:extLst>
              <a:ext uri="{FF2B5EF4-FFF2-40B4-BE49-F238E27FC236}">
                <a16:creationId xmlns:a16="http://schemas.microsoft.com/office/drawing/2014/main" id="{E1BBFA8F-C455-60C7-4127-829ABFF6BB0B}"/>
              </a:ext>
            </a:extLst>
          </p:cNvPr>
          <p:cNvPicPr>
            <a:picLocks noChangeAspect="1"/>
          </p:cNvPicPr>
          <p:nvPr>
            <a:audioFile r:link="rId1"/>
            <p:extLst>
              <p:ext uri="{DAA4B4D4-6D71-4841-9C94-3DE7FCFB9230}">
                <p14:media xmlns:p14="http://schemas.microsoft.com/office/powerpoint/2010/main" r:embed="rId2">
                  <p14:trim st="37436" end="3072.9375"/>
                </p14:media>
              </p:ext>
            </p:extLst>
          </p:nvPr>
        </p:nvPicPr>
        <p:blipFill>
          <a:blip r:embed="rId4"/>
          <a:stretch>
            <a:fillRect/>
          </a:stretch>
        </p:blipFill>
        <p:spPr>
          <a:xfrm>
            <a:off x="4478068" y="856312"/>
            <a:ext cx="308260" cy="308260"/>
          </a:xfrm>
          <a:prstGeom prst="rect">
            <a:avLst/>
          </a:prstGeom>
        </p:spPr>
      </p:pic>
      <p:sp>
        <p:nvSpPr>
          <p:cNvPr id="14" name="TextBox 13">
            <a:extLst>
              <a:ext uri="{FF2B5EF4-FFF2-40B4-BE49-F238E27FC236}">
                <a16:creationId xmlns:a16="http://schemas.microsoft.com/office/drawing/2014/main" id="{8264AA7D-3E74-D054-81FB-C7BEB6E997FC}"/>
              </a:ext>
            </a:extLst>
          </p:cNvPr>
          <p:cNvSpPr txBox="1"/>
          <p:nvPr/>
        </p:nvSpPr>
        <p:spPr>
          <a:xfrm>
            <a:off x="190653" y="3806428"/>
            <a:ext cx="11961090" cy="2893100"/>
          </a:xfrm>
          <a:prstGeom prst="rect">
            <a:avLst/>
          </a:prstGeom>
          <a:noFill/>
        </p:spPr>
        <p:txBody>
          <a:bodyPr wrap="square">
            <a:spAutoFit/>
          </a:bodyPr>
          <a:lstStyle/>
          <a:p>
            <a:pPr algn="just"/>
            <a:r>
              <a:rPr lang="en-US" sz="2600" dirty="0">
                <a:solidFill>
                  <a:srgbClr val="002060"/>
                </a:solidFill>
              </a:rPr>
              <a:t>(</a:t>
            </a:r>
            <a:r>
              <a:rPr lang="en-US" sz="2600" b="1" dirty="0">
                <a:solidFill>
                  <a:srgbClr val="002060"/>
                </a:solidFill>
              </a:rPr>
              <a:t>continued) </a:t>
            </a:r>
            <a:r>
              <a:rPr lang="en-US" sz="2600" dirty="0">
                <a:solidFill>
                  <a:srgbClr val="002060"/>
                </a:solidFill>
              </a:rPr>
              <a:t>The city should really improve its public transportation system. It should increase the number of buses and reduce the fare. It's still a bit expensive to travel by bus.</a:t>
            </a:r>
          </a:p>
          <a:p>
            <a:r>
              <a:rPr lang="en-US" sz="2600" dirty="0">
                <a:solidFill>
                  <a:srgbClr val="002060"/>
                </a:solidFill>
              </a:rPr>
              <a:t>In the future, self-driving cars will make driving safer because they won’t go over the speed limit. However, the traffic might become even worse. Driving will become safer and more pleasant, but there will be more cars on the street. </a:t>
            </a:r>
            <a:br>
              <a:rPr lang="en-US" sz="2600" dirty="0">
                <a:solidFill>
                  <a:srgbClr val="002060"/>
                </a:solidFill>
              </a:rPr>
            </a:br>
            <a:endParaRPr lang="en-US" sz="2600" dirty="0">
              <a:solidFill>
                <a:srgbClr val="002060"/>
              </a:solidFill>
            </a:endParaRPr>
          </a:p>
        </p:txBody>
      </p:sp>
      <p:sp>
        <p:nvSpPr>
          <p:cNvPr id="16" name="Rectangle: Rounded Corners 15">
            <a:extLst>
              <a:ext uri="{FF2B5EF4-FFF2-40B4-BE49-F238E27FC236}">
                <a16:creationId xmlns:a16="http://schemas.microsoft.com/office/drawing/2014/main" id="{EFC9BC11-228A-8FDF-6E71-AE876897DA5E}"/>
              </a:ext>
            </a:extLst>
          </p:cNvPr>
          <p:cNvSpPr/>
          <p:nvPr/>
        </p:nvSpPr>
        <p:spPr>
          <a:xfrm>
            <a:off x="6548283" y="4225755"/>
            <a:ext cx="648930" cy="464232"/>
          </a:xfrm>
          <a:prstGeom prst="roundRect">
            <a:avLst/>
          </a:prstGeom>
          <a:noFill/>
          <a:ln w="38100">
            <a:solidFill>
              <a:srgbClr val="BD3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110BB20-3A70-9B0F-1E6F-A75D28493883}"/>
              </a:ext>
            </a:extLst>
          </p:cNvPr>
          <p:cNvSpPr/>
          <p:nvPr/>
        </p:nvSpPr>
        <p:spPr>
          <a:xfrm>
            <a:off x="2099187" y="5091771"/>
            <a:ext cx="1533832" cy="386788"/>
          </a:xfrm>
          <a:prstGeom prst="roundRect">
            <a:avLst/>
          </a:prstGeom>
          <a:noFill/>
          <a:ln w="38100">
            <a:solidFill>
              <a:srgbClr val="BD3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959BC82-CAD8-4EA4-F474-5215CFF4B166}"/>
              </a:ext>
            </a:extLst>
          </p:cNvPr>
          <p:cNvSpPr/>
          <p:nvPr/>
        </p:nvSpPr>
        <p:spPr>
          <a:xfrm>
            <a:off x="230910" y="5488391"/>
            <a:ext cx="1533832" cy="386788"/>
          </a:xfrm>
          <a:prstGeom prst="roundRect">
            <a:avLst/>
          </a:prstGeom>
          <a:noFill/>
          <a:ln w="38100">
            <a:solidFill>
              <a:srgbClr val="BD38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91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childTnLst>
        </p:cTn>
      </p:par>
    </p:tnLst>
    <p:bldLst>
      <p:bldP spid="10" grpId="0" uiExpand="1"/>
      <p:bldP spid="11" grpId="0" uiExpand="1"/>
      <p:bldP spid="12" grpId="0" uiExpand="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047" y="785654"/>
            <a:ext cx="11992979" cy="1200329"/>
          </a:xfrm>
          <a:prstGeom prst="rect">
            <a:avLst/>
          </a:prstGeom>
        </p:spPr>
        <p:txBody>
          <a:bodyPr wrap="square">
            <a:spAutoFit/>
          </a:bodyPr>
          <a:lstStyle/>
          <a:p>
            <a:r>
              <a:rPr lang="en-US" sz="3600" b="1" dirty="0">
                <a:solidFill>
                  <a:srgbClr val="2410E2"/>
                </a:solidFill>
              </a:rPr>
              <a:t>In pairs: Talk about the public transportation where you live, or in a place you know.</a:t>
            </a:r>
          </a:p>
        </p:txBody>
      </p:sp>
      <p:pic>
        <p:nvPicPr>
          <p:cNvPr id="3"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5415" y="1562751"/>
            <a:ext cx="2116585" cy="1212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48D48F3-7BD4-2F6E-733B-9C07A29C4151}"/>
              </a:ext>
            </a:extLst>
          </p:cNvPr>
          <p:cNvPicPr>
            <a:picLocks noChangeAspect="1"/>
          </p:cNvPicPr>
          <p:nvPr/>
        </p:nvPicPr>
        <p:blipFill>
          <a:blip r:embed="rId3"/>
          <a:stretch>
            <a:fillRect/>
          </a:stretch>
        </p:blipFill>
        <p:spPr>
          <a:xfrm>
            <a:off x="2089263" y="2330681"/>
            <a:ext cx="7814449" cy="1559832"/>
          </a:xfrm>
          <a:prstGeom prst="rect">
            <a:avLst/>
          </a:prstGeom>
        </p:spPr>
      </p:pic>
    </p:spTree>
    <p:extLst>
      <p:ext uri="{BB962C8B-B14F-4D97-AF65-F5344CB8AC3E}">
        <p14:creationId xmlns:p14="http://schemas.microsoft.com/office/powerpoint/2010/main" val="368466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615" y="412780"/>
            <a:ext cx="9186756" cy="6084735"/>
          </a:xfrm>
          <a:prstGeom prst="rect">
            <a:avLst/>
          </a:prstGeom>
        </p:spPr>
      </p:pic>
      <p:sp>
        <p:nvSpPr>
          <p:cNvPr id="3" name="TextBox 2"/>
          <p:cNvSpPr txBox="1"/>
          <p:nvPr/>
        </p:nvSpPr>
        <p:spPr>
          <a:xfrm>
            <a:off x="3844211" y="3904842"/>
            <a:ext cx="3293707" cy="839391"/>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val="3618000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003" y="743797"/>
            <a:ext cx="11457993" cy="375487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b="1" i="1" dirty="0">
                <a:solidFill>
                  <a:srgbClr val="00B0F0"/>
                </a:solidFill>
              </a:rPr>
              <a:t>Read the instruction quickly. Underline the key words. Focus on the overall </a:t>
            </a:r>
            <a:r>
              <a:rPr lang="en-US" sz="3400" b="1" i="1" u="sng" dirty="0">
                <a:solidFill>
                  <a:srgbClr val="00B0F0"/>
                </a:solidFill>
              </a:rPr>
              <a:t>context</a:t>
            </a:r>
            <a:r>
              <a:rPr lang="en-US" sz="3400" b="1" i="1" dirty="0">
                <a:solidFill>
                  <a:srgbClr val="00B0F0"/>
                </a:solidFill>
              </a:rPr>
              <a:t> and the </a:t>
            </a:r>
            <a:r>
              <a:rPr lang="en-US" sz="3400" b="1" i="1" u="sng" dirty="0">
                <a:solidFill>
                  <a:srgbClr val="00B0F0"/>
                </a:solidFill>
              </a:rPr>
              <a:t>speakers' viewpoints and tones</a:t>
            </a:r>
            <a:r>
              <a:rPr lang="en-US" sz="3400" b="1" i="1" dirty="0">
                <a:solidFill>
                  <a:srgbClr val="00B0F0"/>
                </a:solidFill>
              </a:rPr>
              <a:t>. </a:t>
            </a:r>
          </a:p>
          <a:p>
            <a:r>
              <a:rPr lang="en-US" sz="3400" b="1" i="1" dirty="0">
                <a:solidFill>
                  <a:srgbClr val="00B0F0"/>
                </a:solidFill>
              </a:rPr>
              <a:t>Pay attention to the </a:t>
            </a:r>
            <a:r>
              <a:rPr lang="en-US" sz="3400" b="1" i="1" u="sng" dirty="0">
                <a:solidFill>
                  <a:srgbClr val="00B0F0"/>
                </a:solidFill>
              </a:rPr>
              <a:t>first exchanges </a:t>
            </a:r>
            <a:r>
              <a:rPr lang="en-US" sz="3400" b="1" i="1" dirty="0">
                <a:solidFill>
                  <a:srgbClr val="00B0F0"/>
                </a:solidFill>
              </a:rPr>
              <a:t>and </a:t>
            </a:r>
            <a:r>
              <a:rPr lang="en-US" sz="3400" b="1" i="1" u="sng" dirty="0">
                <a:solidFill>
                  <a:srgbClr val="00B0F0"/>
                </a:solidFill>
              </a:rPr>
              <a:t>conclusion</a:t>
            </a:r>
            <a:r>
              <a:rPr lang="en-US" sz="3400" b="1" i="1" dirty="0">
                <a:solidFill>
                  <a:srgbClr val="00B0F0"/>
                </a:solidFill>
              </a:rPr>
              <a:t>. </a:t>
            </a:r>
          </a:p>
          <a:p>
            <a:r>
              <a:rPr lang="en-US" sz="3400" b="1" i="1" dirty="0">
                <a:solidFill>
                  <a:srgbClr val="00B0F0"/>
                </a:solidFill>
              </a:rPr>
              <a:t>What are we going to do? </a:t>
            </a:r>
            <a:endParaRPr lang="en-US" sz="3400" i="1" dirty="0">
              <a:solidFill>
                <a:srgbClr val="0070C0"/>
              </a:solidFill>
            </a:endParaRPr>
          </a:p>
          <a:p>
            <a:r>
              <a:rPr lang="en-US" sz="3400" i="1" dirty="0">
                <a:solidFill>
                  <a:srgbClr val="FF0000"/>
                </a:solidFill>
              </a:rPr>
              <a:t>Listen to city planners talking about a new form of public transportation. Do they all think it will have more </a:t>
            </a:r>
            <a:r>
              <a:rPr lang="en-US" sz="3400" b="1" i="1" u="sng" dirty="0">
                <a:solidFill>
                  <a:srgbClr val="FF0000"/>
                </a:solidFill>
              </a:rPr>
              <a:t>advantages</a:t>
            </a:r>
            <a:r>
              <a:rPr lang="en-US" sz="3400" i="1" dirty="0">
                <a:solidFill>
                  <a:srgbClr val="FF0000"/>
                </a:solidFill>
              </a:rPr>
              <a:t> or </a:t>
            </a:r>
            <a:r>
              <a:rPr lang="en-US" sz="3400" b="1" i="1" u="sng" dirty="0">
                <a:solidFill>
                  <a:srgbClr val="FF0000"/>
                </a:solidFill>
              </a:rPr>
              <a:t>disadvantages</a:t>
            </a:r>
            <a:r>
              <a:rPr lang="en-US" sz="3400" i="1" dirty="0">
                <a:solidFill>
                  <a:srgbClr val="FF0000"/>
                </a:solidFill>
              </a:rPr>
              <a:t>? </a:t>
            </a:r>
          </a:p>
        </p:txBody>
      </p:sp>
      <p:sp>
        <p:nvSpPr>
          <p:cNvPr id="19" name="TextBox 18"/>
          <p:cNvSpPr txBox="1"/>
          <p:nvPr/>
        </p:nvSpPr>
        <p:spPr>
          <a:xfrm>
            <a:off x="205274" y="388376"/>
            <a:ext cx="1833280"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While-listening</a:t>
            </a:r>
          </a:p>
        </p:txBody>
      </p:sp>
      <p:pic>
        <p:nvPicPr>
          <p:cNvPr id="3" name="CD2 TRACK 50">
            <a:hlinkClick r:id="" action="ppaction://media"/>
            <a:extLst>
              <a:ext uri="{FF2B5EF4-FFF2-40B4-BE49-F238E27FC236}">
                <a16:creationId xmlns:a16="http://schemas.microsoft.com/office/drawing/2014/main" id="{33E08BC4-53C7-4380-A2E6-951178C088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402570" y="371917"/>
            <a:ext cx="406400" cy="406400"/>
          </a:xfrm>
          <a:prstGeom prst="rect">
            <a:avLst/>
          </a:prstGeom>
        </p:spPr>
      </p:pic>
      <p:sp>
        <p:nvSpPr>
          <p:cNvPr id="4" name="Rectangle 3">
            <a:extLst>
              <a:ext uri="{FF2B5EF4-FFF2-40B4-BE49-F238E27FC236}">
                <a16:creationId xmlns:a16="http://schemas.microsoft.com/office/drawing/2014/main" id="{793F4DCB-84B4-1D78-E99A-DAB2E02AF47D}"/>
              </a:ext>
            </a:extLst>
          </p:cNvPr>
          <p:cNvSpPr/>
          <p:nvPr/>
        </p:nvSpPr>
        <p:spPr>
          <a:xfrm>
            <a:off x="4421240" y="3860540"/>
            <a:ext cx="2451509" cy="646331"/>
          </a:xfrm>
          <a:prstGeom prst="rect">
            <a:avLst/>
          </a:prstGeom>
          <a:solidFill>
            <a:srgbClr val="2410E2"/>
          </a:solidFill>
        </p:spPr>
        <p:txBody>
          <a:bodyPr wrap="square">
            <a:spAutoFit/>
          </a:bodyPr>
          <a:lstStyle/>
          <a:p>
            <a:r>
              <a:rPr lang="en-US" sz="3600" b="1" i="1" dirty="0">
                <a:solidFill>
                  <a:schemeClr val="bg1"/>
                </a:solidFill>
              </a:rPr>
              <a:t>advantages</a:t>
            </a:r>
            <a:endParaRPr lang="en-US" sz="3200" b="1" dirty="0">
              <a:solidFill>
                <a:schemeClr val="bg1"/>
              </a:solidFill>
            </a:endParaRPr>
          </a:p>
        </p:txBody>
      </p:sp>
      <p:sp>
        <p:nvSpPr>
          <p:cNvPr id="8" name="Rectangle 7">
            <a:extLst>
              <a:ext uri="{FF2B5EF4-FFF2-40B4-BE49-F238E27FC236}">
                <a16:creationId xmlns:a16="http://schemas.microsoft.com/office/drawing/2014/main" id="{026A61B6-5C9D-B21C-3F13-3240BFBBBF51}"/>
              </a:ext>
            </a:extLst>
          </p:cNvPr>
          <p:cNvSpPr/>
          <p:nvPr/>
        </p:nvSpPr>
        <p:spPr>
          <a:xfrm>
            <a:off x="165946" y="4988700"/>
            <a:ext cx="12203036" cy="523220"/>
          </a:xfrm>
          <a:prstGeom prst="rect">
            <a:avLst/>
          </a:prstGeom>
        </p:spPr>
        <p:txBody>
          <a:bodyPr wrap="square">
            <a:spAutoFit/>
          </a:bodyPr>
          <a:lstStyle/>
          <a:p>
            <a:r>
              <a:rPr lang="en-US" sz="2800" dirty="0">
                <a:solidFill>
                  <a:srgbClr val="0070C0"/>
                </a:solidFill>
              </a:rPr>
              <a:t>Flying buses can avoid traffic jams downtown, so they travel much faster.</a:t>
            </a:r>
            <a:endParaRPr lang="en-US" sz="2400" dirty="0"/>
          </a:p>
        </p:txBody>
      </p:sp>
      <p:pic>
        <p:nvPicPr>
          <p:cNvPr id="11" name="Picture 10">
            <a:extLst>
              <a:ext uri="{FF2B5EF4-FFF2-40B4-BE49-F238E27FC236}">
                <a16:creationId xmlns:a16="http://schemas.microsoft.com/office/drawing/2014/main" id="{4FE6D97B-B757-9505-8441-C85D262C7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4229" y="1872061"/>
            <a:ext cx="1261039" cy="1261039"/>
          </a:xfrm>
          <a:prstGeom prst="rect">
            <a:avLst/>
          </a:prstGeom>
        </p:spPr>
      </p:pic>
      <p:sp>
        <p:nvSpPr>
          <p:cNvPr id="14" name="Rectangle 13">
            <a:extLst>
              <a:ext uri="{FF2B5EF4-FFF2-40B4-BE49-F238E27FC236}">
                <a16:creationId xmlns:a16="http://schemas.microsoft.com/office/drawing/2014/main" id="{00A35310-E1C9-3ECF-190B-C480205D47AC}"/>
              </a:ext>
            </a:extLst>
          </p:cNvPr>
          <p:cNvSpPr/>
          <p:nvPr/>
        </p:nvSpPr>
        <p:spPr>
          <a:xfrm>
            <a:off x="126615" y="5384308"/>
            <a:ext cx="12203036" cy="523220"/>
          </a:xfrm>
          <a:prstGeom prst="rect">
            <a:avLst/>
          </a:prstGeom>
        </p:spPr>
        <p:txBody>
          <a:bodyPr wrap="square">
            <a:spAutoFit/>
          </a:bodyPr>
          <a:lstStyle/>
          <a:p>
            <a:r>
              <a:rPr lang="en-US" sz="2800" dirty="0">
                <a:solidFill>
                  <a:srgbClr val="0070C0"/>
                </a:solidFill>
              </a:rPr>
              <a:t>They're definitely faster than our old buses, and they're much safer, too.</a:t>
            </a:r>
            <a:endParaRPr lang="en-US" sz="2400" dirty="0"/>
          </a:p>
        </p:txBody>
      </p:sp>
      <p:sp>
        <p:nvSpPr>
          <p:cNvPr id="15" name="Rectangle 14">
            <a:extLst>
              <a:ext uri="{FF2B5EF4-FFF2-40B4-BE49-F238E27FC236}">
                <a16:creationId xmlns:a16="http://schemas.microsoft.com/office/drawing/2014/main" id="{43E9E7B6-74E1-1116-B084-6989AF6788B9}"/>
              </a:ext>
            </a:extLst>
          </p:cNvPr>
          <p:cNvSpPr/>
          <p:nvPr/>
        </p:nvSpPr>
        <p:spPr>
          <a:xfrm>
            <a:off x="126615" y="6064525"/>
            <a:ext cx="5969385" cy="523220"/>
          </a:xfrm>
          <a:prstGeom prst="rect">
            <a:avLst/>
          </a:prstGeom>
        </p:spPr>
        <p:txBody>
          <a:bodyPr wrap="square">
            <a:spAutoFit/>
          </a:bodyPr>
          <a:lstStyle/>
          <a:p>
            <a:r>
              <a:rPr lang="en-US" sz="2800" dirty="0">
                <a:solidFill>
                  <a:srgbClr val="0070C0"/>
                </a:solidFill>
              </a:rPr>
              <a:t>Fantastic, that's it, so we all agree.</a:t>
            </a:r>
            <a:endParaRPr lang="en-US" sz="2400" dirty="0"/>
          </a:p>
        </p:txBody>
      </p:sp>
      <p:sp>
        <p:nvSpPr>
          <p:cNvPr id="17" name="Rectangle 16">
            <a:extLst>
              <a:ext uri="{FF2B5EF4-FFF2-40B4-BE49-F238E27FC236}">
                <a16:creationId xmlns:a16="http://schemas.microsoft.com/office/drawing/2014/main" id="{9B498233-94EC-B7D8-870D-BB531197A864}"/>
              </a:ext>
            </a:extLst>
          </p:cNvPr>
          <p:cNvSpPr/>
          <p:nvPr/>
        </p:nvSpPr>
        <p:spPr>
          <a:xfrm>
            <a:off x="2918977" y="4633006"/>
            <a:ext cx="7361152" cy="523220"/>
          </a:xfrm>
          <a:prstGeom prst="rect">
            <a:avLst/>
          </a:prstGeom>
        </p:spPr>
        <p:txBody>
          <a:bodyPr wrap="square">
            <a:spAutoFit/>
          </a:bodyPr>
          <a:lstStyle/>
          <a:p>
            <a:r>
              <a:rPr lang="en-US" sz="2800" dirty="0">
                <a:solidFill>
                  <a:srgbClr val="0070C0"/>
                </a:solidFill>
              </a:rPr>
              <a:t>So, let's discuss these new flying buses.</a:t>
            </a:r>
            <a:endParaRPr lang="en-US" sz="2400" dirty="0"/>
          </a:p>
        </p:txBody>
      </p:sp>
      <p:sp>
        <p:nvSpPr>
          <p:cNvPr id="24" name="Rectangle 23">
            <a:extLst>
              <a:ext uri="{FF2B5EF4-FFF2-40B4-BE49-F238E27FC236}">
                <a16:creationId xmlns:a16="http://schemas.microsoft.com/office/drawing/2014/main" id="{DE99E136-3D2F-FFE9-5664-C4DDD8296D37}"/>
              </a:ext>
            </a:extLst>
          </p:cNvPr>
          <p:cNvSpPr/>
          <p:nvPr/>
        </p:nvSpPr>
        <p:spPr>
          <a:xfrm>
            <a:off x="165946" y="5716711"/>
            <a:ext cx="12203036" cy="523220"/>
          </a:xfrm>
          <a:prstGeom prst="rect">
            <a:avLst/>
          </a:prstGeom>
        </p:spPr>
        <p:txBody>
          <a:bodyPr wrap="square">
            <a:spAutoFit/>
          </a:bodyPr>
          <a:lstStyle/>
          <a:p>
            <a:r>
              <a:rPr lang="en-US" sz="2800" dirty="0">
                <a:solidFill>
                  <a:srgbClr val="0070C0"/>
                </a:solidFill>
              </a:rPr>
              <a:t>If we increase tourism, it'll benefit everyone.</a:t>
            </a:r>
          </a:p>
        </p:txBody>
      </p:sp>
      <p:sp>
        <p:nvSpPr>
          <p:cNvPr id="5" name="Rectangle 4">
            <a:extLst>
              <a:ext uri="{FF2B5EF4-FFF2-40B4-BE49-F238E27FC236}">
                <a16:creationId xmlns:a16="http://schemas.microsoft.com/office/drawing/2014/main" id="{430CEB0E-73E3-25CB-CEE0-FE23E80C4498}"/>
              </a:ext>
            </a:extLst>
          </p:cNvPr>
          <p:cNvSpPr/>
          <p:nvPr/>
        </p:nvSpPr>
        <p:spPr>
          <a:xfrm>
            <a:off x="221662" y="4616416"/>
            <a:ext cx="1833280" cy="523220"/>
          </a:xfrm>
          <a:prstGeom prst="rect">
            <a:avLst/>
          </a:prstGeom>
        </p:spPr>
        <p:txBody>
          <a:bodyPr wrap="square">
            <a:spAutoFit/>
          </a:bodyPr>
          <a:lstStyle/>
          <a:p>
            <a:r>
              <a:rPr lang="en-US" sz="2800" b="1" u="sng" dirty="0">
                <a:solidFill>
                  <a:srgbClr val="170BB5"/>
                </a:solidFill>
              </a:rPr>
              <a:t>Evidence:</a:t>
            </a:r>
            <a:endParaRPr lang="en-US" sz="2400" b="1" u="sng" dirty="0">
              <a:solidFill>
                <a:srgbClr val="170BB5"/>
              </a:solidFill>
            </a:endParaRPr>
          </a:p>
        </p:txBody>
      </p:sp>
    </p:spTree>
    <p:extLst>
      <p:ext uri="{BB962C8B-B14F-4D97-AF65-F5344CB8AC3E}">
        <p14:creationId xmlns:p14="http://schemas.microsoft.com/office/powerpoint/2010/main" val="330394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
                </p:tgtEl>
              </p:cMediaNode>
            </p:audio>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childTnLst>
        </p:cTn>
      </p:par>
    </p:tnLst>
    <p:bldLst>
      <p:bldP spid="4" grpId="0" animBg="1"/>
      <p:bldP spid="8" grpId="0"/>
      <p:bldP spid="14" grpId="0"/>
      <p:bldP spid="15" grpId="1"/>
      <p:bldP spid="17" grpId="0"/>
      <p:bldP spid="2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FF99113D-8E78-5193-7D2C-42E06AF28B32}"/>
              </a:ext>
            </a:extLst>
          </p:cNvPr>
          <p:cNvGraphicFramePr>
            <a:graphicFrameLocks noGrp="1"/>
          </p:cNvGraphicFramePr>
          <p:nvPr>
            <p:extLst>
              <p:ext uri="{D42A27DB-BD31-4B8C-83A1-F6EECF244321}">
                <p14:modId xmlns:p14="http://schemas.microsoft.com/office/powerpoint/2010/main" val="1153170668"/>
              </p:ext>
            </p:extLst>
          </p:nvPr>
        </p:nvGraphicFramePr>
        <p:xfrm>
          <a:off x="130283" y="584030"/>
          <a:ext cx="12061717" cy="3608051"/>
        </p:xfrm>
        <a:graphic>
          <a:graphicData uri="http://schemas.openxmlformats.org/drawingml/2006/table">
            <a:tbl>
              <a:tblPr firstRow="1" bandRow="1">
                <a:tableStyleId>{5C22544A-7EE6-4342-B048-85BDC9FD1C3A}</a:tableStyleId>
              </a:tblPr>
              <a:tblGrid>
                <a:gridCol w="4164012">
                  <a:extLst>
                    <a:ext uri="{9D8B030D-6E8A-4147-A177-3AD203B41FA5}">
                      <a16:colId xmlns:a16="http://schemas.microsoft.com/office/drawing/2014/main" val="492699245"/>
                    </a:ext>
                  </a:extLst>
                </a:gridCol>
                <a:gridCol w="7897705">
                  <a:extLst>
                    <a:ext uri="{9D8B030D-6E8A-4147-A177-3AD203B41FA5}">
                      <a16:colId xmlns:a16="http://schemas.microsoft.com/office/drawing/2014/main" val="1569465252"/>
                    </a:ext>
                  </a:extLst>
                </a:gridCol>
              </a:tblGrid>
              <a:tr h="691088">
                <a:tc gridSpan="2">
                  <a:txBody>
                    <a:bodyPr/>
                    <a:lstStyle/>
                    <a:p>
                      <a:r>
                        <a:rPr lang="en-US" sz="3200" dirty="0"/>
                        <a:t>Now, listen and match. Click on the numbers under the table to listen.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6142693"/>
                  </a:ext>
                </a:extLst>
              </a:tr>
              <a:tr h="679717">
                <a:tc>
                  <a:txBody>
                    <a:bodyPr/>
                    <a:lstStyle/>
                    <a:p>
                      <a:pPr marL="342900" indent="-342900">
                        <a:buFont typeface="+mj-lt"/>
                        <a:buAutoNum type="arabicPeriod"/>
                      </a:pPr>
                      <a:r>
                        <a:rPr lang="en-US" sz="3200" b="0" i="0" kern="1200" dirty="0">
                          <a:solidFill>
                            <a:srgbClr val="170BB5"/>
                          </a:solidFill>
                          <a:effectLst/>
                          <a:latin typeface="+mn-lt"/>
                          <a:ea typeface="+mn-ea"/>
                          <a:cs typeface="+mn-cs"/>
                        </a:rPr>
                        <a:t> probably</a:t>
                      </a:r>
                      <a:r>
                        <a:rPr lang="en-US" sz="3200" dirty="0">
                          <a:solidFill>
                            <a:srgbClr val="170BB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mj-lt"/>
                        <a:buAutoNum type="alphaLcParenR"/>
                      </a:pPr>
                      <a:r>
                        <a:rPr lang="en-US" sz="3200" b="0" i="0" kern="1200" dirty="0">
                          <a:solidFill>
                            <a:srgbClr val="170BB5"/>
                          </a:solidFill>
                          <a:effectLst/>
                          <a:latin typeface="+mn-lt"/>
                          <a:ea typeface="+mn-ea"/>
                          <a:cs typeface="+mn-cs"/>
                        </a:rPr>
                        <a:t>faster than the old buses</a:t>
                      </a:r>
                      <a:r>
                        <a:rPr lang="en-US" sz="3200" dirty="0">
                          <a:solidFill>
                            <a:srgbClr val="170BB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4314892"/>
                  </a:ext>
                </a:extLst>
              </a:tr>
              <a:tr h="766916">
                <a:tc>
                  <a:txBody>
                    <a:bodyPr/>
                    <a:lstStyle/>
                    <a:p>
                      <a:pPr marL="0" indent="0">
                        <a:buFont typeface="+mj-lt"/>
                        <a:buNone/>
                      </a:pPr>
                      <a:r>
                        <a:rPr lang="en-US" sz="3200" b="0" i="0" kern="1200" dirty="0">
                          <a:solidFill>
                            <a:srgbClr val="170BB5"/>
                          </a:solidFill>
                          <a:effectLst/>
                          <a:latin typeface="+mn-lt"/>
                          <a:ea typeface="+mn-ea"/>
                          <a:cs typeface="+mn-cs"/>
                        </a:rPr>
                        <a:t>2. probably won't</a:t>
                      </a:r>
                      <a:r>
                        <a:rPr lang="en-US" sz="3200" dirty="0">
                          <a:solidFill>
                            <a:srgbClr val="170BB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r>
                        <a:rPr lang="en-US" sz="3200" b="0" i="0" kern="1200" dirty="0">
                          <a:solidFill>
                            <a:srgbClr val="170BB5"/>
                          </a:solidFill>
                          <a:effectLst/>
                          <a:latin typeface="+mn-lt"/>
                          <a:ea typeface="+mn-ea"/>
                          <a:cs typeface="+mn-cs"/>
                        </a:rPr>
                        <a:t>b) increase the number of visitors</a:t>
                      </a:r>
                      <a:r>
                        <a:rPr lang="en-US" sz="3200" dirty="0">
                          <a:solidFill>
                            <a:srgbClr val="170BB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1992690"/>
                  </a:ext>
                </a:extLst>
              </a:tr>
              <a:tr h="727587">
                <a:tc>
                  <a:txBody>
                    <a:bodyPr/>
                    <a:lstStyle/>
                    <a:p>
                      <a:pPr marL="0" indent="0">
                        <a:buFont typeface="+mj-lt"/>
                        <a:buNone/>
                      </a:pPr>
                      <a:r>
                        <a:rPr lang="en-US" sz="3200" b="0" i="0" kern="1200" dirty="0">
                          <a:solidFill>
                            <a:srgbClr val="170BB5"/>
                          </a:solidFill>
                          <a:effectLst/>
                          <a:latin typeface="+mn-lt"/>
                          <a:ea typeface="+mn-ea"/>
                          <a:cs typeface="+mn-cs"/>
                        </a:rPr>
                        <a:t>3. definitely</a:t>
                      </a:r>
                      <a:r>
                        <a:rPr lang="en-US" sz="3200" dirty="0">
                          <a:solidFill>
                            <a:srgbClr val="170BB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r>
                        <a:rPr lang="en-US" sz="3200" b="0" i="0" kern="1200" dirty="0">
                          <a:solidFill>
                            <a:srgbClr val="170BB5"/>
                          </a:solidFill>
                          <a:effectLst/>
                          <a:latin typeface="+mn-lt"/>
                          <a:ea typeface="+mn-ea"/>
                          <a:cs typeface="+mn-cs"/>
                        </a:rPr>
                        <a:t>c) be very expensive</a:t>
                      </a:r>
                      <a:r>
                        <a:rPr lang="en-US" sz="3200" dirty="0">
                          <a:solidFill>
                            <a:srgbClr val="170BB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8001552"/>
                  </a:ext>
                </a:extLst>
              </a:tr>
              <a:tr h="742743">
                <a:tc>
                  <a:txBody>
                    <a:bodyPr/>
                    <a:lstStyle/>
                    <a:p>
                      <a:pPr marL="0" indent="0">
                        <a:buFont typeface="+mj-lt"/>
                        <a:buNone/>
                      </a:pPr>
                      <a:r>
                        <a:rPr lang="en-US" sz="3200" b="0" i="0" kern="1200" dirty="0">
                          <a:solidFill>
                            <a:srgbClr val="170BB5"/>
                          </a:solidFill>
                          <a:effectLst/>
                          <a:latin typeface="+mn-lt"/>
                          <a:ea typeface="+mn-ea"/>
                          <a:cs typeface="+mn-cs"/>
                        </a:rPr>
                        <a:t>4. possibly</a:t>
                      </a:r>
                      <a:r>
                        <a:rPr lang="en-US" sz="3200" dirty="0">
                          <a:solidFill>
                            <a:srgbClr val="170BB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mj-lt"/>
                        <a:buNone/>
                      </a:pPr>
                      <a:r>
                        <a:rPr lang="en-US" sz="3200" b="0" i="0" kern="1200" dirty="0">
                          <a:solidFill>
                            <a:srgbClr val="170BB5"/>
                          </a:solidFill>
                          <a:effectLst/>
                          <a:latin typeface="+mn-lt"/>
                          <a:ea typeface="+mn-ea"/>
                          <a:cs typeface="+mn-cs"/>
                        </a:rPr>
                        <a:t>d) use the new buses</a:t>
                      </a:r>
                      <a:r>
                        <a:rPr lang="en-US" sz="3200" dirty="0">
                          <a:solidFill>
                            <a:srgbClr val="170BB5"/>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4346730"/>
                  </a:ext>
                </a:extLst>
              </a:tr>
            </a:tbl>
          </a:graphicData>
        </a:graphic>
      </p:graphicFrame>
      <p:cxnSp>
        <p:nvCxnSpPr>
          <p:cNvPr id="9" name="Straight Arrow Connector 8">
            <a:extLst>
              <a:ext uri="{FF2B5EF4-FFF2-40B4-BE49-F238E27FC236}">
                <a16:creationId xmlns:a16="http://schemas.microsoft.com/office/drawing/2014/main" id="{F8D25EAF-79A7-37E1-C5DF-1521D57894A3}"/>
              </a:ext>
            </a:extLst>
          </p:cNvPr>
          <p:cNvCxnSpPr>
            <a:cxnSpLocks/>
          </p:cNvCxnSpPr>
          <p:nvPr/>
        </p:nvCxnSpPr>
        <p:spPr>
          <a:xfrm>
            <a:off x="3798234" y="1697276"/>
            <a:ext cx="616449" cy="146920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02BE188-BBD4-3640-9B15-C6D8F713F41C}"/>
              </a:ext>
            </a:extLst>
          </p:cNvPr>
          <p:cNvCxnSpPr>
            <a:cxnSpLocks/>
          </p:cNvCxnSpPr>
          <p:nvPr/>
        </p:nvCxnSpPr>
        <p:spPr>
          <a:xfrm>
            <a:off x="3798232" y="2420785"/>
            <a:ext cx="616449" cy="146920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AC21C3F-0754-FC4E-8628-4EFA90E707A1}"/>
              </a:ext>
            </a:extLst>
          </p:cNvPr>
          <p:cNvCxnSpPr>
            <a:cxnSpLocks/>
          </p:cNvCxnSpPr>
          <p:nvPr/>
        </p:nvCxnSpPr>
        <p:spPr>
          <a:xfrm flipV="1">
            <a:off x="3798233" y="1697276"/>
            <a:ext cx="616450" cy="169493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DA4A5B7-B713-D333-4636-8993E53CB4FE}"/>
              </a:ext>
            </a:extLst>
          </p:cNvPr>
          <p:cNvCxnSpPr>
            <a:cxnSpLocks/>
          </p:cNvCxnSpPr>
          <p:nvPr/>
        </p:nvCxnSpPr>
        <p:spPr>
          <a:xfrm flipV="1">
            <a:off x="3798233" y="2431878"/>
            <a:ext cx="616450" cy="165949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8" name="CD2 TRACK 50">
            <a:hlinkClick r:id="" action="ppaction://media"/>
            <a:extLst>
              <a:ext uri="{FF2B5EF4-FFF2-40B4-BE49-F238E27FC236}">
                <a16:creationId xmlns:a16="http://schemas.microsoft.com/office/drawing/2014/main" id="{FDF54E56-F2ED-A7DC-F2AC-ACD12D3F8866}"/>
              </a:ext>
            </a:extLst>
          </p:cNvPr>
          <p:cNvPicPr>
            <a:picLocks noChangeAspect="1"/>
          </p:cNvPicPr>
          <p:nvPr>
            <a:audioFile r:link="rId1"/>
            <p:extLst>
              <p:ext uri="{DAA4B4D4-6D71-4841-9C94-3DE7FCFB9230}">
                <p14:media xmlns:p14="http://schemas.microsoft.com/office/powerpoint/2010/main" r:embed="rId2">
                  <p14:trim st="24190" end="78004.1875"/>
                </p14:media>
              </p:ext>
            </p:extLst>
          </p:nvPr>
        </p:nvPicPr>
        <p:blipFill>
          <a:blip r:embed="rId4"/>
          <a:stretch>
            <a:fillRect/>
          </a:stretch>
        </p:blipFill>
        <p:spPr>
          <a:xfrm>
            <a:off x="101312" y="4442655"/>
            <a:ext cx="406400" cy="406400"/>
          </a:xfrm>
          <a:prstGeom prst="rect">
            <a:avLst/>
          </a:prstGeom>
        </p:spPr>
      </p:pic>
      <p:sp>
        <p:nvSpPr>
          <p:cNvPr id="20" name="TextBox 19">
            <a:extLst>
              <a:ext uri="{FF2B5EF4-FFF2-40B4-BE49-F238E27FC236}">
                <a16:creationId xmlns:a16="http://schemas.microsoft.com/office/drawing/2014/main" id="{66E05014-FD31-A87F-BFE5-C1EA396A2AFA}"/>
              </a:ext>
            </a:extLst>
          </p:cNvPr>
          <p:cNvSpPr txBox="1"/>
          <p:nvPr/>
        </p:nvSpPr>
        <p:spPr>
          <a:xfrm>
            <a:off x="1273995" y="4327813"/>
            <a:ext cx="10644027" cy="584775"/>
          </a:xfrm>
          <a:prstGeom prst="rect">
            <a:avLst/>
          </a:prstGeom>
          <a:noFill/>
        </p:spPr>
        <p:txBody>
          <a:bodyPr wrap="square">
            <a:spAutoFit/>
          </a:bodyPr>
          <a:lstStyle/>
          <a:p>
            <a:r>
              <a:rPr lang="en-US" sz="3200" b="0" i="1" dirty="0">
                <a:solidFill>
                  <a:srgbClr val="BD3803"/>
                </a:solidFill>
                <a:effectLst/>
                <a:latin typeface="+mj-lt"/>
                <a:cs typeface="Arial" panose="020B0604020202020204" pitchFamily="34" charset="0"/>
              </a:rPr>
              <a:t>John: First of all, they’ll </a:t>
            </a:r>
            <a:r>
              <a:rPr lang="en-US" sz="3200" b="1" i="1" u="sng" dirty="0">
                <a:solidFill>
                  <a:srgbClr val="BD3803"/>
                </a:solidFill>
                <a:effectLst/>
                <a:latin typeface="+mj-lt"/>
                <a:cs typeface="Arial" panose="020B0604020202020204" pitchFamily="34" charset="0"/>
              </a:rPr>
              <a:t>probably cost a lot of money</a:t>
            </a:r>
            <a:r>
              <a:rPr lang="en-US" sz="3200" b="0" i="1" dirty="0">
                <a:solidFill>
                  <a:srgbClr val="BD3803"/>
                </a:solidFill>
                <a:effectLst/>
                <a:latin typeface="+mj-lt"/>
                <a:cs typeface="Arial" panose="020B0604020202020204" pitchFamily="34" charset="0"/>
              </a:rPr>
              <a:t>.</a:t>
            </a:r>
            <a:r>
              <a:rPr lang="en-US" sz="3200" dirty="0">
                <a:solidFill>
                  <a:srgbClr val="BD3803"/>
                </a:solidFill>
                <a:latin typeface="+mj-lt"/>
                <a:cs typeface="Arial" panose="020B0604020202020204" pitchFamily="34" charset="0"/>
              </a:rPr>
              <a:t> </a:t>
            </a:r>
          </a:p>
        </p:txBody>
      </p:sp>
      <p:pic>
        <p:nvPicPr>
          <p:cNvPr id="21" name="CD2 TRACK 50">
            <a:hlinkClick r:id="" action="ppaction://media"/>
            <a:extLst>
              <a:ext uri="{FF2B5EF4-FFF2-40B4-BE49-F238E27FC236}">
                <a16:creationId xmlns:a16="http://schemas.microsoft.com/office/drawing/2014/main" id="{662C150A-7E28-16F5-1CA1-291AFA3197A9}"/>
              </a:ext>
            </a:extLst>
          </p:cNvPr>
          <p:cNvPicPr>
            <a:picLocks noChangeAspect="1"/>
          </p:cNvPicPr>
          <p:nvPr>
            <a:audioFile r:link="rId1"/>
            <p:extLst>
              <p:ext uri="{DAA4B4D4-6D71-4841-9C94-3DE7FCFB9230}">
                <p14:media xmlns:p14="http://schemas.microsoft.com/office/powerpoint/2010/main" r:embed="rId2">
                  <p14:trim st="35686" end="66631.1875"/>
                </p14:media>
              </p:ext>
            </p:extLst>
          </p:nvPr>
        </p:nvPicPr>
        <p:blipFill>
          <a:blip r:embed="rId4"/>
          <a:stretch>
            <a:fillRect/>
          </a:stretch>
        </p:blipFill>
        <p:spPr>
          <a:xfrm>
            <a:off x="130283" y="4952318"/>
            <a:ext cx="406400" cy="406400"/>
          </a:xfrm>
          <a:prstGeom prst="rect">
            <a:avLst/>
          </a:prstGeom>
        </p:spPr>
      </p:pic>
      <p:sp>
        <p:nvSpPr>
          <p:cNvPr id="22" name="TextBox 21">
            <a:extLst>
              <a:ext uri="{FF2B5EF4-FFF2-40B4-BE49-F238E27FC236}">
                <a16:creationId xmlns:a16="http://schemas.microsoft.com/office/drawing/2014/main" id="{A2E70574-8020-3152-BE14-BDAE1B34FFA4}"/>
              </a:ext>
            </a:extLst>
          </p:cNvPr>
          <p:cNvSpPr txBox="1"/>
          <p:nvPr/>
        </p:nvSpPr>
        <p:spPr>
          <a:xfrm>
            <a:off x="1231327" y="4849989"/>
            <a:ext cx="9565241" cy="584775"/>
          </a:xfrm>
          <a:prstGeom prst="rect">
            <a:avLst/>
          </a:prstGeom>
          <a:noFill/>
        </p:spPr>
        <p:txBody>
          <a:bodyPr wrap="square">
            <a:spAutoFit/>
          </a:bodyPr>
          <a:lstStyle/>
          <a:p>
            <a:r>
              <a:rPr lang="en-US" sz="3200" b="0" i="1" dirty="0">
                <a:solidFill>
                  <a:srgbClr val="BD3803"/>
                </a:solidFill>
                <a:effectLst/>
                <a:latin typeface="+mj-lt"/>
                <a:cs typeface="Arial" panose="020B0604020202020204" pitchFamily="34" charset="0"/>
              </a:rPr>
              <a:t>John: </a:t>
            </a:r>
            <a:r>
              <a:rPr lang="en-US" sz="3200" i="1" dirty="0">
                <a:solidFill>
                  <a:srgbClr val="BD3803"/>
                </a:solidFill>
                <a:latin typeface="+mj-lt"/>
                <a:cs typeface="Arial" panose="020B0604020202020204" pitchFamily="34" charset="0"/>
              </a:rPr>
              <a:t>They </a:t>
            </a:r>
            <a:r>
              <a:rPr lang="en-US" sz="3200" b="1" i="1" u="sng" dirty="0">
                <a:solidFill>
                  <a:srgbClr val="BD3803"/>
                </a:solidFill>
                <a:latin typeface="+mj-lt"/>
                <a:cs typeface="Arial" panose="020B0604020202020204" pitchFamily="34" charset="0"/>
              </a:rPr>
              <a:t>probably won't use the flying buses</a:t>
            </a:r>
            <a:r>
              <a:rPr lang="en-US" sz="3200" i="1" dirty="0">
                <a:solidFill>
                  <a:srgbClr val="BD3803"/>
                </a:solidFill>
                <a:latin typeface="+mj-lt"/>
                <a:cs typeface="Arial" panose="020B0604020202020204" pitchFamily="34" charset="0"/>
              </a:rPr>
              <a:t>, either.</a:t>
            </a:r>
            <a:endParaRPr lang="en-US" sz="3200" dirty="0">
              <a:solidFill>
                <a:srgbClr val="BD3803"/>
              </a:solidFill>
              <a:latin typeface="+mj-lt"/>
              <a:cs typeface="Arial" panose="020B0604020202020204" pitchFamily="34" charset="0"/>
            </a:endParaRPr>
          </a:p>
        </p:txBody>
      </p:sp>
      <p:pic>
        <p:nvPicPr>
          <p:cNvPr id="25" name="CD2 TRACK 50">
            <a:hlinkClick r:id="" action="ppaction://media"/>
            <a:extLst>
              <a:ext uri="{FF2B5EF4-FFF2-40B4-BE49-F238E27FC236}">
                <a16:creationId xmlns:a16="http://schemas.microsoft.com/office/drawing/2014/main" id="{8304DAF4-7184-9538-E415-E83D0F21FBA3}"/>
              </a:ext>
            </a:extLst>
          </p:cNvPr>
          <p:cNvPicPr>
            <a:picLocks noChangeAspect="1"/>
          </p:cNvPicPr>
          <p:nvPr>
            <a:audioFile r:link="rId1"/>
            <p:extLst>
              <p:ext uri="{DAA4B4D4-6D71-4841-9C94-3DE7FCFB9230}">
                <p14:media xmlns:p14="http://schemas.microsoft.com/office/powerpoint/2010/main" r:embed="rId2">
                  <p14:trim st="58408" end="44058.1875"/>
                </p14:media>
              </p:ext>
            </p:extLst>
          </p:nvPr>
        </p:nvPicPr>
        <p:blipFill>
          <a:blip r:embed="rId4"/>
          <a:stretch>
            <a:fillRect/>
          </a:stretch>
        </p:blipFill>
        <p:spPr>
          <a:xfrm>
            <a:off x="101312" y="5449326"/>
            <a:ext cx="406400" cy="406400"/>
          </a:xfrm>
          <a:prstGeom prst="rect">
            <a:avLst/>
          </a:prstGeom>
        </p:spPr>
      </p:pic>
      <p:sp>
        <p:nvSpPr>
          <p:cNvPr id="26" name="TextBox 25">
            <a:extLst>
              <a:ext uri="{FF2B5EF4-FFF2-40B4-BE49-F238E27FC236}">
                <a16:creationId xmlns:a16="http://schemas.microsoft.com/office/drawing/2014/main" id="{C9C899D3-5E47-D4F9-7B26-DA54E904FEE5}"/>
              </a:ext>
            </a:extLst>
          </p:cNvPr>
          <p:cNvSpPr txBox="1"/>
          <p:nvPr/>
        </p:nvSpPr>
        <p:spPr>
          <a:xfrm>
            <a:off x="1158409" y="5377045"/>
            <a:ext cx="10875197" cy="584775"/>
          </a:xfrm>
          <a:prstGeom prst="rect">
            <a:avLst/>
          </a:prstGeom>
          <a:noFill/>
        </p:spPr>
        <p:txBody>
          <a:bodyPr wrap="square">
            <a:spAutoFit/>
          </a:bodyPr>
          <a:lstStyle/>
          <a:p>
            <a:r>
              <a:rPr lang="en-US" sz="3200" i="1" dirty="0">
                <a:solidFill>
                  <a:srgbClr val="BD3803"/>
                </a:solidFill>
                <a:latin typeface="+mj-lt"/>
                <a:cs typeface="Arial" panose="020B0604020202020204" pitchFamily="34" charset="0"/>
              </a:rPr>
              <a:t>Susan: They're </a:t>
            </a:r>
            <a:r>
              <a:rPr lang="en-US" sz="3200" b="1" i="1" u="sng" dirty="0">
                <a:solidFill>
                  <a:srgbClr val="BD3803"/>
                </a:solidFill>
                <a:latin typeface="+mj-lt"/>
                <a:cs typeface="Arial" panose="020B0604020202020204" pitchFamily="34" charset="0"/>
              </a:rPr>
              <a:t>definitely faster than our old buses</a:t>
            </a:r>
            <a:r>
              <a:rPr lang="en-US" sz="3200" i="1" dirty="0">
                <a:solidFill>
                  <a:srgbClr val="BD3803"/>
                </a:solidFill>
                <a:latin typeface="+mj-lt"/>
                <a:cs typeface="Arial" panose="020B0604020202020204" pitchFamily="34" charset="0"/>
              </a:rPr>
              <a:t>…</a:t>
            </a:r>
            <a:endParaRPr lang="en-US" sz="3200" dirty="0">
              <a:solidFill>
                <a:srgbClr val="BD3803"/>
              </a:solidFill>
              <a:latin typeface="+mj-lt"/>
              <a:cs typeface="Arial" panose="020B0604020202020204" pitchFamily="34" charset="0"/>
            </a:endParaRPr>
          </a:p>
        </p:txBody>
      </p:sp>
      <p:pic>
        <p:nvPicPr>
          <p:cNvPr id="29" name="CD2 TRACK 50">
            <a:hlinkClick r:id="" action="ppaction://media"/>
            <a:extLst>
              <a:ext uri="{FF2B5EF4-FFF2-40B4-BE49-F238E27FC236}">
                <a16:creationId xmlns:a16="http://schemas.microsoft.com/office/drawing/2014/main" id="{A52C5E62-3203-EF8A-BACC-238548265ECE}"/>
              </a:ext>
            </a:extLst>
          </p:cNvPr>
          <p:cNvPicPr>
            <a:picLocks noChangeAspect="1"/>
          </p:cNvPicPr>
          <p:nvPr>
            <a:audioFile r:link="rId1"/>
            <p:extLst>
              <p:ext uri="{DAA4B4D4-6D71-4841-9C94-3DE7FCFB9230}">
                <p14:media xmlns:p14="http://schemas.microsoft.com/office/powerpoint/2010/main" r:embed="rId2">
                  <p14:trim st="85757" end="16595.1875"/>
                </p14:media>
              </p:ext>
            </p:extLst>
          </p:nvPr>
        </p:nvPicPr>
        <p:blipFill>
          <a:blip r:embed="rId4"/>
          <a:stretch>
            <a:fillRect/>
          </a:stretch>
        </p:blipFill>
        <p:spPr>
          <a:xfrm>
            <a:off x="130283" y="5957383"/>
            <a:ext cx="406400" cy="406400"/>
          </a:xfrm>
          <a:prstGeom prst="rect">
            <a:avLst/>
          </a:prstGeom>
        </p:spPr>
      </p:pic>
      <p:sp>
        <p:nvSpPr>
          <p:cNvPr id="30" name="TextBox 29">
            <a:extLst>
              <a:ext uri="{FF2B5EF4-FFF2-40B4-BE49-F238E27FC236}">
                <a16:creationId xmlns:a16="http://schemas.microsoft.com/office/drawing/2014/main" id="{B4C6F5BA-BCA3-8C1E-E095-556E378F5CA7}"/>
              </a:ext>
            </a:extLst>
          </p:cNvPr>
          <p:cNvSpPr txBox="1"/>
          <p:nvPr/>
        </p:nvSpPr>
        <p:spPr>
          <a:xfrm>
            <a:off x="826211" y="5898973"/>
            <a:ext cx="11539591" cy="523220"/>
          </a:xfrm>
          <a:prstGeom prst="rect">
            <a:avLst/>
          </a:prstGeom>
          <a:noFill/>
        </p:spPr>
        <p:txBody>
          <a:bodyPr wrap="square">
            <a:spAutoFit/>
          </a:bodyPr>
          <a:lstStyle/>
          <a:p>
            <a:r>
              <a:rPr lang="en-US" sz="2800" i="1" dirty="0">
                <a:solidFill>
                  <a:srgbClr val="BD3803"/>
                </a:solidFill>
                <a:latin typeface="+mj-lt"/>
                <a:cs typeface="Arial" panose="020B0604020202020204" pitchFamily="34" charset="0"/>
              </a:rPr>
              <a:t>Susan: I think they could </a:t>
            </a:r>
            <a:r>
              <a:rPr lang="en-US" sz="2800" b="1" i="1" u="sng" dirty="0">
                <a:solidFill>
                  <a:srgbClr val="BD3803"/>
                </a:solidFill>
                <a:latin typeface="+mj-lt"/>
                <a:cs typeface="Arial" panose="020B0604020202020204" pitchFamily="34" charset="0"/>
              </a:rPr>
              <a:t>possibly encourage more people to visit our city</a:t>
            </a:r>
            <a:r>
              <a:rPr lang="en-US" sz="2800" i="1" dirty="0">
                <a:solidFill>
                  <a:srgbClr val="BD3803"/>
                </a:solidFill>
                <a:latin typeface="+mj-lt"/>
                <a:cs typeface="Arial" panose="020B0604020202020204" pitchFamily="34" charset="0"/>
              </a:rPr>
              <a:t>, too. </a:t>
            </a:r>
            <a:endParaRPr lang="en-US" sz="2800" dirty="0">
              <a:solidFill>
                <a:srgbClr val="BD3803"/>
              </a:solidFill>
              <a:latin typeface="+mj-lt"/>
              <a:cs typeface="Arial" panose="020B0604020202020204" pitchFamily="34" charset="0"/>
            </a:endParaRPr>
          </a:p>
        </p:txBody>
      </p:sp>
      <p:pic>
        <p:nvPicPr>
          <p:cNvPr id="1026" name="Picture 2" descr="Number, four, cuatro, numero Icon">
            <a:extLst>
              <a:ext uri="{FF2B5EF4-FFF2-40B4-BE49-F238E27FC236}">
                <a16:creationId xmlns:a16="http://schemas.microsoft.com/office/drawing/2014/main" id="{85411D07-42B5-0848-426E-B3E53DE12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437" y="5871038"/>
            <a:ext cx="523220" cy="5232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umber, one, numero, uno Icon">
            <a:extLst>
              <a:ext uri="{FF2B5EF4-FFF2-40B4-BE49-F238E27FC236}">
                <a16:creationId xmlns:a16="http://schemas.microsoft.com/office/drawing/2014/main" id="{5C9253A0-2F8E-87BA-DB66-75C666203D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966" y="4347971"/>
            <a:ext cx="523220" cy="523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umber, two, dos, numero Icon">
            <a:extLst>
              <a:ext uri="{FF2B5EF4-FFF2-40B4-BE49-F238E27FC236}">
                <a16:creationId xmlns:a16="http://schemas.microsoft.com/office/drawing/2014/main" id="{DE0B0991-6455-4C0B-05A0-90D285C4CC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050" y="4849118"/>
            <a:ext cx="523220" cy="5232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umber, three, numero, tress Icon">
            <a:extLst>
              <a:ext uri="{FF2B5EF4-FFF2-40B4-BE49-F238E27FC236}">
                <a16:creationId xmlns:a16="http://schemas.microsoft.com/office/drawing/2014/main" id="{A3043338-DE02-E008-71E3-6C3FA32112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75" y="5356008"/>
            <a:ext cx="528998" cy="528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96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18"/>
                </p:tgtEl>
              </p:cMediaNode>
            </p:audio>
            <p:audio>
              <p:cMediaNode vol="80000">
                <p:cTn id="52" fill="hold" display="0">
                  <p:stCondLst>
                    <p:cond delay="indefinite"/>
                  </p:stCondLst>
                  <p:endCondLst>
                    <p:cond evt="onStopAudio" delay="0">
                      <p:tgtEl>
                        <p:sldTgt/>
                      </p:tgtEl>
                    </p:cond>
                  </p:endCondLst>
                </p:cTn>
                <p:tgtEl>
                  <p:spTgt spid="21"/>
                </p:tgtEl>
              </p:cMediaNode>
            </p:audio>
            <p:audio>
              <p:cMediaNode vol="80000">
                <p:cTn id="53" fill="hold" display="0">
                  <p:stCondLst>
                    <p:cond delay="indefinite"/>
                  </p:stCondLst>
                  <p:endCondLst>
                    <p:cond evt="onStopAudio" delay="0">
                      <p:tgtEl>
                        <p:sldTgt/>
                      </p:tgtEl>
                    </p:cond>
                  </p:endCondLst>
                </p:cTn>
                <p:tgtEl>
                  <p:spTgt spid="25"/>
                </p:tgtEl>
              </p:cMediaNode>
            </p:audio>
            <p:audio>
              <p:cMediaNode vol="80000">
                <p:cTn id="54" fill="hold" display="0">
                  <p:stCondLst>
                    <p:cond delay="indefinite"/>
                  </p:stCondLst>
                  <p:endCondLst>
                    <p:cond evt="onStopAudio" delay="0">
                      <p:tgtEl>
                        <p:sldTgt/>
                      </p:tgtEl>
                    </p:cond>
                  </p:endCondLst>
                </p:cTn>
                <p:tgtEl>
                  <p:spTgt spid="29"/>
                </p:tgtEl>
              </p:cMediaNode>
            </p:audio>
            <p:seq concurrent="1" nextAc="seek">
              <p:cTn id="55" restart="whenNotActive" fill="hold" evtFilter="cancelBubble" nodeType="interactiveSeq">
                <p:stCondLst>
                  <p:cond evt="onClick" delay="0">
                    <p:tgtEl>
                      <p:spTgt spid="1028"/>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60" restart="whenNotActive" fill="hold" evtFilter="cancelBubble" nodeType="interactiveSeq">
                <p:stCondLst>
                  <p:cond evt="onClick" delay="0">
                    <p:tgtEl>
                      <p:spTgt spid="1030"/>
                    </p:tgtEl>
                  </p:cond>
                </p:stCondLst>
                <p:endSync evt="end" delay="0">
                  <p:rtn val="all"/>
                </p:endSync>
                <p:childTnLst>
                  <p:par>
                    <p:cTn id="61" fill="hold">
                      <p:stCondLst>
                        <p:cond delay="0"/>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030"/>
                  </p:tgtEl>
                </p:cond>
              </p:nextCondLst>
            </p:seq>
            <p:seq concurrent="1" nextAc="seek">
              <p:cTn id="65" restart="whenNotActive" fill="hold" evtFilter="cancelBubble" nodeType="interactiveSeq">
                <p:stCondLst>
                  <p:cond evt="onClick" delay="0">
                    <p:tgtEl>
                      <p:spTgt spid="1032"/>
                    </p:tgtEl>
                  </p:cond>
                </p:stCondLst>
                <p:endSync evt="end" delay="0">
                  <p:rtn val="all"/>
                </p:endSync>
                <p:childTnLst>
                  <p:par>
                    <p:cTn id="66" fill="hold">
                      <p:stCondLst>
                        <p:cond delay="0"/>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1032"/>
                  </p:tgtEl>
                </p:cond>
              </p:nextCondLst>
            </p:seq>
            <p:seq concurrent="1" nextAc="seek">
              <p:cTn id="70" restart="whenNotActive" fill="hold" evtFilter="cancelBubble" nodeType="interactiveSeq">
                <p:stCondLst>
                  <p:cond evt="onClick" delay="0">
                    <p:tgtEl>
                      <p:spTgt spid="1026"/>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0" grpId="0"/>
      <p:bldP spid="22" grpId="0"/>
      <p:bldP spid="26" grpId="0"/>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EBC986C-863A-1FEA-6B1E-D7B18239FA0B}"/>
              </a:ext>
            </a:extLst>
          </p:cNvPr>
          <p:cNvSpPr/>
          <p:nvPr/>
        </p:nvSpPr>
        <p:spPr>
          <a:xfrm>
            <a:off x="91529" y="873772"/>
            <a:ext cx="11973471" cy="61555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b="1" i="1" dirty="0">
                <a:solidFill>
                  <a:srgbClr val="2410E2"/>
                </a:solidFill>
              </a:rPr>
              <a:t>Read the Conversation Skill box. Then, listen and repeat. </a:t>
            </a:r>
          </a:p>
        </p:txBody>
      </p:sp>
      <p:pic>
        <p:nvPicPr>
          <p:cNvPr id="6" name="Picture 5">
            <a:extLst>
              <a:ext uri="{FF2B5EF4-FFF2-40B4-BE49-F238E27FC236}">
                <a16:creationId xmlns:a16="http://schemas.microsoft.com/office/drawing/2014/main" id="{1F7A84B9-92E9-92A0-8065-F3E5BD836677}"/>
              </a:ext>
            </a:extLst>
          </p:cNvPr>
          <p:cNvPicPr>
            <a:picLocks noChangeAspect="1"/>
          </p:cNvPicPr>
          <p:nvPr/>
        </p:nvPicPr>
        <p:blipFill>
          <a:blip r:embed="rId4"/>
          <a:stretch>
            <a:fillRect/>
          </a:stretch>
        </p:blipFill>
        <p:spPr>
          <a:xfrm>
            <a:off x="1033883" y="1711779"/>
            <a:ext cx="10514054" cy="4475649"/>
          </a:xfrm>
          <a:prstGeom prst="rect">
            <a:avLst/>
          </a:prstGeom>
        </p:spPr>
      </p:pic>
      <p:pic>
        <p:nvPicPr>
          <p:cNvPr id="7" name="CD2 TRACK 51">
            <a:hlinkClick r:id="" action="ppaction://media"/>
            <a:extLst>
              <a:ext uri="{FF2B5EF4-FFF2-40B4-BE49-F238E27FC236}">
                <a16:creationId xmlns:a16="http://schemas.microsoft.com/office/drawing/2014/main" id="{B37D1F21-3883-5874-148F-85043F9F6E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0618" y="670572"/>
            <a:ext cx="406400" cy="406400"/>
          </a:xfrm>
          <a:prstGeom prst="rect">
            <a:avLst/>
          </a:prstGeom>
        </p:spPr>
      </p:pic>
      <p:sp>
        <p:nvSpPr>
          <p:cNvPr id="2" name="TextBox 1">
            <a:extLst>
              <a:ext uri="{FF2B5EF4-FFF2-40B4-BE49-F238E27FC236}">
                <a16:creationId xmlns:a16="http://schemas.microsoft.com/office/drawing/2014/main" id="{9BE9DD89-249D-A034-DA30-65124787E6EA}"/>
              </a:ext>
            </a:extLst>
          </p:cNvPr>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Tree>
    <p:extLst>
      <p:ext uri="{BB962C8B-B14F-4D97-AF65-F5344CB8AC3E}">
        <p14:creationId xmlns:p14="http://schemas.microsoft.com/office/powerpoint/2010/main" val="118497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1DC37F-2EF3-323A-F798-84C769CCE237}"/>
              </a:ext>
            </a:extLst>
          </p:cNvPr>
          <p:cNvSpPr/>
          <p:nvPr/>
        </p:nvSpPr>
        <p:spPr>
          <a:xfrm>
            <a:off x="128928" y="550582"/>
            <a:ext cx="11973471" cy="61555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b="1" i="1" dirty="0">
                <a:solidFill>
                  <a:srgbClr val="2410E2"/>
                </a:solidFill>
              </a:rPr>
              <a:t>d. Now, listen again and circle the phrases you hear.</a:t>
            </a:r>
          </a:p>
        </p:txBody>
      </p:sp>
      <p:pic>
        <p:nvPicPr>
          <p:cNvPr id="3" name="CD2 TRACK 50">
            <a:hlinkClick r:id="" action="ppaction://media"/>
            <a:extLst>
              <a:ext uri="{FF2B5EF4-FFF2-40B4-BE49-F238E27FC236}">
                <a16:creationId xmlns:a16="http://schemas.microsoft.com/office/drawing/2014/main" id="{C8E88F56-088E-7952-2D2E-E4602B4039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6028" y="759735"/>
            <a:ext cx="406400" cy="406400"/>
          </a:xfrm>
          <a:prstGeom prst="rect">
            <a:avLst/>
          </a:prstGeom>
        </p:spPr>
      </p:pic>
      <p:sp>
        <p:nvSpPr>
          <p:cNvPr id="6" name="Rectangle 5">
            <a:extLst>
              <a:ext uri="{FF2B5EF4-FFF2-40B4-BE49-F238E27FC236}">
                <a16:creationId xmlns:a16="http://schemas.microsoft.com/office/drawing/2014/main" id="{5E6B5280-913E-AC05-4AE4-768A4E52EB18}"/>
              </a:ext>
            </a:extLst>
          </p:cNvPr>
          <p:cNvSpPr/>
          <p:nvPr/>
        </p:nvSpPr>
        <p:spPr>
          <a:xfrm>
            <a:off x="419100" y="2096185"/>
            <a:ext cx="11563350" cy="3034357"/>
          </a:xfrm>
          <a:prstGeom prst="rect">
            <a:avLst/>
          </a:prstGeom>
        </p:spPr>
        <p:txBody>
          <a:bodyPr wrap="square">
            <a:spAutoFit/>
          </a:bodyPr>
          <a:lstStyle/>
          <a:p>
            <a:pPr>
              <a:lnSpc>
                <a:spcPct val="150000"/>
              </a:lnSpc>
            </a:pPr>
            <a:r>
              <a:rPr lang="en-US" sz="4400" dirty="0"/>
              <a:t>Do you agree?</a:t>
            </a:r>
            <a:br>
              <a:rPr lang="en-US" sz="4400" dirty="0"/>
            </a:br>
            <a:r>
              <a:rPr lang="en-US" sz="4400" dirty="0"/>
              <a:t>Does everyone agree? </a:t>
            </a:r>
            <a:br>
              <a:rPr lang="en-US" sz="4400" dirty="0"/>
            </a:br>
            <a:r>
              <a:rPr lang="en-US" sz="4400" dirty="0"/>
              <a:t>Fantastic, that's it, so we all agree.</a:t>
            </a:r>
          </a:p>
        </p:txBody>
      </p:sp>
      <p:pic>
        <p:nvPicPr>
          <p:cNvPr id="7" name="CD2 TRACK 50">
            <a:hlinkClick r:id="" action="ppaction://media"/>
            <a:extLst>
              <a:ext uri="{FF2B5EF4-FFF2-40B4-BE49-F238E27FC236}">
                <a16:creationId xmlns:a16="http://schemas.microsoft.com/office/drawing/2014/main" id="{9868E61F-2147-CB39-1597-685E1A655A4B}"/>
              </a:ext>
            </a:extLst>
          </p:cNvPr>
          <p:cNvPicPr>
            <a:picLocks noChangeAspect="1"/>
          </p:cNvPicPr>
          <p:nvPr>
            <a:audioFile r:link="rId3"/>
            <p:extLst>
              <p:ext uri="{DAA4B4D4-6D71-4841-9C94-3DE7FCFB9230}">
                <p14:media xmlns:p14="http://schemas.microsoft.com/office/powerpoint/2010/main" r:embed="rId1">
                  <p14:trim st="94413" end="9983.1875"/>
                </p14:media>
              </p:ext>
            </p:extLst>
          </p:nvPr>
        </p:nvPicPr>
        <p:blipFill>
          <a:blip r:embed="rId5"/>
          <a:stretch>
            <a:fillRect/>
          </a:stretch>
        </p:blipFill>
        <p:spPr>
          <a:xfrm>
            <a:off x="5053780" y="2509140"/>
            <a:ext cx="367069" cy="406400"/>
          </a:xfrm>
          <a:prstGeom prst="rect">
            <a:avLst/>
          </a:prstGeom>
        </p:spPr>
      </p:pic>
      <p:pic>
        <p:nvPicPr>
          <p:cNvPr id="8" name="CD2 TRACK 50">
            <a:hlinkClick r:id="" action="ppaction://media"/>
            <a:extLst>
              <a:ext uri="{FF2B5EF4-FFF2-40B4-BE49-F238E27FC236}">
                <a16:creationId xmlns:a16="http://schemas.microsoft.com/office/drawing/2014/main" id="{AAF6B3ED-BD71-BCAB-2FCE-611B9EBC6CAD}"/>
              </a:ext>
            </a:extLst>
          </p:cNvPr>
          <p:cNvPicPr>
            <a:picLocks noChangeAspect="1"/>
          </p:cNvPicPr>
          <p:nvPr>
            <a:audioFile r:link="rId3"/>
            <p:extLst>
              <p:ext uri="{DAA4B4D4-6D71-4841-9C94-3DE7FCFB9230}">
                <p14:media xmlns:p14="http://schemas.microsoft.com/office/powerpoint/2010/main" r:embed="rId1">
                  <p14:trim st="99494" end="2704.1875"/>
                </p14:media>
              </p:ext>
            </p:extLst>
          </p:nvPr>
        </p:nvPicPr>
        <p:blipFill>
          <a:blip r:embed="rId5"/>
          <a:stretch>
            <a:fillRect/>
          </a:stretch>
        </p:blipFill>
        <p:spPr>
          <a:xfrm>
            <a:off x="9496546" y="4579567"/>
            <a:ext cx="406400" cy="406400"/>
          </a:xfrm>
          <a:prstGeom prst="rect">
            <a:avLst/>
          </a:prstGeom>
        </p:spPr>
      </p:pic>
      <p:pic>
        <p:nvPicPr>
          <p:cNvPr id="2052" name="Picture 4" descr="Cross, regular Icon">
            <a:extLst>
              <a:ext uri="{FF2B5EF4-FFF2-40B4-BE49-F238E27FC236}">
                <a16:creationId xmlns:a16="http://schemas.microsoft.com/office/drawing/2014/main" id="{4FBB8468-2B61-E165-85F2-B97CA9DBE1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3575" y="330445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ick, regular Icon">
            <a:extLst>
              <a:ext uri="{FF2B5EF4-FFF2-40B4-BE49-F238E27FC236}">
                <a16:creationId xmlns:a16="http://schemas.microsoft.com/office/drawing/2014/main" id="{2BBC3F04-9A54-2F66-04FF-2CA75A2B7E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7652" y="2063412"/>
            <a:ext cx="1106128" cy="11061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Tick, regular Icon">
            <a:extLst>
              <a:ext uri="{FF2B5EF4-FFF2-40B4-BE49-F238E27FC236}">
                <a16:creationId xmlns:a16="http://schemas.microsoft.com/office/drawing/2014/main" id="{B6122E19-295C-D4CC-950D-535D6EC524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14084" y="4026503"/>
            <a:ext cx="1106128" cy="110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88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5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7"/>
                </p:tgtEl>
              </p:cMediaNode>
            </p:audio>
            <p:audio>
              <p:cMediaNode vol="80000">
                <p:cTn id="30"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8210" y="1198255"/>
            <a:ext cx="11838381" cy="1446550"/>
          </a:xfrm>
          <a:prstGeom prst="rect">
            <a:avLst/>
          </a:prstGeom>
        </p:spPr>
        <p:txBody>
          <a:bodyPr wrap="square">
            <a:spAutoFit/>
          </a:bodyPr>
          <a:lstStyle/>
          <a:p>
            <a:r>
              <a:rPr lang="en-US" sz="4400" b="1" i="1" dirty="0">
                <a:solidFill>
                  <a:srgbClr val="00B0F0"/>
                </a:solidFill>
              </a:rPr>
              <a:t>Would this type of transportation improve </a:t>
            </a:r>
          </a:p>
          <a:p>
            <a:r>
              <a:rPr lang="en-US" sz="4400" b="1" i="1" dirty="0">
                <a:solidFill>
                  <a:srgbClr val="00B0F0"/>
                </a:solidFill>
              </a:rPr>
              <a:t>your town or city? Why (not)?</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97526" y="374540"/>
            <a:ext cx="1742455" cy="11113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
        <p:nvSpPr>
          <p:cNvPr id="9" name="Rectangle 8"/>
          <p:cNvSpPr/>
          <p:nvPr/>
        </p:nvSpPr>
        <p:spPr>
          <a:xfrm>
            <a:off x="2248830" y="657255"/>
            <a:ext cx="3254688" cy="707886"/>
          </a:xfrm>
          <a:prstGeom prst="rect">
            <a:avLst/>
          </a:prstGeom>
        </p:spPr>
        <p:txBody>
          <a:bodyPr wrap="squar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a typeface="Times New Roman" panose="02020603050405020304" pitchFamily="18" charset="0"/>
            </a:endParaRPr>
          </a:p>
        </p:txBody>
      </p:sp>
      <p:sp>
        <p:nvSpPr>
          <p:cNvPr id="5" name="TextBox 4">
            <a:extLst>
              <a:ext uri="{FF2B5EF4-FFF2-40B4-BE49-F238E27FC236}">
                <a16:creationId xmlns:a16="http://schemas.microsoft.com/office/drawing/2014/main" id="{694FEB71-A253-056F-DA23-0058963539EF}"/>
              </a:ext>
            </a:extLst>
          </p:cNvPr>
          <p:cNvSpPr txBox="1"/>
          <p:nvPr/>
        </p:nvSpPr>
        <p:spPr>
          <a:xfrm>
            <a:off x="703012" y="2594005"/>
            <a:ext cx="10785976" cy="4031873"/>
          </a:xfrm>
          <a:prstGeom prst="rect">
            <a:avLst/>
          </a:prstGeom>
          <a:noFill/>
        </p:spPr>
        <p:txBody>
          <a:bodyPr wrap="square">
            <a:spAutoFit/>
          </a:bodyPr>
          <a:lstStyle/>
          <a:p>
            <a:pPr algn="just"/>
            <a:r>
              <a:rPr lang="en-US" sz="3200" b="1" i="0" dirty="0">
                <a:solidFill>
                  <a:srgbClr val="002060"/>
                </a:solidFill>
                <a:effectLst/>
                <a:latin typeface="+mj-lt"/>
              </a:rPr>
              <a:t>Suggested answer:</a:t>
            </a:r>
          </a:p>
          <a:p>
            <a:pPr algn="just"/>
            <a:r>
              <a:rPr lang="en-US" sz="3200" b="0" i="0" dirty="0">
                <a:solidFill>
                  <a:srgbClr val="002060"/>
                </a:solidFill>
                <a:effectLst/>
                <a:latin typeface="+mj-lt"/>
              </a:rPr>
              <a:t>- Yes, the new flying buses could improve the town or city. They are faster and safer than the old buses, and they can avoid traffic jams downtown. </a:t>
            </a:r>
          </a:p>
          <a:p>
            <a:pPr algn="just"/>
            <a:r>
              <a:rPr lang="en-US" sz="3200" dirty="0">
                <a:solidFill>
                  <a:srgbClr val="002060"/>
                </a:solidFill>
                <a:latin typeface="+mj-lt"/>
              </a:rPr>
              <a:t>- No, they are likely to cost a lot of money, which could burden taxpayers. Furthermore, people don't use the current buses in the city, and it's possible that they won't use the flying buses either. </a:t>
            </a:r>
          </a:p>
        </p:txBody>
      </p:sp>
    </p:spTree>
    <p:extLst>
      <p:ext uri="{BB962C8B-B14F-4D97-AF65-F5344CB8AC3E}">
        <p14:creationId xmlns:p14="http://schemas.microsoft.com/office/powerpoint/2010/main" val="27604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35596"/>
            <a:ext cx="12294637" cy="5909310"/>
          </a:xfrm>
          <a:prstGeom prst="rect">
            <a:avLst/>
          </a:prstGeom>
        </p:spPr>
        <p:txBody>
          <a:bodyPr wrap="square">
            <a:spAutoFit/>
          </a:bodyPr>
          <a:lstStyle/>
          <a:p>
            <a:r>
              <a:rPr lang="en-US" sz="2100" dirty="0">
                <a:solidFill>
                  <a:srgbClr val="5304BC"/>
                </a:solidFill>
              </a:rPr>
              <a:t>Susan: Good morning, John, Michael. So, let's </a:t>
            </a:r>
            <a:r>
              <a:rPr lang="en-US" sz="2100" dirty="0" smtClean="0">
                <a:solidFill>
                  <a:srgbClr val="5304BC"/>
                </a:solidFill>
              </a:rPr>
              <a:t>discuss these </a:t>
            </a:r>
            <a:r>
              <a:rPr lang="en-US" sz="2100" dirty="0">
                <a:solidFill>
                  <a:srgbClr val="5304BC"/>
                </a:solidFill>
              </a:rPr>
              <a:t>new flying buses. Should we use them </a:t>
            </a:r>
            <a:r>
              <a:rPr lang="en-US" sz="2100" dirty="0" smtClean="0">
                <a:solidFill>
                  <a:srgbClr val="5304BC"/>
                </a:solidFill>
              </a:rPr>
              <a:t>in our </a:t>
            </a:r>
            <a:r>
              <a:rPr lang="en-US" sz="2100" dirty="0">
                <a:solidFill>
                  <a:srgbClr val="5304BC"/>
                </a:solidFill>
              </a:rPr>
              <a:t>city? John, what do you think?</a:t>
            </a:r>
          </a:p>
          <a:p>
            <a:r>
              <a:rPr lang="en-US" sz="2100" dirty="0" smtClean="0"/>
              <a:t>John</a:t>
            </a:r>
            <a:r>
              <a:rPr lang="en-US" sz="2100" dirty="0"/>
              <a:t>: Well, Susan, I don't like them. First of all, </a:t>
            </a:r>
            <a:r>
              <a:rPr lang="en-US" sz="2100" dirty="0" smtClean="0"/>
              <a:t>they'll probably </a:t>
            </a:r>
            <a:r>
              <a:rPr lang="en-US" sz="2100" dirty="0"/>
              <a:t>cost a lot of money.</a:t>
            </a:r>
          </a:p>
          <a:p>
            <a:r>
              <a:rPr lang="en-US" sz="2100" dirty="0">
                <a:solidFill>
                  <a:srgbClr val="5304BC"/>
                </a:solidFill>
              </a:rPr>
              <a:t>Susan: OK John. Anything else?</a:t>
            </a:r>
          </a:p>
          <a:p>
            <a:r>
              <a:rPr lang="en-US" sz="2100" dirty="0"/>
              <a:t>John: Yeah. Our city already has buses, but people </a:t>
            </a:r>
            <a:r>
              <a:rPr lang="en-US" sz="2100" dirty="0" smtClean="0"/>
              <a:t>don't use </a:t>
            </a:r>
            <a:r>
              <a:rPr lang="en-US" sz="2100" dirty="0"/>
              <a:t>them! They probably won't use the </a:t>
            </a:r>
            <a:r>
              <a:rPr lang="en-US" sz="2100" dirty="0" smtClean="0"/>
              <a:t>flying buses</a:t>
            </a:r>
            <a:r>
              <a:rPr lang="en-US" sz="2100" dirty="0"/>
              <a:t>, either.</a:t>
            </a:r>
          </a:p>
          <a:p>
            <a:r>
              <a:rPr lang="en-US" sz="2100" dirty="0">
                <a:solidFill>
                  <a:srgbClr val="5304BC"/>
                </a:solidFill>
              </a:rPr>
              <a:t>Susan: I see. Maybe you're right. Michael, what do </a:t>
            </a:r>
            <a:r>
              <a:rPr lang="en-US" sz="2100" dirty="0" smtClean="0">
                <a:solidFill>
                  <a:srgbClr val="5304BC"/>
                </a:solidFill>
              </a:rPr>
              <a:t>you think</a:t>
            </a:r>
            <a:r>
              <a:rPr lang="en-US" sz="2100" dirty="0">
                <a:solidFill>
                  <a:srgbClr val="5304BC"/>
                </a:solidFill>
              </a:rPr>
              <a:t>?</a:t>
            </a:r>
          </a:p>
          <a:p>
            <a:r>
              <a:rPr lang="en-US" sz="2100" dirty="0"/>
              <a:t>Michael: I don't agree with John. Lots of people </a:t>
            </a:r>
            <a:r>
              <a:rPr lang="en-US" sz="2100" dirty="0" smtClean="0"/>
              <a:t>have said </a:t>
            </a:r>
            <a:r>
              <a:rPr lang="en-US" sz="2100" dirty="0"/>
              <a:t>that they don't use our buses because </a:t>
            </a:r>
            <a:r>
              <a:rPr lang="en-US" sz="2100" dirty="0" smtClean="0"/>
              <a:t>of traffic </a:t>
            </a:r>
            <a:r>
              <a:rPr lang="en-US" sz="2100" dirty="0"/>
              <a:t>congestion. They just move too </a:t>
            </a:r>
            <a:r>
              <a:rPr lang="en-US" sz="2100" dirty="0" smtClean="0"/>
              <a:t>slowly. Flying </a:t>
            </a:r>
            <a:r>
              <a:rPr lang="en-US" sz="2100" dirty="0"/>
              <a:t>buses can avoid traffic jams </a:t>
            </a:r>
            <a:r>
              <a:rPr lang="en-US" sz="2100" dirty="0" smtClean="0"/>
              <a:t>downtown, so </a:t>
            </a:r>
            <a:r>
              <a:rPr lang="en-US" sz="2100" dirty="0"/>
              <a:t>they travel much faster.</a:t>
            </a:r>
          </a:p>
          <a:p>
            <a:r>
              <a:rPr lang="en-US" sz="2100" dirty="0">
                <a:solidFill>
                  <a:srgbClr val="5304BC"/>
                </a:solidFill>
              </a:rPr>
              <a:t>Susan: Yes, that's right Michael. They're definitely </a:t>
            </a:r>
            <a:r>
              <a:rPr lang="en-US" sz="2100" dirty="0" smtClean="0">
                <a:solidFill>
                  <a:srgbClr val="5304BC"/>
                </a:solidFill>
              </a:rPr>
              <a:t>faster than </a:t>
            </a:r>
            <a:r>
              <a:rPr lang="en-US" sz="2100" dirty="0">
                <a:solidFill>
                  <a:srgbClr val="5304BC"/>
                </a:solidFill>
              </a:rPr>
              <a:t>our old buses, and they're much safer, too.</a:t>
            </a:r>
          </a:p>
          <a:p>
            <a:r>
              <a:rPr lang="en-US" sz="2100" dirty="0"/>
              <a:t>John: I see. That sounds good, but I'm still worried </a:t>
            </a:r>
            <a:r>
              <a:rPr lang="en-US" sz="2100" dirty="0" smtClean="0"/>
              <a:t>about the </a:t>
            </a:r>
            <a:r>
              <a:rPr lang="en-US" sz="2100" dirty="0"/>
              <a:t>cost.</a:t>
            </a:r>
          </a:p>
          <a:p>
            <a:r>
              <a:rPr lang="en-US" sz="2100" dirty="0">
                <a:solidFill>
                  <a:srgbClr val="5304BC"/>
                </a:solidFill>
              </a:rPr>
              <a:t>Susan: Michael, you look like you want to say something.</a:t>
            </a:r>
          </a:p>
          <a:p>
            <a:r>
              <a:rPr lang="en-US" sz="2100" dirty="0"/>
              <a:t>Michael: Yes, Susan. </a:t>
            </a:r>
            <a:r>
              <a:rPr lang="en-US" sz="2100" dirty="0" smtClean="0"/>
              <a:t>Actually, </a:t>
            </a:r>
            <a:r>
              <a:rPr lang="en-US" sz="2100" dirty="0"/>
              <a:t>it's about the cost. If </a:t>
            </a:r>
            <a:r>
              <a:rPr lang="en-US" sz="2100" dirty="0" smtClean="0"/>
              <a:t>the fare </a:t>
            </a:r>
            <a:r>
              <a:rPr lang="en-US" sz="2100" dirty="0"/>
              <a:t>isn't too expensive, I think lots </a:t>
            </a:r>
            <a:r>
              <a:rPr lang="en-US" sz="2100" dirty="0" smtClean="0"/>
              <a:t>of commuters </a:t>
            </a:r>
            <a:r>
              <a:rPr lang="en-US" sz="2100" dirty="0"/>
              <a:t>will want to fly every day. I think </a:t>
            </a:r>
            <a:r>
              <a:rPr lang="en-US" sz="2100" dirty="0" smtClean="0"/>
              <a:t>our city </a:t>
            </a:r>
            <a:r>
              <a:rPr lang="en-US" sz="2100" dirty="0"/>
              <a:t>will collect a lot of money from this.</a:t>
            </a:r>
          </a:p>
          <a:p>
            <a:r>
              <a:rPr lang="en-US" sz="2100" dirty="0">
                <a:solidFill>
                  <a:srgbClr val="5304BC"/>
                </a:solidFill>
              </a:rPr>
              <a:t>Susan: That's right. I think they could possibly </a:t>
            </a:r>
            <a:r>
              <a:rPr lang="en-US" sz="2100" dirty="0" smtClean="0">
                <a:solidFill>
                  <a:srgbClr val="5304BC"/>
                </a:solidFill>
              </a:rPr>
              <a:t>encourage more </a:t>
            </a:r>
            <a:r>
              <a:rPr lang="en-US" sz="2100" dirty="0">
                <a:solidFill>
                  <a:srgbClr val="5304BC"/>
                </a:solidFill>
              </a:rPr>
              <a:t>people to visit our city, too. If we increase</a:t>
            </a:r>
          </a:p>
          <a:p>
            <a:r>
              <a:rPr lang="en-US" sz="2100" dirty="0">
                <a:solidFill>
                  <a:srgbClr val="5304BC"/>
                </a:solidFill>
              </a:rPr>
              <a:t>tourism, it'll benefit everyone. So, John, do </a:t>
            </a:r>
            <a:r>
              <a:rPr lang="en-US" sz="2100" dirty="0" smtClean="0">
                <a:solidFill>
                  <a:srgbClr val="5304BC"/>
                </a:solidFill>
              </a:rPr>
              <a:t>you agree</a:t>
            </a:r>
            <a:r>
              <a:rPr lang="en-US" sz="2100" dirty="0">
                <a:solidFill>
                  <a:srgbClr val="5304BC"/>
                </a:solidFill>
              </a:rPr>
              <a:t>?</a:t>
            </a:r>
          </a:p>
          <a:p>
            <a:r>
              <a:rPr lang="en-US" sz="2100" dirty="0"/>
              <a:t>John: Hmm. Yes, I see your point. OK, then.</a:t>
            </a:r>
          </a:p>
          <a:p>
            <a:r>
              <a:rPr lang="en-US" sz="2100" dirty="0">
                <a:solidFill>
                  <a:srgbClr val="5304BC"/>
                </a:solidFill>
              </a:rPr>
              <a:t>Susan: Fantastic, that's it, so we all agree.</a:t>
            </a:r>
          </a:p>
        </p:txBody>
      </p:sp>
    </p:spTree>
    <p:extLst>
      <p:ext uri="{BB962C8B-B14F-4D97-AF65-F5344CB8AC3E}">
        <p14:creationId xmlns:p14="http://schemas.microsoft.com/office/powerpoint/2010/main" val="2821697759"/>
      </p:ext>
    </p:extLst>
  </p:cSld>
  <p:clrMapOvr>
    <a:masterClrMapping/>
  </p:clrMapOvr>
  <p:transition spd="med">
    <p:split orient="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338018" y="1614196"/>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341126" y="2625010"/>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4344235" y="4531577"/>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356678"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334902" y="3589180"/>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6" name="Rounded Rectangle 15"/>
          <p:cNvSpPr/>
          <p:nvPr/>
        </p:nvSpPr>
        <p:spPr>
          <a:xfrm>
            <a:off x="4359788"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Tree>
    <p:extLst>
      <p:ext uri="{BB962C8B-B14F-4D97-AF65-F5344CB8AC3E}">
        <p14:creationId xmlns:p14="http://schemas.microsoft.com/office/powerpoint/2010/main" val="32544814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828" y="0"/>
            <a:ext cx="13585728" cy="6857999"/>
          </a:xfrm>
          <a:prstGeom prst="rect">
            <a:avLst/>
          </a:prstGeom>
        </p:spPr>
      </p:pic>
      <p:sp>
        <p:nvSpPr>
          <p:cNvPr id="6" name="TextBox 5"/>
          <p:cNvSpPr txBox="1"/>
          <p:nvPr/>
        </p:nvSpPr>
        <p:spPr>
          <a:xfrm>
            <a:off x="1689101" y="1600200"/>
            <a:ext cx="2330450"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Consolidation</a:t>
            </a:r>
          </a:p>
        </p:txBody>
      </p:sp>
    </p:spTree>
    <p:extLst>
      <p:ext uri="{BB962C8B-B14F-4D97-AF65-F5344CB8AC3E}">
        <p14:creationId xmlns:p14="http://schemas.microsoft.com/office/powerpoint/2010/main" val="218763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B65429-5229-B1A7-AED5-54F80895D9CB}"/>
              </a:ext>
            </a:extLst>
          </p:cNvPr>
          <p:cNvSpPr txBox="1"/>
          <p:nvPr/>
        </p:nvSpPr>
        <p:spPr>
          <a:xfrm>
            <a:off x="250004" y="541963"/>
            <a:ext cx="11691991" cy="4278094"/>
          </a:xfrm>
          <a:prstGeom prst="rect">
            <a:avLst/>
          </a:prstGeom>
          <a:noFill/>
        </p:spPr>
        <p:txBody>
          <a:bodyPr wrap="square">
            <a:spAutoFit/>
          </a:bodyPr>
          <a:lstStyle/>
          <a:p>
            <a:r>
              <a:rPr lang="en-US" sz="3400" b="1" dirty="0">
                <a:solidFill>
                  <a:srgbClr val="FF0000"/>
                </a:solidFill>
                <a:effectLst/>
                <a:ea typeface="Times New Roman" panose="02020603050405020304" pitchFamily="18" charset="0"/>
                <a:cs typeface="Arial" panose="020B0604020202020204" pitchFamily="34" charset="0"/>
              </a:rPr>
              <a:t>Fill in the blanks with the words given:</a:t>
            </a:r>
          </a:p>
          <a:p>
            <a:r>
              <a:rPr lang="en-US" sz="3400" b="1" i="1" dirty="0">
                <a:solidFill>
                  <a:srgbClr val="2410E2"/>
                </a:solidFill>
                <a:ea typeface="Times New Roman" panose="02020603050405020304" pitchFamily="18" charset="0"/>
                <a:cs typeface="Arial" panose="020B0604020202020204" pitchFamily="34" charset="0"/>
              </a:rPr>
              <a:t>speed limit	self-driving	commuters</a:t>
            </a:r>
          </a:p>
          <a:p>
            <a:endParaRPr lang="en-US" sz="3400" b="1" i="1" dirty="0">
              <a:solidFill>
                <a:srgbClr val="FF0000"/>
              </a:solidFill>
              <a:effectLst/>
              <a:ea typeface="Times New Roman" panose="02020603050405020304" pitchFamily="18" charset="0"/>
              <a:cs typeface="Arial" panose="020B0604020202020204" pitchFamily="34" charset="0"/>
            </a:endParaRPr>
          </a:p>
          <a:p>
            <a:r>
              <a:rPr lang="en-US" sz="3400" b="1" dirty="0">
                <a:solidFill>
                  <a:srgbClr val="002060"/>
                </a:solidFill>
                <a:ea typeface="Times New Roman" panose="02020603050405020304" pitchFamily="18" charset="0"/>
                <a:cs typeface="Arial" panose="020B0604020202020204" pitchFamily="34" charset="0"/>
              </a:rPr>
              <a:t>1</a:t>
            </a:r>
            <a:r>
              <a:rPr lang="en-US" sz="3400" b="1" dirty="0">
                <a:solidFill>
                  <a:srgbClr val="002060"/>
                </a:solidFill>
                <a:effectLst/>
                <a:ea typeface="Times New Roman" panose="02020603050405020304" pitchFamily="18" charset="0"/>
                <a:cs typeface="Arial" panose="020B0604020202020204" pitchFamily="34" charset="0"/>
              </a:rPr>
              <a:t>.</a:t>
            </a:r>
            <a:r>
              <a:rPr lang="en-US" sz="3400" dirty="0">
                <a:solidFill>
                  <a:srgbClr val="002060"/>
                </a:solidFill>
                <a:effectLst/>
                <a:ea typeface="Times New Roman" panose="02020603050405020304" pitchFamily="18" charset="0"/>
                <a:cs typeface="Arial" panose="020B0604020202020204" pitchFamily="34" charset="0"/>
              </a:rPr>
              <a:t> I think that in the future, all city buses will probably be _____.</a:t>
            </a:r>
            <a:br>
              <a:rPr lang="en-US" sz="3400" dirty="0">
                <a:solidFill>
                  <a:srgbClr val="002060"/>
                </a:solidFill>
                <a:effectLst/>
                <a:ea typeface="Times New Roman" panose="02020603050405020304" pitchFamily="18" charset="0"/>
                <a:cs typeface="Arial" panose="020B0604020202020204" pitchFamily="34" charset="0"/>
              </a:rPr>
            </a:br>
            <a:r>
              <a:rPr lang="en-US" sz="3400" b="1" dirty="0">
                <a:solidFill>
                  <a:srgbClr val="002060"/>
                </a:solidFill>
                <a:effectLst/>
                <a:ea typeface="Times New Roman" panose="02020603050405020304" pitchFamily="18" charset="0"/>
                <a:cs typeface="Arial" panose="020B0604020202020204" pitchFamily="34" charset="0"/>
              </a:rPr>
              <a:t>2.</a:t>
            </a:r>
            <a:r>
              <a:rPr lang="en-US" sz="3400" dirty="0">
                <a:solidFill>
                  <a:srgbClr val="002060"/>
                </a:solidFill>
                <a:effectLst/>
                <a:ea typeface="Times New Roman" panose="02020603050405020304" pitchFamily="18" charset="0"/>
                <a:cs typeface="Arial" panose="020B0604020202020204" pitchFamily="34" charset="0"/>
              </a:rPr>
              <a:t> </a:t>
            </a:r>
            <a:r>
              <a:rPr lang="en-US" sz="3400" dirty="0">
                <a:solidFill>
                  <a:srgbClr val="002060"/>
                </a:solidFill>
                <a:ea typeface="Times New Roman" panose="02020603050405020304" pitchFamily="18" charset="0"/>
                <a:cs typeface="Arial" panose="020B0604020202020204" pitchFamily="34" charset="0"/>
              </a:rPr>
              <a:t>They will be controlled by computers so that they don't break the _____.</a:t>
            </a:r>
            <a:r>
              <a:rPr lang="en-US" sz="3400" dirty="0">
                <a:solidFill>
                  <a:srgbClr val="002060"/>
                </a:solidFill>
                <a:effectLst/>
                <a:ea typeface="Times New Roman" panose="02020603050405020304" pitchFamily="18" charset="0"/>
                <a:cs typeface="Arial" panose="020B0604020202020204" pitchFamily="34" charset="0"/>
              </a:rPr>
              <a:t/>
            </a:r>
            <a:br>
              <a:rPr lang="en-US" sz="3400" dirty="0">
                <a:solidFill>
                  <a:srgbClr val="002060"/>
                </a:solidFill>
                <a:effectLst/>
                <a:ea typeface="Times New Roman" panose="02020603050405020304" pitchFamily="18" charset="0"/>
                <a:cs typeface="Arial" panose="020B0604020202020204" pitchFamily="34" charset="0"/>
              </a:rPr>
            </a:br>
            <a:r>
              <a:rPr lang="en-US" sz="3400" b="1" dirty="0">
                <a:solidFill>
                  <a:srgbClr val="002060"/>
                </a:solidFill>
                <a:effectLst/>
                <a:ea typeface="Times New Roman" panose="02020603050405020304" pitchFamily="18" charset="0"/>
                <a:cs typeface="Arial" panose="020B0604020202020204" pitchFamily="34" charset="0"/>
              </a:rPr>
              <a:t>3.</a:t>
            </a:r>
            <a:r>
              <a:rPr lang="en-US" sz="3400" dirty="0">
                <a:solidFill>
                  <a:srgbClr val="002060"/>
                </a:solidFill>
                <a:effectLst/>
                <a:ea typeface="Times New Roman" panose="02020603050405020304" pitchFamily="18" charset="0"/>
                <a:cs typeface="Arial" panose="020B0604020202020204" pitchFamily="34" charset="0"/>
              </a:rPr>
              <a:t> </a:t>
            </a:r>
            <a:r>
              <a:rPr lang="en-US" sz="3400" dirty="0">
                <a:solidFill>
                  <a:srgbClr val="002060"/>
                </a:solidFill>
                <a:ea typeface="Times New Roman" panose="02020603050405020304" pitchFamily="18" charset="0"/>
                <a:cs typeface="Arial" panose="020B0604020202020204" pitchFamily="34" charset="0"/>
              </a:rPr>
              <a:t>_____ definitely won't be driving gasoline-driven cars in the future. </a:t>
            </a:r>
            <a:endParaRPr lang="en-US" sz="3400" dirty="0">
              <a:cs typeface="Arial" panose="020B0604020202020204" pitchFamily="34" charset="0"/>
            </a:endParaRPr>
          </a:p>
        </p:txBody>
      </p:sp>
      <p:sp>
        <p:nvSpPr>
          <p:cNvPr id="2" name="TextBox 1">
            <a:extLst>
              <a:ext uri="{FF2B5EF4-FFF2-40B4-BE49-F238E27FC236}">
                <a16:creationId xmlns:a16="http://schemas.microsoft.com/office/drawing/2014/main" id="{F433B4BA-318E-9373-05C3-D9617C01971F}"/>
              </a:ext>
            </a:extLst>
          </p:cNvPr>
          <p:cNvSpPr txBox="1"/>
          <p:nvPr/>
        </p:nvSpPr>
        <p:spPr>
          <a:xfrm>
            <a:off x="500009" y="5282394"/>
            <a:ext cx="11691991" cy="1138773"/>
          </a:xfrm>
          <a:prstGeom prst="rect">
            <a:avLst/>
          </a:prstGeom>
          <a:noFill/>
        </p:spPr>
        <p:txBody>
          <a:bodyPr wrap="square">
            <a:spAutoFit/>
          </a:bodyPr>
          <a:lstStyle/>
          <a:p>
            <a:r>
              <a:rPr lang="en-US" sz="3400" b="1" dirty="0">
                <a:solidFill>
                  <a:srgbClr val="FF0000"/>
                </a:solidFill>
                <a:effectLst/>
                <a:ea typeface="Times New Roman" panose="02020603050405020304" pitchFamily="18" charset="0"/>
                <a:cs typeface="Arial" panose="020B0604020202020204" pitchFamily="34" charset="0"/>
              </a:rPr>
              <a:t>Answer: </a:t>
            </a:r>
          </a:p>
          <a:p>
            <a:r>
              <a:rPr lang="en-US" sz="3400" b="1" dirty="0">
                <a:solidFill>
                  <a:srgbClr val="002060"/>
                </a:solidFill>
                <a:ea typeface="Times New Roman" panose="02020603050405020304" pitchFamily="18" charset="0"/>
                <a:cs typeface="Arial" panose="020B0604020202020204" pitchFamily="34" charset="0"/>
              </a:rPr>
              <a:t>1</a:t>
            </a:r>
            <a:r>
              <a:rPr lang="en-US" sz="3400" b="1" dirty="0">
                <a:solidFill>
                  <a:srgbClr val="002060"/>
                </a:solidFill>
                <a:effectLst/>
                <a:ea typeface="Times New Roman" panose="02020603050405020304" pitchFamily="18" charset="0"/>
                <a:cs typeface="Arial" panose="020B0604020202020204" pitchFamily="34" charset="0"/>
              </a:rPr>
              <a:t>.</a:t>
            </a:r>
            <a:r>
              <a:rPr lang="en-US" sz="3400" dirty="0">
                <a:solidFill>
                  <a:srgbClr val="002060"/>
                </a:solidFill>
                <a:effectLst/>
                <a:ea typeface="Times New Roman" panose="02020603050405020304" pitchFamily="18" charset="0"/>
                <a:cs typeface="Arial" panose="020B0604020202020204" pitchFamily="34" charset="0"/>
              </a:rPr>
              <a:t> </a:t>
            </a:r>
            <a:r>
              <a:rPr lang="en-US" sz="3400" i="1" dirty="0">
                <a:solidFill>
                  <a:srgbClr val="002060"/>
                </a:solidFill>
                <a:effectLst/>
                <a:ea typeface="Times New Roman" panose="02020603050405020304" pitchFamily="18" charset="0"/>
                <a:cs typeface="Arial" panose="020B0604020202020204" pitchFamily="34" charset="0"/>
              </a:rPr>
              <a:t>self-driving     </a:t>
            </a:r>
            <a:r>
              <a:rPr lang="en-US" sz="3400" b="1" dirty="0">
                <a:solidFill>
                  <a:srgbClr val="002060"/>
                </a:solidFill>
                <a:ea typeface="Times New Roman" panose="02020603050405020304" pitchFamily="18" charset="0"/>
                <a:cs typeface="Arial" panose="020B0604020202020204" pitchFamily="34" charset="0"/>
              </a:rPr>
              <a:t>2. </a:t>
            </a:r>
            <a:r>
              <a:rPr lang="en-US" sz="3400" i="1" dirty="0">
                <a:solidFill>
                  <a:srgbClr val="002060"/>
                </a:solidFill>
                <a:ea typeface="Times New Roman" panose="02020603050405020304" pitchFamily="18" charset="0"/>
                <a:cs typeface="Arial" panose="020B0604020202020204" pitchFamily="34" charset="0"/>
              </a:rPr>
              <a:t>speed limit      </a:t>
            </a:r>
            <a:r>
              <a:rPr lang="en-US" sz="3400" b="1" dirty="0">
                <a:solidFill>
                  <a:srgbClr val="002060"/>
                </a:solidFill>
                <a:ea typeface="Times New Roman" panose="02020603050405020304" pitchFamily="18" charset="0"/>
                <a:cs typeface="Arial" panose="020B0604020202020204" pitchFamily="34" charset="0"/>
              </a:rPr>
              <a:t>3. </a:t>
            </a:r>
            <a:r>
              <a:rPr lang="en-US" sz="3400" i="1" dirty="0">
                <a:solidFill>
                  <a:srgbClr val="002060"/>
                </a:solidFill>
                <a:ea typeface="Times New Roman" panose="02020603050405020304" pitchFamily="18" charset="0"/>
                <a:cs typeface="Arial" panose="020B0604020202020204" pitchFamily="34" charset="0"/>
              </a:rPr>
              <a:t>Commuters</a:t>
            </a:r>
            <a:endParaRPr lang="en-US" sz="3400" dirty="0">
              <a:cs typeface="Arial" panose="020B0604020202020204" pitchFamily="34" charset="0"/>
            </a:endParaRPr>
          </a:p>
        </p:txBody>
      </p:sp>
    </p:spTree>
    <p:extLst>
      <p:ext uri="{BB962C8B-B14F-4D97-AF65-F5344CB8AC3E}">
        <p14:creationId xmlns:p14="http://schemas.microsoft.com/office/powerpoint/2010/main" val="285555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05495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928884" y="1074509"/>
            <a:ext cx="4416595"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400" i="1" dirty="0">
                <a:solidFill>
                  <a:srgbClr val="FF0000"/>
                </a:solidFill>
              </a:rPr>
              <a:t> </a:t>
            </a:r>
            <a:r>
              <a:rPr lang="en-US" sz="2800" i="1" dirty="0">
                <a:solidFill>
                  <a:srgbClr val="FF0000"/>
                </a:solidFill>
              </a:rPr>
              <a:t>New words</a:t>
            </a:r>
          </a:p>
          <a:p>
            <a:pPr marL="571500" indent="-571500">
              <a:buFont typeface="Arial" panose="020B0604020202020204" pitchFamily="34" charset="0"/>
              <a:buChar char="•"/>
            </a:pPr>
            <a:r>
              <a:rPr lang="en-US" sz="3200" i="1" dirty="0">
                <a:solidFill>
                  <a:srgbClr val="0070C0"/>
                </a:solidFill>
              </a:rPr>
              <a:t>fare</a:t>
            </a:r>
          </a:p>
          <a:p>
            <a:pPr marL="571500" indent="-571500">
              <a:buFont typeface="Arial" panose="020B0604020202020204" pitchFamily="34" charset="0"/>
              <a:buChar char="•"/>
            </a:pPr>
            <a:r>
              <a:rPr lang="en-US" sz="3200" i="1" dirty="0">
                <a:solidFill>
                  <a:srgbClr val="0070C0"/>
                </a:solidFill>
              </a:rPr>
              <a:t>commuter</a:t>
            </a:r>
          </a:p>
          <a:p>
            <a:pPr marL="571500" indent="-571500">
              <a:buFont typeface="Arial" panose="020B0604020202020204" pitchFamily="34" charset="0"/>
              <a:buChar char="•"/>
            </a:pPr>
            <a:r>
              <a:rPr lang="en-US" sz="3200" i="1" dirty="0">
                <a:solidFill>
                  <a:srgbClr val="0070C0"/>
                </a:solidFill>
              </a:rPr>
              <a:t>congestion</a:t>
            </a:r>
          </a:p>
          <a:p>
            <a:pPr marL="571500" indent="-571500">
              <a:buFont typeface="Arial" panose="020B0604020202020204" pitchFamily="34" charset="0"/>
              <a:buChar char="•"/>
            </a:pPr>
            <a:r>
              <a:rPr lang="en-US" sz="3200" i="1" dirty="0">
                <a:solidFill>
                  <a:srgbClr val="0070C0"/>
                </a:solidFill>
              </a:rPr>
              <a:t> downtown</a:t>
            </a:r>
          </a:p>
          <a:p>
            <a:pPr marL="571500" indent="-571500">
              <a:buFont typeface="Arial" panose="020B0604020202020204" pitchFamily="34" charset="0"/>
              <a:buChar char="•"/>
            </a:pPr>
            <a:r>
              <a:rPr lang="en-US" sz="3200" i="1" dirty="0">
                <a:solidFill>
                  <a:srgbClr val="0070C0"/>
                </a:solidFill>
              </a:rPr>
              <a:t>speed limit</a:t>
            </a:r>
          </a:p>
          <a:p>
            <a:pPr marL="571500" indent="-571500">
              <a:buFont typeface="Arial" panose="020B0604020202020204" pitchFamily="34" charset="0"/>
              <a:buChar char="•"/>
            </a:pPr>
            <a:r>
              <a:rPr lang="en-US" sz="3200" i="1" dirty="0">
                <a:solidFill>
                  <a:srgbClr val="0070C0"/>
                </a:solidFill>
              </a:rPr>
              <a:t>efficient</a:t>
            </a:r>
          </a:p>
          <a:p>
            <a:pPr marL="571500" indent="-571500">
              <a:buFont typeface="Arial" panose="020B0604020202020204" pitchFamily="34" charset="0"/>
              <a:buChar char="•"/>
            </a:pPr>
            <a:r>
              <a:rPr lang="en-US" sz="3200" i="1" dirty="0">
                <a:solidFill>
                  <a:srgbClr val="0070C0"/>
                </a:solidFill>
              </a:rPr>
              <a:t>self-driving</a:t>
            </a:r>
            <a:endParaRPr lang="en-US" sz="3000" i="1" dirty="0">
              <a:solidFill>
                <a:srgbClr val="0070C0"/>
              </a:solidFill>
            </a:endParaRPr>
          </a:p>
        </p:txBody>
      </p:sp>
    </p:spTree>
    <p:extLst>
      <p:ext uri="{BB962C8B-B14F-4D97-AF65-F5344CB8AC3E}">
        <p14:creationId xmlns:p14="http://schemas.microsoft.com/office/powerpoint/2010/main" val="421067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23901" y="2018782"/>
            <a:ext cx="11468099" cy="452431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Vocabulary: </a:t>
            </a:r>
          </a:p>
          <a:p>
            <a:pPr>
              <a:lnSpc>
                <a:spcPct val="150000"/>
              </a:lnSpc>
            </a:pPr>
            <a:r>
              <a:rPr lang="en-US" sz="3600" i="1" dirty="0">
                <a:solidFill>
                  <a:srgbClr val="002060"/>
                </a:solidFill>
                <a:latin typeface="Calibri "/>
                <a:ea typeface="Arial" panose="020B0604020202020204" pitchFamily="34" charset="0"/>
                <a:cs typeface="JDCLK L+ Frutiger LT Std"/>
              </a:rPr>
              <a:t>- practice and learn vocabulary related to cities of the future</a:t>
            </a:r>
          </a:p>
          <a:p>
            <a:pPr>
              <a:lnSpc>
                <a:spcPct val="150000"/>
              </a:lnSpc>
            </a:pPr>
            <a:r>
              <a:rPr lang="en-US" sz="3600" i="1" dirty="0">
                <a:solidFill>
                  <a:srgbClr val="002060"/>
                </a:solidFill>
                <a:latin typeface="Calibri "/>
                <a:ea typeface="Arial" panose="020B0604020202020204" pitchFamily="34" charset="0"/>
                <a:cs typeface="JDCLK L+ Frutiger LT Std"/>
              </a:rPr>
              <a:t>- practice functional English (Reaching </a:t>
            </a:r>
            <a:r>
              <a:rPr lang="en-US" sz="3600" i="1" dirty="0" smtClean="0">
                <a:solidFill>
                  <a:srgbClr val="002060"/>
                </a:solidFill>
                <a:latin typeface="Calibri "/>
                <a:ea typeface="Arial" panose="020B0604020202020204" pitchFamily="34" charset="0"/>
                <a:cs typeface="JDCLK L+ Frutiger LT Std"/>
              </a:rPr>
              <a:t>an agreement</a:t>
            </a:r>
            <a:r>
              <a:rPr lang="en-US" sz="3600" i="1" dirty="0">
                <a:solidFill>
                  <a:srgbClr val="002060"/>
                </a:solidFill>
                <a:latin typeface="Calibri "/>
                <a:ea typeface="Arial" panose="020B0604020202020204" pitchFamily="34" charset="0"/>
                <a:cs typeface="JDCLK L+ Frutiger LT Std"/>
              </a:rPr>
              <a:t>)</a:t>
            </a:r>
          </a:p>
          <a:p>
            <a:r>
              <a:rPr lang="en-US" sz="3600" i="1" dirty="0">
                <a:solidFill>
                  <a:srgbClr val="FF0000"/>
                </a:solidFill>
              </a:rPr>
              <a:t>Listening:</a:t>
            </a:r>
          </a:p>
          <a:p>
            <a:pPr>
              <a:lnSpc>
                <a:spcPct val="150000"/>
              </a:lnSpc>
            </a:pPr>
            <a:r>
              <a:rPr lang="en-US" sz="3600" i="1" dirty="0">
                <a:solidFill>
                  <a:srgbClr val="002060"/>
                </a:solidFill>
                <a:latin typeface="Calibri "/>
                <a:ea typeface="Arial" panose="020B0604020202020204" pitchFamily="34" charset="0"/>
                <a:cs typeface="JDCLK L+ Frutiger LT Std"/>
              </a:rPr>
              <a:t>- practice listening </a:t>
            </a:r>
            <a:r>
              <a:rPr lang="en-US" sz="3600" i="1" dirty="0" smtClean="0">
                <a:solidFill>
                  <a:srgbClr val="002060"/>
                </a:solidFill>
                <a:latin typeface="Calibri "/>
                <a:ea typeface="Arial" panose="020B0604020202020204" pitchFamily="34" charset="0"/>
                <a:cs typeface="JDCLK L+ Frutiger LT Std"/>
              </a:rPr>
              <a:t>for specific </a:t>
            </a:r>
            <a:r>
              <a:rPr lang="en-US" sz="3600" i="1" dirty="0">
                <a:solidFill>
                  <a:srgbClr val="002060"/>
                </a:solidFill>
                <a:latin typeface="Calibri "/>
                <a:ea typeface="Arial" panose="020B0604020202020204" pitchFamily="34" charset="0"/>
                <a:cs typeface="JDCLK L+ Frutiger LT Std"/>
              </a:rPr>
              <a:t>information. </a:t>
            </a:r>
          </a:p>
        </p:txBody>
      </p:sp>
    </p:spTree>
    <p:extLst>
      <p:ext uri="{BB962C8B-B14F-4D97-AF65-F5344CB8AC3E}">
        <p14:creationId xmlns:p14="http://schemas.microsoft.com/office/powerpoint/2010/main" val="385596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6572" y="-347019"/>
            <a:ext cx="14119795" cy="7938938"/>
          </a:xfrm>
          <a:prstGeom prst="rect">
            <a:avLst/>
          </a:prstGeom>
        </p:spPr>
      </p:pic>
    </p:spTree>
    <p:extLst>
      <p:ext uri="{BB962C8B-B14F-4D97-AF65-F5344CB8AC3E}">
        <p14:creationId xmlns:p14="http://schemas.microsoft.com/office/powerpoint/2010/main" val="123812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214" y="2153105"/>
            <a:ext cx="11719571" cy="3416320"/>
          </a:xfrm>
          <a:prstGeom prst="rect">
            <a:avLst/>
          </a:prstGeom>
        </p:spPr>
        <p:txBody>
          <a:bodyPr wrap="square">
            <a:spAutoFit/>
          </a:bodyPr>
          <a:lstStyle/>
          <a:p>
            <a:r>
              <a:rPr lang="en-US" sz="3600" dirty="0">
                <a:solidFill>
                  <a:srgbClr val="0070C0"/>
                </a:solidFill>
                <a:ea typeface="Calibri" panose="020F0502020204030204" pitchFamily="34" charset="0"/>
              </a:rPr>
              <a:t>- Learn the new words.</a:t>
            </a:r>
          </a:p>
          <a:p>
            <a:r>
              <a:rPr lang="en-US" sz="3600" dirty="0">
                <a:solidFill>
                  <a:srgbClr val="0070C0"/>
                </a:solidFill>
                <a:ea typeface="Calibri" panose="020F0502020204030204" pitchFamily="34" charset="0"/>
              </a:rPr>
              <a:t>- Practice talking about future cities.</a:t>
            </a:r>
          </a:p>
          <a:p>
            <a:r>
              <a:rPr lang="en-US" sz="3600" dirty="0">
                <a:solidFill>
                  <a:srgbClr val="0070C0"/>
                </a:solidFill>
                <a:ea typeface="Calibri" panose="020F0502020204030204" pitchFamily="34" charset="0"/>
              </a:rPr>
              <a:t>- Do the exercises in WB: Vocabulary and Listening (page 56).</a:t>
            </a:r>
          </a:p>
          <a:p>
            <a:pPr marL="571500" indent="-571500">
              <a:buFontTx/>
              <a:buChar char="-"/>
            </a:pPr>
            <a:r>
              <a:rPr lang="en-US" sz="3600" dirty="0">
                <a:solidFill>
                  <a:srgbClr val="0070C0"/>
                </a:solidFill>
                <a:ea typeface="Calibri" panose="020F0502020204030204" pitchFamily="34" charset="0"/>
              </a:rPr>
              <a:t>Play the consolidation games in </a:t>
            </a:r>
            <a:r>
              <a:rPr lang="en-US" sz="3600" dirty="0" err="1">
                <a:solidFill>
                  <a:srgbClr val="0070C0"/>
                </a:solidFill>
                <a:ea typeface="Calibri" panose="020F0502020204030204" pitchFamily="34" charset="0"/>
              </a:rPr>
              <a:t>Tiếng</a:t>
            </a:r>
            <a:r>
              <a:rPr lang="en-US" sz="3600" dirty="0">
                <a:solidFill>
                  <a:srgbClr val="0070C0"/>
                </a:solidFill>
                <a:ea typeface="Calibri" panose="020F0502020204030204" pitchFamily="34" charset="0"/>
              </a:rPr>
              <a:t> Anh 11 </a:t>
            </a:r>
            <a:r>
              <a:rPr lang="en-US" sz="3600" dirty="0" err="1">
                <a:solidFill>
                  <a:srgbClr val="0070C0"/>
                </a:solidFill>
                <a:ea typeface="Calibri" panose="020F0502020204030204" pitchFamily="34" charset="0"/>
              </a:rPr>
              <a:t>i</a:t>
            </a:r>
            <a:r>
              <a:rPr lang="en-US" sz="3600" dirty="0">
                <a:solidFill>
                  <a:srgbClr val="0070C0"/>
                </a:solidFill>
                <a:ea typeface="Calibri" panose="020F0502020204030204" pitchFamily="34" charset="0"/>
              </a:rPr>
              <a:t>-Learn Smart World DHA App on </a:t>
            </a:r>
            <a:r>
              <a:rPr lang="en-US" sz="3600" dirty="0">
                <a:solidFill>
                  <a:srgbClr val="0070C0"/>
                </a:solidFill>
                <a:ea typeface="Calibri" panose="020F0502020204030204" pitchFamily="34" charset="0"/>
                <a:hlinkClick r:id="rId2"/>
              </a:rPr>
              <a:t>www.eduhome.com.vn</a:t>
            </a:r>
            <a:endParaRPr lang="en-US" sz="3600" dirty="0">
              <a:solidFill>
                <a:srgbClr val="0070C0"/>
              </a:solidFill>
              <a:ea typeface="Calibri" panose="020F0502020204030204" pitchFamily="34" charset="0"/>
            </a:endParaRPr>
          </a:p>
          <a:p>
            <a:r>
              <a:rPr lang="en-US" sz="3600" dirty="0">
                <a:solidFill>
                  <a:srgbClr val="0070C0"/>
                </a:solidFill>
                <a:ea typeface="Calibri" panose="020F0502020204030204" pitchFamily="34" charset="0"/>
              </a:rPr>
              <a:t>- Prepare: Lesson 1.2 – Grammar (pages 101 &amp; 102 – SB).</a:t>
            </a:r>
          </a:p>
        </p:txBody>
      </p:sp>
      <p:pic>
        <p:nvPicPr>
          <p:cNvPr id="4" name="Picture 3"/>
          <p:cNvPicPr>
            <a:picLocks noChangeAspect="1"/>
          </p:cNvPicPr>
          <p:nvPr/>
        </p:nvPicPr>
        <p:blipFill rotWithShape="1">
          <a:blip r:embed="rId3"/>
          <a:srcRect t="44961" r="42349" b="43140"/>
          <a:stretch/>
        </p:blipFill>
        <p:spPr>
          <a:xfrm>
            <a:off x="922042" y="324919"/>
            <a:ext cx="11262343" cy="1306978"/>
          </a:xfrm>
          <a:prstGeom prst="rect">
            <a:avLst/>
          </a:prstGeom>
        </p:spPr>
      </p:pic>
    </p:spTree>
    <p:extLst>
      <p:ext uri="{BB962C8B-B14F-4D97-AF65-F5344CB8AC3E}">
        <p14:creationId xmlns:p14="http://schemas.microsoft.com/office/powerpoint/2010/main" val="338536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87590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82721" y="779974"/>
            <a:ext cx="6756218" cy="1323439"/>
          </a:xfrm>
          <a:prstGeom prst="rect">
            <a:avLst/>
          </a:prstGeom>
        </p:spPr>
        <p:txBody>
          <a:bodyPr wrap="square">
            <a:spAutoFit/>
          </a:bodyPr>
          <a:lstStyle/>
          <a:p>
            <a:r>
              <a:rPr lang="en-US" sz="4000" b="1" dirty="0">
                <a:solidFill>
                  <a:srgbClr val="FF0000"/>
                </a:solidFill>
                <a:ea typeface="Times New Roman" panose="02020603050405020304" pitchFamily="18" charset="0"/>
              </a:rPr>
              <a:t>By the end of this lesson, </a:t>
            </a:r>
          </a:p>
          <a:p>
            <a:r>
              <a:rPr lang="en-US" sz="4000" b="1" dirty="0">
                <a:solidFill>
                  <a:srgbClr val="FF0000"/>
                </a:solidFill>
                <a:ea typeface="Times New Roman" panose="02020603050405020304" pitchFamily="18" charset="0"/>
              </a:rPr>
              <a:t>students will be able to:</a:t>
            </a:r>
            <a:endParaRPr lang="en-US" sz="4000" b="1" dirty="0">
              <a:solidFill>
                <a:srgbClr val="FF0000"/>
              </a:solidFill>
            </a:endParaRPr>
          </a:p>
        </p:txBody>
      </p:sp>
      <p:sp>
        <p:nvSpPr>
          <p:cNvPr id="6" name="Rectangle 5"/>
          <p:cNvSpPr/>
          <p:nvPr/>
        </p:nvSpPr>
        <p:spPr>
          <a:xfrm>
            <a:off x="579472" y="3278102"/>
            <a:ext cx="11328993" cy="3416320"/>
          </a:xfrm>
          <a:prstGeom prst="rect">
            <a:avLst/>
          </a:prstGeom>
        </p:spPr>
        <p:txBody>
          <a:bodyPr wrap="square">
            <a:spAutoFit/>
          </a:bodyPr>
          <a:lstStyle/>
          <a:p>
            <a:pPr>
              <a:lnSpc>
                <a:spcPct val="150000"/>
              </a:lnSpc>
            </a:pPr>
            <a:r>
              <a:rPr lang="en-US" sz="3600" i="1" dirty="0">
                <a:solidFill>
                  <a:srgbClr val="002060"/>
                </a:solidFill>
                <a:latin typeface="Calibri "/>
                <a:ea typeface="Arial" panose="020B0604020202020204" pitchFamily="34" charset="0"/>
                <a:cs typeface="JDCLK L+ Frutiger LT Std"/>
              </a:rPr>
              <a:t>- practice and learn vocabulary related to </a:t>
            </a:r>
            <a:r>
              <a:rPr lang="en-US" sz="3600" i="1" dirty="0">
                <a:solidFill>
                  <a:srgbClr val="FF0000"/>
                </a:solidFill>
                <a:latin typeface="Calibri "/>
                <a:ea typeface="Arial" panose="020B0604020202020204" pitchFamily="34" charset="0"/>
                <a:cs typeface="JDCLK L+ Frutiger LT Std"/>
              </a:rPr>
              <a:t>cities of the future</a:t>
            </a:r>
          </a:p>
          <a:p>
            <a:pPr>
              <a:lnSpc>
                <a:spcPct val="150000"/>
              </a:lnSpc>
            </a:pPr>
            <a:r>
              <a:rPr lang="en-US" sz="3600" i="1" dirty="0">
                <a:solidFill>
                  <a:srgbClr val="002060"/>
                </a:solidFill>
                <a:latin typeface="Calibri "/>
                <a:ea typeface="Arial" panose="020B0604020202020204" pitchFamily="34" charset="0"/>
                <a:cs typeface="JDCLK L+ Frutiger LT Std"/>
              </a:rPr>
              <a:t>- practice listening </a:t>
            </a:r>
            <a:r>
              <a:rPr lang="en-US" sz="3600" i="1" dirty="0" smtClean="0">
                <a:solidFill>
                  <a:srgbClr val="002060"/>
                </a:solidFill>
                <a:latin typeface="Calibri "/>
                <a:ea typeface="Arial" panose="020B0604020202020204" pitchFamily="34" charset="0"/>
                <a:cs typeface="JDCLK L+ Frutiger LT Std"/>
              </a:rPr>
              <a:t>for specific </a:t>
            </a:r>
            <a:r>
              <a:rPr lang="en-US" sz="3600" i="1" dirty="0">
                <a:solidFill>
                  <a:srgbClr val="002060"/>
                </a:solidFill>
                <a:latin typeface="Calibri "/>
                <a:ea typeface="Arial" panose="020B0604020202020204" pitchFamily="34" charset="0"/>
                <a:cs typeface="JDCLK L+ Frutiger LT Std"/>
              </a:rPr>
              <a:t>information</a:t>
            </a:r>
          </a:p>
          <a:p>
            <a:pPr>
              <a:lnSpc>
                <a:spcPct val="150000"/>
              </a:lnSpc>
            </a:pPr>
            <a:r>
              <a:rPr lang="en-US" sz="3600" i="1" dirty="0">
                <a:solidFill>
                  <a:srgbClr val="002060"/>
                </a:solidFill>
                <a:latin typeface="Calibri "/>
                <a:ea typeface="Arial" panose="020B0604020202020204" pitchFamily="34" charset="0"/>
                <a:cs typeface="JDCLK L+ Frutiger LT Std"/>
              </a:rPr>
              <a:t>- practice functional English (Reaching agreement)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552" y="371928"/>
            <a:ext cx="3829770" cy="247257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8957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6" y="355459"/>
            <a:ext cx="8958016" cy="6110655"/>
          </a:xfrm>
          <a:prstGeom prst="rect">
            <a:avLst/>
          </a:prstGeom>
        </p:spPr>
      </p:pic>
      <p:sp>
        <p:nvSpPr>
          <p:cNvPr id="4" name="Oval 3">
            <a:extLst>
              <a:ext uri="{FF2B5EF4-FFF2-40B4-BE49-F238E27FC236}">
                <a16:creationId xmlns:a16="http://schemas.microsoft.com/office/drawing/2014/main" id="{C278F6E7-26D8-1179-34C4-A12CA5F3E503}"/>
              </a:ext>
            </a:extLst>
          </p:cNvPr>
          <p:cNvSpPr/>
          <p:nvPr/>
        </p:nvSpPr>
        <p:spPr>
          <a:xfrm>
            <a:off x="1491110" y="606295"/>
            <a:ext cx="5576753" cy="5645410"/>
          </a:xfrm>
          <a:prstGeom prst="ellipse">
            <a:avLst/>
          </a:prstGeom>
          <a:solidFill>
            <a:schemeClr val="bg1"/>
          </a:solidFill>
          <a:ln>
            <a:solidFill>
              <a:srgbClr val="D0D0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rPr>
              <a:t>        </a:t>
            </a:r>
            <a:r>
              <a:rPr lang="en-US" sz="3600" i="1" dirty="0">
                <a:solidFill>
                  <a:srgbClr val="FF0000"/>
                </a:solidFill>
              </a:rPr>
              <a:t>New words</a:t>
            </a:r>
          </a:p>
          <a:p>
            <a:pPr marL="571500" indent="-571500">
              <a:buFont typeface="Arial" panose="020B0604020202020204" pitchFamily="34" charset="0"/>
              <a:buChar char="•"/>
            </a:pPr>
            <a:r>
              <a:rPr lang="en-US" sz="4000" i="1" dirty="0">
                <a:solidFill>
                  <a:srgbClr val="0070C0"/>
                </a:solidFill>
              </a:rPr>
              <a:t>fare</a:t>
            </a:r>
          </a:p>
          <a:p>
            <a:pPr marL="571500" indent="-571500">
              <a:buFont typeface="Arial" panose="020B0604020202020204" pitchFamily="34" charset="0"/>
              <a:buChar char="•"/>
            </a:pPr>
            <a:r>
              <a:rPr lang="en-US" sz="4000" i="1" dirty="0">
                <a:solidFill>
                  <a:srgbClr val="0070C0"/>
                </a:solidFill>
              </a:rPr>
              <a:t>commuter</a:t>
            </a:r>
          </a:p>
          <a:p>
            <a:pPr marL="571500" indent="-571500">
              <a:buFont typeface="Arial" panose="020B0604020202020204" pitchFamily="34" charset="0"/>
              <a:buChar char="•"/>
            </a:pPr>
            <a:r>
              <a:rPr lang="en-US" sz="4000" i="1" dirty="0">
                <a:solidFill>
                  <a:srgbClr val="0070C0"/>
                </a:solidFill>
              </a:rPr>
              <a:t>congestion</a:t>
            </a:r>
          </a:p>
          <a:p>
            <a:pPr marL="571500" indent="-571500">
              <a:buFont typeface="Arial" panose="020B0604020202020204" pitchFamily="34" charset="0"/>
              <a:buChar char="•"/>
            </a:pPr>
            <a:r>
              <a:rPr lang="en-US" sz="4000" i="1" dirty="0">
                <a:solidFill>
                  <a:srgbClr val="0070C0"/>
                </a:solidFill>
              </a:rPr>
              <a:t> downtown</a:t>
            </a:r>
          </a:p>
          <a:p>
            <a:pPr marL="571500" indent="-571500">
              <a:buFont typeface="Arial" panose="020B0604020202020204" pitchFamily="34" charset="0"/>
              <a:buChar char="•"/>
            </a:pPr>
            <a:r>
              <a:rPr lang="en-US" sz="4000" i="1" dirty="0">
                <a:solidFill>
                  <a:srgbClr val="0070C0"/>
                </a:solidFill>
              </a:rPr>
              <a:t>speed limit</a:t>
            </a:r>
          </a:p>
          <a:p>
            <a:pPr marL="571500" indent="-571500">
              <a:buFont typeface="Arial" panose="020B0604020202020204" pitchFamily="34" charset="0"/>
              <a:buChar char="•"/>
            </a:pPr>
            <a:r>
              <a:rPr lang="en-US" sz="4000" i="1" dirty="0">
                <a:solidFill>
                  <a:srgbClr val="0070C0"/>
                </a:solidFill>
              </a:rPr>
              <a:t>efficient</a:t>
            </a:r>
          </a:p>
          <a:p>
            <a:pPr marL="571500" indent="-571500">
              <a:buFont typeface="Arial" panose="020B0604020202020204" pitchFamily="34" charset="0"/>
              <a:buChar char="•"/>
            </a:pPr>
            <a:r>
              <a:rPr lang="en-US" sz="4000" i="1" dirty="0">
                <a:solidFill>
                  <a:srgbClr val="0070C0"/>
                </a:solidFill>
              </a:rPr>
              <a:t>self-driving</a:t>
            </a:r>
          </a:p>
        </p:txBody>
      </p:sp>
    </p:spTree>
    <p:extLst>
      <p:ext uri="{BB962C8B-B14F-4D97-AF65-F5344CB8AC3E}">
        <p14:creationId xmlns:p14="http://schemas.microsoft.com/office/powerpoint/2010/main" val="12881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64071" y="361206"/>
            <a:ext cx="9204319" cy="6135587"/>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8929" b="99107" l="509" r="98219">
                        <a14:foregroundMark x1="16794" y1="9821" x2="763" y2="99107"/>
                        <a14:backgroundMark x1="97455" y1="26786" x2="81425" y2="99107"/>
                        <a14:backgroundMark x1="95929" y1="33929" x2="99237" y2="13393"/>
                        <a14:backgroundMark x1="98728" y1="22321" x2="97964" y2="25000"/>
                      </a14:backgroundRemoval>
                    </a14:imgEffect>
                  </a14:imgLayer>
                </a14:imgProps>
              </a:ext>
            </a:extLst>
          </a:blip>
          <a:stretch>
            <a:fillRect/>
          </a:stretch>
        </p:blipFill>
        <p:spPr>
          <a:xfrm>
            <a:off x="130629" y="1469797"/>
            <a:ext cx="3018608" cy="860264"/>
          </a:xfrm>
          <a:prstGeom prst="rect">
            <a:avLst/>
          </a:prstGeom>
        </p:spPr>
      </p:pic>
    </p:spTree>
    <p:extLst>
      <p:ext uri="{BB962C8B-B14F-4D97-AF65-F5344CB8AC3E}">
        <p14:creationId xmlns:p14="http://schemas.microsoft.com/office/powerpoint/2010/main" val="242585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802435-2C5D-1761-F530-A78CBD1256B5}"/>
              </a:ext>
            </a:extLst>
          </p:cNvPr>
          <p:cNvPicPr>
            <a:picLocks noChangeAspect="1"/>
          </p:cNvPicPr>
          <p:nvPr/>
        </p:nvPicPr>
        <p:blipFill>
          <a:blip r:embed="rId2"/>
          <a:stretch>
            <a:fillRect/>
          </a:stretch>
        </p:blipFill>
        <p:spPr>
          <a:xfrm>
            <a:off x="1931211" y="435307"/>
            <a:ext cx="8329577" cy="4215490"/>
          </a:xfrm>
          <a:prstGeom prst="rect">
            <a:avLst/>
          </a:prstGeom>
        </p:spPr>
      </p:pic>
      <p:graphicFrame>
        <p:nvGraphicFramePr>
          <p:cNvPr id="4" name="Table 3">
            <a:extLst>
              <a:ext uri="{FF2B5EF4-FFF2-40B4-BE49-F238E27FC236}">
                <a16:creationId xmlns:a16="http://schemas.microsoft.com/office/drawing/2014/main" id="{5888A9B5-637C-A1AF-73F2-C650A5F384C3}"/>
              </a:ext>
            </a:extLst>
          </p:cNvPr>
          <p:cNvGraphicFramePr>
            <a:graphicFrameLocks noGrp="1"/>
          </p:cNvGraphicFramePr>
          <p:nvPr>
            <p:extLst>
              <p:ext uri="{D42A27DB-BD31-4B8C-83A1-F6EECF244321}">
                <p14:modId xmlns:p14="http://schemas.microsoft.com/office/powerpoint/2010/main" val="3865731220"/>
              </p:ext>
            </p:extLst>
          </p:nvPr>
        </p:nvGraphicFramePr>
        <p:xfrm>
          <a:off x="5866804" y="668095"/>
          <a:ext cx="5107299" cy="944880"/>
        </p:xfrm>
        <a:graphic>
          <a:graphicData uri="http://schemas.openxmlformats.org/drawingml/2006/table">
            <a:tbl>
              <a:tblPr/>
              <a:tblGrid>
                <a:gridCol w="5107299">
                  <a:extLst>
                    <a:ext uri="{9D8B030D-6E8A-4147-A177-3AD203B41FA5}">
                      <a16:colId xmlns:a16="http://schemas.microsoft.com/office/drawing/2014/main" val="926693206"/>
                    </a:ext>
                  </a:extLst>
                </a:gridCol>
              </a:tblGrid>
              <a:tr h="0">
                <a:tc>
                  <a:txBody>
                    <a:bodyPr/>
                    <a:lstStyle/>
                    <a:p>
                      <a:r>
                        <a:rPr lang="en-US" sz="2800" b="1" i="0" u="none" dirty="0">
                          <a:solidFill>
                            <a:schemeClr val="bg1"/>
                          </a:solidFill>
                          <a:effectLst/>
                          <a:latin typeface="+mn-lt"/>
                        </a:rPr>
                        <a:t>In pairs. Look at the picture. </a:t>
                      </a:r>
                    </a:p>
                    <a:p>
                      <a:r>
                        <a:rPr lang="en-US" sz="2800" b="1" i="0" u="none" dirty="0">
                          <a:solidFill>
                            <a:schemeClr val="bg1"/>
                          </a:solidFill>
                          <a:effectLst/>
                          <a:latin typeface="+mn-lt"/>
                        </a:rPr>
                        <a:t>Discuss the questions.</a:t>
                      </a:r>
                      <a:endParaRPr lang="en-US" sz="4000" b="1" u="none" dirty="0">
                        <a:solidFill>
                          <a:schemeClr val="bg1"/>
                        </a:solidFill>
                        <a:effectLst/>
                        <a:latin typeface="+mn-lt"/>
                      </a:endParaRP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7234057"/>
                  </a:ext>
                </a:extLst>
              </a:tr>
            </a:tbl>
          </a:graphicData>
        </a:graphic>
      </p:graphicFrame>
      <p:sp>
        <p:nvSpPr>
          <p:cNvPr id="5" name="Rectangle 1">
            <a:extLst>
              <a:ext uri="{FF2B5EF4-FFF2-40B4-BE49-F238E27FC236}">
                <a16:creationId xmlns:a16="http://schemas.microsoft.com/office/drawing/2014/main" id="{CB0FA5BE-DFF8-8E81-BC08-5286EDEB7E85}"/>
              </a:ext>
            </a:extLst>
          </p:cNvPr>
          <p:cNvSpPr>
            <a:spLocks noChangeArrowheads="1"/>
          </p:cNvSpPr>
          <p:nvPr/>
        </p:nvSpPr>
        <p:spPr bwMode="auto">
          <a:xfrm>
            <a:off x="4349750" y="326617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abic Typesetting" panose="03020402040406030203" pitchFamily="66" charset="-78"/>
                <a:cs typeface="Arabic Typesetting" panose="03020402040406030203" pitchFamily="66" charset="-78"/>
              </a:rPr>
              <a:t/>
            </a:r>
            <a:br>
              <a:rPr kumimoji="0" lang="en-US" altLang="en-US" sz="1800" b="0" i="0" u="none" strike="noStrike" cap="none" normalizeH="0" baseline="0">
                <a:ln>
                  <a:noFill/>
                </a:ln>
                <a:solidFill>
                  <a:schemeClr val="tx1"/>
                </a:solidFill>
                <a:effectLst/>
                <a:latin typeface="Arabic Typesetting" panose="03020402040406030203" pitchFamily="66" charset="-78"/>
                <a:cs typeface="Arabic Typesetting" panose="03020402040406030203" pitchFamily="66" charset="-78"/>
              </a:rPr>
            </a:br>
            <a:endParaRPr kumimoji="0" lang="en-US" altLang="en-US" sz="1800" b="0" i="0" u="none" strike="noStrike" cap="none" normalizeH="0" baseline="0">
              <a:ln>
                <a:noFill/>
              </a:ln>
              <a:solidFill>
                <a:schemeClr val="tx1"/>
              </a:solidFill>
              <a:effectLst/>
              <a:latin typeface="Arabic Typesetting" panose="03020402040406030203" pitchFamily="66" charset="-78"/>
              <a:cs typeface="Arabic Typesetting" panose="03020402040406030203" pitchFamily="66" charset="-78"/>
            </a:endParaRPr>
          </a:p>
        </p:txBody>
      </p:sp>
      <p:sp>
        <p:nvSpPr>
          <p:cNvPr id="8" name="Rectangle 7">
            <a:extLst>
              <a:ext uri="{FF2B5EF4-FFF2-40B4-BE49-F238E27FC236}">
                <a16:creationId xmlns:a16="http://schemas.microsoft.com/office/drawing/2014/main" id="{074627B4-98D6-729C-C5A9-44A9D1D516AB}"/>
              </a:ext>
            </a:extLst>
          </p:cNvPr>
          <p:cNvSpPr/>
          <p:nvPr/>
        </p:nvSpPr>
        <p:spPr>
          <a:xfrm>
            <a:off x="10735696" y="435307"/>
            <a:ext cx="1353999" cy="461665"/>
          </a:xfrm>
          <a:prstGeom prst="rect">
            <a:avLst/>
          </a:prstGeom>
          <a:solidFill>
            <a:srgbClr val="00B050"/>
          </a:solidFill>
          <a:ln>
            <a:noFill/>
          </a:ln>
          <a:effectLst>
            <a:outerShdw blurRad="50800" dist="38100" dir="5400000" algn="t" rotWithShape="0">
              <a:prstClr val="black">
                <a:alpha val="40000"/>
              </a:prstClr>
            </a:outerShdw>
          </a:effectLst>
        </p:spPr>
        <p:txBody>
          <a:bodyPr wrap="square">
            <a:spAutoFit/>
          </a:bodyPr>
          <a:lstStyle/>
          <a:p>
            <a:r>
              <a:rPr lang="en-US" sz="2400" b="1" i="1" dirty="0">
                <a:solidFill>
                  <a:srgbClr val="FFFF00"/>
                </a:solidFill>
              </a:rPr>
              <a:t>Option 1</a:t>
            </a:r>
          </a:p>
        </p:txBody>
      </p:sp>
      <p:graphicFrame>
        <p:nvGraphicFramePr>
          <p:cNvPr id="13" name="Table 12">
            <a:extLst>
              <a:ext uri="{FF2B5EF4-FFF2-40B4-BE49-F238E27FC236}">
                <a16:creationId xmlns:a16="http://schemas.microsoft.com/office/drawing/2014/main" id="{E8D15460-9C52-ECCA-AAD4-2275B94BAEA4}"/>
              </a:ext>
            </a:extLst>
          </p:cNvPr>
          <p:cNvGraphicFramePr>
            <a:graphicFrameLocks noGrp="1"/>
          </p:cNvGraphicFramePr>
          <p:nvPr>
            <p:extLst>
              <p:ext uri="{D42A27DB-BD31-4B8C-83A1-F6EECF244321}">
                <p14:modId xmlns:p14="http://schemas.microsoft.com/office/powerpoint/2010/main" val="694112262"/>
              </p:ext>
            </p:extLst>
          </p:nvPr>
        </p:nvGraphicFramePr>
        <p:xfrm>
          <a:off x="1866559" y="4883585"/>
          <a:ext cx="9107544" cy="1188720"/>
        </p:xfrm>
        <a:graphic>
          <a:graphicData uri="http://schemas.openxmlformats.org/drawingml/2006/table">
            <a:tbl>
              <a:tblPr/>
              <a:tblGrid>
                <a:gridCol w="9107544">
                  <a:extLst>
                    <a:ext uri="{9D8B030D-6E8A-4147-A177-3AD203B41FA5}">
                      <a16:colId xmlns:a16="http://schemas.microsoft.com/office/drawing/2014/main" val="630089122"/>
                    </a:ext>
                  </a:extLst>
                </a:gridCol>
              </a:tblGrid>
              <a:tr h="0">
                <a:tc>
                  <a:txBody>
                    <a:bodyPr/>
                    <a:lstStyle/>
                    <a:p>
                      <a:r>
                        <a:rPr lang="en-US" sz="3600" b="1" i="0" u="none" kern="1200" dirty="0">
                          <a:solidFill>
                            <a:srgbClr val="170BB5"/>
                          </a:solidFill>
                          <a:effectLst/>
                          <a:latin typeface="+mn-lt"/>
                          <a:ea typeface="+mn-ea"/>
                          <a:cs typeface="+mn-cs"/>
                        </a:rPr>
                        <a:t>What's the problem in the picture?</a:t>
                      </a:r>
                    </a:p>
                    <a:p>
                      <a:r>
                        <a:rPr lang="en-US" sz="3600" b="1" i="0" u="none" kern="1200" dirty="0">
                          <a:solidFill>
                            <a:srgbClr val="170BB5"/>
                          </a:solidFill>
                          <a:effectLst/>
                          <a:latin typeface="+mn-lt"/>
                          <a:ea typeface="+mn-ea"/>
                          <a:cs typeface="+mn-cs"/>
                        </a:rPr>
                        <a:t>Do you use public transportation? Why (not)?</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116608"/>
                  </a:ext>
                </a:extLst>
              </a:tr>
            </a:tbl>
          </a:graphicData>
        </a:graphic>
      </p:graphicFrame>
      <p:sp>
        <p:nvSpPr>
          <p:cNvPr id="14" name="Rectangle 3">
            <a:extLst>
              <a:ext uri="{FF2B5EF4-FFF2-40B4-BE49-F238E27FC236}">
                <a16:creationId xmlns:a16="http://schemas.microsoft.com/office/drawing/2014/main" id="{F39F1475-A40F-ECD9-EECC-E72C83E0D756}"/>
              </a:ext>
            </a:extLst>
          </p:cNvPr>
          <p:cNvSpPr>
            <a:spLocks noChangeArrowheads="1"/>
          </p:cNvSpPr>
          <p:nvPr/>
        </p:nvSpPr>
        <p:spPr bwMode="auto">
          <a:xfrm>
            <a:off x="5124450" y="3621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2040606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06E914-74CF-B096-5B23-6D6F57538B61}"/>
              </a:ext>
            </a:extLst>
          </p:cNvPr>
          <p:cNvSpPr txBox="1"/>
          <p:nvPr/>
        </p:nvSpPr>
        <p:spPr>
          <a:xfrm>
            <a:off x="482571" y="1071130"/>
            <a:ext cx="11709429" cy="1077218"/>
          </a:xfrm>
          <a:prstGeom prst="rect">
            <a:avLst/>
          </a:prstGeom>
          <a:noFill/>
        </p:spPr>
        <p:txBody>
          <a:bodyPr wrap="square">
            <a:spAutoFit/>
          </a:bodyPr>
          <a:lstStyle/>
          <a:p>
            <a:r>
              <a:rPr lang="en-US" sz="3200" i="1" dirty="0">
                <a:solidFill>
                  <a:srgbClr val="170BB5"/>
                </a:solidFill>
                <a:ea typeface="Times New Roman" panose="02020603050405020304" pitchFamily="18" charset="0"/>
              </a:rPr>
              <a:t>Is life in 2050 significantly different from life today? </a:t>
            </a:r>
          </a:p>
          <a:p>
            <a:r>
              <a:rPr lang="en-US" sz="3200" i="1" dirty="0">
                <a:solidFill>
                  <a:srgbClr val="170BB5"/>
                </a:solidFill>
                <a:ea typeface="Times New Roman" panose="02020603050405020304" pitchFamily="18" charset="0"/>
              </a:rPr>
              <a:t>What will life be like in 2050?</a:t>
            </a:r>
            <a:endParaRPr lang="en-US" sz="2800" dirty="0">
              <a:solidFill>
                <a:srgbClr val="170BB5"/>
              </a:solidFill>
              <a:ea typeface="Times New Roman" panose="02020603050405020304" pitchFamily="18" charset="0"/>
            </a:endParaRPr>
          </a:p>
        </p:txBody>
      </p:sp>
      <p:sp>
        <p:nvSpPr>
          <p:cNvPr id="8" name="Rectangle 7">
            <a:extLst>
              <a:ext uri="{FF2B5EF4-FFF2-40B4-BE49-F238E27FC236}">
                <a16:creationId xmlns:a16="http://schemas.microsoft.com/office/drawing/2014/main" id="{0B84F10F-8E0F-0C24-BD43-4C9A25588E6D}"/>
              </a:ext>
            </a:extLst>
          </p:cNvPr>
          <p:cNvSpPr/>
          <p:nvPr/>
        </p:nvSpPr>
        <p:spPr>
          <a:xfrm>
            <a:off x="482571" y="424799"/>
            <a:ext cx="861374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dirty="0">
                <a:solidFill>
                  <a:srgbClr val="C00000"/>
                </a:solidFill>
              </a:rPr>
              <a:t>Watch a video and answer the questions.</a:t>
            </a:r>
          </a:p>
        </p:txBody>
      </p:sp>
      <p:sp>
        <p:nvSpPr>
          <p:cNvPr id="2" name="Rectangle 1">
            <a:extLst>
              <a:ext uri="{FF2B5EF4-FFF2-40B4-BE49-F238E27FC236}">
                <a16:creationId xmlns:a16="http://schemas.microsoft.com/office/drawing/2014/main" id="{1278CCA8-0EBF-3ACC-3343-BB4BC2F9A40B}"/>
              </a:ext>
            </a:extLst>
          </p:cNvPr>
          <p:cNvSpPr/>
          <p:nvPr/>
        </p:nvSpPr>
        <p:spPr>
          <a:xfrm>
            <a:off x="10586142" y="436878"/>
            <a:ext cx="1353999" cy="461665"/>
          </a:xfrm>
          <a:prstGeom prst="rect">
            <a:avLst/>
          </a:prstGeom>
          <a:solidFill>
            <a:srgbClr val="00B050"/>
          </a:solidFill>
          <a:ln>
            <a:noFill/>
          </a:ln>
          <a:effectLst>
            <a:outerShdw blurRad="50800" dist="38100" dir="5400000" algn="t" rotWithShape="0">
              <a:prstClr val="black">
                <a:alpha val="40000"/>
              </a:prstClr>
            </a:outerShdw>
          </a:effectLst>
        </p:spPr>
        <p:txBody>
          <a:bodyPr wrap="square">
            <a:spAutoFit/>
          </a:bodyPr>
          <a:lstStyle/>
          <a:p>
            <a:r>
              <a:rPr lang="en-US" sz="2400" b="1" i="1" dirty="0">
                <a:solidFill>
                  <a:srgbClr val="FFFF00"/>
                </a:solidFill>
              </a:rPr>
              <a:t>Option 2</a:t>
            </a:r>
          </a:p>
        </p:txBody>
      </p:sp>
      <p:pic>
        <p:nvPicPr>
          <p:cNvPr id="4" name="Online Media 3" title="Future cities: Your life in the city in 2050">
            <a:hlinkClick r:id="" action="ppaction://media"/>
            <a:extLst>
              <a:ext uri="{FF2B5EF4-FFF2-40B4-BE49-F238E27FC236}">
                <a16:creationId xmlns:a16="http://schemas.microsoft.com/office/drawing/2014/main" id="{841E7718-FD32-D170-F7ED-30F6ACC2D838}"/>
              </a:ext>
            </a:extLst>
          </p:cNvPr>
          <p:cNvPicPr>
            <a:picLocks noRot="1" noChangeAspect="1"/>
          </p:cNvPicPr>
          <p:nvPr>
            <a:videoFile r:link="rId1"/>
          </p:nvPr>
        </p:nvPicPr>
        <p:blipFill>
          <a:blip r:embed="rId3"/>
          <a:stretch>
            <a:fillRect/>
          </a:stretch>
        </p:blipFill>
        <p:spPr>
          <a:xfrm>
            <a:off x="2032666" y="2070710"/>
            <a:ext cx="7913591" cy="4471179"/>
          </a:xfrm>
          <a:prstGeom prst="rect">
            <a:avLst/>
          </a:prstGeom>
        </p:spPr>
      </p:pic>
    </p:spTree>
    <p:extLst>
      <p:ext uri="{BB962C8B-B14F-4D97-AF65-F5344CB8AC3E}">
        <p14:creationId xmlns:p14="http://schemas.microsoft.com/office/powerpoint/2010/main" val="104622035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5560" y="367162"/>
            <a:ext cx="9616440" cy="599936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648" y="904332"/>
            <a:ext cx="5706488" cy="1081222"/>
          </a:xfrm>
          <a:prstGeom prst="rect">
            <a:avLst/>
          </a:prstGeom>
        </p:spPr>
      </p:pic>
    </p:spTree>
    <p:extLst>
      <p:ext uri="{BB962C8B-B14F-4D97-AF65-F5344CB8AC3E}">
        <p14:creationId xmlns:p14="http://schemas.microsoft.com/office/powerpoint/2010/main" val="305488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eus70910">
            <a:hlinkClick r:id="" action="ppaction://media"/>
            <a:extLst>
              <a:ext uri="{FF2B5EF4-FFF2-40B4-BE49-F238E27FC236}">
                <a16:creationId xmlns:a16="http://schemas.microsoft.com/office/drawing/2014/main" id="{18CDD1AD-E20C-FAC5-FD5F-6EE9B2B10D20}"/>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981122" y="549132"/>
            <a:ext cx="406400" cy="406400"/>
          </a:xfrm>
          <a:prstGeom prst="rect">
            <a:avLst/>
          </a:prstGeom>
        </p:spPr>
      </p:pic>
      <p:pic>
        <p:nvPicPr>
          <p:cNvPr id="46" name="commuter">
            <a:hlinkClick r:id="" action="ppaction://media"/>
            <a:extLst>
              <a:ext uri="{FF2B5EF4-FFF2-40B4-BE49-F238E27FC236}">
                <a16:creationId xmlns:a16="http://schemas.microsoft.com/office/drawing/2014/main" id="{6B3CDB34-6418-D0DA-0084-A69749B995D5}"/>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113644" y="588050"/>
            <a:ext cx="406400" cy="406400"/>
          </a:xfrm>
          <a:prstGeom prst="rect">
            <a:avLst/>
          </a:prstGeom>
        </p:spPr>
      </p:pic>
      <p:sp>
        <p:nvSpPr>
          <p:cNvPr id="2" name="Rectangle 1"/>
          <p:cNvSpPr/>
          <p:nvPr/>
        </p:nvSpPr>
        <p:spPr>
          <a:xfrm>
            <a:off x="458621" y="324964"/>
            <a:ext cx="10878496" cy="70788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4000" b="1" i="1" dirty="0">
                <a:solidFill>
                  <a:srgbClr val="170BB5"/>
                </a:solidFill>
              </a:rPr>
              <a:t>Listen and repeat. </a:t>
            </a:r>
            <a:r>
              <a:rPr lang="en-US" sz="2800" b="1" i="1" dirty="0">
                <a:solidFill>
                  <a:srgbClr val="170BB5"/>
                </a:solidFill>
              </a:rPr>
              <a:t>Click each phrase to hear the sound.</a:t>
            </a:r>
            <a:r>
              <a:rPr lang="en-US" sz="4000" b="1" i="1" dirty="0">
                <a:solidFill>
                  <a:srgbClr val="170BB5"/>
                </a:solidFill>
              </a:rPr>
              <a:t> </a:t>
            </a:r>
          </a:p>
        </p:txBody>
      </p:sp>
      <p:sp>
        <p:nvSpPr>
          <p:cNvPr id="9" name="TextBox 8"/>
          <p:cNvSpPr txBox="1"/>
          <p:nvPr/>
        </p:nvSpPr>
        <p:spPr>
          <a:xfrm>
            <a:off x="233267" y="2436602"/>
            <a:ext cx="11879407"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congestion </a:t>
            </a:r>
            <a:r>
              <a:rPr lang="en-US" sz="3000" dirty="0"/>
              <a:t>(n) </a:t>
            </a:r>
            <a:r>
              <a:rPr lang="vi-VN" sz="3000" dirty="0">
                <a:cs typeface="Calibri" panose="020F0502020204030204" pitchFamily="34" charset="0"/>
              </a:rPr>
              <a:t>/</a:t>
            </a:r>
            <a:r>
              <a:rPr lang="en-US" sz="3000" dirty="0" err="1">
                <a:solidFill>
                  <a:srgbClr val="FF0000"/>
                </a:solidFill>
                <a:cs typeface="Calibri" panose="020F0502020204030204" pitchFamily="34" charset="0"/>
              </a:rPr>
              <a:t>kənˈdʒestʃən</a:t>
            </a:r>
            <a:r>
              <a:rPr lang="vi-VN" sz="3000" dirty="0">
                <a:cs typeface="Calibri" panose="020F0502020204030204" pitchFamily="34" charset="0"/>
              </a:rPr>
              <a:t>/ </a:t>
            </a:r>
            <a:r>
              <a:rPr lang="en-US" sz="3000" dirty="0" err="1">
                <a:cs typeface="Calibri" panose="020F0502020204030204" pitchFamily="34" charset="0"/>
              </a:rPr>
              <a:t>sự</a:t>
            </a:r>
            <a:r>
              <a:rPr lang="en-US" sz="3000" dirty="0">
                <a:cs typeface="Calibri" panose="020F0502020204030204" pitchFamily="34" charset="0"/>
              </a:rPr>
              <a:t> </a:t>
            </a:r>
            <a:r>
              <a:rPr lang="en-US" sz="3000" dirty="0" err="1">
                <a:cs typeface="Calibri" panose="020F0502020204030204" pitchFamily="34" charset="0"/>
              </a:rPr>
              <a:t>ùn</a:t>
            </a:r>
            <a:r>
              <a:rPr lang="en-US" sz="3000" dirty="0">
                <a:cs typeface="Calibri" panose="020F0502020204030204" pitchFamily="34" charset="0"/>
              </a:rPr>
              <a:t> </a:t>
            </a:r>
            <a:r>
              <a:rPr lang="en-US" sz="3000" dirty="0" err="1">
                <a:cs typeface="Calibri" panose="020F0502020204030204" pitchFamily="34" charset="0"/>
              </a:rPr>
              <a:t>tắc</a:t>
            </a:r>
            <a:r>
              <a:rPr lang="en-US" sz="3000" dirty="0">
                <a:cs typeface="Calibri" panose="020F0502020204030204" pitchFamily="34" charset="0"/>
              </a:rPr>
              <a:t> </a:t>
            </a:r>
            <a:r>
              <a:rPr lang="en-US" sz="3000" dirty="0" err="1">
                <a:cs typeface="Calibri" panose="020F0502020204030204" pitchFamily="34" charset="0"/>
              </a:rPr>
              <a:t>giao</a:t>
            </a:r>
            <a:r>
              <a:rPr lang="en-US" sz="3000" dirty="0">
                <a:cs typeface="Calibri" panose="020F0502020204030204" pitchFamily="34" charset="0"/>
              </a:rPr>
              <a:t> </a:t>
            </a:r>
            <a:r>
              <a:rPr lang="en-US" sz="3000" dirty="0" err="1">
                <a:cs typeface="Calibri" panose="020F0502020204030204" pitchFamily="34" charset="0"/>
              </a:rPr>
              <a:t>thông</a:t>
            </a:r>
            <a:endParaRPr lang="en-US" sz="3000" i="1" dirty="0">
              <a:solidFill>
                <a:srgbClr val="0070C0"/>
              </a:solidFill>
              <a:cs typeface="Calibri" panose="020F0502020204030204" pitchFamily="34" charset="0"/>
            </a:endParaRPr>
          </a:p>
        </p:txBody>
      </p:sp>
      <p:sp>
        <p:nvSpPr>
          <p:cNvPr id="10" name="TextBox 9"/>
          <p:cNvSpPr txBox="1"/>
          <p:nvPr/>
        </p:nvSpPr>
        <p:spPr>
          <a:xfrm>
            <a:off x="251226" y="1747407"/>
            <a:ext cx="11954528"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commuter</a:t>
            </a:r>
            <a:r>
              <a:rPr lang="en-US" sz="3000" dirty="0"/>
              <a:t>(n) </a:t>
            </a:r>
            <a:r>
              <a:rPr lang="vi-VN" sz="3000" dirty="0">
                <a:cs typeface="Calibri" panose="020F0502020204030204" pitchFamily="34" charset="0"/>
              </a:rPr>
              <a:t>/</a:t>
            </a:r>
            <a:r>
              <a:rPr lang="en-US" sz="3000" dirty="0" err="1">
                <a:solidFill>
                  <a:srgbClr val="FF0000"/>
                </a:solidFill>
                <a:cs typeface="Calibri" panose="020F0502020204030204" pitchFamily="34" charset="0"/>
              </a:rPr>
              <a:t>kəˈmjuːtər</a:t>
            </a:r>
            <a:r>
              <a:rPr lang="vi-VN" sz="3000" dirty="0">
                <a:cs typeface="Calibri" panose="020F0502020204030204" pitchFamily="34" charset="0"/>
              </a:rPr>
              <a:t>/ </a:t>
            </a:r>
            <a:r>
              <a:rPr lang="en-US" sz="2500" dirty="0" err="1">
                <a:cs typeface="Calibri" panose="020F0502020204030204" pitchFamily="34" charset="0"/>
              </a:rPr>
              <a:t>người</a:t>
            </a:r>
            <a:r>
              <a:rPr lang="en-US" sz="2500" dirty="0">
                <a:cs typeface="Calibri" panose="020F0502020204030204" pitchFamily="34" charset="0"/>
              </a:rPr>
              <a:t> </a:t>
            </a:r>
            <a:r>
              <a:rPr lang="en-US" sz="2500" dirty="0" err="1">
                <a:cs typeface="Calibri" panose="020F0502020204030204" pitchFamily="34" charset="0"/>
              </a:rPr>
              <a:t>đi</a:t>
            </a:r>
            <a:r>
              <a:rPr lang="en-US" sz="2500" dirty="0">
                <a:cs typeface="Calibri" panose="020F0502020204030204" pitchFamily="34" charset="0"/>
              </a:rPr>
              <a:t> </a:t>
            </a:r>
            <a:r>
              <a:rPr lang="en-US" sz="2500" dirty="0" err="1">
                <a:cs typeface="Calibri" panose="020F0502020204030204" pitchFamily="34" charset="0"/>
              </a:rPr>
              <a:t>làm</a:t>
            </a:r>
            <a:r>
              <a:rPr lang="en-US" sz="2500" dirty="0">
                <a:cs typeface="Calibri" panose="020F0502020204030204" pitchFamily="34" charset="0"/>
              </a:rPr>
              <a:t> </a:t>
            </a:r>
            <a:r>
              <a:rPr lang="en-US" sz="2500" dirty="0" err="1">
                <a:cs typeface="Calibri" panose="020F0502020204030204" pitchFamily="34" charset="0"/>
              </a:rPr>
              <a:t>thường</a:t>
            </a:r>
            <a:r>
              <a:rPr lang="en-US" sz="2500" dirty="0">
                <a:cs typeface="Calibri" panose="020F0502020204030204" pitchFamily="34" charset="0"/>
              </a:rPr>
              <a:t> </a:t>
            </a:r>
            <a:r>
              <a:rPr lang="en-US" sz="2500" dirty="0" err="1">
                <a:cs typeface="Calibri" panose="020F0502020204030204" pitchFamily="34" charset="0"/>
              </a:rPr>
              <a:t>xuyên</a:t>
            </a:r>
            <a:r>
              <a:rPr lang="en-US" sz="2500" dirty="0">
                <a:cs typeface="Calibri" panose="020F0502020204030204" pitchFamily="34" charset="0"/>
              </a:rPr>
              <a:t> di </a:t>
            </a:r>
            <a:r>
              <a:rPr lang="en-US" sz="2500" dirty="0" err="1">
                <a:cs typeface="Calibri" panose="020F0502020204030204" pitchFamily="34" charset="0"/>
              </a:rPr>
              <a:t>chuyển</a:t>
            </a:r>
            <a:r>
              <a:rPr lang="en-US" sz="2500" dirty="0">
                <a:cs typeface="Calibri" panose="020F0502020204030204" pitchFamily="34" charset="0"/>
              </a:rPr>
              <a:t> từ </a:t>
            </a:r>
            <a:r>
              <a:rPr lang="en-US" sz="2500" dirty="0" err="1">
                <a:cs typeface="Calibri" panose="020F0502020204030204" pitchFamily="34" charset="0"/>
              </a:rPr>
              <a:t>nhà</a:t>
            </a:r>
            <a:r>
              <a:rPr lang="en-US" sz="2500" dirty="0">
                <a:cs typeface="Calibri" panose="020F0502020204030204" pitchFamily="34" charset="0"/>
              </a:rPr>
              <a:t> </a:t>
            </a:r>
            <a:r>
              <a:rPr lang="en-US" sz="2500" dirty="0" err="1">
                <a:cs typeface="Calibri" panose="020F0502020204030204" pitchFamily="34" charset="0"/>
              </a:rPr>
              <a:t>đến</a:t>
            </a:r>
            <a:r>
              <a:rPr lang="en-US" sz="2500" dirty="0">
                <a:cs typeface="Calibri" panose="020F0502020204030204" pitchFamily="34" charset="0"/>
              </a:rPr>
              <a:t> </a:t>
            </a:r>
            <a:r>
              <a:rPr lang="en-US" sz="2500" dirty="0" err="1">
                <a:cs typeface="Calibri" panose="020F0502020204030204" pitchFamily="34" charset="0"/>
              </a:rPr>
              <a:t>chỗ</a:t>
            </a:r>
            <a:r>
              <a:rPr lang="en-US" sz="2500" dirty="0">
                <a:cs typeface="Calibri" panose="020F0502020204030204" pitchFamily="34" charset="0"/>
              </a:rPr>
              <a:t> </a:t>
            </a:r>
            <a:r>
              <a:rPr lang="en-US" sz="2500" dirty="0" err="1">
                <a:cs typeface="Calibri" panose="020F0502020204030204" pitchFamily="34" charset="0"/>
              </a:rPr>
              <a:t>làm</a:t>
            </a:r>
            <a:endParaRPr lang="en-US" sz="2500" i="1" dirty="0">
              <a:solidFill>
                <a:srgbClr val="0070C0"/>
              </a:solidFill>
              <a:cs typeface="Calibri" panose="020F0502020204030204" pitchFamily="34" charset="0"/>
            </a:endParaRPr>
          </a:p>
        </p:txBody>
      </p:sp>
      <p:sp>
        <p:nvSpPr>
          <p:cNvPr id="14" name="TextBox 13"/>
          <p:cNvSpPr txBox="1"/>
          <p:nvPr/>
        </p:nvSpPr>
        <p:spPr>
          <a:xfrm>
            <a:off x="233267" y="1142051"/>
            <a:ext cx="11954527"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fare</a:t>
            </a:r>
            <a:r>
              <a:rPr lang="en-US" sz="3000" dirty="0"/>
              <a:t> (n) </a:t>
            </a:r>
            <a:r>
              <a:rPr lang="en-US" sz="3000" dirty="0">
                <a:cs typeface="Calibri" panose="020F0502020204030204" pitchFamily="34" charset="0"/>
              </a:rPr>
              <a:t>/</a:t>
            </a:r>
            <a:r>
              <a:rPr lang="en-US" sz="3000" dirty="0">
                <a:solidFill>
                  <a:srgbClr val="FF0000"/>
                </a:solidFill>
                <a:cs typeface="Calibri" panose="020F0502020204030204" pitchFamily="34" charset="0"/>
              </a:rPr>
              <a:t>fer</a:t>
            </a:r>
            <a:r>
              <a:rPr lang="en-US" sz="3000" dirty="0"/>
              <a:t>/</a:t>
            </a:r>
            <a:r>
              <a:rPr lang="en-US" sz="3000" dirty="0">
                <a:solidFill>
                  <a:srgbClr val="FF0000"/>
                </a:solidFill>
              </a:rPr>
              <a:t> </a:t>
            </a:r>
            <a:r>
              <a:rPr lang="en-US" sz="3000" dirty="0" err="1"/>
              <a:t>tiền</a:t>
            </a:r>
            <a:r>
              <a:rPr lang="en-US" sz="3000" dirty="0"/>
              <a:t> </a:t>
            </a:r>
            <a:r>
              <a:rPr lang="en-US" sz="3000" dirty="0" err="1"/>
              <a:t>vé</a:t>
            </a:r>
            <a:r>
              <a:rPr lang="en-US" sz="3000" dirty="0"/>
              <a:t> (</a:t>
            </a:r>
            <a:r>
              <a:rPr lang="en-US" sz="3000" dirty="0" err="1"/>
              <a:t>đi</a:t>
            </a:r>
            <a:r>
              <a:rPr lang="en-US" sz="3000" dirty="0"/>
              <a:t> </a:t>
            </a:r>
            <a:r>
              <a:rPr lang="en-US" sz="3000" dirty="0" err="1"/>
              <a:t>xe</a:t>
            </a:r>
            <a:r>
              <a:rPr lang="en-US" sz="3000" dirty="0"/>
              <a:t>, </a:t>
            </a:r>
            <a:r>
              <a:rPr lang="en-US" sz="3000" dirty="0" err="1"/>
              <a:t>tàu</a:t>
            </a:r>
            <a:r>
              <a:rPr lang="en-US" sz="3000" dirty="0"/>
              <a:t>…)</a:t>
            </a:r>
            <a:r>
              <a:rPr lang="en-US" sz="3000" dirty="0">
                <a:cs typeface="Arial" pitchFamily="34" charset="0"/>
              </a:rPr>
              <a:t>	</a:t>
            </a:r>
            <a:endParaRPr lang="en-US" sz="3000" dirty="0"/>
          </a:p>
        </p:txBody>
      </p:sp>
      <p:sp>
        <p:nvSpPr>
          <p:cNvPr id="16" name="TextBox 15"/>
          <p:cNvSpPr txBox="1"/>
          <p:nvPr/>
        </p:nvSpPr>
        <p:spPr>
          <a:xfrm>
            <a:off x="233266" y="3132177"/>
            <a:ext cx="11879407"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downtown</a:t>
            </a:r>
            <a:r>
              <a:rPr lang="en-US" sz="3000" dirty="0"/>
              <a:t> (adv) </a:t>
            </a:r>
            <a:r>
              <a:rPr lang="vi-VN" sz="3000" dirty="0">
                <a:cs typeface="Calibri" panose="020F0502020204030204" pitchFamily="34" charset="0"/>
              </a:rPr>
              <a:t>/</a:t>
            </a:r>
            <a:r>
              <a:rPr lang="en-US" sz="3000" dirty="0">
                <a:solidFill>
                  <a:srgbClr val="FF0000"/>
                </a:solidFill>
                <a:cs typeface="Calibri" panose="020F0502020204030204" pitchFamily="34" charset="0"/>
              </a:rPr>
              <a:t>ˈ</a:t>
            </a:r>
            <a:r>
              <a:rPr lang="en-US" sz="3000" dirty="0" err="1">
                <a:solidFill>
                  <a:srgbClr val="FF0000"/>
                </a:solidFill>
                <a:cs typeface="Calibri" panose="020F0502020204030204" pitchFamily="34" charset="0"/>
              </a:rPr>
              <a:t>daʊntaʊn</a:t>
            </a:r>
            <a:r>
              <a:rPr lang="vi-VN" sz="3000" dirty="0">
                <a:cs typeface="Calibri" panose="020F0502020204030204" pitchFamily="34" charset="0"/>
              </a:rPr>
              <a:t>/ </a:t>
            </a:r>
            <a:r>
              <a:rPr lang="en-US" sz="3000" dirty="0">
                <a:cs typeface="Calibri" panose="020F0502020204030204" pitchFamily="34" charset="0"/>
              </a:rPr>
              <a:t>ở </a:t>
            </a:r>
            <a:r>
              <a:rPr lang="en-US" sz="3000" dirty="0" err="1">
                <a:cs typeface="Calibri" panose="020F0502020204030204" pitchFamily="34" charset="0"/>
              </a:rPr>
              <a:t>khu</a:t>
            </a:r>
            <a:r>
              <a:rPr lang="en-US" sz="3000" dirty="0">
                <a:cs typeface="Calibri" panose="020F0502020204030204" pitchFamily="34" charset="0"/>
              </a:rPr>
              <a:t> </a:t>
            </a:r>
            <a:r>
              <a:rPr lang="en-US" sz="3000" dirty="0" err="1">
                <a:cs typeface="Calibri" panose="020F0502020204030204" pitchFamily="34" charset="0"/>
              </a:rPr>
              <a:t>trung</a:t>
            </a:r>
            <a:r>
              <a:rPr lang="en-US" sz="3000" dirty="0">
                <a:cs typeface="Calibri" panose="020F0502020204030204" pitchFamily="34" charset="0"/>
              </a:rPr>
              <a:t> </a:t>
            </a:r>
            <a:r>
              <a:rPr lang="en-US" sz="3000" dirty="0" err="1">
                <a:cs typeface="Calibri" panose="020F0502020204030204" pitchFamily="34" charset="0"/>
              </a:rPr>
              <a:t>tâm</a:t>
            </a:r>
            <a:r>
              <a:rPr lang="en-US" sz="3000" dirty="0">
                <a:cs typeface="Calibri" panose="020F0502020204030204" pitchFamily="34" charset="0"/>
              </a:rPr>
              <a:t> </a:t>
            </a:r>
            <a:r>
              <a:rPr lang="en-US" sz="3000" dirty="0" err="1">
                <a:cs typeface="Calibri" panose="020F0502020204030204" pitchFamily="34" charset="0"/>
              </a:rPr>
              <a:t>thành</a:t>
            </a:r>
            <a:r>
              <a:rPr lang="en-US" sz="3000" dirty="0">
                <a:cs typeface="Calibri" panose="020F0502020204030204" pitchFamily="34" charset="0"/>
              </a:rPr>
              <a:t> </a:t>
            </a:r>
            <a:r>
              <a:rPr lang="en-US" sz="3000" dirty="0" err="1">
                <a:cs typeface="Calibri" panose="020F0502020204030204" pitchFamily="34" charset="0"/>
              </a:rPr>
              <a:t>phố</a:t>
            </a:r>
            <a:endParaRPr lang="en-US" sz="3000" i="1" dirty="0">
              <a:solidFill>
                <a:srgbClr val="0070C0"/>
              </a:solidFill>
              <a:cs typeface="Calibri" panose="020F0502020204030204" pitchFamily="34" charset="0"/>
            </a:endParaRPr>
          </a:p>
        </p:txBody>
      </p:sp>
      <p:sp>
        <p:nvSpPr>
          <p:cNvPr id="17" name="TextBox 16"/>
          <p:cNvSpPr txBox="1"/>
          <p:nvPr/>
        </p:nvSpPr>
        <p:spPr>
          <a:xfrm>
            <a:off x="233267" y="3863798"/>
            <a:ext cx="11958733"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speed limit </a:t>
            </a:r>
            <a:r>
              <a:rPr lang="en-US" sz="3000" dirty="0"/>
              <a:t>(np) </a:t>
            </a:r>
            <a:r>
              <a:rPr lang="vi-VN" sz="3000" dirty="0">
                <a:cs typeface="Calibri" panose="020F0502020204030204" pitchFamily="34" charset="0"/>
              </a:rPr>
              <a:t>/</a:t>
            </a:r>
            <a:r>
              <a:rPr lang="en-US" sz="3000" dirty="0" err="1">
                <a:solidFill>
                  <a:srgbClr val="FF0000"/>
                </a:solidFill>
                <a:cs typeface="Calibri" panose="020F0502020204030204" pitchFamily="34" charset="0"/>
              </a:rPr>
              <a:t>spiːd</a:t>
            </a:r>
            <a:r>
              <a:rPr lang="en-US" sz="3000" dirty="0">
                <a:solidFill>
                  <a:srgbClr val="FF0000"/>
                </a:solidFill>
                <a:cs typeface="Calibri" panose="020F0502020204030204" pitchFamily="34" charset="0"/>
              </a:rPr>
              <a:t> ˈ</a:t>
            </a:r>
            <a:r>
              <a:rPr lang="en-US" sz="3000" dirty="0" err="1">
                <a:solidFill>
                  <a:srgbClr val="FF0000"/>
                </a:solidFill>
                <a:cs typeface="Calibri" panose="020F0502020204030204" pitchFamily="34" charset="0"/>
              </a:rPr>
              <a:t>lɪmɪt</a:t>
            </a:r>
            <a:r>
              <a:rPr lang="vi-VN" sz="3000" dirty="0">
                <a:cs typeface="Calibri" panose="020F0502020204030204" pitchFamily="34" charset="0"/>
              </a:rPr>
              <a:t>/ </a:t>
            </a:r>
            <a:r>
              <a:rPr lang="en-US" sz="3000" dirty="0" err="1">
                <a:cs typeface="Calibri" panose="020F0502020204030204" pitchFamily="34" charset="0"/>
              </a:rPr>
              <a:t>giới</a:t>
            </a:r>
            <a:r>
              <a:rPr lang="en-US" sz="3000" dirty="0">
                <a:cs typeface="Calibri" panose="020F0502020204030204" pitchFamily="34" charset="0"/>
              </a:rPr>
              <a:t> </a:t>
            </a:r>
            <a:r>
              <a:rPr lang="en-US" sz="3000" dirty="0" err="1">
                <a:cs typeface="Calibri" panose="020F0502020204030204" pitchFamily="34" charset="0"/>
              </a:rPr>
              <a:t>hạn</a:t>
            </a:r>
            <a:r>
              <a:rPr lang="en-US" sz="3000" dirty="0">
                <a:cs typeface="Calibri" panose="020F0502020204030204" pitchFamily="34" charset="0"/>
              </a:rPr>
              <a:t> </a:t>
            </a:r>
            <a:r>
              <a:rPr lang="en-US" sz="3000" dirty="0" err="1">
                <a:cs typeface="Calibri" panose="020F0502020204030204" pitchFamily="34" charset="0"/>
              </a:rPr>
              <a:t>tốc</a:t>
            </a:r>
            <a:r>
              <a:rPr lang="en-US" sz="3000" dirty="0">
                <a:cs typeface="Calibri" panose="020F0502020204030204" pitchFamily="34" charset="0"/>
              </a:rPr>
              <a:t> </a:t>
            </a:r>
            <a:r>
              <a:rPr lang="en-US" sz="3000" dirty="0" err="1">
                <a:cs typeface="Calibri" panose="020F0502020204030204" pitchFamily="34" charset="0"/>
              </a:rPr>
              <a:t>độ</a:t>
            </a:r>
            <a:endParaRPr lang="en-US" sz="3000" i="1" dirty="0">
              <a:solidFill>
                <a:srgbClr val="0070C0"/>
              </a:solidFill>
              <a:cs typeface="Calibri" panose="020F0502020204030204" pitchFamily="34" charset="0"/>
            </a:endParaRPr>
          </a:p>
        </p:txBody>
      </p:sp>
      <p:sp>
        <p:nvSpPr>
          <p:cNvPr id="18" name="TextBox 17"/>
          <p:cNvSpPr txBox="1"/>
          <p:nvPr/>
        </p:nvSpPr>
        <p:spPr>
          <a:xfrm>
            <a:off x="233266" y="4586775"/>
            <a:ext cx="11954527"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efficient</a:t>
            </a:r>
            <a:r>
              <a:rPr lang="en-US" sz="3000" dirty="0"/>
              <a:t> (a) </a:t>
            </a:r>
            <a:r>
              <a:rPr lang="vi-VN" sz="3000" dirty="0">
                <a:cs typeface="Calibri" panose="020F0502020204030204" pitchFamily="34" charset="0"/>
              </a:rPr>
              <a:t>/</a:t>
            </a:r>
            <a:r>
              <a:rPr lang="en-US" sz="3000" dirty="0" err="1">
                <a:solidFill>
                  <a:srgbClr val="FF0000"/>
                </a:solidFill>
                <a:cs typeface="Calibri" panose="020F0502020204030204" pitchFamily="34" charset="0"/>
              </a:rPr>
              <a:t>ɪˈfɪʃənt</a:t>
            </a:r>
            <a:r>
              <a:rPr lang="vi-VN" sz="3000" dirty="0">
                <a:cs typeface="Calibri" panose="020F0502020204030204" pitchFamily="34" charset="0"/>
              </a:rPr>
              <a:t>/ </a:t>
            </a:r>
            <a:r>
              <a:rPr lang="en-US" sz="3000" dirty="0" err="1">
                <a:cs typeface="Calibri" panose="020F0502020204030204" pitchFamily="34" charset="0"/>
              </a:rPr>
              <a:t>hiệu</a:t>
            </a:r>
            <a:r>
              <a:rPr lang="en-US" sz="3000" dirty="0">
                <a:cs typeface="Calibri" panose="020F0502020204030204" pitchFamily="34" charset="0"/>
              </a:rPr>
              <a:t> </a:t>
            </a:r>
            <a:r>
              <a:rPr lang="en-US" sz="3000" dirty="0" err="1">
                <a:cs typeface="Calibri" panose="020F0502020204030204" pitchFamily="34" charset="0"/>
              </a:rPr>
              <a:t>quả</a:t>
            </a:r>
            <a:endParaRPr lang="en-US" sz="3000" i="1" dirty="0">
              <a:solidFill>
                <a:srgbClr val="0070C0"/>
              </a:solidFill>
              <a:cs typeface="Calibri" panose="020F0502020204030204" pitchFamily="34" charset="0"/>
            </a:endParaRPr>
          </a:p>
        </p:txBody>
      </p:sp>
      <p:sp>
        <p:nvSpPr>
          <p:cNvPr id="35" name="TextBox 34"/>
          <p:cNvSpPr txBox="1"/>
          <p:nvPr/>
        </p:nvSpPr>
        <p:spPr>
          <a:xfrm>
            <a:off x="233266" y="5268802"/>
            <a:ext cx="11943642" cy="600164"/>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300" i="1" dirty="0">
                <a:solidFill>
                  <a:srgbClr val="0070C0"/>
                </a:solidFill>
              </a:rPr>
              <a:t>self – driving </a:t>
            </a:r>
            <a:r>
              <a:rPr lang="en-US" sz="3000" dirty="0"/>
              <a:t>(a) /</a:t>
            </a:r>
            <a:r>
              <a:rPr lang="en-US" sz="3000" dirty="0">
                <a:solidFill>
                  <a:srgbClr val="FF0000"/>
                </a:solidFill>
                <a:cs typeface="Calibri" panose="020F0502020204030204" pitchFamily="34" charset="0"/>
              </a:rPr>
              <a:t>ˌself ˈ</a:t>
            </a:r>
            <a:r>
              <a:rPr lang="en-US" sz="3000" dirty="0" err="1">
                <a:solidFill>
                  <a:srgbClr val="FF0000"/>
                </a:solidFill>
                <a:cs typeface="Calibri" panose="020F0502020204030204" pitchFamily="34" charset="0"/>
              </a:rPr>
              <a:t>draɪvɪŋ</a:t>
            </a:r>
            <a:r>
              <a:rPr lang="vi-VN" sz="3000" dirty="0">
                <a:cs typeface="Calibri" panose="020F0502020204030204" pitchFamily="34" charset="0"/>
              </a:rPr>
              <a:t>/</a:t>
            </a:r>
            <a:r>
              <a:rPr lang="en-US" sz="3000" dirty="0">
                <a:cs typeface="Calibri" panose="020F0502020204030204" pitchFamily="34" charset="0"/>
              </a:rPr>
              <a:t> </a:t>
            </a:r>
            <a:r>
              <a:rPr lang="en-US" sz="3000" dirty="0" err="1">
                <a:cs typeface="Calibri" panose="020F0502020204030204" pitchFamily="34" charset="0"/>
              </a:rPr>
              <a:t>chỉ</a:t>
            </a:r>
            <a:r>
              <a:rPr lang="en-US" sz="3000" dirty="0">
                <a:cs typeface="Calibri" panose="020F0502020204030204" pitchFamily="34" charset="0"/>
              </a:rPr>
              <a:t> </a:t>
            </a:r>
            <a:r>
              <a:rPr lang="en-US" sz="3000" dirty="0" err="1">
                <a:cs typeface="Calibri" panose="020F0502020204030204" pitchFamily="34" charset="0"/>
              </a:rPr>
              <a:t>phương</a:t>
            </a:r>
            <a:r>
              <a:rPr lang="en-US" sz="3000" dirty="0">
                <a:cs typeface="Calibri" panose="020F0502020204030204" pitchFamily="34" charset="0"/>
              </a:rPr>
              <a:t> </a:t>
            </a:r>
            <a:r>
              <a:rPr lang="en-US" sz="3000" dirty="0" err="1">
                <a:cs typeface="Calibri" panose="020F0502020204030204" pitchFamily="34" charset="0"/>
              </a:rPr>
              <a:t>tiện</a:t>
            </a:r>
            <a:r>
              <a:rPr lang="en-US" sz="3000" dirty="0">
                <a:cs typeface="Calibri" panose="020F0502020204030204" pitchFamily="34" charset="0"/>
              </a:rPr>
              <a:t> </a:t>
            </a:r>
            <a:r>
              <a:rPr lang="en-US" sz="3000" dirty="0" err="1">
                <a:cs typeface="Calibri" panose="020F0502020204030204" pitchFamily="34" charset="0"/>
              </a:rPr>
              <a:t>tự</a:t>
            </a:r>
            <a:r>
              <a:rPr lang="en-US" sz="3000" dirty="0">
                <a:cs typeface="Calibri" panose="020F0502020204030204" pitchFamily="34" charset="0"/>
              </a:rPr>
              <a:t> </a:t>
            </a:r>
            <a:r>
              <a:rPr lang="en-US" sz="3000" dirty="0" err="1">
                <a:cs typeface="Calibri" panose="020F0502020204030204" pitchFamily="34" charset="0"/>
              </a:rPr>
              <a:t>lái</a:t>
            </a:r>
            <a:endParaRPr lang="en-US" sz="3000" i="1" dirty="0">
              <a:solidFill>
                <a:srgbClr val="0070C0"/>
              </a:solidFill>
              <a:cs typeface="Calibri" panose="020F0502020204030204" pitchFamily="34" charset="0"/>
            </a:endParaRPr>
          </a:p>
        </p:txBody>
      </p:sp>
      <p:pic>
        <p:nvPicPr>
          <p:cNvPr id="38" name="fare">
            <a:hlinkClick r:id="" action="ppaction://media"/>
            <a:extLst>
              <a:ext uri="{FF2B5EF4-FFF2-40B4-BE49-F238E27FC236}">
                <a16:creationId xmlns:a16="http://schemas.microsoft.com/office/drawing/2014/main" id="{A2F3B818-28E2-A913-119F-D58CEC884BB5}"/>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1100904" y="482265"/>
            <a:ext cx="406400" cy="406400"/>
          </a:xfrm>
          <a:prstGeom prst="rect">
            <a:avLst/>
          </a:prstGeom>
        </p:spPr>
      </p:pic>
      <p:pic>
        <p:nvPicPr>
          <p:cNvPr id="39" name="commuters">
            <a:hlinkClick r:id="" action="ppaction://media"/>
            <a:extLst>
              <a:ext uri="{FF2B5EF4-FFF2-40B4-BE49-F238E27FC236}">
                <a16:creationId xmlns:a16="http://schemas.microsoft.com/office/drawing/2014/main" id="{6C479C78-4E7A-DFBB-4495-4D5476F4AF0D}"/>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1100904" y="507806"/>
            <a:ext cx="406400" cy="406400"/>
          </a:xfrm>
          <a:prstGeom prst="rect">
            <a:avLst/>
          </a:prstGeom>
        </p:spPr>
      </p:pic>
      <p:pic>
        <p:nvPicPr>
          <p:cNvPr id="40" name="congestion">
            <a:hlinkClick r:id="" action="ppaction://media"/>
            <a:extLst>
              <a:ext uri="{FF2B5EF4-FFF2-40B4-BE49-F238E27FC236}">
                <a16:creationId xmlns:a16="http://schemas.microsoft.com/office/drawing/2014/main" id="{0DA3441A-D6FA-C24E-0D71-EFB347B46398}"/>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180417" y="495036"/>
            <a:ext cx="406400" cy="406400"/>
          </a:xfrm>
          <a:prstGeom prst="rect">
            <a:avLst/>
          </a:prstGeom>
        </p:spPr>
      </p:pic>
      <p:pic>
        <p:nvPicPr>
          <p:cNvPr id="41" name="downtown">
            <a:hlinkClick r:id="" action="ppaction://media"/>
            <a:extLst>
              <a:ext uri="{FF2B5EF4-FFF2-40B4-BE49-F238E27FC236}">
                <a16:creationId xmlns:a16="http://schemas.microsoft.com/office/drawing/2014/main" id="{B00D6297-124B-0F4E-D236-336B0000B5EF}"/>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1126384" y="879389"/>
            <a:ext cx="406400" cy="406400"/>
          </a:xfrm>
          <a:prstGeom prst="rect">
            <a:avLst/>
          </a:prstGeom>
        </p:spPr>
      </p:pic>
      <p:pic>
        <p:nvPicPr>
          <p:cNvPr id="42" name="speed limit">
            <a:hlinkClick r:id="" action="ppaction://media"/>
            <a:extLst>
              <a:ext uri="{FF2B5EF4-FFF2-40B4-BE49-F238E27FC236}">
                <a16:creationId xmlns:a16="http://schemas.microsoft.com/office/drawing/2014/main" id="{8D99A0DC-1E74-DE44-03F0-80A5BF671C99}"/>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0890229" y="800037"/>
            <a:ext cx="406400" cy="406400"/>
          </a:xfrm>
          <a:prstGeom prst="rect">
            <a:avLst/>
          </a:prstGeom>
        </p:spPr>
      </p:pic>
      <p:pic>
        <p:nvPicPr>
          <p:cNvPr id="43" name="efficient">
            <a:hlinkClick r:id="" action="ppaction://media"/>
            <a:extLst>
              <a:ext uri="{FF2B5EF4-FFF2-40B4-BE49-F238E27FC236}">
                <a16:creationId xmlns:a16="http://schemas.microsoft.com/office/drawing/2014/main" id="{7BE28D82-8F54-F7B8-954F-BFCD873D34EB}"/>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0917977" y="747932"/>
            <a:ext cx="406400" cy="406400"/>
          </a:xfrm>
          <a:prstGeom prst="rect">
            <a:avLst/>
          </a:prstGeom>
        </p:spPr>
      </p:pic>
      <p:pic>
        <p:nvPicPr>
          <p:cNvPr id="44" name="self-driving">
            <a:hlinkClick r:id="" action="ppaction://media"/>
            <a:extLst>
              <a:ext uri="{FF2B5EF4-FFF2-40B4-BE49-F238E27FC236}">
                <a16:creationId xmlns:a16="http://schemas.microsoft.com/office/drawing/2014/main" id="{8A72C04F-3008-560F-585D-F6CF688EC896}"/>
              </a:ext>
            </a:extLst>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11047895" y="709568"/>
            <a:ext cx="406400" cy="406400"/>
          </a:xfrm>
          <a:prstGeom prst="rect">
            <a:avLst/>
          </a:prstGeom>
        </p:spPr>
      </p:pic>
      <p:sp>
        <p:nvSpPr>
          <p:cNvPr id="3" name="Oval 2"/>
          <p:cNvSpPr/>
          <p:nvPr/>
        </p:nvSpPr>
        <p:spPr>
          <a:xfrm>
            <a:off x="10627453" y="416011"/>
            <a:ext cx="1105927" cy="9935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80219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down)">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38"/>
                </p:tgtEl>
              </p:cMediaNode>
            </p:audio>
            <p:audio>
              <p:cMediaNode vol="80000">
                <p:cTn id="39" fill="hold" display="0">
                  <p:stCondLst>
                    <p:cond delay="indefinite"/>
                  </p:stCondLst>
                  <p:endCondLst>
                    <p:cond evt="onStopAudio" delay="0">
                      <p:tgtEl>
                        <p:sldTgt/>
                      </p:tgtEl>
                    </p:cond>
                  </p:endCondLst>
                </p:cTn>
                <p:tgtEl>
                  <p:spTgt spid="39"/>
                </p:tgtEl>
              </p:cMediaNode>
            </p:audio>
            <p:audio>
              <p:cMediaNode vol="80000">
                <p:cTn id="40" fill="hold" display="0">
                  <p:stCondLst>
                    <p:cond delay="indefinite"/>
                  </p:stCondLst>
                  <p:endCondLst>
                    <p:cond evt="onStopAudio" delay="0">
                      <p:tgtEl>
                        <p:sldTgt/>
                      </p:tgtEl>
                    </p:cond>
                  </p:endCondLst>
                </p:cTn>
                <p:tgtEl>
                  <p:spTgt spid="40"/>
                </p:tgtEl>
              </p:cMediaNode>
            </p:audio>
            <p:audio>
              <p:cMediaNode vol="80000">
                <p:cTn id="41" fill="hold" display="0">
                  <p:stCondLst>
                    <p:cond delay="indefinite"/>
                  </p:stCondLst>
                  <p:endCondLst>
                    <p:cond evt="onStopAudio" delay="0">
                      <p:tgtEl>
                        <p:sldTgt/>
                      </p:tgtEl>
                    </p:cond>
                  </p:endCondLst>
                </p:cTn>
                <p:tgtEl>
                  <p:spTgt spid="41"/>
                </p:tgtEl>
              </p:cMediaNode>
            </p:audio>
            <p:audio>
              <p:cMediaNode vol="80000">
                <p:cTn id="42" fill="hold" display="0">
                  <p:stCondLst>
                    <p:cond delay="indefinite"/>
                  </p:stCondLst>
                  <p:endCondLst>
                    <p:cond evt="onStopAudio" delay="0">
                      <p:tgtEl>
                        <p:sldTgt/>
                      </p:tgtEl>
                    </p:cond>
                  </p:endCondLst>
                </p:cTn>
                <p:tgtEl>
                  <p:spTgt spid="42"/>
                </p:tgtEl>
              </p:cMediaNode>
            </p:audio>
            <p:audio>
              <p:cMediaNode vol="80000">
                <p:cTn id="43" fill="hold" display="0">
                  <p:stCondLst>
                    <p:cond delay="indefinite"/>
                  </p:stCondLst>
                  <p:endCondLst>
                    <p:cond evt="onStopAudio" delay="0">
                      <p:tgtEl>
                        <p:sldTgt/>
                      </p:tgtEl>
                    </p:cond>
                  </p:endCondLst>
                </p:cTn>
                <p:tgtEl>
                  <p:spTgt spid="43"/>
                </p:tgtEl>
              </p:cMediaNode>
            </p:audio>
            <p:audio>
              <p:cMediaNode vol="80000">
                <p:cTn id="44" fill="hold" display="0">
                  <p:stCondLst>
                    <p:cond delay="indefinite"/>
                  </p:stCondLst>
                  <p:endCondLst>
                    <p:cond evt="onStopAudio" delay="0">
                      <p:tgtEl>
                        <p:sldTgt/>
                      </p:tgtEl>
                    </p:cond>
                  </p:endCondLst>
                </p:cTn>
                <p:tgtEl>
                  <p:spTgt spid="44"/>
                </p:tgtEl>
              </p:cMediaNode>
            </p:audio>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2115" fill="hold"/>
                                        <p:tgtEl>
                                          <p:spTgt spid="38"/>
                                        </p:tgtEl>
                                      </p:cBhvr>
                                    </p:cmd>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2324" fill="hold"/>
                                        <p:tgtEl>
                                          <p:spTgt spid="40"/>
                                        </p:tgtEl>
                                      </p:cBhvr>
                                    </p:cmd>
                                  </p:child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2194" fill="hold"/>
                                        <p:tgtEl>
                                          <p:spTgt spid="41"/>
                                        </p:tgtEl>
                                      </p:cBhvr>
                                    </p:cmd>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2507" fill="hold"/>
                                        <p:tgtEl>
                                          <p:spTgt spid="42"/>
                                        </p:tgtEl>
                                      </p:cBhvr>
                                    </p:cmd>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2324" fill="hold"/>
                                        <p:tgtEl>
                                          <p:spTgt spid="43"/>
                                        </p:tgtEl>
                                      </p:cBhvr>
                                    </p:cmd>
                                  </p:child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35"/>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2507" fill="hold"/>
                                        <p:tgtEl>
                                          <p:spTgt spid="44"/>
                                        </p:tgtEl>
                                      </p:cBhvr>
                                    </p:cmd>
                                  </p:childTnLst>
                                </p:cTn>
                              </p:par>
                            </p:childTnLst>
                          </p:cTn>
                        </p:par>
                      </p:childTnLst>
                    </p:cTn>
                  </p:par>
                </p:childTnLst>
              </p:cTn>
              <p:nextCondLst>
                <p:cond evt="onClick" delay="0">
                  <p:tgtEl>
                    <p:spTgt spid="35"/>
                  </p:tgtEl>
                </p:cond>
              </p:nextCondLst>
            </p:seq>
            <p:audio>
              <p:cMediaNode vol="80000">
                <p:cTn id="75" fill="hold" display="0">
                  <p:stCondLst>
                    <p:cond delay="indefinite"/>
                  </p:stCondLst>
                  <p:endCondLst>
                    <p:cond evt="onStopAudio" delay="0">
                      <p:tgtEl>
                        <p:sldTgt/>
                      </p:tgtEl>
                    </p:cond>
                  </p:endCondLst>
                </p:cTn>
                <p:tgtEl>
                  <p:spTgt spid="45"/>
                </p:tgtEl>
              </p:cMediaNode>
            </p:audio>
            <p:audio>
              <p:cMediaNode vol="80000">
                <p:cTn id="76" fill="hold" display="0">
                  <p:stCondLst>
                    <p:cond delay="indefinite"/>
                  </p:stCondLst>
                  <p:endCondLst>
                    <p:cond evt="onStopAudio" delay="0">
                      <p:tgtEl>
                        <p:sldTgt/>
                      </p:tgtEl>
                    </p:cond>
                  </p:endCondLst>
                </p:cTn>
                <p:tgtEl>
                  <p:spTgt spid="46"/>
                </p:tgtEl>
              </p:cMediaNode>
            </p:audio>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720" fill="hold"/>
                                        <p:tgtEl>
                                          <p:spTgt spid="46"/>
                                        </p:tgtEl>
                                      </p:cBhvr>
                                    </p:cmd>
                                  </p:childTnLst>
                                </p:cTn>
                              </p:par>
                            </p:childTnLst>
                          </p:cTn>
                        </p:par>
                      </p:childTnLst>
                    </p:cTn>
                  </p:par>
                </p:childTnLst>
              </p:cTn>
              <p:nextCondLst>
                <p:cond evt="onClick" delay="0">
                  <p:tgtEl>
                    <p:spTgt spid="10"/>
                  </p:tgtEl>
                </p:cond>
              </p:nextCondLst>
            </p:seq>
          </p:childTnLst>
        </p:cTn>
      </p:par>
    </p:tnLst>
    <p:bldLst>
      <p:bldP spid="9" grpId="0" animBg="1"/>
      <p:bldP spid="10" grpId="0" animBg="1"/>
      <p:bldP spid="14" grpId="0" animBg="1"/>
      <p:bldP spid="16" grpId="0" animBg="1"/>
      <p:bldP spid="17" grpId="0" animBg="1"/>
      <p:bldP spid="18"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822</TotalTime>
  <Words>1328</Words>
  <Application>Microsoft Office PowerPoint</Application>
  <PresentationFormat>Widescreen</PresentationFormat>
  <Paragraphs>140</Paragraphs>
  <Slides>27</Slides>
  <Notes>1</Notes>
  <HiddenSlides>0</HiddenSlides>
  <MMClips>21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Arabic Typesetting</vt:lpstr>
      <vt:lpstr>Arial</vt:lpstr>
      <vt:lpstr>Calibri</vt:lpstr>
      <vt:lpstr>Calibri </vt:lpstr>
      <vt:lpstr>JDCLK L+ Frutiger LT Std</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Rieu Phan Van</cp:lastModifiedBy>
  <cp:revision>31</cp:revision>
  <dcterms:created xsi:type="dcterms:W3CDTF">2023-02-01T04:45:54Z</dcterms:created>
  <dcterms:modified xsi:type="dcterms:W3CDTF">2023-05-02T07:50:50Z</dcterms:modified>
</cp:coreProperties>
</file>