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2" r:id="rId2"/>
    <p:sldId id="267" r:id="rId3"/>
    <p:sldId id="356" r:id="rId4"/>
    <p:sldId id="272" r:id="rId5"/>
    <p:sldId id="259" r:id="rId6"/>
    <p:sldId id="257" r:id="rId7"/>
    <p:sldId id="260" r:id="rId8"/>
    <p:sldId id="261" r:id="rId9"/>
    <p:sldId id="271" r:id="rId10"/>
    <p:sldId id="263" r:id="rId11"/>
    <p:sldId id="273" r:id="rId12"/>
    <p:sldId id="266" r:id="rId13"/>
    <p:sldId id="264" r:id="rId14"/>
    <p:sldId id="270"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A5610-5908-45E5-A5CC-946C4D3A3946}" type="datetimeFigureOut">
              <a:rPr lang="vi-VN" smtClean="0"/>
              <a:t>07/04/2025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EB4A1-B4DE-4C3D-BBD0-DB39DB1B34EE}" type="slidenum">
              <a:rPr lang="vi-VN" smtClean="0"/>
              <a:t>‹#›</a:t>
            </a:fld>
            <a:endParaRPr lang="vi-VN"/>
          </a:p>
        </p:txBody>
      </p:sp>
    </p:spTree>
    <p:extLst>
      <p:ext uri="{BB962C8B-B14F-4D97-AF65-F5344CB8AC3E}">
        <p14:creationId xmlns:p14="http://schemas.microsoft.com/office/powerpoint/2010/main" val="102911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Để có được câu trả lời đầy đủ và chính xác nhất cho câu hỏi “Nhóm halogen gồm những nguyên tố nào? Halogen có những tính chất và ứng dụng trong lĩnh vực nào?”, chúng ta cùng nhau đi tìm hiểu bài mới: Bài 17. Tính chất vật lí và hóa học các đơn chất nhóm IIVA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A6A4E-DB43-46B4-B16B-0676C35BFC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E15FD8-2475-4B89-B242-1079B0CC5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A5D85D-FDB4-4EBF-B3C9-E8623334AADD}"/>
              </a:ext>
            </a:extLst>
          </p:cNvPr>
          <p:cNvSpPr>
            <a:spLocks noGrp="1"/>
          </p:cNvSpPr>
          <p:nvPr>
            <p:ph type="dt" sz="half" idx="10"/>
          </p:nvPr>
        </p:nvSpPr>
        <p:spPr/>
        <p:txBody>
          <a:bodyPr/>
          <a:lstStyle/>
          <a:p>
            <a:fld id="{CD2435DA-7384-49B8-8893-5C511F0D3436}" type="datetimeFigureOut">
              <a:rPr lang="en-US" smtClean="0"/>
              <a:t>4/7/2025</a:t>
            </a:fld>
            <a:endParaRPr lang="en-US"/>
          </a:p>
        </p:txBody>
      </p:sp>
      <p:sp>
        <p:nvSpPr>
          <p:cNvPr id="5" name="Footer Placeholder 4">
            <a:extLst>
              <a:ext uri="{FF2B5EF4-FFF2-40B4-BE49-F238E27FC236}">
                <a16:creationId xmlns:a16="http://schemas.microsoft.com/office/drawing/2014/main" id="{A2DBCF3D-D407-4BA6-9F48-BAAC1233B1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BC9B3-EC47-40DC-8BB3-8121CF7B70FA}"/>
              </a:ext>
            </a:extLst>
          </p:cNvPr>
          <p:cNvSpPr>
            <a:spLocks noGrp="1"/>
          </p:cNvSpPr>
          <p:nvPr>
            <p:ph type="sldNum" sz="quarter" idx="12"/>
          </p:nvPr>
        </p:nvSpPr>
        <p:spPr/>
        <p:txBody>
          <a:bodyPr/>
          <a:lstStyle/>
          <a:p>
            <a:fld id="{F3D6C14F-F9AE-45B1-829D-57443F1B4D8B}" type="slidenum">
              <a:rPr lang="en-US" smtClean="0"/>
              <a:t>‹#›</a:t>
            </a:fld>
            <a:endParaRPr lang="en-US"/>
          </a:p>
        </p:txBody>
      </p:sp>
    </p:spTree>
    <p:extLst>
      <p:ext uri="{BB962C8B-B14F-4D97-AF65-F5344CB8AC3E}">
        <p14:creationId xmlns:p14="http://schemas.microsoft.com/office/powerpoint/2010/main" val="3641302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2D09-B07D-4458-B7F7-A91971F42D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420662-6741-45C0-83D3-B66F576EC3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DE4D2-5B97-46EC-8FAE-F008A2511D05}"/>
              </a:ext>
            </a:extLst>
          </p:cNvPr>
          <p:cNvSpPr>
            <a:spLocks noGrp="1"/>
          </p:cNvSpPr>
          <p:nvPr>
            <p:ph type="dt" sz="half" idx="10"/>
          </p:nvPr>
        </p:nvSpPr>
        <p:spPr/>
        <p:txBody>
          <a:bodyPr/>
          <a:lstStyle/>
          <a:p>
            <a:fld id="{CD2435DA-7384-49B8-8893-5C511F0D3436}" type="datetimeFigureOut">
              <a:rPr lang="en-US" smtClean="0"/>
              <a:t>4/7/2025</a:t>
            </a:fld>
            <a:endParaRPr lang="en-US"/>
          </a:p>
        </p:txBody>
      </p:sp>
      <p:sp>
        <p:nvSpPr>
          <p:cNvPr id="5" name="Footer Placeholder 4">
            <a:extLst>
              <a:ext uri="{FF2B5EF4-FFF2-40B4-BE49-F238E27FC236}">
                <a16:creationId xmlns:a16="http://schemas.microsoft.com/office/drawing/2014/main" id="{A1CF6446-3D16-44D1-BF8F-DDE358E24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91076-6731-4788-B8DE-08C1FB4015D2}"/>
              </a:ext>
            </a:extLst>
          </p:cNvPr>
          <p:cNvSpPr>
            <a:spLocks noGrp="1"/>
          </p:cNvSpPr>
          <p:nvPr>
            <p:ph type="sldNum" sz="quarter" idx="12"/>
          </p:nvPr>
        </p:nvSpPr>
        <p:spPr/>
        <p:txBody>
          <a:bodyPr/>
          <a:lstStyle/>
          <a:p>
            <a:fld id="{F3D6C14F-F9AE-45B1-829D-57443F1B4D8B}" type="slidenum">
              <a:rPr lang="en-US" smtClean="0"/>
              <a:t>‹#›</a:t>
            </a:fld>
            <a:endParaRPr lang="en-US"/>
          </a:p>
        </p:txBody>
      </p:sp>
    </p:spTree>
    <p:extLst>
      <p:ext uri="{BB962C8B-B14F-4D97-AF65-F5344CB8AC3E}">
        <p14:creationId xmlns:p14="http://schemas.microsoft.com/office/powerpoint/2010/main" val="1794690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FC5822-6812-40D0-A5C8-D56B8D4C67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CA1C7C-A841-4281-9DBA-4A291057C6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6997A-F70A-4C18-90B7-4F77D616C20C}"/>
              </a:ext>
            </a:extLst>
          </p:cNvPr>
          <p:cNvSpPr>
            <a:spLocks noGrp="1"/>
          </p:cNvSpPr>
          <p:nvPr>
            <p:ph type="dt" sz="half" idx="10"/>
          </p:nvPr>
        </p:nvSpPr>
        <p:spPr/>
        <p:txBody>
          <a:bodyPr/>
          <a:lstStyle/>
          <a:p>
            <a:fld id="{CD2435DA-7384-49B8-8893-5C511F0D3436}" type="datetimeFigureOut">
              <a:rPr lang="en-US" smtClean="0"/>
              <a:t>4/7/2025</a:t>
            </a:fld>
            <a:endParaRPr lang="en-US"/>
          </a:p>
        </p:txBody>
      </p:sp>
      <p:sp>
        <p:nvSpPr>
          <p:cNvPr id="5" name="Footer Placeholder 4">
            <a:extLst>
              <a:ext uri="{FF2B5EF4-FFF2-40B4-BE49-F238E27FC236}">
                <a16:creationId xmlns:a16="http://schemas.microsoft.com/office/drawing/2014/main" id="{A4EB778C-B433-4B61-B391-AB66ECDF9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4C1D-9417-400D-8D10-8E1D515B2907}"/>
              </a:ext>
            </a:extLst>
          </p:cNvPr>
          <p:cNvSpPr>
            <a:spLocks noGrp="1"/>
          </p:cNvSpPr>
          <p:nvPr>
            <p:ph type="sldNum" sz="quarter" idx="12"/>
          </p:nvPr>
        </p:nvSpPr>
        <p:spPr/>
        <p:txBody>
          <a:bodyPr/>
          <a:lstStyle/>
          <a:p>
            <a:fld id="{F3D6C14F-F9AE-45B1-829D-57443F1B4D8B}" type="slidenum">
              <a:rPr lang="en-US" smtClean="0"/>
              <a:t>‹#›</a:t>
            </a:fld>
            <a:endParaRPr lang="en-US"/>
          </a:p>
        </p:txBody>
      </p:sp>
    </p:spTree>
    <p:extLst>
      <p:ext uri="{BB962C8B-B14F-4D97-AF65-F5344CB8AC3E}">
        <p14:creationId xmlns:p14="http://schemas.microsoft.com/office/powerpoint/2010/main" val="3875909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4DCC4-276E-495D-AB87-DF3C24BDB6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CA482-2EA1-4AC6-AD78-128887CD9CA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2B2ED-409A-43CD-8B58-A957A203F24F}"/>
              </a:ext>
            </a:extLst>
          </p:cNvPr>
          <p:cNvSpPr>
            <a:spLocks noGrp="1"/>
          </p:cNvSpPr>
          <p:nvPr>
            <p:ph type="dt" sz="half" idx="10"/>
          </p:nvPr>
        </p:nvSpPr>
        <p:spPr/>
        <p:txBody>
          <a:bodyPr/>
          <a:lstStyle/>
          <a:p>
            <a:fld id="{CD2435DA-7384-49B8-8893-5C511F0D3436}" type="datetimeFigureOut">
              <a:rPr lang="en-US" smtClean="0"/>
              <a:t>4/7/2025</a:t>
            </a:fld>
            <a:endParaRPr lang="en-US"/>
          </a:p>
        </p:txBody>
      </p:sp>
      <p:sp>
        <p:nvSpPr>
          <p:cNvPr id="5" name="Footer Placeholder 4">
            <a:extLst>
              <a:ext uri="{FF2B5EF4-FFF2-40B4-BE49-F238E27FC236}">
                <a16:creationId xmlns:a16="http://schemas.microsoft.com/office/drawing/2014/main" id="{C1FEB850-86EC-4D0B-B272-E0128909F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D865-F493-47DE-8B3D-A18262A70DA2}"/>
              </a:ext>
            </a:extLst>
          </p:cNvPr>
          <p:cNvSpPr>
            <a:spLocks noGrp="1"/>
          </p:cNvSpPr>
          <p:nvPr>
            <p:ph type="sldNum" sz="quarter" idx="12"/>
          </p:nvPr>
        </p:nvSpPr>
        <p:spPr/>
        <p:txBody>
          <a:bodyPr/>
          <a:lstStyle/>
          <a:p>
            <a:fld id="{F3D6C14F-F9AE-45B1-829D-57443F1B4D8B}" type="slidenum">
              <a:rPr lang="en-US" smtClean="0"/>
              <a:t>‹#›</a:t>
            </a:fld>
            <a:endParaRPr lang="en-US"/>
          </a:p>
        </p:txBody>
      </p:sp>
    </p:spTree>
    <p:extLst>
      <p:ext uri="{BB962C8B-B14F-4D97-AF65-F5344CB8AC3E}">
        <p14:creationId xmlns:p14="http://schemas.microsoft.com/office/powerpoint/2010/main" val="3045341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1943-7AA0-4C7A-A6D7-7A9A3CD34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64BE73-21E3-4589-85B9-95F68A00EE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A157C7E-0A33-4DC0-AF88-2A3DC63F253A}"/>
              </a:ext>
            </a:extLst>
          </p:cNvPr>
          <p:cNvSpPr>
            <a:spLocks noGrp="1"/>
          </p:cNvSpPr>
          <p:nvPr>
            <p:ph type="dt" sz="half" idx="10"/>
          </p:nvPr>
        </p:nvSpPr>
        <p:spPr/>
        <p:txBody>
          <a:bodyPr/>
          <a:lstStyle/>
          <a:p>
            <a:fld id="{CD2435DA-7384-49B8-8893-5C511F0D3436}" type="datetimeFigureOut">
              <a:rPr lang="en-US" smtClean="0"/>
              <a:t>4/7/2025</a:t>
            </a:fld>
            <a:endParaRPr lang="en-US"/>
          </a:p>
        </p:txBody>
      </p:sp>
      <p:sp>
        <p:nvSpPr>
          <p:cNvPr id="5" name="Footer Placeholder 4">
            <a:extLst>
              <a:ext uri="{FF2B5EF4-FFF2-40B4-BE49-F238E27FC236}">
                <a16:creationId xmlns:a16="http://schemas.microsoft.com/office/drawing/2014/main" id="{01F49423-48AA-41FE-B2B4-71AE806BB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71D51-DB8E-4578-8354-AC8A01C037C5}"/>
              </a:ext>
            </a:extLst>
          </p:cNvPr>
          <p:cNvSpPr>
            <a:spLocks noGrp="1"/>
          </p:cNvSpPr>
          <p:nvPr>
            <p:ph type="sldNum" sz="quarter" idx="12"/>
          </p:nvPr>
        </p:nvSpPr>
        <p:spPr/>
        <p:txBody>
          <a:bodyPr/>
          <a:lstStyle/>
          <a:p>
            <a:fld id="{F3D6C14F-F9AE-45B1-829D-57443F1B4D8B}" type="slidenum">
              <a:rPr lang="en-US" smtClean="0"/>
              <a:t>‹#›</a:t>
            </a:fld>
            <a:endParaRPr lang="en-US"/>
          </a:p>
        </p:txBody>
      </p:sp>
    </p:spTree>
    <p:extLst>
      <p:ext uri="{BB962C8B-B14F-4D97-AF65-F5344CB8AC3E}">
        <p14:creationId xmlns:p14="http://schemas.microsoft.com/office/powerpoint/2010/main" val="1242990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0969-FC40-477D-B811-05135EA6F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ADE219-6BE0-4866-9594-57D78499ED0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FE6388-4A43-4171-AA1D-A91375D631E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EBAE81-01BC-4022-A0D5-7D466E0190AE}"/>
              </a:ext>
            </a:extLst>
          </p:cNvPr>
          <p:cNvSpPr>
            <a:spLocks noGrp="1"/>
          </p:cNvSpPr>
          <p:nvPr>
            <p:ph type="dt" sz="half" idx="10"/>
          </p:nvPr>
        </p:nvSpPr>
        <p:spPr/>
        <p:txBody>
          <a:bodyPr/>
          <a:lstStyle/>
          <a:p>
            <a:fld id="{CD2435DA-7384-49B8-8893-5C511F0D3436}" type="datetimeFigureOut">
              <a:rPr lang="en-US" smtClean="0"/>
              <a:t>4/7/2025</a:t>
            </a:fld>
            <a:endParaRPr lang="en-US"/>
          </a:p>
        </p:txBody>
      </p:sp>
      <p:sp>
        <p:nvSpPr>
          <p:cNvPr id="6" name="Footer Placeholder 5">
            <a:extLst>
              <a:ext uri="{FF2B5EF4-FFF2-40B4-BE49-F238E27FC236}">
                <a16:creationId xmlns:a16="http://schemas.microsoft.com/office/drawing/2014/main" id="{5F894A93-8B27-4837-9AD3-3E4FFFBA0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308E3-F757-4520-9AB7-262C41A93E1B}"/>
              </a:ext>
            </a:extLst>
          </p:cNvPr>
          <p:cNvSpPr>
            <a:spLocks noGrp="1"/>
          </p:cNvSpPr>
          <p:nvPr>
            <p:ph type="sldNum" sz="quarter" idx="12"/>
          </p:nvPr>
        </p:nvSpPr>
        <p:spPr/>
        <p:txBody>
          <a:bodyPr/>
          <a:lstStyle/>
          <a:p>
            <a:fld id="{F3D6C14F-F9AE-45B1-829D-57443F1B4D8B}" type="slidenum">
              <a:rPr lang="en-US" smtClean="0"/>
              <a:t>‹#›</a:t>
            </a:fld>
            <a:endParaRPr lang="en-US"/>
          </a:p>
        </p:txBody>
      </p:sp>
    </p:spTree>
    <p:extLst>
      <p:ext uri="{BB962C8B-B14F-4D97-AF65-F5344CB8AC3E}">
        <p14:creationId xmlns:p14="http://schemas.microsoft.com/office/powerpoint/2010/main" val="228519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FCA7C-FE6A-4D47-BA3E-DE15CCB55C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875909-1627-4C22-9DBB-6F658499ED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40056A-4725-468F-B3EB-03F85DACADA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F93CF-6B17-4497-AA68-37B3D4C909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6DCC9E-98F8-45AA-9D17-F8D7DB3142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C706EF-51FD-4B8B-A53F-5A19872A9953}"/>
              </a:ext>
            </a:extLst>
          </p:cNvPr>
          <p:cNvSpPr>
            <a:spLocks noGrp="1"/>
          </p:cNvSpPr>
          <p:nvPr>
            <p:ph type="dt" sz="half" idx="10"/>
          </p:nvPr>
        </p:nvSpPr>
        <p:spPr/>
        <p:txBody>
          <a:bodyPr/>
          <a:lstStyle/>
          <a:p>
            <a:fld id="{CD2435DA-7384-49B8-8893-5C511F0D3436}" type="datetimeFigureOut">
              <a:rPr lang="en-US" smtClean="0"/>
              <a:t>4/7/2025</a:t>
            </a:fld>
            <a:endParaRPr lang="en-US"/>
          </a:p>
        </p:txBody>
      </p:sp>
      <p:sp>
        <p:nvSpPr>
          <p:cNvPr id="8" name="Footer Placeholder 7">
            <a:extLst>
              <a:ext uri="{FF2B5EF4-FFF2-40B4-BE49-F238E27FC236}">
                <a16:creationId xmlns:a16="http://schemas.microsoft.com/office/drawing/2014/main" id="{FC90E118-406B-4D87-BE09-3B59B42018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B83BE3-7249-4B01-9403-C6904D3DD454}"/>
              </a:ext>
            </a:extLst>
          </p:cNvPr>
          <p:cNvSpPr>
            <a:spLocks noGrp="1"/>
          </p:cNvSpPr>
          <p:nvPr>
            <p:ph type="sldNum" sz="quarter" idx="12"/>
          </p:nvPr>
        </p:nvSpPr>
        <p:spPr/>
        <p:txBody>
          <a:bodyPr/>
          <a:lstStyle/>
          <a:p>
            <a:fld id="{F3D6C14F-F9AE-45B1-829D-57443F1B4D8B}" type="slidenum">
              <a:rPr lang="en-US" smtClean="0"/>
              <a:t>‹#›</a:t>
            </a:fld>
            <a:endParaRPr lang="en-US"/>
          </a:p>
        </p:txBody>
      </p:sp>
    </p:spTree>
    <p:extLst>
      <p:ext uri="{BB962C8B-B14F-4D97-AF65-F5344CB8AC3E}">
        <p14:creationId xmlns:p14="http://schemas.microsoft.com/office/powerpoint/2010/main" val="1389259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BFAA-9806-4EC2-84F9-69E60FF363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6590B-3A70-4188-9B7B-FBAFE997485B}"/>
              </a:ext>
            </a:extLst>
          </p:cNvPr>
          <p:cNvSpPr>
            <a:spLocks noGrp="1"/>
          </p:cNvSpPr>
          <p:nvPr>
            <p:ph type="dt" sz="half" idx="10"/>
          </p:nvPr>
        </p:nvSpPr>
        <p:spPr/>
        <p:txBody>
          <a:bodyPr/>
          <a:lstStyle/>
          <a:p>
            <a:fld id="{CD2435DA-7384-49B8-8893-5C511F0D3436}" type="datetimeFigureOut">
              <a:rPr lang="en-US" smtClean="0"/>
              <a:t>4/7/2025</a:t>
            </a:fld>
            <a:endParaRPr lang="en-US"/>
          </a:p>
        </p:txBody>
      </p:sp>
      <p:sp>
        <p:nvSpPr>
          <p:cNvPr id="4" name="Footer Placeholder 3">
            <a:extLst>
              <a:ext uri="{FF2B5EF4-FFF2-40B4-BE49-F238E27FC236}">
                <a16:creationId xmlns:a16="http://schemas.microsoft.com/office/drawing/2014/main" id="{2FBB5F17-9DD0-4B64-BAEE-FA13973E08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708192-3850-48C2-BD1A-E5CB21CF7336}"/>
              </a:ext>
            </a:extLst>
          </p:cNvPr>
          <p:cNvSpPr>
            <a:spLocks noGrp="1"/>
          </p:cNvSpPr>
          <p:nvPr>
            <p:ph type="sldNum" sz="quarter" idx="12"/>
          </p:nvPr>
        </p:nvSpPr>
        <p:spPr/>
        <p:txBody>
          <a:bodyPr/>
          <a:lstStyle/>
          <a:p>
            <a:fld id="{F3D6C14F-F9AE-45B1-829D-57443F1B4D8B}" type="slidenum">
              <a:rPr lang="en-US" smtClean="0"/>
              <a:t>‹#›</a:t>
            </a:fld>
            <a:endParaRPr lang="en-US"/>
          </a:p>
        </p:txBody>
      </p:sp>
    </p:spTree>
    <p:extLst>
      <p:ext uri="{BB962C8B-B14F-4D97-AF65-F5344CB8AC3E}">
        <p14:creationId xmlns:p14="http://schemas.microsoft.com/office/powerpoint/2010/main" val="2813912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6E1053-55A4-4289-8EF2-C18B29D31E1E}"/>
              </a:ext>
            </a:extLst>
          </p:cNvPr>
          <p:cNvSpPr>
            <a:spLocks noGrp="1"/>
          </p:cNvSpPr>
          <p:nvPr>
            <p:ph type="dt" sz="half" idx="10"/>
          </p:nvPr>
        </p:nvSpPr>
        <p:spPr/>
        <p:txBody>
          <a:bodyPr/>
          <a:lstStyle/>
          <a:p>
            <a:fld id="{CD2435DA-7384-49B8-8893-5C511F0D3436}" type="datetimeFigureOut">
              <a:rPr lang="en-US" smtClean="0"/>
              <a:t>4/7/2025</a:t>
            </a:fld>
            <a:endParaRPr lang="en-US"/>
          </a:p>
        </p:txBody>
      </p:sp>
      <p:sp>
        <p:nvSpPr>
          <p:cNvPr id="3" name="Footer Placeholder 2">
            <a:extLst>
              <a:ext uri="{FF2B5EF4-FFF2-40B4-BE49-F238E27FC236}">
                <a16:creationId xmlns:a16="http://schemas.microsoft.com/office/drawing/2014/main" id="{D7ED3CA1-B2B3-4541-9C1C-D2E7B00363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33B432-92CC-4BD0-A3C7-478B5465AB4F}"/>
              </a:ext>
            </a:extLst>
          </p:cNvPr>
          <p:cNvSpPr>
            <a:spLocks noGrp="1"/>
          </p:cNvSpPr>
          <p:nvPr>
            <p:ph type="sldNum" sz="quarter" idx="12"/>
          </p:nvPr>
        </p:nvSpPr>
        <p:spPr/>
        <p:txBody>
          <a:bodyPr/>
          <a:lstStyle/>
          <a:p>
            <a:fld id="{F3D6C14F-F9AE-45B1-829D-57443F1B4D8B}" type="slidenum">
              <a:rPr lang="en-US" smtClean="0"/>
              <a:t>‹#›</a:t>
            </a:fld>
            <a:endParaRPr lang="en-US"/>
          </a:p>
        </p:txBody>
      </p:sp>
    </p:spTree>
    <p:extLst>
      <p:ext uri="{BB962C8B-B14F-4D97-AF65-F5344CB8AC3E}">
        <p14:creationId xmlns:p14="http://schemas.microsoft.com/office/powerpoint/2010/main" val="1522323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768F-9BB2-424A-A28B-FBBDA0625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1FD659-8E58-471A-A52A-607881DD8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742F79-B540-4AA6-985F-CCF69E030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932BD2-06FD-4172-AD93-9E4B142C6B10}"/>
              </a:ext>
            </a:extLst>
          </p:cNvPr>
          <p:cNvSpPr>
            <a:spLocks noGrp="1"/>
          </p:cNvSpPr>
          <p:nvPr>
            <p:ph type="dt" sz="half" idx="10"/>
          </p:nvPr>
        </p:nvSpPr>
        <p:spPr/>
        <p:txBody>
          <a:bodyPr/>
          <a:lstStyle/>
          <a:p>
            <a:fld id="{CD2435DA-7384-49B8-8893-5C511F0D3436}" type="datetimeFigureOut">
              <a:rPr lang="en-US" smtClean="0"/>
              <a:t>4/7/2025</a:t>
            </a:fld>
            <a:endParaRPr lang="en-US"/>
          </a:p>
        </p:txBody>
      </p:sp>
      <p:sp>
        <p:nvSpPr>
          <p:cNvPr id="6" name="Footer Placeholder 5">
            <a:extLst>
              <a:ext uri="{FF2B5EF4-FFF2-40B4-BE49-F238E27FC236}">
                <a16:creationId xmlns:a16="http://schemas.microsoft.com/office/drawing/2014/main" id="{C15DA842-DC13-467A-83F0-C19350D4D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11506-6090-46F4-BF67-768EA03F9E62}"/>
              </a:ext>
            </a:extLst>
          </p:cNvPr>
          <p:cNvSpPr>
            <a:spLocks noGrp="1"/>
          </p:cNvSpPr>
          <p:nvPr>
            <p:ph type="sldNum" sz="quarter" idx="12"/>
          </p:nvPr>
        </p:nvSpPr>
        <p:spPr/>
        <p:txBody>
          <a:bodyPr/>
          <a:lstStyle/>
          <a:p>
            <a:fld id="{F3D6C14F-F9AE-45B1-829D-57443F1B4D8B}" type="slidenum">
              <a:rPr lang="en-US" smtClean="0"/>
              <a:t>‹#›</a:t>
            </a:fld>
            <a:endParaRPr lang="en-US"/>
          </a:p>
        </p:txBody>
      </p:sp>
    </p:spTree>
    <p:extLst>
      <p:ext uri="{BB962C8B-B14F-4D97-AF65-F5344CB8AC3E}">
        <p14:creationId xmlns:p14="http://schemas.microsoft.com/office/powerpoint/2010/main" val="772804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4A960-386B-4EC7-AB9A-6F1CF677A7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8719A-BB47-44D0-8F97-4492D0EE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61568F-FE64-4678-ACCA-269DF3455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18DAF7-72DB-4F0C-B1FA-892E72466615}"/>
              </a:ext>
            </a:extLst>
          </p:cNvPr>
          <p:cNvSpPr>
            <a:spLocks noGrp="1"/>
          </p:cNvSpPr>
          <p:nvPr>
            <p:ph type="dt" sz="half" idx="10"/>
          </p:nvPr>
        </p:nvSpPr>
        <p:spPr/>
        <p:txBody>
          <a:bodyPr/>
          <a:lstStyle/>
          <a:p>
            <a:fld id="{CD2435DA-7384-49B8-8893-5C511F0D3436}" type="datetimeFigureOut">
              <a:rPr lang="en-US" smtClean="0"/>
              <a:t>4/7/2025</a:t>
            </a:fld>
            <a:endParaRPr lang="en-US"/>
          </a:p>
        </p:txBody>
      </p:sp>
      <p:sp>
        <p:nvSpPr>
          <p:cNvPr id="6" name="Footer Placeholder 5">
            <a:extLst>
              <a:ext uri="{FF2B5EF4-FFF2-40B4-BE49-F238E27FC236}">
                <a16:creationId xmlns:a16="http://schemas.microsoft.com/office/drawing/2014/main" id="{8B5CEB7D-6AF0-48D7-8D29-E791E2AD0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B0EE4B-A134-41C1-B660-B8874EB538D9}"/>
              </a:ext>
            </a:extLst>
          </p:cNvPr>
          <p:cNvSpPr>
            <a:spLocks noGrp="1"/>
          </p:cNvSpPr>
          <p:nvPr>
            <p:ph type="sldNum" sz="quarter" idx="12"/>
          </p:nvPr>
        </p:nvSpPr>
        <p:spPr/>
        <p:txBody>
          <a:bodyPr/>
          <a:lstStyle/>
          <a:p>
            <a:fld id="{F3D6C14F-F9AE-45B1-829D-57443F1B4D8B}" type="slidenum">
              <a:rPr lang="en-US" smtClean="0"/>
              <a:t>‹#›</a:t>
            </a:fld>
            <a:endParaRPr lang="en-US"/>
          </a:p>
        </p:txBody>
      </p:sp>
    </p:spTree>
    <p:extLst>
      <p:ext uri="{BB962C8B-B14F-4D97-AF65-F5344CB8AC3E}">
        <p14:creationId xmlns:p14="http://schemas.microsoft.com/office/powerpoint/2010/main" val="1111253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1000" t="-4000" b="-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BD55C-AECE-48D1-B659-8356779E4C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57F97A-F617-46E6-AAFA-633AF02C58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F5B2B-DCFA-44FE-A0BC-593A64CBD0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435DA-7384-49B8-8893-5C511F0D3436}" type="datetimeFigureOut">
              <a:rPr lang="en-US" smtClean="0"/>
              <a:t>4/7/2025</a:t>
            </a:fld>
            <a:endParaRPr lang="en-US"/>
          </a:p>
        </p:txBody>
      </p:sp>
      <p:sp>
        <p:nvSpPr>
          <p:cNvPr id="5" name="Footer Placeholder 4">
            <a:extLst>
              <a:ext uri="{FF2B5EF4-FFF2-40B4-BE49-F238E27FC236}">
                <a16:creationId xmlns:a16="http://schemas.microsoft.com/office/drawing/2014/main" id="{4524A817-16BB-4DAE-8281-6CD93EEC95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CA8F67-EF14-425D-BA70-B2C82CCD28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6C14F-F9AE-45B1-829D-57443F1B4D8B}" type="slidenum">
              <a:rPr lang="en-US" smtClean="0"/>
              <a:t>‹#›</a:t>
            </a:fld>
            <a:endParaRPr lang="en-US"/>
          </a:p>
        </p:txBody>
      </p:sp>
    </p:spTree>
    <p:extLst>
      <p:ext uri="{BB962C8B-B14F-4D97-AF65-F5344CB8AC3E}">
        <p14:creationId xmlns:p14="http://schemas.microsoft.com/office/powerpoint/2010/main" val="4066659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23.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22.png"/><Relationship Id="rId2" Type="http://schemas.openxmlformats.org/officeDocument/2006/relationships/video" Target="../media/media1.mp4"/><Relationship Id="rId16" Type="http://schemas.openxmlformats.org/officeDocument/2006/relationships/image" Target="../media/image26.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2.xml"/><Relationship Id="rId5" Type="http://schemas.microsoft.com/office/2007/relationships/media" Target="../media/media3.mp4"/><Relationship Id="rId15" Type="http://schemas.openxmlformats.org/officeDocument/2006/relationships/image" Target="../media/image25.png"/><Relationship Id="rId10" Type="http://schemas.openxmlformats.org/officeDocument/2006/relationships/video" Target="../media/media5.mp4"/><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2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video" Target="../media/media7.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9.mp4"/><Relationship Id="rId7"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video" Target="../media/media10.mp4"/><Relationship Id="rId5" Type="http://schemas.microsoft.com/office/2007/relationships/media" Target="../media/media10.mp4"/><Relationship Id="rId10" Type="http://schemas.openxmlformats.org/officeDocument/2006/relationships/image" Target="../media/image31.png"/><Relationship Id="rId4" Type="http://schemas.openxmlformats.org/officeDocument/2006/relationships/video" Target="../media/media9.mp4"/><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media" Target="../media/media12.mp4"/><Relationship Id="rId7" Type="http://schemas.openxmlformats.org/officeDocument/2006/relationships/image" Target="../media/image34.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3.png"/><Relationship Id="rId5" Type="http://schemas.openxmlformats.org/officeDocument/2006/relationships/slideLayout" Target="../slideLayouts/slideLayout2.xml"/><Relationship Id="rId4" Type="http://schemas.openxmlformats.org/officeDocument/2006/relationships/video" Target="../media/media12.mp4"/></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fif"/></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A46D-B125-4975-912E-03EFCC81A5EE}"/>
              </a:ext>
            </a:extLst>
          </p:cNvPr>
          <p:cNvSpPr>
            <a:spLocks noGrp="1"/>
          </p:cNvSpPr>
          <p:nvPr>
            <p:ph type="title"/>
          </p:nvPr>
        </p:nvSpPr>
        <p:spPr>
          <a:xfrm>
            <a:off x="5505450" y="1643063"/>
            <a:ext cx="7153275" cy="5621338"/>
          </a:xfrm>
        </p:spPr>
        <p:txBody>
          <a:bodyPr>
            <a:normAutofit/>
          </a:bodyPr>
          <a:lstStyle/>
          <a:p>
            <a:r>
              <a:rPr lang="en-US" sz="4000" b="1" dirty="0">
                <a:solidFill>
                  <a:schemeClr val="accent2"/>
                </a:solidFill>
                <a:latin typeface="Times New Roman" panose="02020603050405020304" pitchFamily="18" charset="0"/>
                <a:cs typeface="Times New Roman" panose="02020603050405020304" pitchFamily="18" charset="0"/>
              </a:rPr>
              <a:t>CH</a:t>
            </a:r>
            <a:r>
              <a:rPr lang="vi-VN" sz="4000" b="1" dirty="0">
                <a:solidFill>
                  <a:schemeClr val="accent2"/>
                </a:solidFill>
                <a:latin typeface="Times New Roman" panose="02020603050405020304" pitchFamily="18" charset="0"/>
                <a:cs typeface="Times New Roman" panose="02020603050405020304" pitchFamily="18" charset="0"/>
              </a:rPr>
              <a:t>Ư</a:t>
            </a:r>
            <a:r>
              <a:rPr lang="en-US" sz="4000" b="1" dirty="0">
                <a:solidFill>
                  <a:schemeClr val="accent2"/>
                </a:solidFill>
                <a:latin typeface="Times New Roman" panose="02020603050405020304" pitchFamily="18" charset="0"/>
                <a:cs typeface="Times New Roman" panose="02020603050405020304" pitchFamily="18" charset="0"/>
              </a:rPr>
              <a:t>ƠNG 7. NHÓM VIIA </a:t>
            </a:r>
            <a:br>
              <a:rPr lang="en-US"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2D6D7EE-6922-40BE-BE0C-C30C5EE98F01}"/>
              </a:ext>
            </a:extLst>
          </p:cNvPr>
          <p:cNvSpPr>
            <a:spLocks noGrp="1"/>
          </p:cNvSpPr>
          <p:nvPr>
            <p:ph idx="1"/>
          </p:nvPr>
        </p:nvSpPr>
        <p:spPr>
          <a:xfrm>
            <a:off x="4100513" y="4657723"/>
            <a:ext cx="8091487" cy="2328864"/>
          </a:xfrm>
        </p:spPr>
        <p:txBody>
          <a:bodyPr>
            <a:normAutofit lnSpcReduction="10000"/>
          </a:bodyPr>
          <a:lstStyle/>
          <a:p>
            <a:pPr marL="0" indent="0" algn="ctr">
              <a:lnSpc>
                <a:spcPct val="100000"/>
              </a:lnSpc>
              <a:spcBef>
                <a:spcPts val="600"/>
              </a:spcBef>
              <a:buNone/>
            </a:pPr>
            <a:r>
              <a:rPr lang="en-US" sz="4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4800" b="1" dirty="0">
                <a:solidFill>
                  <a:schemeClr val="accent1">
                    <a:lumMod val="50000"/>
                  </a:schemeClr>
                </a:solidFill>
                <a:latin typeface="Times New Roman" panose="02020603050405020304" pitchFamily="18" charset="0"/>
                <a:cs typeface="Times New Roman" panose="02020603050405020304" pitchFamily="18" charset="0"/>
              </a:rPr>
              <a:t> 17. TÍNH CHẤT VẬT LÝ VÀ HÓA HỌC CÁC </a:t>
            </a:r>
          </a:p>
          <a:p>
            <a:pPr marL="0" indent="0" algn="ctr">
              <a:lnSpc>
                <a:spcPct val="100000"/>
              </a:lnSpc>
              <a:spcBef>
                <a:spcPts val="600"/>
              </a:spcBef>
              <a:buNone/>
            </a:pPr>
            <a:r>
              <a:rPr lang="en-US" sz="4800" b="1" dirty="0">
                <a:solidFill>
                  <a:schemeClr val="accent1">
                    <a:lumMod val="50000"/>
                  </a:schemeClr>
                </a:solidFill>
                <a:latin typeface="Times New Roman" panose="02020603050405020304" pitchFamily="18" charset="0"/>
                <a:cs typeface="Times New Roman" panose="02020603050405020304" pitchFamily="18" charset="0"/>
              </a:rPr>
              <a:t>ĐƠN CHẤT NHÓM VIIA</a:t>
            </a:r>
          </a:p>
        </p:txBody>
      </p:sp>
    </p:spTree>
    <p:extLst>
      <p:ext uri="{BB962C8B-B14F-4D97-AF65-F5344CB8AC3E}">
        <p14:creationId xmlns:p14="http://schemas.microsoft.com/office/powerpoint/2010/main" val="2709337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9F8E-94AF-4A97-8946-4C66FBD36032}"/>
              </a:ext>
            </a:extLst>
          </p:cNvPr>
          <p:cNvSpPr>
            <a:spLocks noGrp="1"/>
          </p:cNvSpPr>
          <p:nvPr>
            <p:ph type="title"/>
          </p:nvPr>
        </p:nvSpPr>
        <p:spPr>
          <a:xfrm>
            <a:off x="1543051" y="0"/>
            <a:ext cx="9882187" cy="1325563"/>
          </a:xfrm>
        </p:spPr>
        <p:txBody>
          <a:bodyPr/>
          <a:lstStyle/>
          <a:p>
            <a:r>
              <a:rPr lang="en-US" b="1" dirty="0">
                <a:solidFill>
                  <a:srgbClr val="002060"/>
                </a:solidFill>
                <a:latin typeface="Times New Roman" panose="02020603050405020304" pitchFamily="18" charset="0"/>
                <a:cs typeface="Times New Roman" panose="02020603050405020304" pitchFamily="18" charset="0"/>
              </a:rPr>
              <a:t>IV. </a:t>
            </a:r>
            <a:r>
              <a:rPr lang="en-US" b="1" dirty="0" err="1">
                <a:solidFill>
                  <a:srgbClr val="002060"/>
                </a:solidFill>
                <a:latin typeface="Times New Roman" panose="02020603050405020304" pitchFamily="18" charset="0"/>
                <a:cs typeface="Times New Roman" panose="02020603050405020304" pitchFamily="18" charset="0"/>
              </a:rPr>
              <a:t>Tính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chất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hóa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học</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677FE50-94ED-430B-AD10-132BEE5FE087}"/>
              </a:ext>
            </a:extLst>
          </p:cNvPr>
          <p:cNvSpPr txBox="1"/>
          <p:nvPr/>
        </p:nvSpPr>
        <p:spPr>
          <a:xfrm>
            <a:off x="2576513" y="1676140"/>
            <a:ext cx="9120187" cy="4852162"/>
          </a:xfrm>
          <a:prstGeom prst="rect">
            <a:avLst/>
          </a:prstGeom>
          <a:noFill/>
        </p:spPr>
        <p:txBody>
          <a:bodyPr wrap="square" rtlCol="0">
            <a:spAutoFit/>
          </a:bodyPr>
          <a:lstStyle/>
          <a:p>
            <a:pPr marL="571500" indent="-571500">
              <a:lnSpc>
                <a:spcPct val="115000"/>
              </a:lnSpc>
              <a:spcAft>
                <a:spcPts val="0"/>
              </a:spcAft>
              <a:buFontTx/>
              <a:buChar char="-"/>
            </a:pP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Cấu</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hình</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electron: </a:t>
            </a:r>
          </a:p>
          <a:p>
            <a:pPr marL="571500" indent="-571500">
              <a:lnSpc>
                <a:spcPct val="115000"/>
              </a:lnSpc>
              <a:spcAft>
                <a:spcPts val="0"/>
              </a:spcAft>
              <a:buFontTx/>
              <a:buChar char="-"/>
            </a:pPr>
            <a:endParaRPr lang="en-US" sz="4800" baseline="30000" dirty="0">
              <a:solidFill>
                <a:schemeClr val="bg1"/>
              </a:solidFill>
              <a:highlight>
                <a:srgbClr val="000080"/>
              </a:highligh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0"/>
              </a:spcAft>
            </a:pP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-&gt;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dễ</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nhận</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1e -&gt;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tính</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oxi</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hóa</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mạnh</a:t>
            </a:r>
            <a:endPar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0"/>
              </a:spcAft>
            </a:pPr>
            <a:endParaRPr lang="en-US" sz="4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Tạo</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liên</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kết</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cộng</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hóa</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trị</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trong</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các</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hợp</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chất</a:t>
            </a: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4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8CA33E0-37A5-457E-B8D1-B5AF64A7A2FB}"/>
              </a:ext>
            </a:extLst>
          </p:cNvPr>
          <p:cNvSpPr txBox="1"/>
          <p:nvPr/>
        </p:nvSpPr>
        <p:spPr>
          <a:xfrm>
            <a:off x="8472488" y="2144235"/>
            <a:ext cx="2528887" cy="830997"/>
          </a:xfrm>
          <a:prstGeom prst="rect">
            <a:avLst/>
          </a:prstGeom>
          <a:noFill/>
        </p:spPr>
        <p:txBody>
          <a:bodyPr wrap="square" rtlCol="0">
            <a:spAutoFit/>
          </a:bodyPr>
          <a:lstStyle/>
          <a:p>
            <a:r>
              <a:rPr lang="en-US" sz="4800" dirty="0">
                <a:solidFill>
                  <a:prstClr val="white"/>
                </a:solidFill>
                <a:highlight>
                  <a:srgbClr val="FF0000"/>
                </a:highlight>
                <a:latin typeface="Times New Roman" panose="02020603050405020304" pitchFamily="18" charset="0"/>
                <a:ea typeface="Arial" panose="020B0604020202020204" pitchFamily="34" charset="0"/>
                <a:cs typeface="Times New Roman" panose="02020603050405020304" pitchFamily="18" charset="0"/>
              </a:rPr>
              <a:t>ns</a:t>
            </a:r>
            <a:r>
              <a:rPr lang="en-US" sz="4800" baseline="30000" dirty="0">
                <a:solidFill>
                  <a:prstClr val="white"/>
                </a:solidFill>
                <a:highlight>
                  <a:srgbClr val="FF0000"/>
                </a:highlight>
                <a:latin typeface="Times New Roman" panose="02020603050405020304" pitchFamily="18" charset="0"/>
                <a:ea typeface="Arial" panose="020B0604020202020204" pitchFamily="34" charset="0"/>
                <a:cs typeface="Times New Roman" panose="02020603050405020304" pitchFamily="18" charset="0"/>
              </a:rPr>
              <a:t>2</a:t>
            </a:r>
            <a:r>
              <a:rPr lang="en-US" sz="4800" dirty="0">
                <a:solidFill>
                  <a:prstClr val="white"/>
                </a:solidFill>
                <a:highlight>
                  <a:srgbClr val="FF0000"/>
                </a:highlight>
                <a:latin typeface="Times New Roman" panose="02020603050405020304" pitchFamily="18" charset="0"/>
                <a:ea typeface="Arial" panose="020B0604020202020204" pitchFamily="34" charset="0"/>
                <a:cs typeface="Times New Roman" panose="02020603050405020304" pitchFamily="18" charset="0"/>
              </a:rPr>
              <a:t>np</a:t>
            </a:r>
            <a:r>
              <a:rPr lang="en-US" sz="4800" baseline="30000" dirty="0">
                <a:solidFill>
                  <a:prstClr val="white"/>
                </a:solidFill>
                <a:highlight>
                  <a:srgbClr val="FF0000"/>
                </a:highlight>
                <a:latin typeface="Times New Roman" panose="02020603050405020304" pitchFamily="18" charset="0"/>
                <a:ea typeface="Arial" panose="020B0604020202020204" pitchFamily="34" charset="0"/>
                <a:cs typeface="Times New Roman" panose="02020603050405020304" pitchFamily="18" charset="0"/>
              </a:rPr>
              <a:t>5</a:t>
            </a:r>
            <a:endParaRPr lang="en-US" sz="2800" dirty="0">
              <a:highlight>
                <a:srgbClr val="FF0000"/>
              </a:highlight>
            </a:endParaRPr>
          </a:p>
        </p:txBody>
      </p:sp>
    </p:spTree>
    <p:extLst>
      <p:ext uri="{BB962C8B-B14F-4D97-AF65-F5344CB8AC3E}">
        <p14:creationId xmlns:p14="http://schemas.microsoft.com/office/powerpoint/2010/main" val="3435360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BE24F-B32F-4047-B667-158149376BAA}"/>
              </a:ext>
            </a:extLst>
          </p:cNvPr>
          <p:cNvSpPr>
            <a:spLocks noGrp="1"/>
          </p:cNvSpPr>
          <p:nvPr>
            <p:ph type="title"/>
          </p:nvPr>
        </p:nvSpPr>
        <p:spPr/>
        <p:txBody>
          <a:bodyPr/>
          <a:lstStyle/>
          <a:p>
            <a:endParaRPr lang="en-US" dirty="0"/>
          </a:p>
        </p:txBody>
      </p:sp>
      <p:graphicFrame>
        <p:nvGraphicFramePr>
          <p:cNvPr id="5" name="Content Placeholder 4">
            <a:extLst>
              <a:ext uri="{FF2B5EF4-FFF2-40B4-BE49-F238E27FC236}">
                <a16:creationId xmlns:a16="http://schemas.microsoft.com/office/drawing/2014/main" id="{C3FED2A4-3247-4980-99F7-CD2C10C2C370}"/>
              </a:ext>
            </a:extLst>
          </p:cNvPr>
          <p:cNvGraphicFramePr>
            <a:graphicFrameLocks noGrp="1"/>
          </p:cNvGraphicFramePr>
          <p:nvPr>
            <p:ph idx="1"/>
            <p:extLst>
              <p:ext uri="{D42A27DB-BD31-4B8C-83A1-F6EECF244321}">
                <p14:modId xmlns:p14="http://schemas.microsoft.com/office/powerpoint/2010/main" val="3697571084"/>
              </p:ext>
            </p:extLst>
          </p:nvPr>
        </p:nvGraphicFramePr>
        <p:xfrm>
          <a:off x="2190749" y="729833"/>
          <a:ext cx="9929813" cy="6027168"/>
        </p:xfrm>
        <a:graphic>
          <a:graphicData uri="http://schemas.openxmlformats.org/drawingml/2006/table">
            <a:tbl>
              <a:tblPr firstRow="1" firstCol="1" bandRow="1"/>
              <a:tblGrid>
                <a:gridCol w="1721831">
                  <a:extLst>
                    <a:ext uri="{9D8B030D-6E8A-4147-A177-3AD203B41FA5}">
                      <a16:colId xmlns:a16="http://schemas.microsoft.com/office/drawing/2014/main" val="1154146549"/>
                    </a:ext>
                  </a:extLst>
                </a:gridCol>
                <a:gridCol w="1932265">
                  <a:extLst>
                    <a:ext uri="{9D8B030D-6E8A-4147-A177-3AD203B41FA5}">
                      <a16:colId xmlns:a16="http://schemas.microsoft.com/office/drawing/2014/main" val="2409402955"/>
                    </a:ext>
                  </a:extLst>
                </a:gridCol>
                <a:gridCol w="2075191">
                  <a:extLst>
                    <a:ext uri="{9D8B030D-6E8A-4147-A177-3AD203B41FA5}">
                      <a16:colId xmlns:a16="http://schemas.microsoft.com/office/drawing/2014/main" val="4102434499"/>
                    </a:ext>
                  </a:extLst>
                </a:gridCol>
                <a:gridCol w="4200526">
                  <a:extLst>
                    <a:ext uri="{9D8B030D-6E8A-4147-A177-3AD203B41FA5}">
                      <a16:colId xmlns:a16="http://schemas.microsoft.com/office/drawing/2014/main" val="669295690"/>
                    </a:ext>
                  </a:extLst>
                </a:gridCol>
              </a:tblGrid>
              <a:tr h="1021505">
                <a:tc>
                  <a:txBody>
                    <a:bodyPr/>
                    <a:lstStyle/>
                    <a:p>
                      <a:pPr algn="ctr">
                        <a:lnSpc>
                          <a:spcPct val="115000"/>
                        </a:lnSpc>
                        <a:spcAft>
                          <a:spcPts val="0"/>
                        </a:spcAft>
                        <a:tabLst>
                          <a:tab pos="6031230" algn="r"/>
                        </a:tabLst>
                      </a:pPr>
                      <a:r>
                        <a:rPr lang="pt-BR"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Người tìm hiểu tính chất và viết PTHH</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31230" algn="r"/>
                        </a:tabLst>
                      </a:pPr>
                      <a:r>
                        <a:rPr lang="pt-BR"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Tác nhân phản ứng với Fluorum</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31230" algn="r"/>
                        </a:tabLst>
                      </a:pPr>
                      <a:r>
                        <a:rPr lang="pt-BR"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Tính chất</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31230" algn="r"/>
                        </a:tabLst>
                      </a:pPr>
                      <a:r>
                        <a:rPr lang="pt-BR" sz="32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PTHH</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542342"/>
                  </a:ext>
                </a:extLst>
              </a:tr>
              <a:tr h="193781">
                <a:tc>
                  <a:txBody>
                    <a:bodyPr/>
                    <a:lstStyle/>
                    <a:p>
                      <a:pPr>
                        <a:lnSpc>
                          <a:spcPct val="115000"/>
                        </a:lnSpc>
                        <a:spcAft>
                          <a:spcPts val="0"/>
                        </a:spcAft>
                        <a:tabLst>
                          <a:tab pos="6031230" algn="r"/>
                        </a:tabLst>
                      </a:pPr>
                      <a:r>
                        <a:rPr lang="vi-VN"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a:t>
                      </a:r>
                      <a:r>
                        <a:rPr lang="en-US"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a:t>
                      </a:r>
                      <a:r>
                        <a:rPr lang="vi-VN"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31230" algn="r"/>
                        </a:tabLst>
                      </a:pPr>
                      <a:r>
                        <a:rPr lang="en-US"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Iron</a:t>
                      </a:r>
                    </a:p>
                    <a:p>
                      <a:pPr>
                        <a:lnSpc>
                          <a:spcPct val="115000"/>
                        </a:lnSpc>
                        <a:spcAft>
                          <a:spcPts val="0"/>
                        </a:spcAft>
                        <a:tabLst>
                          <a:tab pos="6031230" algn="r"/>
                        </a:tabLst>
                      </a:pPr>
                      <a:r>
                        <a:rPr lang="en-US"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Zinc</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31230" algn="r"/>
                        </a:tabLst>
                      </a:pPr>
                      <a:r>
                        <a:rPr lang="vi-VN"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31230" algn="r"/>
                        </a:tabLst>
                      </a:pPr>
                      <a:r>
                        <a:rPr lang="vi-VN" sz="32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442465"/>
                  </a:ext>
                </a:extLst>
              </a:tr>
              <a:tr h="607643">
                <a:tc>
                  <a:txBody>
                    <a:bodyPr/>
                    <a:lstStyle/>
                    <a:p>
                      <a:pPr>
                        <a:lnSpc>
                          <a:spcPct val="115000"/>
                        </a:lnSpc>
                        <a:spcAft>
                          <a:spcPts val="0"/>
                        </a:spcAft>
                        <a:tabLst>
                          <a:tab pos="6031230" algn="r"/>
                        </a:tabLst>
                      </a:pPr>
                      <a:r>
                        <a:rPr lang="vi-VN"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a:t>
                      </a:r>
                      <a:r>
                        <a:rPr lang="en-US"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a:t>
                      </a:r>
                      <a:r>
                        <a:rPr lang="vi-VN"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31230" algn="r"/>
                        </a:tabLst>
                      </a:pPr>
                      <a:r>
                        <a:rPr lang="en-US" sz="32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Hidroxide</a:t>
                      </a:r>
                      <a:r>
                        <a:rPr lang="en-US"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6031230" algn="r"/>
                        </a:tabLst>
                      </a:pPr>
                      <a:r>
                        <a:rPr lang="en-US"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Sulfur.</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31230" algn="r"/>
                        </a:tabLst>
                      </a:pPr>
                      <a:r>
                        <a:rPr lang="en-US"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31230" algn="r"/>
                        </a:tabLst>
                      </a:pPr>
                      <a:r>
                        <a:rPr lang="en-US" sz="32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5472476"/>
                  </a:ext>
                </a:extLst>
              </a:tr>
              <a:tr h="400712">
                <a:tc>
                  <a:txBody>
                    <a:bodyPr/>
                    <a:lstStyle/>
                    <a:p>
                      <a:pPr>
                        <a:lnSpc>
                          <a:spcPct val="115000"/>
                        </a:lnSpc>
                        <a:spcAft>
                          <a:spcPts val="0"/>
                        </a:spcAft>
                        <a:tabLst>
                          <a:tab pos="6031230" algn="r"/>
                        </a:tabLst>
                      </a:pPr>
                      <a:r>
                        <a:rPr lang="vi-VN"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a:t>
                      </a:r>
                      <a:r>
                        <a:rPr lang="en-US"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a:t>
                      </a:r>
                      <a:r>
                        <a:rPr lang="vi-VN"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31230" algn="r"/>
                        </a:tabLst>
                      </a:pPr>
                      <a:r>
                        <a:rPr lang="en-US" sz="32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Hidrogen oxide.</a:t>
                      </a:r>
                      <a:endParaRPr lang="en-US" sz="3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417320" algn="r"/>
                        </a:tabLst>
                      </a:pPr>
                      <a:r>
                        <a:rPr lang="vi-VN" sz="32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31230" algn="r"/>
                        </a:tabLst>
                      </a:pPr>
                      <a:r>
                        <a:rPr lang="vi-VN" sz="3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287" marR="62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898761"/>
                  </a:ext>
                </a:extLst>
              </a:tr>
            </a:tbl>
          </a:graphicData>
        </a:graphic>
      </p:graphicFrame>
      <p:sp>
        <p:nvSpPr>
          <p:cNvPr id="4" name="TextBox 3">
            <a:extLst>
              <a:ext uri="{FF2B5EF4-FFF2-40B4-BE49-F238E27FC236}">
                <a16:creationId xmlns:a16="http://schemas.microsoft.com/office/drawing/2014/main" id="{569C4222-CFFB-450C-92E8-313D16B2457A}"/>
              </a:ext>
            </a:extLst>
          </p:cNvPr>
          <p:cNvSpPr txBox="1"/>
          <p:nvPr/>
        </p:nvSpPr>
        <p:spPr>
          <a:xfrm>
            <a:off x="66675" y="1859340"/>
            <a:ext cx="1557338" cy="1569660"/>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HOẠT</a:t>
            </a:r>
          </a:p>
          <a:p>
            <a:pPr algn="ctr"/>
            <a:r>
              <a:rPr lang="en-US" sz="3200" b="1" dirty="0">
                <a:solidFill>
                  <a:srgbClr val="FF0000"/>
                </a:solidFill>
                <a:latin typeface="Times New Roman" panose="02020603050405020304" pitchFamily="18" charset="0"/>
                <a:cs typeface="Times New Roman" panose="02020603050405020304" pitchFamily="18" charset="0"/>
              </a:rPr>
              <a:t>ĐỘNG</a:t>
            </a:r>
          </a:p>
          <a:p>
            <a:pPr algn="ctr"/>
            <a:r>
              <a:rPr lang="en-US" sz="3200" b="1" dirty="0">
                <a:solidFill>
                  <a:srgbClr val="FF0000"/>
                </a:solidFill>
                <a:latin typeface="Times New Roman" panose="02020603050405020304" pitchFamily="18" charset="0"/>
                <a:cs typeface="Times New Roman" panose="02020603050405020304" pitchFamily="18" charset="0"/>
              </a:rPr>
              <a:t>NHÓM</a:t>
            </a:r>
          </a:p>
        </p:txBody>
      </p:sp>
      <p:sp>
        <p:nvSpPr>
          <p:cNvPr id="6" name="Title 1">
            <a:extLst>
              <a:ext uri="{FF2B5EF4-FFF2-40B4-BE49-F238E27FC236}">
                <a16:creationId xmlns:a16="http://schemas.microsoft.com/office/drawing/2014/main" id="{D56B6031-B041-488B-83BD-BBD41442679F}"/>
              </a:ext>
            </a:extLst>
          </p:cNvPr>
          <p:cNvSpPr txBox="1">
            <a:spLocks/>
          </p:cNvSpPr>
          <p:nvPr/>
        </p:nvSpPr>
        <p:spPr>
          <a:xfrm>
            <a:off x="332185" y="21384"/>
            <a:ext cx="2583656" cy="687482"/>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latin typeface="Times New Roman" panose="02020603050405020304" pitchFamily="18" charset="0"/>
                <a:cs typeface="Times New Roman" panose="02020603050405020304" pitchFamily="18" charset="0"/>
              </a:rPr>
              <a:t>1. Fluorine</a:t>
            </a:r>
          </a:p>
        </p:txBody>
      </p:sp>
    </p:spTree>
    <p:extLst>
      <p:ext uri="{BB962C8B-B14F-4D97-AF65-F5344CB8AC3E}">
        <p14:creationId xmlns:p14="http://schemas.microsoft.com/office/powerpoint/2010/main" val="3848783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92E1-1BCC-4E49-8FA4-483FD8369057}"/>
              </a:ext>
            </a:extLst>
          </p:cNvPr>
          <p:cNvSpPr>
            <a:spLocks noGrp="1"/>
          </p:cNvSpPr>
          <p:nvPr>
            <p:ph type="title"/>
          </p:nvPr>
        </p:nvSpPr>
        <p:spPr/>
        <p:txBody>
          <a:bodyPr/>
          <a:lstStyle/>
          <a:p>
            <a:endParaRPr lang="en-US"/>
          </a:p>
        </p:txBody>
      </p:sp>
      <p:pic>
        <p:nvPicPr>
          <p:cNvPr id="10" name="Fe + Cl2">
            <a:hlinkClick r:id="" action="ppaction://media"/>
            <a:extLst>
              <a:ext uri="{FF2B5EF4-FFF2-40B4-BE49-F238E27FC236}">
                <a16:creationId xmlns:a16="http://schemas.microsoft.com/office/drawing/2014/main" id="{63EF367A-E419-483A-A078-E883BF684E8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2"/>
          <a:stretch>
            <a:fillRect/>
          </a:stretch>
        </p:blipFill>
        <p:spPr>
          <a:xfrm>
            <a:off x="2001836" y="182562"/>
            <a:ext cx="8724281" cy="6492875"/>
          </a:xfrm>
        </p:spPr>
      </p:pic>
      <p:pic>
        <p:nvPicPr>
          <p:cNvPr id="11" name="Cu + Cl2">
            <a:hlinkClick r:id="" action="ppaction://media"/>
            <a:extLst>
              <a:ext uri="{FF2B5EF4-FFF2-40B4-BE49-F238E27FC236}">
                <a16:creationId xmlns:a16="http://schemas.microsoft.com/office/drawing/2014/main" id="{A874D27C-A3C9-4815-A3B4-7FB00FF669E6}"/>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2001836" y="182562"/>
            <a:ext cx="8724280" cy="6543210"/>
          </a:xfrm>
          <a:prstGeom prst="rect">
            <a:avLst/>
          </a:prstGeom>
        </p:spPr>
      </p:pic>
      <p:pic>
        <p:nvPicPr>
          <p:cNvPr id="12" name="H2 + Cl2">
            <a:hlinkClick r:id="" action="ppaction://media"/>
            <a:extLst>
              <a:ext uri="{FF2B5EF4-FFF2-40B4-BE49-F238E27FC236}">
                <a16:creationId xmlns:a16="http://schemas.microsoft.com/office/drawing/2014/main" id="{BBAD895A-11BE-4FD4-A387-B3DD75FEB54C}"/>
              </a:ext>
            </a:extLst>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2001835" y="182562"/>
            <a:ext cx="8724280" cy="6543210"/>
          </a:xfrm>
          <a:prstGeom prst="rect">
            <a:avLst/>
          </a:prstGeom>
        </p:spPr>
      </p:pic>
      <p:pic>
        <p:nvPicPr>
          <p:cNvPr id="13" name="H2O + Cl2">
            <a:hlinkClick r:id="" action="ppaction://media"/>
            <a:extLst>
              <a:ext uri="{FF2B5EF4-FFF2-40B4-BE49-F238E27FC236}">
                <a16:creationId xmlns:a16="http://schemas.microsoft.com/office/drawing/2014/main" id="{31F42366-72C7-46F4-AECB-3148455F474A}"/>
              </a:ext>
            </a:extLst>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2001834" y="182562"/>
            <a:ext cx="8724280" cy="6543210"/>
          </a:xfrm>
          <a:prstGeom prst="rect">
            <a:avLst/>
          </a:prstGeom>
        </p:spPr>
      </p:pic>
      <p:pic>
        <p:nvPicPr>
          <p:cNvPr id="14" name="NaOH + Cl2">
            <a:hlinkClick r:id="" action="ppaction://media"/>
            <a:extLst>
              <a:ext uri="{FF2B5EF4-FFF2-40B4-BE49-F238E27FC236}">
                <a16:creationId xmlns:a16="http://schemas.microsoft.com/office/drawing/2014/main" id="{5F8282A5-C491-48DA-9AF8-F52DF06E1C91}"/>
              </a:ext>
            </a:extLst>
          </p:cNvPr>
          <p:cNvPicPr>
            <a:picLocks noChangeAspect="1"/>
          </p:cNvPicPr>
          <p:nvPr>
            <a:videoFile r:link="rId10"/>
            <p:extLst>
              <p:ext uri="{DAA4B4D4-6D71-4841-9C94-3DE7FCFB9230}">
                <p14:media xmlns:p14="http://schemas.microsoft.com/office/powerpoint/2010/main" r:embed="rId9"/>
              </p:ext>
            </p:extLst>
          </p:nvPr>
        </p:nvPicPr>
        <p:blipFill>
          <a:blip r:embed="rId16"/>
          <a:stretch>
            <a:fillRect/>
          </a:stretch>
        </p:blipFill>
        <p:spPr>
          <a:xfrm>
            <a:off x="2001833" y="827201"/>
            <a:ext cx="8708418" cy="5203596"/>
          </a:xfrm>
          <a:prstGeom prst="rect">
            <a:avLst/>
          </a:prstGeom>
        </p:spPr>
      </p:pic>
    </p:spTree>
    <p:extLst>
      <p:ext uri="{BB962C8B-B14F-4D97-AF65-F5344CB8AC3E}">
        <p14:creationId xmlns:p14="http://schemas.microsoft.com/office/powerpoint/2010/main" val="3210712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88"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0"/>
                </p:tgtEl>
              </p:cMediaNode>
            </p:video>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0"/>
                                        </p:tgtEl>
                                      </p:cBhvr>
                                    </p:cmd>
                                  </p:childTnLst>
                                </p:cTn>
                              </p:par>
                            </p:childTnLst>
                          </p:cTn>
                        </p:par>
                      </p:childTnLst>
                    </p:cTn>
                  </p:par>
                </p:childTnLst>
              </p:cTn>
              <p:nextCondLst>
                <p:cond evt="onClick" delay="0">
                  <p:tgtEl>
                    <p:spTgt spid="10"/>
                  </p:tgtEl>
                </p:cond>
              </p:nextCondLst>
            </p:seq>
            <p:video>
              <p:cMediaNode vol="80000">
                <p:cTn id="35" fill="hold" display="0">
                  <p:stCondLst>
                    <p:cond delay="indefinite"/>
                  </p:stCondLst>
                </p:cTn>
                <p:tgtEl>
                  <p:spTgt spid="11"/>
                </p:tgtEl>
              </p:cMediaNode>
            </p:video>
            <p:video>
              <p:cMediaNode vol="80000">
                <p:cTn id="36" fill="hold" display="0">
                  <p:stCondLst>
                    <p:cond delay="indefinite"/>
                  </p:stCondLst>
                </p:cTn>
                <p:tgtEl>
                  <p:spTgt spid="12"/>
                </p:tgtEl>
              </p:cMediaNode>
            </p:video>
            <p:video>
              <p:cMediaNode vol="80000">
                <p:cTn id="37" fill="hold" display="0">
                  <p:stCondLst>
                    <p:cond delay="indefinite"/>
                  </p:stCondLst>
                </p:cTn>
                <p:tgtEl>
                  <p:spTgt spid="13"/>
                </p:tgtEl>
              </p:cMediaNode>
            </p:video>
            <p:video>
              <p:cMediaNode vol="80000">
                <p:cTn id="38" fill="hold" display="0">
                  <p:stCondLst>
                    <p:cond delay="indefinite"/>
                  </p:stCondLst>
                </p:cTn>
                <p:tgtEl>
                  <p:spTgt spid="1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3559C959-7096-4A39-BF4F-8FFCCD5AF96E}"/>
              </a:ext>
            </a:extLst>
          </p:cNvPr>
          <p:cNvGraphicFramePr>
            <a:graphicFrameLocks noGrp="1"/>
          </p:cNvGraphicFramePr>
          <p:nvPr>
            <p:ph idx="1"/>
            <p:extLst>
              <p:ext uri="{D42A27DB-BD31-4B8C-83A1-F6EECF244321}">
                <p14:modId xmlns:p14="http://schemas.microsoft.com/office/powerpoint/2010/main" val="2896114861"/>
              </p:ext>
            </p:extLst>
          </p:nvPr>
        </p:nvGraphicFramePr>
        <p:xfrm>
          <a:off x="180975" y="1100139"/>
          <a:ext cx="11830050" cy="5512335"/>
        </p:xfrm>
        <a:graphic>
          <a:graphicData uri="http://schemas.openxmlformats.org/drawingml/2006/table">
            <a:tbl>
              <a:tblPr firstRow="1" firstCol="1" bandRow="1"/>
              <a:tblGrid>
                <a:gridCol w="2126942">
                  <a:extLst>
                    <a:ext uri="{9D8B030D-6E8A-4147-A177-3AD203B41FA5}">
                      <a16:colId xmlns:a16="http://schemas.microsoft.com/office/drawing/2014/main" val="1619468425"/>
                    </a:ext>
                  </a:extLst>
                </a:gridCol>
                <a:gridCol w="2310640">
                  <a:extLst>
                    <a:ext uri="{9D8B030D-6E8A-4147-A177-3AD203B41FA5}">
                      <a16:colId xmlns:a16="http://schemas.microsoft.com/office/drawing/2014/main" val="2787274441"/>
                    </a:ext>
                  </a:extLst>
                </a:gridCol>
                <a:gridCol w="3220518">
                  <a:extLst>
                    <a:ext uri="{9D8B030D-6E8A-4147-A177-3AD203B41FA5}">
                      <a16:colId xmlns:a16="http://schemas.microsoft.com/office/drawing/2014/main" val="2051436362"/>
                    </a:ext>
                  </a:extLst>
                </a:gridCol>
                <a:gridCol w="4171950">
                  <a:extLst>
                    <a:ext uri="{9D8B030D-6E8A-4147-A177-3AD203B41FA5}">
                      <a16:colId xmlns:a16="http://schemas.microsoft.com/office/drawing/2014/main" val="1375640080"/>
                    </a:ext>
                  </a:extLst>
                </a:gridCol>
              </a:tblGrid>
              <a:tr h="1988694">
                <a:tc>
                  <a:txBody>
                    <a:bodyPr/>
                    <a:lstStyle/>
                    <a:p>
                      <a:pPr algn="ctr">
                        <a:lnSpc>
                          <a:spcPct val="115000"/>
                        </a:lnSpc>
                        <a:spcAft>
                          <a:spcPts val="0"/>
                        </a:spcAft>
                        <a:tabLst>
                          <a:tab pos="6031230" algn="r"/>
                        </a:tabLst>
                      </a:pPr>
                      <a:r>
                        <a:rPr lang="pt-BR" sz="3200" b="1" dirty="0">
                          <a:effectLst/>
                          <a:latin typeface="Times New Roman" panose="02020603050405020304" pitchFamily="18" charset="0"/>
                          <a:ea typeface="Arial" panose="020B0604020202020204" pitchFamily="34" charset="0"/>
                          <a:cs typeface="Times New Roman" panose="02020603050405020304" pitchFamily="18" charset="0"/>
                        </a:rPr>
                        <a:t>Người ghi hiện t</a:t>
                      </a:r>
                      <a:r>
                        <a:rPr lang="vi-VN" sz="3200" b="1" dirty="0">
                          <a:effectLst/>
                          <a:latin typeface="Times New Roman" panose="02020603050405020304" pitchFamily="18" charset="0"/>
                          <a:ea typeface="Arial" panose="020B0604020202020204" pitchFamily="34" charset="0"/>
                          <a:cs typeface="Times New Roman" panose="02020603050405020304" pitchFamily="18" charset="0"/>
                        </a:rPr>
                        <a:t>ư</a:t>
                      </a:r>
                      <a:r>
                        <a:rPr lang="en-US" sz="3200" b="1" dirty="0" err="1">
                          <a:effectLst/>
                          <a:latin typeface="Times New Roman" panose="02020603050405020304" pitchFamily="18" charset="0"/>
                          <a:ea typeface="Arial" panose="020B0604020202020204" pitchFamily="34" charset="0"/>
                          <a:cs typeface="Times New Roman" panose="02020603050405020304" pitchFamily="18" charset="0"/>
                        </a:rPr>
                        <a:t>ợng</a:t>
                      </a:r>
                      <a:r>
                        <a:rPr lang="pt-BR" sz="3200" b="1" dirty="0">
                          <a:effectLst/>
                          <a:latin typeface="Times New Roman" panose="02020603050405020304" pitchFamily="18" charset="0"/>
                          <a:ea typeface="Arial" panose="020B0604020202020204" pitchFamily="34" charset="0"/>
                          <a:cs typeface="Times New Roman" panose="02020603050405020304" pitchFamily="18" charset="0"/>
                        </a:rPr>
                        <a:t> và PTHH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6031230" algn="r"/>
                        </a:tabLst>
                      </a:pPr>
                      <a:r>
                        <a:rPr lang="pt-BR" sz="3200" b="1" dirty="0">
                          <a:effectLst/>
                          <a:latin typeface="Times New Roman" panose="02020603050405020304" pitchFamily="18" charset="0"/>
                          <a:ea typeface="Arial" panose="020B0604020202020204" pitchFamily="34" charset="0"/>
                          <a:cs typeface="Times New Roman" panose="02020603050405020304" pitchFamily="18" charset="0"/>
                        </a:rPr>
                        <a:t>Tác nhân phản ứng với </a:t>
                      </a:r>
                      <a:r>
                        <a:rPr lang="vi-VN" sz="3200" b="1" dirty="0">
                          <a:effectLst/>
                          <a:latin typeface="Times New Roman" panose="02020603050405020304" pitchFamily="18" charset="0"/>
                          <a:ea typeface="Arial" panose="020B0604020202020204" pitchFamily="34" charset="0"/>
                          <a:cs typeface="Times New Roman" panose="02020603050405020304" pitchFamily="18" charset="0"/>
                        </a:rPr>
                        <a:t>Chlorum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6031230" algn="r"/>
                        </a:tabLst>
                      </a:pPr>
                      <a:r>
                        <a:rPr lang="pt-BR" sz="3200" b="1" dirty="0">
                          <a:effectLst/>
                          <a:latin typeface="Times New Roman" panose="02020603050405020304" pitchFamily="18" charset="0"/>
                          <a:ea typeface="Arial" panose="020B0604020202020204" pitchFamily="34" charset="0"/>
                          <a:cs typeface="Times New Roman" panose="02020603050405020304" pitchFamily="18" charset="0"/>
                        </a:rPr>
                        <a:t>Hiện tượng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6031230" algn="r"/>
                        </a:tabLst>
                      </a:pPr>
                      <a:r>
                        <a:rPr lang="pt-BR" sz="3200" b="1" dirty="0">
                          <a:effectLst/>
                          <a:latin typeface="Times New Roman" panose="02020603050405020304" pitchFamily="18" charset="0"/>
                          <a:ea typeface="Arial" panose="020B0604020202020204" pitchFamily="34" charset="0"/>
                          <a:cs typeface="Times New Roman" panose="02020603050405020304" pitchFamily="18" charset="0"/>
                        </a:rPr>
                        <a:t>Phương trình hóa học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60048004"/>
                  </a:ext>
                </a:extLst>
              </a:tr>
              <a:tr h="695089">
                <a:tc>
                  <a:txBody>
                    <a:bodyPr/>
                    <a:lstStyle/>
                    <a:p>
                      <a:pPr>
                        <a:lnSpc>
                          <a:spcPct val="150000"/>
                        </a:lnSpc>
                        <a:spcBef>
                          <a:spcPts val="600"/>
                        </a:spcBef>
                        <a:spcAft>
                          <a:spcPts val="600"/>
                        </a:spcAft>
                        <a:tabLst>
                          <a:tab pos="6031230" algn="r"/>
                        </a:tabLs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S</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Bef>
                          <a:spcPts val="600"/>
                        </a:spcBef>
                        <a:spcAft>
                          <a:spcPts val="600"/>
                        </a:spcAft>
                        <a:tabLst>
                          <a:tab pos="6031230" algn="r"/>
                        </a:tabLs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Iron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Bef>
                          <a:spcPts val="600"/>
                        </a:spcBef>
                        <a:spcAft>
                          <a:spcPts val="600"/>
                        </a:spcAft>
                        <a:tabLst>
                          <a:tab pos="6031230" algn="r"/>
                        </a:tabLs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600"/>
                        </a:spcBef>
                        <a:spcAft>
                          <a:spcPts val="600"/>
                        </a:spcAft>
                        <a:tabLst>
                          <a:tab pos="6031230" algn="r"/>
                        </a:tabLst>
                      </a:pPr>
                      <a:r>
                        <a:rPr lang="pt-BR" sz="320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43916731"/>
                  </a:ext>
                </a:extLst>
              </a:tr>
              <a:tr h="695089">
                <a:tc>
                  <a:txBody>
                    <a:bodyPr/>
                    <a:lstStyle/>
                    <a:p>
                      <a:pPr>
                        <a:lnSpc>
                          <a:spcPct val="150000"/>
                        </a:lnSpc>
                        <a:spcBef>
                          <a:spcPts val="600"/>
                        </a:spcBef>
                        <a:spcAft>
                          <a:spcPts val="600"/>
                        </a:spcAft>
                        <a:tabLst>
                          <a:tab pos="6031230" algn="r"/>
                        </a:tabLst>
                      </a:pPr>
                      <a:r>
                        <a:rPr lang="vi-VN" sz="3200">
                          <a:effectLst/>
                          <a:latin typeface="Times New Roman" panose="02020603050405020304" pitchFamily="18" charset="0"/>
                          <a:ea typeface="Arial" panose="020B0604020202020204" pitchFamily="34" charset="0"/>
                          <a:cs typeface="Times New Roman" panose="02020603050405020304" pitchFamily="18" charset="0"/>
                        </a:rPr>
                        <a:t>H</a:t>
                      </a:r>
                      <a:r>
                        <a:rPr lang="en-US" sz="3200">
                          <a:effectLst/>
                          <a:latin typeface="Times New Roman" panose="02020603050405020304" pitchFamily="18" charset="0"/>
                          <a:ea typeface="Arial" panose="020B0604020202020204" pitchFamily="34" charset="0"/>
                          <a:cs typeface="Times New Roman" panose="02020603050405020304" pitchFamily="18" charset="0"/>
                        </a:rPr>
                        <a:t>S</a:t>
                      </a:r>
                      <a:r>
                        <a:rPr lang="vi-VN" sz="320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Bef>
                          <a:spcPts val="600"/>
                        </a:spcBef>
                        <a:spcAft>
                          <a:spcPts val="600"/>
                        </a:spcAft>
                        <a:tabLst>
                          <a:tab pos="6031230" algn="r"/>
                        </a:tabLs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C</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opper</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Bef>
                          <a:spcPts val="600"/>
                        </a:spcBef>
                        <a:spcAft>
                          <a:spcPts val="600"/>
                        </a:spcAft>
                        <a:tabLst>
                          <a:tab pos="6031230" algn="r"/>
                        </a:tabLs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600"/>
                        </a:spcBef>
                        <a:spcAft>
                          <a:spcPts val="600"/>
                        </a:spcAft>
                        <a:tabLst>
                          <a:tab pos="6031230" algn="r"/>
                        </a:tabLst>
                      </a:pPr>
                      <a:r>
                        <a:rPr lang="vi-VN" sz="320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88807610"/>
                  </a:ext>
                </a:extLst>
              </a:tr>
              <a:tr h="695089">
                <a:tc>
                  <a:txBody>
                    <a:bodyPr/>
                    <a:lstStyle/>
                    <a:p>
                      <a:pPr>
                        <a:lnSpc>
                          <a:spcPct val="150000"/>
                        </a:lnSpc>
                        <a:spcBef>
                          <a:spcPts val="600"/>
                        </a:spcBef>
                        <a:spcAft>
                          <a:spcPts val="600"/>
                        </a:spcAft>
                        <a:tabLst>
                          <a:tab pos="6031230" algn="r"/>
                        </a:tabLst>
                      </a:pPr>
                      <a:r>
                        <a:rPr lang="vi-VN" sz="3200">
                          <a:effectLst/>
                          <a:latin typeface="Times New Roman" panose="02020603050405020304" pitchFamily="18" charset="0"/>
                          <a:ea typeface="Arial" panose="020B0604020202020204" pitchFamily="34" charset="0"/>
                          <a:cs typeface="Times New Roman" panose="02020603050405020304" pitchFamily="18" charset="0"/>
                        </a:rPr>
                        <a:t>H</a:t>
                      </a:r>
                      <a:r>
                        <a:rPr lang="en-US" sz="3200">
                          <a:effectLst/>
                          <a:latin typeface="Times New Roman" panose="02020603050405020304" pitchFamily="18" charset="0"/>
                          <a:ea typeface="Arial" panose="020B0604020202020204" pitchFamily="34" charset="0"/>
                          <a:cs typeface="Times New Roman" panose="02020603050405020304" pitchFamily="18" charset="0"/>
                        </a:rPr>
                        <a:t>S</a:t>
                      </a:r>
                      <a:r>
                        <a:rPr lang="vi-VN" sz="320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Bef>
                          <a:spcPts val="600"/>
                        </a:spcBef>
                        <a:spcAft>
                          <a:spcPts val="600"/>
                        </a:spcAft>
                        <a:tabLst>
                          <a:tab pos="6031230" algn="r"/>
                        </a:tabLst>
                      </a:pPr>
                      <a:r>
                        <a:rPr lang="en-US" sz="3200">
                          <a:effectLst/>
                          <a:latin typeface="Times New Roman" panose="02020603050405020304" pitchFamily="18" charset="0"/>
                          <a:ea typeface="Arial" panose="020B0604020202020204" pitchFamily="34" charset="0"/>
                          <a:cs typeface="Times New Roman" panose="02020603050405020304" pitchFamily="18" charset="0"/>
                        </a:rPr>
                        <a:t>Hidrogen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Bef>
                          <a:spcPts val="600"/>
                        </a:spcBef>
                        <a:spcAft>
                          <a:spcPts val="600"/>
                        </a:spcAft>
                        <a:tabLst>
                          <a:tab pos="6031230" algn="r"/>
                        </a:tabLs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600"/>
                        </a:spcBef>
                        <a:spcAft>
                          <a:spcPts val="600"/>
                        </a:spcAft>
                        <a:tabLst>
                          <a:tab pos="6031230" algn="r"/>
                        </a:tabLs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7437952"/>
                  </a:ext>
                </a:extLst>
              </a:tr>
              <a:tr h="695089">
                <a:tc>
                  <a:txBody>
                    <a:bodyPr/>
                    <a:lstStyle/>
                    <a:p>
                      <a:pPr>
                        <a:lnSpc>
                          <a:spcPct val="150000"/>
                        </a:lnSpc>
                        <a:spcBef>
                          <a:spcPts val="600"/>
                        </a:spcBef>
                        <a:spcAft>
                          <a:spcPts val="600"/>
                        </a:spcAft>
                        <a:tabLst>
                          <a:tab pos="6031230" algn="r"/>
                        </a:tabLst>
                      </a:pPr>
                      <a:r>
                        <a:rPr lang="vi-VN" sz="3200">
                          <a:effectLst/>
                          <a:latin typeface="Times New Roman" panose="02020603050405020304" pitchFamily="18" charset="0"/>
                          <a:ea typeface="Arial" panose="020B0604020202020204" pitchFamily="34" charset="0"/>
                          <a:cs typeface="Times New Roman" panose="02020603050405020304" pitchFamily="18" charset="0"/>
                        </a:rPr>
                        <a:t>H</a:t>
                      </a:r>
                      <a:r>
                        <a:rPr lang="en-US" sz="3200">
                          <a:effectLst/>
                          <a:latin typeface="Times New Roman" panose="02020603050405020304" pitchFamily="18" charset="0"/>
                          <a:ea typeface="Arial" panose="020B0604020202020204" pitchFamily="34" charset="0"/>
                          <a:cs typeface="Times New Roman" panose="02020603050405020304" pitchFamily="18" charset="0"/>
                        </a:rPr>
                        <a:t>S</a:t>
                      </a:r>
                      <a:r>
                        <a:rPr lang="vi-VN" sz="320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Bef>
                          <a:spcPts val="600"/>
                        </a:spcBef>
                        <a:spcAft>
                          <a:spcPts val="600"/>
                        </a:spcAft>
                        <a:tabLst>
                          <a:tab pos="6031230" algn="r"/>
                        </a:tabLs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Giấy màu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Bef>
                          <a:spcPts val="600"/>
                        </a:spcBef>
                        <a:spcAft>
                          <a:spcPts val="600"/>
                        </a:spcAft>
                        <a:tabLst>
                          <a:tab pos="1417320" algn="r"/>
                        </a:tabLs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Bef>
                          <a:spcPts val="600"/>
                        </a:spcBef>
                        <a:spcAft>
                          <a:spcPts val="600"/>
                        </a:spcAft>
                        <a:tabLst>
                          <a:tab pos="6031230" algn="r"/>
                        </a:tabLs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54026587"/>
                  </a:ext>
                </a:extLst>
              </a:tr>
              <a:tr h="743285">
                <a:tc>
                  <a:txBody>
                    <a:bodyPr/>
                    <a:lstStyle/>
                    <a:p>
                      <a:pPr>
                        <a:lnSpc>
                          <a:spcPct val="150000"/>
                        </a:lnSpc>
                        <a:spcBef>
                          <a:spcPts val="600"/>
                        </a:spcBef>
                        <a:spcAft>
                          <a:spcPts val="600"/>
                        </a:spcAft>
                        <a:tabLst>
                          <a:tab pos="6031230" algn="r"/>
                        </a:tabLs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S</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Bef>
                          <a:spcPts val="600"/>
                        </a:spcBef>
                        <a:spcAft>
                          <a:spcPts val="600"/>
                        </a:spcAft>
                        <a:tabLst>
                          <a:tab pos="6031230" algn="r"/>
                        </a:tabLs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DD NaOH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Bef>
                          <a:spcPts val="600"/>
                        </a:spcBef>
                        <a:spcAft>
                          <a:spcPts val="600"/>
                        </a:spcAft>
                        <a:tabLst>
                          <a:tab pos="1417320" algn="r"/>
                        </a:tabLst>
                      </a:pPr>
                      <a:r>
                        <a:rPr lang="de-DE" sz="320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Bef>
                          <a:spcPts val="600"/>
                        </a:spcBef>
                        <a:spcAft>
                          <a:spcPts val="600"/>
                        </a:spcAft>
                        <a:tabLst>
                          <a:tab pos="6031230" algn="r"/>
                        </a:tabLs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31898" marR="31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9946273"/>
                  </a:ext>
                </a:extLst>
              </a:tr>
            </a:tbl>
          </a:graphicData>
        </a:graphic>
      </p:graphicFrame>
      <p:sp>
        <p:nvSpPr>
          <p:cNvPr id="9" name="Title 1">
            <a:extLst>
              <a:ext uri="{FF2B5EF4-FFF2-40B4-BE49-F238E27FC236}">
                <a16:creationId xmlns:a16="http://schemas.microsoft.com/office/drawing/2014/main" id="{25DDDBFD-7ACA-41E3-9114-F78EB9B25164}"/>
              </a:ext>
            </a:extLst>
          </p:cNvPr>
          <p:cNvSpPr txBox="1">
            <a:spLocks noGrp="1"/>
          </p:cNvSpPr>
          <p:nvPr>
            <p:ph type="title"/>
          </p:nvPr>
        </p:nvSpPr>
        <p:spPr>
          <a:xfrm>
            <a:off x="966788" y="245526"/>
            <a:ext cx="2790825" cy="71173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latin typeface="Times New Roman" panose="02020603050405020304" pitchFamily="18" charset="0"/>
                <a:cs typeface="Times New Roman" panose="02020603050405020304" pitchFamily="18" charset="0"/>
              </a:rPr>
              <a:t>2. Chlorine</a:t>
            </a:r>
          </a:p>
        </p:txBody>
      </p:sp>
    </p:spTree>
    <p:extLst>
      <p:ext uri="{BB962C8B-B14F-4D97-AF65-F5344CB8AC3E}">
        <p14:creationId xmlns:p14="http://schemas.microsoft.com/office/powerpoint/2010/main" val="1650837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5EEB-D4E1-479E-9CD1-AD888D3D1E8A}"/>
              </a:ext>
            </a:extLst>
          </p:cNvPr>
          <p:cNvSpPr>
            <a:spLocks noGrp="1"/>
          </p:cNvSpPr>
          <p:nvPr>
            <p:ph type="title"/>
          </p:nvPr>
        </p:nvSpPr>
        <p:spPr/>
        <p:txBody>
          <a:bodyPr/>
          <a:lstStyle/>
          <a:p>
            <a:endParaRPr lang="en-US"/>
          </a:p>
        </p:txBody>
      </p:sp>
      <p:pic>
        <p:nvPicPr>
          <p:cNvPr id="4" name="Al + Br2">
            <a:hlinkClick r:id="" action="ppaction://media"/>
            <a:extLst>
              <a:ext uri="{FF2B5EF4-FFF2-40B4-BE49-F238E27FC236}">
                <a16:creationId xmlns:a16="http://schemas.microsoft.com/office/drawing/2014/main" id="{7CE71215-AC33-40F5-910E-30B7EE3BDFE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873250" y="186467"/>
            <a:ext cx="8713788" cy="6485066"/>
          </a:xfrm>
        </p:spPr>
      </p:pic>
      <p:pic>
        <p:nvPicPr>
          <p:cNvPr id="5" name="SO2 + Br2 + H2O">
            <a:hlinkClick r:id="" action="ppaction://media"/>
            <a:extLst>
              <a:ext uri="{FF2B5EF4-FFF2-40B4-BE49-F238E27FC236}">
                <a16:creationId xmlns:a16="http://schemas.microsoft.com/office/drawing/2014/main" id="{AE3986FB-F824-4563-A861-5EC014D3844E}"/>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296696" y="486503"/>
            <a:ext cx="10057104" cy="5657121"/>
          </a:xfrm>
          <a:prstGeom prst="rect">
            <a:avLst/>
          </a:prstGeom>
        </p:spPr>
      </p:pic>
    </p:spTree>
    <p:extLst>
      <p:ext uri="{BB962C8B-B14F-4D97-AF65-F5344CB8AC3E}">
        <p14:creationId xmlns:p14="http://schemas.microsoft.com/office/powerpoint/2010/main" val="1284213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4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5E6B015-8B29-4463-AB3E-A2C93FD21DF4}"/>
              </a:ext>
            </a:extLst>
          </p:cNvPr>
          <p:cNvGraphicFramePr>
            <a:graphicFrameLocks noGrp="1"/>
          </p:cNvGraphicFramePr>
          <p:nvPr>
            <p:ph idx="1"/>
            <p:extLst>
              <p:ext uri="{D42A27DB-BD31-4B8C-83A1-F6EECF244321}">
                <p14:modId xmlns:p14="http://schemas.microsoft.com/office/powerpoint/2010/main" val="830275837"/>
              </p:ext>
            </p:extLst>
          </p:nvPr>
        </p:nvGraphicFramePr>
        <p:xfrm>
          <a:off x="838200" y="1690688"/>
          <a:ext cx="10977563" cy="4380168"/>
        </p:xfrm>
        <a:graphic>
          <a:graphicData uri="http://schemas.openxmlformats.org/drawingml/2006/table">
            <a:tbl>
              <a:tblPr firstRow="1" firstCol="1" bandRow="1"/>
              <a:tblGrid>
                <a:gridCol w="1927048">
                  <a:extLst>
                    <a:ext uri="{9D8B030D-6E8A-4147-A177-3AD203B41FA5}">
                      <a16:colId xmlns:a16="http://schemas.microsoft.com/office/drawing/2014/main" val="276552344"/>
                    </a:ext>
                  </a:extLst>
                </a:gridCol>
                <a:gridCol w="2162564">
                  <a:extLst>
                    <a:ext uri="{9D8B030D-6E8A-4147-A177-3AD203B41FA5}">
                      <a16:colId xmlns:a16="http://schemas.microsoft.com/office/drawing/2014/main" val="1643882263"/>
                    </a:ext>
                  </a:extLst>
                </a:gridCol>
                <a:gridCol w="2840105">
                  <a:extLst>
                    <a:ext uri="{9D8B030D-6E8A-4147-A177-3AD203B41FA5}">
                      <a16:colId xmlns:a16="http://schemas.microsoft.com/office/drawing/2014/main" val="2270497550"/>
                    </a:ext>
                  </a:extLst>
                </a:gridCol>
                <a:gridCol w="4047846">
                  <a:extLst>
                    <a:ext uri="{9D8B030D-6E8A-4147-A177-3AD203B41FA5}">
                      <a16:colId xmlns:a16="http://schemas.microsoft.com/office/drawing/2014/main" val="3815162993"/>
                    </a:ext>
                  </a:extLst>
                </a:gridCol>
              </a:tblGrid>
              <a:tr h="0">
                <a:tc>
                  <a:txBody>
                    <a:bodyPr/>
                    <a:lstStyle/>
                    <a:p>
                      <a:pPr algn="ctr">
                        <a:lnSpc>
                          <a:spcPct val="115000"/>
                        </a:lnSpc>
                        <a:spcAft>
                          <a:spcPts val="0"/>
                        </a:spcAft>
                        <a:tabLst>
                          <a:tab pos="6031230" algn="r"/>
                        </a:tabLst>
                      </a:pPr>
                      <a:r>
                        <a:rPr lang="pt-BR" sz="3200" b="1" dirty="0">
                          <a:effectLst/>
                          <a:latin typeface="Times New Roman" panose="02020603050405020304" pitchFamily="18" charset="0"/>
                          <a:ea typeface="Arial" panose="020B0604020202020204" pitchFamily="34" charset="0"/>
                          <a:cs typeface="Times New Roman" panose="02020603050405020304" pitchFamily="18" charset="0"/>
                        </a:rPr>
                        <a:t>Người ghi hiện tượng và PTHH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6031230" algn="r"/>
                        </a:tabLst>
                      </a:pPr>
                      <a:r>
                        <a:rPr lang="pt-BR" sz="3200" b="1">
                          <a:effectLst/>
                          <a:latin typeface="Times New Roman" panose="02020603050405020304" pitchFamily="18" charset="0"/>
                          <a:ea typeface="Arial" panose="020B0604020202020204" pitchFamily="34" charset="0"/>
                          <a:cs typeface="Times New Roman" panose="02020603050405020304" pitchFamily="18" charset="0"/>
                        </a:rPr>
                        <a:t>Tác nhân phản ứng với Bromum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6031230" algn="r"/>
                        </a:tabLst>
                      </a:pPr>
                      <a:r>
                        <a:rPr lang="pt-BR" sz="3200" b="1" dirty="0">
                          <a:effectLst/>
                          <a:latin typeface="Times New Roman" panose="02020603050405020304" pitchFamily="18" charset="0"/>
                          <a:ea typeface="Arial" panose="020B0604020202020204" pitchFamily="34" charset="0"/>
                          <a:cs typeface="Times New Roman" panose="02020603050405020304" pitchFamily="18" charset="0"/>
                        </a:rPr>
                        <a:t>Hiện tượng quan sát được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6031230" algn="r"/>
                        </a:tabLst>
                      </a:pPr>
                      <a:r>
                        <a:rPr lang="pt-BR" sz="3200" b="1">
                          <a:effectLst/>
                          <a:latin typeface="Times New Roman" panose="02020603050405020304" pitchFamily="18" charset="0"/>
                          <a:ea typeface="Arial" panose="020B0604020202020204" pitchFamily="34" charset="0"/>
                          <a:cs typeface="Times New Roman" panose="02020603050405020304" pitchFamily="18" charset="0"/>
                        </a:rPr>
                        <a:t>Phương trình hóa học đề xuất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7644819"/>
                  </a:ext>
                </a:extLst>
              </a:tr>
              <a:tr h="0">
                <a:tc>
                  <a:txBody>
                    <a:bodyPr/>
                    <a:lstStyle/>
                    <a:p>
                      <a:pPr>
                        <a:lnSpc>
                          <a:spcPct val="115000"/>
                        </a:lnSpc>
                        <a:spcAft>
                          <a:spcPts val="0"/>
                        </a:spcAft>
                        <a:tabLst>
                          <a:tab pos="6031230" algn="r"/>
                        </a:tabLst>
                      </a:pPr>
                      <a:r>
                        <a:rPr lang="vi-VN" sz="3200">
                          <a:effectLst/>
                          <a:latin typeface="Times New Roman" panose="02020603050405020304" pitchFamily="18" charset="0"/>
                          <a:ea typeface="Arial" panose="020B0604020202020204" pitchFamily="34" charset="0"/>
                          <a:cs typeface="Times New Roman" panose="02020603050405020304" pitchFamily="18" charset="0"/>
                        </a:rPr>
                        <a:t>H</a:t>
                      </a:r>
                      <a:r>
                        <a:rPr lang="en-US" sz="3200">
                          <a:effectLst/>
                          <a:latin typeface="Times New Roman" panose="02020603050405020304" pitchFamily="18" charset="0"/>
                          <a:ea typeface="Arial" panose="020B0604020202020204" pitchFamily="34" charset="0"/>
                          <a:cs typeface="Times New Roman" panose="02020603050405020304" pitchFamily="18" charset="0"/>
                        </a:rPr>
                        <a:t>S</a:t>
                      </a:r>
                      <a:r>
                        <a:rPr lang="vi-VN" sz="320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3200">
                          <a:effectLst/>
                          <a:latin typeface="Times New Roman" panose="02020603050405020304" pitchFamily="18" charset="0"/>
                          <a:ea typeface="Arial" panose="020B0604020202020204" pitchFamily="34" charset="0"/>
                          <a:cs typeface="Times New Roman" panose="02020603050405020304" pitchFamily="18" charset="0"/>
                        </a:rPr>
                        <a:t>Lá aluminium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tabLst>
                          <a:tab pos="6031230" algn="r"/>
                        </a:tabLst>
                      </a:pPr>
                      <a:r>
                        <a:rPr lang="en-US" sz="320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6031230" algn="r"/>
                        </a:tabLst>
                      </a:pPr>
                      <a:r>
                        <a:rPr lang="en-US" sz="3200" b="1">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31863105"/>
                  </a:ext>
                </a:extLst>
              </a:tr>
              <a:tr h="0">
                <a:tc>
                  <a:txBody>
                    <a:bodyPr/>
                    <a:lstStyle/>
                    <a:p>
                      <a:pPr>
                        <a:lnSpc>
                          <a:spcPct val="115000"/>
                        </a:lnSpc>
                        <a:spcAft>
                          <a:spcPts val="0"/>
                        </a:spcAft>
                        <a:tabLst>
                          <a:tab pos="6031230" algn="r"/>
                        </a:tabLst>
                      </a:pPr>
                      <a:r>
                        <a:rPr lang="vi-VN" sz="3200">
                          <a:effectLst/>
                          <a:latin typeface="Times New Roman" panose="02020603050405020304" pitchFamily="18" charset="0"/>
                          <a:ea typeface="Arial" panose="020B0604020202020204" pitchFamily="34" charset="0"/>
                          <a:cs typeface="Times New Roman" panose="02020603050405020304" pitchFamily="18" charset="0"/>
                        </a:rPr>
                        <a:t>H</a:t>
                      </a:r>
                      <a:r>
                        <a:rPr lang="en-US" sz="3200">
                          <a:effectLst/>
                          <a:latin typeface="Times New Roman" panose="02020603050405020304" pitchFamily="18" charset="0"/>
                          <a:ea typeface="Arial" panose="020B0604020202020204" pitchFamily="34" charset="0"/>
                          <a:cs typeface="Times New Roman" panose="02020603050405020304" pitchFamily="18" charset="0"/>
                        </a:rPr>
                        <a:t>S</a:t>
                      </a:r>
                      <a:r>
                        <a:rPr lang="vi-VN" sz="320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DD sulfur dioxide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tabLst>
                          <a:tab pos="6031230" algn="r"/>
                        </a:tabLs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6031230" algn="r"/>
                        </a:tabLst>
                      </a:pP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77792319"/>
                  </a:ext>
                </a:extLst>
              </a:tr>
            </a:tbl>
          </a:graphicData>
        </a:graphic>
      </p:graphicFrame>
      <p:sp>
        <p:nvSpPr>
          <p:cNvPr id="5" name="Title 1">
            <a:extLst>
              <a:ext uri="{FF2B5EF4-FFF2-40B4-BE49-F238E27FC236}">
                <a16:creationId xmlns:a16="http://schemas.microsoft.com/office/drawing/2014/main" id="{8CD2AE10-CCF4-4810-88B0-7D39B87324AD}"/>
              </a:ext>
            </a:extLst>
          </p:cNvPr>
          <p:cNvSpPr txBox="1">
            <a:spLocks noGrp="1"/>
          </p:cNvSpPr>
          <p:nvPr>
            <p:ph type="title"/>
          </p:nvPr>
        </p:nvSpPr>
        <p:spPr>
          <a:xfrm>
            <a:off x="1009650" y="369631"/>
            <a:ext cx="4833938" cy="83502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latin typeface="Times New Roman" panose="02020603050405020304" pitchFamily="18" charset="0"/>
                <a:cs typeface="Times New Roman" panose="02020603050405020304" pitchFamily="18" charset="0"/>
              </a:rPr>
              <a:t>3. Bromine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Iodine</a:t>
            </a:r>
          </a:p>
        </p:txBody>
      </p:sp>
    </p:spTree>
    <p:extLst>
      <p:ext uri="{BB962C8B-B14F-4D97-AF65-F5344CB8AC3E}">
        <p14:creationId xmlns:p14="http://schemas.microsoft.com/office/powerpoint/2010/main" val="1117890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95C9-458B-405C-94F1-BBE45011C2E6}"/>
              </a:ext>
            </a:extLst>
          </p:cNvPr>
          <p:cNvSpPr>
            <a:spLocks noGrp="1"/>
          </p:cNvSpPr>
          <p:nvPr>
            <p:ph type="title"/>
          </p:nvPr>
        </p:nvSpPr>
        <p:spPr/>
        <p:txBody>
          <a:bodyPr/>
          <a:lstStyle/>
          <a:p>
            <a:endParaRPr lang="en-US"/>
          </a:p>
        </p:txBody>
      </p:sp>
      <p:pic>
        <p:nvPicPr>
          <p:cNvPr id="4" name="Al + I2">
            <a:hlinkClick r:id="" action="ppaction://media"/>
            <a:extLst>
              <a:ext uri="{FF2B5EF4-FFF2-40B4-BE49-F238E27FC236}">
                <a16:creationId xmlns:a16="http://schemas.microsoft.com/office/drawing/2014/main" id="{FC84030B-23C0-4FA9-A7E9-3F100E1A4D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1414462" y="711200"/>
            <a:ext cx="9663509" cy="5435600"/>
          </a:xfrm>
        </p:spPr>
      </p:pic>
      <p:pic>
        <p:nvPicPr>
          <p:cNvPr id="5" name="I2 thăng hoa">
            <a:hlinkClick r:id="" action="ppaction://media"/>
            <a:extLst>
              <a:ext uri="{FF2B5EF4-FFF2-40B4-BE49-F238E27FC236}">
                <a16:creationId xmlns:a16="http://schemas.microsoft.com/office/drawing/2014/main" id="{C033BA92-7325-4464-97BF-A170549C277C}"/>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262186" y="441325"/>
            <a:ext cx="7967133" cy="5975350"/>
          </a:xfrm>
          <a:prstGeom prst="rect">
            <a:avLst/>
          </a:prstGeom>
        </p:spPr>
      </p:pic>
      <p:pic>
        <p:nvPicPr>
          <p:cNvPr id="6" name="HTB + I2">
            <a:hlinkClick r:id="" action="ppaction://media"/>
            <a:extLst>
              <a:ext uri="{FF2B5EF4-FFF2-40B4-BE49-F238E27FC236}">
                <a16:creationId xmlns:a16="http://schemas.microsoft.com/office/drawing/2014/main" id="{824EDD16-AF3C-4999-A117-E30C356A1200}"/>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1114029" y="576262"/>
            <a:ext cx="10143067" cy="5705475"/>
          </a:xfrm>
          <a:prstGeom prst="rect">
            <a:avLst/>
          </a:prstGeom>
        </p:spPr>
      </p:pic>
    </p:spTree>
    <p:extLst>
      <p:ext uri="{BB962C8B-B14F-4D97-AF65-F5344CB8AC3E}">
        <p14:creationId xmlns:p14="http://schemas.microsoft.com/office/powerpoint/2010/main" val="561055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2748"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80000">
                <p:cTn id="23" fill="hold" display="0">
                  <p:stCondLst>
                    <p:cond delay="indefinite"/>
                  </p:stCondLst>
                </p:cTn>
                <p:tgtEl>
                  <p:spTgt spid="5"/>
                </p:tgtEl>
              </p:cMediaNode>
            </p:video>
            <p:video>
              <p:cMediaNode vol="80000">
                <p:cTn id="24"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9028E-056F-43E7-95DD-49716302E972}"/>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2D589035-8AFE-4B69-9D41-307AF911A3F5}"/>
              </a:ext>
            </a:extLst>
          </p:cNvPr>
          <p:cNvGraphicFramePr>
            <a:graphicFrameLocks noGrp="1"/>
          </p:cNvGraphicFramePr>
          <p:nvPr>
            <p:ph idx="1"/>
            <p:extLst>
              <p:ext uri="{D42A27DB-BD31-4B8C-83A1-F6EECF244321}">
                <p14:modId xmlns:p14="http://schemas.microsoft.com/office/powerpoint/2010/main" val="1932957855"/>
              </p:ext>
            </p:extLst>
          </p:nvPr>
        </p:nvGraphicFramePr>
        <p:xfrm>
          <a:off x="957263" y="850900"/>
          <a:ext cx="10987088" cy="5468939"/>
        </p:xfrm>
        <a:graphic>
          <a:graphicData uri="http://schemas.openxmlformats.org/drawingml/2006/table">
            <a:tbl>
              <a:tblPr firstRow="1" firstCol="1" bandRow="1"/>
              <a:tblGrid>
                <a:gridCol w="1941517">
                  <a:extLst>
                    <a:ext uri="{9D8B030D-6E8A-4147-A177-3AD203B41FA5}">
                      <a16:colId xmlns:a16="http://schemas.microsoft.com/office/drawing/2014/main" val="630819136"/>
                    </a:ext>
                  </a:extLst>
                </a:gridCol>
                <a:gridCol w="2166485">
                  <a:extLst>
                    <a:ext uri="{9D8B030D-6E8A-4147-A177-3AD203B41FA5}">
                      <a16:colId xmlns:a16="http://schemas.microsoft.com/office/drawing/2014/main" val="301093267"/>
                    </a:ext>
                  </a:extLst>
                </a:gridCol>
                <a:gridCol w="2837872">
                  <a:extLst>
                    <a:ext uri="{9D8B030D-6E8A-4147-A177-3AD203B41FA5}">
                      <a16:colId xmlns:a16="http://schemas.microsoft.com/office/drawing/2014/main" val="2922617183"/>
                    </a:ext>
                  </a:extLst>
                </a:gridCol>
                <a:gridCol w="4041214">
                  <a:extLst>
                    <a:ext uri="{9D8B030D-6E8A-4147-A177-3AD203B41FA5}">
                      <a16:colId xmlns:a16="http://schemas.microsoft.com/office/drawing/2014/main" val="2670378789"/>
                    </a:ext>
                  </a:extLst>
                </a:gridCol>
              </a:tblGrid>
              <a:tr h="0">
                <a:tc>
                  <a:txBody>
                    <a:bodyPr/>
                    <a:lstStyle/>
                    <a:p>
                      <a:pPr algn="ctr">
                        <a:lnSpc>
                          <a:spcPct val="115000"/>
                        </a:lnSpc>
                        <a:spcAft>
                          <a:spcPts val="0"/>
                        </a:spcAft>
                        <a:tabLst>
                          <a:tab pos="6031230" algn="r"/>
                        </a:tabLst>
                      </a:pPr>
                      <a:r>
                        <a:rPr lang="pt-BR" sz="3200" b="1" dirty="0">
                          <a:effectLst/>
                          <a:latin typeface="Times New Roman" panose="02020603050405020304" pitchFamily="18" charset="0"/>
                          <a:ea typeface="Arial" panose="020B0604020202020204" pitchFamily="34" charset="0"/>
                          <a:cs typeface="Times New Roman" panose="02020603050405020304" pitchFamily="18" charset="0"/>
                        </a:rPr>
                        <a:t>Người ghi hiện tượng và PTHH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6031230" algn="r"/>
                        </a:tabLst>
                      </a:pPr>
                      <a:r>
                        <a:rPr lang="pt-BR" sz="3200" b="1" dirty="0">
                          <a:effectLst/>
                          <a:latin typeface="Times New Roman" panose="02020603050405020304" pitchFamily="18" charset="0"/>
                          <a:ea typeface="Arial" panose="020B0604020202020204" pitchFamily="34" charset="0"/>
                          <a:cs typeface="Times New Roman" panose="02020603050405020304" pitchFamily="18" charset="0"/>
                        </a:rPr>
                        <a:t>Tác nhân phản ứng với iodum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6031230" algn="r"/>
                        </a:tabLst>
                      </a:pPr>
                      <a:r>
                        <a:rPr lang="pt-BR" sz="3200" b="1">
                          <a:effectLst/>
                          <a:latin typeface="Times New Roman" panose="02020603050405020304" pitchFamily="18" charset="0"/>
                          <a:ea typeface="Arial" panose="020B0604020202020204" pitchFamily="34" charset="0"/>
                          <a:cs typeface="Times New Roman" panose="02020603050405020304" pitchFamily="18" charset="0"/>
                        </a:rPr>
                        <a:t>Hiện tượng quan sát được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6031230" algn="r"/>
                        </a:tabLst>
                      </a:pPr>
                      <a:r>
                        <a:rPr lang="pt-BR" sz="3200" b="1">
                          <a:effectLst/>
                          <a:latin typeface="Times New Roman" panose="02020603050405020304" pitchFamily="18" charset="0"/>
                          <a:ea typeface="Arial" panose="020B0604020202020204" pitchFamily="34" charset="0"/>
                          <a:cs typeface="Times New Roman" panose="02020603050405020304" pitchFamily="18" charset="0"/>
                        </a:rPr>
                        <a:t>Phương trình hóa học đề xuất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13488595"/>
                  </a:ext>
                </a:extLst>
              </a:tr>
              <a:tr h="0">
                <a:tc>
                  <a:txBody>
                    <a:bodyPr/>
                    <a:lstStyle/>
                    <a:p>
                      <a:pPr>
                        <a:lnSpc>
                          <a:spcPct val="115000"/>
                        </a:lnSpc>
                        <a:spcAft>
                          <a:spcPts val="0"/>
                        </a:spcAft>
                        <a:tabLst>
                          <a:tab pos="6031230" algn="r"/>
                        </a:tabLs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S</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3200">
                          <a:effectLst/>
                          <a:latin typeface="Times New Roman" panose="02020603050405020304" pitchFamily="18" charset="0"/>
                          <a:ea typeface="Arial" panose="020B0604020202020204" pitchFamily="34" charset="0"/>
                          <a:cs typeface="Times New Roman" panose="02020603050405020304" pitchFamily="18" charset="0"/>
                        </a:rPr>
                        <a:t>Lá aluminium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tabLst>
                          <a:tab pos="6031230" algn="r"/>
                        </a:tabLst>
                      </a:pPr>
                      <a:r>
                        <a:rPr lang="en-US" sz="320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6031230" algn="r"/>
                        </a:tabLst>
                      </a:pPr>
                      <a:r>
                        <a:rPr lang="en-US" sz="3200" b="1">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4417370"/>
                  </a:ext>
                </a:extLst>
              </a:tr>
              <a:tr h="0">
                <a:tc>
                  <a:txBody>
                    <a:bodyPr/>
                    <a:lstStyle/>
                    <a:p>
                      <a:pPr>
                        <a:lnSpc>
                          <a:spcPct val="115000"/>
                        </a:lnSpc>
                        <a:spcAft>
                          <a:spcPts val="0"/>
                        </a:spcAft>
                        <a:tabLst>
                          <a:tab pos="6031230" algn="r"/>
                        </a:tabLs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S</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tabLst>
                          <a:tab pos="6031230" algn="r"/>
                        </a:tabLst>
                      </a:pP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độ</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0"/>
                        </a:spcAft>
                        <a:tabLst>
                          <a:tab pos="6031230" algn="r"/>
                        </a:tabLs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tabLst>
                          <a:tab pos="6031230" algn="r"/>
                        </a:tabLst>
                      </a:pPr>
                      <a:r>
                        <a:rPr lang="en-US" sz="320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tabLst>
                          <a:tab pos="6031230" algn="r"/>
                        </a:tabLst>
                      </a:pPr>
                      <a:r>
                        <a:rPr lang="en-US" sz="320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32337962"/>
                  </a:ext>
                </a:extLst>
              </a:tr>
              <a:tr h="0">
                <a:tc>
                  <a:txBody>
                    <a:bodyPr/>
                    <a:lstStyle/>
                    <a:p>
                      <a:pPr>
                        <a:lnSpc>
                          <a:spcPct val="115000"/>
                        </a:lnSpc>
                        <a:spcAft>
                          <a:spcPts val="0"/>
                        </a:spcAft>
                        <a:tabLst>
                          <a:tab pos="6031230" algn="r"/>
                        </a:tabLst>
                      </a:pPr>
                      <a:r>
                        <a:rPr lang="vi-VN" sz="3200">
                          <a:effectLst/>
                          <a:latin typeface="Times New Roman" panose="02020603050405020304" pitchFamily="18" charset="0"/>
                          <a:ea typeface="Arial" panose="020B0604020202020204" pitchFamily="34" charset="0"/>
                          <a:cs typeface="Times New Roman" panose="02020603050405020304" pitchFamily="18" charset="0"/>
                        </a:rPr>
                        <a:t>H</a:t>
                      </a:r>
                      <a:r>
                        <a:rPr lang="en-US" sz="3200">
                          <a:effectLst/>
                          <a:latin typeface="Times New Roman" panose="02020603050405020304" pitchFamily="18" charset="0"/>
                          <a:ea typeface="Arial" panose="020B0604020202020204" pitchFamily="34" charset="0"/>
                          <a:cs typeface="Times New Roman" panose="02020603050405020304" pitchFamily="18" charset="0"/>
                        </a:rPr>
                        <a:t>S</a:t>
                      </a:r>
                      <a:r>
                        <a:rPr lang="vi-VN" sz="320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tabLst>
                          <a:tab pos="6031230" algn="r"/>
                        </a:tabLst>
                      </a:pP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Hồ</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tinh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bột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tabLst>
                          <a:tab pos="6031230" algn="r"/>
                        </a:tabLst>
                      </a:pPr>
                      <a:r>
                        <a:rPr lang="vi-VN" sz="320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tabLst>
                          <a:tab pos="6031230" algn="r"/>
                        </a:tabLs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715867"/>
                  </a:ext>
                </a:extLst>
              </a:tr>
            </a:tbl>
          </a:graphicData>
        </a:graphic>
      </p:graphicFrame>
    </p:spTree>
    <p:extLst>
      <p:ext uri="{BB962C8B-B14F-4D97-AF65-F5344CB8AC3E}">
        <p14:creationId xmlns:p14="http://schemas.microsoft.com/office/powerpoint/2010/main" val="4000059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8FF0-E502-4E81-8BDD-A66CE82A8D96}"/>
              </a:ext>
            </a:extLst>
          </p:cNvPr>
          <p:cNvSpPr>
            <a:spLocks noGrp="1"/>
          </p:cNvSpPr>
          <p:nvPr>
            <p:ph type="title"/>
          </p:nvPr>
        </p:nvSpPr>
        <p:spPr>
          <a:xfrm>
            <a:off x="1343025" y="207964"/>
            <a:ext cx="8258175" cy="1306511"/>
          </a:xfrm>
          <a:solidFill>
            <a:schemeClr val="bg1"/>
          </a:solidFill>
        </p:spPr>
        <p:txBody>
          <a:bodyPr>
            <a:normAutofit fontScale="90000"/>
          </a:bodyPr>
          <a:lstStyle/>
          <a:p>
            <a:pPr>
              <a:lnSpc>
                <a:spcPct val="100000"/>
              </a:lnSpc>
              <a:spcBef>
                <a:spcPts val="300"/>
              </a:spcBef>
              <a:spcAft>
                <a:spcPts val="300"/>
              </a:spcAft>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So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sánh</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phản</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ứng</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halogen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hydrogen</a:t>
            </a:r>
            <a:endParaRPr lang="en-US" dirty="0"/>
          </a:p>
        </p:txBody>
      </p:sp>
      <p:sp>
        <p:nvSpPr>
          <p:cNvPr id="3" name="Content Placeholder 2">
            <a:extLst>
              <a:ext uri="{FF2B5EF4-FFF2-40B4-BE49-F238E27FC236}">
                <a16:creationId xmlns:a16="http://schemas.microsoft.com/office/drawing/2014/main" id="{00980BCF-A0CC-448D-B6BF-DEAD3C2B7B51}"/>
              </a:ext>
            </a:extLst>
          </p:cNvPr>
          <p:cNvSpPr>
            <a:spLocks noGrp="1"/>
          </p:cNvSpPr>
          <p:nvPr>
            <p:ph idx="1"/>
          </p:nvPr>
        </p:nvSpPr>
        <p:spPr>
          <a:xfrm>
            <a:off x="2528887" y="1768475"/>
            <a:ext cx="9329737" cy="4351338"/>
          </a:xfrm>
        </p:spPr>
        <p:txBody>
          <a:bodyPr>
            <a:normAutofit/>
          </a:bodyPr>
          <a:lstStyle/>
          <a:p>
            <a:pPr marL="0" indent="0">
              <a:buNone/>
            </a:pPr>
            <a:r>
              <a:rPr lang="en-US" sz="3200" dirty="0" err="1">
                <a:latin typeface="Times New Roman" panose="02020603050405020304" pitchFamily="18" charset="0"/>
                <a:cs typeface="Times New Roman" panose="02020603050405020304" pitchFamily="18" charset="0"/>
              </a:rPr>
              <a:t>Khả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halogen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hydrogen </a:t>
            </a:r>
            <a:r>
              <a:rPr lang="en-US" sz="3200" dirty="0" err="1">
                <a:latin typeface="Times New Roman" panose="02020603050405020304" pitchFamily="18" charset="0"/>
                <a:cs typeface="Times New Roman" panose="02020603050405020304" pitchFamily="18" charset="0"/>
              </a:rPr>
              <a:t>thay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F</a:t>
            </a:r>
            <a:r>
              <a:rPr lang="en-US" sz="3200" baseline="-250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I</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a:t>
            </a:r>
          </a:p>
          <a:p>
            <a:pPr marL="0" indent="0">
              <a:buNone/>
            </a:pPr>
            <a:endParaRPr lang="en-US" sz="3200" dirty="0">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116D2FD5-3984-4C00-8CA9-9D4F19A53F7F}"/>
              </a:ext>
            </a:extLst>
          </p:cNvPr>
          <p:cNvPicPr>
            <a:picLocks noChangeAspect="1"/>
          </p:cNvPicPr>
          <p:nvPr/>
        </p:nvPicPr>
        <p:blipFill rotWithShape="1">
          <a:blip r:embed="rId2"/>
          <a:srcRect r="65170"/>
          <a:stretch/>
        </p:blipFill>
        <p:spPr>
          <a:xfrm>
            <a:off x="2728911" y="2803866"/>
            <a:ext cx="4614863" cy="3082584"/>
          </a:xfrm>
          <a:prstGeom prst="rect">
            <a:avLst/>
          </a:prstGeom>
          <a:solidFill>
            <a:schemeClr val="bg1"/>
          </a:solidFill>
        </p:spPr>
      </p:pic>
      <p:sp>
        <p:nvSpPr>
          <p:cNvPr id="32" name="TextBox 31">
            <a:extLst>
              <a:ext uri="{FF2B5EF4-FFF2-40B4-BE49-F238E27FC236}">
                <a16:creationId xmlns:a16="http://schemas.microsoft.com/office/drawing/2014/main" id="{D9895F3F-1DBF-4C70-B4BE-8B6EBF1833FA}"/>
              </a:ext>
            </a:extLst>
          </p:cNvPr>
          <p:cNvSpPr txBox="1"/>
          <p:nvPr/>
        </p:nvSpPr>
        <p:spPr>
          <a:xfrm>
            <a:off x="7808117" y="3184295"/>
            <a:ext cx="4050507" cy="2321726"/>
          </a:xfrm>
          <a:prstGeom prst="rect">
            <a:avLst/>
          </a:prstGeom>
          <a:noFill/>
        </p:spPr>
        <p:txBody>
          <a:bodyPr wrap="square" rtlCol="0">
            <a:spAutoFit/>
          </a:bodyPr>
          <a:lstStyle/>
          <a:p>
            <a:pPr marL="342900" lvl="0" indent="-342900">
              <a:lnSpc>
                <a:spcPct val="115000"/>
              </a:lnSpc>
              <a:spcBef>
                <a:spcPts val="600"/>
              </a:spcBef>
              <a:spcAft>
                <a:spcPts val="0"/>
              </a:spcAft>
              <a:buFont typeface="Wingdings" panose="05000000000000000000" pitchFamily="2" charset="2"/>
              <a:buChar char=""/>
            </a:pPr>
            <a:r>
              <a:rPr lang="en-US" sz="3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Khả</a:t>
            </a: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phản</a:t>
            </a: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ứng</a:t>
            </a: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hydrogen </a:t>
            </a:r>
            <a:r>
              <a:rPr lang="en-US" sz="3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giảm</a:t>
            </a: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dần</a:t>
            </a: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florine</a:t>
            </a: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iodine</a:t>
            </a:r>
            <a:r>
              <a:rPr lang="en-US" sz="3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9743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2ADE6-0BE1-44BD-B4F9-8A3150A0DCBA}"/>
              </a:ext>
            </a:extLst>
          </p:cNvPr>
          <p:cNvSpPr>
            <a:spLocks noGrp="1"/>
          </p:cNvSpPr>
          <p:nvPr>
            <p:ph type="title"/>
          </p:nvPr>
        </p:nvSpPr>
        <p:spPr>
          <a:xfrm>
            <a:off x="838200" y="277812"/>
            <a:ext cx="8691563" cy="806450"/>
          </a:xfrm>
          <a:solidFill>
            <a:schemeClr val="bg1"/>
          </a:solidFill>
        </p:spPr>
        <p:txBody>
          <a:bodyPr>
            <a:normAutofit fontScale="90000"/>
          </a:bodyPr>
          <a:lstStyle/>
          <a:p>
            <a:pPr>
              <a:lnSpc>
                <a:spcPct val="115000"/>
              </a:lnSpc>
              <a:spcAft>
                <a:spcPts val="0"/>
              </a:spcAft>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Phản</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ứng</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muối</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halide</a:t>
            </a:r>
            <a:endParaRPr lang="en-US" dirty="0"/>
          </a:p>
        </p:txBody>
      </p:sp>
      <p:pic>
        <p:nvPicPr>
          <p:cNvPr id="4" name="Cl2 + NaI">
            <a:hlinkClick r:id="" action="ppaction://media"/>
            <a:extLst>
              <a:ext uri="{FF2B5EF4-FFF2-40B4-BE49-F238E27FC236}">
                <a16:creationId xmlns:a16="http://schemas.microsoft.com/office/drawing/2014/main" id="{047E6002-E9DC-4231-9B1E-55AEF782927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293143" y="1154234"/>
            <a:ext cx="7605713" cy="5703766"/>
          </a:xfrm>
        </p:spPr>
      </p:pic>
      <p:pic>
        <p:nvPicPr>
          <p:cNvPr id="5" name="Cl2 + NaBr">
            <a:hlinkClick r:id="" action="ppaction://media"/>
            <a:extLst>
              <a:ext uri="{FF2B5EF4-FFF2-40B4-BE49-F238E27FC236}">
                <a16:creationId xmlns:a16="http://schemas.microsoft.com/office/drawing/2014/main" id="{F42E3AD5-90CB-4B1F-B9F6-F0C1B153FE6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293142" y="1005376"/>
            <a:ext cx="7605713" cy="5704285"/>
          </a:xfrm>
          <a:prstGeom prst="rect">
            <a:avLst/>
          </a:prstGeom>
        </p:spPr>
      </p:pic>
    </p:spTree>
    <p:extLst>
      <p:ext uri="{BB962C8B-B14F-4D97-AF65-F5344CB8AC3E}">
        <p14:creationId xmlns:p14="http://schemas.microsoft.com/office/powerpoint/2010/main" val="2437555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41819">
            <a:off x="881022" y="-994658"/>
            <a:ext cx="1958866" cy="2744471"/>
          </a:xfrm>
          <a:prstGeom prst="rect">
            <a:avLst/>
          </a:prstGeom>
        </p:spPr>
      </p:pic>
      <p:pic>
        <p:nvPicPr>
          <p:cNvPr id="3" name="Picture 3"/>
          <p:cNvPicPr>
            <a:picLocks noChangeAspect="1"/>
          </p:cNvPicPr>
          <p:nvPr/>
        </p:nvPicPr>
        <p:blipFill>
          <a:blip r:embed="rId4"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0443">
            <a:off x="-739845" y="5061308"/>
            <a:ext cx="3418874" cy="3193798"/>
          </a:xfrm>
          <a:prstGeom prst="rect">
            <a:avLst/>
          </a:prstGeom>
        </p:spPr>
      </p:pic>
      <p:pic>
        <p:nvPicPr>
          <p:cNvPr id="7" name="Picture 7"/>
          <p:cNvPicPr>
            <a:picLocks noChangeAspect="1"/>
          </p:cNvPicPr>
          <p:nvPr/>
        </p:nvPicPr>
        <p:blipFill>
          <a:blip r:embed="rId6"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56615" y="5613301"/>
            <a:ext cx="3685915" cy="2744471"/>
          </a:xfrm>
          <a:prstGeom prst="rect">
            <a:avLst/>
          </a:prstGeom>
        </p:spPr>
      </p:pic>
      <p:pic>
        <p:nvPicPr>
          <p:cNvPr id="8" name="Picture 8"/>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53876" y="-1671238"/>
            <a:ext cx="2033873" cy="2849559"/>
          </a:xfrm>
          <a:prstGeom prst="rect">
            <a:avLst/>
          </a:prstGeom>
        </p:spPr>
      </p:pic>
      <p:pic>
        <p:nvPicPr>
          <p:cNvPr id="9" name="Picture 9"/>
          <p:cNvPicPr>
            <a:picLocks noChangeAspect="1"/>
          </p:cNvPicPr>
          <p:nvPr/>
        </p:nvPicPr>
        <p:blipFill>
          <a:blip r:embed="rId8"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46350">
            <a:off x="6237393" y="-517426"/>
            <a:ext cx="1589022" cy="1034851"/>
          </a:xfrm>
          <a:prstGeom prst="rect">
            <a:avLst/>
          </a:prstGeom>
        </p:spPr>
      </p:pic>
      <p:pic>
        <p:nvPicPr>
          <p:cNvPr id="10" name="Picture 10"/>
          <p:cNvPicPr>
            <a:picLocks noChangeAspect="1"/>
          </p:cNvPicPr>
          <p:nvPr/>
        </p:nvPicPr>
        <p:blipFill>
          <a:blip r:embed="rId10">
            <a:alphaModFix amt="9999"/>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65673" y="6651098"/>
            <a:ext cx="451176" cy="420157"/>
          </a:xfrm>
          <a:prstGeom prst="rect">
            <a:avLst/>
          </a:prstGeom>
        </p:spPr>
      </p:pic>
      <p:pic>
        <p:nvPicPr>
          <p:cNvPr id="11" name="Picture 11"/>
          <p:cNvPicPr>
            <a:picLocks noChangeAspect="1"/>
          </p:cNvPicPr>
          <p:nvPr/>
        </p:nvPicPr>
        <p:blipFill>
          <a:blip r:embed="rId12">
            <a:alphaModFix amt="9999"/>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270333">
            <a:off x="3079823" y="525230"/>
            <a:ext cx="499513" cy="352781"/>
          </a:xfrm>
          <a:prstGeom prst="rect">
            <a:avLst/>
          </a:prstGeom>
        </p:spPr>
      </p:pic>
      <p:pic>
        <p:nvPicPr>
          <p:cNvPr id="842" name="Picture 84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8124">
            <a:off x="10388932" y="87880"/>
            <a:ext cx="1048455" cy="1030107"/>
          </a:xfrm>
          <a:prstGeom prst="rect">
            <a:avLst/>
          </a:prstGeom>
        </p:spPr>
      </p:pic>
      <p:sp>
        <p:nvSpPr>
          <p:cNvPr id="850" name="TextBox 849"/>
          <p:cNvSpPr txBox="1"/>
          <p:nvPr/>
        </p:nvSpPr>
        <p:spPr>
          <a:xfrm>
            <a:off x="4202526" y="240233"/>
            <a:ext cx="3187091" cy="707886"/>
          </a:xfrm>
          <a:prstGeom prst="rect">
            <a:avLst/>
          </a:prstGeom>
          <a:noFill/>
        </p:spPr>
        <p:txBody>
          <a:bodyPr wrap="none" rtlCol="0">
            <a:spAutoFit/>
          </a:bodyPr>
          <a:lstStyle/>
          <a:p>
            <a:r>
              <a:rPr lang="en-US" sz="4000" b="1" dirty="0">
                <a:latin typeface="Arial" panose="020B0604020202020204" pitchFamily="34" charset="0"/>
                <a:cs typeface="Arial" panose="020B0604020202020204" pitchFamily="34" charset="0"/>
              </a:rPr>
              <a:t>KHỞI ĐỘNG</a:t>
            </a:r>
          </a:p>
        </p:txBody>
      </p:sp>
      <p:sp>
        <p:nvSpPr>
          <p:cNvPr id="5" name="Text Box 4"/>
          <p:cNvSpPr txBox="1"/>
          <p:nvPr/>
        </p:nvSpPr>
        <p:spPr>
          <a:xfrm>
            <a:off x="912188" y="999709"/>
            <a:ext cx="10464800" cy="1305165"/>
          </a:xfrm>
          <a:prstGeom prst="rect">
            <a:avLst/>
          </a:prstGeom>
          <a:noFill/>
          <a:ln w="9525">
            <a:noFill/>
          </a:ln>
        </p:spPr>
        <p:txBody>
          <a:bodyPr wrap="square">
            <a:spAutoFit/>
          </a:bodyPr>
          <a:lstStyle/>
          <a:p>
            <a:pPr algn="just">
              <a:lnSpc>
                <a:spcPct val="150000"/>
              </a:lnSpc>
            </a:pPr>
            <a:r>
              <a:rPr lang="en-US" sz="2800" b="1">
                <a:latin typeface="Arial" panose="020B0604020202020204" pitchFamily="34" charset="0"/>
                <a:cs typeface="Calibri" panose="020F0502020204030204" pitchFamily="34" charset="0"/>
              </a:rPr>
              <a:t>Đèn halogen được sử dụng trong các máy sưởi, lò nướng, bếp halogen hồng ngoại,… do đặc điểm tỏa nhiều nhiệt.</a:t>
            </a:r>
          </a:p>
        </p:txBody>
      </p:sp>
      <p:pic>
        <p:nvPicPr>
          <p:cNvPr id="44" name="Picture 19"/>
          <p:cNvPicPr>
            <a:picLocks noChangeAspect="1"/>
          </p:cNvPicPr>
          <p:nvPr/>
        </p:nvPicPr>
        <p:blipFill>
          <a:blip r:embed="rId16"/>
          <a:srcRect r="51308"/>
          <a:stretch>
            <a:fillRect/>
          </a:stretch>
        </p:blipFill>
        <p:spPr>
          <a:xfrm>
            <a:off x="969592" y="2482956"/>
            <a:ext cx="4469342" cy="3499908"/>
          </a:xfrm>
          <a:prstGeom prst="rect">
            <a:avLst/>
          </a:prstGeom>
          <a:noFill/>
          <a:ln>
            <a:noFill/>
          </a:ln>
        </p:spPr>
      </p:pic>
      <p:sp>
        <p:nvSpPr>
          <p:cNvPr id="100" name="Text Box 99"/>
          <p:cNvSpPr txBox="1"/>
          <p:nvPr/>
        </p:nvSpPr>
        <p:spPr>
          <a:xfrm>
            <a:off x="5538681" y="2660174"/>
            <a:ext cx="6319943" cy="2597827"/>
          </a:xfrm>
          <a:prstGeom prst="rect">
            <a:avLst/>
          </a:prstGeom>
          <a:noFill/>
          <a:ln w="9525">
            <a:noFill/>
          </a:ln>
        </p:spPr>
        <p:txBody>
          <a:bodyPr wrap="square">
            <a:spAutoFit/>
          </a:bodyPr>
          <a:lstStyle/>
          <a:p>
            <a:pPr algn="just">
              <a:lnSpc>
                <a:spcPct val="150000"/>
              </a:lnSpc>
            </a:pPr>
            <a:r>
              <a:rPr lang="en-US" sz="2800">
                <a:solidFill>
                  <a:srgbClr val="000000"/>
                </a:solidFill>
                <a:latin typeface="Arial" panose="020B0604020202020204" pitchFamily="34" charset="0"/>
                <a:cs typeface="Arial" panose="020B0604020202020204" pitchFamily="34" charset="0"/>
              </a:rPr>
              <a:t>Trong đèn halogen, bao quanh dây tóc là các khí hiếm với một lượng nhỏ halogen giúp tăng tuổi thọ và duy trì độ trong suốt của vỏ bóng đèn.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50"/>
                                        </p:tgtEl>
                                        <p:attrNameLst>
                                          <p:attrName>style.visibility</p:attrName>
                                        </p:attrNameLst>
                                      </p:cBhvr>
                                      <p:to>
                                        <p:strVal val="visible"/>
                                      </p:to>
                                    </p:set>
                                    <p:animEffect transition="in" filter="barn(inVertical)">
                                      <p:cBhvr>
                                        <p:cTn id="7" dur="500"/>
                                        <p:tgtEl>
                                          <p:spTgt spid="85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842"/>
                                        </p:tgtEl>
                                        <p:attrNameLst>
                                          <p:attrName>style.visibility</p:attrName>
                                        </p:attrNameLst>
                                      </p:cBhvr>
                                      <p:to>
                                        <p:strVal val="visible"/>
                                      </p:to>
                                    </p:set>
                                    <p:animEffect transition="in" filter="barn(inVertical)">
                                      <p:cBhvr>
                                        <p:cTn id="31" dur="500"/>
                                        <p:tgtEl>
                                          <p:spTgt spid="84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0"/>
                                        </p:tgtEl>
                                        <p:attrNameLst>
                                          <p:attrName>style.visibility</p:attrName>
                                        </p:attrNameLst>
                                      </p:cBhvr>
                                      <p:to>
                                        <p:strVal val="visible"/>
                                      </p:to>
                                    </p:set>
                                    <p:animEffect transition="in" filter="barn(inVertical)">
                                      <p:cBhvr>
                                        <p:cTn id="46"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 grpId="0"/>
      <p:bldP spid="5" grpId="0"/>
      <p:bldP spid="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235AD-A92E-46F8-860E-89CCFC47F9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8E7315-F668-474D-8B2C-765BD827FDDE}"/>
              </a:ext>
            </a:extLst>
          </p:cNvPr>
          <p:cNvSpPr>
            <a:spLocks noGrp="1"/>
          </p:cNvSpPr>
          <p:nvPr>
            <p:ph idx="1"/>
          </p:nvPr>
        </p:nvSpPr>
        <p:spPr>
          <a:xfrm>
            <a:off x="2471737" y="1825625"/>
            <a:ext cx="9239249" cy="4667250"/>
          </a:xfrm>
        </p:spPr>
        <p:txBody>
          <a:bodyPr>
            <a:normAutofit/>
          </a:bodyPr>
          <a:lstStyle/>
          <a:p>
            <a:pPr marL="0" indent="0">
              <a:lnSpc>
                <a:spcPct val="115000"/>
              </a:lnSpc>
              <a:spcAft>
                <a:spcPts val="0"/>
              </a:spcAft>
              <a:buNone/>
            </a:pP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NaBr</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Cl</a:t>
            </a:r>
            <a:r>
              <a:rPr lang="en-US" sz="36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-&gt; NaCl + Br</a:t>
            </a:r>
            <a:r>
              <a:rPr lang="en-US" sz="36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endPar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15000"/>
              </a:lnSpc>
              <a:spcAft>
                <a:spcPts val="0"/>
              </a:spcAft>
              <a:buNone/>
            </a:pP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NaI</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Cl</a:t>
            </a:r>
            <a:r>
              <a:rPr lang="en-US" sz="36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-&gt; NaCl + I</a:t>
            </a:r>
            <a:r>
              <a:rPr lang="en-US" sz="36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endPar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15000"/>
              </a:lnSpc>
              <a:spcAft>
                <a:spcPts val="0"/>
              </a:spcAft>
              <a:buNone/>
            </a:pP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a:t>
            </a:r>
            <a:r>
              <a:rPr lang="en-US" sz="3600" baseline="-25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bột</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hóa</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xanh</a:t>
            </a: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marL="0" indent="0">
              <a:lnSpc>
                <a:spcPct val="115000"/>
              </a:lnSpc>
              <a:spcAft>
                <a:spcPts val="0"/>
              </a:spcAft>
              <a:buNone/>
            </a:pP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halogen </a:t>
            </a: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đứng</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trừ</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florine</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sẽ</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đẩy</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halogen </a:t>
            </a: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đứng</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sau</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ra </a:t>
            </a: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khỏi</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muối</a:t>
            </a:r>
            <a:r>
              <a:rPr lang="en-US" sz="3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3313155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36DE-609B-4632-862B-AF69352F1C29}"/>
              </a:ext>
            </a:extLst>
          </p:cNvPr>
          <p:cNvSpPr>
            <a:spLocks noGrp="1"/>
          </p:cNvSpPr>
          <p:nvPr>
            <p:ph type="title"/>
          </p:nvPr>
        </p:nvSpPr>
        <p:spPr>
          <a:xfrm>
            <a:off x="1457325" y="114300"/>
            <a:ext cx="3386137" cy="906463"/>
          </a:xfrm>
          <a:solidFill>
            <a:schemeClr val="bg1"/>
          </a:solidFill>
        </p:spPr>
        <p:txBody>
          <a:bodyPr>
            <a:normAutofit/>
          </a:bodyPr>
          <a:lstStyle/>
          <a:p>
            <a:pPr>
              <a:lnSpc>
                <a:spcPct val="107000"/>
              </a:lnSpc>
              <a:spcAft>
                <a:spcPts val="0"/>
              </a:spcAft>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Ứng</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dirty="0"/>
          </a:p>
        </p:txBody>
      </p:sp>
      <p:sp>
        <p:nvSpPr>
          <p:cNvPr id="3" name="Content Placeholder 2">
            <a:extLst>
              <a:ext uri="{FF2B5EF4-FFF2-40B4-BE49-F238E27FC236}">
                <a16:creationId xmlns:a16="http://schemas.microsoft.com/office/drawing/2014/main" id="{D2353261-C0F7-44AC-B42F-9D99C86D3A9A}"/>
              </a:ext>
            </a:extLst>
          </p:cNvPr>
          <p:cNvSpPr>
            <a:spLocks noGrp="1"/>
          </p:cNvSpPr>
          <p:nvPr>
            <p:ph idx="1"/>
          </p:nvPr>
        </p:nvSpPr>
        <p:spPr>
          <a:xfrm>
            <a:off x="149225" y="1755774"/>
            <a:ext cx="1976437" cy="3346451"/>
          </a:xfrm>
          <a:solidFill>
            <a:schemeClr val="bg1"/>
          </a:solidFill>
        </p:spPr>
        <p:txBody>
          <a:bodyPr>
            <a:normAutofit/>
          </a:bodyPr>
          <a:lstStyle/>
          <a:p>
            <a:pPr marL="0" indent="0">
              <a:buNone/>
            </a:pPr>
            <a:r>
              <a:rPr lang="en-US" sz="3200" dirty="0">
                <a:latin typeface="Times New Roman" panose="02020603050405020304" pitchFamily="18" charset="0"/>
                <a:cs typeface="Times New Roman" panose="02020603050405020304" pitchFamily="18" charset="0"/>
              </a:rPr>
              <a:t>Quan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video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halogen.</a:t>
            </a:r>
          </a:p>
        </p:txBody>
      </p:sp>
      <p:pic>
        <p:nvPicPr>
          <p:cNvPr id="4" name="ứng dụng của halogen">
            <a:hlinkClick r:id="" action="ppaction://media"/>
            <a:extLst>
              <a:ext uri="{FF2B5EF4-FFF2-40B4-BE49-F238E27FC236}">
                <a16:creationId xmlns:a16="http://schemas.microsoft.com/office/drawing/2014/main" id="{C722354D-8040-4BC8-9CF7-34ECA1EAD8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12976" y="1214438"/>
            <a:ext cx="9829799" cy="5529262"/>
          </a:xfrm>
          <a:prstGeom prst="rect">
            <a:avLst/>
          </a:prstGeom>
        </p:spPr>
      </p:pic>
    </p:spTree>
    <p:extLst>
      <p:ext uri="{BB962C8B-B14F-4D97-AF65-F5344CB8AC3E}">
        <p14:creationId xmlns:p14="http://schemas.microsoft.com/office/powerpoint/2010/main" val="64534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EF57-75B3-4664-8053-86902E33D5FE}"/>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05226B1F-ACCD-4A4A-A26F-AC0A1A0FCF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1162" y="365125"/>
            <a:ext cx="8405813" cy="6304360"/>
          </a:xfrm>
        </p:spPr>
      </p:pic>
      <p:pic>
        <p:nvPicPr>
          <p:cNvPr id="7" name="Picture 6">
            <a:extLst>
              <a:ext uri="{FF2B5EF4-FFF2-40B4-BE49-F238E27FC236}">
                <a16:creationId xmlns:a16="http://schemas.microsoft.com/office/drawing/2014/main" id="{2A2B95C4-2006-44DB-B232-06D3AFD87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974" y="365125"/>
            <a:ext cx="6834188" cy="6347507"/>
          </a:xfrm>
          <a:prstGeom prst="rect">
            <a:avLst/>
          </a:prstGeom>
        </p:spPr>
      </p:pic>
      <p:pic>
        <p:nvPicPr>
          <p:cNvPr id="9" name="Picture 8">
            <a:extLst>
              <a:ext uri="{FF2B5EF4-FFF2-40B4-BE49-F238E27FC236}">
                <a16:creationId xmlns:a16="http://schemas.microsoft.com/office/drawing/2014/main" id="{4A6CE91E-A703-4471-88B2-49876CE22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974" y="188515"/>
            <a:ext cx="6629399" cy="6629399"/>
          </a:xfrm>
          <a:prstGeom prst="rect">
            <a:avLst/>
          </a:prstGeom>
        </p:spPr>
      </p:pic>
      <p:pic>
        <p:nvPicPr>
          <p:cNvPr id="11" name="Picture 10">
            <a:extLst>
              <a:ext uri="{FF2B5EF4-FFF2-40B4-BE49-F238E27FC236}">
                <a16:creationId xmlns:a16="http://schemas.microsoft.com/office/drawing/2014/main" id="{1A57C241-28E6-4308-B83E-79E9FC276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283" y="198870"/>
            <a:ext cx="9994942" cy="6659129"/>
          </a:xfrm>
          <a:prstGeom prst="rect">
            <a:avLst/>
          </a:prstGeom>
        </p:spPr>
      </p:pic>
    </p:spTree>
    <p:extLst>
      <p:ext uri="{BB962C8B-B14F-4D97-AF65-F5344CB8AC3E}">
        <p14:creationId xmlns:p14="http://schemas.microsoft.com/office/powerpoint/2010/main" val="3819774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0" r="-1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7E66-DDB9-4BA8-9CEA-03C3DCB311B2}"/>
              </a:ext>
            </a:extLst>
          </p:cNvPr>
          <p:cNvSpPr>
            <a:spLocks noGrp="1"/>
          </p:cNvSpPr>
          <p:nvPr>
            <p:ph type="title"/>
          </p:nvPr>
        </p:nvSpPr>
        <p:spPr>
          <a:xfrm>
            <a:off x="6424612" y="179387"/>
            <a:ext cx="2462213" cy="1325563"/>
          </a:xfrm>
          <a:solidFill>
            <a:schemeClr val="bg2"/>
          </a:solidFill>
        </p:spPr>
        <p:txBody>
          <a:bodyPr>
            <a:normAutofit/>
          </a:bodyPr>
          <a:lstStyle/>
          <a:p>
            <a:r>
              <a:rPr lang="en-US" sz="5400" b="1" dirty="0">
                <a:solidFill>
                  <a:srgbClr val="FF0000"/>
                </a:solidFill>
                <a:latin typeface="Times New Roman" panose="02020603050405020304" pitchFamily="18" charset="0"/>
                <a:cs typeface="Times New Roman" panose="02020603050405020304" pitchFamily="18" charset="0"/>
              </a:rPr>
              <a:t>15 </a:t>
            </a:r>
            <a:r>
              <a:rPr lang="en-US" sz="5400" b="1" dirty="0" err="1">
                <a:solidFill>
                  <a:srgbClr val="FF0000"/>
                </a:solidFill>
                <a:latin typeface="Times New Roman" panose="02020603050405020304" pitchFamily="18" charset="0"/>
                <a:cs typeface="Times New Roman" panose="02020603050405020304" pitchFamily="18" charset="0"/>
              </a:rPr>
              <a:t>phút</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8F898EB-1751-413B-825D-7658C4765C1F}"/>
              </a:ext>
            </a:extLst>
          </p:cNvPr>
          <p:cNvSpPr>
            <a:spLocks noGrp="1"/>
          </p:cNvSpPr>
          <p:nvPr>
            <p:ph idx="1"/>
          </p:nvPr>
        </p:nvSpPr>
        <p:spPr>
          <a:xfrm>
            <a:off x="819150" y="876300"/>
            <a:ext cx="10534650" cy="5300663"/>
          </a:xfrm>
        </p:spPr>
        <p:txBody>
          <a:bodyPr/>
          <a:lstStyle/>
          <a:p>
            <a:endParaRPr lang="en-US" dirty="0"/>
          </a:p>
        </p:txBody>
      </p:sp>
    </p:spTree>
    <p:extLst>
      <p:ext uri="{BB962C8B-B14F-4D97-AF65-F5344CB8AC3E}">
        <p14:creationId xmlns:p14="http://schemas.microsoft.com/office/powerpoint/2010/main" val="226065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1B4D-129D-4E08-B3CF-4AB6D5417C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BCAC44-E62D-49A6-A772-075497FFAB1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23796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F7C6-A988-4CA8-9A57-86FED197EBEE}"/>
              </a:ext>
            </a:extLst>
          </p:cNvPr>
          <p:cNvSpPr>
            <a:spLocks noGrp="1"/>
          </p:cNvSpPr>
          <p:nvPr>
            <p:ph type="title"/>
          </p:nvPr>
        </p:nvSpPr>
        <p:spPr>
          <a:xfrm>
            <a:off x="1357312" y="365125"/>
            <a:ext cx="9996487" cy="1325563"/>
          </a:xfrm>
        </p:spPr>
        <p:txBody>
          <a:bodyPr/>
          <a:lstStyle/>
          <a:p>
            <a:r>
              <a:rPr lang="en-US" b="1" dirty="0">
                <a:solidFill>
                  <a:srgbClr val="002060"/>
                </a:solidFill>
                <a:latin typeface="Times New Roman" panose="02020603050405020304" pitchFamily="18" charset="0"/>
                <a:ea typeface="Arial" panose="020B0604020202020204" pitchFamily="34" charset="0"/>
              </a:rPr>
              <a:t>DẶN DÒ </a:t>
            </a:r>
            <a:endParaRPr lang="en-US" dirty="0">
              <a:solidFill>
                <a:srgbClr val="002060"/>
              </a:solidFill>
            </a:endParaRPr>
          </a:p>
        </p:txBody>
      </p:sp>
      <p:sp>
        <p:nvSpPr>
          <p:cNvPr id="3" name="Content Placeholder 2">
            <a:extLst>
              <a:ext uri="{FF2B5EF4-FFF2-40B4-BE49-F238E27FC236}">
                <a16:creationId xmlns:a16="http://schemas.microsoft.com/office/drawing/2014/main" id="{DBA47F30-CD25-440C-81E0-CB9044364717}"/>
              </a:ext>
            </a:extLst>
          </p:cNvPr>
          <p:cNvSpPr>
            <a:spLocks noGrp="1"/>
          </p:cNvSpPr>
          <p:nvPr>
            <p:ph idx="1"/>
          </p:nvPr>
        </p:nvSpPr>
        <p:spPr>
          <a:xfrm>
            <a:off x="2386012" y="1825625"/>
            <a:ext cx="8967787" cy="4351338"/>
          </a:xfrm>
        </p:spPr>
        <p:txBody>
          <a:bodyPr>
            <a:normAutofit/>
          </a:bodyPr>
          <a:lstStyle/>
          <a:p>
            <a:pPr marL="342900" lvl="0" indent="-342900">
              <a:lnSpc>
                <a:spcPct val="115000"/>
              </a:lnSpc>
              <a:spcAft>
                <a:spcPts val="0"/>
              </a:spcAft>
              <a:buFont typeface="Symbol" panose="05050102010706020507" pitchFamily="18" charset="2"/>
              <a:buChar char=""/>
            </a:pP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tập</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PTHH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minh</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halogen.</a:t>
            </a:r>
            <a:endPar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Vẽ</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sơ</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tư</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duy</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bản</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thân</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tâm</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đắc</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vào</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vở</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hydrogen halide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phản</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trưng</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ion halide.</a:t>
            </a:r>
            <a:endPar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3600" dirty="0">
              <a:solidFill>
                <a:schemeClr val="bg1"/>
              </a:solidFill>
            </a:endParaRPr>
          </a:p>
        </p:txBody>
      </p:sp>
    </p:spTree>
    <p:extLst>
      <p:ext uri="{BB962C8B-B14F-4D97-AF65-F5344CB8AC3E}">
        <p14:creationId xmlns:p14="http://schemas.microsoft.com/office/powerpoint/2010/main" val="3275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D3891-54B7-4036-B920-14E16F3B47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85A5A4-4E7B-4062-AC1C-EDF5EA33F91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16857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41819">
            <a:off x="881022" y="-994658"/>
            <a:ext cx="1958866" cy="2744471"/>
          </a:xfrm>
          <a:prstGeom prst="rect">
            <a:avLst/>
          </a:prstGeom>
        </p:spPr>
      </p:pic>
      <p:pic>
        <p:nvPicPr>
          <p:cNvPr id="3" name="Picture 3"/>
          <p:cNvPicPr>
            <a:picLocks noChangeAspect="1"/>
          </p:cNvPicPr>
          <p:nvPr/>
        </p:nvPicPr>
        <p:blipFill>
          <a:blip r:embed="rId5"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0443">
            <a:off x="-739845" y="5061308"/>
            <a:ext cx="3418874" cy="3193798"/>
          </a:xfrm>
          <a:prstGeom prst="rect">
            <a:avLst/>
          </a:prstGeom>
        </p:spPr>
      </p:pic>
      <p:pic>
        <p:nvPicPr>
          <p:cNvPr id="7" name="Picture 7"/>
          <p:cNvPicPr>
            <a:picLocks noChangeAspect="1"/>
          </p:cNvPicPr>
          <p:nvPr/>
        </p:nvPicPr>
        <p:blipFill>
          <a:blip r:embed="rId7"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56615" y="5613301"/>
            <a:ext cx="3685915" cy="2744471"/>
          </a:xfrm>
          <a:prstGeom prst="rect">
            <a:avLst/>
          </a:prstGeom>
        </p:spPr>
      </p:pic>
      <p:pic>
        <p:nvPicPr>
          <p:cNvPr id="8" name="Picture 8"/>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53876" y="-1671238"/>
            <a:ext cx="2033873" cy="2849559"/>
          </a:xfrm>
          <a:prstGeom prst="rect">
            <a:avLst/>
          </a:prstGeom>
        </p:spPr>
      </p:pic>
      <p:pic>
        <p:nvPicPr>
          <p:cNvPr id="9" name="Picture 9"/>
          <p:cNvPicPr>
            <a:picLocks noChangeAspect="1"/>
          </p:cNvPicPr>
          <p:nvPr/>
        </p:nvPicPr>
        <p:blipFill>
          <a:blip r:embed="rId9"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46350">
            <a:off x="6237393" y="-517426"/>
            <a:ext cx="1589022" cy="1034851"/>
          </a:xfrm>
          <a:prstGeom prst="rect">
            <a:avLst/>
          </a:prstGeom>
        </p:spPr>
      </p:pic>
      <p:pic>
        <p:nvPicPr>
          <p:cNvPr id="10" name="Picture 10"/>
          <p:cNvPicPr>
            <a:picLocks noChangeAspect="1"/>
          </p:cNvPicPr>
          <p:nvPr/>
        </p:nvPicPr>
        <p:blipFill>
          <a:blip r:embed="rId11">
            <a:alphaModFix amt="9999"/>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165673" y="6651098"/>
            <a:ext cx="451176" cy="420157"/>
          </a:xfrm>
          <a:prstGeom prst="rect">
            <a:avLst/>
          </a:prstGeom>
        </p:spPr>
      </p:pic>
      <p:pic>
        <p:nvPicPr>
          <p:cNvPr id="11" name="Picture 11"/>
          <p:cNvPicPr>
            <a:picLocks noChangeAspect="1"/>
          </p:cNvPicPr>
          <p:nvPr/>
        </p:nvPicPr>
        <p:blipFill>
          <a:blip r:embed="rId13">
            <a:alphaModFix amt="9999"/>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270333">
            <a:off x="3079823" y="525230"/>
            <a:ext cx="499513" cy="352781"/>
          </a:xfrm>
          <a:prstGeom prst="rect">
            <a:avLst/>
          </a:prstGeom>
        </p:spPr>
      </p:pic>
      <p:pic>
        <p:nvPicPr>
          <p:cNvPr id="842" name="Picture 84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18124">
            <a:off x="10388932" y="87880"/>
            <a:ext cx="1048455" cy="1030107"/>
          </a:xfrm>
          <a:prstGeom prst="rect">
            <a:avLst/>
          </a:prstGeom>
        </p:spPr>
      </p:pic>
      <p:sp>
        <p:nvSpPr>
          <p:cNvPr id="5" name="Text Box 4"/>
          <p:cNvSpPr txBox="1"/>
          <p:nvPr/>
        </p:nvSpPr>
        <p:spPr>
          <a:xfrm>
            <a:off x="907954" y="123408"/>
            <a:ext cx="10473267" cy="1247649"/>
          </a:xfrm>
          <a:prstGeom prst="rect">
            <a:avLst/>
          </a:prstGeom>
          <a:noFill/>
          <a:ln w="9525">
            <a:noFill/>
          </a:ln>
        </p:spPr>
        <p:txBody>
          <a:bodyPr wrap="square">
            <a:spAutoFit/>
          </a:bodyPr>
          <a:lstStyle/>
          <a:p>
            <a:pPr>
              <a:lnSpc>
                <a:spcPct val="150000"/>
              </a:lnSpc>
            </a:pPr>
            <a:r>
              <a:rPr lang="en-US" sz="2667" b="1">
                <a:latin typeface="Arial" panose="020B0604020202020204" pitchFamily="34" charset="0"/>
                <a:cs typeface="Calibri" panose="020F0502020204030204" pitchFamily="34" charset="0"/>
              </a:rPr>
              <a:t>Nhu cầu về nước sạch là thiết yếu và cấp bách của con người, nước sạch được dùng cho sinh hoạt, ăn uống và sản xuất.</a:t>
            </a:r>
          </a:p>
        </p:txBody>
      </p:sp>
      <p:pic>
        <p:nvPicPr>
          <p:cNvPr id="44" name="Picture 19"/>
          <p:cNvPicPr>
            <a:picLocks noChangeAspect="1"/>
          </p:cNvPicPr>
          <p:nvPr/>
        </p:nvPicPr>
        <p:blipFill>
          <a:blip r:embed="rId17"/>
          <a:srcRect l="48731"/>
          <a:stretch>
            <a:fillRect/>
          </a:stretch>
        </p:blipFill>
        <p:spPr>
          <a:xfrm>
            <a:off x="7112000" y="1618683"/>
            <a:ext cx="4675749" cy="4413250"/>
          </a:xfrm>
          <a:prstGeom prst="rect">
            <a:avLst/>
          </a:prstGeom>
          <a:noFill/>
          <a:ln>
            <a:noFill/>
          </a:ln>
        </p:spPr>
      </p:pic>
      <p:sp>
        <p:nvSpPr>
          <p:cNvPr id="100" name="Text Box 99"/>
          <p:cNvSpPr txBox="1"/>
          <p:nvPr/>
        </p:nvSpPr>
        <p:spPr>
          <a:xfrm>
            <a:off x="736600" y="1537158"/>
            <a:ext cx="6197600" cy="4326056"/>
          </a:xfrm>
          <a:prstGeom prst="rect">
            <a:avLst/>
          </a:prstGeom>
          <a:noFill/>
          <a:ln w="9525">
            <a:noFill/>
          </a:ln>
        </p:spPr>
        <p:txBody>
          <a:bodyPr wrap="square">
            <a:spAutoFit/>
          </a:bodyPr>
          <a:lstStyle/>
          <a:p>
            <a:pPr algn="just">
              <a:lnSpc>
                <a:spcPct val="150000"/>
              </a:lnSpc>
            </a:pPr>
            <a:r>
              <a:rPr lang="en-US" sz="2667" b="1">
                <a:solidFill>
                  <a:srgbClr val="000000"/>
                </a:solidFill>
                <a:latin typeface="Arial" panose="020B0604020202020204" pitchFamily="34" charset="0"/>
                <a:cs typeface="Arial" panose="020B0604020202020204" pitchFamily="34" charset="0"/>
              </a:rPr>
              <a:t>Cách xử lí nước phổ biến hiện nay là sử dụng nước chlorine hoặc các chất có chứa chlorine để khử trùng nước.</a:t>
            </a:r>
          </a:p>
          <a:p>
            <a:pPr algn="just">
              <a:lnSpc>
                <a:spcPct val="150000"/>
              </a:lnSpc>
            </a:pPr>
            <a:r>
              <a:rPr lang="en-US" sz="2667" b="1" i="1">
                <a:solidFill>
                  <a:srgbClr val="000000"/>
                </a:solidFill>
                <a:latin typeface="Arial" panose="020B0604020202020204" pitchFamily="34" charset="0"/>
                <a:cs typeface="Arial" panose="020B0604020202020204" pitchFamily="34" charset="0"/>
              </a:rPr>
              <a:t>Nhóm halogen gồm những nguyên tố nào? Halogen có những tính chất và ứng dụng trong lĩnh vực nào?</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842"/>
                                        </p:tgtEl>
                                        <p:attrNameLst>
                                          <p:attrName>style.visibility</p:attrName>
                                        </p:attrNameLst>
                                      </p:cBhvr>
                                      <p:to>
                                        <p:strVal val="visible"/>
                                      </p:to>
                                    </p:set>
                                    <p:animEffect transition="in" filter="barn(inVertical)">
                                      <p:cBhvr>
                                        <p:cTn id="28" dur="500"/>
                                        <p:tgtEl>
                                          <p:spTgt spid="84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blinds(horizontal)">
                                      <p:cBhvr>
                                        <p:cTn id="38" dur="500"/>
                                        <p:tgtEl>
                                          <p:spTgt spid="10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linds(horizontal)">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564E-63B1-456A-B33C-37E72CACD806}"/>
              </a:ext>
            </a:extLst>
          </p:cNvPr>
          <p:cNvSpPr>
            <a:spLocks noGrp="1"/>
          </p:cNvSpPr>
          <p:nvPr>
            <p:ph type="title"/>
          </p:nvPr>
        </p:nvSpPr>
        <p:spPr>
          <a:xfrm>
            <a:off x="1393031" y="-162054"/>
            <a:ext cx="9910762" cy="1325563"/>
          </a:xfrm>
        </p:spPr>
        <p:txBody>
          <a:bodyPr>
            <a:normAutofit/>
          </a:bodyPr>
          <a:lstStyle/>
          <a:p>
            <a:pPr>
              <a:lnSpc>
                <a:spcPct val="115000"/>
              </a:lnSpc>
              <a:spcAft>
                <a:spcPts val="0"/>
              </a:spcAft>
            </a:pP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I.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Trạng</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thái</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tự</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nhiên</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dirty="0">
              <a:solidFill>
                <a:srgbClr val="002060"/>
              </a:solidFill>
            </a:endParaRPr>
          </a:p>
        </p:txBody>
      </p:sp>
      <p:graphicFrame>
        <p:nvGraphicFramePr>
          <p:cNvPr id="4" name="Content Placeholder 3">
            <a:extLst>
              <a:ext uri="{FF2B5EF4-FFF2-40B4-BE49-F238E27FC236}">
                <a16:creationId xmlns:a16="http://schemas.microsoft.com/office/drawing/2014/main" id="{B61FA7CC-72E5-4096-874F-20B4FEC2532C}"/>
              </a:ext>
            </a:extLst>
          </p:cNvPr>
          <p:cNvGraphicFramePr>
            <a:graphicFrameLocks noGrp="1"/>
          </p:cNvGraphicFramePr>
          <p:nvPr>
            <p:ph idx="1"/>
            <p:extLst>
              <p:ext uri="{D42A27DB-BD31-4B8C-83A1-F6EECF244321}">
                <p14:modId xmlns:p14="http://schemas.microsoft.com/office/powerpoint/2010/main" val="12999514"/>
              </p:ext>
            </p:extLst>
          </p:nvPr>
        </p:nvGraphicFramePr>
        <p:xfrm>
          <a:off x="819151" y="1069718"/>
          <a:ext cx="11329986" cy="5673982"/>
        </p:xfrm>
        <a:graphic>
          <a:graphicData uri="http://schemas.openxmlformats.org/drawingml/2006/table">
            <a:tbl>
              <a:tblPr firstRow="1" firstCol="1" bandRow="1"/>
              <a:tblGrid>
                <a:gridCol w="2017538">
                  <a:extLst>
                    <a:ext uri="{9D8B030D-6E8A-4147-A177-3AD203B41FA5}">
                      <a16:colId xmlns:a16="http://schemas.microsoft.com/office/drawing/2014/main" val="2318917719"/>
                    </a:ext>
                  </a:extLst>
                </a:gridCol>
                <a:gridCol w="2468738">
                  <a:extLst>
                    <a:ext uri="{9D8B030D-6E8A-4147-A177-3AD203B41FA5}">
                      <a16:colId xmlns:a16="http://schemas.microsoft.com/office/drawing/2014/main" val="1066707312"/>
                    </a:ext>
                  </a:extLst>
                </a:gridCol>
                <a:gridCol w="2543175">
                  <a:extLst>
                    <a:ext uri="{9D8B030D-6E8A-4147-A177-3AD203B41FA5}">
                      <a16:colId xmlns:a16="http://schemas.microsoft.com/office/drawing/2014/main" val="4215042754"/>
                    </a:ext>
                  </a:extLst>
                </a:gridCol>
                <a:gridCol w="2286000">
                  <a:extLst>
                    <a:ext uri="{9D8B030D-6E8A-4147-A177-3AD203B41FA5}">
                      <a16:colId xmlns:a16="http://schemas.microsoft.com/office/drawing/2014/main" val="3641436668"/>
                    </a:ext>
                  </a:extLst>
                </a:gridCol>
                <a:gridCol w="2014535">
                  <a:extLst>
                    <a:ext uri="{9D8B030D-6E8A-4147-A177-3AD203B41FA5}">
                      <a16:colId xmlns:a16="http://schemas.microsoft.com/office/drawing/2014/main" val="2604791846"/>
                    </a:ext>
                  </a:extLst>
                </a:gridCol>
              </a:tblGrid>
              <a:tr h="2262318">
                <a:tc>
                  <a:txBody>
                    <a:bodyPr/>
                    <a:lstStyle/>
                    <a:p>
                      <a:pPr algn="ctr">
                        <a:lnSpc>
                          <a:spcPct val="115000"/>
                        </a:lnSpc>
                        <a:spcAft>
                          <a:spcPts val="0"/>
                        </a:spcAft>
                      </a:pP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halogen</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3200" b="1" baseline="-25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Cl</a:t>
                      </a:r>
                      <a:r>
                        <a:rPr lang="en-US" sz="3200" b="1" baseline="-25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Br</a:t>
                      </a:r>
                      <a:r>
                        <a:rPr lang="en-US" sz="3200" b="1" baseline="-25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b="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3200" b="1" baseline="-2500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81446950"/>
                  </a:ext>
                </a:extLst>
              </a:tr>
              <a:tr h="3411664">
                <a:tc>
                  <a:txBody>
                    <a:bodyPr/>
                    <a:lstStyle/>
                    <a:p>
                      <a:pPr algn="ctr">
                        <a:lnSpc>
                          <a:spcPct val="115000"/>
                        </a:lnSpc>
                        <a:spcAft>
                          <a:spcPts val="0"/>
                        </a:spcAft>
                      </a:pP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Quặng</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fluorite CaF</a:t>
                      </a:r>
                      <a:r>
                        <a:rPr lang="en-US" sz="3200" baseline="-25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fluorapatite Ca</a:t>
                      </a:r>
                      <a:r>
                        <a:rPr lang="en-US" sz="3200" baseline="-25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(PO</a:t>
                      </a:r>
                      <a:r>
                        <a:rPr lang="en-US" sz="3200" baseline="-25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aseline="-25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F, cryolite Na</a:t>
                      </a:r>
                      <a:r>
                        <a:rPr lang="en-US" sz="3200" baseline="-25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AlF</a:t>
                      </a:r>
                      <a:r>
                        <a:rPr lang="en-US" sz="3200" baseline="-25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quặng</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halite NaCl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mỏ</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syvite</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KCl</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Quặng</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bromargytite</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AgBr</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Quặng</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iodargyrite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AgI</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24470706"/>
                  </a:ext>
                </a:extLst>
              </a:tr>
            </a:tbl>
          </a:graphicData>
        </a:graphic>
      </p:graphicFrame>
      <p:sp>
        <p:nvSpPr>
          <p:cNvPr id="5" name="Rectangle: Rounded Corners 4">
            <a:extLst>
              <a:ext uri="{FF2B5EF4-FFF2-40B4-BE49-F238E27FC236}">
                <a16:creationId xmlns:a16="http://schemas.microsoft.com/office/drawing/2014/main" id="{B85B6401-4080-443E-9A19-ECA65C43E9ED}"/>
              </a:ext>
            </a:extLst>
          </p:cNvPr>
          <p:cNvSpPr/>
          <p:nvPr/>
        </p:nvSpPr>
        <p:spPr>
          <a:xfrm>
            <a:off x="3200400" y="1163509"/>
            <a:ext cx="1228725" cy="7653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0AE3A6E-10B5-4262-B5F9-C93DBEEA5329}"/>
              </a:ext>
            </a:extLst>
          </p:cNvPr>
          <p:cNvSpPr/>
          <p:nvPr/>
        </p:nvSpPr>
        <p:spPr>
          <a:xfrm>
            <a:off x="3429000" y="1163509"/>
            <a:ext cx="1400175" cy="765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D12818-192F-43D3-924E-871342365C97}"/>
              </a:ext>
            </a:extLst>
          </p:cNvPr>
          <p:cNvSpPr/>
          <p:nvPr/>
        </p:nvSpPr>
        <p:spPr>
          <a:xfrm>
            <a:off x="6096000" y="1163509"/>
            <a:ext cx="1400175" cy="765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D1A804-37E3-4DB5-AFBB-1E3E494A82AF}"/>
              </a:ext>
            </a:extLst>
          </p:cNvPr>
          <p:cNvSpPr/>
          <p:nvPr/>
        </p:nvSpPr>
        <p:spPr>
          <a:xfrm>
            <a:off x="10471547" y="1069718"/>
            <a:ext cx="1400175" cy="765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640118D-DFBB-48BB-9BCD-0D0046BDF3E8}"/>
              </a:ext>
            </a:extLst>
          </p:cNvPr>
          <p:cNvSpPr/>
          <p:nvPr/>
        </p:nvSpPr>
        <p:spPr>
          <a:xfrm>
            <a:off x="8422480" y="1163509"/>
            <a:ext cx="1400175" cy="765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EF291AB-446D-4980-B3CA-77C095AC28DC}"/>
              </a:ext>
            </a:extLst>
          </p:cNvPr>
          <p:cNvSpPr/>
          <p:nvPr/>
        </p:nvSpPr>
        <p:spPr>
          <a:xfrm>
            <a:off x="2867025" y="3429000"/>
            <a:ext cx="2333625" cy="320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679E60-3D7B-465D-8FC1-820A4CE66CA3}"/>
              </a:ext>
            </a:extLst>
          </p:cNvPr>
          <p:cNvSpPr/>
          <p:nvPr/>
        </p:nvSpPr>
        <p:spPr>
          <a:xfrm>
            <a:off x="5317331" y="3429000"/>
            <a:ext cx="2333625" cy="320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F1E8CED-C2C2-42CD-ABC3-D5704E28972A}"/>
              </a:ext>
            </a:extLst>
          </p:cNvPr>
          <p:cNvSpPr/>
          <p:nvPr/>
        </p:nvSpPr>
        <p:spPr>
          <a:xfrm>
            <a:off x="7915275" y="3397250"/>
            <a:ext cx="2100264" cy="320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AC18B78-3E26-4A72-A40D-EF8A89E2256C}"/>
              </a:ext>
            </a:extLst>
          </p:cNvPr>
          <p:cNvSpPr/>
          <p:nvPr/>
        </p:nvSpPr>
        <p:spPr>
          <a:xfrm>
            <a:off x="10206034" y="3429000"/>
            <a:ext cx="1824041" cy="320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259E52-57C0-49E6-9529-A041A00FD474}"/>
              </a:ext>
            </a:extLst>
          </p:cNvPr>
          <p:cNvSpPr txBox="1"/>
          <p:nvPr/>
        </p:nvSpPr>
        <p:spPr>
          <a:xfrm>
            <a:off x="3200400" y="2395281"/>
            <a:ext cx="8095058" cy="2308324"/>
          </a:xfrm>
          <a:prstGeom prst="rect">
            <a:avLst/>
          </a:prstGeom>
          <a:solidFill>
            <a:schemeClr val="accent2">
              <a:lumMod val="40000"/>
              <a:lumOff val="60000"/>
            </a:schemeClr>
          </a:solid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Trong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tự</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nhiên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các</a:t>
            </a:r>
            <a:r>
              <a:rPr lang="en-US" sz="3600" dirty="0">
                <a:solidFill>
                  <a:srgbClr val="002060"/>
                </a:solidFill>
                <a:latin typeface="Times New Roman" panose="02020603050405020304" pitchFamily="18" charset="0"/>
                <a:cs typeface="Times New Roman" panose="02020603050405020304" pitchFamily="18" charset="0"/>
              </a:rPr>
              <a:t> halogen </a:t>
            </a:r>
            <a:r>
              <a:rPr lang="en-US" sz="3600" dirty="0" err="1">
                <a:solidFill>
                  <a:srgbClr val="002060"/>
                </a:solidFill>
                <a:latin typeface="Times New Roman" panose="02020603050405020304" pitchFamily="18" charset="0"/>
                <a:cs typeface="Times New Roman" panose="02020603050405020304" pitchFamily="18" charset="0"/>
              </a:rPr>
              <a:t>tồn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tại</a:t>
            </a:r>
            <a:r>
              <a:rPr lang="en-US" sz="3600" dirty="0">
                <a:solidFill>
                  <a:srgbClr val="002060"/>
                </a:solidFill>
                <a:latin typeface="Times New Roman" panose="02020603050405020304" pitchFamily="18" charset="0"/>
                <a:cs typeface="Times New Roman" panose="02020603050405020304" pitchFamily="18" charset="0"/>
              </a:rPr>
              <a:t> ở </a:t>
            </a:r>
            <a:r>
              <a:rPr lang="en-US" sz="3600" dirty="0" err="1">
                <a:solidFill>
                  <a:srgbClr val="002060"/>
                </a:solidFill>
                <a:latin typeface="Times New Roman" panose="02020603050405020304" pitchFamily="18" charset="0"/>
                <a:cs typeface="Times New Roman" panose="02020603050405020304" pitchFamily="18" charset="0"/>
              </a:rPr>
              <a:t>dạng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hợp</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chất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chủ</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yếu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là</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muối</a:t>
            </a:r>
            <a:r>
              <a:rPr lang="en-US" sz="3600" dirty="0">
                <a:solidFill>
                  <a:srgbClr val="002060"/>
                </a:solidFill>
                <a:latin typeface="Times New Roman" panose="02020603050405020304" pitchFamily="18" charset="0"/>
                <a:cs typeface="Times New Roman" panose="02020603050405020304" pitchFamily="18" charset="0"/>
              </a:rPr>
              <a:t> halide.</a:t>
            </a:r>
          </a:p>
          <a:p>
            <a:r>
              <a:rPr lang="en-US" sz="3600">
                <a:solidFill>
                  <a:srgbClr val="002060"/>
                </a:solidFill>
                <a:latin typeface="Times New Roman" panose="02020603050405020304" pitchFamily="18" charset="0"/>
                <a:cs typeface="Times New Roman" panose="02020603050405020304" pitchFamily="18" charset="0"/>
              </a:rPr>
              <a:t>- Chlorine </a:t>
            </a:r>
            <a:r>
              <a:rPr lang="en-US" sz="3600" dirty="0" err="1">
                <a:solidFill>
                  <a:srgbClr val="002060"/>
                </a:solidFill>
                <a:latin typeface="Times New Roman" panose="02020603050405020304" pitchFamily="18" charset="0"/>
                <a:cs typeface="Times New Roman" panose="02020603050405020304" pitchFamily="18" charset="0"/>
              </a:rPr>
              <a:t>là</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nguyên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tố</a:t>
            </a:r>
            <a:r>
              <a:rPr lang="en-US" sz="3600" dirty="0">
                <a:solidFill>
                  <a:srgbClr val="002060"/>
                </a:solidFill>
                <a:latin typeface="Times New Roman" panose="02020603050405020304" pitchFamily="18" charset="0"/>
                <a:cs typeface="Times New Roman" panose="02020603050405020304" pitchFamily="18" charset="0"/>
              </a:rPr>
              <a:t> halogen </a:t>
            </a:r>
            <a:r>
              <a:rPr lang="en-US" sz="3600" dirty="0" err="1">
                <a:solidFill>
                  <a:srgbClr val="002060"/>
                </a:solidFill>
                <a:latin typeface="Times New Roman" panose="02020603050405020304" pitchFamily="18" charset="0"/>
                <a:cs typeface="Times New Roman" panose="02020603050405020304" pitchFamily="18" charset="0"/>
              </a:rPr>
              <a:t>chiếm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hàm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lượng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lớn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nhất</a:t>
            </a:r>
            <a:r>
              <a:rPr lang="en-US" sz="3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4102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0" nodeType="clickEffect">
                                  <p:stCondLst>
                                    <p:cond delay="0"/>
                                  </p:stCondLst>
                                  <p:childTnLst>
                                    <p:anim calcmode="lin" valueType="num">
                                      <p:cBhvr additive="base">
                                        <p:cTn id="21" dur="500"/>
                                        <p:tgtEl>
                                          <p:spTgt spid="8"/>
                                        </p:tgtEl>
                                        <p:attrNameLst>
                                          <p:attrName>ppt_x</p:attrName>
                                        </p:attrNameLst>
                                      </p:cBhvr>
                                      <p:tavLst>
                                        <p:tav tm="0">
                                          <p:val>
                                            <p:strVal val="ppt_x"/>
                                          </p:val>
                                        </p:tav>
                                        <p:tav tm="100000">
                                          <p:val>
                                            <p:strVal val="ppt_x"/>
                                          </p:val>
                                        </p:tav>
                                      </p:tavLst>
                                    </p:anim>
                                    <p:anim calcmode="lin" valueType="num">
                                      <p:cBhvr additive="base">
                                        <p:cTn id="22" dur="500"/>
                                        <p:tgtEl>
                                          <p:spTgt spid="8"/>
                                        </p:tgtEl>
                                        <p:attrNameLst>
                                          <p:attrName>ppt_y</p:attrName>
                                        </p:attrNameLst>
                                      </p:cBhvr>
                                      <p:tavLst>
                                        <p:tav tm="0">
                                          <p:val>
                                            <p:strVal val="ppt_y"/>
                                          </p:val>
                                        </p:tav>
                                        <p:tav tm="100000">
                                          <p:val>
                                            <p:strVal val="1+ppt_h/2"/>
                                          </p:val>
                                        </p:tav>
                                      </p:tavLst>
                                    </p:anim>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grpId="0" nodeType="clickEffect">
                                  <p:stCondLst>
                                    <p:cond delay="0"/>
                                  </p:stCondLst>
                                  <p:childTnLst>
                                    <p:animEffect transition="out" filter="wipe(down)">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grpId="0" nodeType="clickEffect">
                                  <p:stCondLst>
                                    <p:cond delay="0"/>
                                  </p:stCondLst>
                                  <p:childTnLst>
                                    <p:animEffect transition="out" filter="circle(out)">
                                      <p:cBhvr>
                                        <p:cTn id="44" dur="2000"/>
                                        <p:tgtEl>
                                          <p:spTgt spid="13"/>
                                        </p:tgtEl>
                                      </p:cBhvr>
                                    </p:animEffect>
                                    <p:set>
                                      <p:cBhvr>
                                        <p:cTn id="45" dur="1" fill="hold">
                                          <p:stCondLst>
                                            <p:cond delay="19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62DB-453C-4768-B2BC-AB256F1D1EF4}"/>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EFB7D929-8604-4E62-9173-05C365379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779" y="799305"/>
            <a:ext cx="6003896" cy="4351338"/>
          </a:xfrm>
        </p:spPr>
      </p:pic>
      <p:pic>
        <p:nvPicPr>
          <p:cNvPr id="13" name="Picture 12">
            <a:extLst>
              <a:ext uri="{FF2B5EF4-FFF2-40B4-BE49-F238E27FC236}">
                <a16:creationId xmlns:a16="http://schemas.microsoft.com/office/drawing/2014/main" id="{680411CD-1571-4F3A-818E-53AD174CB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971" y="235348"/>
            <a:ext cx="5035579" cy="5035579"/>
          </a:xfrm>
          <a:prstGeom prst="rect">
            <a:avLst/>
          </a:prstGeom>
        </p:spPr>
      </p:pic>
      <p:sp>
        <p:nvSpPr>
          <p:cNvPr id="14" name="TextBox 13">
            <a:extLst>
              <a:ext uri="{FF2B5EF4-FFF2-40B4-BE49-F238E27FC236}">
                <a16:creationId xmlns:a16="http://schemas.microsoft.com/office/drawing/2014/main" id="{FB30B09B-6D80-4E6B-AABC-0C1D469E89C4}"/>
              </a:ext>
            </a:extLst>
          </p:cNvPr>
          <p:cNvSpPr txBox="1"/>
          <p:nvPr/>
        </p:nvSpPr>
        <p:spPr>
          <a:xfrm>
            <a:off x="2378105" y="5270927"/>
            <a:ext cx="2828925" cy="830997"/>
          </a:xfrm>
          <a:prstGeom prst="rect">
            <a:avLst/>
          </a:prstGeom>
          <a:noFill/>
        </p:spPr>
        <p:txBody>
          <a:bodyPr wrap="square" rtlCol="0">
            <a:spAutoFit/>
          </a:bodyPr>
          <a:lstStyle/>
          <a:p>
            <a:r>
              <a:rPr lang="en-US" sz="4800" b="1" dirty="0" err="1">
                <a:solidFill>
                  <a:schemeClr val="bg1"/>
                </a:solidFill>
                <a:latin typeface="Times New Roman" panose="02020603050405020304" pitchFamily="18" charset="0"/>
                <a:cs typeface="Times New Roman" panose="02020603050405020304" pitchFamily="18" charset="0"/>
              </a:rPr>
              <a:t>Criolite</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6738645-1A56-45FC-9A51-A9FC97B2B279}"/>
              </a:ext>
            </a:extLst>
          </p:cNvPr>
          <p:cNvSpPr txBox="1"/>
          <p:nvPr/>
        </p:nvSpPr>
        <p:spPr>
          <a:xfrm>
            <a:off x="8667750" y="5400704"/>
            <a:ext cx="3524250" cy="769441"/>
          </a:xfrm>
          <a:prstGeom prst="rect">
            <a:avLst/>
          </a:prstGeom>
          <a:noFill/>
        </p:spPr>
        <p:txBody>
          <a:bodyPr wrap="square" rtlCol="0">
            <a:spAutoFit/>
          </a:bodyPr>
          <a:lstStyle/>
          <a:p>
            <a:r>
              <a:rPr lang="en-US" sz="4400" b="1" dirty="0" err="1">
                <a:solidFill>
                  <a:schemeClr val="bg1"/>
                </a:solidFill>
                <a:latin typeface="Times New Roman" panose="02020603050405020304" pitchFamily="18" charset="0"/>
                <a:cs typeface="Times New Roman" panose="02020603050405020304" pitchFamily="18" charset="0"/>
              </a:rPr>
              <a:t>Flourite</a:t>
            </a:r>
            <a:endParaRPr lang="en-US"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0687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1FE2E-D31A-40F0-BF9E-8049D7826EC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ACAA15E-B2F7-4EB1-990A-FF2C2FF687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2275" y="-2300287"/>
            <a:ext cx="18964275" cy="12644438"/>
          </a:xfrm>
        </p:spPr>
      </p:pic>
      <p:sp>
        <p:nvSpPr>
          <p:cNvPr id="6" name="Oval 5">
            <a:extLst>
              <a:ext uri="{FF2B5EF4-FFF2-40B4-BE49-F238E27FC236}">
                <a16:creationId xmlns:a16="http://schemas.microsoft.com/office/drawing/2014/main" id="{EDD4E83F-6495-4127-94B9-69F4E9F5DCB3}"/>
              </a:ext>
            </a:extLst>
          </p:cNvPr>
          <p:cNvSpPr/>
          <p:nvPr/>
        </p:nvSpPr>
        <p:spPr>
          <a:xfrm>
            <a:off x="9515475" y="471488"/>
            <a:ext cx="1628775" cy="68437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219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4D2A-589E-4146-BB6F-52FF0DAE35B9}"/>
              </a:ext>
            </a:extLst>
          </p:cNvPr>
          <p:cNvSpPr>
            <a:spLocks noGrp="1"/>
          </p:cNvSpPr>
          <p:nvPr>
            <p:ph type="title"/>
          </p:nvPr>
        </p:nvSpPr>
        <p:spPr>
          <a:xfrm>
            <a:off x="1581148" y="-14288"/>
            <a:ext cx="9610725" cy="1325563"/>
          </a:xfrm>
        </p:spPr>
        <p:txBody>
          <a:bodyPr/>
          <a:lstStyle/>
          <a:p>
            <a:r>
              <a:rPr lang="en-US" b="1">
                <a:solidFill>
                  <a:srgbClr val="002060"/>
                </a:solidFill>
                <a:latin typeface="Times New Roman" panose="02020603050405020304" pitchFamily="18" charset="0"/>
                <a:cs typeface="Times New Roman" panose="02020603050405020304" pitchFamily="18" charset="0"/>
              </a:rPr>
              <a:t>II</a:t>
            </a:r>
            <a:r>
              <a:rPr lang="en-US" b="1" dirty="0">
                <a:solidFill>
                  <a:srgbClr val="002060"/>
                </a:solidFill>
                <a:latin typeface="Times New Roman" panose="02020603050405020304" pitchFamily="18" charset="0"/>
                <a:cs typeface="Times New Roman" panose="02020603050405020304" pitchFamily="18" charset="0"/>
              </a:rPr>
              <a:t>. TÍNH CHẤT VẬT LÝ</a:t>
            </a:r>
          </a:p>
        </p:txBody>
      </p:sp>
      <p:sp>
        <p:nvSpPr>
          <p:cNvPr id="3" name="Content Placeholder 2">
            <a:extLst>
              <a:ext uri="{FF2B5EF4-FFF2-40B4-BE49-F238E27FC236}">
                <a16:creationId xmlns:a16="http://schemas.microsoft.com/office/drawing/2014/main" id="{CA40924E-11EB-4D99-B60E-87A978302680}"/>
              </a:ext>
            </a:extLst>
          </p:cNvPr>
          <p:cNvSpPr>
            <a:spLocks noGrp="1"/>
          </p:cNvSpPr>
          <p:nvPr>
            <p:ph idx="1"/>
          </p:nvPr>
        </p:nvSpPr>
        <p:spPr>
          <a:xfrm>
            <a:off x="176210" y="1200944"/>
            <a:ext cx="3252790" cy="5428456"/>
          </a:xfrm>
          <a:solidFill>
            <a:schemeClr val="bg1"/>
          </a:solidFill>
        </p:spPr>
        <p:txBody>
          <a:bodyPr>
            <a:normAutofit/>
          </a:bodyPr>
          <a:lstStyle/>
          <a:p>
            <a:pPr marL="0" indent="0">
              <a:lnSpc>
                <a:spcPct val="110000"/>
              </a:lnSpc>
              <a:spcBef>
                <a:spcPts val="600"/>
              </a:spcBef>
              <a:buNone/>
            </a:pPr>
            <a:r>
              <a:rPr lang="en-US" sz="3200" dirty="0">
                <a:latin typeface="Times New Roman" panose="02020603050405020304" pitchFamily="18" charset="0"/>
                <a:cs typeface="Times New Roman" panose="02020603050405020304" pitchFamily="18" charset="0"/>
              </a:rPr>
              <a:t>Chia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của</a:t>
            </a:r>
            <a:r>
              <a:rPr lang="en-US" sz="3200">
                <a:latin typeface="Times New Roman" panose="02020603050405020304" pitchFamily="18" charset="0"/>
                <a:cs typeface="Times New Roman" panose="02020603050405020304" pitchFamily="18" charset="0"/>
              </a:rPr>
              <a:t> fluorine, chlorine, bromine, iodine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2. GV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E9FBC625-1E9C-46D6-8B12-8FF64F8D8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114" y="1129506"/>
            <a:ext cx="6419850" cy="5829300"/>
          </a:xfrm>
          <a:prstGeom prst="rect">
            <a:avLst/>
          </a:prstGeom>
        </p:spPr>
      </p:pic>
    </p:spTree>
    <p:extLst>
      <p:ext uri="{BB962C8B-B14F-4D97-AF65-F5344CB8AC3E}">
        <p14:creationId xmlns:p14="http://schemas.microsoft.com/office/powerpoint/2010/main" val="1025209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8336-4160-4292-AE7E-6E101B0670CC}"/>
              </a:ext>
            </a:extLst>
          </p:cNvPr>
          <p:cNvSpPr>
            <a:spLocks noGrp="1"/>
          </p:cNvSpPr>
          <p:nvPr>
            <p:ph type="title"/>
          </p:nvPr>
        </p:nvSpPr>
        <p:spPr/>
        <p:txBody>
          <a:bodyPr>
            <a:normAutofit/>
          </a:bodyPr>
          <a:lstStyle/>
          <a:p>
            <a:endParaRPr lang="en-US" sz="320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2D781297-4CEB-43B6-BE33-C4DFAD0DEC24}"/>
              </a:ext>
            </a:extLst>
          </p:cNvPr>
          <p:cNvGraphicFramePr>
            <a:graphicFrameLocks noGrp="1"/>
          </p:cNvGraphicFramePr>
          <p:nvPr>
            <p:ph idx="1"/>
            <p:extLst>
              <p:ext uri="{D42A27DB-BD31-4B8C-83A1-F6EECF244321}">
                <p14:modId xmlns:p14="http://schemas.microsoft.com/office/powerpoint/2010/main" val="2140172387"/>
              </p:ext>
            </p:extLst>
          </p:nvPr>
        </p:nvGraphicFramePr>
        <p:xfrm>
          <a:off x="262091" y="312230"/>
          <a:ext cx="11758609" cy="6233539"/>
        </p:xfrm>
        <a:graphic>
          <a:graphicData uri="http://schemas.openxmlformats.org/drawingml/2006/table">
            <a:tbl>
              <a:tblPr firstRow="1" firstCol="1" bandRow="1"/>
              <a:tblGrid>
                <a:gridCol w="131527">
                  <a:extLst>
                    <a:ext uri="{9D8B030D-6E8A-4147-A177-3AD203B41FA5}">
                      <a16:colId xmlns:a16="http://schemas.microsoft.com/office/drawing/2014/main" val="2957165101"/>
                    </a:ext>
                  </a:extLst>
                </a:gridCol>
                <a:gridCol w="3235592">
                  <a:extLst>
                    <a:ext uri="{9D8B030D-6E8A-4147-A177-3AD203B41FA5}">
                      <a16:colId xmlns:a16="http://schemas.microsoft.com/office/drawing/2014/main" val="3889354377"/>
                    </a:ext>
                  </a:extLst>
                </a:gridCol>
                <a:gridCol w="157834">
                  <a:extLst>
                    <a:ext uri="{9D8B030D-6E8A-4147-A177-3AD203B41FA5}">
                      <a16:colId xmlns:a16="http://schemas.microsoft.com/office/drawing/2014/main" val="1673776429"/>
                    </a:ext>
                  </a:extLst>
                </a:gridCol>
                <a:gridCol w="105223">
                  <a:extLst>
                    <a:ext uri="{9D8B030D-6E8A-4147-A177-3AD203B41FA5}">
                      <a16:colId xmlns:a16="http://schemas.microsoft.com/office/drawing/2014/main" val="3866404296"/>
                    </a:ext>
                  </a:extLst>
                </a:gridCol>
                <a:gridCol w="1788782">
                  <a:extLst>
                    <a:ext uri="{9D8B030D-6E8A-4147-A177-3AD203B41FA5}">
                      <a16:colId xmlns:a16="http://schemas.microsoft.com/office/drawing/2014/main" val="1837193922"/>
                    </a:ext>
                  </a:extLst>
                </a:gridCol>
                <a:gridCol w="157834">
                  <a:extLst>
                    <a:ext uri="{9D8B030D-6E8A-4147-A177-3AD203B41FA5}">
                      <a16:colId xmlns:a16="http://schemas.microsoft.com/office/drawing/2014/main" val="4285430314"/>
                    </a:ext>
                  </a:extLst>
                </a:gridCol>
                <a:gridCol w="131527">
                  <a:extLst>
                    <a:ext uri="{9D8B030D-6E8A-4147-A177-3AD203B41FA5}">
                      <a16:colId xmlns:a16="http://schemas.microsoft.com/office/drawing/2014/main" val="2310834079"/>
                    </a:ext>
                  </a:extLst>
                </a:gridCol>
                <a:gridCol w="1762476">
                  <a:extLst>
                    <a:ext uri="{9D8B030D-6E8A-4147-A177-3AD203B41FA5}">
                      <a16:colId xmlns:a16="http://schemas.microsoft.com/office/drawing/2014/main" val="3444612661"/>
                    </a:ext>
                  </a:extLst>
                </a:gridCol>
                <a:gridCol w="157834">
                  <a:extLst>
                    <a:ext uri="{9D8B030D-6E8A-4147-A177-3AD203B41FA5}">
                      <a16:colId xmlns:a16="http://schemas.microsoft.com/office/drawing/2014/main" val="2149061711"/>
                    </a:ext>
                  </a:extLst>
                </a:gridCol>
                <a:gridCol w="131527">
                  <a:extLst>
                    <a:ext uri="{9D8B030D-6E8A-4147-A177-3AD203B41FA5}">
                      <a16:colId xmlns:a16="http://schemas.microsoft.com/office/drawing/2014/main" val="1768191592"/>
                    </a:ext>
                  </a:extLst>
                </a:gridCol>
                <a:gridCol w="1762476">
                  <a:extLst>
                    <a:ext uri="{9D8B030D-6E8A-4147-A177-3AD203B41FA5}">
                      <a16:colId xmlns:a16="http://schemas.microsoft.com/office/drawing/2014/main" val="1074913116"/>
                    </a:ext>
                  </a:extLst>
                </a:gridCol>
                <a:gridCol w="157834">
                  <a:extLst>
                    <a:ext uri="{9D8B030D-6E8A-4147-A177-3AD203B41FA5}">
                      <a16:colId xmlns:a16="http://schemas.microsoft.com/office/drawing/2014/main" val="2412400756"/>
                    </a:ext>
                  </a:extLst>
                </a:gridCol>
                <a:gridCol w="131527">
                  <a:extLst>
                    <a:ext uri="{9D8B030D-6E8A-4147-A177-3AD203B41FA5}">
                      <a16:colId xmlns:a16="http://schemas.microsoft.com/office/drawing/2014/main" val="1571072840"/>
                    </a:ext>
                  </a:extLst>
                </a:gridCol>
                <a:gridCol w="1788782">
                  <a:extLst>
                    <a:ext uri="{9D8B030D-6E8A-4147-A177-3AD203B41FA5}">
                      <a16:colId xmlns:a16="http://schemas.microsoft.com/office/drawing/2014/main" val="2898994151"/>
                    </a:ext>
                  </a:extLst>
                </a:gridCol>
                <a:gridCol w="157834">
                  <a:extLst>
                    <a:ext uri="{9D8B030D-6E8A-4147-A177-3AD203B41FA5}">
                      <a16:colId xmlns:a16="http://schemas.microsoft.com/office/drawing/2014/main" val="3111886358"/>
                    </a:ext>
                  </a:extLst>
                </a:gridCol>
              </a:tblGrid>
              <a:tr h="127333">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rowSpan="2">
                  <a:txBody>
                    <a:bodyPr/>
                    <a:lstStyle/>
                    <a:p>
                      <a:pPr algn="ctr">
                        <a:lnSpc>
                          <a:spcPct val="115000"/>
                        </a:lnSpc>
                        <a:spcAft>
                          <a:spcPts val="0"/>
                        </a:spcAft>
                      </a:pPr>
                      <a:r>
                        <a:rPr lang="vi-VN" sz="32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Đặc </a:t>
                      </a:r>
                      <a:r>
                        <a:rPr lang="vi-VN"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CCFF99"/>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rowSpan="2">
                  <a:txBody>
                    <a:bodyPr/>
                    <a:lstStyle/>
                    <a:p>
                      <a:pPr algn="ctr">
                        <a:lnSpc>
                          <a:spcPct val="115000"/>
                        </a:lnSpc>
                        <a:spcAft>
                          <a:spcPts val="0"/>
                        </a:spcAft>
                      </a:pPr>
                      <a:r>
                        <a:rPr lang="vi-VN"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F</a:t>
                      </a:r>
                      <a:r>
                        <a:rPr lang="vi-VN" sz="3200" b="1" baseline="-25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CCFF99"/>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rowSpan="2">
                  <a:txBody>
                    <a:bodyPr/>
                    <a:lstStyle/>
                    <a:p>
                      <a:pPr marL="330200" algn="ctr">
                        <a:lnSpc>
                          <a:spcPct val="115000"/>
                        </a:lnSpc>
                        <a:spcAft>
                          <a:spcPts val="0"/>
                        </a:spcAft>
                      </a:pPr>
                      <a:r>
                        <a:rPr lang="vi-VN"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Cl</a:t>
                      </a:r>
                      <a:r>
                        <a:rPr lang="vi-VN" sz="3200" b="1" baseline="-25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CCFF99"/>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rowSpan="2">
                  <a:txBody>
                    <a:bodyPr/>
                    <a:lstStyle/>
                    <a:p>
                      <a:pPr algn="ctr">
                        <a:lnSpc>
                          <a:spcPct val="115000"/>
                        </a:lnSpc>
                        <a:spcAft>
                          <a:spcPts val="0"/>
                        </a:spcAft>
                      </a:pPr>
                      <a:r>
                        <a:rPr lang="vi-VN" sz="32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Br</a:t>
                      </a:r>
                      <a:r>
                        <a:rPr lang="vi-VN" sz="3200" b="1" baseline="-25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CCFF99"/>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rowSpan="2">
                  <a:txBody>
                    <a:bodyPr/>
                    <a:lstStyle/>
                    <a:p>
                      <a:pPr algn="ctr">
                        <a:lnSpc>
                          <a:spcPct val="115000"/>
                        </a:lnSpc>
                        <a:spcAft>
                          <a:spcPts val="0"/>
                        </a:spcAft>
                      </a:pPr>
                      <a:r>
                        <a:rPr lang="vi-VN" sz="32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vi-VN" sz="3200" b="1" baseline="-25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CCFF99"/>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379951922"/>
                  </a:ext>
                </a:extLst>
              </a:tr>
              <a:tr h="0">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CCFF99"/>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CCFF99"/>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CCFF99"/>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CCFF99"/>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CCFF99"/>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CCFF99"/>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CCFF99"/>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CCFF99"/>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CCFF99"/>
                      </a:solidFill>
                      <a:prstDash val="solid"/>
                      <a:round/>
                      <a:headEnd type="none" w="med" len="med"/>
                      <a:tailEnd type="none" w="med" len="med"/>
                    </a:lnB>
                    <a:solidFill>
                      <a:schemeClr val="bg1"/>
                    </a:solidFill>
                  </a:tcPr>
                </a:tc>
                <a:tc vMerge="1">
                  <a:txBody>
                    <a:bodyPr/>
                    <a:lstStyle/>
                    <a:p>
                      <a:endParaRPr lang="en-US"/>
                    </a:p>
                  </a:txBody>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CCFF99"/>
                      </a:solidFill>
                      <a:prstDash val="solid"/>
                      <a:round/>
                      <a:headEnd type="none" w="med" len="med"/>
                      <a:tailEnd type="none" w="med" len="med"/>
                    </a:lnB>
                    <a:solidFill>
                      <a:schemeClr val="bg1"/>
                    </a:solidFill>
                  </a:tcPr>
                </a:tc>
                <a:extLst>
                  <a:ext uri="{0D108BD9-81ED-4DB2-BD59-A6C34878D82A}">
                    <a16:rowId xmlns:a16="http://schemas.microsoft.com/office/drawing/2014/main" val="766766920"/>
                  </a:ext>
                </a:extLst>
              </a:tr>
              <a:tr h="658735">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Trạng thái (state)</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marL="304800">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CCFF99"/>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CCFF99"/>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135060955"/>
                  </a:ext>
                </a:extLst>
              </a:tr>
              <a:tr h="146366">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54383246"/>
                  </a:ext>
                </a:extLst>
              </a:tr>
              <a:tr h="676916">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Màu sắc</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en-US"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en-US"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20113894"/>
                  </a:ext>
                </a:extLst>
              </a:tr>
              <a:tr h="658735">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pP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pP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pP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gridSpan="2">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82020732"/>
                  </a:ext>
                </a:extLst>
              </a:tr>
              <a:tr h="1375585">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Nhiệt độ nóng chảy (</a:t>
                      </a:r>
                      <a:r>
                        <a:rPr lang="vi-VN" sz="3200" baseline="30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23643084"/>
                  </a:ext>
                </a:extLst>
              </a:tr>
              <a:tr h="658735">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Nhiệt độ sôi (</a:t>
                      </a:r>
                      <a:r>
                        <a:rPr lang="vi-VN" sz="3200" baseline="30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3175"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3419384"/>
                  </a:ext>
                </a:extLst>
              </a:tr>
              <a:tr h="658735">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E2EFD9"/>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 âm điện</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24473612"/>
                  </a:ext>
                </a:extLst>
              </a:tr>
            </a:tbl>
          </a:graphicData>
        </a:graphic>
      </p:graphicFrame>
      <p:sp>
        <p:nvSpPr>
          <p:cNvPr id="6" name="TextBox 5">
            <a:extLst>
              <a:ext uri="{FF2B5EF4-FFF2-40B4-BE49-F238E27FC236}">
                <a16:creationId xmlns:a16="http://schemas.microsoft.com/office/drawing/2014/main" id="{8A0AA9C7-88EA-4249-82FA-851547213FAA}"/>
              </a:ext>
            </a:extLst>
          </p:cNvPr>
          <p:cNvSpPr txBox="1"/>
          <p:nvPr/>
        </p:nvSpPr>
        <p:spPr>
          <a:xfrm>
            <a:off x="6287248" y="1888181"/>
            <a:ext cx="1557337" cy="58477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Gas</a:t>
            </a:r>
            <a:endParaRPr lang="en-US"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81C95F8-C349-4BBF-99DB-3A52199B1C2B}"/>
              </a:ext>
            </a:extLst>
          </p:cNvPr>
          <p:cNvSpPr txBox="1"/>
          <p:nvPr/>
        </p:nvSpPr>
        <p:spPr>
          <a:xfrm>
            <a:off x="10282834" y="1902592"/>
            <a:ext cx="1557337"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Solid</a:t>
            </a:r>
          </a:p>
        </p:txBody>
      </p:sp>
      <p:sp>
        <p:nvSpPr>
          <p:cNvPr id="8" name="TextBox 7">
            <a:extLst>
              <a:ext uri="{FF2B5EF4-FFF2-40B4-BE49-F238E27FC236}">
                <a16:creationId xmlns:a16="http://schemas.microsoft.com/office/drawing/2014/main" id="{8AD89B29-4436-4357-9DB4-3ACCDCACE0B4}"/>
              </a:ext>
            </a:extLst>
          </p:cNvPr>
          <p:cNvSpPr txBox="1"/>
          <p:nvPr/>
        </p:nvSpPr>
        <p:spPr>
          <a:xfrm>
            <a:off x="8214121" y="1868259"/>
            <a:ext cx="1557337" cy="58477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Liquid</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68ED42-280A-41BE-98B5-D2A9FA524554}"/>
              </a:ext>
            </a:extLst>
          </p:cNvPr>
          <p:cNvSpPr txBox="1"/>
          <p:nvPr/>
        </p:nvSpPr>
        <p:spPr>
          <a:xfrm>
            <a:off x="3908601" y="3068714"/>
            <a:ext cx="1950245" cy="584775"/>
          </a:xfrm>
          <a:prstGeom prst="rect">
            <a:avLst/>
          </a:prstGeom>
          <a:noFill/>
        </p:spPr>
        <p:txBody>
          <a:bodyPr wrap="square" rtlCol="0">
            <a:spAutoFit/>
          </a:bodyPr>
          <a:lstStyle/>
          <a:p>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nhạt</a:t>
            </a:r>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82C1452-50E8-402F-B46F-D3DA2CEC03A2}"/>
              </a:ext>
            </a:extLst>
          </p:cNvPr>
          <p:cNvSpPr txBox="1"/>
          <p:nvPr/>
        </p:nvSpPr>
        <p:spPr>
          <a:xfrm>
            <a:off x="5947170" y="3106021"/>
            <a:ext cx="2010969"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endParaRPr lang="en-US" sz="3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1F3A3F5-0A33-4478-A7BB-D74D52A01382}"/>
              </a:ext>
            </a:extLst>
          </p:cNvPr>
          <p:cNvSpPr txBox="1"/>
          <p:nvPr/>
        </p:nvSpPr>
        <p:spPr>
          <a:xfrm>
            <a:off x="8094613" y="3106021"/>
            <a:ext cx="155733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đỏ</a:t>
            </a:r>
            <a:endParaRPr lang="en-US" sz="3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478EC0E-E10A-4110-92F3-E92C6EDAF5A1}"/>
              </a:ext>
            </a:extLst>
          </p:cNvPr>
          <p:cNvSpPr txBox="1"/>
          <p:nvPr/>
        </p:nvSpPr>
        <p:spPr>
          <a:xfrm>
            <a:off x="10167936" y="3055976"/>
            <a:ext cx="155733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Đen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tím</a:t>
            </a:r>
            <a:endParaRPr lang="en-US" sz="32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C1F285B-E5EF-4B93-9000-765569C6C1FE}"/>
              </a:ext>
            </a:extLst>
          </p:cNvPr>
          <p:cNvSpPr txBox="1"/>
          <p:nvPr/>
        </p:nvSpPr>
        <p:spPr>
          <a:xfrm>
            <a:off x="6141396" y="5410201"/>
            <a:ext cx="18490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-34,1</a:t>
            </a:r>
          </a:p>
        </p:txBody>
      </p:sp>
      <p:sp>
        <p:nvSpPr>
          <p:cNvPr id="16" name="TextBox 15">
            <a:extLst>
              <a:ext uri="{FF2B5EF4-FFF2-40B4-BE49-F238E27FC236}">
                <a16:creationId xmlns:a16="http://schemas.microsoft.com/office/drawing/2014/main" id="{84E01029-CDCC-44BE-9040-00D704FA9657}"/>
              </a:ext>
            </a:extLst>
          </p:cNvPr>
          <p:cNvSpPr txBox="1"/>
          <p:nvPr/>
        </p:nvSpPr>
        <p:spPr>
          <a:xfrm>
            <a:off x="8214121" y="5400675"/>
            <a:ext cx="18490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-59,2</a:t>
            </a:r>
          </a:p>
        </p:txBody>
      </p:sp>
      <p:sp>
        <p:nvSpPr>
          <p:cNvPr id="17" name="TextBox 16">
            <a:extLst>
              <a:ext uri="{FF2B5EF4-FFF2-40B4-BE49-F238E27FC236}">
                <a16:creationId xmlns:a16="http://schemas.microsoft.com/office/drawing/2014/main" id="{234BCB98-F5FB-429C-997C-6D061EC0CBC8}"/>
              </a:ext>
            </a:extLst>
          </p:cNvPr>
          <p:cNvSpPr txBox="1"/>
          <p:nvPr/>
        </p:nvSpPr>
        <p:spPr>
          <a:xfrm>
            <a:off x="10318993" y="5410201"/>
            <a:ext cx="18490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189,5</a:t>
            </a:r>
          </a:p>
        </p:txBody>
      </p:sp>
      <p:sp>
        <p:nvSpPr>
          <p:cNvPr id="18" name="TextBox 17">
            <a:extLst>
              <a:ext uri="{FF2B5EF4-FFF2-40B4-BE49-F238E27FC236}">
                <a16:creationId xmlns:a16="http://schemas.microsoft.com/office/drawing/2014/main" id="{1EB245BB-87FF-4428-A370-7DC3CFB200CE}"/>
              </a:ext>
            </a:extLst>
          </p:cNvPr>
          <p:cNvSpPr txBox="1"/>
          <p:nvPr/>
        </p:nvSpPr>
        <p:spPr>
          <a:xfrm>
            <a:off x="4139957" y="6067424"/>
            <a:ext cx="18490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3,98</a:t>
            </a:r>
          </a:p>
        </p:txBody>
      </p:sp>
      <p:sp>
        <p:nvSpPr>
          <p:cNvPr id="19" name="TextBox 18">
            <a:extLst>
              <a:ext uri="{FF2B5EF4-FFF2-40B4-BE49-F238E27FC236}">
                <a16:creationId xmlns:a16="http://schemas.microsoft.com/office/drawing/2014/main" id="{7C85B1A9-049A-4FEA-9FCA-07DB064B8143}"/>
              </a:ext>
            </a:extLst>
          </p:cNvPr>
          <p:cNvSpPr txBox="1"/>
          <p:nvPr/>
        </p:nvSpPr>
        <p:spPr>
          <a:xfrm>
            <a:off x="6203005" y="6074568"/>
            <a:ext cx="18490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3,16</a:t>
            </a:r>
          </a:p>
        </p:txBody>
      </p:sp>
      <p:sp>
        <p:nvSpPr>
          <p:cNvPr id="20" name="TextBox 19">
            <a:extLst>
              <a:ext uri="{FF2B5EF4-FFF2-40B4-BE49-F238E27FC236}">
                <a16:creationId xmlns:a16="http://schemas.microsoft.com/office/drawing/2014/main" id="{DDB53B20-5836-4EFA-A184-BA9E2DE3BE7B}"/>
              </a:ext>
            </a:extLst>
          </p:cNvPr>
          <p:cNvSpPr txBox="1"/>
          <p:nvPr/>
        </p:nvSpPr>
        <p:spPr>
          <a:xfrm>
            <a:off x="8266053" y="6057898"/>
            <a:ext cx="18490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2,96</a:t>
            </a:r>
          </a:p>
        </p:txBody>
      </p:sp>
      <p:sp>
        <p:nvSpPr>
          <p:cNvPr id="21" name="TextBox 20">
            <a:extLst>
              <a:ext uri="{FF2B5EF4-FFF2-40B4-BE49-F238E27FC236}">
                <a16:creationId xmlns:a16="http://schemas.microsoft.com/office/drawing/2014/main" id="{8CB62C3E-DE73-4893-A5D2-762FE799153C}"/>
              </a:ext>
            </a:extLst>
          </p:cNvPr>
          <p:cNvSpPr txBox="1"/>
          <p:nvPr/>
        </p:nvSpPr>
        <p:spPr>
          <a:xfrm>
            <a:off x="10429280" y="6074568"/>
            <a:ext cx="18490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2,66</a:t>
            </a:r>
          </a:p>
        </p:txBody>
      </p:sp>
      <p:sp>
        <p:nvSpPr>
          <p:cNvPr id="22" name="TextBox 21">
            <a:extLst>
              <a:ext uri="{FF2B5EF4-FFF2-40B4-BE49-F238E27FC236}">
                <a16:creationId xmlns:a16="http://schemas.microsoft.com/office/drawing/2014/main" id="{8A520C84-55C0-498B-810A-E155EAE23873}"/>
              </a:ext>
            </a:extLst>
          </p:cNvPr>
          <p:cNvSpPr txBox="1"/>
          <p:nvPr/>
        </p:nvSpPr>
        <p:spPr>
          <a:xfrm>
            <a:off x="4285809" y="1827998"/>
            <a:ext cx="1557337" cy="58477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Gas</a:t>
            </a:r>
            <a:endParaRPr lang="en-US" sz="32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D487429-D47C-469E-BBE9-B2EC49F893BF}"/>
              </a:ext>
            </a:extLst>
          </p:cNvPr>
          <p:cNvSpPr txBox="1"/>
          <p:nvPr/>
        </p:nvSpPr>
        <p:spPr>
          <a:xfrm>
            <a:off x="3959203" y="5441157"/>
            <a:ext cx="18490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-188,1</a:t>
            </a:r>
          </a:p>
        </p:txBody>
      </p:sp>
      <p:sp>
        <p:nvSpPr>
          <p:cNvPr id="25" name="TextBox 24">
            <a:extLst>
              <a:ext uri="{FF2B5EF4-FFF2-40B4-BE49-F238E27FC236}">
                <a16:creationId xmlns:a16="http://schemas.microsoft.com/office/drawing/2014/main" id="{3D79F2AE-4B0F-4422-A80B-483724D40E99}"/>
              </a:ext>
            </a:extLst>
          </p:cNvPr>
          <p:cNvSpPr txBox="1"/>
          <p:nvPr/>
        </p:nvSpPr>
        <p:spPr>
          <a:xfrm>
            <a:off x="3897442" y="4336158"/>
            <a:ext cx="18490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-219,6</a:t>
            </a:r>
          </a:p>
        </p:txBody>
      </p:sp>
      <p:sp>
        <p:nvSpPr>
          <p:cNvPr id="26" name="TextBox 25">
            <a:extLst>
              <a:ext uri="{FF2B5EF4-FFF2-40B4-BE49-F238E27FC236}">
                <a16:creationId xmlns:a16="http://schemas.microsoft.com/office/drawing/2014/main" id="{1B17DA8D-65A7-44D0-B19D-C6EE477462CE}"/>
              </a:ext>
            </a:extLst>
          </p:cNvPr>
          <p:cNvSpPr txBox="1"/>
          <p:nvPr/>
        </p:nvSpPr>
        <p:spPr>
          <a:xfrm>
            <a:off x="6044359" y="4348190"/>
            <a:ext cx="18490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-101,0</a:t>
            </a:r>
          </a:p>
        </p:txBody>
      </p:sp>
      <p:sp>
        <p:nvSpPr>
          <p:cNvPr id="27" name="TextBox 26">
            <a:extLst>
              <a:ext uri="{FF2B5EF4-FFF2-40B4-BE49-F238E27FC236}">
                <a16:creationId xmlns:a16="http://schemas.microsoft.com/office/drawing/2014/main" id="{5938D382-8C1A-46DA-A02F-6E7D1C6A45D8}"/>
              </a:ext>
            </a:extLst>
          </p:cNvPr>
          <p:cNvSpPr txBox="1"/>
          <p:nvPr/>
        </p:nvSpPr>
        <p:spPr>
          <a:xfrm>
            <a:off x="8318896" y="4384713"/>
            <a:ext cx="18490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-7,3</a:t>
            </a:r>
          </a:p>
        </p:txBody>
      </p:sp>
      <p:sp>
        <p:nvSpPr>
          <p:cNvPr id="28" name="TextBox 27">
            <a:extLst>
              <a:ext uri="{FF2B5EF4-FFF2-40B4-BE49-F238E27FC236}">
                <a16:creationId xmlns:a16="http://schemas.microsoft.com/office/drawing/2014/main" id="{6E5A7744-1F8F-446C-AD2A-9C15069BAF10}"/>
              </a:ext>
            </a:extLst>
          </p:cNvPr>
          <p:cNvSpPr txBox="1"/>
          <p:nvPr/>
        </p:nvSpPr>
        <p:spPr>
          <a:xfrm>
            <a:off x="10335068" y="4370634"/>
            <a:ext cx="18490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113,6</a:t>
            </a:r>
          </a:p>
        </p:txBody>
      </p:sp>
    </p:spTree>
    <p:extLst>
      <p:ext uri="{BB962C8B-B14F-4D97-AF65-F5344CB8AC3E}">
        <p14:creationId xmlns:p14="http://schemas.microsoft.com/office/powerpoint/2010/main" val="1816691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 calcmode="lin" valueType="num">
                                      <p:cBhvr additive="base">
                                        <p:cTn id="3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 calcmode="lin" valueType="num">
                                      <p:cBhvr additive="base">
                                        <p:cTn id="4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5">
                                            <p:txEl>
                                              <p:pRg st="0" end="0"/>
                                            </p:txEl>
                                          </p:spTgt>
                                        </p:tgtEl>
                                        <p:attrNameLst>
                                          <p:attrName>style.visibility</p:attrName>
                                        </p:attrNameLst>
                                      </p:cBhvr>
                                      <p:to>
                                        <p:strVal val="visible"/>
                                      </p:to>
                                    </p:set>
                                    <p:anim calcmode="lin" valueType="num">
                                      <p:cBhvr additive="base">
                                        <p:cTn id="5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9">
                                            <p:txEl>
                                              <p:pRg st="0" end="0"/>
                                            </p:txEl>
                                          </p:spTgt>
                                        </p:tgtEl>
                                        <p:attrNameLst>
                                          <p:attrName>style.visibility</p:attrName>
                                        </p:attrNameLst>
                                      </p:cBhvr>
                                      <p:to>
                                        <p:strVal val="visible"/>
                                      </p:to>
                                    </p:set>
                                    <p:anim calcmode="lin" valueType="num">
                                      <p:cBhvr additive="base">
                                        <p:cTn id="5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fade">
                                      <p:cBhvr>
                                        <p:cTn id="62" dur="1000"/>
                                        <p:tgtEl>
                                          <p:spTgt spid="8">
                                            <p:txEl>
                                              <p:pRg st="0" end="0"/>
                                            </p:txEl>
                                          </p:spTgt>
                                        </p:tgtEl>
                                      </p:cBhvr>
                                    </p:animEffect>
                                    <p:anim calcmode="lin" valueType="num">
                                      <p:cBhvr>
                                        <p:cTn id="6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1000"/>
                                        <p:tgtEl>
                                          <p:spTgt spid="27"/>
                                        </p:tgtEl>
                                      </p:cBhvr>
                                    </p:animEffect>
                                    <p:anim calcmode="lin" valueType="num">
                                      <p:cBhvr>
                                        <p:cTn id="77" dur="1000" fill="hold"/>
                                        <p:tgtEl>
                                          <p:spTgt spid="27"/>
                                        </p:tgtEl>
                                        <p:attrNameLst>
                                          <p:attrName>ppt_x</p:attrName>
                                        </p:attrNameLst>
                                      </p:cBhvr>
                                      <p:tavLst>
                                        <p:tav tm="0">
                                          <p:val>
                                            <p:strVal val="#ppt_x"/>
                                          </p:val>
                                        </p:tav>
                                        <p:tav tm="100000">
                                          <p:val>
                                            <p:strVal val="#ppt_x"/>
                                          </p:val>
                                        </p:tav>
                                      </p:tavLst>
                                    </p:anim>
                                    <p:anim calcmode="lin" valueType="num">
                                      <p:cBhvr>
                                        <p:cTn id="7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1000"/>
                                        <p:tgtEl>
                                          <p:spTgt spid="16"/>
                                        </p:tgtEl>
                                      </p:cBhvr>
                                    </p:animEffect>
                                    <p:anim calcmode="lin" valueType="num">
                                      <p:cBhvr>
                                        <p:cTn id="84" dur="1000" fill="hold"/>
                                        <p:tgtEl>
                                          <p:spTgt spid="16"/>
                                        </p:tgtEl>
                                        <p:attrNameLst>
                                          <p:attrName>ppt_x</p:attrName>
                                        </p:attrNameLst>
                                      </p:cBhvr>
                                      <p:tavLst>
                                        <p:tav tm="0">
                                          <p:val>
                                            <p:strVal val="#ppt_x"/>
                                          </p:val>
                                        </p:tav>
                                        <p:tav tm="100000">
                                          <p:val>
                                            <p:strVal val="#ppt_x"/>
                                          </p:val>
                                        </p:tav>
                                      </p:tavLst>
                                    </p:anim>
                                    <p:anim calcmode="lin" valueType="num">
                                      <p:cBhvr>
                                        <p:cTn id="8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0">
                                            <p:txEl>
                                              <p:pRg st="0" end="0"/>
                                            </p:txEl>
                                          </p:spTgt>
                                        </p:tgtEl>
                                        <p:attrNameLst>
                                          <p:attrName>style.visibility</p:attrName>
                                        </p:attrNameLst>
                                      </p:cBhvr>
                                      <p:to>
                                        <p:strVal val="visible"/>
                                      </p:to>
                                    </p:set>
                                    <p:animEffect transition="in" filter="fade">
                                      <p:cBhvr>
                                        <p:cTn id="90" dur="1000"/>
                                        <p:tgtEl>
                                          <p:spTgt spid="20">
                                            <p:txEl>
                                              <p:pRg st="0" end="0"/>
                                            </p:txEl>
                                          </p:spTgt>
                                        </p:tgtEl>
                                      </p:cBhvr>
                                    </p:animEffect>
                                    <p:anim calcmode="lin" valueType="num">
                                      <p:cBhvr>
                                        <p:cTn id="91"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7">
                                            <p:txEl>
                                              <p:pRg st="0" end="0"/>
                                            </p:txEl>
                                          </p:spTgt>
                                        </p:tgtEl>
                                        <p:attrNameLst>
                                          <p:attrName>style.visibility</p:attrName>
                                        </p:attrNameLst>
                                      </p:cBhvr>
                                      <p:to>
                                        <p:strVal val="visible"/>
                                      </p:to>
                                    </p:set>
                                    <p:animEffect transition="in" filter="wipe(down)">
                                      <p:cBhvr>
                                        <p:cTn id="97" dur="500"/>
                                        <p:tgtEl>
                                          <p:spTgt spid="7">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wipe(down)">
                                      <p:cBhvr>
                                        <p:cTn id="102" dur="500"/>
                                        <p:tgtEl>
                                          <p:spTgt spid="1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28">
                                            <p:txEl>
                                              <p:pRg st="0" end="0"/>
                                            </p:txEl>
                                          </p:spTgt>
                                        </p:tgtEl>
                                        <p:attrNameLst>
                                          <p:attrName>style.visibility</p:attrName>
                                        </p:attrNameLst>
                                      </p:cBhvr>
                                      <p:to>
                                        <p:strVal val="visible"/>
                                      </p:to>
                                    </p:set>
                                    <p:animEffect transition="in" filter="wipe(down)">
                                      <p:cBhvr>
                                        <p:cTn id="107" dur="500"/>
                                        <p:tgtEl>
                                          <p:spTgt spid="28">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wipe(down)">
                                      <p:cBhvr>
                                        <p:cTn id="112" dur="500"/>
                                        <p:tgtEl>
                                          <p:spTgt spid="1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wipe(down)">
                                      <p:cBhvr>
                                        <p:cTn id="1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P spid="16" grpId="0"/>
      <p:bldP spid="17" grpId="0"/>
      <p:bldP spid="21" grpId="0"/>
      <p:bldP spid="22" grpId="0"/>
      <p:bldP spid="24"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18FF-C384-456E-A8DF-448B189F5F6D}"/>
              </a:ext>
            </a:extLst>
          </p:cNvPr>
          <p:cNvSpPr>
            <a:spLocks noGrp="1"/>
          </p:cNvSpPr>
          <p:nvPr>
            <p:ph type="title"/>
          </p:nvPr>
        </p:nvSpPr>
        <p:spPr>
          <a:xfrm>
            <a:off x="838200" y="265113"/>
            <a:ext cx="10515600" cy="1325563"/>
          </a:xfrm>
        </p:spPr>
        <p:txBody>
          <a:bodyPr/>
          <a:lstStyle/>
          <a:p>
            <a:r>
              <a:rPr lang="en-US" b="1">
                <a:solidFill>
                  <a:srgbClr val="002060"/>
                </a:solidFill>
                <a:latin typeface="Times New Roman" panose="02020603050405020304" pitchFamily="18" charset="0"/>
                <a:cs typeface="Times New Roman" panose="02020603050405020304" pitchFamily="18" charset="0"/>
              </a:rPr>
              <a:t>III. </a:t>
            </a:r>
            <a:r>
              <a:rPr lang="en-US" b="1" dirty="0">
                <a:solidFill>
                  <a:srgbClr val="002060"/>
                </a:solidFill>
                <a:latin typeface="Times New Roman" panose="02020603050405020304" pitchFamily="18" charset="0"/>
                <a:cs typeface="Times New Roman" panose="02020603050405020304" pitchFamily="18" charset="0"/>
              </a:rPr>
              <a:t>VỊ TRÍ – CẤU HÌNH ELECTRON NGUYÊN TỬ</a:t>
            </a:r>
          </a:p>
        </p:txBody>
      </p:sp>
      <p:graphicFrame>
        <p:nvGraphicFramePr>
          <p:cNvPr id="4" name="Content Placeholder 3">
            <a:extLst>
              <a:ext uri="{FF2B5EF4-FFF2-40B4-BE49-F238E27FC236}">
                <a16:creationId xmlns:a16="http://schemas.microsoft.com/office/drawing/2014/main" id="{36ECA907-9E9C-4641-8136-4765048D06F5}"/>
              </a:ext>
            </a:extLst>
          </p:cNvPr>
          <p:cNvGraphicFramePr>
            <a:graphicFrameLocks noGrp="1"/>
          </p:cNvGraphicFramePr>
          <p:nvPr>
            <p:ph idx="1"/>
            <p:extLst>
              <p:ext uri="{D42A27DB-BD31-4B8C-83A1-F6EECF244321}">
                <p14:modId xmlns:p14="http://schemas.microsoft.com/office/powerpoint/2010/main" val="3205065558"/>
              </p:ext>
            </p:extLst>
          </p:nvPr>
        </p:nvGraphicFramePr>
        <p:xfrm>
          <a:off x="2595563" y="1613788"/>
          <a:ext cx="9244012" cy="4941000"/>
        </p:xfrm>
        <a:graphic>
          <a:graphicData uri="http://schemas.openxmlformats.org/drawingml/2006/table">
            <a:tbl>
              <a:tblPr firstRow="1" firstCol="1" bandRow="1"/>
              <a:tblGrid>
                <a:gridCol w="3774091">
                  <a:extLst>
                    <a:ext uri="{9D8B030D-6E8A-4147-A177-3AD203B41FA5}">
                      <a16:colId xmlns:a16="http://schemas.microsoft.com/office/drawing/2014/main" val="1387637061"/>
                    </a:ext>
                  </a:extLst>
                </a:gridCol>
                <a:gridCol w="1308270">
                  <a:extLst>
                    <a:ext uri="{9D8B030D-6E8A-4147-A177-3AD203B41FA5}">
                      <a16:colId xmlns:a16="http://schemas.microsoft.com/office/drawing/2014/main" val="1129451922"/>
                    </a:ext>
                  </a:extLst>
                </a:gridCol>
                <a:gridCol w="1421052">
                  <a:extLst>
                    <a:ext uri="{9D8B030D-6E8A-4147-A177-3AD203B41FA5}">
                      <a16:colId xmlns:a16="http://schemas.microsoft.com/office/drawing/2014/main" val="3071832284"/>
                    </a:ext>
                  </a:extLst>
                </a:gridCol>
                <a:gridCol w="1341079">
                  <a:extLst>
                    <a:ext uri="{9D8B030D-6E8A-4147-A177-3AD203B41FA5}">
                      <a16:colId xmlns:a16="http://schemas.microsoft.com/office/drawing/2014/main" val="3763382177"/>
                    </a:ext>
                  </a:extLst>
                </a:gridCol>
                <a:gridCol w="1399520">
                  <a:extLst>
                    <a:ext uri="{9D8B030D-6E8A-4147-A177-3AD203B41FA5}">
                      <a16:colId xmlns:a16="http://schemas.microsoft.com/office/drawing/2014/main" val="626480131"/>
                    </a:ext>
                  </a:extLst>
                </a:gridCol>
              </a:tblGrid>
              <a:tr h="0">
                <a:tc>
                  <a:txBody>
                    <a:bodyPr/>
                    <a:lstStyle/>
                    <a:p>
                      <a:pPr algn="ctr">
                        <a:lnSpc>
                          <a:spcPct val="115000"/>
                        </a:lnSpc>
                        <a:spcAft>
                          <a:spcPts val="0"/>
                        </a:spcAft>
                      </a:pP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halogen</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3200" b="1" baseline="-25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b="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Cl</a:t>
                      </a:r>
                      <a:r>
                        <a:rPr lang="en-US" sz="3200" b="1" baseline="-2500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b="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Br</a:t>
                      </a:r>
                      <a:r>
                        <a:rPr lang="en-US" sz="3200" b="1" baseline="-2500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b="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3200" b="1" baseline="-2500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47529741"/>
                  </a:ext>
                </a:extLst>
              </a:tr>
              <a:tr h="0">
                <a:tc>
                  <a:txBody>
                    <a:bodyPr/>
                    <a:lstStyle/>
                    <a:p>
                      <a:pPr algn="ctr">
                        <a:lnSpc>
                          <a:spcPct val="115000"/>
                        </a:lnSpc>
                        <a:spcAft>
                          <a:spcPts val="0"/>
                        </a:spcAft>
                      </a:pP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trí</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Ô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9</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chu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Ô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17</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chu </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Ô số 35</a:t>
                      </a:r>
                      <a:endParaRPr lang="en-US" sz="32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320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chu kì 4</a:t>
                      </a:r>
                      <a:endParaRPr lang="en-US" sz="32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Ô số 53</a:t>
                      </a:r>
                      <a:endParaRPr lang="en-US" sz="32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320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chu kì 5</a:t>
                      </a:r>
                      <a:endParaRPr lang="en-US" sz="32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131101"/>
                  </a:ext>
                </a:extLst>
              </a:tr>
              <a:tr h="0">
                <a:tc>
                  <a:txBody>
                    <a:bodyPr/>
                    <a:lstStyle/>
                    <a:p>
                      <a:pPr algn="ctr">
                        <a:lnSpc>
                          <a:spcPct val="115000"/>
                        </a:lnSpc>
                        <a:spcAft>
                          <a:spcPts val="0"/>
                        </a:spcAft>
                      </a:pPr>
                      <a:r>
                        <a:rPr lang="en-US" sz="3200" b="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Cấu hình electron</a:t>
                      </a:r>
                      <a:endParaRPr lang="en-US" sz="32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1s</a:t>
                      </a:r>
                      <a:r>
                        <a:rPr lang="en-US" sz="3200" baseline="30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2s</a:t>
                      </a:r>
                      <a:r>
                        <a:rPr lang="en-US" sz="3200" baseline="30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2p</a:t>
                      </a:r>
                      <a:r>
                        <a:rPr lang="en-US" sz="3200" baseline="30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[Ne]3s</a:t>
                      </a:r>
                      <a:r>
                        <a:rPr lang="en-US" sz="3200" baseline="30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3p</a:t>
                      </a:r>
                      <a:r>
                        <a:rPr lang="en-US" sz="3200" baseline="30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Ar</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3d</a:t>
                      </a:r>
                      <a:r>
                        <a:rPr lang="en-US" sz="3200" baseline="30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4s</a:t>
                      </a:r>
                      <a:r>
                        <a:rPr lang="en-US" sz="3200" baseline="30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4p</a:t>
                      </a:r>
                      <a:r>
                        <a:rPr lang="en-US" sz="3200" baseline="30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[Kr]</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4d</a:t>
                      </a:r>
                      <a:r>
                        <a:rPr lang="en-US" sz="3200" baseline="30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5s</a:t>
                      </a:r>
                      <a:r>
                        <a:rPr lang="en-US" sz="3200" baseline="30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5p</a:t>
                      </a:r>
                      <a:r>
                        <a:rPr lang="en-US" sz="3200" baseline="3000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5100182"/>
                  </a:ext>
                </a:extLst>
              </a:tr>
            </a:tbl>
          </a:graphicData>
        </a:graphic>
      </p:graphicFrame>
      <p:sp>
        <p:nvSpPr>
          <p:cNvPr id="5" name="Rectangle 4">
            <a:extLst>
              <a:ext uri="{FF2B5EF4-FFF2-40B4-BE49-F238E27FC236}">
                <a16:creationId xmlns:a16="http://schemas.microsoft.com/office/drawing/2014/main" id="{E71AFD97-D742-477D-B5E3-BDA9230BB9B5}"/>
              </a:ext>
            </a:extLst>
          </p:cNvPr>
          <p:cNvSpPr/>
          <p:nvPr/>
        </p:nvSpPr>
        <p:spPr>
          <a:xfrm>
            <a:off x="10629900" y="2714625"/>
            <a:ext cx="1057275" cy="207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FA47A1B-9909-4B2E-B514-486D5A16E2F8}"/>
              </a:ext>
            </a:extLst>
          </p:cNvPr>
          <p:cNvSpPr/>
          <p:nvPr/>
        </p:nvSpPr>
        <p:spPr>
          <a:xfrm>
            <a:off x="9227344" y="2714625"/>
            <a:ext cx="1057275" cy="207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B3DBBF2-DCA2-4679-8E04-32F7719A1EC9}"/>
              </a:ext>
            </a:extLst>
          </p:cNvPr>
          <p:cNvSpPr/>
          <p:nvPr/>
        </p:nvSpPr>
        <p:spPr>
          <a:xfrm>
            <a:off x="7777163" y="2714625"/>
            <a:ext cx="1181100" cy="207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486BD4D-4A2D-4740-B812-413D60058358}"/>
              </a:ext>
            </a:extLst>
          </p:cNvPr>
          <p:cNvSpPr/>
          <p:nvPr/>
        </p:nvSpPr>
        <p:spPr>
          <a:xfrm>
            <a:off x="6457950" y="2714625"/>
            <a:ext cx="1057275" cy="207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ED2ACA-C317-4469-AF7D-4DAC1A86C7DB}"/>
              </a:ext>
            </a:extLst>
          </p:cNvPr>
          <p:cNvSpPr/>
          <p:nvPr/>
        </p:nvSpPr>
        <p:spPr>
          <a:xfrm>
            <a:off x="6457949" y="4981575"/>
            <a:ext cx="1057275" cy="1419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44C83B6-0B9E-41E0-8059-0B4E1B7A673C}"/>
              </a:ext>
            </a:extLst>
          </p:cNvPr>
          <p:cNvSpPr/>
          <p:nvPr/>
        </p:nvSpPr>
        <p:spPr>
          <a:xfrm>
            <a:off x="7777163" y="4949382"/>
            <a:ext cx="1181100" cy="1419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2C11643-8E7E-4DA5-A7A3-33CFA9948F44}"/>
              </a:ext>
            </a:extLst>
          </p:cNvPr>
          <p:cNvSpPr/>
          <p:nvPr/>
        </p:nvSpPr>
        <p:spPr>
          <a:xfrm>
            <a:off x="9143999" y="4981576"/>
            <a:ext cx="1181100" cy="1517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C01ABAF-1241-47DE-9AA7-5A6CD09F3046}"/>
              </a:ext>
            </a:extLst>
          </p:cNvPr>
          <p:cNvSpPr/>
          <p:nvPr/>
        </p:nvSpPr>
        <p:spPr>
          <a:xfrm>
            <a:off x="10510836" y="4949382"/>
            <a:ext cx="1176340" cy="1550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6873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0"/>
                                        </p:tgtEl>
                                      </p:cBhvr>
                                    </p:animEffect>
                                    <p:anim calcmode="lin" valueType="num">
                                      <p:cBhvr>
                                        <p:cTn id="17" dur="1000"/>
                                        <p:tgtEl>
                                          <p:spTgt spid="10"/>
                                        </p:tgtEl>
                                        <p:attrNameLst>
                                          <p:attrName>ppt_x</p:attrName>
                                        </p:attrNameLst>
                                      </p:cBhvr>
                                      <p:tavLst>
                                        <p:tav tm="0">
                                          <p:val>
                                            <p:strVal val="ppt_x"/>
                                          </p:val>
                                        </p:tav>
                                        <p:tav tm="100000">
                                          <p:val>
                                            <p:strVal val="ppt_x"/>
                                          </p:val>
                                        </p:tav>
                                      </p:tavLst>
                                    </p:anim>
                                    <p:anim calcmode="lin" valueType="num">
                                      <p:cBhvr>
                                        <p:cTn id="18" dur="1000"/>
                                        <p:tgtEl>
                                          <p:spTgt spid="10"/>
                                        </p:tgtEl>
                                        <p:attrNameLst>
                                          <p:attrName>ppt_y</p:attrName>
                                        </p:attrNameLst>
                                      </p:cBhvr>
                                      <p:tavLst>
                                        <p:tav tm="0">
                                          <p:val>
                                            <p:strVal val="ppt_y"/>
                                          </p:val>
                                        </p:tav>
                                        <p:tav tm="100000">
                                          <p:val>
                                            <p:strVal val="ppt_y+.1"/>
                                          </p:val>
                                        </p:tav>
                                      </p:tavLst>
                                    </p:anim>
                                    <p:set>
                                      <p:cBhvr>
                                        <p:cTn id="19" dur="1" fill="hold">
                                          <p:stCondLst>
                                            <p:cond delay="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0" nodeType="clickEffect">
                                  <p:stCondLst>
                                    <p:cond delay="0"/>
                                  </p:stCondLst>
                                  <p:childTnLst>
                                    <p:anim calcmode="lin" valueType="num">
                                      <p:cBhvr additive="base">
                                        <p:cTn id="23" dur="500"/>
                                        <p:tgtEl>
                                          <p:spTgt spid="7"/>
                                        </p:tgtEl>
                                        <p:attrNameLst>
                                          <p:attrName>ppt_x</p:attrName>
                                        </p:attrNameLst>
                                      </p:cBhvr>
                                      <p:tavLst>
                                        <p:tav tm="0">
                                          <p:val>
                                            <p:strVal val="ppt_x"/>
                                          </p:val>
                                        </p:tav>
                                        <p:tav tm="100000">
                                          <p:val>
                                            <p:strVal val="ppt_x"/>
                                          </p:val>
                                        </p:tav>
                                      </p:tavLst>
                                    </p:anim>
                                    <p:anim calcmode="lin" valueType="num">
                                      <p:cBhvr additive="base">
                                        <p:cTn id="24" dur="500"/>
                                        <p:tgtEl>
                                          <p:spTgt spid="7"/>
                                        </p:tgtEl>
                                        <p:attrNameLst>
                                          <p:attrName>ppt_y</p:attrName>
                                        </p:attrNameLst>
                                      </p:cBhvr>
                                      <p:tavLst>
                                        <p:tav tm="0">
                                          <p:val>
                                            <p:strVal val="ppt_y"/>
                                          </p:val>
                                        </p:tav>
                                        <p:tav tm="100000">
                                          <p:val>
                                            <p:strVal val="1+ppt_h/2"/>
                                          </p:val>
                                        </p:tav>
                                      </p:tavLst>
                                    </p:anim>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0" nodeType="clickEffect">
                                  <p:stCondLst>
                                    <p:cond delay="0"/>
                                  </p:stCondLst>
                                  <p:childTnLst>
                                    <p:animEffect transition="out" filter="wipe(down)">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grpId="0" nodeType="clickEffect">
                                  <p:stCondLst>
                                    <p:cond delay="0"/>
                                  </p:stCondLst>
                                  <p:childTnLst>
                                    <p:animEffect transition="out" filter="fade">
                                      <p:cBhvr>
                                        <p:cTn id="39" dur="1000"/>
                                        <p:tgtEl>
                                          <p:spTgt spid="12"/>
                                        </p:tgtEl>
                                      </p:cBhvr>
                                    </p:animEffect>
                                    <p:anim calcmode="lin" valueType="num">
                                      <p:cBhvr>
                                        <p:cTn id="40" dur="1000"/>
                                        <p:tgtEl>
                                          <p:spTgt spid="12"/>
                                        </p:tgtEl>
                                        <p:attrNameLst>
                                          <p:attrName>ppt_x</p:attrName>
                                        </p:attrNameLst>
                                      </p:cBhvr>
                                      <p:tavLst>
                                        <p:tav tm="0">
                                          <p:val>
                                            <p:strVal val="ppt_x"/>
                                          </p:val>
                                        </p:tav>
                                        <p:tav tm="100000">
                                          <p:val>
                                            <p:strVal val="ppt_x"/>
                                          </p:val>
                                        </p:tav>
                                      </p:tavLst>
                                    </p:anim>
                                    <p:anim calcmode="lin" valueType="num">
                                      <p:cBhvr>
                                        <p:cTn id="41" dur="1000"/>
                                        <p:tgtEl>
                                          <p:spTgt spid="12"/>
                                        </p:tgtEl>
                                        <p:attrNameLst>
                                          <p:attrName>ppt_y</p:attrName>
                                        </p:attrNameLst>
                                      </p:cBhvr>
                                      <p:tavLst>
                                        <p:tav tm="0">
                                          <p:val>
                                            <p:strVal val="ppt_y"/>
                                          </p:val>
                                        </p:tav>
                                        <p:tav tm="100000">
                                          <p:val>
                                            <p:strVal val="ppt_y+.1"/>
                                          </p:val>
                                        </p:tav>
                                      </p:tavLst>
                                    </p:anim>
                                    <p:set>
                                      <p:cBhvr>
                                        <p:cTn id="42" dur="1" fill="hold">
                                          <p:stCondLst>
                                            <p:cond delay="9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5"/>
                                        </p:tgtEl>
                                        <p:attrNameLst>
                                          <p:attrName>ppt_x</p:attrName>
                                        </p:attrNameLst>
                                      </p:cBhvr>
                                      <p:tavLst>
                                        <p:tav tm="0">
                                          <p:val>
                                            <p:strVal val="ppt_x"/>
                                          </p:val>
                                        </p:tav>
                                        <p:tav tm="100000">
                                          <p:val>
                                            <p:strVal val="ppt_x"/>
                                          </p:val>
                                        </p:tav>
                                      </p:tavLst>
                                    </p:anim>
                                    <p:anim calcmode="lin" valueType="num">
                                      <p:cBhvr additive="base">
                                        <p:cTn id="47" dur="500"/>
                                        <p:tgtEl>
                                          <p:spTgt spid="5"/>
                                        </p:tgtEl>
                                        <p:attrNameLst>
                                          <p:attrName>ppt_y</p:attrName>
                                        </p:attrNameLst>
                                      </p:cBhvr>
                                      <p:tavLst>
                                        <p:tav tm="0">
                                          <p:val>
                                            <p:strVal val="ppt_y"/>
                                          </p:val>
                                        </p:tav>
                                        <p:tav tm="100000">
                                          <p:val>
                                            <p:strVal val="1+ppt_h/2"/>
                                          </p:val>
                                        </p:tav>
                                      </p:tavLst>
                                    </p:anim>
                                    <p:set>
                                      <p:cBhvr>
                                        <p:cTn id="4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TotalTime>
  <Words>969</Words>
  <Application>Microsoft Office PowerPoint</Application>
  <PresentationFormat>Widescreen</PresentationFormat>
  <Paragraphs>290</Paragraphs>
  <Slides>26</Slides>
  <Notes>1</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Symbol</vt:lpstr>
      <vt:lpstr>Times New Roman</vt:lpstr>
      <vt:lpstr>Wingdings</vt:lpstr>
      <vt:lpstr>Office Theme</vt:lpstr>
      <vt:lpstr>CHƯƠNG 7. NHÓM VIIA  </vt:lpstr>
      <vt:lpstr>PowerPoint Presentation</vt:lpstr>
      <vt:lpstr>PowerPoint Presentation</vt:lpstr>
      <vt:lpstr>I. Trạng thái tự nhiên.</vt:lpstr>
      <vt:lpstr>PowerPoint Presentation</vt:lpstr>
      <vt:lpstr>PowerPoint Presentation</vt:lpstr>
      <vt:lpstr>II. TÍNH CHẤT VẬT LÝ</vt:lpstr>
      <vt:lpstr>PowerPoint Presentation</vt:lpstr>
      <vt:lpstr>III. VỊ TRÍ – CẤU HÌNH ELECTRON NGUYÊN TỬ</vt:lpstr>
      <vt:lpstr>IV. Tính chất hóa học</vt:lpstr>
      <vt:lpstr>PowerPoint Presentation</vt:lpstr>
      <vt:lpstr>PowerPoint Presentation</vt:lpstr>
      <vt:lpstr>2. Chlorine</vt:lpstr>
      <vt:lpstr>PowerPoint Presentation</vt:lpstr>
      <vt:lpstr>3. Bromine và Iodine</vt:lpstr>
      <vt:lpstr>PowerPoint Presentation</vt:lpstr>
      <vt:lpstr>PowerPoint Presentation</vt:lpstr>
      <vt:lpstr>4. So sánh phản ứng của các halogen với hydrogen</vt:lpstr>
      <vt:lpstr>5. Phản ứng với dung dịch muối halide</vt:lpstr>
      <vt:lpstr>PowerPoint Presentation</vt:lpstr>
      <vt:lpstr>V. Ứng dụng</vt:lpstr>
      <vt:lpstr>PowerPoint Presentation</vt:lpstr>
      <vt:lpstr>15 phút</vt:lpstr>
      <vt:lpstr>PowerPoint Presentation</vt:lpstr>
      <vt:lpstr>DẶN DÒ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Maxsys</dc:creator>
  <cp:lastModifiedBy>Windows 10</cp:lastModifiedBy>
  <cp:revision>52</cp:revision>
  <dcterms:created xsi:type="dcterms:W3CDTF">2022-07-26T15:12:51Z</dcterms:created>
  <dcterms:modified xsi:type="dcterms:W3CDTF">2025-04-07T08:24:07Z</dcterms:modified>
</cp:coreProperties>
</file>