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3"/>
    <p:sldId id="266" r:id="rId4"/>
    <p:sldId id="257" r:id="rId6"/>
    <p:sldId id="267" r:id="rId7"/>
    <p:sldId id="268" r:id="rId8"/>
    <p:sldId id="269" r:id="rId9"/>
    <p:sldId id="270" r:id="rId10"/>
    <p:sldId id="271" r:id="rId11"/>
    <p:sldId id="273" r:id="rId12"/>
    <p:sldId id="301" r:id="rId13"/>
    <p:sldId id="274" r:id="rId14"/>
    <p:sldId id="272" r:id="rId15"/>
    <p:sldId id="275" r:id="rId16"/>
    <p:sldId id="258" r:id="rId17"/>
    <p:sldId id="302" r:id="rId18"/>
    <p:sldId id="259" r:id="rId19"/>
    <p:sldId id="276" r:id="rId20"/>
    <p:sldId id="303" r:id="rId21"/>
    <p:sldId id="304" r:id="rId22"/>
    <p:sldId id="305" r:id="rId23"/>
    <p:sldId id="306" r:id="rId24"/>
    <p:sldId id="307" r:id="rId25"/>
    <p:sldId id="308" r:id="rId26"/>
    <p:sldId id="278" r:id="rId27"/>
    <p:sldId id="280" r:id="rId28"/>
    <p:sldId id="309" r:id="rId29"/>
    <p:sldId id="310" r:id="rId30"/>
    <p:sldId id="311" r:id="rId31"/>
    <p:sldId id="281" r:id="rId32"/>
    <p:sldId id="282" r:id="rId33"/>
    <p:sldId id="284" r:id="rId34"/>
    <p:sldId id="285" r:id="rId35"/>
    <p:sldId id="286" r:id="rId36"/>
    <p:sldId id="287" r:id="rId37"/>
    <p:sldId id="289" r:id="rId38"/>
    <p:sldId id="290" r:id="rId39"/>
    <p:sldId id="260" r:id="rId40"/>
    <p:sldId id="279" r:id="rId41"/>
    <p:sldId id="261" r:id="rId42"/>
    <p:sldId id="262" r:id="rId43"/>
    <p:sldId id="292" r:id="rId44"/>
    <p:sldId id="293" r:id="rId45"/>
    <p:sldId id="294" r:id="rId46"/>
    <p:sldId id="295" r:id="rId47"/>
    <p:sldId id="264" r:id="rId48"/>
    <p:sldId id="265" r:id="rId49"/>
  </p:sldIdLst>
  <p:sldSz cx="18288000" cy="10287000"/>
  <p:notesSz cx="6858000" cy="9144000"/>
  <p:embeddedFontLst>
    <p:embeddedFont>
      <p:font typeface="Calibri" panose="020F0502020204030204" charset="0"/>
      <p:regular r:id="rId53"/>
      <p:bold r:id="rId54"/>
      <p:italic r:id="rId55"/>
      <p:boldItalic r:id="rId56"/>
    </p:embeddedFont>
    <p:embeddedFont>
      <p:font typeface="STXihei" panose="02010600040101010101" charset="-122"/>
      <p:regular r:id="rId57"/>
    </p:embeddedFont>
    <p:embeddedFont>
      <p:font typeface="Tahoma" panose="020B0604030504040204" charset="0"/>
      <p:regular r:id="rId58"/>
      <p:bold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3D3D"/>
    <a:srgbClr val="D34768"/>
    <a:srgbClr val="B3D7D7"/>
    <a:srgbClr val="EAC0CB"/>
    <a:srgbClr val="E0C0C8"/>
    <a:srgbClr val="EEB9C5"/>
    <a:srgbClr val="FFE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48"/>
        <p:guide pos="285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font" Target="fonts/font7.fntdata"/><Relationship Id="rId58" Type="http://schemas.openxmlformats.org/officeDocument/2006/relationships/font" Target="fonts/font6.fntdata"/><Relationship Id="rId57" Type="http://schemas.openxmlformats.org/officeDocument/2006/relationships/font" Target="fonts/font5.fntdata"/><Relationship Id="rId56" Type="http://schemas.openxmlformats.org/officeDocument/2006/relationships/font" Target="fonts/font4.fntdata"/><Relationship Id="rId55" Type="http://schemas.openxmlformats.org/officeDocument/2006/relationships/font" Target="fonts/font3.fntdata"/><Relationship Id="rId54" Type="http://schemas.openxmlformats.org/officeDocument/2006/relationships/font" Target="fonts/font2.fntdata"/><Relationship Id="rId53" Type="http://schemas.openxmlformats.org/officeDocument/2006/relationships/font" Target="fonts/font1.fntdata"/><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Đáp án:</a:t>
            </a:r>
            <a:endParaRPr lang="en-US"/>
          </a:p>
          <a:p>
            <a:r>
              <a:rPr lang="en-US"/>
              <a:t> (a) Ảnh hưởng của nhiệt độ</a:t>
            </a:r>
            <a:endParaRPr lang="en-US"/>
          </a:p>
          <a:p>
            <a:r>
              <a:rPr lang="en-US"/>
              <a:t>(b) Ảnh hưởng của áp suất</a:t>
            </a:r>
            <a:endParaRPr lang="en-US"/>
          </a:p>
          <a:p>
            <a:r>
              <a:rPr lang="en-US"/>
              <a:t>(c) Ảnh hưởng của nồng độ</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6" Type="http://schemas.openxmlformats.org/officeDocument/2006/relationships/slideLayout" Target="../slideLayouts/slideLayout7.xml"/><Relationship Id="rId15" Type="http://schemas.openxmlformats.org/officeDocument/2006/relationships/image" Target="../media/image7.svg"/><Relationship Id="rId14" Type="http://schemas.openxmlformats.org/officeDocument/2006/relationships/image" Target="../media/image8.png"/><Relationship Id="rId13" Type="http://schemas.openxmlformats.org/officeDocument/2006/relationships/image" Target="../media/image6.svg"/><Relationship Id="rId12" Type="http://schemas.openxmlformats.org/officeDocument/2006/relationships/image" Target="../media/image7.png"/><Relationship Id="rId11" Type="http://schemas.openxmlformats.org/officeDocument/2006/relationships/image" Target="../media/image5.svg"/><Relationship Id="rId10" Type="http://schemas.openxmlformats.org/officeDocument/2006/relationships/image" Target="../media/image6.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16.png"/><Relationship Id="rId13" Type="http://schemas.openxmlformats.org/officeDocument/2006/relationships/slideLayout" Target="../slideLayouts/slideLayout7.xml"/><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16.sv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1.png"/><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16.png"/><Relationship Id="rId11" Type="http://schemas.openxmlformats.org/officeDocument/2006/relationships/slideLayout" Target="../slideLayouts/slideLayout7.xml"/><Relationship Id="rId10" Type="http://schemas.openxmlformats.org/officeDocument/2006/relationships/image" Target="../media/image35.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9.svg"/><Relationship Id="rId7" Type="http://schemas.openxmlformats.org/officeDocument/2006/relationships/image" Target="../media/image10.png"/><Relationship Id="rId6" Type="http://schemas.openxmlformats.org/officeDocument/2006/relationships/image" Target="../media/image8.svg"/><Relationship Id="rId5" Type="http://schemas.openxmlformats.org/officeDocument/2006/relationships/image" Target="../media/image9.png"/><Relationship Id="rId4" Type="http://schemas.openxmlformats.org/officeDocument/2006/relationships/image" Target="../media/image4.svg"/><Relationship Id="rId3" Type="http://schemas.openxmlformats.org/officeDocument/2006/relationships/image" Target="../media/image5.png"/><Relationship Id="rId2" Type="http://schemas.openxmlformats.org/officeDocument/2006/relationships/image" Target="../media/image2.svg"/><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image" Target="../media/image13.jpeg"/><Relationship Id="rId10" Type="http://schemas.openxmlformats.org/officeDocument/2006/relationships/image" Target="../media/image12.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8.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9.png"/><Relationship Id="rId2" Type="http://schemas.openxmlformats.org/officeDocument/2006/relationships/image" Target="../media/image15.png"/><Relationship Id="rId11" Type="http://schemas.openxmlformats.org/officeDocument/2006/relationships/slideLayout" Target="../slideLayouts/slideLayout7.xml"/><Relationship Id="rId10" Type="http://schemas.openxmlformats.org/officeDocument/2006/relationships/image" Target="../media/image30.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16.png"/><Relationship Id="rId3" Type="http://schemas.openxmlformats.org/officeDocument/2006/relationships/image" Target="../media/image17.svg"/><Relationship Id="rId2" Type="http://schemas.openxmlformats.org/officeDocument/2006/relationships/image" Target="../media/image38.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16.png"/><Relationship Id="rId3" Type="http://schemas.openxmlformats.org/officeDocument/2006/relationships/image" Target="../media/image17.svg"/><Relationship Id="rId2" Type="http://schemas.openxmlformats.org/officeDocument/2006/relationships/image" Target="../media/image38.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17.png"/><Relationship Id="rId10" Type="http://schemas.openxmlformats.org/officeDocument/2006/relationships/notesSlide" Target="../notesSlides/notesSlide5.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5.png"/><Relationship Id="rId7" Type="http://schemas.openxmlformats.org/officeDocument/2006/relationships/image" Target="../media/image9.svg"/><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8.svg"/><Relationship Id="rId10" Type="http://schemas.openxmlformats.org/officeDocument/2006/relationships/slideLayout" Target="../slideLayouts/slideLayout7.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42.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1" Type="http://schemas.openxmlformats.org/officeDocument/2006/relationships/slideLayout" Target="../slideLayouts/slideLayout7.xml"/><Relationship Id="rId10" Type="http://schemas.openxmlformats.org/officeDocument/2006/relationships/image" Target="../media/image29.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1" Type="http://schemas.openxmlformats.org/officeDocument/2006/relationships/slideLayout" Target="../slideLayouts/slideLayout7.xml"/><Relationship Id="rId10" Type="http://schemas.openxmlformats.org/officeDocument/2006/relationships/image" Target="../media/image29.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svg"/><Relationship Id="rId2" Type="http://schemas.openxmlformats.org/officeDocument/2006/relationships/image" Target="../media/image42.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9" Type="http://schemas.openxmlformats.org/officeDocument/2006/relationships/image" Target="../media/image20.svg"/><Relationship Id="rId8" Type="http://schemas.openxmlformats.org/officeDocument/2006/relationships/image" Target="../media/image45.png"/><Relationship Id="rId7" Type="http://schemas.openxmlformats.org/officeDocument/2006/relationships/image" Target="../media/image19.svg"/><Relationship Id="rId6" Type="http://schemas.openxmlformats.org/officeDocument/2006/relationships/image" Target="../media/image44.png"/><Relationship Id="rId5" Type="http://schemas.openxmlformats.org/officeDocument/2006/relationships/image" Target="../media/image18.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3" Type="http://schemas.openxmlformats.org/officeDocument/2006/relationships/slideLayout" Target="../slideLayouts/slideLayout7.xml"/><Relationship Id="rId12" Type="http://schemas.openxmlformats.org/officeDocument/2006/relationships/image" Target="../media/image19.png"/><Relationship Id="rId11" Type="http://schemas.openxmlformats.org/officeDocument/2006/relationships/image" Target="../media/image21.svg"/><Relationship Id="rId10" Type="http://schemas.openxmlformats.org/officeDocument/2006/relationships/image" Target="../media/image46.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svg"/><Relationship Id="rId3"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2.svg"/><Relationship Id="rId6" Type="http://schemas.openxmlformats.org/officeDocument/2006/relationships/image" Target="../media/image47.png"/><Relationship Id="rId5" Type="http://schemas.openxmlformats.org/officeDocument/2006/relationships/image" Target="../media/image19.svg"/><Relationship Id="rId4" Type="http://schemas.openxmlformats.org/officeDocument/2006/relationships/image" Target="../media/image44.png"/><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3.svg"/><Relationship Id="rId6" Type="http://schemas.openxmlformats.org/officeDocument/2006/relationships/image" Target="../media/image48.png"/><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9" Type="http://schemas.openxmlformats.org/officeDocument/2006/relationships/image" Target="../media/image14.sv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3.svg"/><Relationship Id="rId5" Type="http://schemas.openxmlformats.org/officeDocument/2006/relationships/image" Target="../media/image17.png"/><Relationship Id="rId4" Type="http://schemas.openxmlformats.org/officeDocument/2006/relationships/image" Target="../media/image12.svg"/><Relationship Id="rId3" Type="http://schemas.openxmlformats.org/officeDocument/2006/relationships/image" Target="../media/image16.png"/><Relationship Id="rId2" Type="http://schemas.openxmlformats.org/officeDocument/2006/relationships/image" Target="../media/image2.svg"/><Relationship Id="rId11" Type="http://schemas.openxmlformats.org/officeDocument/2006/relationships/slideLayout" Target="../slideLayouts/slideLayout7.xml"/><Relationship Id="rId10" Type="http://schemas.openxmlformats.org/officeDocument/2006/relationships/image" Target="../media/image20.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2.jpeg"/><Relationship Id="rId6" Type="http://schemas.openxmlformats.org/officeDocument/2006/relationships/image" Target="../media/image15.svg"/><Relationship Id="rId5" Type="http://schemas.openxmlformats.org/officeDocument/2006/relationships/image" Target="../media/image21.png"/><Relationship Id="rId4" Type="http://schemas.openxmlformats.org/officeDocument/2006/relationships/image" Target="../media/image11.svg"/><Relationship Id="rId3"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3.png"/><Relationship Id="rId7" Type="http://schemas.openxmlformats.org/officeDocument/2006/relationships/image" Target="../media/image18.png"/><Relationship Id="rId6" Type="http://schemas.openxmlformats.org/officeDocument/2006/relationships/image" Target="../media/image9.svg"/><Relationship Id="rId5" Type="http://schemas.openxmlformats.org/officeDocument/2006/relationships/image" Target="../media/image10.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8.sv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9.svg"/><Relationship Id="rId7" Type="http://schemas.openxmlformats.org/officeDocument/2006/relationships/image" Target="../media/image10.png"/><Relationship Id="rId6" Type="http://schemas.openxmlformats.org/officeDocument/2006/relationships/image" Target="../media/image8.svg"/><Relationship Id="rId5" Type="http://schemas.openxmlformats.org/officeDocument/2006/relationships/image" Target="../media/image9.png"/><Relationship Id="rId4" Type="http://schemas.openxmlformats.org/officeDocument/2006/relationships/image" Target="../media/image4.svg"/><Relationship Id="rId3" Type="http://schemas.openxmlformats.org/officeDocument/2006/relationships/image" Target="../media/image5.png"/><Relationship Id="rId2" Type="http://schemas.openxmlformats.org/officeDocument/2006/relationships/image" Target="../media/image2.svg"/><Relationship Id="rId12" Type="http://schemas.openxmlformats.org/officeDocument/2006/relationships/notesSlide" Target="../notesSlides/notesSlide2.xml"/><Relationship Id="rId11" Type="http://schemas.openxmlformats.org/officeDocument/2006/relationships/slideLayout" Target="../slideLayouts/slideLayout7.xml"/><Relationship Id="rId10" Type="http://schemas.openxmlformats.org/officeDocument/2006/relationships/image" Target="../media/image14.sv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8.png"/><Relationship Id="rId6" Type="http://schemas.openxmlformats.org/officeDocument/2006/relationships/image" Target="../media/image9.svg"/><Relationship Id="rId5" Type="http://schemas.openxmlformats.org/officeDocument/2006/relationships/image" Target="../media/image10.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8.sv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613342">
            <a:off x="1240790" y="1156335"/>
            <a:ext cx="13778230" cy="834580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36765" flipV="1">
            <a:off x="-1140336" y="5591079"/>
            <a:ext cx="6707062" cy="850340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95394" flipV="1">
            <a:off x="12402892" y="-5916547"/>
            <a:ext cx="8466353" cy="10733886"/>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209283" flipH="1" flipV="1">
            <a:off x="12190586" y="5868660"/>
            <a:ext cx="6201119" cy="6767933"/>
          </a:xfrm>
          <a:prstGeom prst="rect">
            <a:avLst/>
          </a:prstGeom>
        </p:spPr>
      </p:pic>
      <p:pic>
        <p:nvPicPr>
          <p:cNvPr id="18" name="Picture 18"/>
          <p:cNvPicPr>
            <a:picLocks noChangeAspect="1"/>
          </p:cNvPicPr>
          <p:nvPr/>
        </p:nvPicPr>
        <p:blipFill>
          <a:blip r:embed="rId7"/>
          <a:srcRect/>
          <a:stretch>
            <a:fillRect/>
          </a:stretch>
        </p:blipFill>
        <p:spPr>
          <a:xfrm>
            <a:off x="-249412" y="6258336"/>
            <a:ext cx="2721063" cy="2255081"/>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28210" flipH="1">
            <a:off x="12033579" y="6965783"/>
            <a:ext cx="2267723" cy="1797170"/>
          </a:xfrm>
          <a:prstGeom prst="rect">
            <a:avLst/>
          </a:prstGeom>
        </p:spPr>
      </p:pic>
      <p:sp>
        <p:nvSpPr>
          <p:cNvPr id="21" name="TextBox 3"/>
          <p:cNvSpPr txBox="1"/>
          <p:nvPr/>
        </p:nvSpPr>
        <p:spPr>
          <a:xfrm>
            <a:off x="2362200" y="2933700"/>
            <a:ext cx="12265660" cy="3323590"/>
          </a:xfrm>
          <a:prstGeom prst="rect">
            <a:avLst/>
          </a:prstGeom>
        </p:spPr>
        <p:txBody>
          <a:bodyPr wrap="square" lIns="0" tIns="0" rIns="0" bIns="0" rtlCol="0" anchor="t">
            <a:spAutoFit/>
          </a:bodyPr>
          <a:p>
            <a:pPr marL="0" lvl="0" indent="0" algn="ctr" rtl="0">
              <a:lnSpc>
                <a:spcPct val="150000"/>
              </a:lnSpc>
              <a:spcBef>
                <a:spcPts val="0"/>
              </a:spcBef>
              <a:spcAft>
                <a:spcPts val="0"/>
              </a:spcAft>
              <a:buNone/>
            </a:pPr>
            <a:r>
              <a:rPr lang="en-US" sz="7200" b="1" dirty="0" smtClean="0">
                <a:solidFill>
                  <a:schemeClr val="accent2"/>
                </a:solidFill>
                <a:latin typeface="Arial" panose="020B0604020202020204" pitchFamily="34" charset="0"/>
                <a:cs typeface="Arial" panose="020B0604020202020204" pitchFamily="34" charset="0"/>
                <a:sym typeface="+mn-ea"/>
              </a:rPr>
              <a:t>CHÀO MỪNG CÁC EM ĐẾN VỚI TIẾT HỌC HÔM NAY!</a:t>
            </a:r>
            <a:endParaRPr lang="en-US" sz="7200" b="1" spc="860" dirty="0" smtClean="0">
              <a:solidFill>
                <a:schemeClr val="accent2"/>
              </a:solidFill>
              <a:latin typeface="Arial" panose="020B0604020202020204" pitchFamily="34" charset="0"/>
              <a:cs typeface="Arial" panose="020B0604020202020204" pitchFamily="34" charset="0"/>
              <a:sym typeface="+mn-ea"/>
            </a:endParaRPr>
          </a:p>
        </p:txBody>
      </p:sp>
      <p:pic>
        <p:nvPicPr>
          <p:cNvPr id="22"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58550">
            <a:off x="22225" y="273050"/>
            <a:ext cx="2307590" cy="2712720"/>
          </a:xfrm>
          <a:prstGeom prst="rect">
            <a:avLst/>
          </a:prstGeom>
        </p:spPr>
      </p:pic>
      <p:pic>
        <p:nvPicPr>
          <p:cNvPr id="23"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91693">
            <a:off x="15664180" y="6315075"/>
            <a:ext cx="2049145" cy="3556635"/>
          </a:xfrm>
          <a:prstGeom prst="rect">
            <a:avLst/>
          </a:prstGeom>
        </p:spPr>
      </p:pic>
      <p:pic>
        <p:nvPicPr>
          <p:cNvPr id="24"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892704">
            <a:off x="14408150" y="642620"/>
            <a:ext cx="4208145" cy="3641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653915" y="266700"/>
            <a:ext cx="9434195" cy="1609725"/>
          </a:xfrm>
          <a:prstGeom prst="rect">
            <a:avLst/>
          </a:prstGeom>
        </p:spPr>
      </p:pic>
      <p:sp>
        <p:nvSpPr>
          <p:cNvPr id="237" name="Text Box 236"/>
          <p:cNvSpPr txBox="1"/>
          <p:nvPr/>
        </p:nvSpPr>
        <p:spPr>
          <a:xfrm>
            <a:off x="3587115" y="656590"/>
            <a:ext cx="10757535" cy="829945"/>
          </a:xfrm>
          <a:prstGeom prst="rect">
            <a:avLst/>
          </a:prstGeom>
          <a:noFill/>
          <a:ln w="9525">
            <a:noFill/>
          </a:ln>
        </p:spPr>
        <p:txBody>
          <a:bodyPr wrap="square">
            <a:spAutoFit/>
          </a:bodyPr>
          <a:p>
            <a:pPr indent="0" algn="ctr"/>
            <a:r>
              <a:rPr lang="en-US" sz="4800" b="1">
                <a:latin typeface="Arial" panose="020B0604020202020204" pitchFamily="34" charset="0"/>
                <a:cs typeface="Calibri" panose="020F0502020204030204" charset="0"/>
              </a:rPr>
              <a:t>2. Ảnh hưởng của nhiệt độ</a:t>
            </a:r>
            <a:endParaRPr lang="en-US" sz="4800" b="1">
              <a:latin typeface="Arial" panose="020B0604020202020204" pitchFamily="34" charset="0"/>
              <a:cs typeface="Calibri" panose="020F0502020204030204" charset="0"/>
            </a:endParaRPr>
          </a:p>
        </p:txBody>
      </p:sp>
      <p:grpSp>
        <p:nvGrpSpPr>
          <p:cNvPr id="56" name="Group 9"/>
          <p:cNvGrpSpPr/>
          <p:nvPr/>
        </p:nvGrpSpPr>
        <p:grpSpPr>
          <a:xfrm rot="0">
            <a:off x="12573000" y="2705100"/>
            <a:ext cx="1938655" cy="2239010"/>
            <a:chOff x="0" y="0"/>
            <a:chExt cx="5966444" cy="6503887"/>
          </a:xfrm>
        </p:grpSpPr>
        <p:pic>
          <p:nvPicPr>
            <p:cNvPr id="5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5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59"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grpSp>
        <p:nvGrpSpPr>
          <p:cNvPr id="60" name="Group 13"/>
          <p:cNvGrpSpPr/>
          <p:nvPr/>
        </p:nvGrpSpPr>
        <p:grpSpPr>
          <a:xfrm rot="8550829">
            <a:off x="10318115" y="2700020"/>
            <a:ext cx="1938655" cy="2239010"/>
            <a:chOff x="0" y="0"/>
            <a:chExt cx="5966444" cy="6503887"/>
          </a:xfrm>
        </p:grpSpPr>
        <p:pic>
          <p:nvPicPr>
            <p:cNvPr id="61"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62"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63"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pic>
        <p:nvPicPr>
          <p:cNvPr id="64"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4502130" y="-1714500"/>
            <a:ext cx="4599305" cy="4288155"/>
          </a:xfrm>
          <a:prstGeom prst="rect">
            <a:avLst/>
          </a:prstGeom>
        </p:spPr>
      </p:pic>
      <p:pic>
        <p:nvPicPr>
          <p:cNvPr id="65"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400" y="8427085"/>
            <a:ext cx="2792095" cy="1659255"/>
          </a:xfrm>
          <a:prstGeom prst="rect">
            <a:avLst/>
          </a:prstGeom>
        </p:spPr>
      </p:pic>
      <p:pic>
        <p:nvPicPr>
          <p:cNvPr id="20" name="Picture 11"/>
          <p:cNvPicPr>
            <a:picLocks noChangeAspect="1"/>
          </p:cNvPicPr>
          <p:nvPr/>
        </p:nvPicPr>
        <p:blipFill>
          <a:blip r:embed="rId11"/>
          <a:stretch>
            <a:fillRect/>
          </a:stretch>
        </p:blipFill>
        <p:spPr>
          <a:xfrm>
            <a:off x="8686800" y="5676900"/>
            <a:ext cx="9181465" cy="3844925"/>
          </a:xfrm>
          <a:prstGeom prst="rect">
            <a:avLst/>
          </a:prstGeom>
          <a:noFill/>
          <a:ln>
            <a:noFill/>
          </a:ln>
        </p:spPr>
      </p:pic>
      <p:pic>
        <p:nvPicPr>
          <p:cNvPr id="21" name="Picture 12"/>
          <p:cNvPicPr>
            <a:picLocks noChangeAspect="1"/>
          </p:cNvPicPr>
          <p:nvPr/>
        </p:nvPicPr>
        <p:blipFill>
          <a:blip r:embed="rId12"/>
          <a:stretch>
            <a:fillRect/>
          </a:stretch>
        </p:blipFill>
        <p:spPr>
          <a:xfrm>
            <a:off x="533400" y="2280285"/>
            <a:ext cx="7783195" cy="49860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barn(inVertical)">
                                      <p:cBhvr>
                                        <p:cTn id="10"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408171" y="5279501"/>
            <a:ext cx="8760462" cy="11106766"/>
          </a:xfrm>
          <a:prstGeom prst="rect">
            <a:avLst/>
          </a:prstGeom>
        </p:spPr>
      </p:pic>
      <p:pic>
        <p:nvPicPr>
          <p:cNvPr id="4"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71041">
            <a:off x="228917" y="8329669"/>
            <a:ext cx="832487" cy="995500"/>
          </a:xfrm>
          <a:prstGeom prst="rect">
            <a:avLst/>
          </a:prstGeom>
        </p:spPr>
      </p:pic>
      <p:pic>
        <p:nvPicPr>
          <p:cNvPr id="5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21324" flipH="1">
            <a:off x="16602710" y="281940"/>
            <a:ext cx="2917825" cy="2178050"/>
          </a:xfrm>
          <a:prstGeom prst="rect">
            <a:avLst/>
          </a:prstGeom>
        </p:spPr>
      </p:pic>
      <p:sp>
        <p:nvSpPr>
          <p:cNvPr id="11" name="Text Box 10"/>
          <p:cNvSpPr txBox="1"/>
          <p:nvPr/>
        </p:nvSpPr>
        <p:spPr>
          <a:xfrm>
            <a:off x="1828800" y="1181100"/>
            <a:ext cx="14218285" cy="1938020"/>
          </a:xfrm>
          <a:prstGeom prst="rect">
            <a:avLst/>
          </a:prstGeom>
          <a:noFill/>
          <a:ln w="9525">
            <a:noFill/>
          </a:ln>
        </p:spPr>
        <p:txBody>
          <a:bodyPr wrap="square">
            <a:spAutoFit/>
          </a:bodyPr>
          <a:p>
            <a:pPr indent="0">
              <a:lnSpc>
                <a:spcPct val="150000"/>
              </a:lnSpc>
            </a:pPr>
            <a:r>
              <a:rPr lang="en-US" sz="4000" b="1">
                <a:latin typeface="Arial" panose="020B0604020202020204" pitchFamily="34" charset="0"/>
                <a:cs typeface="Arial" panose="020B0604020202020204" pitchFamily="34" charset="0"/>
              </a:rPr>
              <a:t>Câu 3:</a:t>
            </a:r>
            <a:r>
              <a:rPr lang="en-US" sz="4000">
                <a:latin typeface="Arial" panose="020B0604020202020204" pitchFamily="34" charset="0"/>
                <a:cs typeface="Arial" panose="020B0604020202020204" pitchFamily="34" charset="0"/>
              </a:rPr>
              <a:t> Quan sát Hình 16.3, nhận xét sự ảnh hưởng của nhiệt độ đến tốc độ phản ứng.</a:t>
            </a:r>
            <a:endParaRPr lang="en-US" sz="4000">
              <a:latin typeface="Arial" panose="020B0604020202020204" pitchFamily="34" charset="0"/>
              <a:cs typeface="Arial" panose="020B0604020202020204" pitchFamily="34" charset="0"/>
            </a:endParaRPr>
          </a:p>
        </p:txBody>
      </p:sp>
      <p:pic>
        <p:nvPicPr>
          <p:cNvPr id="20" name="Picture 11"/>
          <p:cNvPicPr>
            <a:picLocks noChangeAspect="1"/>
          </p:cNvPicPr>
          <p:nvPr/>
        </p:nvPicPr>
        <p:blipFill>
          <a:blip r:embed="rId4"/>
          <a:stretch>
            <a:fillRect/>
          </a:stretch>
        </p:blipFill>
        <p:spPr>
          <a:xfrm>
            <a:off x="3810000" y="3848100"/>
            <a:ext cx="11394440" cy="477139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408171" y="4441301"/>
            <a:ext cx="8760462" cy="11106766"/>
          </a:xfrm>
          <a:prstGeom prst="rect">
            <a:avLst/>
          </a:prstGeom>
        </p:spPr>
      </p:pic>
      <p:pic>
        <p:nvPicPr>
          <p:cNvPr id="12" name="Picture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25" name="Picture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71041">
            <a:off x="16612262" y="709385"/>
            <a:ext cx="832487" cy="995500"/>
          </a:xfrm>
          <a:prstGeom prst="rect">
            <a:avLst/>
          </a:prstGeom>
        </p:spPr>
      </p:pic>
      <p:sp>
        <p:nvSpPr>
          <p:cNvPr id="230" name="Text Box 229"/>
          <p:cNvSpPr txBox="1"/>
          <p:nvPr/>
        </p:nvSpPr>
        <p:spPr>
          <a:xfrm>
            <a:off x="1447800" y="876300"/>
            <a:ext cx="14023975" cy="2861310"/>
          </a:xfrm>
          <a:prstGeom prst="rect">
            <a:avLst/>
          </a:prstGeom>
          <a:noFill/>
          <a:ln w="9525">
            <a:noFill/>
          </a:ln>
        </p:spPr>
        <p:txBody>
          <a:bodyPr wrap="square">
            <a:spAutoFit/>
          </a:bodyPr>
          <a:p>
            <a:pPr indent="0" algn="just">
              <a:lnSpc>
                <a:spcPct val="150000"/>
              </a:lnSpc>
            </a:pPr>
            <a:r>
              <a:rPr lang="en-US" sz="4000" b="1">
                <a:latin typeface="Arial" panose="020B0604020202020204" pitchFamily="34" charset="0"/>
              </a:rPr>
              <a:t>Câu 4: </a:t>
            </a:r>
            <a:r>
              <a:rPr lang="en-US" sz="4000" b="0">
                <a:latin typeface="Arial" panose="020B0604020202020204" pitchFamily="34" charset="0"/>
              </a:rPr>
              <a:t>Quan sát Hình 16.4 và phương trình hóa học của phản ứng, giải thích vì sao tốc độ mất màu của KMnO</a:t>
            </a:r>
            <a:r>
              <a:rPr lang="en-US" sz="4000" b="0" baseline="-25000">
                <a:latin typeface="Arial" panose="020B0604020202020204" pitchFamily="34" charset="0"/>
              </a:rPr>
              <a:t>4 </a:t>
            </a:r>
            <a:r>
              <a:rPr lang="en-US" sz="4000" b="0">
                <a:latin typeface="Arial" panose="020B0604020202020204" pitchFamily="34" charset="0"/>
              </a:rPr>
              <a:t>trong 2 cốc không giống nhau.</a:t>
            </a:r>
            <a:endParaRPr lang="en-US" sz="4000" b="0">
              <a:latin typeface="Arial" panose="020B0604020202020204" pitchFamily="34" charset="0"/>
            </a:endParaRPr>
          </a:p>
        </p:txBody>
      </p:sp>
      <p:pic>
        <p:nvPicPr>
          <p:cNvPr id="21" name="Picture 12"/>
          <p:cNvPicPr>
            <a:picLocks noChangeAspect="1"/>
          </p:cNvPicPr>
          <p:nvPr/>
        </p:nvPicPr>
        <p:blipFill>
          <a:blip r:embed="rId3"/>
          <a:stretch>
            <a:fillRect/>
          </a:stretch>
        </p:blipFill>
        <p:spPr>
          <a:xfrm>
            <a:off x="7391400" y="4610100"/>
            <a:ext cx="8030845" cy="5144135"/>
          </a:xfrm>
          <a:prstGeom prst="rect">
            <a:avLst/>
          </a:prstGeom>
          <a:noFill/>
          <a:ln>
            <a:noFill/>
          </a:ln>
        </p:spPr>
      </p:pic>
      <p:grpSp>
        <p:nvGrpSpPr>
          <p:cNvPr id="56" name="Group 9"/>
          <p:cNvGrpSpPr/>
          <p:nvPr/>
        </p:nvGrpSpPr>
        <p:grpSpPr>
          <a:xfrm rot="0">
            <a:off x="3451225" y="5808345"/>
            <a:ext cx="1938655" cy="2239010"/>
            <a:chOff x="0" y="0"/>
            <a:chExt cx="5966444" cy="6503887"/>
          </a:xfrm>
        </p:grpSpPr>
        <p:pic>
          <p:nvPicPr>
            <p:cNvPr id="5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5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59"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grpSp>
        <p:nvGrpSpPr>
          <p:cNvPr id="60" name="Group 13"/>
          <p:cNvGrpSpPr/>
          <p:nvPr/>
        </p:nvGrpSpPr>
        <p:grpSpPr>
          <a:xfrm rot="8550829">
            <a:off x="1196340" y="5803265"/>
            <a:ext cx="1938655" cy="2239010"/>
            <a:chOff x="0" y="0"/>
            <a:chExt cx="5966444" cy="6503887"/>
          </a:xfrm>
        </p:grpSpPr>
        <p:pic>
          <p:nvPicPr>
            <p:cNvPr id="61"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62"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63"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4800" y="876300"/>
            <a:ext cx="17916525" cy="9305290"/>
          </a:xfrm>
          <a:prstGeom prst="rect">
            <a:avLst/>
          </a:prstGeom>
        </p:spPr>
      </p:pic>
      <p:grpSp>
        <p:nvGrpSpPr>
          <p:cNvPr id="14" name="Group 14"/>
          <p:cNvGrpSpPr/>
          <p:nvPr/>
        </p:nvGrpSpPr>
        <p:grpSpPr>
          <a:xfrm rot="0">
            <a:off x="6616065" y="3238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315200" y="6480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990600" y="2251710"/>
            <a:ext cx="16924020" cy="6554470"/>
          </a:xfrm>
          <a:prstGeom prst="rect">
            <a:avLst/>
          </a:prstGeom>
          <a:noFill/>
          <a:ln w="9525">
            <a:noFill/>
          </a:ln>
        </p:spPr>
        <p:txBody>
          <a:bodyPr wrap="square">
            <a:spAutoFit/>
          </a:bodyPr>
          <a:p>
            <a:pPr indent="0">
              <a:lnSpc>
                <a:spcPct val="150000"/>
              </a:lnSpc>
              <a:buFont typeface="+mj-lt"/>
              <a:buNone/>
            </a:pPr>
            <a:r>
              <a:rPr lang="en-US" sz="4000" b="1">
                <a:latin typeface="Arial" panose="020B0604020202020204" pitchFamily="34" charset="0"/>
                <a:cs typeface="Arial" panose="020B0604020202020204" pitchFamily="34" charset="0"/>
              </a:rPr>
              <a:t>Câu 3:</a:t>
            </a:r>
            <a:r>
              <a:rPr lang="en-US" sz="400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Cốc (1) được đun nóng, màu tím của dung dịch KMnO</a:t>
            </a:r>
            <a:r>
              <a:rPr lang="en-US" sz="4000" baseline="-25000">
                <a:latin typeface="Arial" panose="020B0604020202020204" pitchFamily="34" charset="0"/>
                <a:cs typeface="Arial" panose="020B0604020202020204" pitchFamily="34" charset="0"/>
              </a:rPr>
              <a:t>4</a:t>
            </a:r>
            <a:r>
              <a:rPr lang="en-US" sz="4000">
                <a:latin typeface="Arial" panose="020B0604020202020204" pitchFamily="34" charset="0"/>
                <a:cs typeface="Arial" panose="020B0604020202020204" pitchFamily="34" charset="0"/>
              </a:rPr>
              <a:t> bị mất màu nhanh hơn cốc (2).</a:t>
            </a:r>
            <a:endParaRPr lang="en-US" sz="4000">
              <a:latin typeface="Arial" panose="020B0604020202020204" pitchFamily="34" charset="0"/>
              <a:cs typeface="Arial" panose="020B0604020202020204" pitchFamily="34" charset="0"/>
            </a:endParaRPr>
          </a:p>
          <a:p>
            <a:pPr indent="0">
              <a:lnSpc>
                <a:spcPct val="150000"/>
              </a:lnSpc>
              <a:buFont typeface="+mj-lt"/>
              <a:buNone/>
            </a:pPr>
            <a:r>
              <a:rPr lang="en-US" sz="4000">
                <a:latin typeface="Arial" panose="020B0604020202020204" pitchFamily="34" charset="0"/>
                <a:cs typeface="Arial" panose="020B0604020202020204" pitchFamily="34" charset="0"/>
              </a:rPr>
              <a:t>→ Nhận xét: Ở nhiệt độ cao, tốc độ phản ứng xảy ra nhanh hơn.</a:t>
            </a:r>
            <a:endParaRPr lang="en-US" sz="4000">
              <a:latin typeface="Arial" panose="020B0604020202020204" pitchFamily="34" charset="0"/>
              <a:cs typeface="Arial" panose="020B0604020202020204" pitchFamily="34" charset="0"/>
            </a:endParaRPr>
          </a:p>
          <a:p>
            <a:pPr indent="0">
              <a:lnSpc>
                <a:spcPct val="150000"/>
              </a:lnSpc>
              <a:buFont typeface="+mj-lt"/>
              <a:buNone/>
            </a:pPr>
            <a:r>
              <a:rPr lang="en-US" sz="4000" b="1">
                <a:latin typeface="Arial" panose="020B0604020202020204" pitchFamily="34" charset="0"/>
                <a:cs typeface="Arial" panose="020B0604020202020204" pitchFamily="34" charset="0"/>
              </a:rPr>
              <a:t>Câu 4:</a:t>
            </a:r>
            <a:endParaRPr lang="en-US" sz="4000" b="1">
              <a:latin typeface="Arial" panose="020B0604020202020204" pitchFamily="34" charset="0"/>
              <a:cs typeface="Arial" panose="020B0604020202020204" pitchFamily="34" charset="0"/>
            </a:endParaRPr>
          </a:p>
          <a:p>
            <a:pPr indent="0">
              <a:lnSpc>
                <a:spcPct val="150000"/>
              </a:lnSpc>
              <a:buFont typeface="+mj-lt"/>
              <a:buNone/>
            </a:pPr>
            <a:r>
              <a:rPr lang="en-US" sz="4000">
                <a:latin typeface="Arial" panose="020B0604020202020204" pitchFamily="34" charset="0"/>
                <a:cs typeface="Arial" panose="020B0604020202020204" pitchFamily="34" charset="0"/>
              </a:rPr>
              <a:t>Khi đun nóng, các phân tử chất phản ứng chuyển động với vận tốc nhanh hơn, dẫn đến sự gia tăng của KMnO</a:t>
            </a:r>
            <a:r>
              <a:rPr lang="en-US" sz="4000" baseline="-25000">
                <a:latin typeface="Arial" panose="020B0604020202020204" pitchFamily="34" charset="0"/>
                <a:cs typeface="Arial" panose="020B0604020202020204" pitchFamily="34" charset="0"/>
              </a:rPr>
              <a:t>4</a:t>
            </a:r>
            <a:r>
              <a:rPr lang="en-US" sz="4000">
                <a:latin typeface="Arial" panose="020B0604020202020204" pitchFamily="34" charset="0"/>
                <a:cs typeface="Arial" panose="020B0604020202020204" pitchFamily="34" charset="0"/>
              </a:rPr>
              <a:t> trong 2 cốc không giống nhau.</a:t>
            </a:r>
            <a:endParaRPr lang="en-US" sz="4000">
              <a:latin typeface="Arial" panose="020B0604020202020204" pitchFamily="34" charset="0"/>
              <a:cs typeface="Arial" panose="020B0604020202020204" pitchFamily="34" charset="0"/>
            </a:endParaRPr>
          </a:p>
        </p:txBody>
      </p:sp>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16071850" y="784225"/>
            <a:ext cx="1553845" cy="176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barn(inVertical)">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4175779">
            <a:off x="-3492248" y="-90351"/>
            <a:ext cx="8642020" cy="440743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209283" flipH="1" flipV="1">
            <a:off x="14019386" y="6021060"/>
            <a:ext cx="6201119" cy="6767933"/>
          </a:xfrm>
          <a:prstGeom prst="rect">
            <a:avLst/>
          </a:prstGeom>
        </p:spPr>
      </p:pic>
      <p:pic>
        <p:nvPicPr>
          <p:cNvPr id="5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57860" y="190500"/>
            <a:ext cx="16851630" cy="9917430"/>
          </a:xfrm>
          <a:prstGeom prst="rect">
            <a:avLst/>
          </a:prstGeom>
        </p:spPr>
      </p:pic>
      <p:sp>
        <p:nvSpPr>
          <p:cNvPr id="56" name="Text Box 55"/>
          <p:cNvSpPr txBox="1"/>
          <p:nvPr/>
        </p:nvSpPr>
        <p:spPr>
          <a:xfrm>
            <a:off x="1707515" y="2019300"/>
            <a:ext cx="14752320" cy="1938020"/>
          </a:xfrm>
          <a:prstGeom prst="rect">
            <a:avLst/>
          </a:prstGeom>
          <a:noFill/>
          <a:ln w="9525">
            <a:noFill/>
          </a:ln>
        </p:spPr>
        <p:txBody>
          <a:bodyPr wrap="square">
            <a:spAutoFit/>
          </a:bodyPr>
          <a:p>
            <a:pPr indent="0">
              <a:lnSpc>
                <a:spcPct val="150000"/>
              </a:lnSpc>
            </a:pPr>
            <a:r>
              <a:rPr lang="en-US" sz="4000" b="0">
                <a:solidFill>
                  <a:srgbClr val="000000"/>
                </a:solidFill>
                <a:latin typeface="Arial" panose="020B0604020202020204" pitchFamily="34" charset="0"/>
              </a:rPr>
              <a:t>Công thức của Van’t Hoff biểu diễn mối quan hệ giữa nhiệt độ và tốc độ phản ứng hóa học:</a:t>
            </a:r>
            <a:endParaRPr lang="en-US" sz="4000" b="0">
              <a:solidFill>
                <a:srgbClr val="000000"/>
              </a:solidFill>
              <a:latin typeface="Arial" panose="020B0604020202020204" pitchFamily="34" charset="0"/>
            </a:endParaRPr>
          </a:p>
        </p:txBody>
      </p:sp>
      <p:pic>
        <p:nvPicPr>
          <p:cNvPr id="4" name="Picture 3"/>
          <p:cNvPicPr>
            <a:picLocks noChangeAspect="1"/>
          </p:cNvPicPr>
          <p:nvPr/>
        </p:nvPicPr>
        <p:blipFill>
          <a:blip r:embed="rId4"/>
          <a:stretch>
            <a:fillRect/>
          </a:stretch>
        </p:blipFill>
        <p:spPr>
          <a:xfrm>
            <a:off x="7467600" y="4376420"/>
            <a:ext cx="3232150" cy="1936750"/>
          </a:xfrm>
          <a:prstGeom prst="rect">
            <a:avLst/>
          </a:prstGeom>
        </p:spPr>
      </p:pic>
      <p:sp>
        <p:nvSpPr>
          <p:cNvPr id="8" name="Text Box 7"/>
          <p:cNvSpPr txBox="1"/>
          <p:nvPr/>
        </p:nvSpPr>
        <p:spPr>
          <a:xfrm>
            <a:off x="3657600" y="6313170"/>
            <a:ext cx="9906000" cy="706755"/>
          </a:xfrm>
          <a:prstGeom prst="rect">
            <a:avLst/>
          </a:prstGeom>
          <a:noFill/>
          <a:ln w="9525">
            <a:noFill/>
          </a:ln>
        </p:spPr>
        <p:txBody>
          <a:bodyPr wrap="square">
            <a:spAutoFit/>
          </a:bodyPr>
          <a:p>
            <a:pPr indent="0"/>
            <a:r>
              <a:rPr lang="en-US" sz="4000" b="0" i="1">
                <a:latin typeface="Arial" panose="020B0604020202020204" pitchFamily="34" charset="0"/>
                <a:cs typeface="Arial" panose="020B0604020202020204" pitchFamily="34" charset="0"/>
              </a:rPr>
              <a:t>Trong đó:</a:t>
            </a:r>
            <a:endParaRPr lang="en-US" sz="4000" b="0" i="1">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4" name="Text Box 113"/>
              <p:cNvSpPr txBox="1"/>
              <p:nvPr/>
            </p:nvSpPr>
            <p:spPr>
              <a:xfrm>
                <a:off x="3810000" y="7200900"/>
                <a:ext cx="10973435" cy="722630"/>
              </a:xfrm>
              <a:prstGeom prst="rect">
                <a:avLst/>
              </a:prstGeom>
              <a:noFill/>
              <a:ln w="9525">
                <a:noFill/>
              </a:ln>
            </p:spPr>
            <p:txBody>
              <a:bodyPr wrap="square">
                <a:spAutoFit/>
              </a:bodyPr>
              <a:p>
                <a:pPr indent="0"/>
                <a:r>
                  <a:rPr lang="en-US" sz="4000" b="0">
                    <a:latin typeface="Arial" panose="020B0604020202020204" pitchFamily="34" charset="0"/>
                    <a:cs typeface="Arial" panose="020B0604020202020204" pitchFamily="34" charset="0"/>
                  </a:rPr>
                  <a:t> </a:t>
                </a:r>
                <a14:m>
                  <m:oMath xmlns:m="http://schemas.openxmlformats.org/officeDocument/2006/math">
                    <m:sSub>
                      <m:sSubPr>
                        <m:ctrlPr>
                          <a:rPr lang="en-US" sz="4000" b="0" i="1">
                            <a:latin typeface="Cambria Math" panose="02040503050406030204" charset="0"/>
                            <a:cs typeface="Cambria Math" panose="02040503050406030204" charset="0"/>
                          </a:rPr>
                        </m:ctrlPr>
                      </m:sSubPr>
                      <m:e>
                        <m:r>
                          <a:rPr lang="en-US" sz="4000" b="0" i="1">
                            <a:latin typeface="Cambria Math" panose="02040503050406030204" charset="0"/>
                            <a:cs typeface="Cambria Math" panose="02040503050406030204" charset="0"/>
                          </a:rPr>
                          <m:t>𝑣</m:t>
                        </m:r>
                      </m:e>
                      <m:sub>
                        <m:sSub>
                          <m:sSubPr>
                            <m:ctrlPr>
                              <a:rPr lang="en-US" sz="4000" b="0" i="1">
                                <a:latin typeface="Cambria Math" panose="02040503050406030204" charset="0"/>
                                <a:cs typeface="Cambria Math" panose="02040503050406030204" charset="0"/>
                              </a:rPr>
                            </m:ctrlPr>
                          </m:sSubPr>
                          <m:e>
                            <m:r>
                              <a:rPr lang="en-US" sz="4000" b="0" i="1">
                                <a:latin typeface="Cambria Math" panose="02040503050406030204" charset="0"/>
                                <a:cs typeface="Cambria Math" panose="02040503050406030204" charset="0"/>
                              </a:rPr>
                              <m:t>𝑡</m:t>
                            </m:r>
                          </m:e>
                          <m:sub>
                            <m:r>
                              <a:rPr lang="en-US" sz="4000" b="0" i="1">
                                <a:latin typeface="Cambria Math" panose="02040503050406030204" charset="0"/>
                                <a:cs typeface="Cambria Math" panose="02040503050406030204" charset="0"/>
                              </a:rPr>
                              <m:t>1</m:t>
                            </m:r>
                          </m:sub>
                        </m:sSub>
                      </m:sub>
                    </m:sSub>
                    <m:r>
                      <a:rPr lang="en-US" sz="4000" b="0" i="1">
                        <a:latin typeface="Cambria Math" panose="02040503050406030204" charset="0"/>
                        <a:cs typeface="Cambria Math" panose="02040503050406030204" charset="0"/>
                      </a:rPr>
                      <m:t>, </m:t>
                    </m:r>
                    <m:sSub>
                      <m:sSubPr>
                        <m:ctrlPr>
                          <a:rPr lang="en-US" sz="4000" b="0" i="1">
                            <a:latin typeface="Cambria Math" panose="02040503050406030204" charset="0"/>
                            <a:cs typeface="Cambria Math" panose="02040503050406030204" charset="0"/>
                          </a:rPr>
                        </m:ctrlPr>
                      </m:sSubPr>
                      <m:e>
                        <m:r>
                          <a:rPr lang="en-US" sz="4000" b="0" i="1">
                            <a:latin typeface="Cambria Math" panose="02040503050406030204" charset="0"/>
                            <a:cs typeface="Cambria Math" panose="02040503050406030204" charset="0"/>
                          </a:rPr>
                          <m:t>𝑣</m:t>
                        </m:r>
                      </m:e>
                      <m:sub>
                        <m:sSub>
                          <m:sSubPr>
                            <m:ctrlPr>
                              <a:rPr lang="en-US" sz="4000" b="0" i="1">
                                <a:latin typeface="Cambria Math" panose="02040503050406030204" charset="0"/>
                                <a:cs typeface="Cambria Math" panose="02040503050406030204" charset="0"/>
                              </a:rPr>
                            </m:ctrlPr>
                          </m:sSubPr>
                          <m:e>
                            <m:r>
                              <a:rPr lang="en-US" sz="4000" b="0" i="1">
                                <a:latin typeface="Cambria Math" panose="02040503050406030204" charset="0"/>
                                <a:cs typeface="Cambria Math" panose="02040503050406030204" charset="0"/>
                              </a:rPr>
                              <m:t>𝑡</m:t>
                            </m:r>
                          </m:e>
                          <m:sub>
                            <m:r>
                              <a:rPr lang="en-US" sz="4000" b="0" i="1">
                                <a:latin typeface="Cambria Math" panose="02040503050406030204" charset="0"/>
                                <a:cs typeface="Cambria Math" panose="02040503050406030204" charset="0"/>
                              </a:rPr>
                              <m:t>2</m:t>
                            </m:r>
                          </m:sub>
                        </m:sSub>
                      </m:sub>
                    </m:sSub>
                    <m:r>
                      <a:rPr lang="en-US" sz="4000" b="0" i="1">
                        <a:latin typeface="Cambria Math" panose="02040503050406030204" charset="0"/>
                        <a:cs typeface="Cambria Math" panose="02040503050406030204" charset="0"/>
                      </a:rPr>
                      <m:t> </m:t>
                    </m:r>
                  </m:oMath>
                </a14:m>
                <a:r>
                  <a:rPr lang="en-US" sz="4000" b="0">
                    <a:latin typeface="Arial" panose="020B0604020202020204" pitchFamily="34" charset="0"/>
                    <a:cs typeface="Arial" panose="020B0604020202020204" pitchFamily="34" charset="0"/>
                  </a:rPr>
                  <a:t>là tốc độ phản ứng ở 2 nhiệt độ t</a:t>
                </a:r>
                <a:r>
                  <a:rPr lang="en-US" sz="4000" b="0" baseline="-25000">
                    <a:latin typeface="Arial" panose="020B0604020202020204" pitchFamily="34" charset="0"/>
                    <a:cs typeface="Arial" panose="020B0604020202020204" pitchFamily="34" charset="0"/>
                  </a:rPr>
                  <a:t>1</a:t>
                </a:r>
                <a:r>
                  <a:rPr lang="en-US" sz="4000" b="0">
                    <a:latin typeface="Arial" panose="020B0604020202020204" pitchFamily="34" charset="0"/>
                    <a:cs typeface="Arial" panose="020B0604020202020204" pitchFamily="34" charset="0"/>
                  </a:rPr>
                  <a:t> và t</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mc:Choice>
        <mc:Fallback>
          <p:sp>
            <p:nvSpPr>
              <p:cNvPr id="114" name="Text Box 113"/>
              <p:cNvSpPr txBox="1">
                <a:spLocks noRot="1" noChangeAspect="1" noMove="1" noResize="1" noEditPoints="1" noAdjustHandles="1" noChangeArrowheads="1" noChangeShapeType="1" noTextEdit="1"/>
              </p:cNvSpPr>
              <p:nvPr/>
            </p:nvSpPr>
            <p:spPr>
              <a:xfrm>
                <a:off x="3810000" y="7200900"/>
                <a:ext cx="10973435" cy="722630"/>
              </a:xfrm>
              <a:prstGeom prst="rect">
                <a:avLst/>
              </a:prstGeom>
              <a:blipFill rotWithShape="1">
                <a:blip r:embed="rId5"/>
                <a:stretch>
                  <a:fillRect b="-6942"/>
                </a:stretch>
              </a:blipFill>
              <a:ln w="9525">
                <a:noFill/>
              </a:ln>
            </p:spPr>
            <p:txBody>
              <a:bodyPr/>
              <a:lstStyle/>
              <a:p>
                <a:r>
                  <a:rPr lang="en-US" altLang="en-US">
                    <a:noFill/>
                  </a:rPr>
                  <a:t> </a:t>
                </a:r>
              </a:p>
            </p:txBody>
          </p:sp>
        </mc:Fallback>
      </mc:AlternateContent>
      <p:sp>
        <p:nvSpPr>
          <p:cNvPr id="115" name="Text Box 114"/>
          <p:cNvSpPr txBox="1"/>
          <p:nvPr/>
        </p:nvSpPr>
        <p:spPr>
          <a:xfrm>
            <a:off x="4038600" y="7886700"/>
            <a:ext cx="9906000" cy="1106805"/>
          </a:xfrm>
          <a:prstGeom prst="rect">
            <a:avLst/>
          </a:prstGeom>
          <a:noFill/>
          <a:ln w="9525">
            <a:noFill/>
          </a:ln>
        </p:spPr>
        <p:txBody>
          <a:bodyPr wrap="square">
            <a:spAutoFit/>
          </a:bodyPr>
          <a:p>
            <a:pPr indent="0"/>
            <a:r>
              <a:rPr lang="en-US" sz="6600" b="0">
                <a:latin typeface="Times New Roman" panose="02020603050405020304" charset="0"/>
                <a:cs typeface="Times New Roman" panose="02020603050405020304" charset="0"/>
              </a:rPr>
              <a:t>ᵞ</a:t>
            </a:r>
            <a:r>
              <a:rPr lang="en-US" sz="4000" b="0">
                <a:latin typeface="Arial" panose="020B0604020202020204" pitchFamily="34" charset="0"/>
                <a:cs typeface="Arial" panose="020B0604020202020204" pitchFamily="34" charset="0"/>
              </a:rPr>
              <a:t> là hệ số nhiệt độ Van’t Hoff.</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57200" y="723900"/>
            <a:ext cx="17442180" cy="875220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145075" flipH="1" flipV="1">
            <a:off x="-4408171" y="5279501"/>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13" name="Text Box 12"/>
          <p:cNvSpPr txBox="1"/>
          <p:nvPr/>
        </p:nvSpPr>
        <p:spPr>
          <a:xfrm>
            <a:off x="1219200" y="2019300"/>
            <a:ext cx="15913100" cy="5631180"/>
          </a:xfrm>
          <a:prstGeom prst="rect">
            <a:avLst/>
          </a:prstGeom>
          <a:noFill/>
          <a:ln w="9525">
            <a:noFill/>
          </a:ln>
        </p:spPr>
        <p:txBody>
          <a:bodyPr wrap="square">
            <a:spAutoFit/>
          </a:bodyPr>
          <a:p>
            <a:pPr indent="0" algn="ctr">
              <a:lnSpc>
                <a:spcPct val="150000"/>
              </a:lnSpc>
              <a:buFont typeface="+mj-lt"/>
              <a:buNone/>
            </a:pPr>
            <a:r>
              <a:rPr lang="en-US" sz="4000" b="1">
                <a:latin typeface="Arial" panose="020B0604020202020204" pitchFamily="34" charset="0"/>
                <a:cs typeface="Times New Roman" panose="02020603050405020304" charset="0"/>
              </a:rPr>
              <a:t>Câu luyện tập:</a:t>
            </a:r>
            <a:endParaRPr lang="en-US" sz="4000" b="1">
              <a:latin typeface="Arial" panose="020B0604020202020204" pitchFamily="34" charset="0"/>
              <a:cs typeface="Times New Roman" panose="02020603050405020304" charset="0"/>
            </a:endParaRPr>
          </a:p>
          <a:p>
            <a:pPr indent="0" algn="just">
              <a:lnSpc>
                <a:spcPct val="150000"/>
              </a:lnSpc>
              <a:buFont typeface="+mj-lt"/>
              <a:buNone/>
            </a:pPr>
            <a:r>
              <a:rPr lang="en-US" sz="4000" b="0">
                <a:latin typeface="Arial" panose="020B0604020202020204" pitchFamily="34" charset="0"/>
                <a:cs typeface="Times New Roman" panose="02020603050405020304" charset="0"/>
              </a:rPr>
              <a:t>Biết rằng, khi nhiệt độ tăng thêm 10</a:t>
            </a:r>
            <a:r>
              <a:rPr lang="en-US" sz="4000" b="0" baseline="30000">
                <a:latin typeface="Arial" panose="020B0604020202020204" pitchFamily="34" charset="0"/>
                <a:cs typeface="Times New Roman" panose="02020603050405020304" charset="0"/>
              </a:rPr>
              <a:t>o</a:t>
            </a:r>
            <a:r>
              <a:rPr lang="en-US" sz="4000" b="0">
                <a:latin typeface="Arial" panose="020B0604020202020204" pitchFamily="34" charset="0"/>
                <a:cs typeface="Times New Roman" panose="02020603050405020304" charset="0"/>
              </a:rPr>
              <a:t>C, tốc độ của một phản ứng hóa học tăng 4 lần; cho biết tốc độ phản ứng giảm bao nhiêu lần khi nhiệt độ giảm từ 70</a:t>
            </a:r>
            <a:r>
              <a:rPr lang="en-US" sz="4000" b="0" baseline="30000">
                <a:latin typeface="Arial" panose="020B0604020202020204" pitchFamily="34" charset="0"/>
                <a:cs typeface="Times New Roman" panose="02020603050405020304" charset="0"/>
              </a:rPr>
              <a:t>o</a:t>
            </a:r>
            <a:r>
              <a:rPr lang="en-US" sz="4000" b="0">
                <a:latin typeface="Arial" panose="020B0604020202020204" pitchFamily="34" charset="0"/>
                <a:cs typeface="Times New Roman" panose="02020603050405020304" charset="0"/>
              </a:rPr>
              <a:t>C xuống 40</a:t>
            </a:r>
            <a:r>
              <a:rPr lang="en-US" sz="4000" b="0" baseline="30000">
                <a:latin typeface="Arial" panose="020B0604020202020204" pitchFamily="34" charset="0"/>
                <a:cs typeface="Times New Roman" panose="02020603050405020304" charset="0"/>
              </a:rPr>
              <a:t>o</a:t>
            </a:r>
            <a:r>
              <a:rPr lang="en-US" sz="4000" b="0">
                <a:latin typeface="Arial" panose="020B0604020202020204" pitchFamily="34" charset="0"/>
                <a:cs typeface="Times New Roman" panose="02020603050405020304" charset="0"/>
              </a:rPr>
              <a:t>C</a:t>
            </a:r>
            <a:endParaRPr lang="en-US" sz="4000" b="0">
              <a:latin typeface="Arial" panose="020B0604020202020204" pitchFamily="34" charset="0"/>
              <a:cs typeface="Times New Roman" panose="02020603050405020304" charset="0"/>
            </a:endParaRPr>
          </a:p>
          <a:p>
            <a:pPr indent="0" algn="just">
              <a:lnSpc>
                <a:spcPct val="150000"/>
              </a:lnSpc>
              <a:buFont typeface="+mj-lt"/>
              <a:buNone/>
            </a:pPr>
            <a:r>
              <a:rPr lang="en-US" sz="4000" b="0">
                <a:latin typeface="Arial" panose="020B0604020202020204" pitchFamily="34" charset="0"/>
                <a:cs typeface="Arial" panose="020B0604020202020204" pitchFamily="34" charset="0"/>
              </a:rPr>
              <a:t>→</a:t>
            </a:r>
            <a:r>
              <a:rPr lang="en-US" sz="4000" b="0">
                <a:latin typeface="Arial" panose="020B0604020202020204" pitchFamily="34" charset="0"/>
                <a:cs typeface="Times New Roman" panose="02020603050405020304" charset="0"/>
              </a:rPr>
              <a:t> </a:t>
            </a:r>
            <a:r>
              <a:rPr lang="en-US" sz="4000" b="1">
                <a:latin typeface="Arial" panose="020B0604020202020204" pitchFamily="34" charset="0"/>
                <a:cs typeface="Times New Roman" panose="02020603050405020304" charset="0"/>
              </a:rPr>
              <a:t>Đáp án: </a:t>
            </a:r>
            <a:endParaRPr lang="en-US" sz="4000" b="0">
              <a:latin typeface="Arial" panose="020B0604020202020204" pitchFamily="34" charset="0"/>
              <a:cs typeface="Times New Roman" panose="02020603050405020304" charset="0"/>
            </a:endParaRPr>
          </a:p>
          <a:p>
            <a:pPr indent="0" algn="ctr">
              <a:lnSpc>
                <a:spcPct val="150000"/>
              </a:lnSpc>
              <a:buFont typeface="+mj-lt"/>
              <a:buNone/>
            </a:pPr>
            <a:r>
              <a:rPr lang="en-US" sz="4000" b="1" i="1">
                <a:latin typeface="Arial" panose="020B0604020202020204" pitchFamily="34" charset="0"/>
                <a:cs typeface="Times New Roman" panose="02020603050405020304" charset="0"/>
              </a:rPr>
              <a:t>Tốc độ phản ứng giảm 64 lần</a:t>
            </a:r>
            <a:endParaRPr lang="en-US" sz="4000" b="1" i="1">
              <a:latin typeface="Arial" panose="020B0604020202020204" pitchFamily="34" charset="0"/>
              <a:cs typeface="Times New Roman" panose="02020603050405020304" charset="0"/>
            </a:endParaRPr>
          </a:p>
        </p:txBody>
      </p:sp>
      <p:pic>
        <p:nvPicPr>
          <p:cNvPr id="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21324" flipH="1">
            <a:off x="15303500" y="281940"/>
            <a:ext cx="2917825" cy="2178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419600" y="266700"/>
            <a:ext cx="8883015" cy="1658620"/>
          </a:xfrm>
          <a:prstGeom prst="rect">
            <a:avLst/>
          </a:prstGeom>
        </p:spPr>
      </p:pic>
      <p:sp>
        <p:nvSpPr>
          <p:cNvPr id="237" name="Text Box 236"/>
          <p:cNvSpPr txBox="1"/>
          <p:nvPr/>
        </p:nvSpPr>
        <p:spPr>
          <a:xfrm>
            <a:off x="5105400" y="723900"/>
            <a:ext cx="10757535" cy="829945"/>
          </a:xfrm>
          <a:prstGeom prst="rect">
            <a:avLst/>
          </a:prstGeom>
          <a:noFill/>
          <a:ln w="9525">
            <a:noFill/>
          </a:ln>
        </p:spPr>
        <p:txBody>
          <a:bodyPr wrap="square">
            <a:spAutoFit/>
          </a:bodyPr>
          <a:p>
            <a:pPr indent="0"/>
            <a:r>
              <a:rPr lang="en-US" sz="4800" b="1">
                <a:latin typeface="Arial" panose="020B0604020202020204" pitchFamily="34" charset="0"/>
                <a:cs typeface="Calibri" panose="020F0502020204030204" charset="0"/>
              </a:rPr>
              <a:t>3.Ảnh hưởng của áp suất</a:t>
            </a:r>
            <a:endParaRPr lang="en-US" sz="4800" b="1">
              <a:latin typeface="Arial" panose="020B0604020202020204" pitchFamily="34" charset="0"/>
              <a:cs typeface="Calibri" panose="020F0502020204030204" charset="0"/>
            </a:endParaRPr>
          </a:p>
        </p:txBody>
      </p:sp>
      <p:sp>
        <p:nvSpPr>
          <p:cNvPr id="55" name="Text Box 54"/>
          <p:cNvSpPr txBox="1"/>
          <p:nvPr/>
        </p:nvSpPr>
        <p:spPr>
          <a:xfrm>
            <a:off x="718820" y="2400300"/>
            <a:ext cx="16717010" cy="1938020"/>
          </a:xfrm>
          <a:prstGeom prst="rect">
            <a:avLst/>
          </a:prstGeom>
          <a:noFill/>
          <a:ln w="9525">
            <a:noFill/>
          </a:ln>
        </p:spPr>
        <p:txBody>
          <a:bodyPr wrap="square">
            <a:spAutoFit/>
          </a:bodyPr>
          <a:p>
            <a:pPr indent="0" algn="r">
              <a:lnSpc>
                <a:spcPct val="150000"/>
              </a:lnSpc>
            </a:pPr>
            <a:r>
              <a:rPr lang="en-US" sz="4000" b="1">
                <a:latin typeface="Arial" panose="020B0604020202020204" pitchFamily="34" charset="0"/>
              </a:rPr>
              <a:t>Câu hỏi 5: </a:t>
            </a:r>
            <a:r>
              <a:rPr lang="en-US" sz="4000">
                <a:latin typeface="Arial" panose="020B0604020202020204" pitchFamily="34" charset="0"/>
              </a:rPr>
              <a:t>Quan sát Hình 16.5, cho biết mật độ phân bố của các phân tử chất khí trong bình kín thay đổi như thế nào khi tăng áp suất của bình?</a:t>
            </a:r>
            <a:endParaRPr lang="en-US" sz="4000">
              <a:latin typeface="Arial" panose="020B0604020202020204" pitchFamily="34" charset="0"/>
            </a:endParaRPr>
          </a:p>
        </p:txBody>
      </p:sp>
      <p:grpSp>
        <p:nvGrpSpPr>
          <p:cNvPr id="56" name="Group 9"/>
          <p:cNvGrpSpPr/>
          <p:nvPr/>
        </p:nvGrpSpPr>
        <p:grpSpPr>
          <a:xfrm rot="0">
            <a:off x="15978505" y="7919085"/>
            <a:ext cx="1938655" cy="2239010"/>
            <a:chOff x="0" y="0"/>
            <a:chExt cx="5966444" cy="6503887"/>
          </a:xfrm>
        </p:grpSpPr>
        <p:pic>
          <p:nvPicPr>
            <p:cNvPr id="5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5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59"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grpSp>
        <p:nvGrpSpPr>
          <p:cNvPr id="60" name="Group 13"/>
          <p:cNvGrpSpPr/>
          <p:nvPr/>
        </p:nvGrpSpPr>
        <p:grpSpPr>
          <a:xfrm rot="8550829">
            <a:off x="13594715" y="8338820"/>
            <a:ext cx="1938655" cy="2239010"/>
            <a:chOff x="0" y="0"/>
            <a:chExt cx="5966444" cy="6503887"/>
          </a:xfrm>
        </p:grpSpPr>
        <p:pic>
          <p:nvPicPr>
            <p:cNvPr id="61"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62"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63"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pic>
        <p:nvPicPr>
          <p:cNvPr id="64"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5198090" y="-1714500"/>
            <a:ext cx="3903345" cy="3639820"/>
          </a:xfrm>
          <a:prstGeom prst="rect">
            <a:avLst/>
          </a:prstGeom>
        </p:spPr>
      </p:pic>
      <p:pic>
        <p:nvPicPr>
          <p:cNvPr id="65"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52400" y="8427085"/>
            <a:ext cx="2792095" cy="1659255"/>
          </a:xfrm>
          <a:prstGeom prst="rect">
            <a:avLst/>
          </a:prstGeom>
        </p:spPr>
      </p:pic>
      <p:pic>
        <p:nvPicPr>
          <p:cNvPr id="24" name="Picture 13"/>
          <p:cNvPicPr>
            <a:picLocks noChangeAspect="1"/>
          </p:cNvPicPr>
          <p:nvPr/>
        </p:nvPicPr>
        <p:blipFill>
          <a:blip r:embed="rId10"/>
          <a:srcRect t="4094"/>
          <a:stretch>
            <a:fillRect/>
          </a:stretch>
        </p:blipFill>
        <p:spPr>
          <a:xfrm>
            <a:off x="3962400" y="4733290"/>
            <a:ext cx="9540875" cy="440563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barn(inVertical)">
                                      <p:cBhvr>
                                        <p:cTn id="10" dur="500"/>
                                        <p:tgtEl>
                                          <p:spTgt spid="23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74345" y="878840"/>
            <a:ext cx="18254345" cy="9671685"/>
          </a:xfrm>
          <a:prstGeom prst="rect">
            <a:avLst/>
          </a:prstGeom>
        </p:spPr>
      </p:pic>
      <p:grpSp>
        <p:nvGrpSpPr>
          <p:cNvPr id="14" name="Group 14"/>
          <p:cNvGrpSpPr/>
          <p:nvPr/>
        </p:nvGrpSpPr>
        <p:grpSpPr>
          <a:xfrm rot="0">
            <a:off x="6616065" y="3238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315200" y="6480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1322070" y="2476500"/>
            <a:ext cx="16558260" cy="2861310"/>
          </a:xfrm>
          <a:prstGeom prst="rect">
            <a:avLst/>
          </a:prstGeom>
          <a:noFill/>
          <a:ln w="9525">
            <a:noFill/>
          </a:ln>
        </p:spPr>
        <p:txBody>
          <a:bodyPr wrap="square">
            <a:spAutoFit/>
          </a:bodyPr>
          <a:p>
            <a:pPr indent="0">
              <a:lnSpc>
                <a:spcPct val="150000"/>
              </a:lnSpc>
              <a:buFont typeface="+mj-lt"/>
              <a:buNone/>
            </a:pPr>
            <a:r>
              <a:rPr lang="en-US" sz="4000" b="0">
                <a:latin typeface="Arial" panose="020B0604020202020204" pitchFamily="34" charset="0"/>
                <a:cs typeface="Arial" panose="020B0604020202020204" pitchFamily="34" charset="0"/>
              </a:rPr>
              <a:t>Khi nén, áp suất trong bình tăng, thể tích giảm, các phân tử khí phân bố đặc khít hơn, nồng độ cao hơn, các chất dễ tạo ra các va chạm hiệu quả hơn, dẫn đến tốc độ phản ứng tăng.</a:t>
            </a:r>
            <a:endParaRPr lang="en-US" sz="4000" b="0">
              <a:latin typeface="Arial" panose="020B0604020202020204" pitchFamily="34" charset="0"/>
              <a:cs typeface="Arial" panose="020B0604020202020204" pitchFamily="34" charset="0"/>
            </a:endParaRPr>
          </a:p>
        </p:txBody>
      </p:sp>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16529050" y="479425"/>
            <a:ext cx="1553845" cy="1769110"/>
          </a:xfrm>
          <a:prstGeom prst="rect">
            <a:avLst/>
          </a:prstGeom>
        </p:spPr>
      </p:pic>
      <p:pic>
        <p:nvPicPr>
          <p:cNvPr id="24" name="Picture 13"/>
          <p:cNvPicPr>
            <a:picLocks noChangeAspect="1"/>
          </p:cNvPicPr>
          <p:nvPr/>
        </p:nvPicPr>
        <p:blipFill>
          <a:blip r:embed="rId6"/>
          <a:srcRect t="4094"/>
          <a:stretch>
            <a:fillRect/>
          </a:stretch>
        </p:blipFill>
        <p:spPr>
          <a:xfrm>
            <a:off x="5290820" y="5600700"/>
            <a:ext cx="8733155" cy="403288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barn(inVertical)">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57200" y="723900"/>
            <a:ext cx="17442180" cy="875220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145075" flipH="1" flipV="1">
            <a:off x="-4408171" y="5279501"/>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13" name="Text Box 12"/>
          <p:cNvSpPr txBox="1"/>
          <p:nvPr/>
        </p:nvSpPr>
        <p:spPr>
          <a:xfrm>
            <a:off x="1393190" y="2745740"/>
            <a:ext cx="15500985" cy="4707890"/>
          </a:xfrm>
          <a:prstGeom prst="rect">
            <a:avLst/>
          </a:prstGeom>
          <a:noFill/>
          <a:ln w="9525">
            <a:noFill/>
          </a:ln>
        </p:spPr>
        <p:txBody>
          <a:bodyPr wrap="square">
            <a:spAutoFit/>
          </a:bodyPr>
          <a:p>
            <a:pPr indent="0" algn="l">
              <a:lnSpc>
                <a:spcPct val="150000"/>
              </a:lnSpc>
              <a:buFont typeface="+mj-lt"/>
              <a:buNone/>
            </a:pPr>
            <a:r>
              <a:rPr lang="en-US" sz="4000" b="1">
                <a:latin typeface="Arial" panose="020B0604020202020204" pitchFamily="34" charset="0"/>
                <a:cs typeface="Times New Roman" panose="02020603050405020304" charset="0"/>
              </a:rPr>
              <a:t>Câu luyện tập: </a:t>
            </a:r>
            <a:r>
              <a:rPr lang="en-US" sz="4000">
                <a:latin typeface="Arial" panose="020B0604020202020204" pitchFamily="34" charset="0"/>
                <a:cs typeface="Times New Roman" panose="02020603050405020304" charset="0"/>
              </a:rPr>
              <a:t>Xét các phản ứng xảy ra trong bình kín:</a:t>
            </a:r>
            <a:endParaRPr lang="en-US" sz="4000">
              <a:latin typeface="Arial" panose="020B0604020202020204" pitchFamily="34" charset="0"/>
              <a:cs typeface="Times New Roman" panose="02020603050405020304" charset="0"/>
            </a:endParaRPr>
          </a:p>
          <a:p>
            <a:pPr indent="0" algn="ctr">
              <a:lnSpc>
                <a:spcPct val="150000"/>
              </a:lnSpc>
              <a:buFont typeface="+mj-lt"/>
              <a:buNone/>
            </a:pPr>
            <a:r>
              <a:rPr lang="en-US" sz="4000">
                <a:latin typeface="Arial" panose="020B0604020202020204" pitchFamily="34" charset="0"/>
                <a:cs typeface="Times New Roman" panose="02020603050405020304" charset="0"/>
              </a:rPr>
              <a:t>2CO(g) + O</a:t>
            </a:r>
            <a:r>
              <a:rPr lang="en-US" sz="4000" baseline="-25000">
                <a:latin typeface="Arial" panose="020B0604020202020204" pitchFamily="34" charset="0"/>
                <a:cs typeface="Times New Roman" panose="02020603050405020304" charset="0"/>
              </a:rPr>
              <a:t>2</a:t>
            </a:r>
            <a:r>
              <a:rPr lang="en-US" sz="4000">
                <a:latin typeface="Arial" panose="020B0604020202020204" pitchFamily="34" charset="0"/>
                <a:cs typeface="Times New Roman" panose="02020603050405020304" charset="0"/>
              </a:rPr>
              <a:t>(g) → 2CO</a:t>
            </a:r>
            <a:r>
              <a:rPr lang="en-US" sz="4000" baseline="-25000">
                <a:latin typeface="Arial" panose="020B0604020202020204" pitchFamily="34" charset="0"/>
                <a:cs typeface="Times New Roman" panose="02020603050405020304" charset="0"/>
              </a:rPr>
              <a:t>2</a:t>
            </a:r>
            <a:r>
              <a:rPr lang="en-US" sz="4000">
                <a:latin typeface="Arial" panose="020B0604020202020204" pitchFamily="34" charset="0"/>
                <a:cs typeface="Times New Roman" panose="02020603050405020304" charset="0"/>
              </a:rPr>
              <a:t>(g)           (1)</a:t>
            </a:r>
            <a:endParaRPr lang="en-US" sz="4000">
              <a:latin typeface="Arial" panose="020B0604020202020204" pitchFamily="34" charset="0"/>
              <a:cs typeface="Times New Roman" panose="02020603050405020304" charset="0"/>
            </a:endParaRPr>
          </a:p>
          <a:p>
            <a:pPr indent="0" algn="ctr">
              <a:lnSpc>
                <a:spcPct val="150000"/>
              </a:lnSpc>
              <a:buFont typeface="+mj-lt"/>
              <a:buNone/>
            </a:pPr>
            <a:r>
              <a:rPr lang="en-US" sz="4000">
                <a:latin typeface="Arial" panose="020B0604020202020204" pitchFamily="34" charset="0"/>
                <a:cs typeface="Times New Roman" panose="02020603050405020304" charset="0"/>
              </a:rPr>
              <a:t>NH</a:t>
            </a:r>
            <a:r>
              <a:rPr lang="en-US" sz="4000" baseline="-25000">
                <a:latin typeface="Arial" panose="020B0604020202020204" pitchFamily="34" charset="0"/>
                <a:cs typeface="Times New Roman" panose="02020603050405020304" charset="0"/>
              </a:rPr>
              <a:t>4</a:t>
            </a:r>
            <a:r>
              <a:rPr lang="en-US" sz="4000">
                <a:latin typeface="Arial" panose="020B0604020202020204" pitchFamily="34" charset="0"/>
                <a:cs typeface="Times New Roman" panose="02020603050405020304" charset="0"/>
              </a:rPr>
              <a:t>Cl(s) → NH</a:t>
            </a:r>
            <a:r>
              <a:rPr lang="en-US" sz="4000" baseline="-25000">
                <a:latin typeface="Arial" panose="020B0604020202020204" pitchFamily="34" charset="0"/>
                <a:cs typeface="Times New Roman" panose="02020603050405020304" charset="0"/>
              </a:rPr>
              <a:t>3</a:t>
            </a:r>
            <a:r>
              <a:rPr lang="en-US" sz="4000">
                <a:latin typeface="Arial" panose="020B0604020202020204" pitchFamily="34" charset="0"/>
                <a:cs typeface="Times New Roman" panose="02020603050405020304" charset="0"/>
              </a:rPr>
              <a:t>(g) + HCl(g)          (2)</a:t>
            </a:r>
            <a:endParaRPr lang="en-US" sz="4000">
              <a:latin typeface="Arial" panose="020B0604020202020204" pitchFamily="34" charset="0"/>
              <a:cs typeface="Times New Roman" panose="02020603050405020304" charset="0"/>
            </a:endParaRPr>
          </a:p>
          <a:p>
            <a:pPr indent="0" algn="l">
              <a:lnSpc>
                <a:spcPct val="150000"/>
              </a:lnSpc>
              <a:buFont typeface="+mj-lt"/>
              <a:buNone/>
            </a:pPr>
            <a:r>
              <a:rPr lang="en-US" sz="4000">
                <a:latin typeface="Arial" panose="020B0604020202020204" pitchFamily="34" charset="0"/>
                <a:cs typeface="Times New Roman" panose="02020603050405020304" charset="0"/>
              </a:rPr>
              <a:t>Yếu tố áp suất ảnh hưởng đến tốc độ của phản ứng nào? Khi tăng áp suất, tốc độ phản ứng thay đổi như thế nào?</a:t>
            </a:r>
            <a:endParaRPr lang="en-US" sz="4000">
              <a:latin typeface="Arial" panose="020B0604020202020204" pitchFamily="34" charset="0"/>
              <a:cs typeface="Times New Roman" panose="02020603050405020304" charset="0"/>
            </a:endParaRPr>
          </a:p>
        </p:txBody>
      </p:sp>
      <p:pic>
        <p:nvPicPr>
          <p:cNvPr id="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21324" flipH="1">
            <a:off x="15303500" y="281940"/>
            <a:ext cx="2917825" cy="2178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712720" y="878840"/>
            <a:ext cx="13535660" cy="7986395"/>
          </a:xfrm>
          <a:prstGeom prst="rect">
            <a:avLst/>
          </a:prstGeom>
        </p:spPr>
      </p:pic>
      <p:grpSp>
        <p:nvGrpSpPr>
          <p:cNvPr id="14" name="Group 14"/>
          <p:cNvGrpSpPr/>
          <p:nvPr/>
        </p:nvGrpSpPr>
        <p:grpSpPr>
          <a:xfrm rot="0">
            <a:off x="6616065" y="3238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315200" y="6480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3886200" y="2980055"/>
            <a:ext cx="11337290" cy="3784600"/>
          </a:xfrm>
          <a:prstGeom prst="rect">
            <a:avLst/>
          </a:prstGeom>
          <a:noFill/>
          <a:ln w="9525">
            <a:noFill/>
          </a:ln>
        </p:spPr>
        <p:txBody>
          <a:bodyPr wrap="square">
            <a:spAutoFit/>
          </a:bodyPr>
          <a:p>
            <a:pPr indent="0">
              <a:lnSpc>
                <a:spcPct val="150000"/>
              </a:lnSpc>
              <a:buFont typeface="+mj-lt"/>
              <a:buNone/>
            </a:pPr>
            <a:r>
              <a:rPr lang="en-US" sz="4000" b="0">
                <a:latin typeface="Arial" panose="020B0604020202020204" pitchFamily="34" charset="0"/>
                <a:cs typeface="Arial" panose="020B0604020202020204" pitchFamily="34" charset="0"/>
              </a:rPr>
              <a:t>Áp suất ảnh hưởng đến tốc độ phản ứng đối với chất khí, nên yếu tố áp suất sẽ ảnh hưởng đến tốc độ phản ứng (1) vì CO và O</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cs typeface="Arial" panose="020B0604020202020204" pitchFamily="34" charset="0"/>
              </a:rPr>
              <a:t> đều là chất khí. </a:t>
            </a:r>
            <a:r>
              <a:rPr lang="en-US" sz="4000" b="1" i="1">
                <a:latin typeface="Arial" panose="020B0604020202020204" pitchFamily="34" charset="0"/>
                <a:cs typeface="Arial" panose="020B0604020202020204" pitchFamily="34" charset="0"/>
              </a:rPr>
              <a:t>Khi tăng áp suất, tốc độ phản ứng tăng</a:t>
            </a:r>
            <a:endParaRPr lang="en-US" sz="4000" b="1" i="1">
              <a:latin typeface="Arial" panose="020B0604020202020204" pitchFamily="34" charset="0"/>
              <a:cs typeface="Arial" panose="020B0604020202020204" pitchFamily="34" charset="0"/>
            </a:endParaRPr>
          </a:p>
        </p:txBody>
      </p:sp>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16529050" y="479425"/>
            <a:ext cx="1553845" cy="176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barn(inVertical)">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8860">
            <a:off x="855129" y="3843146"/>
            <a:ext cx="6586754" cy="522000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24175" y="-1487805"/>
            <a:ext cx="24790400" cy="14689455"/>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524154" flipH="1">
            <a:off x="16190132" y="-470781"/>
            <a:ext cx="3048967" cy="2416306"/>
          </a:xfrm>
          <a:prstGeom prst="rect">
            <a:avLst/>
          </a:prstGeom>
        </p:spPr>
      </p:pic>
      <p:sp>
        <p:nvSpPr>
          <p:cNvPr id="15" name="Freeform 15"/>
          <p:cNvSpPr/>
          <p:nvPr/>
        </p:nvSpPr>
        <p:spPr>
          <a:xfrm>
            <a:off x="4338320" y="342900"/>
            <a:ext cx="9610725" cy="1584960"/>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solidFill>
            <a:srgbClr val="FFF6D9"/>
          </a:solidFill>
        </p:spPr>
      </p:sp>
      <p:sp>
        <p:nvSpPr>
          <p:cNvPr id="16" name="Freeform 16"/>
          <p:cNvSpPr/>
          <p:nvPr/>
        </p:nvSpPr>
        <p:spPr>
          <a:xfrm>
            <a:off x="4317365" y="321945"/>
            <a:ext cx="9652635" cy="1626870"/>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solidFill>
            <a:srgbClr val="FFFFFF"/>
          </a:solidFill>
        </p:spPr>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71041">
            <a:off x="612457" y="8995149"/>
            <a:ext cx="832487" cy="995500"/>
          </a:xfrm>
          <a:prstGeom prst="rect">
            <a:avLst/>
          </a:prstGeom>
        </p:spPr>
      </p:pic>
      <p:sp>
        <p:nvSpPr>
          <p:cNvPr id="230" name="Text Box 229"/>
          <p:cNvSpPr txBox="1"/>
          <p:nvPr/>
        </p:nvSpPr>
        <p:spPr>
          <a:xfrm>
            <a:off x="7010400" y="633412"/>
            <a:ext cx="5080000" cy="1014730"/>
          </a:xfrm>
          <a:prstGeom prst="rect">
            <a:avLst/>
          </a:prstGeom>
          <a:noFill/>
          <a:ln w="9525">
            <a:noFill/>
          </a:ln>
        </p:spPr>
        <p:txBody>
          <a:bodyPr>
            <a:spAutoFit/>
          </a:bodyPr>
          <a:p>
            <a:pPr indent="0" algn="ctr"/>
            <a:r>
              <a:rPr lang="en-US" sz="6000" b="1">
                <a:solidFill>
                  <a:schemeClr val="tx2"/>
                </a:solidFill>
                <a:latin typeface="Arial" panose="020B0604020202020204" pitchFamily="34" charset="0"/>
                <a:cs typeface="Calibri" panose="020F0502020204030204" charset="0"/>
              </a:rPr>
              <a:t>KHỞI ĐỘNG</a:t>
            </a:r>
            <a:endParaRPr lang="en-US" sz="6000" b="1">
              <a:solidFill>
                <a:schemeClr val="tx2"/>
              </a:solidFill>
              <a:latin typeface="Arial" panose="020B0604020202020204" pitchFamily="34" charset="0"/>
              <a:cs typeface="Calibri" panose="020F0502020204030204" charset="0"/>
            </a:endParaRPr>
          </a:p>
        </p:txBody>
      </p:sp>
      <p:sp>
        <p:nvSpPr>
          <p:cNvPr id="104" name="Text Box 103"/>
          <p:cNvSpPr txBox="1"/>
          <p:nvPr/>
        </p:nvSpPr>
        <p:spPr>
          <a:xfrm>
            <a:off x="858520" y="2247900"/>
            <a:ext cx="17009110" cy="4246245"/>
          </a:xfrm>
          <a:prstGeom prst="rect">
            <a:avLst/>
          </a:prstGeom>
          <a:noFill/>
          <a:ln w="9525">
            <a:noFill/>
          </a:ln>
        </p:spPr>
        <p:txBody>
          <a:bodyPr wrap="square">
            <a:spAutoFit/>
          </a:bodyPr>
          <a:p>
            <a:pPr indent="0" algn="just">
              <a:lnSpc>
                <a:spcPct val="150000"/>
              </a:lnSpc>
            </a:pPr>
            <a:r>
              <a:rPr lang="en-US" sz="3600" b="0">
                <a:solidFill>
                  <a:srgbClr val="000000"/>
                </a:solidFill>
                <a:latin typeface="Arial" panose="020B0604020202020204" pitchFamily="34" charset="0"/>
                <a:ea typeface="STXihei" panose="02010600040101010101" charset="-122"/>
                <a:cs typeface="Arial" panose="020B0604020202020204" pitchFamily="34" charset="0"/>
              </a:rPr>
              <a:t>Thực phẩm bảo quản trong tủ lạnh sẽ giữ được lâu hơn, khi nấu một loại thực phẩm bằng nồi áp suất sẽ nhanh chín hơn, bệnh nhân sẽ dễ hô hấp hơn khi dùng oxygen từ bình chứa khí oxygen so với từ không khí,…</a:t>
            </a:r>
            <a:r>
              <a:rPr lang="en-US" sz="3600">
                <a:solidFill>
                  <a:srgbClr val="000000"/>
                </a:solidFill>
                <a:latin typeface="Arial" panose="020B0604020202020204" pitchFamily="34" charset="0"/>
                <a:cs typeface="Arial" panose="020B0604020202020204" pitchFamily="34" charset="0"/>
                <a:sym typeface="+mn-ea"/>
              </a:rPr>
              <a:t>Những yếu tố nào ảnh hưởng đến tốc độ của các quá trình biến đổi trên?</a:t>
            </a:r>
            <a:endParaRPr lang="en-US" sz="3600">
              <a:latin typeface="Arial" panose="020B0604020202020204" pitchFamily="34" charset="0"/>
              <a:cs typeface="Arial" panose="020B0604020202020204" pitchFamily="34" charset="0"/>
            </a:endParaRPr>
          </a:p>
          <a:p>
            <a:pPr indent="0" algn="just">
              <a:lnSpc>
                <a:spcPct val="150000"/>
              </a:lnSpc>
            </a:pPr>
            <a:endParaRPr lang="en-US" sz="3600" b="0">
              <a:solidFill>
                <a:srgbClr val="000000"/>
              </a:solidFill>
              <a:latin typeface="Arial" panose="020B0604020202020204" pitchFamily="34" charset="0"/>
              <a:ea typeface="STXihei" panose="02010600040101010101" charset="-122"/>
              <a:cs typeface="Arial" panose="020B0604020202020204" pitchFamily="34" charset="0"/>
            </a:endParaRPr>
          </a:p>
        </p:txBody>
      </p:sp>
      <p:pic>
        <p:nvPicPr>
          <p:cNvPr id="8" name="Picture 7"/>
          <p:cNvPicPr/>
          <p:nvPr/>
        </p:nvPicPr>
        <p:blipFill>
          <a:blip r:embed="rId9"/>
          <a:srcRect l="12295" r="11816"/>
          <a:stretch>
            <a:fillRect/>
          </a:stretch>
        </p:blipFill>
        <p:spPr>
          <a:xfrm>
            <a:off x="1828800" y="6078855"/>
            <a:ext cx="4500245" cy="3990340"/>
          </a:xfrm>
          <a:prstGeom prst="rect">
            <a:avLst/>
          </a:prstGeom>
          <a:noFill/>
          <a:ln w="9525">
            <a:noFill/>
          </a:ln>
        </p:spPr>
      </p:pic>
      <p:pic>
        <p:nvPicPr>
          <p:cNvPr id="106" name="Picture 105"/>
          <p:cNvPicPr/>
          <p:nvPr/>
        </p:nvPicPr>
        <p:blipFill>
          <a:blip r:embed="rId10"/>
          <a:srcRect t="17171" b="14505"/>
          <a:stretch>
            <a:fillRect/>
          </a:stretch>
        </p:blipFill>
        <p:spPr>
          <a:xfrm>
            <a:off x="7425055" y="6078855"/>
            <a:ext cx="3876040" cy="3796665"/>
          </a:xfrm>
          <a:prstGeom prst="rect">
            <a:avLst/>
          </a:prstGeom>
          <a:noFill/>
          <a:ln w="9525">
            <a:noFill/>
          </a:ln>
        </p:spPr>
      </p:pic>
      <p:pic>
        <p:nvPicPr>
          <p:cNvPr id="107" name="Picture 106"/>
          <p:cNvPicPr/>
          <p:nvPr/>
        </p:nvPicPr>
        <p:blipFill>
          <a:blip r:embed="rId11"/>
          <a:srcRect l="9341"/>
          <a:stretch>
            <a:fillRect/>
          </a:stretch>
        </p:blipFill>
        <p:spPr>
          <a:xfrm>
            <a:off x="12573000" y="6057900"/>
            <a:ext cx="4721860" cy="37960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14400" y="342900"/>
            <a:ext cx="13034645" cy="1806575"/>
          </a:xfrm>
          <a:prstGeom prst="rect">
            <a:avLst/>
          </a:prstGeom>
        </p:spPr>
      </p:pic>
      <p:sp>
        <p:nvSpPr>
          <p:cNvPr id="230" name="Text Box 229"/>
          <p:cNvSpPr txBox="1"/>
          <p:nvPr/>
        </p:nvSpPr>
        <p:spPr>
          <a:xfrm>
            <a:off x="1524000" y="647700"/>
            <a:ext cx="1151445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Calibri" panose="020F0502020204030204" charset="0"/>
                <a:sym typeface="+mn-ea"/>
              </a:rPr>
              <a:t>4. Ảnh hưởng của bề mặt tiếp xúc</a:t>
            </a:r>
            <a:endParaRPr lang="en-US" sz="4400" b="1">
              <a:latin typeface="Arial" panose="020B0604020202020204" pitchFamily="34" charset="0"/>
              <a:cs typeface="Calibri" panose="020F0502020204030204" charset="0"/>
            </a:endParaRPr>
          </a:p>
        </p:txBody>
      </p:sp>
      <p:pic>
        <p:nvPicPr>
          <p:cNvPr id="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613342">
            <a:off x="99060" y="2583180"/>
            <a:ext cx="7679690" cy="5236210"/>
          </a:xfrm>
          <a:prstGeom prst="rect">
            <a:avLst/>
          </a:prstGeom>
        </p:spPr>
      </p:pic>
      <p:sp>
        <p:nvSpPr>
          <p:cNvPr id="57" name="Text Box 56"/>
          <p:cNvSpPr txBox="1"/>
          <p:nvPr/>
        </p:nvSpPr>
        <p:spPr>
          <a:xfrm>
            <a:off x="304800" y="3770630"/>
            <a:ext cx="7459345" cy="286131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Calibri" panose="020F0502020204030204" charset="0"/>
              </a:rPr>
              <a:t>Hãy thực hiện thí nghiệm :</a:t>
            </a:r>
            <a:r>
              <a:rPr lang="en-US" sz="4000" b="1">
                <a:latin typeface="Arial" panose="020B0604020202020204" pitchFamily="34" charset="0"/>
                <a:cs typeface="Calibri" panose="020F0502020204030204" charset="0"/>
              </a:rPr>
              <a:t> Ảnh hưởng của </a:t>
            </a:r>
            <a:r>
              <a:rPr lang="en-US" sz="4000" b="1">
                <a:latin typeface="Arial" panose="020B0604020202020204" pitchFamily="34" charset="0"/>
                <a:cs typeface="Calibri" panose="020F0502020204030204" charset="0"/>
                <a:sym typeface="+mn-ea"/>
              </a:rPr>
              <a:t>bề mặt tiếp xúc</a:t>
            </a:r>
            <a:endParaRPr lang="en-US" sz="4000" b="1">
              <a:latin typeface="Arial" panose="020B0604020202020204" pitchFamily="34" charset="0"/>
              <a:cs typeface="Calibri" panose="020F0502020204030204" charset="0"/>
            </a:endParaRPr>
          </a:p>
          <a:p>
            <a:pPr indent="0" algn="ctr">
              <a:lnSpc>
                <a:spcPct val="150000"/>
              </a:lnSpc>
            </a:pPr>
            <a:r>
              <a:rPr lang="en-US" sz="4000" b="1">
                <a:latin typeface="Arial" panose="020B0604020202020204" pitchFamily="34" charset="0"/>
                <a:cs typeface="Calibri" panose="020F0502020204030204" charset="0"/>
              </a:rPr>
              <a:t> tới tốc độ phản ứng</a:t>
            </a:r>
            <a:endParaRPr lang="en-US" sz="4000" b="1">
              <a:latin typeface="Arial" panose="020B0604020202020204" pitchFamily="34" charset="0"/>
              <a:cs typeface="Calibri" panose="020F0502020204030204" charset="0"/>
            </a:endParaRPr>
          </a:p>
        </p:txBody>
      </p:sp>
      <p:pic>
        <p:nvPicPr>
          <p:cNvPr id="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21324" flipH="1">
            <a:off x="15303500" y="434340"/>
            <a:ext cx="2917825" cy="2178050"/>
          </a:xfrm>
          <a:prstGeom prst="rect">
            <a:avLst/>
          </a:prstGeom>
        </p:spPr>
      </p:pic>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431600" y="7441752"/>
            <a:ext cx="2269915" cy="2584789"/>
          </a:xfrm>
          <a:prstGeom prst="rect">
            <a:avLst/>
          </a:prstGeom>
        </p:spPr>
      </p:pic>
      <p:pic>
        <p:nvPicPr>
          <p:cNvPr id="6" name="Picture 5"/>
          <p:cNvPicPr>
            <a:picLocks noChangeAspect="1"/>
          </p:cNvPicPr>
          <p:nvPr/>
        </p:nvPicPr>
        <p:blipFill>
          <a:blip r:embed="rId6"/>
          <a:stretch>
            <a:fillRect/>
          </a:stretch>
        </p:blipFill>
        <p:spPr>
          <a:xfrm>
            <a:off x="8763000" y="3619500"/>
            <a:ext cx="8667115" cy="5648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barn(inVertical)">
                                      <p:cBhvr>
                                        <p:cTn id="15" dur="500"/>
                                        <p:tgtEl>
                                          <p:spTgt spid="57"/>
                                        </p:tgtEl>
                                      </p:cBhvr>
                                    </p:animEffect>
                                  </p:childTnLst>
                                </p:cTn>
                              </p:par>
                              <p:par>
                                <p:cTn id="16" presetID="16" presetClass="entr" presetSubtype="21"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465" y="290195"/>
            <a:ext cx="18423255" cy="998029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145075" flipH="1" flipV="1">
            <a:off x="-4408171" y="5279501"/>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13" name="Text Box 12"/>
          <p:cNvSpPr txBox="1"/>
          <p:nvPr/>
        </p:nvSpPr>
        <p:spPr>
          <a:xfrm>
            <a:off x="2256790" y="1485900"/>
            <a:ext cx="13440410" cy="3415030"/>
          </a:xfrm>
          <a:prstGeom prst="rect">
            <a:avLst/>
          </a:prstGeom>
          <a:noFill/>
          <a:ln w="9525">
            <a:noFill/>
          </a:ln>
        </p:spPr>
        <p:txBody>
          <a:bodyPr wrap="square">
            <a:spAutoFit/>
          </a:bodyPr>
          <a:p>
            <a:pPr indent="0" algn="l">
              <a:lnSpc>
                <a:spcPct val="150000"/>
              </a:lnSpc>
              <a:buFont typeface="+mj-lt"/>
              <a:buNone/>
            </a:pPr>
            <a:r>
              <a:rPr lang="en-US" sz="3600" b="1">
                <a:latin typeface="Arial" panose="020B0604020202020204" pitchFamily="34" charset="0"/>
                <a:cs typeface="Times New Roman" panose="02020603050405020304" charset="0"/>
              </a:rPr>
              <a:t>Câu 6: </a:t>
            </a:r>
            <a:r>
              <a:rPr lang="en-US" sz="3600">
                <a:latin typeface="Arial" panose="020B0604020202020204" pitchFamily="34" charset="0"/>
                <a:cs typeface="Times New Roman" panose="02020603050405020304" charset="0"/>
              </a:rPr>
              <a:t>So sánh tốc độ khí thoát ra trong hai bình tam giác.</a:t>
            </a:r>
            <a:endParaRPr lang="en-US" sz="3600">
              <a:latin typeface="Arial" panose="020B0604020202020204" pitchFamily="34" charset="0"/>
              <a:cs typeface="Times New Roman" panose="02020603050405020304" charset="0"/>
            </a:endParaRPr>
          </a:p>
          <a:p>
            <a:pPr indent="0" algn="just">
              <a:lnSpc>
                <a:spcPct val="150000"/>
              </a:lnSpc>
              <a:buFont typeface="+mj-lt"/>
              <a:buNone/>
            </a:pPr>
            <a:r>
              <a:rPr lang="en-US" sz="3600" b="1">
                <a:latin typeface="Arial" panose="020B0604020202020204" pitchFamily="34" charset="0"/>
                <a:cs typeface="Times New Roman" panose="02020603050405020304" charset="0"/>
              </a:rPr>
              <a:t>Câu 7:</a:t>
            </a:r>
            <a:r>
              <a:rPr lang="en-US" sz="3600">
                <a:latin typeface="Arial" panose="020B0604020202020204" pitchFamily="34" charset="0"/>
                <a:cs typeface="Times New Roman" panose="02020603050405020304" charset="0"/>
              </a:rPr>
              <a:t> Nhận xét mối liên hệ giữa tốc độ phản ứng với kích thước của CaCO</a:t>
            </a:r>
            <a:r>
              <a:rPr lang="en-US" sz="3600" baseline="-25000">
                <a:latin typeface="Arial" panose="020B0604020202020204" pitchFamily="34" charset="0"/>
                <a:cs typeface="Times New Roman" panose="02020603050405020304" charset="0"/>
              </a:rPr>
              <a:t>3</a:t>
            </a:r>
            <a:endParaRPr lang="en-US" sz="3600">
              <a:latin typeface="Arial" panose="020B0604020202020204" pitchFamily="34" charset="0"/>
              <a:cs typeface="Times New Roman" panose="02020603050405020304" charset="0"/>
            </a:endParaRPr>
          </a:p>
          <a:p>
            <a:pPr indent="0" algn="l">
              <a:lnSpc>
                <a:spcPct val="150000"/>
              </a:lnSpc>
              <a:buFont typeface="+mj-lt"/>
              <a:buNone/>
            </a:pPr>
            <a:r>
              <a:rPr lang="en-US" sz="3600" b="1">
                <a:latin typeface="Arial" panose="020B0604020202020204" pitchFamily="34" charset="0"/>
                <a:cs typeface="Times New Roman" panose="02020603050405020304" charset="0"/>
              </a:rPr>
              <a:t>Câu 8: </a:t>
            </a:r>
            <a:r>
              <a:rPr lang="en-US" sz="3600">
                <a:latin typeface="Arial" panose="020B0604020202020204" pitchFamily="34" charset="0"/>
                <a:cs typeface="Times New Roman" panose="02020603050405020304" charset="0"/>
              </a:rPr>
              <a:t>Quan sát Hình 16.7, giải thích kết quả của thí nghiệm 2</a:t>
            </a:r>
            <a:endParaRPr lang="en-US" sz="3600">
              <a:latin typeface="Arial" panose="020B0604020202020204" pitchFamily="34" charset="0"/>
              <a:cs typeface="Times New Roman" panose="02020603050405020304" charset="0"/>
            </a:endParaRPr>
          </a:p>
        </p:txBody>
      </p:sp>
      <p:pic>
        <p:nvPicPr>
          <p:cNvPr id="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21324" flipH="1">
            <a:off x="15764510" y="-251460"/>
            <a:ext cx="2917825" cy="2178050"/>
          </a:xfrm>
          <a:prstGeom prst="rect">
            <a:avLst/>
          </a:prstGeom>
        </p:spPr>
      </p:pic>
      <p:pic>
        <p:nvPicPr>
          <p:cNvPr id="27" name="Picture 14"/>
          <p:cNvPicPr>
            <a:picLocks noChangeAspect="1"/>
          </p:cNvPicPr>
          <p:nvPr/>
        </p:nvPicPr>
        <p:blipFill>
          <a:blip r:embed="rId5"/>
          <a:srcRect t="3377"/>
          <a:stretch>
            <a:fillRect/>
          </a:stretch>
        </p:blipFill>
        <p:spPr>
          <a:xfrm>
            <a:off x="9067800" y="4914900"/>
            <a:ext cx="6557010" cy="3735705"/>
          </a:xfrm>
          <a:prstGeom prst="rect">
            <a:avLst/>
          </a:prstGeom>
          <a:noFill/>
          <a:ln>
            <a:noFill/>
          </a:ln>
        </p:spPr>
      </p:pic>
      <p:sp>
        <p:nvSpPr>
          <p:cNvPr id="5" name="Text Box 4"/>
          <p:cNvSpPr txBox="1"/>
          <p:nvPr/>
        </p:nvSpPr>
        <p:spPr>
          <a:xfrm>
            <a:off x="2286000" y="4762500"/>
            <a:ext cx="6606540" cy="3415030"/>
          </a:xfrm>
          <a:prstGeom prst="rect">
            <a:avLst/>
          </a:prstGeom>
          <a:noFill/>
        </p:spPr>
        <p:txBody>
          <a:bodyPr wrap="square" rtlCol="0" anchor="t">
            <a:spAutoFit/>
          </a:bodyPr>
          <a:p>
            <a:pPr indent="0" algn="just">
              <a:lnSpc>
                <a:spcPct val="150000"/>
              </a:lnSpc>
              <a:buFont typeface="+mj-lt"/>
              <a:buNone/>
            </a:pPr>
            <a:r>
              <a:rPr lang="en-US" sz="3600" b="1">
                <a:latin typeface="Arial" panose="020B0604020202020204" pitchFamily="34" charset="0"/>
                <a:cs typeface="Times New Roman" panose="02020603050405020304" charset="0"/>
                <a:sym typeface="+mn-ea"/>
              </a:rPr>
              <a:t>Câu luyện tập:</a:t>
            </a:r>
            <a:r>
              <a:rPr lang="en-US" sz="3600">
                <a:latin typeface="Arial" panose="020B0604020202020204" pitchFamily="34" charset="0"/>
                <a:cs typeface="Times New Roman" panose="02020603050405020304" charset="0"/>
                <a:sym typeface="+mn-ea"/>
              </a:rPr>
              <a:t> Củi khi được chẻ nhỏ sẽ cháy nhanh hơn và mạnh hơn so với củi có kích thước lớn. Giải thích.</a:t>
            </a:r>
            <a:endParaRPr lang="en-US" sz="3600">
              <a:latin typeface="Arial" panose="020B0604020202020204" pitchFamily="3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743200" y="879475"/>
            <a:ext cx="13535660" cy="7986395"/>
          </a:xfrm>
          <a:prstGeom prst="rect">
            <a:avLst/>
          </a:prstGeom>
        </p:spPr>
      </p:pic>
      <p:grpSp>
        <p:nvGrpSpPr>
          <p:cNvPr id="14" name="Group 14"/>
          <p:cNvGrpSpPr/>
          <p:nvPr/>
        </p:nvGrpSpPr>
        <p:grpSpPr>
          <a:xfrm rot="0">
            <a:off x="6387465" y="10096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086600" y="13338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3957955" y="3162300"/>
            <a:ext cx="11337290" cy="3784600"/>
          </a:xfrm>
          <a:prstGeom prst="rect">
            <a:avLst/>
          </a:prstGeom>
          <a:noFill/>
          <a:ln w="9525">
            <a:noFill/>
          </a:ln>
        </p:spPr>
        <p:txBody>
          <a:bodyPr wrap="square">
            <a:spAutoFit/>
          </a:bodyPr>
          <a:p>
            <a:pPr indent="0">
              <a:lnSpc>
                <a:spcPct val="150000"/>
              </a:lnSpc>
              <a:buFont typeface="+mj-lt"/>
              <a:buNone/>
            </a:pPr>
            <a:r>
              <a:rPr lang="en-US" sz="4000" b="1">
                <a:latin typeface="Arial" panose="020B0604020202020204" pitchFamily="34" charset="0"/>
                <a:cs typeface="Arial" panose="020B0604020202020204" pitchFamily="34" charset="0"/>
              </a:rPr>
              <a:t>Câu 6: </a:t>
            </a:r>
            <a:r>
              <a:rPr lang="en-US" sz="4000">
                <a:latin typeface="Arial" panose="020B0604020202020204" pitchFamily="34" charset="0"/>
                <a:cs typeface="Arial" panose="020B0604020202020204" pitchFamily="34" charset="0"/>
              </a:rPr>
              <a:t>Khi rót dung dịch HCl vào 2 bình tam giác, bình đựng CaCO</a:t>
            </a:r>
            <a:r>
              <a:rPr lang="en-US" sz="4000" baseline="-25000">
                <a:latin typeface="Arial" panose="020B0604020202020204" pitchFamily="34" charset="0"/>
                <a:cs typeface="Arial" panose="020B0604020202020204" pitchFamily="34" charset="0"/>
              </a:rPr>
              <a:t>3</a:t>
            </a:r>
            <a:r>
              <a:rPr lang="en-US" sz="4000">
                <a:latin typeface="Arial" panose="020B0604020202020204" pitchFamily="34" charset="0"/>
                <a:cs typeface="Arial" panose="020B0604020202020204" pitchFamily="34" charset="0"/>
              </a:rPr>
              <a:t> kích thước nhỏ sẽ phản ứng nhanh hơn, thể tích khí CO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thoát ra nhiều hơn so với bình còn lại.</a:t>
            </a:r>
            <a:endParaRPr lang="en-US" sz="4000">
              <a:latin typeface="Arial" panose="020B0604020202020204" pitchFamily="34" charset="0"/>
              <a:cs typeface="Arial" panose="020B0604020202020204" pitchFamily="34" charset="0"/>
            </a:endParaRPr>
          </a:p>
        </p:txBody>
      </p:sp>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16529050" y="479425"/>
            <a:ext cx="1553845" cy="176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barn(inVertical)">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70280" y="946785"/>
            <a:ext cx="16533495" cy="9166225"/>
          </a:xfrm>
          <a:prstGeom prst="rect">
            <a:avLst/>
          </a:prstGeom>
        </p:spPr>
      </p:pic>
      <p:grpSp>
        <p:nvGrpSpPr>
          <p:cNvPr id="14" name="Group 14"/>
          <p:cNvGrpSpPr/>
          <p:nvPr/>
        </p:nvGrpSpPr>
        <p:grpSpPr>
          <a:xfrm rot="0">
            <a:off x="6387465" y="10096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086600" y="13338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2152015" y="2781300"/>
            <a:ext cx="14552930" cy="5631180"/>
          </a:xfrm>
          <a:prstGeom prst="rect">
            <a:avLst/>
          </a:prstGeom>
          <a:noFill/>
          <a:ln w="9525">
            <a:noFill/>
          </a:ln>
        </p:spPr>
        <p:txBody>
          <a:bodyPr wrap="square">
            <a:spAutoFit/>
          </a:bodyPr>
          <a:p>
            <a:pPr indent="0">
              <a:lnSpc>
                <a:spcPct val="150000"/>
              </a:lnSpc>
              <a:buFont typeface="+mj-lt"/>
              <a:buNone/>
            </a:pPr>
            <a:r>
              <a:rPr lang="en-US" sz="4000" b="1">
                <a:latin typeface="Arial" panose="020B0604020202020204" pitchFamily="34" charset="0"/>
                <a:cs typeface="Arial" panose="020B0604020202020204" pitchFamily="34" charset="0"/>
              </a:rPr>
              <a:t>Câu 7: </a:t>
            </a:r>
            <a:r>
              <a:rPr lang="en-US" sz="4000">
                <a:latin typeface="Arial" panose="020B0604020202020204" pitchFamily="34" charset="0"/>
                <a:cs typeface="Arial" panose="020B0604020202020204" pitchFamily="34" charset="0"/>
              </a:rPr>
              <a:t>Kích thước CaCO</a:t>
            </a:r>
            <a:r>
              <a:rPr lang="en-US" sz="4000" baseline="-25000">
                <a:latin typeface="Arial" panose="020B0604020202020204" pitchFamily="34" charset="0"/>
                <a:cs typeface="Arial" panose="020B0604020202020204" pitchFamily="34" charset="0"/>
              </a:rPr>
              <a:t>3</a:t>
            </a:r>
            <a:r>
              <a:rPr lang="en-US" sz="4000">
                <a:latin typeface="Arial" panose="020B0604020202020204" pitchFamily="34" charset="0"/>
                <a:cs typeface="Arial" panose="020B0604020202020204" pitchFamily="34" charset="0"/>
              </a:rPr>
              <a:t> nhỏ, tốc độ phản ứng xảy ra nhanh, thể tích CO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thoát ra nhiều.</a:t>
            </a:r>
            <a:endParaRPr lang="en-US" sz="4000">
              <a:latin typeface="Arial" panose="020B0604020202020204" pitchFamily="34" charset="0"/>
              <a:cs typeface="Arial" panose="020B0604020202020204" pitchFamily="34" charset="0"/>
            </a:endParaRPr>
          </a:p>
          <a:p>
            <a:pPr indent="0">
              <a:lnSpc>
                <a:spcPct val="150000"/>
              </a:lnSpc>
              <a:buFont typeface="+mj-lt"/>
              <a:buNone/>
            </a:pPr>
            <a:r>
              <a:rPr lang="en-US" sz="4000" b="1">
                <a:latin typeface="Arial" panose="020B0604020202020204" pitchFamily="34" charset="0"/>
                <a:cs typeface="Arial" panose="020B0604020202020204" pitchFamily="34" charset="0"/>
              </a:rPr>
              <a:t>Câu 8: </a:t>
            </a:r>
            <a:r>
              <a:rPr lang="en-US" sz="4000">
                <a:latin typeface="Arial" panose="020B0604020202020204" pitchFamily="34" charset="0"/>
                <a:cs typeface="Arial" panose="020B0604020202020204" pitchFamily="34" charset="0"/>
              </a:rPr>
              <a:t>CaCO</a:t>
            </a:r>
            <a:r>
              <a:rPr lang="en-US" sz="4000" baseline="-25000">
                <a:latin typeface="Arial" panose="020B0604020202020204" pitchFamily="34" charset="0"/>
                <a:cs typeface="Arial" panose="020B0604020202020204" pitchFamily="34" charset="0"/>
              </a:rPr>
              <a:t>3</a:t>
            </a:r>
            <a:r>
              <a:rPr lang="en-US" sz="4000">
                <a:latin typeface="Arial" panose="020B0604020202020204" pitchFamily="34" charset="0"/>
                <a:cs typeface="Arial" panose="020B0604020202020204" pitchFamily="34" charset="0"/>
              </a:rPr>
              <a:t> kích thước nhỏ sẽ có diện tích bề mặt tiếp xúc với dung dịch HCl lớn hơn so với CaCO</a:t>
            </a:r>
            <a:r>
              <a:rPr lang="en-US" sz="4000" baseline="-25000">
                <a:latin typeface="Arial" panose="020B0604020202020204" pitchFamily="34" charset="0"/>
                <a:cs typeface="Arial" panose="020B0604020202020204" pitchFamily="34" charset="0"/>
              </a:rPr>
              <a:t>3</a:t>
            </a:r>
            <a:r>
              <a:rPr lang="en-US" sz="4000">
                <a:latin typeface="Arial" panose="020B0604020202020204" pitchFamily="34" charset="0"/>
                <a:cs typeface="Arial" panose="020B0604020202020204" pitchFamily="34" charset="0"/>
              </a:rPr>
              <a:t> kích thước lớn hơn (có cùng khối lượng), làm tăng tần số va chamh hiệu quả giũa các chất phản ứng, dẫn đến tốc độ phản ứng tăng.</a:t>
            </a:r>
            <a:endParaRPr lang="en-US" sz="4000">
              <a:latin typeface="Arial" panose="020B0604020202020204" pitchFamily="34" charset="0"/>
              <a:cs typeface="Arial" panose="020B0604020202020204" pitchFamily="34" charset="0"/>
            </a:endParaRPr>
          </a:p>
        </p:txBody>
      </p:sp>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16529050" y="479425"/>
            <a:ext cx="1553845" cy="176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barn(inVertical)">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4175779">
            <a:off x="-3263648" y="62049"/>
            <a:ext cx="8642020" cy="440743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209283" flipH="1" flipV="1">
            <a:off x="13562186" y="6021060"/>
            <a:ext cx="6201119" cy="6767933"/>
          </a:xfrm>
          <a:prstGeom prst="rect">
            <a:avLst/>
          </a:prstGeom>
        </p:spPr>
      </p:pic>
      <p:pic>
        <p:nvPicPr>
          <p:cNvPr id="5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71600" y="1137920"/>
            <a:ext cx="15199995" cy="8010525"/>
          </a:xfrm>
          <a:prstGeom prst="rect">
            <a:avLst/>
          </a:prstGeom>
        </p:spPr>
      </p:pic>
      <p:sp>
        <p:nvSpPr>
          <p:cNvPr id="237" name="Text Box 236"/>
          <p:cNvSpPr txBox="1"/>
          <p:nvPr/>
        </p:nvSpPr>
        <p:spPr>
          <a:xfrm>
            <a:off x="2057400" y="2476500"/>
            <a:ext cx="13689965" cy="5631180"/>
          </a:xfrm>
          <a:prstGeom prst="rect">
            <a:avLst/>
          </a:prstGeom>
          <a:noFill/>
          <a:ln w="9525">
            <a:noFill/>
          </a:ln>
        </p:spPr>
        <p:txBody>
          <a:bodyPr wrap="square">
            <a:spAutoFit/>
          </a:bodyPr>
          <a:p>
            <a:pPr marL="742950" indent="-742950">
              <a:lnSpc>
                <a:spcPct val="150000"/>
              </a:lnSpc>
              <a:buAutoNum type="arabicPeriod"/>
            </a:pPr>
            <a:r>
              <a:rPr lang="en-US" sz="4000" b="0">
                <a:latin typeface="Arial" panose="020B0604020202020204" pitchFamily="34" charset="0"/>
                <a:cs typeface="Calibri" panose="020F0502020204030204" charset="0"/>
              </a:rPr>
              <a:t>Ảnh hưởng của nồng độ như thế nào trong thí nghiệm ở định luật tác dụng khối lựơng ?</a:t>
            </a:r>
            <a:endParaRPr lang="en-US" sz="4000" b="0">
              <a:latin typeface="Arial" panose="020B0604020202020204" pitchFamily="34" charset="0"/>
              <a:cs typeface="Calibri" panose="020F0502020204030204" charset="0"/>
            </a:endParaRPr>
          </a:p>
          <a:p>
            <a:pPr marL="742950" indent="-742950">
              <a:lnSpc>
                <a:spcPct val="150000"/>
              </a:lnSpc>
              <a:buAutoNum type="arabicPeriod"/>
            </a:pPr>
            <a:r>
              <a:rPr lang="en-US" sz="4000" b="0">
                <a:latin typeface="Arial" panose="020B0604020202020204" pitchFamily="34" charset="0"/>
                <a:cs typeface="Calibri" panose="020F0502020204030204" charset="0"/>
              </a:rPr>
              <a:t>Giải thích vì sao khi tăng nồng độ của các chất thì tốc độ phản ứng cũng tăng?</a:t>
            </a:r>
            <a:endParaRPr lang="en-US" sz="4000" b="0">
              <a:latin typeface="Arial" panose="020B0604020202020204" pitchFamily="34" charset="0"/>
              <a:cs typeface="Calibri" panose="020F0502020204030204" charset="0"/>
            </a:endParaRPr>
          </a:p>
          <a:p>
            <a:pPr marL="742950" indent="-742950">
              <a:lnSpc>
                <a:spcPct val="150000"/>
              </a:lnSpc>
              <a:buAutoNum type="arabicPeriod"/>
            </a:pPr>
            <a:r>
              <a:rPr lang="en-US" sz="4000" b="0">
                <a:latin typeface="Arial" panose="020B0604020202020204" pitchFamily="34" charset="0"/>
                <a:cs typeface="Calibri" panose="020F0502020204030204" charset="0"/>
              </a:rPr>
              <a:t>Áp dụng giải thích vì sao ở nơi đông người trong một không gian kín ta cảm thấy khó thở và thở nhanh hơn?</a:t>
            </a:r>
            <a:endParaRPr lang="en-US" sz="4000" b="0">
              <a:latin typeface="Arial" panose="020B0604020202020204" pitchFamily="34" charset="0"/>
              <a:cs typeface="Calibri" panose="020F0502020204030204" charset="0"/>
            </a:endParaRPr>
          </a:p>
        </p:txBody>
      </p:sp>
      <p:grpSp>
        <p:nvGrpSpPr>
          <p:cNvPr id="9" name="Group 9"/>
          <p:cNvGrpSpPr/>
          <p:nvPr/>
        </p:nvGrpSpPr>
        <p:grpSpPr>
          <a:xfrm rot="0">
            <a:off x="15978505" y="7919085"/>
            <a:ext cx="1938655" cy="2239010"/>
            <a:chOff x="0" y="0"/>
            <a:chExt cx="5966444" cy="6503887"/>
          </a:xfrm>
        </p:grpSpPr>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grpSp>
        <p:nvGrpSpPr>
          <p:cNvPr id="13" name="Group 13"/>
          <p:cNvGrpSpPr/>
          <p:nvPr/>
        </p:nvGrpSpPr>
        <p:grpSpPr>
          <a:xfrm rot="8550829">
            <a:off x="13594715" y="8338820"/>
            <a:ext cx="1938655" cy="2239010"/>
            <a:chOff x="0" y="0"/>
            <a:chExt cx="5966444" cy="6503887"/>
          </a:xfrm>
        </p:grpSpPr>
        <p:pic>
          <p:nvPicPr>
            <p:cNvPr id="14"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pic>
        <p:nvPicPr>
          <p:cNvPr id="20"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4502130" y="-1714500"/>
            <a:ext cx="4599305" cy="4288155"/>
          </a:xfrm>
          <a:prstGeom prst="rect">
            <a:avLst/>
          </a:prstGeom>
        </p:spPr>
      </p:pic>
      <p:pic>
        <p:nvPicPr>
          <p:cNvPr id="21"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52400" y="8427085"/>
            <a:ext cx="2792095" cy="1659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barn(inVertical)">
                                      <p:cBhvr>
                                        <p:cTn id="7" dur="5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barn(inVertical)">
                                      <p:cBhvr>
                                        <p:cTn id="12" dur="5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barn(inVertical)">
                                      <p:cBhvr>
                                        <p:cTn id="17" dur="500"/>
                                        <p:tgtEl>
                                          <p:spTgt spid="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4012" y="8133665"/>
            <a:ext cx="3903916" cy="41148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40000">
            <a:off x="7459980" y="2526030"/>
            <a:ext cx="10012045" cy="7091680"/>
          </a:xfrm>
          <a:prstGeom prst="rect">
            <a:avLst/>
          </a:prstGeom>
        </p:spPr>
      </p:pic>
      <p:sp>
        <p:nvSpPr>
          <p:cNvPr id="8" name="Text Box 7"/>
          <p:cNvSpPr txBox="1"/>
          <p:nvPr/>
        </p:nvSpPr>
        <p:spPr>
          <a:xfrm>
            <a:off x="7772400" y="3848100"/>
            <a:ext cx="9434195" cy="470789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Calibri" panose="020F0502020204030204" charset="0"/>
              </a:rPr>
              <a:t>Khi củi được chẻ nhỏ </a:t>
            </a:r>
            <a:r>
              <a:rPr lang="en-US" sz="4000" b="0" i="1">
                <a:latin typeface="Arial" panose="020B0604020202020204" pitchFamily="34" charset="0"/>
                <a:cs typeface="Arial" panose="020B0604020202020204" pitchFamily="34" charset="0"/>
              </a:rPr>
              <a:t>→</a:t>
            </a:r>
            <a:r>
              <a:rPr lang="en-US" sz="4000" b="0">
                <a:latin typeface="Arial" panose="020B0604020202020204" pitchFamily="34" charset="0"/>
                <a:cs typeface="Calibri" panose="020F0502020204030204" charset="0"/>
              </a:rPr>
              <a:t> Tổng diện tích tiếp xúc của củi với oxygen tăng.</a:t>
            </a:r>
            <a:endParaRPr lang="en-US" sz="4000" b="0">
              <a:latin typeface="Arial" panose="020B0604020202020204" pitchFamily="34" charset="0"/>
              <a:cs typeface="Calibri" panose="020F0502020204030204" charset="0"/>
            </a:endParaRPr>
          </a:p>
          <a:p>
            <a:pPr indent="0" algn="just">
              <a:lnSpc>
                <a:spcPct val="150000"/>
              </a:lnSpc>
            </a:pPr>
            <a:r>
              <a:rPr lang="en-US" sz="4000" b="0">
                <a:latin typeface="Arial" panose="020B0604020202020204" pitchFamily="34" charset="0"/>
                <a:cs typeface="Calibri" panose="020F0502020204030204" charset="0"/>
              </a:rPr>
              <a:t>Oxygen duy trì sự cháy</a:t>
            </a:r>
            <a:endParaRPr lang="en-US" sz="4000" b="0">
              <a:latin typeface="Arial" panose="020B0604020202020204" pitchFamily="34" charset="0"/>
              <a:cs typeface="Calibri" panose="020F0502020204030204" charset="0"/>
            </a:endParaRPr>
          </a:p>
          <a:p>
            <a:pPr indent="0" algn="just">
              <a:lnSpc>
                <a:spcPct val="150000"/>
              </a:lnSpc>
            </a:pPr>
            <a:r>
              <a:rPr lang="en-US" sz="4000" i="1">
                <a:latin typeface="Arial" panose="020B0604020202020204" pitchFamily="34" charset="0"/>
                <a:cs typeface="Arial" panose="020B0604020202020204" pitchFamily="34" charset="0"/>
                <a:sym typeface="+mn-ea"/>
              </a:rPr>
              <a:t>→</a:t>
            </a:r>
            <a:r>
              <a:rPr lang="en-US" sz="4000" b="0">
                <a:latin typeface="Arial" panose="020B0604020202020204" pitchFamily="34" charset="0"/>
                <a:cs typeface="Calibri" panose="020F0502020204030204" charset="0"/>
              </a:rPr>
              <a:t>Tăng tốc độ cháy của củi</a:t>
            </a:r>
            <a:endParaRPr lang="en-US" sz="4000" b="0">
              <a:latin typeface="Arial" panose="020B0604020202020204" pitchFamily="34" charset="0"/>
              <a:cs typeface="Calibri" panose="020F0502020204030204" charset="0"/>
            </a:endParaRPr>
          </a:p>
          <a:p>
            <a:pPr indent="0" algn="just">
              <a:lnSpc>
                <a:spcPct val="150000"/>
              </a:lnSpc>
            </a:pPr>
            <a:r>
              <a:rPr lang="en-US" sz="4000" i="1">
                <a:latin typeface="Arial" panose="020B0604020202020204" pitchFamily="34" charset="0"/>
                <a:cs typeface="Arial" panose="020B0604020202020204" pitchFamily="34" charset="0"/>
                <a:sym typeface="+mn-ea"/>
              </a:rPr>
              <a:t>→</a:t>
            </a:r>
            <a:r>
              <a:rPr lang="en-US" sz="4000" b="0">
                <a:latin typeface="Arial" panose="020B0604020202020204" pitchFamily="34" charset="0"/>
                <a:cs typeface="Calibri" panose="020F0502020204030204" charset="0"/>
              </a:rPr>
              <a:t> Củi sẽ cháy nhanh hơn và mạnh hơn</a:t>
            </a:r>
            <a:endParaRPr lang="en-US" sz="4000" b="0">
              <a:latin typeface="Arial" panose="020B0604020202020204" pitchFamily="34" charset="0"/>
              <a:cs typeface="Calibri" panose="020F0502020204030204" charset="0"/>
            </a:endParaRPr>
          </a:p>
        </p:txBody>
      </p:sp>
      <p:pic>
        <p:nvPicPr>
          <p:cNvPr id="115" name="Picture 114"/>
          <p:cNvPicPr/>
          <p:nvPr/>
        </p:nvPicPr>
        <p:blipFill>
          <a:blip r:embed="rId5"/>
          <a:stretch>
            <a:fillRect/>
          </a:stretch>
        </p:blipFill>
        <p:spPr>
          <a:xfrm>
            <a:off x="1066800" y="800100"/>
            <a:ext cx="5821045" cy="5746115"/>
          </a:xfrm>
          <a:prstGeom prst="round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4012" y="8133665"/>
            <a:ext cx="3903916" cy="41148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40000">
            <a:off x="7459980" y="2526030"/>
            <a:ext cx="10012045" cy="7091680"/>
          </a:xfrm>
          <a:prstGeom prst="rect">
            <a:avLst/>
          </a:prstGeom>
        </p:spPr>
      </p:pic>
      <p:sp>
        <p:nvSpPr>
          <p:cNvPr id="8" name="Text Box 7"/>
          <p:cNvSpPr txBox="1"/>
          <p:nvPr/>
        </p:nvSpPr>
        <p:spPr>
          <a:xfrm>
            <a:off x="8991600" y="4076700"/>
            <a:ext cx="7244715" cy="470789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rPr>
              <a:t>Chia nhỏ khối lập phương thành 4 khối lập phương nhỏ như hình trên, hãy nhận xét diện tích bề mặt của vật trước và sau khi chia nhỏ.</a:t>
            </a:r>
            <a:endParaRPr lang="en-US" sz="4000" b="0">
              <a:latin typeface="Arial" panose="020B0604020202020204" pitchFamily="34" charset="0"/>
            </a:endParaRPr>
          </a:p>
        </p:txBody>
      </p:sp>
      <p:pic>
        <p:nvPicPr>
          <p:cNvPr id="28" name="Picture 15"/>
          <p:cNvPicPr>
            <a:picLocks noChangeAspect="1"/>
          </p:cNvPicPr>
          <p:nvPr/>
        </p:nvPicPr>
        <p:blipFill>
          <a:blip r:embed="rId5"/>
          <a:stretch>
            <a:fillRect/>
          </a:stretch>
        </p:blipFill>
        <p:spPr>
          <a:xfrm>
            <a:off x="381000" y="1409700"/>
            <a:ext cx="6781165" cy="366458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11045" y="879475"/>
            <a:ext cx="14784705" cy="8573770"/>
          </a:xfrm>
          <a:prstGeom prst="rect">
            <a:avLst/>
          </a:prstGeom>
        </p:spPr>
      </p:pic>
      <p:grpSp>
        <p:nvGrpSpPr>
          <p:cNvPr id="14" name="Group 14"/>
          <p:cNvGrpSpPr/>
          <p:nvPr/>
        </p:nvGrpSpPr>
        <p:grpSpPr>
          <a:xfrm rot="0">
            <a:off x="6387465" y="10096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086600" y="13338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3048000" y="2705100"/>
            <a:ext cx="12858115" cy="5631180"/>
          </a:xfrm>
          <a:prstGeom prst="rect">
            <a:avLst/>
          </a:prstGeom>
          <a:noFill/>
          <a:ln w="9525">
            <a:noFill/>
          </a:ln>
        </p:spPr>
        <p:txBody>
          <a:bodyPr wrap="square">
            <a:spAutoFit/>
          </a:bodyPr>
          <a:p>
            <a:pPr indent="0" algn="l">
              <a:lnSpc>
                <a:spcPct val="150000"/>
              </a:lnSpc>
              <a:buFont typeface="+mj-lt"/>
              <a:buNone/>
            </a:pPr>
            <a:r>
              <a:rPr lang="en-US" sz="4000">
                <a:latin typeface="Arial" panose="020B0604020202020204" pitchFamily="34" charset="0"/>
                <a:cs typeface="Arial" panose="020B0604020202020204" pitchFamily="34" charset="0"/>
              </a:rPr>
              <a:t>Đối với hình lập phương lớn, diện tích bề mặt là</a:t>
            </a:r>
            <a:endParaRPr lang="en-US" sz="4000">
              <a:latin typeface="Arial" panose="020B0604020202020204" pitchFamily="34" charset="0"/>
              <a:cs typeface="Arial" panose="020B0604020202020204" pitchFamily="34" charset="0"/>
            </a:endParaRPr>
          </a:p>
          <a:p>
            <a:pPr indent="0" algn="ctr">
              <a:lnSpc>
                <a:spcPct val="150000"/>
              </a:lnSpc>
              <a:buFont typeface="+mj-lt"/>
              <a:buNone/>
            </a:pPr>
            <a:r>
              <a:rPr lang="en-US" sz="4000">
                <a:latin typeface="Arial" panose="020B0604020202020204" pitchFamily="34" charset="0"/>
                <a:cs typeface="Arial" panose="020B0604020202020204" pitchFamily="34" charset="0"/>
              </a:rPr>
              <a:t>2.2.2+4.1.2= 16 cm</a:t>
            </a:r>
            <a:r>
              <a:rPr lang="en-US" sz="4000" baseline="30000">
                <a:latin typeface="Arial" panose="020B0604020202020204" pitchFamily="34" charset="0"/>
                <a:cs typeface="Arial" panose="020B0604020202020204" pitchFamily="34" charset="0"/>
              </a:rPr>
              <a:t>2</a:t>
            </a:r>
            <a:endParaRPr lang="en-US" sz="4000">
              <a:latin typeface="Arial" panose="020B0604020202020204" pitchFamily="34" charset="0"/>
              <a:cs typeface="Arial" panose="020B0604020202020204" pitchFamily="34" charset="0"/>
            </a:endParaRPr>
          </a:p>
          <a:p>
            <a:pPr indent="0">
              <a:lnSpc>
                <a:spcPct val="150000"/>
              </a:lnSpc>
              <a:buFont typeface="+mj-lt"/>
              <a:buNone/>
            </a:pPr>
            <a:r>
              <a:rPr lang="en-US" sz="4000">
                <a:latin typeface="Arial" panose="020B0604020202020204" pitchFamily="34" charset="0"/>
                <a:cs typeface="Arial" panose="020B0604020202020204" pitchFamily="34" charset="0"/>
              </a:rPr>
              <a:t>Đối với 4 hình lập phương nhỏ, tổng diện tích bề mặt là:</a:t>
            </a:r>
            <a:endParaRPr lang="en-US" sz="4000">
              <a:latin typeface="Arial" panose="020B0604020202020204" pitchFamily="34" charset="0"/>
              <a:cs typeface="Arial" panose="020B0604020202020204" pitchFamily="34" charset="0"/>
            </a:endParaRPr>
          </a:p>
          <a:p>
            <a:pPr indent="0" algn="ctr">
              <a:lnSpc>
                <a:spcPct val="150000"/>
              </a:lnSpc>
              <a:buFont typeface="+mj-lt"/>
              <a:buNone/>
            </a:pPr>
            <a:r>
              <a:rPr lang="en-US" sz="4000">
                <a:latin typeface="Arial" panose="020B0604020202020204" pitchFamily="34" charset="0"/>
                <a:cs typeface="Arial" panose="020B0604020202020204" pitchFamily="34" charset="0"/>
              </a:rPr>
              <a:t>4.6.1.1= 24 cm</a:t>
            </a:r>
            <a:r>
              <a:rPr lang="en-US" sz="4000" baseline="30000">
                <a:latin typeface="Arial" panose="020B0604020202020204" pitchFamily="34" charset="0"/>
                <a:cs typeface="Arial" panose="020B0604020202020204" pitchFamily="34" charset="0"/>
              </a:rPr>
              <a:t>2</a:t>
            </a:r>
            <a:endParaRPr lang="en-US" sz="4000">
              <a:latin typeface="Arial" panose="020B0604020202020204" pitchFamily="34" charset="0"/>
              <a:cs typeface="Arial" panose="020B0604020202020204" pitchFamily="34" charset="0"/>
            </a:endParaRPr>
          </a:p>
          <a:p>
            <a:pPr indent="0">
              <a:lnSpc>
                <a:spcPct val="150000"/>
              </a:lnSpc>
              <a:buFont typeface="+mj-lt"/>
              <a:buNone/>
            </a:pPr>
            <a:r>
              <a:rPr lang="en-US" sz="4000">
                <a:latin typeface="Arial" panose="020B0604020202020204" pitchFamily="34" charset="0"/>
                <a:cs typeface="Arial" panose="020B0604020202020204" pitchFamily="34" charset="0"/>
              </a:rPr>
              <a:t>→ Diện tích bề mặt của vật sau khi chia nhỏ sẽ lớn hơn diện tích ban đầu.</a:t>
            </a:r>
            <a:endParaRPr lang="en-US" sz="4000">
              <a:latin typeface="Arial" panose="020B0604020202020204" pitchFamily="34" charset="0"/>
              <a:cs typeface="Arial" panose="020B0604020202020204" pitchFamily="34" charset="0"/>
            </a:endParaRPr>
          </a:p>
        </p:txBody>
      </p:sp>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16529050" y="479425"/>
            <a:ext cx="1553845" cy="176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barn(inVertical)">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14400" y="342900"/>
            <a:ext cx="13034645" cy="1806575"/>
          </a:xfrm>
          <a:prstGeom prst="rect">
            <a:avLst/>
          </a:prstGeom>
        </p:spPr>
      </p:pic>
      <p:sp>
        <p:nvSpPr>
          <p:cNvPr id="230" name="Text Box 229"/>
          <p:cNvSpPr txBox="1"/>
          <p:nvPr/>
        </p:nvSpPr>
        <p:spPr>
          <a:xfrm>
            <a:off x="1524000" y="647700"/>
            <a:ext cx="1151445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Calibri" panose="020F0502020204030204" charset="0"/>
              </a:rPr>
              <a:t>5. Ảnh hưởng của chất xúc tác</a:t>
            </a:r>
            <a:endParaRPr lang="en-US" sz="4400" b="1">
              <a:latin typeface="Arial" panose="020B0604020202020204" pitchFamily="34" charset="0"/>
              <a:cs typeface="Calibri" panose="020F0502020204030204" charset="0"/>
            </a:endParaRPr>
          </a:p>
        </p:txBody>
      </p:sp>
      <p:pic>
        <p:nvPicPr>
          <p:cNvPr id="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613342">
            <a:off x="99060" y="2583180"/>
            <a:ext cx="7679690" cy="5236210"/>
          </a:xfrm>
          <a:prstGeom prst="rect">
            <a:avLst/>
          </a:prstGeom>
        </p:spPr>
      </p:pic>
      <p:sp>
        <p:nvSpPr>
          <p:cNvPr id="57" name="Text Box 56"/>
          <p:cNvSpPr txBox="1"/>
          <p:nvPr/>
        </p:nvSpPr>
        <p:spPr>
          <a:xfrm>
            <a:off x="914400" y="3390900"/>
            <a:ext cx="6416040" cy="286131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Calibri" panose="020F0502020204030204" charset="0"/>
              </a:rPr>
              <a:t>Hãy thực hiện thí nghiệm :</a:t>
            </a:r>
            <a:r>
              <a:rPr lang="en-US" sz="4000" b="1">
                <a:latin typeface="Arial" panose="020B0604020202020204" pitchFamily="34" charset="0"/>
                <a:cs typeface="Calibri" panose="020F0502020204030204" charset="0"/>
              </a:rPr>
              <a:t> Ảnh hưởng của </a:t>
            </a:r>
            <a:r>
              <a:rPr lang="en-US" sz="4000" b="1">
                <a:latin typeface="Arial" panose="020B0604020202020204" pitchFamily="34" charset="0"/>
                <a:cs typeface="Calibri" panose="020F0502020204030204" charset="0"/>
                <a:sym typeface="+mn-ea"/>
              </a:rPr>
              <a:t>chất xúc tác </a:t>
            </a:r>
            <a:r>
              <a:rPr lang="en-US" sz="4000" b="1">
                <a:latin typeface="Arial" panose="020B0604020202020204" pitchFamily="34" charset="0"/>
                <a:cs typeface="Calibri" panose="020F0502020204030204" charset="0"/>
              </a:rPr>
              <a:t>tới tốc độ phản ứng</a:t>
            </a:r>
            <a:endParaRPr lang="en-US" sz="4000" b="1">
              <a:latin typeface="Arial" panose="020B0604020202020204" pitchFamily="34" charset="0"/>
              <a:cs typeface="Calibri" panose="020F0502020204030204" charset="0"/>
            </a:endParaRPr>
          </a:p>
        </p:txBody>
      </p:sp>
      <p:pic>
        <p:nvPicPr>
          <p:cNvPr id="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21324" flipH="1">
            <a:off x="15303500" y="434340"/>
            <a:ext cx="2917825" cy="2178050"/>
          </a:xfrm>
          <a:prstGeom prst="rect">
            <a:avLst/>
          </a:prstGeom>
        </p:spPr>
      </p:pic>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431600" y="7441752"/>
            <a:ext cx="2269915" cy="2584789"/>
          </a:xfrm>
          <a:prstGeom prst="rect">
            <a:avLst/>
          </a:prstGeom>
        </p:spPr>
      </p:pic>
      <p:pic>
        <p:nvPicPr>
          <p:cNvPr id="29" name="Picture 16"/>
          <p:cNvPicPr>
            <a:picLocks noChangeAspect="1"/>
          </p:cNvPicPr>
          <p:nvPr/>
        </p:nvPicPr>
        <p:blipFill>
          <a:blip r:embed="rId6"/>
          <a:stretch>
            <a:fillRect/>
          </a:stretch>
        </p:blipFill>
        <p:spPr>
          <a:xfrm>
            <a:off x="8153400" y="4229100"/>
            <a:ext cx="9643745" cy="557149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barn(inVertical)">
                                      <p:cBhvr>
                                        <p:cTn id="15" dur="500"/>
                                        <p:tgtEl>
                                          <p:spTgt spid="57"/>
                                        </p:tgtEl>
                                      </p:cBhvr>
                                    </p:animEffect>
                                  </p:childTnLst>
                                </p:cTn>
                              </p:par>
                              <p:par>
                                <p:cTn id="16" presetID="16" presetClass="entr" presetSubtype="21"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sp>
        <p:nvSpPr>
          <p:cNvPr id="55" name="Text Box 54"/>
          <p:cNvSpPr txBox="1"/>
          <p:nvPr/>
        </p:nvSpPr>
        <p:spPr>
          <a:xfrm>
            <a:off x="685800" y="1333500"/>
            <a:ext cx="15933420" cy="1106805"/>
          </a:xfrm>
          <a:prstGeom prst="rect">
            <a:avLst/>
          </a:prstGeom>
          <a:noFill/>
          <a:ln w="9525">
            <a:noFill/>
          </a:ln>
        </p:spPr>
        <p:txBody>
          <a:bodyPr wrap="square">
            <a:spAutoFit/>
          </a:bodyPr>
          <a:p>
            <a:pPr indent="0">
              <a:lnSpc>
                <a:spcPct val="150000"/>
              </a:lnSpc>
            </a:pPr>
            <a:r>
              <a:rPr lang="en-US" sz="4400" b="1">
                <a:latin typeface="Arial" panose="020B0604020202020204" pitchFamily="34" charset="0"/>
              </a:rPr>
              <a:t>Góc học tập số 3:</a:t>
            </a:r>
            <a:r>
              <a:rPr lang="en-US" sz="4400">
                <a:latin typeface="Arial" panose="020B0604020202020204" pitchFamily="34" charset="0"/>
              </a:rPr>
              <a:t>  Xét ảnh hưởng của diện tích bề mặt</a:t>
            </a:r>
            <a:endParaRPr lang="en-US" sz="4400">
              <a:latin typeface="Arial" panose="020B0604020202020204" pitchFamily="34" charset="0"/>
            </a:endParaRPr>
          </a:p>
        </p:txBody>
      </p:sp>
      <p:pic>
        <p:nvPicPr>
          <p:cNvPr id="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1233341">
            <a:off x="9672320" y="4508500"/>
            <a:ext cx="8220710" cy="5282565"/>
          </a:xfrm>
          <a:prstGeom prst="rect">
            <a:avLst/>
          </a:prstGeom>
        </p:spPr>
      </p:pic>
      <p:sp>
        <p:nvSpPr>
          <p:cNvPr id="11" name="Text Box 10"/>
          <p:cNvSpPr txBox="1"/>
          <p:nvPr/>
        </p:nvSpPr>
        <p:spPr>
          <a:xfrm>
            <a:off x="609600" y="2857500"/>
            <a:ext cx="8952865" cy="470789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Calibri" panose="020F0502020204030204" charset="0"/>
              </a:rPr>
              <a:t>Có 2 mẫu đá vôi A và B có khối lượng xấp xỉ bằng nhau, trong đó mẫu B đã được tán nhỏ thành bột. Cho 2 mẫu riêng rẽ này vào 2 ống nghiệm cùng chứa một lượng HCl 0,5M. </a:t>
            </a:r>
            <a:endParaRPr lang="en-US" sz="4000" b="0">
              <a:latin typeface="Arial" panose="020B0604020202020204" pitchFamily="34" charset="0"/>
              <a:cs typeface="Calibri" panose="020F0502020204030204" charset="0"/>
            </a:endParaRPr>
          </a:p>
        </p:txBody>
      </p:sp>
      <p:sp>
        <p:nvSpPr>
          <p:cNvPr id="12" name="Text Box 11"/>
          <p:cNvSpPr txBox="1"/>
          <p:nvPr/>
        </p:nvSpPr>
        <p:spPr>
          <a:xfrm>
            <a:off x="10134600" y="5981700"/>
            <a:ext cx="6832600" cy="286131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Quan sát hiện tượng để rút ra kết luận về ảnh hưởng của diện tích bề mặt?</a:t>
            </a:r>
            <a:endParaRPr lang="en-US" sz="4000" b="0">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324600" y="8039100"/>
            <a:ext cx="1151255" cy="1336040"/>
          </a:xfrm>
          <a:prstGeom prst="rect">
            <a:avLst/>
          </a:prstGeom>
        </p:spPr>
      </p:pic>
      <p:pic>
        <p:nvPicPr>
          <p:cNvPr id="1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3096647">
            <a:off x="5720715" y="8109585"/>
            <a:ext cx="931545" cy="1080770"/>
          </a:xfrm>
          <a:prstGeom prst="rect">
            <a:avLst/>
          </a:prstGeom>
        </p:spPr>
      </p:pic>
      <p:pic>
        <p:nvPicPr>
          <p:cNvPr id="16"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4786485">
            <a:off x="6543040" y="9227185"/>
            <a:ext cx="819150" cy="847090"/>
          </a:xfrm>
          <a:prstGeom prst="rect">
            <a:avLst/>
          </a:prstGeom>
        </p:spPr>
      </p:pic>
      <p:grpSp>
        <p:nvGrpSpPr>
          <p:cNvPr id="17" name="Group 13"/>
          <p:cNvGrpSpPr/>
          <p:nvPr/>
        </p:nvGrpSpPr>
        <p:grpSpPr>
          <a:xfrm rot="8550829">
            <a:off x="7498715" y="7946390"/>
            <a:ext cx="1938655" cy="2239010"/>
            <a:chOff x="0" y="0"/>
            <a:chExt cx="5966444" cy="6503887"/>
          </a:xfrm>
        </p:grpSpPr>
        <p:pic>
          <p:nvPicPr>
            <p:cNvPr id="18"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19"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20"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pic>
        <p:nvPicPr>
          <p:cNvPr id="21"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4706600" y="-1104900"/>
            <a:ext cx="4599305" cy="4288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barn(inVertical)">
                                      <p:cBhvr>
                                        <p:cTn id="2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164463" y="875076"/>
            <a:ext cx="13959075" cy="769018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145075" flipH="1" flipV="1">
            <a:off x="-4380231" y="4438126"/>
            <a:ext cx="8760462" cy="1110676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894907" flipH="1" flipV="1">
            <a:off x="13653769" y="-5107026"/>
            <a:ext cx="8760462" cy="11106766"/>
          </a:xfrm>
          <a:prstGeom prst="rect">
            <a:avLst/>
          </a:prstGeom>
        </p:spPr>
      </p:pic>
      <p:pic>
        <p:nvPicPr>
          <p:cNvPr id="6" name="Picture 6"/>
          <p:cNvPicPr>
            <a:picLocks noChangeAspect="1"/>
          </p:cNvPicPr>
          <p:nvPr/>
        </p:nvPicPr>
        <p:blipFill>
          <a:blip r:embed="rId5"/>
          <a:srcRect/>
          <a:stretch>
            <a:fillRect/>
          </a:stretch>
        </p:blipFill>
        <p:spPr>
          <a:xfrm>
            <a:off x="15544875" y="6515311"/>
            <a:ext cx="1943837" cy="161095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71041">
            <a:off x="612457" y="8995149"/>
            <a:ext cx="832487" cy="9955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811515" flipH="1">
            <a:off x="785491" y="3602888"/>
            <a:ext cx="2267723" cy="1797170"/>
          </a:xfrm>
          <a:prstGeom prst="rect">
            <a:avLst/>
          </a:prstGeom>
        </p:spPr>
      </p:pic>
      <p:sp>
        <p:nvSpPr>
          <p:cNvPr id="230" name="Text Box 229"/>
          <p:cNvSpPr txBox="1"/>
          <p:nvPr/>
        </p:nvSpPr>
        <p:spPr>
          <a:xfrm>
            <a:off x="3048000" y="2781300"/>
            <a:ext cx="12444095" cy="4661535"/>
          </a:xfrm>
          <a:prstGeom prst="rect">
            <a:avLst/>
          </a:prstGeom>
          <a:noFill/>
          <a:ln w="9525">
            <a:noFill/>
          </a:ln>
        </p:spPr>
        <p:txBody>
          <a:bodyPr wrap="square">
            <a:spAutoFit/>
          </a:bodyPr>
          <a:p>
            <a:pPr indent="0" algn="ctr">
              <a:lnSpc>
                <a:spcPct val="150000"/>
              </a:lnSpc>
            </a:pPr>
            <a:r>
              <a:rPr lang="en-US" sz="6600" b="1">
                <a:solidFill>
                  <a:schemeClr val="tx2"/>
                </a:solidFill>
                <a:latin typeface="Arial" panose="020B0604020202020204" pitchFamily="34" charset="0"/>
                <a:cs typeface="等线 Light" charset="0"/>
              </a:rPr>
              <a:t>BÀI 16. CÁC YẾU TỐ ẢNH HƯỞNG ĐẾN TỐC ĐỘ PHẢN ỨNG HÓA HỌC</a:t>
            </a:r>
            <a:endParaRPr lang="en-US" sz="6600" b="1">
              <a:solidFill>
                <a:schemeClr val="tx2"/>
              </a:solidFill>
              <a:latin typeface="Arial" panose="020B0604020202020204" pitchFamily="34" charset="0"/>
              <a:cs typeface="等线 Light"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42989" y="4424171"/>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66800" y="1028700"/>
            <a:ext cx="16024225" cy="850646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524154" flipH="1">
            <a:off x="14132732" y="138819"/>
            <a:ext cx="3048967" cy="24163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9591">
            <a:off x="16438912" y="-1611043"/>
            <a:ext cx="3698177" cy="4114800"/>
          </a:xfrm>
          <a:prstGeom prst="rect">
            <a:avLst/>
          </a:prstGeom>
        </p:spPr>
      </p:pic>
      <p:sp>
        <p:nvSpPr>
          <p:cNvPr id="237" name="Text Box 236"/>
          <p:cNvSpPr txBox="1"/>
          <p:nvPr/>
        </p:nvSpPr>
        <p:spPr>
          <a:xfrm>
            <a:off x="2126615" y="1943100"/>
            <a:ext cx="14034770" cy="6554470"/>
          </a:xfrm>
          <a:prstGeom prst="rect">
            <a:avLst/>
          </a:prstGeom>
          <a:noFill/>
          <a:ln w="9525">
            <a:noFill/>
          </a:ln>
        </p:spPr>
        <p:txBody>
          <a:bodyPr wrap="square">
            <a:spAutoFit/>
          </a:bodyPr>
          <a:p>
            <a:pPr indent="0" algn="ctr">
              <a:lnSpc>
                <a:spcPct val="150000"/>
              </a:lnSpc>
              <a:buFont typeface="Arial" panose="020B0604020202020204" pitchFamily="34" charset="0"/>
              <a:buNone/>
            </a:pPr>
            <a:r>
              <a:rPr lang="en-US" sz="4000" b="1">
                <a:latin typeface="Arial" panose="020B0604020202020204" pitchFamily="34" charset="0"/>
                <a:cs typeface="Calibri" panose="020F0502020204030204" charset="0"/>
              </a:rPr>
              <a:t>Góc học tập số 4</a:t>
            </a:r>
            <a:r>
              <a:rPr lang="en-US" sz="4000" b="0">
                <a:latin typeface="Arial" panose="020B0604020202020204" pitchFamily="34" charset="0"/>
                <a:cs typeface="Calibri" panose="020F0502020204030204" charset="0"/>
              </a:rPr>
              <a:t>: </a:t>
            </a:r>
            <a:r>
              <a:rPr lang="en-US" sz="4000">
                <a:latin typeface="Arial" panose="020B0604020202020204" pitchFamily="34" charset="0"/>
                <a:cs typeface="Calibri" panose="020F0502020204030204" charset="0"/>
              </a:rPr>
              <a:t>Xét ảnh hưởng của nhiệt độ</a:t>
            </a:r>
            <a:endParaRPr lang="en-US" sz="4000">
              <a:latin typeface="Arial" panose="020B0604020202020204" pitchFamily="34" charset="0"/>
              <a:cs typeface="Calibri" panose="020F0502020204030204" charset="0"/>
            </a:endParaRPr>
          </a:p>
          <a:p>
            <a:pPr indent="0" algn="l">
              <a:lnSpc>
                <a:spcPct val="150000"/>
              </a:lnSpc>
              <a:buFont typeface="Arial" panose="020B0604020202020204" pitchFamily="34" charset="0"/>
              <a:buNone/>
            </a:pPr>
            <a:r>
              <a:rPr lang="en-US" sz="4000" b="1" i="1">
                <a:latin typeface="Arial" panose="020B0604020202020204" pitchFamily="34" charset="0"/>
                <a:cs typeface="Calibri" panose="020F0502020204030204" charset="0"/>
              </a:rPr>
              <a:t>Thí nghiệm:</a:t>
            </a:r>
            <a:r>
              <a:rPr lang="en-US" sz="4000" b="0">
                <a:latin typeface="Arial" panose="020B0604020202020204" pitchFamily="34" charset="0"/>
                <a:cs typeface="Calibri" panose="020F0502020204030204" charset="0"/>
              </a:rPr>
              <a:t> Chuẩn bị 2 đinh sắt tương tự nhau vào 2 ống nghiệm chứa cùng 1 lượng HCl 1M. Một ống để nhiệt độ phòng. Một ống khác đun nóng trên ngọn lửa đèn cồn.</a:t>
            </a:r>
            <a:endParaRPr lang="en-US" sz="4000" b="0">
              <a:latin typeface="Arial" panose="020B0604020202020204" pitchFamily="34" charset="0"/>
              <a:cs typeface="Calibri" panose="020F0502020204030204" charset="0"/>
            </a:endParaRPr>
          </a:p>
          <a:p>
            <a:pPr marL="571500" indent="-571500" algn="l">
              <a:lnSpc>
                <a:spcPct val="150000"/>
              </a:lnSpc>
              <a:buFont typeface="Arial" panose="020B0604020202020204" pitchFamily="34" charset="0"/>
              <a:buChar char="•"/>
            </a:pPr>
            <a:r>
              <a:rPr lang="en-US" sz="4000" b="0">
                <a:latin typeface="Arial" panose="020B0604020202020204" pitchFamily="34" charset="0"/>
                <a:cs typeface="Calibri" panose="020F0502020204030204" charset="0"/>
              </a:rPr>
              <a:t>Quan sát hiện tượng để rút ra kết luận về ảnh hưởng của nhiệt độ?</a:t>
            </a:r>
            <a:endParaRPr lang="en-US" sz="4000" b="0">
              <a:latin typeface="Arial" panose="020B0604020202020204" pitchFamily="34" charset="0"/>
              <a:cs typeface="Calibri" panose="020F0502020204030204" charset="0"/>
            </a:endParaRPr>
          </a:p>
          <a:p>
            <a:pPr marL="571500" indent="-571500" algn="l">
              <a:lnSpc>
                <a:spcPct val="150000"/>
              </a:lnSpc>
              <a:buFont typeface="Arial" panose="020B0604020202020204" pitchFamily="34" charset="0"/>
              <a:buChar char="•"/>
            </a:pPr>
            <a:r>
              <a:rPr lang="en-US" sz="4000" b="0">
                <a:latin typeface="Arial" panose="020B0604020202020204" pitchFamily="34" charset="0"/>
                <a:cs typeface="Calibri" panose="020F0502020204030204" charset="0"/>
              </a:rPr>
              <a:t>Biểu thức nào thể hiện mối liên hệ giữa nhiệt độ và tốc độ?</a:t>
            </a:r>
            <a:endParaRPr lang="en-US" sz="4000"/>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barn(inVertical)">
                                      <p:cBhvr>
                                        <p:cTn id="7" dur="5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barn(inVertical)">
                                      <p:cBhvr>
                                        <p:cTn id="12" dur="5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barn(inVertical)">
                                      <p:cBhvr>
                                        <p:cTn id="17" dur="500"/>
                                        <p:tgtEl>
                                          <p:spTgt spid="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7">
                                            <p:txEl>
                                              <p:pRg st="3" end="3"/>
                                            </p:txEl>
                                          </p:spTgt>
                                        </p:tgtEl>
                                        <p:attrNameLst>
                                          <p:attrName>style.visibility</p:attrName>
                                        </p:attrNameLst>
                                      </p:cBhvr>
                                      <p:to>
                                        <p:strVal val="visible"/>
                                      </p:to>
                                    </p:set>
                                    <p:animEffect transition="in" filter="barn(inVertical)">
                                      <p:cBhvr>
                                        <p:cTn id="22" dur="500"/>
                                        <p:tgtEl>
                                          <p:spTgt spid="2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sp>
        <p:nvSpPr>
          <p:cNvPr id="55" name="Text Box 54"/>
          <p:cNvSpPr txBox="1"/>
          <p:nvPr/>
        </p:nvSpPr>
        <p:spPr>
          <a:xfrm>
            <a:off x="685800" y="1333500"/>
            <a:ext cx="15933420" cy="1106805"/>
          </a:xfrm>
          <a:prstGeom prst="rect">
            <a:avLst/>
          </a:prstGeom>
          <a:noFill/>
          <a:ln w="9525">
            <a:noFill/>
          </a:ln>
        </p:spPr>
        <p:txBody>
          <a:bodyPr wrap="square">
            <a:spAutoFit/>
          </a:bodyPr>
          <a:p>
            <a:pPr indent="0">
              <a:lnSpc>
                <a:spcPct val="150000"/>
              </a:lnSpc>
            </a:pPr>
            <a:r>
              <a:rPr lang="en-US" sz="4400" b="1">
                <a:latin typeface="Arial" panose="020B0604020202020204" pitchFamily="34" charset="0"/>
              </a:rPr>
              <a:t>Góc học tập số 5:</a:t>
            </a:r>
            <a:r>
              <a:rPr lang="en-US" sz="4400">
                <a:latin typeface="Arial" panose="020B0604020202020204" pitchFamily="34" charset="0"/>
              </a:rPr>
              <a:t>  Xét ảnh hưởng của chất xúc tác</a:t>
            </a:r>
            <a:endParaRPr lang="en-US" sz="4400">
              <a:latin typeface="Arial" panose="020B0604020202020204" pitchFamily="34" charset="0"/>
            </a:endParaRPr>
          </a:p>
        </p:txBody>
      </p:sp>
      <p:pic>
        <p:nvPicPr>
          <p:cNvPr id="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1233341">
            <a:off x="9680575" y="4434840"/>
            <a:ext cx="8461375" cy="5437505"/>
          </a:xfrm>
          <a:prstGeom prst="rect">
            <a:avLst/>
          </a:prstGeom>
        </p:spPr>
      </p:pic>
      <p:sp>
        <p:nvSpPr>
          <p:cNvPr id="11" name="Text Box 10"/>
          <p:cNvSpPr txBox="1"/>
          <p:nvPr/>
        </p:nvSpPr>
        <p:spPr>
          <a:xfrm>
            <a:off x="609600" y="2857500"/>
            <a:ext cx="8952865" cy="470789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Calibri" panose="020F0502020204030204" charset="0"/>
              </a:rPr>
              <a:t>Rót khoảng 2ml nước oxi già (dung dịch H</a:t>
            </a:r>
            <a:r>
              <a:rPr lang="en-US" sz="4000" b="0" baseline="-25000">
                <a:latin typeface="Arial" panose="020B0604020202020204" pitchFamily="34" charset="0"/>
                <a:cs typeface="Calibri" panose="020F0502020204030204" charset="0"/>
              </a:rPr>
              <a:t>2</a:t>
            </a:r>
            <a:r>
              <a:rPr lang="en-US" sz="4000" b="0">
                <a:latin typeface="Arial" panose="020B0604020202020204" pitchFamily="34" charset="0"/>
                <a:cs typeface="Calibri" panose="020F0502020204030204" charset="0"/>
              </a:rPr>
              <a:t>O</a:t>
            </a:r>
            <a:r>
              <a:rPr lang="en-US" sz="4000" b="0" baseline="-25000">
                <a:latin typeface="Arial" panose="020B0604020202020204" pitchFamily="34" charset="0"/>
                <a:cs typeface="Calibri" panose="020F0502020204030204" charset="0"/>
              </a:rPr>
              <a:t>2</a:t>
            </a:r>
            <a:r>
              <a:rPr lang="en-US" sz="4000" b="0">
                <a:latin typeface="Arial" panose="020B0604020202020204" pitchFamily="34" charset="0"/>
                <a:cs typeface="Calibri" panose="020F0502020204030204" charset="0"/>
              </a:rPr>
              <a:t> 3%) vào ống nghiệm. Quan sát hiện tượng xảy ra. Tiếp theo thêm một lượng nhỏ MnO</a:t>
            </a:r>
            <a:r>
              <a:rPr lang="en-US" sz="4000" b="0" baseline="-25000">
                <a:latin typeface="Arial" panose="020B0604020202020204" pitchFamily="34" charset="0"/>
                <a:cs typeface="Calibri" panose="020F0502020204030204" charset="0"/>
              </a:rPr>
              <a:t>2</a:t>
            </a:r>
            <a:r>
              <a:rPr lang="en-US" sz="4000" b="0">
                <a:latin typeface="Arial" panose="020B0604020202020204" pitchFamily="34" charset="0"/>
                <a:cs typeface="Calibri" panose="020F0502020204030204" charset="0"/>
              </a:rPr>
              <a:t> (bột màu đen, làm chất xúc tác) vào ống nghiệm.</a:t>
            </a:r>
            <a:endParaRPr lang="en-US" sz="4000" b="0">
              <a:latin typeface="Arial" panose="020B0604020202020204" pitchFamily="34" charset="0"/>
              <a:cs typeface="Calibri" panose="020F0502020204030204" charset="0"/>
            </a:endParaRPr>
          </a:p>
        </p:txBody>
      </p:sp>
      <p:sp>
        <p:nvSpPr>
          <p:cNvPr id="12" name="Text Box 11"/>
          <p:cNvSpPr txBox="1"/>
          <p:nvPr/>
        </p:nvSpPr>
        <p:spPr>
          <a:xfrm>
            <a:off x="9906000" y="6134100"/>
            <a:ext cx="7358380" cy="286131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Quan sát hiện tượng để rút ra kết luận về ảnh hưởng của chất xúc tác? Chất xúc tác là gì?</a:t>
            </a:r>
            <a:endParaRPr lang="en-US" sz="4000" b="0">
              <a:latin typeface="Arial" panose="020B0604020202020204" pitchFamily="34" charset="0"/>
              <a:cs typeface="Arial" panose="020B0604020202020204" pitchFamily="34" charset="0"/>
            </a:endParaRPr>
          </a:p>
        </p:txBody>
      </p:sp>
      <p:pic>
        <p:nvPicPr>
          <p:cNvPr id="1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3096647">
            <a:off x="5720715" y="8109585"/>
            <a:ext cx="931545" cy="1080770"/>
          </a:xfrm>
          <a:prstGeom prst="rect">
            <a:avLst/>
          </a:prstGeom>
        </p:spPr>
      </p:pic>
      <p:pic>
        <p:nvPicPr>
          <p:cNvPr id="1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4786485">
            <a:off x="6543040" y="9227185"/>
            <a:ext cx="819150" cy="847090"/>
          </a:xfrm>
          <a:prstGeom prst="rect">
            <a:avLst/>
          </a:prstGeom>
        </p:spPr>
      </p:pic>
      <p:grpSp>
        <p:nvGrpSpPr>
          <p:cNvPr id="17" name="Group 13"/>
          <p:cNvGrpSpPr/>
          <p:nvPr/>
        </p:nvGrpSpPr>
        <p:grpSpPr>
          <a:xfrm rot="8550829">
            <a:off x="7498715" y="7946390"/>
            <a:ext cx="1938655" cy="2239010"/>
            <a:chOff x="0" y="0"/>
            <a:chExt cx="5966444" cy="6503887"/>
          </a:xfrm>
        </p:grpSpPr>
        <p:pic>
          <p:nvPicPr>
            <p:cNvPr id="18"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19"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2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pic>
        <p:nvPicPr>
          <p:cNvPr id="2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4706600" y="-1104900"/>
            <a:ext cx="4599305" cy="4288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barn(inVertical)">
                                      <p:cBhvr>
                                        <p:cTn id="2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3400" y="876300"/>
            <a:ext cx="18254345" cy="9671685"/>
          </a:xfrm>
          <a:prstGeom prst="rect">
            <a:avLst/>
          </a:prstGeom>
        </p:spPr>
      </p:pic>
      <p:grpSp>
        <p:nvGrpSpPr>
          <p:cNvPr id="14" name="Group 14"/>
          <p:cNvGrpSpPr/>
          <p:nvPr/>
        </p:nvGrpSpPr>
        <p:grpSpPr>
          <a:xfrm rot="0">
            <a:off x="6616065" y="3238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315200" y="6480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1254125" y="2711450"/>
            <a:ext cx="16523335" cy="6554470"/>
          </a:xfrm>
          <a:prstGeom prst="rect">
            <a:avLst/>
          </a:prstGeom>
          <a:noFill/>
          <a:ln w="9525">
            <a:noFill/>
          </a:ln>
        </p:spPr>
        <p:txBody>
          <a:bodyPr wrap="square">
            <a:spAutoFit/>
          </a:bodyPr>
          <a:p>
            <a:pPr indent="0">
              <a:lnSpc>
                <a:spcPct val="150000"/>
              </a:lnSpc>
              <a:buFont typeface="+mj-lt"/>
              <a:buNone/>
            </a:pPr>
            <a:r>
              <a:rPr lang="en-US" sz="4000" b="1">
                <a:latin typeface="Arial" panose="020B0604020202020204" pitchFamily="34" charset="0"/>
                <a:cs typeface="Arial" panose="020B0604020202020204" pitchFamily="34" charset="0"/>
              </a:rPr>
              <a:t>1. Ảnh hưởng của nồng độ</a:t>
            </a:r>
            <a:endParaRPr lang="en-US" sz="4000" b="1">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Khi tăng nồng độ của các chất ban đầu trong một đơn vị thể tích ta thấy tốc độ phản ứng tăng nhanh hơn. </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Vì các phân tử sẽ nhiều hơn dẫn đến số lượng va chạm giữa chúng tăng lên. Kéo theo tốc độ tăng nên khi nồng độ các chất tăng.</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Ở nơi đông người trong một không gian kín ta cảm thấy khó thở vì càng đông người càng lấy nhiều lượng Oxygen trong không khí hơn.</a:t>
            </a:r>
            <a:endParaRPr lang="en-US" sz="4000" b="0">
              <a:latin typeface="Arial" panose="020B0604020202020204" pitchFamily="34" charset="0"/>
              <a:cs typeface="Arial" panose="020B0604020202020204" pitchFamily="34" charset="0"/>
            </a:endParaRPr>
          </a:p>
        </p:txBody>
      </p:sp>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16529050" y="479425"/>
            <a:ext cx="1553845" cy="176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barn(inVertical)">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barn(inVertical)">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barn(inVertical)">
                                      <p:cBhvr>
                                        <p:cTn id="20" dur="5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Effect transition="in" filter="barn(inVertical)">
                                      <p:cBhvr>
                                        <p:cTn id="25" dur="500"/>
                                        <p:tgtEl>
                                          <p:spTgt spid="2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1">
                                            <p:txEl>
                                              <p:pRg st="3" end="3"/>
                                            </p:txEl>
                                          </p:spTgt>
                                        </p:tgtEl>
                                        <p:attrNameLst>
                                          <p:attrName>style.visibility</p:attrName>
                                        </p:attrNameLst>
                                      </p:cBhvr>
                                      <p:to>
                                        <p:strVal val="visible"/>
                                      </p:to>
                                    </p:set>
                                    <p:animEffect transition="in" filter="barn(inVertical)">
                                      <p:cBhvr>
                                        <p:cTn id="30"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88745" y="876300"/>
            <a:ext cx="15748635" cy="8747760"/>
          </a:xfrm>
          <a:prstGeom prst="rect">
            <a:avLst/>
          </a:prstGeom>
        </p:spPr>
      </p:pic>
      <p:grpSp>
        <p:nvGrpSpPr>
          <p:cNvPr id="14" name="Group 14"/>
          <p:cNvGrpSpPr/>
          <p:nvPr/>
        </p:nvGrpSpPr>
        <p:grpSpPr>
          <a:xfrm rot="0">
            <a:off x="6616065" y="3238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315200" y="6480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2819400" y="2552700"/>
            <a:ext cx="13959205" cy="5631180"/>
          </a:xfrm>
          <a:prstGeom prst="rect">
            <a:avLst/>
          </a:prstGeom>
          <a:noFill/>
          <a:ln w="9525">
            <a:noFill/>
          </a:ln>
        </p:spPr>
        <p:txBody>
          <a:bodyPr wrap="square">
            <a:spAutoFit/>
          </a:bodyPr>
          <a:p>
            <a:pPr indent="0">
              <a:lnSpc>
                <a:spcPct val="150000"/>
              </a:lnSpc>
              <a:buFont typeface="+mj-lt"/>
              <a:buNone/>
            </a:pPr>
            <a:r>
              <a:rPr lang="en-US" sz="4000" b="1">
                <a:latin typeface="Arial" panose="020B0604020202020204" pitchFamily="34" charset="0"/>
                <a:cs typeface="Arial" panose="020B0604020202020204" pitchFamily="34" charset="0"/>
              </a:rPr>
              <a:t>2. Ảnh hưởng của áp suất</a:t>
            </a:r>
            <a:endParaRPr lang="en-US" sz="4000" b="1">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Ta thấy ninh bằng nồi áp suất sẽ nhanh hơn.</a:t>
            </a:r>
            <a:endParaRPr lang="en-US" sz="400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Áp suất của các chất càng tăng tốc dộ phản ứng càng tăng. Với các chất khí, nồng độ tỉ lệ với áp suất. Do vậy khi tăng áp suất đồng nghĩa với việc tăng nồng độ từ đó làm tăng áp suất của phản ứng.</a:t>
            </a:r>
            <a:endParaRPr lang="en-US" sz="4000">
              <a:latin typeface="Arial" panose="020B0604020202020204" pitchFamily="34" charset="0"/>
              <a:cs typeface="Arial" panose="020B0604020202020204" pitchFamily="34" charset="0"/>
            </a:endParaRPr>
          </a:p>
        </p:txBody>
      </p:sp>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16529050" y="479425"/>
            <a:ext cx="1553845" cy="176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88745" y="876300"/>
            <a:ext cx="15748635" cy="8747760"/>
          </a:xfrm>
          <a:prstGeom prst="rect">
            <a:avLst/>
          </a:prstGeom>
        </p:spPr>
      </p:pic>
      <p:grpSp>
        <p:nvGrpSpPr>
          <p:cNvPr id="14" name="Group 14"/>
          <p:cNvGrpSpPr/>
          <p:nvPr/>
        </p:nvGrpSpPr>
        <p:grpSpPr>
          <a:xfrm rot="0">
            <a:off x="6616065" y="3238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315200" y="6480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2743200" y="3086100"/>
            <a:ext cx="13959205" cy="4707890"/>
          </a:xfrm>
          <a:prstGeom prst="rect">
            <a:avLst/>
          </a:prstGeom>
          <a:noFill/>
          <a:ln w="9525">
            <a:noFill/>
          </a:ln>
        </p:spPr>
        <p:txBody>
          <a:bodyPr wrap="square">
            <a:spAutoFit/>
          </a:bodyPr>
          <a:p>
            <a:pPr indent="0">
              <a:lnSpc>
                <a:spcPct val="150000"/>
              </a:lnSpc>
              <a:buFont typeface="+mj-lt"/>
              <a:buNone/>
            </a:pPr>
            <a:r>
              <a:rPr lang="en-US" sz="4000" b="1">
                <a:latin typeface="Arial" panose="020B0604020202020204" pitchFamily="34" charset="0"/>
                <a:cs typeface="Arial" panose="020B0604020202020204" pitchFamily="34" charset="0"/>
              </a:rPr>
              <a:t>3. Ảnh hưởng của diện tích tiếp xúc</a:t>
            </a:r>
            <a:endParaRPr lang="en-US" sz="4000" b="1">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Ống nghiệm có mẫu B sẽ xuất hiện khí trước. Chứng tỏ diện tích tiếp xúc có ảnh hưởng đến tốc độ phản ứng do khi nghiền nhỏ làm tăng diện tích tiếp xúc.</a:t>
            </a:r>
            <a:endParaRPr lang="en-US" sz="4000">
              <a:latin typeface="Arial" panose="020B0604020202020204" pitchFamily="34" charset="0"/>
              <a:cs typeface="Arial" panose="020B0604020202020204" pitchFamily="34" charset="0"/>
            </a:endParaRPr>
          </a:p>
          <a:p>
            <a:pPr indent="0" algn="ctr">
              <a:lnSpc>
                <a:spcPct val="150000"/>
              </a:lnSpc>
              <a:buFont typeface="+mj-lt"/>
              <a:buNone/>
            </a:pPr>
            <a:r>
              <a:rPr lang="en-US" sz="4000">
                <a:latin typeface="Arial" panose="020B0604020202020204" pitchFamily="34" charset="0"/>
                <a:cs typeface="Arial" panose="020B0604020202020204" pitchFamily="34" charset="0"/>
              </a:rPr>
              <a:t>CaCO</a:t>
            </a:r>
            <a:r>
              <a:rPr lang="en-US" sz="4000" baseline="-25000">
                <a:latin typeface="Arial" panose="020B0604020202020204" pitchFamily="34" charset="0"/>
                <a:cs typeface="Arial" panose="020B0604020202020204" pitchFamily="34" charset="0"/>
              </a:rPr>
              <a:t>3</a:t>
            </a:r>
            <a:r>
              <a:rPr lang="en-US" sz="4000">
                <a:latin typeface="Arial" panose="020B0604020202020204" pitchFamily="34" charset="0"/>
                <a:cs typeface="Arial" panose="020B0604020202020204" pitchFamily="34" charset="0"/>
              </a:rPr>
              <a:t> + 2HCl →  CaCl</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CO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H</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p:txBody>
      </p:sp>
      <p:grpSp>
        <p:nvGrpSpPr>
          <p:cNvPr id="9" name="Group 9"/>
          <p:cNvGrpSpPr/>
          <p:nvPr/>
        </p:nvGrpSpPr>
        <p:grpSpPr>
          <a:xfrm rot="0">
            <a:off x="15978505" y="7919085"/>
            <a:ext cx="1938655" cy="2239010"/>
            <a:chOff x="0" y="0"/>
            <a:chExt cx="5966444" cy="6503887"/>
          </a:xfrm>
        </p:grpSpPr>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grpSp>
        <p:nvGrpSpPr>
          <p:cNvPr id="13" name="Group 13"/>
          <p:cNvGrpSpPr/>
          <p:nvPr/>
        </p:nvGrpSpPr>
        <p:grpSpPr>
          <a:xfrm rot="8550829">
            <a:off x="13594715" y="8338820"/>
            <a:ext cx="1938655" cy="2239010"/>
            <a:chOff x="0" y="0"/>
            <a:chExt cx="5966444" cy="6503887"/>
          </a:xfrm>
        </p:grpSpPr>
        <p:pic>
          <p:nvPicPr>
            <p:cNvPr id="6"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7"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8"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pic>
        <p:nvPicPr>
          <p:cNvPr id="20"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4502130" y="-1714500"/>
            <a:ext cx="4599305" cy="4288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219200" y="800100"/>
            <a:ext cx="15748635" cy="8747760"/>
          </a:xfrm>
          <a:prstGeom prst="rect">
            <a:avLst/>
          </a:prstGeom>
        </p:spPr>
      </p:pic>
      <p:grpSp>
        <p:nvGrpSpPr>
          <p:cNvPr id="14" name="Group 14"/>
          <p:cNvGrpSpPr/>
          <p:nvPr/>
        </p:nvGrpSpPr>
        <p:grpSpPr>
          <a:xfrm rot="0">
            <a:off x="6616065" y="3238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315200" y="6480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2590800" y="2308860"/>
            <a:ext cx="13959205" cy="5631180"/>
          </a:xfrm>
          <a:prstGeom prst="rect">
            <a:avLst/>
          </a:prstGeom>
          <a:noFill/>
          <a:ln w="9525">
            <a:noFill/>
          </a:ln>
        </p:spPr>
        <p:txBody>
          <a:bodyPr wrap="square">
            <a:spAutoFit/>
          </a:bodyPr>
          <a:p>
            <a:pPr indent="0">
              <a:lnSpc>
                <a:spcPct val="150000"/>
              </a:lnSpc>
              <a:buFont typeface="+mj-lt"/>
              <a:buNone/>
            </a:pPr>
            <a:r>
              <a:rPr lang="en-US" sz="4000" b="1">
                <a:latin typeface="Arial" panose="020B0604020202020204" pitchFamily="34" charset="0"/>
                <a:cs typeface="Arial" panose="020B0604020202020204" pitchFamily="34" charset="0"/>
              </a:rPr>
              <a:t>4. Ảnh hưởng của nhiệt độ</a:t>
            </a:r>
            <a:endParaRPr lang="en-US" sz="4000" b="1">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Ống nghiệm được đun bằng đèn cồn có sủi bọt trước.</a:t>
            </a:r>
            <a:endParaRPr lang="en-US" sz="4000">
              <a:latin typeface="Arial" panose="020B0604020202020204" pitchFamily="34" charset="0"/>
              <a:cs typeface="Arial" panose="020B0604020202020204" pitchFamily="34" charset="0"/>
            </a:endParaRPr>
          </a:p>
          <a:p>
            <a:pPr indent="0" algn="ctr">
              <a:lnSpc>
                <a:spcPct val="150000"/>
              </a:lnSpc>
              <a:buFont typeface="+mj-lt"/>
              <a:buNone/>
            </a:pPr>
            <a:r>
              <a:rPr lang="en-US" sz="4000">
                <a:latin typeface="Arial" panose="020B0604020202020204" pitchFamily="34" charset="0"/>
                <a:cs typeface="Arial" panose="020B0604020202020204" pitchFamily="34" charset="0"/>
              </a:rPr>
              <a:t>Fe + 2HCl  </a:t>
            </a:r>
            <a:r>
              <a:rPr lang="en-US" sz="4000">
                <a:latin typeface="Arial" panose="020B0604020202020204" pitchFamily="34" charset="0"/>
                <a:cs typeface="Arial" panose="020B0604020202020204" pitchFamily="34" charset="0"/>
                <a:sym typeface="+mn-ea"/>
              </a:rPr>
              <a:t>→ </a:t>
            </a:r>
            <a:r>
              <a:rPr lang="en-US" sz="4000">
                <a:latin typeface="Arial" panose="020B0604020202020204" pitchFamily="34" charset="0"/>
                <a:cs typeface="Arial" panose="020B0604020202020204" pitchFamily="34" charset="0"/>
              </a:rPr>
              <a:t>   FeCl</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 H</a:t>
            </a:r>
            <a:r>
              <a:rPr lang="en-US" sz="4000" baseline="-25000">
                <a:latin typeface="Arial" panose="020B0604020202020204" pitchFamily="34" charset="0"/>
                <a:cs typeface="Arial" panose="020B0604020202020204" pitchFamily="34" charset="0"/>
              </a:rPr>
              <a:t>2</a:t>
            </a:r>
            <a:endParaRPr lang="en-US" sz="400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Nhiệt độ ảnh hưởng đến tốc độ phản ứng: tăng nhiệt độ làm tốc độ phản ứng tăng nhanh.</a:t>
            </a:r>
            <a:endParaRPr lang="en-US" sz="400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Biểu thức liên hệ: </a:t>
            </a:r>
            <a:endParaRPr lang="en-US" sz="4000">
              <a:latin typeface="Arial" panose="020B0604020202020204" pitchFamily="34" charset="0"/>
              <a:cs typeface="Arial" panose="020B0604020202020204" pitchFamily="34" charset="0"/>
            </a:endParaRPr>
          </a:p>
        </p:txBody>
      </p:sp>
      <p:pic>
        <p:nvPicPr>
          <p:cNvPr id="5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80848">
            <a:off x="16529050" y="479425"/>
            <a:ext cx="1553845" cy="1769110"/>
          </a:xfrm>
          <a:prstGeom prst="rect">
            <a:avLst/>
          </a:prstGeom>
        </p:spPr>
      </p:pic>
      <p:pic>
        <p:nvPicPr>
          <p:cNvPr id="6" name="Picture 5"/>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91400" y="6948170"/>
            <a:ext cx="3533140" cy="2163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barn(inVertical)">
                                      <p:cBhvr>
                                        <p:cTn id="15" dur="500"/>
                                        <p:tgtEl>
                                          <p:spTgt spid="2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xEl>
                                              <p:pRg st="3" end="3"/>
                                            </p:txEl>
                                          </p:spTgt>
                                        </p:tgtEl>
                                        <p:attrNameLst>
                                          <p:attrName>style.visibility</p:attrName>
                                        </p:attrNameLst>
                                      </p:cBhvr>
                                      <p:to>
                                        <p:strVal val="visible"/>
                                      </p:to>
                                    </p:set>
                                    <p:animEffect transition="in" filter="barn(inVertical)">
                                      <p:cBhvr>
                                        <p:cTn id="20" dur="500"/>
                                        <p:tgtEl>
                                          <p:spTgt spid="2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Effect transition="in" filter="barn(inVertical)">
                                      <p:cBhvr>
                                        <p:cTn id="25" dur="500"/>
                                        <p:tgtEl>
                                          <p:spTgt spid="2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88745" y="876300"/>
            <a:ext cx="15748635" cy="8747760"/>
          </a:xfrm>
          <a:prstGeom prst="rect">
            <a:avLst/>
          </a:prstGeom>
        </p:spPr>
      </p:pic>
      <p:grpSp>
        <p:nvGrpSpPr>
          <p:cNvPr id="14" name="Group 14"/>
          <p:cNvGrpSpPr/>
          <p:nvPr/>
        </p:nvGrpSpPr>
        <p:grpSpPr>
          <a:xfrm rot="0">
            <a:off x="6616065" y="3238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30" name="Text Box 229"/>
          <p:cNvSpPr txBox="1"/>
          <p:nvPr/>
        </p:nvSpPr>
        <p:spPr>
          <a:xfrm>
            <a:off x="7315200" y="6480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2209800" y="2308860"/>
            <a:ext cx="14536420" cy="6554470"/>
          </a:xfrm>
          <a:prstGeom prst="rect">
            <a:avLst/>
          </a:prstGeom>
          <a:noFill/>
          <a:ln w="9525">
            <a:noFill/>
          </a:ln>
        </p:spPr>
        <p:txBody>
          <a:bodyPr wrap="square">
            <a:spAutoFit/>
          </a:bodyPr>
          <a:p>
            <a:pPr indent="0">
              <a:lnSpc>
                <a:spcPct val="150000"/>
              </a:lnSpc>
              <a:buFont typeface="+mj-lt"/>
              <a:buNone/>
            </a:pPr>
            <a:r>
              <a:rPr lang="en-US" sz="4000" b="1">
                <a:latin typeface="Arial" panose="020B0604020202020204" pitchFamily="34" charset="0"/>
                <a:cs typeface="Arial" panose="020B0604020202020204" pitchFamily="34" charset="0"/>
              </a:rPr>
              <a:t>5. Ảnh hưởng của chất xúc tác</a:t>
            </a:r>
            <a:endParaRPr lang="en-US" sz="4000" b="1">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Dung dịch H</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O</a:t>
            </a:r>
            <a:r>
              <a:rPr lang="en-US" sz="4000" baseline="-25000">
                <a:latin typeface="Arial" panose="020B0604020202020204" pitchFamily="34" charset="0"/>
                <a:cs typeface="Arial" panose="020B0604020202020204" pitchFamily="34" charset="0"/>
              </a:rPr>
              <a:t>2 </a:t>
            </a:r>
            <a:r>
              <a:rPr lang="en-US" sz="4000">
                <a:latin typeface="Arial" panose="020B0604020202020204" pitchFamily="34" charset="0"/>
                <a:cs typeface="Arial" panose="020B0604020202020204" pitchFamily="34" charset="0"/>
              </a:rPr>
              <a:t>3% ở điều kiện thường phân hủy chậm theo phương trình:           H</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sym typeface="+mn-ea"/>
              </a:rPr>
              <a:t>→ </a:t>
            </a:r>
            <a:r>
              <a:rPr lang="en-US" sz="4000">
                <a:latin typeface="Arial" panose="020B0604020202020204" pitchFamily="34" charset="0"/>
                <a:cs typeface="Arial" panose="020B0604020202020204" pitchFamily="34" charset="0"/>
              </a:rPr>
              <a:t>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H2O</a:t>
            </a:r>
            <a:endParaRPr lang="en-US" sz="400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Tốc dộ phản ứng sẽ xảy ra nhanh hơn khi có MnO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Khi kết thúc thí nghiệm lượng MnO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không bị biến đổi.</a:t>
            </a:r>
            <a:endParaRPr lang="en-US" sz="400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Chất xúc tác là chất làm tăng tốc độ phản ứng mà sau phản ứng nó không bị thay đổi cả về lượng và chất. </a:t>
            </a:r>
            <a:endParaRPr lang="en-US" sz="4000">
              <a:latin typeface="Arial" panose="020B0604020202020204" pitchFamily="34" charset="0"/>
              <a:cs typeface="Arial" panose="020B0604020202020204" pitchFamily="34" charset="0"/>
            </a:endParaRPr>
          </a:p>
        </p:txBody>
      </p:sp>
      <p:grpSp>
        <p:nvGrpSpPr>
          <p:cNvPr id="9" name="Group 9"/>
          <p:cNvGrpSpPr/>
          <p:nvPr/>
        </p:nvGrpSpPr>
        <p:grpSpPr>
          <a:xfrm rot="0">
            <a:off x="15978505" y="7919085"/>
            <a:ext cx="1938655" cy="2239010"/>
            <a:chOff x="0" y="0"/>
            <a:chExt cx="5966444" cy="6503887"/>
          </a:xfrm>
        </p:grpSpPr>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grpSp>
        <p:nvGrpSpPr>
          <p:cNvPr id="13" name="Group 13"/>
          <p:cNvGrpSpPr/>
          <p:nvPr/>
        </p:nvGrpSpPr>
        <p:grpSpPr>
          <a:xfrm rot="8550829">
            <a:off x="13594715" y="8338820"/>
            <a:ext cx="1938655" cy="2239010"/>
            <a:chOff x="0" y="0"/>
            <a:chExt cx="5966444" cy="6503887"/>
          </a:xfrm>
        </p:grpSpPr>
        <p:pic>
          <p:nvPicPr>
            <p:cNvPr id="6"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0" y="0"/>
              <a:ext cx="3542690" cy="3881433"/>
            </a:xfrm>
            <a:prstGeom prst="rect">
              <a:avLst/>
            </a:prstGeom>
          </p:spPr>
        </p:pic>
        <p:pic>
          <p:nvPicPr>
            <p:cNvPr id="7"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8503353">
              <a:off x="2435870" y="1291528"/>
              <a:ext cx="2866048" cy="3140093"/>
            </a:xfrm>
            <a:prstGeom prst="rect">
              <a:avLst/>
            </a:prstGeom>
          </p:spPr>
        </p:pic>
        <p:pic>
          <p:nvPicPr>
            <p:cNvPr id="8"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6813515">
              <a:off x="1379361" y="3589718"/>
              <a:ext cx="2378745" cy="2606195"/>
            </a:xfrm>
            <a:prstGeom prst="rect">
              <a:avLst/>
            </a:prstGeom>
          </p:spPr>
        </p:pic>
      </p:grpSp>
      <p:pic>
        <p:nvPicPr>
          <p:cNvPr id="20"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4502130" y="-1714500"/>
            <a:ext cx="4599305" cy="4288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384935" y="876300"/>
            <a:ext cx="16086455" cy="85725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4175779">
            <a:off x="-3492248" y="900249"/>
            <a:ext cx="8642020" cy="44074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6209283" flipH="1" flipV="1">
            <a:off x="13785071" y="5600055"/>
            <a:ext cx="6201119" cy="6767933"/>
          </a:xfrm>
          <a:prstGeom prst="rect">
            <a:avLst/>
          </a:prstGeom>
        </p:spPr>
      </p:pic>
      <p:grpSp>
        <p:nvGrpSpPr>
          <p:cNvPr id="6" name="Group 6"/>
          <p:cNvGrpSpPr/>
          <p:nvPr/>
        </p:nvGrpSpPr>
        <p:grpSpPr>
          <a:xfrm rot="-5400000">
            <a:off x="9177655" y="-1881505"/>
            <a:ext cx="1213485" cy="6033135"/>
            <a:chOff x="0" y="0"/>
            <a:chExt cx="2354580" cy="9523209"/>
          </a:xfrm>
        </p:grpSpPr>
        <p:sp>
          <p:nvSpPr>
            <p:cNvPr id="7" name="Freeform 7"/>
            <p:cNvSpPr/>
            <p:nvPr/>
          </p:nvSpPr>
          <p:spPr>
            <a:xfrm>
              <a:off x="0" y="0"/>
              <a:ext cx="2353310" cy="9523209"/>
            </a:xfrm>
            <a:custGeom>
              <a:avLst/>
              <a:gdLst/>
              <a:ahLst/>
              <a:cxnLst/>
              <a:rect l="l" t="t" r="r" b="b"/>
              <a:pathLst>
                <a:path w="2353310" h="9523209">
                  <a:moveTo>
                    <a:pt x="784860" y="9455899"/>
                  </a:moveTo>
                  <a:cubicBezTo>
                    <a:pt x="905510" y="9496539"/>
                    <a:pt x="1042670" y="9523209"/>
                    <a:pt x="1177290" y="9523209"/>
                  </a:cubicBezTo>
                  <a:cubicBezTo>
                    <a:pt x="1311910" y="9523209"/>
                    <a:pt x="1441450" y="9500349"/>
                    <a:pt x="1560830" y="9459709"/>
                  </a:cubicBezTo>
                  <a:cubicBezTo>
                    <a:pt x="1563370" y="9458439"/>
                    <a:pt x="1565910" y="9458439"/>
                    <a:pt x="1568450" y="9457168"/>
                  </a:cubicBezTo>
                  <a:cubicBezTo>
                    <a:pt x="2016760" y="9294609"/>
                    <a:pt x="2346960" y="8865349"/>
                    <a:pt x="2353310" y="8343224"/>
                  </a:cubicBezTo>
                  <a:lnTo>
                    <a:pt x="2353310" y="0"/>
                  </a:lnTo>
                  <a:lnTo>
                    <a:pt x="0" y="0"/>
                  </a:lnTo>
                  <a:lnTo>
                    <a:pt x="0" y="8336835"/>
                  </a:lnTo>
                  <a:cubicBezTo>
                    <a:pt x="6350" y="8867888"/>
                    <a:pt x="331470" y="9297149"/>
                    <a:pt x="784860" y="9455899"/>
                  </a:cubicBezTo>
                  <a:close/>
                </a:path>
              </a:pathLst>
            </a:custGeom>
            <a:solidFill>
              <a:srgbClr val="242220"/>
            </a:solidFill>
          </p:spPr>
        </p:sp>
      </p:grpSp>
      <p:sp>
        <p:nvSpPr>
          <p:cNvPr id="8" name="TextBox 8"/>
          <p:cNvSpPr txBox="1"/>
          <p:nvPr/>
        </p:nvSpPr>
        <p:spPr>
          <a:xfrm>
            <a:off x="6705600" y="495300"/>
            <a:ext cx="6280785" cy="1246505"/>
          </a:xfrm>
          <a:prstGeom prst="rect">
            <a:avLst/>
          </a:prstGeom>
        </p:spPr>
        <p:txBody>
          <a:bodyPr wrap="square" lIns="0" tIns="0" rIns="0" bIns="0" rtlCol="0" anchor="t">
            <a:spAutoFit/>
          </a:bodyPr>
          <a:lstStyle/>
          <a:p>
            <a:pPr algn="ctr">
              <a:lnSpc>
                <a:spcPct val="150000"/>
              </a:lnSpc>
            </a:pPr>
            <a:r>
              <a:rPr lang="en-US" sz="5400">
                <a:solidFill>
                  <a:srgbClr val="FFFFFF"/>
                </a:solidFill>
                <a:latin typeface="Arial" panose="020B0604020202020204" pitchFamily="34" charset="0"/>
                <a:cs typeface="Arial" panose="020B0604020202020204" pitchFamily="34" charset="0"/>
              </a:rPr>
              <a:t>LUYỆN TẬP</a:t>
            </a:r>
            <a:endParaRPr lang="en-US" sz="5400">
              <a:solidFill>
                <a:srgbClr val="FFFFFF"/>
              </a:solidFill>
              <a:latin typeface="Arial" panose="020B0604020202020204" pitchFamily="34" charset="0"/>
              <a:cs typeface="Arial" panose="020B0604020202020204" pitchFamily="34" charset="0"/>
            </a:endParaRPr>
          </a:p>
        </p:txBody>
      </p:sp>
      <p:sp>
        <p:nvSpPr>
          <p:cNvPr id="237" name="Text Box 236"/>
          <p:cNvSpPr txBox="1"/>
          <p:nvPr/>
        </p:nvSpPr>
        <p:spPr>
          <a:xfrm>
            <a:off x="1872615" y="2628900"/>
            <a:ext cx="15033625" cy="5631180"/>
          </a:xfrm>
          <a:prstGeom prst="rect">
            <a:avLst/>
          </a:prstGeom>
          <a:noFill/>
          <a:ln w="9525">
            <a:noFill/>
          </a:ln>
        </p:spPr>
        <p:txBody>
          <a:bodyPr wrap="square">
            <a:spAutoFit/>
          </a:bodyPr>
          <a:p>
            <a:pPr marL="742950" indent="-742950" algn="just">
              <a:lnSpc>
                <a:spcPct val="150000"/>
              </a:lnSpc>
              <a:buFont typeface="+mj-lt"/>
              <a:buAutoNum type="arabicPeriod"/>
            </a:pPr>
            <a:r>
              <a:rPr lang="en-US" sz="4000" b="0">
                <a:latin typeface="Arial" panose="020B0604020202020204" pitchFamily="34" charset="0"/>
                <a:cs typeface="Times New Roman" panose="02020603050405020304" charset="0"/>
              </a:rPr>
              <a:t>Tại sao khi nhóm bếp than ban đầu phải quạt? Tại sao viên than tổ ong phải có nhiều lỗ?</a:t>
            </a:r>
            <a:endParaRPr lang="en-US" sz="4000" b="0">
              <a:latin typeface="Arial" panose="020B0604020202020204" pitchFamily="34" charset="0"/>
              <a:cs typeface="Times New Roman" panose="02020603050405020304" charset="0"/>
            </a:endParaRPr>
          </a:p>
          <a:p>
            <a:pPr marL="742950" indent="-742950" algn="just">
              <a:lnSpc>
                <a:spcPct val="150000"/>
              </a:lnSpc>
              <a:buFont typeface="+mj-lt"/>
              <a:buAutoNum type="arabicPeriod"/>
            </a:pPr>
            <a:r>
              <a:rPr lang="en-US" sz="4000" b="0">
                <a:latin typeface="Arial" panose="020B0604020202020204" pitchFamily="34" charset="0"/>
                <a:cs typeface="Times New Roman" panose="02020603050405020304" charset="0"/>
              </a:rPr>
              <a:t>Vì sao đinh sắt trong thí nghiệm “4. Ảnh hưởng của nhiệt độ” phải được tẩy sạch ghỉ và dầu mỡ.</a:t>
            </a:r>
            <a:endParaRPr lang="en-US" sz="4000" b="0">
              <a:latin typeface="Arial" panose="020B0604020202020204" pitchFamily="34" charset="0"/>
              <a:cs typeface="Times New Roman" panose="02020603050405020304" charset="0"/>
            </a:endParaRPr>
          </a:p>
          <a:p>
            <a:pPr marL="742950" indent="-742950" algn="just">
              <a:lnSpc>
                <a:spcPct val="150000"/>
              </a:lnSpc>
              <a:buFont typeface="+mj-lt"/>
              <a:buAutoNum type="arabicPeriod"/>
            </a:pPr>
            <a:r>
              <a:rPr lang="en-US" sz="4000" b="0">
                <a:latin typeface="Arial" panose="020B0604020202020204" pitchFamily="34" charset="0"/>
                <a:cs typeface="Calibri" panose="020F0502020204030204" charset="0"/>
              </a:rPr>
              <a:t>Enzyme amylase và lipase có trong nước bọt. Hãy giải thích vì sao chúng ta cần phải nhai kĩ thức ăn trước khi nuốt.</a:t>
            </a:r>
            <a:endParaRPr lang="en-US" sz="4000"/>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7">
                                            <p:txEl>
                                              <p:pRg st="0" end="0"/>
                                            </p:txEl>
                                          </p:spTgt>
                                        </p:tgtEl>
                                        <p:attrNameLst>
                                          <p:attrName>style.visibility</p:attrName>
                                        </p:attrNameLst>
                                      </p:cBhvr>
                                      <p:to>
                                        <p:strVal val="visible"/>
                                      </p:to>
                                    </p:set>
                                    <p:animEffect transition="in" filter="barn(inVertical)">
                                      <p:cBhvr>
                                        <p:cTn id="15" dur="500"/>
                                        <p:tgtEl>
                                          <p:spTgt spid="23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7">
                                            <p:txEl>
                                              <p:pRg st="1" end="1"/>
                                            </p:txEl>
                                          </p:spTgt>
                                        </p:tgtEl>
                                        <p:attrNameLst>
                                          <p:attrName>style.visibility</p:attrName>
                                        </p:attrNameLst>
                                      </p:cBhvr>
                                      <p:to>
                                        <p:strVal val="visible"/>
                                      </p:to>
                                    </p:set>
                                    <p:animEffect transition="in" filter="barn(inVertical)">
                                      <p:cBhvr>
                                        <p:cTn id="20" dur="500"/>
                                        <p:tgtEl>
                                          <p:spTgt spid="23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7">
                                            <p:txEl>
                                              <p:pRg st="2" end="2"/>
                                            </p:txEl>
                                          </p:spTgt>
                                        </p:tgtEl>
                                        <p:attrNameLst>
                                          <p:attrName>style.visibility</p:attrName>
                                        </p:attrNameLst>
                                      </p:cBhvr>
                                      <p:to>
                                        <p:strVal val="visible"/>
                                      </p:to>
                                    </p:set>
                                    <p:animEffect transition="in" filter="barn(inVertical)">
                                      <p:cBhvr>
                                        <p:cTn id="25" dur="500"/>
                                        <p:tgtEl>
                                          <p:spTgt spid="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408171" y="6117701"/>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4324329" y="-5261966"/>
            <a:ext cx="8760462" cy="11106766"/>
          </a:xfrm>
          <a:prstGeom prst="rect">
            <a:avLst/>
          </a:prstGeom>
        </p:spPr>
      </p:pic>
      <p:grpSp>
        <p:nvGrpSpPr>
          <p:cNvPr id="10" name="Group 10"/>
          <p:cNvGrpSpPr/>
          <p:nvPr/>
        </p:nvGrpSpPr>
        <p:grpSpPr>
          <a:xfrm rot="-5400000">
            <a:off x="9041154" y="-915672"/>
            <a:ext cx="907258" cy="3669446"/>
            <a:chOff x="0" y="0"/>
            <a:chExt cx="2354580" cy="9523209"/>
          </a:xfrm>
        </p:grpSpPr>
        <p:sp>
          <p:nvSpPr>
            <p:cNvPr id="11" name="Freeform 11"/>
            <p:cNvSpPr/>
            <p:nvPr/>
          </p:nvSpPr>
          <p:spPr>
            <a:xfrm>
              <a:off x="0" y="0"/>
              <a:ext cx="2353310" cy="9523209"/>
            </a:xfrm>
            <a:custGeom>
              <a:avLst/>
              <a:gdLst/>
              <a:ahLst/>
              <a:cxnLst/>
              <a:rect l="l" t="t" r="r" b="b"/>
              <a:pathLst>
                <a:path w="2353310" h="9523209">
                  <a:moveTo>
                    <a:pt x="784860" y="9455899"/>
                  </a:moveTo>
                  <a:cubicBezTo>
                    <a:pt x="905510" y="9496539"/>
                    <a:pt x="1042670" y="9523209"/>
                    <a:pt x="1177290" y="9523209"/>
                  </a:cubicBezTo>
                  <a:cubicBezTo>
                    <a:pt x="1311910" y="9523209"/>
                    <a:pt x="1441450" y="9500349"/>
                    <a:pt x="1560830" y="9459709"/>
                  </a:cubicBezTo>
                  <a:cubicBezTo>
                    <a:pt x="1563370" y="9458439"/>
                    <a:pt x="1565910" y="9458439"/>
                    <a:pt x="1568450" y="9457168"/>
                  </a:cubicBezTo>
                  <a:cubicBezTo>
                    <a:pt x="2016760" y="9294609"/>
                    <a:pt x="2346960" y="8865349"/>
                    <a:pt x="2353310" y="8343224"/>
                  </a:cubicBezTo>
                  <a:lnTo>
                    <a:pt x="2353310" y="0"/>
                  </a:lnTo>
                  <a:lnTo>
                    <a:pt x="0" y="0"/>
                  </a:lnTo>
                  <a:lnTo>
                    <a:pt x="0" y="8336835"/>
                  </a:lnTo>
                  <a:cubicBezTo>
                    <a:pt x="6350" y="8867888"/>
                    <a:pt x="331470" y="9297149"/>
                    <a:pt x="784860" y="9455899"/>
                  </a:cubicBezTo>
                  <a:close/>
                </a:path>
              </a:pathLst>
            </a:custGeom>
            <a:solidFill>
              <a:srgbClr val="242220"/>
            </a:solidFill>
          </p:spPr>
        </p:sp>
      </p:grpSp>
      <p:sp>
        <p:nvSpPr>
          <p:cNvPr id="12" name="TextBox 12"/>
          <p:cNvSpPr txBox="1"/>
          <p:nvPr/>
        </p:nvSpPr>
        <p:spPr>
          <a:xfrm>
            <a:off x="7924559" y="266483"/>
            <a:ext cx="3139826" cy="1015365"/>
          </a:xfrm>
          <a:prstGeom prst="rect">
            <a:avLst/>
          </a:prstGeom>
        </p:spPr>
        <p:txBody>
          <a:bodyPr lIns="0" tIns="0" rIns="0" bIns="0" rtlCol="0" anchor="t">
            <a:spAutoFit/>
          </a:bodyPr>
          <a:lstStyle/>
          <a:p>
            <a:pPr algn="ctr">
              <a:lnSpc>
                <a:spcPct val="150000"/>
              </a:lnSpc>
            </a:pPr>
            <a:r>
              <a:rPr lang="en-US" sz="4400" b="1">
                <a:solidFill>
                  <a:srgbClr val="FFFFFF"/>
                </a:solidFill>
                <a:latin typeface="Arial" panose="020B0604020202020204" pitchFamily="34" charset="0"/>
                <a:cs typeface="Arial" panose="020B0604020202020204" pitchFamily="34" charset="0"/>
              </a:rPr>
              <a:t>Đáp án</a:t>
            </a:r>
            <a:endParaRPr lang="en-US" sz="4400" b="1">
              <a:solidFill>
                <a:srgbClr val="FFFFFF"/>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591">
            <a:off x="16438912" y="-1611043"/>
            <a:ext cx="3698177" cy="4114800"/>
          </a:xfrm>
          <a:prstGeom prst="rect">
            <a:avLst/>
          </a:prstGeom>
        </p:spPr>
      </p:pic>
      <p:sp>
        <p:nvSpPr>
          <p:cNvPr id="237" name="Text Box 236"/>
          <p:cNvSpPr txBox="1"/>
          <p:nvPr/>
        </p:nvSpPr>
        <p:spPr>
          <a:xfrm>
            <a:off x="609600" y="1485900"/>
            <a:ext cx="17173575" cy="8401685"/>
          </a:xfrm>
          <a:prstGeom prst="rect">
            <a:avLst/>
          </a:prstGeom>
          <a:noFill/>
          <a:ln w="9525">
            <a:noFill/>
          </a:ln>
        </p:spPr>
        <p:txBody>
          <a:bodyPr wrap="square">
            <a:spAutoFit/>
          </a:bodyPr>
          <a:p>
            <a:pPr marL="742950" indent="-742950">
              <a:lnSpc>
                <a:spcPct val="150000"/>
              </a:lnSpc>
              <a:buFont typeface="+mj-lt"/>
              <a:buAutoNum type="arabicPeriod"/>
            </a:pPr>
            <a:r>
              <a:rPr lang="en-US" sz="4000" b="1">
                <a:latin typeface="Arial" panose="020B0604020202020204" pitchFamily="34" charset="0"/>
                <a:cs typeface="Calibri" panose="020F0502020204030204" charset="0"/>
              </a:rPr>
              <a:t> </a:t>
            </a:r>
            <a:r>
              <a:rPr lang="en-US" sz="4000">
                <a:latin typeface="Arial" panose="020B0604020202020204" pitchFamily="34" charset="0"/>
                <a:cs typeface="Calibri" panose="020F0502020204030204" charset="0"/>
              </a:rPr>
              <a:t>Khi nhóm bếp than ban đầu phải quạt để tăng nồng độ khí oxygen, than tổ ong nhiều lỗ để tăng diện tích tiếp xúc với oxygen.</a:t>
            </a:r>
            <a:endParaRPr lang="en-US" sz="4000" b="1">
              <a:latin typeface="Arial" panose="020B0604020202020204" pitchFamily="34" charset="0"/>
              <a:cs typeface="Calibri" panose="020F0502020204030204" charset="0"/>
            </a:endParaRPr>
          </a:p>
          <a:p>
            <a:pPr marL="742950" indent="-742950">
              <a:lnSpc>
                <a:spcPct val="150000"/>
              </a:lnSpc>
              <a:buFont typeface="+mj-lt"/>
              <a:buAutoNum type="arabicPeriod"/>
            </a:pPr>
            <a:r>
              <a:rPr lang="en-US" sz="4000" b="1">
                <a:latin typeface="Arial" panose="020B0604020202020204" pitchFamily="34" charset="0"/>
                <a:cs typeface="Calibri" panose="020F0502020204030204" charset="0"/>
              </a:rPr>
              <a:t> </a:t>
            </a:r>
            <a:r>
              <a:rPr lang="en-US" sz="4000">
                <a:latin typeface="Arial" panose="020B0604020202020204" pitchFamily="34" charset="0"/>
                <a:cs typeface="Calibri" panose="020F0502020204030204" charset="0"/>
              </a:rPr>
              <a:t>Vì khi đinh sắt bị lẫn tạp chất kết quả thí nghiệm sẽ không chính xác.</a:t>
            </a:r>
            <a:endParaRPr lang="en-US" sz="4000">
              <a:latin typeface="Arial" panose="020B0604020202020204" pitchFamily="34" charset="0"/>
              <a:cs typeface="Calibri" panose="020F0502020204030204" charset="0"/>
            </a:endParaRPr>
          </a:p>
          <a:p>
            <a:pPr marL="742950" indent="-742950">
              <a:lnSpc>
                <a:spcPct val="150000"/>
              </a:lnSpc>
              <a:buFont typeface="+mj-lt"/>
              <a:buAutoNum type="arabicPeriod"/>
            </a:pPr>
            <a:r>
              <a:rPr lang="en-US" sz="4000" b="1">
                <a:latin typeface="Arial" panose="020B0604020202020204" pitchFamily="34" charset="0"/>
                <a:cs typeface="Times New Roman" panose="02020603050405020304" charset="0"/>
              </a:rPr>
              <a:t>.</a:t>
            </a:r>
            <a:endParaRPr lang="en-US" sz="4000" b="1">
              <a:latin typeface="Arial" panose="020B0604020202020204" pitchFamily="34" charset="0"/>
              <a:cs typeface="Times New Roman" panose="02020603050405020304" charset="0"/>
            </a:endParaRPr>
          </a:p>
          <a:p>
            <a:pPr marL="571500" indent="-571500">
              <a:lnSpc>
                <a:spcPct val="150000"/>
              </a:lnSpc>
              <a:buFont typeface="Arial" panose="020B0604020202020204" pitchFamily="34" charset="0"/>
              <a:buChar char="•"/>
            </a:pPr>
            <a:r>
              <a:rPr lang="en-US" sz="4000" b="0">
                <a:solidFill>
                  <a:srgbClr val="000000"/>
                </a:solidFill>
                <a:latin typeface="Arial" panose="020B0604020202020204" pitchFamily="34" charset="0"/>
                <a:cs typeface="Tahoma" panose="020B0604030504040204" charset="0"/>
              </a:rPr>
              <a:t>Khi nhai kĩ, thức ăn được nghiền nhỏ giúp tăng diện tích tiếp xúc giữa thức ăn và enzyme amylase có trong nước bọt</a:t>
            </a:r>
            <a:endParaRPr lang="en-US" sz="4000" b="0">
              <a:solidFill>
                <a:srgbClr val="000000"/>
              </a:solidFill>
              <a:latin typeface="Arial" panose="020B0604020202020204" pitchFamily="34" charset="0"/>
              <a:cs typeface="Tahoma" panose="020B0604030504040204" charset="0"/>
            </a:endParaRPr>
          </a:p>
          <a:p>
            <a:pPr marL="571500" indent="-571500">
              <a:lnSpc>
                <a:spcPct val="150000"/>
              </a:lnSpc>
              <a:buFont typeface="Arial" panose="020B0604020202020204" pitchFamily="34" charset="0"/>
              <a:buChar char="•"/>
            </a:pPr>
            <a:r>
              <a:rPr lang="en-US" sz="4000" b="0">
                <a:solidFill>
                  <a:srgbClr val="000000"/>
                </a:solidFill>
                <a:latin typeface="Arial" panose="020B0604020202020204" pitchFamily="34" charset="0"/>
                <a:cs typeface="Tahoma" panose="020B0604030504040204" charset="0"/>
              </a:rPr>
              <a:t>Mà enzyme trong nước bọt là các chất xúc tác đẩy nhanh quá trình tiêu hóa chất đạm, chất béo và tinh bột.</a:t>
            </a:r>
            <a:endParaRPr lang="en-US" sz="4000" b="0">
              <a:solidFill>
                <a:srgbClr val="000000"/>
              </a:solidFill>
              <a:latin typeface="Arial" panose="020B0604020202020204" pitchFamily="34" charset="0"/>
              <a:cs typeface="Tahoma" panose="020B0604030504040204" charset="0"/>
            </a:endParaRPr>
          </a:p>
          <a:p>
            <a:pPr indent="0">
              <a:lnSpc>
                <a:spcPct val="150000"/>
              </a:lnSpc>
              <a:buFont typeface="Arial" panose="020B0604020202020204" pitchFamily="34" charset="0"/>
              <a:buNone/>
            </a:pPr>
            <a:r>
              <a:rPr lang="en-US" sz="4000">
                <a:latin typeface="Arial" panose="020B0604020202020204" pitchFamily="34" charset="0"/>
                <a:cs typeface="Arial" panose="020B0604020202020204" pitchFamily="34" charset="0"/>
                <a:sym typeface="+mn-ea"/>
              </a:rPr>
              <a:t>→ Giúp chúng ta dễ dàng tiêu hóa thức ăn</a:t>
            </a:r>
            <a:endParaRPr lang="en-US" sz="4000">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7">
                                            <p:txEl>
                                              <p:pRg st="0" end="0"/>
                                            </p:txEl>
                                          </p:spTgt>
                                        </p:tgtEl>
                                        <p:attrNameLst>
                                          <p:attrName>style.visibility</p:attrName>
                                        </p:attrNameLst>
                                      </p:cBhvr>
                                      <p:to>
                                        <p:strVal val="visible"/>
                                      </p:to>
                                    </p:set>
                                    <p:animEffect transition="in" filter="barn(inVertical)">
                                      <p:cBhvr>
                                        <p:cTn id="15" dur="500"/>
                                        <p:tgtEl>
                                          <p:spTgt spid="23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7">
                                            <p:txEl>
                                              <p:pRg st="1" end="1"/>
                                            </p:txEl>
                                          </p:spTgt>
                                        </p:tgtEl>
                                        <p:attrNameLst>
                                          <p:attrName>style.visibility</p:attrName>
                                        </p:attrNameLst>
                                      </p:cBhvr>
                                      <p:to>
                                        <p:strVal val="visible"/>
                                      </p:to>
                                    </p:set>
                                    <p:animEffect transition="in" filter="barn(inVertical)">
                                      <p:cBhvr>
                                        <p:cTn id="20" dur="500"/>
                                        <p:tgtEl>
                                          <p:spTgt spid="23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7">
                                            <p:txEl>
                                              <p:pRg st="2" end="2"/>
                                            </p:txEl>
                                          </p:spTgt>
                                        </p:tgtEl>
                                        <p:attrNameLst>
                                          <p:attrName>style.visibility</p:attrName>
                                        </p:attrNameLst>
                                      </p:cBhvr>
                                      <p:to>
                                        <p:strVal val="visible"/>
                                      </p:to>
                                    </p:set>
                                    <p:animEffect transition="in" filter="barn(inVertical)">
                                      <p:cBhvr>
                                        <p:cTn id="25" dur="500"/>
                                        <p:tgtEl>
                                          <p:spTgt spid="23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37">
                                            <p:txEl>
                                              <p:pRg st="3" end="3"/>
                                            </p:txEl>
                                          </p:spTgt>
                                        </p:tgtEl>
                                        <p:attrNameLst>
                                          <p:attrName>style.visibility</p:attrName>
                                        </p:attrNameLst>
                                      </p:cBhvr>
                                      <p:to>
                                        <p:strVal val="visible"/>
                                      </p:to>
                                    </p:set>
                                    <p:animEffect transition="in" filter="barn(inVertical)">
                                      <p:cBhvr>
                                        <p:cTn id="30" dur="500"/>
                                        <p:tgtEl>
                                          <p:spTgt spid="23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7">
                                            <p:txEl>
                                              <p:pRg st="4" end="4"/>
                                            </p:txEl>
                                          </p:spTgt>
                                        </p:tgtEl>
                                        <p:attrNameLst>
                                          <p:attrName>style.visibility</p:attrName>
                                        </p:attrNameLst>
                                      </p:cBhvr>
                                      <p:to>
                                        <p:strVal val="visible"/>
                                      </p:to>
                                    </p:set>
                                    <p:animEffect transition="in" filter="barn(inVertical)">
                                      <p:cBhvr>
                                        <p:cTn id="35" dur="500"/>
                                        <p:tgtEl>
                                          <p:spTgt spid="23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7">
                                            <p:txEl>
                                              <p:pRg st="5" end="5"/>
                                            </p:txEl>
                                          </p:spTgt>
                                        </p:tgtEl>
                                        <p:attrNameLst>
                                          <p:attrName>style.visibility</p:attrName>
                                        </p:attrNameLst>
                                      </p:cBhvr>
                                      <p:to>
                                        <p:strVal val="visible"/>
                                      </p:to>
                                    </p:set>
                                    <p:animEffect transition="in" filter="barn(inVertical)">
                                      <p:cBhvr>
                                        <p:cTn id="40" dur="500"/>
                                        <p:tgtEl>
                                          <p:spTgt spid="2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08860">
            <a:off x="855129" y="3843146"/>
            <a:ext cx="6586754" cy="5220003"/>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64463" y="875076"/>
            <a:ext cx="13959075" cy="7690181"/>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28" name="TextBox 3"/>
          <p:cNvSpPr txBox="1"/>
          <p:nvPr/>
        </p:nvSpPr>
        <p:spPr>
          <a:xfrm>
            <a:off x="6400800" y="3455670"/>
            <a:ext cx="6128385" cy="1916430"/>
          </a:xfrm>
          <a:prstGeom prst="rect">
            <a:avLst/>
          </a:prstGeom>
        </p:spPr>
        <p:txBody>
          <a:bodyPr wrap="square" lIns="0" tIns="0" rIns="0" bIns="0" rtlCol="0" anchor="t">
            <a:spAutoFit/>
          </a:bodyPr>
          <a:lstStyle/>
          <a:p>
            <a:pPr algn="just">
              <a:lnSpc>
                <a:spcPts val="14945"/>
              </a:lnSpc>
            </a:pPr>
            <a:r>
              <a:rPr lang="en-US" sz="6600" b="1" spc="465">
                <a:solidFill>
                  <a:srgbClr val="764652"/>
                </a:solidFill>
                <a:latin typeface="Arial" panose="020B0604020202020204" pitchFamily="34" charset="0"/>
                <a:cs typeface="Arial" panose="020B0604020202020204" pitchFamily="34" charset="0"/>
              </a:rPr>
              <a:t>VẬN DỤNG</a:t>
            </a:r>
            <a:endParaRPr lang="en-US" sz="6600" b="1" spc="465">
              <a:solidFill>
                <a:srgbClr val="764652"/>
              </a:solidFill>
              <a:latin typeface="Arial" panose="020B0604020202020204" pitchFamily="34" charset="0"/>
              <a:cs typeface="Arial" panose="020B0604020202020204" pitchFamily="34" charset="0"/>
            </a:endParaRPr>
          </a:p>
        </p:txBody>
      </p:sp>
      <p:pic>
        <p:nvPicPr>
          <p:cNvPr id="2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21324" flipH="1">
            <a:off x="13897913" y="563776"/>
            <a:ext cx="4608222" cy="3438886"/>
          </a:xfrm>
          <a:prstGeom prst="rect">
            <a:avLst/>
          </a:prstGeom>
        </p:spPr>
      </p:pic>
      <p:pic>
        <p:nvPicPr>
          <p:cNvPr id="30"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231" y="571361"/>
            <a:ext cx="1346732" cy="1346732"/>
          </a:xfrm>
          <a:prstGeom prst="rect">
            <a:avLst/>
          </a:prstGeom>
        </p:spPr>
      </p:pic>
      <p:pic>
        <p:nvPicPr>
          <p:cNvPr id="31"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62732">
            <a:off x="2899721" y="6615401"/>
            <a:ext cx="1242543" cy="1217692"/>
          </a:xfrm>
          <a:prstGeom prst="rect">
            <a:avLst/>
          </a:prstGeom>
        </p:spPr>
      </p:pic>
      <p:pic>
        <p:nvPicPr>
          <p:cNvPr id="32"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5402">
            <a:off x="15097712" y="5382861"/>
            <a:ext cx="863629" cy="846356"/>
          </a:xfrm>
          <a:prstGeom prst="rect">
            <a:avLst/>
          </a:prstGeom>
        </p:spPr>
      </p:pic>
      <p:pic>
        <p:nvPicPr>
          <p:cNvPr id="33"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16907">
            <a:off x="2529840" y="563245"/>
            <a:ext cx="2614295" cy="1951355"/>
          </a:xfrm>
          <a:prstGeom prst="rect">
            <a:avLst/>
          </a:prstGeom>
        </p:spPr>
      </p:pic>
      <p:pic>
        <p:nvPicPr>
          <p:cNvPr id="34"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rot="280848">
            <a:off x="14427400" y="7289352"/>
            <a:ext cx="2269915" cy="25847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175779">
            <a:off x="-3529713" y="841194"/>
            <a:ext cx="8642020" cy="44074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209283" flipH="1" flipV="1">
            <a:off x="13785071" y="5600055"/>
            <a:ext cx="6201119" cy="6767933"/>
          </a:xfrm>
          <a:prstGeom prst="rect">
            <a:avLst/>
          </a:prstGeom>
        </p:spPr>
      </p:pic>
      <p:sp>
        <p:nvSpPr>
          <p:cNvPr id="22" name="Text Box 21"/>
          <p:cNvSpPr txBox="1"/>
          <p:nvPr/>
        </p:nvSpPr>
        <p:spPr>
          <a:xfrm>
            <a:off x="5023485" y="952500"/>
            <a:ext cx="8484235" cy="922020"/>
          </a:xfrm>
          <a:prstGeom prst="rect">
            <a:avLst/>
          </a:prstGeom>
          <a:noFill/>
          <a:ln w="9525">
            <a:noFill/>
          </a:ln>
        </p:spPr>
        <p:txBody>
          <a:bodyPr wrap="square">
            <a:spAutoFit/>
          </a:bodyPr>
          <a:p>
            <a:pPr indent="0" algn="ctr"/>
            <a:r>
              <a:rPr lang="en-US" sz="5400" b="1">
                <a:latin typeface="Arial" panose="020B0604020202020204" pitchFamily="34" charset="0"/>
                <a:cs typeface="Calibri" panose="020F0502020204030204" charset="0"/>
              </a:rPr>
              <a:t>II. NỘI DUNG BÀI HỌC</a:t>
            </a:r>
            <a:endParaRPr lang="en-US" sz="5400" b="1">
              <a:latin typeface="Arial" panose="020B0604020202020204" pitchFamily="34" charset="0"/>
              <a:cs typeface="Calibri" panose="020F0502020204030204" charset="0"/>
            </a:endParaRPr>
          </a:p>
        </p:txBody>
      </p:sp>
      <p:sp>
        <p:nvSpPr>
          <p:cNvPr id="5" name="Rounded Rectangle 4"/>
          <p:cNvSpPr/>
          <p:nvPr/>
        </p:nvSpPr>
        <p:spPr>
          <a:xfrm>
            <a:off x="1370330" y="2933700"/>
            <a:ext cx="6705600" cy="18288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Rounded Rectangle 5"/>
          <p:cNvSpPr/>
          <p:nvPr/>
        </p:nvSpPr>
        <p:spPr>
          <a:xfrm>
            <a:off x="10527665" y="7048500"/>
            <a:ext cx="6705600" cy="18288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Rounded Rectangle 6"/>
          <p:cNvSpPr/>
          <p:nvPr/>
        </p:nvSpPr>
        <p:spPr>
          <a:xfrm>
            <a:off x="10591800" y="2857500"/>
            <a:ext cx="6705600" cy="18288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 name="Rounded Rectangle 7"/>
          <p:cNvSpPr/>
          <p:nvPr/>
        </p:nvSpPr>
        <p:spPr>
          <a:xfrm>
            <a:off x="1371600" y="5067300"/>
            <a:ext cx="6705600" cy="18288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v</a:t>
            </a:r>
            <a:endParaRPr lang="en-US"/>
          </a:p>
        </p:txBody>
      </p:sp>
      <p:sp>
        <p:nvSpPr>
          <p:cNvPr id="9" name="Rounded Rectangle 8"/>
          <p:cNvSpPr/>
          <p:nvPr/>
        </p:nvSpPr>
        <p:spPr>
          <a:xfrm>
            <a:off x="10591800" y="4991100"/>
            <a:ext cx="6705600" cy="18288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 name="Rounded Rectangle 10"/>
          <p:cNvSpPr/>
          <p:nvPr/>
        </p:nvSpPr>
        <p:spPr>
          <a:xfrm>
            <a:off x="1371600" y="2933700"/>
            <a:ext cx="6705600" cy="18288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2" name="Rounded Rectangle 11"/>
          <p:cNvSpPr/>
          <p:nvPr/>
        </p:nvSpPr>
        <p:spPr>
          <a:xfrm>
            <a:off x="1371600" y="7124700"/>
            <a:ext cx="6705600" cy="18288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v</a:t>
            </a:r>
            <a:endParaRPr lang="en-US"/>
          </a:p>
        </p:txBody>
      </p:sp>
      <p:sp>
        <p:nvSpPr>
          <p:cNvPr id="15" name="Text Box 14"/>
          <p:cNvSpPr txBox="1"/>
          <p:nvPr/>
        </p:nvSpPr>
        <p:spPr>
          <a:xfrm>
            <a:off x="1370330" y="3264535"/>
            <a:ext cx="9930130" cy="1014730"/>
          </a:xfrm>
          <a:prstGeom prst="rect">
            <a:avLst/>
          </a:prstGeom>
          <a:noFill/>
          <a:ln w="9525">
            <a:noFill/>
          </a:ln>
        </p:spPr>
        <p:txBody>
          <a:bodyPr wrap="square">
            <a:spAutoFit/>
          </a:bodyPr>
          <a:p>
            <a:pPr indent="0">
              <a:lnSpc>
                <a:spcPct val="150000"/>
              </a:lnSpc>
            </a:pPr>
            <a:r>
              <a:rPr lang="en-US" sz="4000" b="1">
                <a:latin typeface="Arial" panose="020B0604020202020204" pitchFamily="34" charset="0"/>
                <a:cs typeface="Arial" panose="020B0604020202020204" pitchFamily="34" charset="0"/>
              </a:rPr>
              <a:t>1. Ảnh hưởng của nồng độ</a:t>
            </a:r>
            <a:endParaRPr lang="en-US" sz="4000" b="1">
              <a:latin typeface="Arial" panose="020B0604020202020204" pitchFamily="34" charset="0"/>
              <a:cs typeface="Arial" panose="020B0604020202020204" pitchFamily="34" charset="0"/>
            </a:endParaRPr>
          </a:p>
        </p:txBody>
      </p:sp>
      <p:sp>
        <p:nvSpPr>
          <p:cNvPr id="16" name="Text Box 15"/>
          <p:cNvSpPr txBox="1"/>
          <p:nvPr/>
        </p:nvSpPr>
        <p:spPr>
          <a:xfrm>
            <a:off x="1369060" y="5405120"/>
            <a:ext cx="670687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Calibri" panose="020F0502020204030204" charset="0"/>
              </a:rPr>
              <a:t>2. Ảnh hưởng của nhiệt độ</a:t>
            </a:r>
            <a:endParaRPr lang="en-US" sz="4000" b="1">
              <a:latin typeface="Arial" panose="020B0604020202020204" pitchFamily="34" charset="0"/>
              <a:cs typeface="Calibri" panose="020F0502020204030204" charset="0"/>
            </a:endParaRPr>
          </a:p>
        </p:txBody>
      </p:sp>
      <p:sp>
        <p:nvSpPr>
          <p:cNvPr id="17" name="Text Box 16"/>
          <p:cNvSpPr txBox="1"/>
          <p:nvPr/>
        </p:nvSpPr>
        <p:spPr>
          <a:xfrm>
            <a:off x="1431290" y="7443470"/>
            <a:ext cx="6581775" cy="1014730"/>
          </a:xfrm>
          <a:prstGeom prst="rect">
            <a:avLst/>
          </a:prstGeom>
          <a:noFill/>
          <a:ln w="9525">
            <a:noFill/>
          </a:ln>
        </p:spPr>
        <p:txBody>
          <a:bodyPr wrap="square">
            <a:spAutoFit/>
          </a:bodyPr>
          <a:p>
            <a:pPr indent="0">
              <a:lnSpc>
                <a:spcPct val="150000"/>
              </a:lnSpc>
            </a:pPr>
            <a:r>
              <a:rPr lang="en-US" sz="4000" b="1">
                <a:latin typeface="Arial" panose="020B0604020202020204" pitchFamily="34" charset="0"/>
                <a:cs typeface="Calibri" panose="020F0502020204030204" charset="0"/>
              </a:rPr>
              <a:t>3. Ảnh hưởng của áp suất</a:t>
            </a:r>
            <a:endParaRPr lang="en-US" sz="4000" b="1">
              <a:latin typeface="Arial" panose="020B0604020202020204" pitchFamily="34" charset="0"/>
              <a:cs typeface="Calibri" panose="020F0502020204030204" charset="0"/>
            </a:endParaRPr>
          </a:p>
        </p:txBody>
      </p:sp>
      <p:sp>
        <p:nvSpPr>
          <p:cNvPr id="108" name="Text Box 107"/>
          <p:cNvSpPr txBox="1"/>
          <p:nvPr/>
        </p:nvSpPr>
        <p:spPr>
          <a:xfrm>
            <a:off x="11430000" y="2787332"/>
            <a:ext cx="5080000" cy="1938020"/>
          </a:xfrm>
          <a:prstGeom prst="rect">
            <a:avLst/>
          </a:prstGeom>
          <a:noFill/>
          <a:ln w="9525">
            <a:noFill/>
          </a:ln>
        </p:spPr>
        <p:txBody>
          <a:bodyPr>
            <a:spAutoFit/>
          </a:bodyPr>
          <a:p>
            <a:pPr indent="0" algn="ctr">
              <a:lnSpc>
                <a:spcPct val="150000"/>
              </a:lnSpc>
            </a:pPr>
            <a:r>
              <a:rPr lang="en-US" sz="4000" b="1">
                <a:latin typeface="Arial" panose="020B0604020202020204" pitchFamily="34" charset="0"/>
                <a:cs typeface="Arial" panose="020B0604020202020204" pitchFamily="34" charset="0"/>
              </a:rPr>
              <a:t>4. Ảnh hưởng của bề mặt tiếp xúc</a:t>
            </a:r>
            <a:endParaRPr lang="en-US" sz="4000" b="1">
              <a:latin typeface="Arial" panose="020B0604020202020204" pitchFamily="34" charset="0"/>
              <a:cs typeface="Arial" panose="020B0604020202020204" pitchFamily="34" charset="0"/>
            </a:endParaRPr>
          </a:p>
        </p:txBody>
      </p:sp>
      <p:sp>
        <p:nvSpPr>
          <p:cNvPr id="23" name="Text Box 22"/>
          <p:cNvSpPr txBox="1"/>
          <p:nvPr/>
        </p:nvSpPr>
        <p:spPr>
          <a:xfrm>
            <a:off x="11506200" y="4972685"/>
            <a:ext cx="5253355"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5. Ảnh hưởng của chất xúc tác</a:t>
            </a:r>
            <a:endParaRPr lang="en-US" sz="4000" b="1">
              <a:latin typeface="Arial" panose="020B0604020202020204" pitchFamily="34" charset="0"/>
              <a:cs typeface="Arial" panose="020B0604020202020204" pitchFamily="34" charset="0"/>
            </a:endParaRPr>
          </a:p>
        </p:txBody>
      </p:sp>
      <p:sp>
        <p:nvSpPr>
          <p:cNvPr id="24" name="Text Box 23"/>
          <p:cNvSpPr txBox="1"/>
          <p:nvPr/>
        </p:nvSpPr>
        <p:spPr>
          <a:xfrm>
            <a:off x="11534140" y="7353300"/>
            <a:ext cx="519684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6. Ý nghĩa thực tiễn</a:t>
            </a:r>
            <a:endParaRPr lang="en-US" sz="40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4175779">
            <a:off x="-4101848" y="290649"/>
            <a:ext cx="8642020" cy="440743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209283" flipH="1" flipV="1">
            <a:off x="14857586" y="6249660"/>
            <a:ext cx="6201119" cy="6767933"/>
          </a:xfrm>
          <a:prstGeom prst="rect">
            <a:avLst/>
          </a:prstGeom>
        </p:spPr>
      </p:pic>
      <p:sp>
        <p:nvSpPr>
          <p:cNvPr id="238" name="Text Box 237"/>
          <p:cNvSpPr txBox="1"/>
          <p:nvPr/>
        </p:nvSpPr>
        <p:spPr>
          <a:xfrm>
            <a:off x="762000" y="4214495"/>
            <a:ext cx="16540480" cy="193802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B. Tốc độ của phản ứng hoá học là hiệu số nồng độ của một chất trong hỗn hợp phản ứng tại hai thời điểm khác nhau.</a:t>
            </a:r>
            <a:endParaRPr lang="en-US" sz="4000"/>
          </a:p>
        </p:txBody>
      </p:sp>
      <p:sp>
        <p:nvSpPr>
          <p:cNvPr id="18" name="Text Box 17"/>
          <p:cNvSpPr txBox="1"/>
          <p:nvPr/>
        </p:nvSpPr>
        <p:spPr>
          <a:xfrm>
            <a:off x="3928745" y="495300"/>
            <a:ext cx="10811510" cy="1014730"/>
          </a:xfrm>
          <a:prstGeom prst="rect">
            <a:avLst/>
          </a:prstGeom>
          <a:solidFill>
            <a:srgbClr val="FFEDB6"/>
          </a:solidFill>
          <a:ln w="9525">
            <a:noFill/>
          </a:ln>
        </p:spPr>
        <p:txBody>
          <a:bodyPr wrap="square">
            <a:spAutoFit/>
          </a:bodyPr>
          <a:p>
            <a:pPr indent="0" algn="ctr">
              <a:lnSpc>
                <a:spcPct val="150000"/>
              </a:lnSpc>
            </a:pPr>
            <a:r>
              <a:rPr lang="en-US" sz="4000" b="1">
                <a:latin typeface="Arial" panose="020B0604020202020204" pitchFamily="34" charset="0"/>
                <a:cs typeface="Times New Roman" panose="02020603050405020304" charset="0"/>
              </a:rPr>
              <a:t>Câu 1: </a:t>
            </a:r>
            <a:r>
              <a:rPr lang="en-US" sz="4000" b="0">
                <a:latin typeface="Arial" panose="020B0604020202020204" pitchFamily="34" charset="0"/>
                <a:cs typeface="Times New Roman" panose="02020603050405020304" charset="0"/>
              </a:rPr>
              <a:t>Phát biểu nào sau đây là </a:t>
            </a:r>
            <a:r>
              <a:rPr lang="en-US" sz="4000" b="1">
                <a:latin typeface="Arial" panose="020B0604020202020204" pitchFamily="34" charset="0"/>
                <a:cs typeface="Times New Roman" panose="02020603050405020304" charset="0"/>
              </a:rPr>
              <a:t>đúng</a:t>
            </a:r>
            <a:r>
              <a:rPr lang="en-US" sz="4000" b="0">
                <a:latin typeface="Arial" panose="020B0604020202020204" pitchFamily="34" charset="0"/>
                <a:cs typeface="Times New Roman" panose="02020603050405020304" charset="0"/>
              </a:rPr>
              <a:t>?</a:t>
            </a:r>
            <a:endParaRPr lang="en-US" sz="4000"/>
          </a:p>
        </p:txBody>
      </p:sp>
      <p:sp>
        <p:nvSpPr>
          <p:cNvPr id="19" name="Text Box 18"/>
          <p:cNvSpPr txBox="1"/>
          <p:nvPr/>
        </p:nvSpPr>
        <p:spPr>
          <a:xfrm>
            <a:off x="762000" y="2095500"/>
            <a:ext cx="16541115" cy="193802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A. Tốc độ của phản ứng hoá học là đại lượng mô tả mức độ nhanh hay chậm của chất phản ứng được sử dụng hoặc sản phẩm được tạo thành.</a:t>
            </a:r>
            <a:endParaRPr lang="en-US" sz="4000"/>
          </a:p>
        </p:txBody>
      </p:sp>
      <p:sp>
        <p:nvSpPr>
          <p:cNvPr id="20" name="Text Box 19"/>
          <p:cNvSpPr txBox="1"/>
          <p:nvPr/>
        </p:nvSpPr>
        <p:spPr>
          <a:xfrm>
            <a:off x="762000" y="6438900"/>
            <a:ext cx="16504920"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C. Tốc độ của phản ứng hoá học có thể có giá trị âm hoặc dương.</a:t>
            </a:r>
            <a:endParaRPr lang="en-US" sz="4000"/>
          </a:p>
        </p:txBody>
      </p:sp>
      <p:sp>
        <p:nvSpPr>
          <p:cNvPr id="21" name="Text Box 20"/>
          <p:cNvSpPr txBox="1"/>
          <p:nvPr/>
        </p:nvSpPr>
        <p:spPr>
          <a:xfrm>
            <a:off x="708025" y="7649210"/>
            <a:ext cx="16612235" cy="193802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D. Trong cùng một phản ứng hoá học, tốc độ tiêu thụ các chất phản ứng khác nhau sẽ như nhau nếu chúng được lấy với cùng một nồng độ.</a:t>
            </a:r>
            <a:endParaRPr lang="en-US" sz="4000"/>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barn(inVertical)">
                                      <p:cBhvr>
                                        <p:cTn id="17" dur="5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9"/>
                                        </p:tgtEl>
                                        <p:attrNameLst>
                                          <p:attrName>fillcolor</p:attrName>
                                        </p:attrNameLst>
                                      </p:cBhvr>
                                      <p:to>
                                        <a:srgbClr val="e13d3d"/>
                                      </p:to>
                                    </p:animClr>
                                    <p:set>
                                      <p:cBhvr>
                                        <p:cTn id="32" dur="2000" fill="hold"/>
                                        <p:tgtEl>
                                          <p:spTgt spid="19"/>
                                        </p:tgtEl>
                                        <p:attrNameLst>
                                          <p:attrName>fill.type</p:attrName>
                                        </p:attrNameLst>
                                      </p:cBhvr>
                                      <p:to>
                                        <p:strVal val="solid"/>
                                      </p:to>
                                    </p:set>
                                    <p:set>
                                      <p:cBhvr>
                                        <p:cTn id="33"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8"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4175779">
            <a:off x="-4101848" y="290649"/>
            <a:ext cx="8642020" cy="440743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209283" flipH="1" flipV="1">
            <a:off x="14857586" y="6249660"/>
            <a:ext cx="6201119" cy="6767933"/>
          </a:xfrm>
          <a:prstGeom prst="rect">
            <a:avLst/>
          </a:prstGeom>
        </p:spPr>
      </p:pic>
      <p:sp>
        <p:nvSpPr>
          <p:cNvPr id="238" name="Text Box 237"/>
          <p:cNvSpPr txBox="1"/>
          <p:nvPr/>
        </p:nvSpPr>
        <p:spPr>
          <a:xfrm>
            <a:off x="727075" y="4453890"/>
            <a:ext cx="16540480" cy="1753235"/>
          </a:xfrm>
          <a:prstGeom prst="rect">
            <a:avLst/>
          </a:prstGeom>
          <a:solidFill>
            <a:srgbClr val="B3D7D7"/>
          </a:solidFill>
          <a:ln w="9525">
            <a:noFill/>
          </a:ln>
        </p:spPr>
        <p:txBody>
          <a:bodyPr wrap="square">
            <a:spAutoFit/>
          </a:bodyPr>
          <a:p>
            <a:pPr indent="0">
              <a:lnSpc>
                <a:spcPct val="150000"/>
              </a:lnSpc>
            </a:pPr>
            <a:r>
              <a:rPr lang="en-US" sz="3600" b="0">
                <a:latin typeface="Arial" panose="020B0604020202020204" pitchFamily="34" charset="0"/>
                <a:cs typeface="Times New Roman" panose="02020603050405020304" charset="0"/>
              </a:rPr>
              <a:t>B. Tốc độ của phản ứng hoá học không thể xác định được từ sự thay đổi nồng độ chất sản phẩm tạo thành theo thời gian.</a:t>
            </a:r>
            <a:endParaRPr lang="en-US" sz="3600" b="0">
              <a:latin typeface="Arial" panose="020B0604020202020204" pitchFamily="34" charset="0"/>
              <a:cs typeface="Times New Roman" panose="02020603050405020304" charset="0"/>
            </a:endParaRPr>
          </a:p>
        </p:txBody>
      </p:sp>
      <p:sp>
        <p:nvSpPr>
          <p:cNvPr id="18" name="Text Box 17"/>
          <p:cNvSpPr txBox="1"/>
          <p:nvPr/>
        </p:nvSpPr>
        <p:spPr>
          <a:xfrm>
            <a:off x="3790950" y="342900"/>
            <a:ext cx="10811510" cy="1014730"/>
          </a:xfrm>
          <a:prstGeom prst="rect">
            <a:avLst/>
          </a:prstGeom>
          <a:solidFill>
            <a:srgbClr val="FFEDB6"/>
          </a:solidFill>
          <a:ln w="9525">
            <a:noFill/>
          </a:ln>
        </p:spPr>
        <p:txBody>
          <a:bodyPr wrap="square">
            <a:spAutoFit/>
          </a:bodyPr>
          <a:p>
            <a:pPr indent="0" algn="ctr">
              <a:lnSpc>
                <a:spcPct val="150000"/>
              </a:lnSpc>
            </a:pPr>
            <a:r>
              <a:rPr lang="en-US" sz="4000" b="1">
                <a:latin typeface="Arial" panose="020B0604020202020204" pitchFamily="34" charset="0"/>
                <a:cs typeface="Times New Roman" panose="02020603050405020304" charset="0"/>
              </a:rPr>
              <a:t>Câu 2: </a:t>
            </a:r>
            <a:r>
              <a:rPr lang="en-US" sz="4000">
                <a:latin typeface="Arial" panose="020B0604020202020204" pitchFamily="34" charset="0"/>
                <a:cs typeface="Times New Roman" panose="02020603050405020304" charset="0"/>
              </a:rPr>
              <a:t>Phát biểu nào sau đây là</a:t>
            </a:r>
            <a:r>
              <a:rPr lang="en-US" sz="4000" b="1">
                <a:latin typeface="Arial" panose="020B0604020202020204" pitchFamily="34" charset="0"/>
                <a:cs typeface="Times New Roman" panose="02020603050405020304" charset="0"/>
              </a:rPr>
              <a:t> không đúng</a:t>
            </a:r>
            <a:r>
              <a:rPr lang="en-US" sz="4000">
                <a:latin typeface="Arial" panose="020B0604020202020204" pitchFamily="34" charset="0"/>
                <a:cs typeface="Times New Roman" panose="02020603050405020304" charset="0"/>
              </a:rPr>
              <a:t>? </a:t>
            </a:r>
            <a:endParaRPr lang="en-US" sz="4000">
              <a:latin typeface="Arial" panose="020B0604020202020204" pitchFamily="34" charset="0"/>
              <a:cs typeface="Times New Roman" panose="02020603050405020304" charset="0"/>
            </a:endParaRPr>
          </a:p>
        </p:txBody>
      </p:sp>
      <p:sp>
        <p:nvSpPr>
          <p:cNvPr id="19" name="Text Box 18"/>
          <p:cNvSpPr txBox="1"/>
          <p:nvPr/>
        </p:nvSpPr>
        <p:spPr>
          <a:xfrm>
            <a:off x="685800" y="1714500"/>
            <a:ext cx="16541115" cy="2584450"/>
          </a:xfrm>
          <a:prstGeom prst="rect">
            <a:avLst/>
          </a:prstGeom>
          <a:solidFill>
            <a:srgbClr val="B3D7D7"/>
          </a:solidFill>
          <a:ln w="9525">
            <a:noFill/>
          </a:ln>
        </p:spPr>
        <p:txBody>
          <a:bodyPr wrap="square">
            <a:spAutoFit/>
          </a:bodyPr>
          <a:p>
            <a:pPr indent="0">
              <a:lnSpc>
                <a:spcPct val="150000"/>
              </a:lnSpc>
            </a:pPr>
            <a:r>
              <a:rPr lang="en-US" sz="3600" b="0">
                <a:latin typeface="Arial" panose="020B0604020202020204" pitchFamily="34" charset="0"/>
                <a:cs typeface="Times New Roman" panose="02020603050405020304" charset="0"/>
              </a:rPr>
              <a:t>A. Tốc độ trung bình của một phản ứng trong một khoảng thời gian nhất định được biểu thị bằng biến thiên nồng độ chất phản ứng hoặc sản phẩm tạo thành chia cho khoảng thời gian đó.</a:t>
            </a:r>
            <a:endParaRPr lang="en-US" sz="3600" b="0">
              <a:latin typeface="Arial" panose="020B0604020202020204" pitchFamily="34" charset="0"/>
              <a:cs typeface="Times New Roman" panose="02020603050405020304" charset="0"/>
            </a:endParaRPr>
          </a:p>
        </p:txBody>
      </p:sp>
      <p:sp>
        <p:nvSpPr>
          <p:cNvPr id="20" name="Text Box 19"/>
          <p:cNvSpPr txBox="1"/>
          <p:nvPr/>
        </p:nvSpPr>
        <p:spPr>
          <a:xfrm>
            <a:off x="721995" y="6362065"/>
            <a:ext cx="16504920" cy="1753235"/>
          </a:xfrm>
          <a:prstGeom prst="rect">
            <a:avLst/>
          </a:prstGeom>
          <a:solidFill>
            <a:srgbClr val="B3D7D7"/>
          </a:solidFill>
          <a:ln w="9525">
            <a:noFill/>
          </a:ln>
        </p:spPr>
        <p:txBody>
          <a:bodyPr wrap="square">
            <a:spAutoFit/>
          </a:bodyPr>
          <a:p>
            <a:pPr indent="0">
              <a:lnSpc>
                <a:spcPct val="150000"/>
              </a:lnSpc>
            </a:pPr>
            <a:r>
              <a:rPr lang="en-US" sz="3600" b="0">
                <a:latin typeface="Arial" panose="020B0604020202020204" pitchFamily="34" charset="0"/>
                <a:cs typeface="Times New Roman" panose="02020603050405020304" charset="0"/>
              </a:rPr>
              <a:t>C.Theo công thức tính, tốc độ trung bình của phản ứng hoá học trong một khoảng thời gian nhất định là không thay đổi trong khoảng thời gian ấy.</a:t>
            </a:r>
            <a:endParaRPr lang="en-US" sz="3600" b="0">
              <a:latin typeface="Arial" panose="020B0604020202020204" pitchFamily="34" charset="0"/>
              <a:cs typeface="Times New Roman" panose="02020603050405020304" charset="0"/>
            </a:endParaRPr>
          </a:p>
        </p:txBody>
      </p:sp>
      <p:sp>
        <p:nvSpPr>
          <p:cNvPr id="21" name="Text Box 20"/>
          <p:cNvSpPr txBox="1"/>
          <p:nvPr/>
        </p:nvSpPr>
        <p:spPr>
          <a:xfrm>
            <a:off x="690880" y="8343265"/>
            <a:ext cx="16612235" cy="1753235"/>
          </a:xfrm>
          <a:prstGeom prst="rect">
            <a:avLst/>
          </a:prstGeom>
          <a:solidFill>
            <a:srgbClr val="B3D7D7"/>
          </a:solidFill>
          <a:ln w="9525">
            <a:noFill/>
          </a:ln>
        </p:spPr>
        <p:txBody>
          <a:bodyPr wrap="square">
            <a:spAutoFit/>
          </a:bodyPr>
          <a:p>
            <a:pPr indent="0">
              <a:lnSpc>
                <a:spcPct val="150000"/>
              </a:lnSpc>
            </a:pPr>
            <a:r>
              <a:rPr lang="en-US" sz="3600" b="0">
                <a:latin typeface="Arial" panose="020B0604020202020204" pitchFamily="34" charset="0"/>
                <a:cs typeface="Times New Roman" panose="02020603050405020304" charset="0"/>
              </a:rPr>
              <a:t>D. Dấu “−” trong biểu thức tính tốc độ trung bình theo biến thiên nồng độ chất phản ứng là để đảm bảo cho giá trị của tốc độ phản ứng không âm.</a:t>
            </a:r>
            <a:endParaRPr lang="en-US" sz="3600" b="0">
              <a:latin typeface="Arial" panose="020B0604020202020204" pitchFamily="3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barn(inVertical)">
                                      <p:cBhvr>
                                        <p:cTn id="17" dur="5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38"/>
                                        </p:tgtEl>
                                        <p:attrNameLst>
                                          <p:attrName>fillcolor</p:attrName>
                                        </p:attrNameLst>
                                      </p:cBhvr>
                                      <p:to>
                                        <a:srgbClr val="e13d3d"/>
                                      </p:to>
                                    </p:animClr>
                                    <p:set>
                                      <p:cBhvr>
                                        <p:cTn id="32" dur="2000" fill="hold"/>
                                        <p:tgtEl>
                                          <p:spTgt spid="238"/>
                                        </p:tgtEl>
                                        <p:attrNameLst>
                                          <p:attrName>fill.type</p:attrName>
                                        </p:attrNameLst>
                                      </p:cBhvr>
                                      <p:to>
                                        <p:strVal val="solid"/>
                                      </p:to>
                                    </p:set>
                                    <p:set>
                                      <p:cBhvr>
                                        <p:cTn id="33" dur="2000" fill="hold"/>
                                        <p:tgtEl>
                                          <p:spTgt spid="2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8"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4175779">
            <a:off x="-4101848" y="290649"/>
            <a:ext cx="8642020" cy="440743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209283" flipH="1" flipV="1">
            <a:off x="14857586" y="6249660"/>
            <a:ext cx="6201119" cy="6767933"/>
          </a:xfrm>
          <a:prstGeom prst="rect">
            <a:avLst/>
          </a:prstGeom>
        </p:spPr>
      </p:pic>
      <p:sp>
        <p:nvSpPr>
          <p:cNvPr id="238" name="Text Box 237"/>
          <p:cNvSpPr txBox="1"/>
          <p:nvPr/>
        </p:nvSpPr>
        <p:spPr>
          <a:xfrm>
            <a:off x="2209800" y="7074535"/>
            <a:ext cx="6136640"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B. bằng 2/3 </a:t>
            </a:r>
            <a:endParaRPr lang="en-US" sz="4000"/>
          </a:p>
        </p:txBody>
      </p:sp>
      <p:sp>
        <p:nvSpPr>
          <p:cNvPr id="18" name="Text Box 17"/>
          <p:cNvSpPr txBox="1"/>
          <p:nvPr/>
        </p:nvSpPr>
        <p:spPr>
          <a:xfrm>
            <a:off x="2057400" y="1530350"/>
            <a:ext cx="14395450" cy="1938020"/>
          </a:xfrm>
          <a:prstGeom prst="rect">
            <a:avLst/>
          </a:prstGeom>
          <a:solidFill>
            <a:srgbClr val="FFEDB6"/>
          </a:solidFill>
          <a:ln w="9525">
            <a:noFill/>
          </a:ln>
        </p:spPr>
        <p:txBody>
          <a:bodyPr wrap="square">
            <a:spAutoFit/>
          </a:bodyPr>
          <a:p>
            <a:pPr indent="0" algn="ctr">
              <a:lnSpc>
                <a:spcPct val="150000"/>
              </a:lnSpc>
            </a:pPr>
            <a:r>
              <a:rPr lang="en-US" sz="4000" b="1">
                <a:latin typeface="Arial" panose="020B0604020202020204" pitchFamily="34" charset="0"/>
                <a:cs typeface="Times New Roman" panose="02020603050405020304" charset="0"/>
              </a:rPr>
              <a:t>Câu 1: </a:t>
            </a:r>
            <a:r>
              <a:rPr lang="en-US" sz="4000">
                <a:latin typeface="Arial" panose="020B0604020202020204" pitchFamily="34" charset="0"/>
                <a:cs typeface="Times New Roman" panose="02020603050405020304" charset="0"/>
              </a:rPr>
              <a:t>Phản ứng 3H</a:t>
            </a:r>
            <a:r>
              <a:rPr lang="en-US" sz="4000" baseline="-25000">
                <a:latin typeface="Arial" panose="020B0604020202020204" pitchFamily="34" charset="0"/>
                <a:cs typeface="Times New Roman" panose="02020603050405020304" charset="0"/>
              </a:rPr>
              <a:t>2 </a:t>
            </a:r>
            <a:r>
              <a:rPr lang="en-US" sz="4000">
                <a:latin typeface="Arial" panose="020B0604020202020204" pitchFamily="34" charset="0"/>
                <a:cs typeface="Times New Roman" panose="02020603050405020304" charset="0"/>
              </a:rPr>
              <a:t>+ N</a:t>
            </a:r>
            <a:r>
              <a:rPr lang="en-US" sz="4000" baseline="-25000">
                <a:latin typeface="Arial" panose="020B0604020202020204" pitchFamily="34" charset="0"/>
                <a:cs typeface="Times New Roman" panose="02020603050405020304" charset="0"/>
              </a:rPr>
              <a:t>2</a:t>
            </a:r>
            <a:r>
              <a:rPr lang="en-US" sz="4000">
                <a:latin typeface="Arial" panose="020B0604020202020204" pitchFamily="34" charset="0"/>
                <a:cs typeface="Times New Roman" panose="02020603050405020304" charset="0"/>
              </a:rPr>
              <a:t> → 2NH</a:t>
            </a:r>
            <a:r>
              <a:rPr lang="en-US" sz="4000" baseline="-25000">
                <a:latin typeface="Arial" panose="020B0604020202020204" pitchFamily="34" charset="0"/>
                <a:cs typeface="Times New Roman" panose="02020603050405020304" charset="0"/>
              </a:rPr>
              <a:t>3</a:t>
            </a:r>
            <a:r>
              <a:rPr lang="en-US" sz="4000">
                <a:latin typeface="Arial" panose="020B0604020202020204" pitchFamily="34" charset="0"/>
                <a:cs typeface="Times New Roman" panose="02020603050405020304" charset="0"/>
              </a:rPr>
              <a:t> có tốc độ mất đi của H</a:t>
            </a:r>
            <a:r>
              <a:rPr lang="en-US" sz="4000" baseline="-25000">
                <a:latin typeface="Arial" panose="020B0604020202020204" pitchFamily="34" charset="0"/>
                <a:cs typeface="Times New Roman" panose="02020603050405020304" charset="0"/>
              </a:rPr>
              <a:t>2 </a:t>
            </a:r>
            <a:r>
              <a:rPr lang="en-US" sz="4000">
                <a:latin typeface="Arial" panose="020B0604020202020204" pitchFamily="34" charset="0"/>
                <a:cs typeface="Times New Roman" panose="02020603050405020304" charset="0"/>
              </a:rPr>
              <a:t>so với tốc độ hình thành NH</a:t>
            </a:r>
            <a:r>
              <a:rPr lang="en-US" sz="4000" baseline="-25000">
                <a:latin typeface="Arial" panose="020B0604020202020204" pitchFamily="34" charset="0"/>
                <a:cs typeface="Times New Roman" panose="02020603050405020304" charset="0"/>
              </a:rPr>
              <a:t>3</a:t>
            </a:r>
            <a:r>
              <a:rPr lang="en-US" sz="4000">
                <a:latin typeface="Arial" panose="020B0604020202020204" pitchFamily="34" charset="0"/>
                <a:cs typeface="Times New Roman" panose="02020603050405020304" charset="0"/>
              </a:rPr>
              <a:t> như thế nào?</a:t>
            </a:r>
            <a:endParaRPr lang="en-US" sz="4000">
              <a:latin typeface="Arial" panose="020B0604020202020204" pitchFamily="34" charset="0"/>
              <a:cs typeface="Times New Roman" panose="02020603050405020304" charset="0"/>
            </a:endParaRPr>
          </a:p>
        </p:txBody>
      </p:sp>
      <p:sp>
        <p:nvSpPr>
          <p:cNvPr id="19" name="Text Box 18"/>
          <p:cNvSpPr txBox="1"/>
          <p:nvPr/>
        </p:nvSpPr>
        <p:spPr>
          <a:xfrm>
            <a:off x="2209800" y="4814570"/>
            <a:ext cx="6137275"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A. bằng 1/2</a:t>
            </a:r>
            <a:endParaRPr lang="en-US" sz="4000"/>
          </a:p>
        </p:txBody>
      </p:sp>
      <p:sp>
        <p:nvSpPr>
          <p:cNvPr id="20" name="Text Box 19"/>
          <p:cNvSpPr txBox="1"/>
          <p:nvPr/>
        </p:nvSpPr>
        <p:spPr>
          <a:xfrm>
            <a:off x="10187940" y="7074535"/>
            <a:ext cx="6123940"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C. bằng 1/3 </a:t>
            </a:r>
            <a:endParaRPr lang="en-US" sz="4000"/>
          </a:p>
        </p:txBody>
      </p:sp>
      <p:sp>
        <p:nvSpPr>
          <p:cNvPr id="21" name="Text Box 20"/>
          <p:cNvSpPr txBox="1"/>
          <p:nvPr/>
        </p:nvSpPr>
        <p:spPr>
          <a:xfrm>
            <a:off x="10134600" y="4814570"/>
            <a:ext cx="6162675"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D. bằng 3/2 </a:t>
            </a:r>
            <a:endParaRPr lang="en-US" sz="4000"/>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8"/>
                                        </p:tgtEl>
                                        <p:attrNameLst>
                                          <p:attrName>style.visibility</p:attrName>
                                        </p:attrNameLst>
                                      </p:cBhvr>
                                      <p:to>
                                        <p:strVal val="visible"/>
                                      </p:to>
                                    </p:set>
                                    <p:animEffect transition="in" filter="barn(inVertical)">
                                      <p:cBhvr>
                                        <p:cTn id="22" dur="500"/>
                                        <p:tgtEl>
                                          <p:spTgt spid="2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38"/>
                                        </p:tgtEl>
                                        <p:attrNameLst>
                                          <p:attrName>fillcolor</p:attrName>
                                        </p:attrNameLst>
                                      </p:cBhvr>
                                      <p:to>
                                        <a:srgbClr val="e13d3d"/>
                                      </p:to>
                                    </p:animClr>
                                    <p:set>
                                      <p:cBhvr>
                                        <p:cTn id="32" dur="2000" fill="hold"/>
                                        <p:tgtEl>
                                          <p:spTgt spid="238"/>
                                        </p:tgtEl>
                                        <p:attrNameLst>
                                          <p:attrName>fill.type</p:attrName>
                                        </p:attrNameLst>
                                      </p:cBhvr>
                                      <p:to>
                                        <p:strVal val="solid"/>
                                      </p:to>
                                    </p:set>
                                    <p:set>
                                      <p:cBhvr>
                                        <p:cTn id="33" dur="2000" fill="hold"/>
                                        <p:tgtEl>
                                          <p:spTgt spid="2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38"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4175779">
            <a:off x="-4101848" y="290649"/>
            <a:ext cx="8642020" cy="440743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209283" flipH="1" flipV="1">
            <a:off x="14857586" y="6249660"/>
            <a:ext cx="6201119" cy="6767933"/>
          </a:xfrm>
          <a:prstGeom prst="rect">
            <a:avLst/>
          </a:prstGeom>
        </p:spPr>
      </p:pic>
      <p:sp>
        <p:nvSpPr>
          <p:cNvPr id="238" name="Text Box 237"/>
          <p:cNvSpPr txBox="1"/>
          <p:nvPr/>
        </p:nvSpPr>
        <p:spPr>
          <a:xfrm>
            <a:off x="3790950" y="5224145"/>
            <a:ext cx="10305415"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B.  tăng dần cho đến khi kết thúc.</a:t>
            </a:r>
            <a:endParaRPr lang="en-US" sz="4000" b="0">
              <a:latin typeface="Arial" panose="020B0604020202020204" pitchFamily="34" charset="0"/>
              <a:cs typeface="Times New Roman" panose="02020603050405020304" charset="0"/>
            </a:endParaRPr>
          </a:p>
        </p:txBody>
      </p:sp>
      <p:sp>
        <p:nvSpPr>
          <p:cNvPr id="18" name="Text Box 17"/>
          <p:cNvSpPr txBox="1"/>
          <p:nvPr/>
        </p:nvSpPr>
        <p:spPr>
          <a:xfrm>
            <a:off x="1760220" y="952500"/>
            <a:ext cx="14767560" cy="1938020"/>
          </a:xfrm>
          <a:prstGeom prst="rect">
            <a:avLst/>
          </a:prstGeom>
          <a:solidFill>
            <a:srgbClr val="FFEDB6"/>
          </a:solidFill>
          <a:ln w="9525">
            <a:noFill/>
          </a:ln>
        </p:spPr>
        <p:txBody>
          <a:bodyPr wrap="square">
            <a:spAutoFit/>
          </a:bodyPr>
          <a:p>
            <a:pPr indent="0" algn="ctr">
              <a:lnSpc>
                <a:spcPct val="150000"/>
              </a:lnSpc>
            </a:pPr>
            <a:r>
              <a:rPr lang="en-US" sz="4000" b="1">
                <a:latin typeface="Arial" panose="020B0604020202020204" pitchFamily="34" charset="0"/>
                <a:cs typeface="Times New Roman" panose="02020603050405020304" charset="0"/>
              </a:rPr>
              <a:t>Câu 4: </a:t>
            </a:r>
            <a:r>
              <a:rPr lang="en-US" sz="4000">
                <a:latin typeface="Arial" panose="020B0604020202020204" pitchFamily="34" charset="0"/>
                <a:cs typeface="Times New Roman" panose="02020603050405020304" charset="0"/>
              </a:rPr>
              <a:t>Khi cho một lượng xác định chất phản ứng vào bình để cho phản ứng hoá học xảy ra, tốc độ phản ứng sẽ</a:t>
            </a:r>
            <a:endParaRPr lang="en-US" sz="4000">
              <a:latin typeface="Arial" panose="020B0604020202020204" pitchFamily="34" charset="0"/>
              <a:cs typeface="Times New Roman" panose="02020603050405020304" charset="0"/>
            </a:endParaRPr>
          </a:p>
        </p:txBody>
      </p:sp>
      <p:sp>
        <p:nvSpPr>
          <p:cNvPr id="19" name="Text Box 18"/>
          <p:cNvSpPr txBox="1"/>
          <p:nvPr/>
        </p:nvSpPr>
        <p:spPr>
          <a:xfrm>
            <a:off x="3790950" y="3623945"/>
            <a:ext cx="10305415"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A. không đổi cho đến khi kết thúc.</a:t>
            </a:r>
            <a:endParaRPr lang="en-US" sz="4000" b="0">
              <a:latin typeface="Arial" panose="020B0604020202020204" pitchFamily="34" charset="0"/>
              <a:cs typeface="Times New Roman" panose="02020603050405020304" charset="0"/>
            </a:endParaRPr>
          </a:p>
        </p:txBody>
      </p:sp>
      <p:sp>
        <p:nvSpPr>
          <p:cNvPr id="20" name="Text Box 19"/>
          <p:cNvSpPr txBox="1"/>
          <p:nvPr/>
        </p:nvSpPr>
        <p:spPr>
          <a:xfrm>
            <a:off x="3813175" y="6748145"/>
            <a:ext cx="10283190"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C. chậm dần cho đến khi kết thúc.</a:t>
            </a:r>
            <a:endParaRPr lang="en-US" sz="4000" b="0">
              <a:latin typeface="Arial" panose="020B0604020202020204" pitchFamily="34" charset="0"/>
              <a:cs typeface="Times New Roman" panose="02020603050405020304" charset="0"/>
            </a:endParaRPr>
          </a:p>
        </p:txBody>
      </p:sp>
      <p:sp>
        <p:nvSpPr>
          <p:cNvPr id="21" name="Text Box 20"/>
          <p:cNvSpPr txBox="1"/>
          <p:nvPr/>
        </p:nvSpPr>
        <p:spPr>
          <a:xfrm>
            <a:off x="3746500" y="8272145"/>
            <a:ext cx="10349865"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D.  tuân theo định luật tác dụng khối lượng.</a:t>
            </a:r>
            <a:endParaRPr lang="en-US" sz="4000" b="0">
              <a:latin typeface="Arial" panose="020B0604020202020204" pitchFamily="3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barn(inVertical)">
                                      <p:cBhvr>
                                        <p:cTn id="17" dur="5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0"/>
                                        </p:tgtEl>
                                        <p:attrNameLst>
                                          <p:attrName>fillcolor</p:attrName>
                                        </p:attrNameLst>
                                      </p:cBhvr>
                                      <p:to>
                                        <a:srgbClr val="e13d3d"/>
                                      </p:to>
                                    </p:animClr>
                                    <p:set>
                                      <p:cBhvr>
                                        <p:cTn id="32" dur="2000" fill="hold"/>
                                        <p:tgtEl>
                                          <p:spTgt spid="20"/>
                                        </p:tgtEl>
                                        <p:attrNameLst>
                                          <p:attrName>fill.type</p:attrName>
                                        </p:attrNameLst>
                                      </p:cBhvr>
                                      <p:to>
                                        <p:strVal val="solid"/>
                                      </p:to>
                                    </p:set>
                                    <p:set>
                                      <p:cBhvr>
                                        <p:cTn id="33" dur="20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8" grpId="0" animBg="1"/>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4175779">
            <a:off x="-4101848" y="290649"/>
            <a:ext cx="8642020" cy="440743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209283" flipH="1" flipV="1">
            <a:off x="14857586" y="6249660"/>
            <a:ext cx="6201119" cy="6767933"/>
          </a:xfrm>
          <a:prstGeom prst="rect">
            <a:avLst/>
          </a:prstGeom>
        </p:spPr>
      </p:pic>
      <p:sp>
        <p:nvSpPr>
          <p:cNvPr id="238" name="Text Box 237"/>
          <p:cNvSpPr txBox="1"/>
          <p:nvPr/>
        </p:nvSpPr>
        <p:spPr>
          <a:xfrm>
            <a:off x="3790950" y="5224145"/>
            <a:ext cx="10305415"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B.  tăng dần cho đến khi kết thúc.</a:t>
            </a:r>
            <a:endParaRPr lang="en-US" sz="4000" b="0">
              <a:latin typeface="Arial" panose="020B0604020202020204" pitchFamily="34" charset="0"/>
              <a:cs typeface="Times New Roman" panose="02020603050405020304" charset="0"/>
            </a:endParaRPr>
          </a:p>
        </p:txBody>
      </p:sp>
      <p:sp>
        <p:nvSpPr>
          <p:cNvPr id="18" name="Text Box 17"/>
          <p:cNvSpPr txBox="1"/>
          <p:nvPr/>
        </p:nvSpPr>
        <p:spPr>
          <a:xfrm>
            <a:off x="1760220" y="952500"/>
            <a:ext cx="14767560" cy="1938020"/>
          </a:xfrm>
          <a:prstGeom prst="rect">
            <a:avLst/>
          </a:prstGeom>
          <a:solidFill>
            <a:srgbClr val="FFEDB6"/>
          </a:solidFill>
          <a:ln w="9525">
            <a:noFill/>
          </a:ln>
        </p:spPr>
        <p:txBody>
          <a:bodyPr wrap="square">
            <a:spAutoFit/>
          </a:bodyPr>
          <a:p>
            <a:pPr indent="0" algn="ctr">
              <a:lnSpc>
                <a:spcPct val="150000"/>
              </a:lnSpc>
            </a:pPr>
            <a:r>
              <a:rPr lang="en-US" sz="4000" b="1">
                <a:latin typeface="Arial" panose="020B0604020202020204" pitchFamily="34" charset="0"/>
                <a:cs typeface="Times New Roman" panose="02020603050405020304" charset="0"/>
              </a:rPr>
              <a:t>Câu 5: </a:t>
            </a:r>
            <a:r>
              <a:rPr lang="en-US" sz="4000">
                <a:latin typeface="Arial" panose="020B0604020202020204" pitchFamily="34" charset="0"/>
                <a:cs typeface="Times New Roman" panose="02020603050405020304" charset="0"/>
              </a:rPr>
              <a:t>Khi cho một lượng xác định chất phản ứng vào bình để cho phản ứng hoá học xảy ra, tốc độ phản ứng sẽ</a:t>
            </a:r>
            <a:endParaRPr lang="en-US" sz="4000">
              <a:latin typeface="Arial" panose="020B0604020202020204" pitchFamily="34" charset="0"/>
              <a:cs typeface="Times New Roman" panose="02020603050405020304" charset="0"/>
            </a:endParaRPr>
          </a:p>
        </p:txBody>
      </p:sp>
      <p:sp>
        <p:nvSpPr>
          <p:cNvPr id="19" name="Text Box 18"/>
          <p:cNvSpPr txBox="1"/>
          <p:nvPr/>
        </p:nvSpPr>
        <p:spPr>
          <a:xfrm>
            <a:off x="3790950" y="3623945"/>
            <a:ext cx="10305415"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A. không đổi cho đến khi kết thúc.</a:t>
            </a:r>
            <a:endParaRPr lang="en-US" sz="4000" b="0">
              <a:latin typeface="Arial" panose="020B0604020202020204" pitchFamily="34" charset="0"/>
              <a:cs typeface="Times New Roman" panose="02020603050405020304" charset="0"/>
            </a:endParaRPr>
          </a:p>
        </p:txBody>
      </p:sp>
      <p:sp>
        <p:nvSpPr>
          <p:cNvPr id="20" name="Text Box 19"/>
          <p:cNvSpPr txBox="1"/>
          <p:nvPr/>
        </p:nvSpPr>
        <p:spPr>
          <a:xfrm>
            <a:off x="3813175" y="6748145"/>
            <a:ext cx="10283190"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C. chậm dần cho đến khi kết thúc.</a:t>
            </a:r>
            <a:endParaRPr lang="en-US" sz="4000" b="0">
              <a:latin typeface="Arial" panose="020B0604020202020204" pitchFamily="34" charset="0"/>
              <a:cs typeface="Times New Roman" panose="02020603050405020304" charset="0"/>
            </a:endParaRPr>
          </a:p>
        </p:txBody>
      </p:sp>
      <p:sp>
        <p:nvSpPr>
          <p:cNvPr id="21" name="Text Box 20"/>
          <p:cNvSpPr txBox="1"/>
          <p:nvPr/>
        </p:nvSpPr>
        <p:spPr>
          <a:xfrm>
            <a:off x="3746500" y="8272145"/>
            <a:ext cx="10349865" cy="1014730"/>
          </a:xfrm>
          <a:prstGeom prst="rect">
            <a:avLst/>
          </a:prstGeom>
          <a:solidFill>
            <a:srgbClr val="B3D7D7"/>
          </a:solidFill>
          <a:ln w="9525">
            <a:noFill/>
          </a:ln>
        </p:spPr>
        <p:txBody>
          <a:bodyPr wrap="square">
            <a:spAutoFit/>
          </a:bodyPr>
          <a:p>
            <a:pPr indent="0">
              <a:lnSpc>
                <a:spcPct val="150000"/>
              </a:lnSpc>
            </a:pPr>
            <a:r>
              <a:rPr lang="en-US" sz="4000" b="0">
                <a:latin typeface="Arial" panose="020B0604020202020204" pitchFamily="34" charset="0"/>
                <a:cs typeface="Times New Roman" panose="02020603050405020304" charset="0"/>
              </a:rPr>
              <a:t>D.  tuân theo định luật tác dụng khối lượng.</a:t>
            </a:r>
            <a:endParaRPr lang="en-US" sz="4000" b="0">
              <a:latin typeface="Arial" panose="020B0604020202020204" pitchFamily="3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barn(inVertical)">
                                      <p:cBhvr>
                                        <p:cTn id="17" dur="5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0"/>
                                        </p:tgtEl>
                                        <p:attrNameLst>
                                          <p:attrName>fillcolor</p:attrName>
                                        </p:attrNameLst>
                                      </p:cBhvr>
                                      <p:to>
                                        <a:srgbClr val="e13d3d"/>
                                      </p:to>
                                    </p:animClr>
                                    <p:set>
                                      <p:cBhvr>
                                        <p:cTn id="32" dur="2000" fill="hold"/>
                                        <p:tgtEl>
                                          <p:spTgt spid="20"/>
                                        </p:tgtEl>
                                        <p:attrNameLst>
                                          <p:attrName>fill.type</p:attrName>
                                        </p:attrNameLst>
                                      </p:cBhvr>
                                      <p:to>
                                        <p:strVal val="solid"/>
                                      </p:to>
                                    </p:set>
                                    <p:set>
                                      <p:cBhvr>
                                        <p:cTn id="33" dur="20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8" grpId="0" animBg="1"/>
      <p:bldP spid="20"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7145075" flipH="1" flipV="1">
            <a:off x="-4380231" y="4438126"/>
            <a:ext cx="8760462" cy="11106766"/>
          </a:xfrm>
          <a:prstGeom prst="rect">
            <a:avLst/>
          </a:prstGeom>
        </p:spPr>
      </p:pic>
      <p:pic>
        <p:nvPicPr>
          <p:cNvPr id="4"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94907" flipH="1" flipV="1">
            <a:off x="13653769" y="-5107026"/>
            <a:ext cx="8760462" cy="11106766"/>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71041">
            <a:off x="612457" y="8995149"/>
            <a:ext cx="832487" cy="995500"/>
          </a:xfrm>
          <a:prstGeom prst="rect">
            <a:avLst/>
          </a:prstGeom>
        </p:spPr>
      </p:pic>
      <p:sp>
        <p:nvSpPr>
          <p:cNvPr id="13" name="Rounded Rectangle 12"/>
          <p:cNvSpPr/>
          <p:nvPr/>
        </p:nvSpPr>
        <p:spPr>
          <a:xfrm>
            <a:off x="2438400" y="3365500"/>
            <a:ext cx="3940175" cy="4470400"/>
          </a:xfrm>
          <a:prstGeom prst="round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Rounded Rectangle 13"/>
          <p:cNvSpPr/>
          <p:nvPr/>
        </p:nvSpPr>
        <p:spPr>
          <a:xfrm>
            <a:off x="7620000" y="3365500"/>
            <a:ext cx="3940175" cy="4470400"/>
          </a:xfrm>
          <a:prstGeom prst="round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5" name="Rounded Rectangle 14"/>
          <p:cNvSpPr/>
          <p:nvPr/>
        </p:nvSpPr>
        <p:spPr>
          <a:xfrm>
            <a:off x="12801600" y="3441700"/>
            <a:ext cx="3940175" cy="4470400"/>
          </a:xfrm>
          <a:prstGeom prst="round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3" name="Text Box 132"/>
          <p:cNvSpPr txBox="1"/>
          <p:nvPr/>
        </p:nvSpPr>
        <p:spPr>
          <a:xfrm>
            <a:off x="5181600" y="1333500"/>
            <a:ext cx="8587740" cy="1337945"/>
          </a:xfrm>
          <a:prstGeom prst="rect">
            <a:avLst/>
          </a:prstGeom>
          <a:noFill/>
          <a:ln w="9525">
            <a:noFill/>
          </a:ln>
        </p:spPr>
        <p:txBody>
          <a:bodyPr wrap="square">
            <a:spAutoFit/>
          </a:bodyPr>
          <a:p>
            <a:pPr indent="0" algn="ctr">
              <a:lnSpc>
                <a:spcPct val="150000"/>
              </a:lnSpc>
            </a:pPr>
            <a:r>
              <a:rPr lang="en-US" sz="5400" b="1">
                <a:latin typeface="Arial" panose="020B0604020202020204" pitchFamily="34" charset="0"/>
                <a:cs typeface="Arial" panose="020B0604020202020204" pitchFamily="34" charset="0"/>
              </a:rPr>
              <a:t> HƯỚNG DẪN VỀ NHÀ</a:t>
            </a:r>
            <a:endParaRPr lang="en-US" sz="5400" b="1">
              <a:latin typeface="Arial" panose="020B0604020202020204" pitchFamily="34" charset="0"/>
              <a:cs typeface="Arial" panose="020B0604020202020204" pitchFamily="34" charset="0"/>
            </a:endParaRPr>
          </a:p>
        </p:txBody>
      </p:sp>
      <p:sp>
        <p:nvSpPr>
          <p:cNvPr id="16" name="Text Box 15"/>
          <p:cNvSpPr txBox="1"/>
          <p:nvPr/>
        </p:nvSpPr>
        <p:spPr>
          <a:xfrm>
            <a:off x="3124200" y="4031615"/>
            <a:ext cx="2637790" cy="3138170"/>
          </a:xfrm>
          <a:prstGeom prst="rect">
            <a:avLst/>
          </a:prstGeom>
          <a:noFill/>
          <a:ln w="9525">
            <a:noFill/>
          </a:ln>
        </p:spPr>
        <p:txBody>
          <a:bodyPr wrap="square">
            <a:spAutoFit/>
          </a:bodyPr>
          <a:p>
            <a:pPr indent="0" algn="ctr">
              <a:lnSpc>
                <a:spcPct val="150000"/>
              </a:lnSpc>
            </a:pPr>
            <a:r>
              <a:rPr lang="en-US" sz="4400" b="0">
                <a:latin typeface="Arial" panose="020B0604020202020204" pitchFamily="34" charset="0"/>
                <a:cs typeface="Arial" panose="020B0604020202020204" pitchFamily="34" charset="0"/>
              </a:rPr>
              <a:t>Ghi nhớ kiến thức trong bài</a:t>
            </a:r>
            <a:endParaRPr lang="en-US" sz="4400" b="0">
              <a:latin typeface="Arial" panose="020B0604020202020204" pitchFamily="34" charset="0"/>
              <a:cs typeface="Arial" panose="020B0604020202020204" pitchFamily="34" charset="0"/>
            </a:endParaRPr>
          </a:p>
        </p:txBody>
      </p:sp>
      <p:sp>
        <p:nvSpPr>
          <p:cNvPr id="17" name="Text Box 16"/>
          <p:cNvSpPr txBox="1"/>
          <p:nvPr/>
        </p:nvSpPr>
        <p:spPr>
          <a:xfrm>
            <a:off x="7983855" y="4031615"/>
            <a:ext cx="3213100" cy="3138170"/>
          </a:xfrm>
          <a:prstGeom prst="rect">
            <a:avLst/>
          </a:prstGeom>
          <a:noFill/>
          <a:ln w="9525">
            <a:noFill/>
          </a:ln>
        </p:spPr>
        <p:txBody>
          <a:bodyPr wrap="square">
            <a:spAutoFit/>
          </a:bodyPr>
          <a:p>
            <a:pPr indent="0" algn="ctr">
              <a:lnSpc>
                <a:spcPct val="150000"/>
              </a:lnSpc>
            </a:pPr>
            <a:r>
              <a:rPr lang="en-US" sz="4400" b="0">
                <a:latin typeface="Arial" panose="020B0604020202020204" pitchFamily="34" charset="0"/>
                <a:cs typeface="Arial" panose="020B0604020202020204" pitchFamily="34" charset="0"/>
              </a:rPr>
              <a:t>Hoàn thành bài tập trong sbt.</a:t>
            </a:r>
            <a:endParaRPr lang="en-US" sz="4400" b="0">
              <a:latin typeface="Arial" panose="020B0604020202020204" pitchFamily="34" charset="0"/>
              <a:cs typeface="Arial" panose="020B0604020202020204" pitchFamily="34" charset="0"/>
            </a:endParaRPr>
          </a:p>
        </p:txBody>
      </p:sp>
      <p:sp>
        <p:nvSpPr>
          <p:cNvPr id="18" name="Text Box 17"/>
          <p:cNvSpPr txBox="1"/>
          <p:nvPr/>
        </p:nvSpPr>
        <p:spPr>
          <a:xfrm>
            <a:off x="13106400" y="4544060"/>
            <a:ext cx="3224530" cy="2122805"/>
          </a:xfrm>
          <a:prstGeom prst="rect">
            <a:avLst/>
          </a:prstGeom>
          <a:noFill/>
          <a:ln w="9525">
            <a:noFill/>
          </a:ln>
        </p:spPr>
        <p:txBody>
          <a:bodyPr wrap="square">
            <a:spAutoFit/>
          </a:bodyPr>
          <a:p>
            <a:pPr indent="0" algn="ctr">
              <a:lnSpc>
                <a:spcPct val="150000"/>
              </a:lnSpc>
            </a:pPr>
            <a:r>
              <a:rPr lang="en-US" sz="4400" b="0">
                <a:latin typeface="Arial" panose="020B0604020202020204" pitchFamily="34" charset="0"/>
                <a:cs typeface="Arial" panose="020B0604020202020204" pitchFamily="34" charset="0"/>
              </a:rPr>
              <a:t>Chuẩn bị bài bài 17</a:t>
            </a:r>
            <a:endParaRPr lang="en-US" sz="4400" b="0">
              <a:latin typeface="Arial" panose="020B0604020202020204" pitchFamily="34" charset="0"/>
              <a:cs typeface="Arial" panose="020B0604020202020204" pitchFamily="34" charset="0"/>
            </a:endParaRPr>
          </a:p>
        </p:txBody>
      </p:sp>
      <p:pic>
        <p:nvPicPr>
          <p:cNvPr id="1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8858676" flipH="1">
            <a:off x="-512445" y="657860"/>
            <a:ext cx="3457575" cy="2580640"/>
          </a:xfrm>
          <a:prstGeom prst="rect">
            <a:avLst/>
          </a:prstGeom>
        </p:spPr>
      </p:pic>
      <p:pic>
        <p:nvPicPr>
          <p:cNvPr id="20"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41396" y="8724761"/>
            <a:ext cx="1346732" cy="1346732"/>
          </a:xfrm>
          <a:prstGeom prst="rect">
            <a:avLst/>
          </a:prstGeom>
        </p:spPr>
      </p:pic>
      <p:pic>
        <p:nvPicPr>
          <p:cNvPr id="2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63916" y="7962798"/>
            <a:ext cx="1497535" cy="1497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6" grpId="0"/>
      <p:bldP spid="13" grpId="0" bldLvl="0" animBg="1"/>
      <p:bldP spid="17" grpId="0"/>
      <p:bldP spid="14" grpId="0" bldLvl="0" animBg="1"/>
      <p:bldP spid="18" grpId="0"/>
      <p:bldP spid="15"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613342">
            <a:off x="2172639" y="755918"/>
            <a:ext cx="12870241" cy="877516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4175779">
            <a:off x="-3529713" y="841194"/>
            <a:ext cx="8642020" cy="44074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6209283" flipH="1" flipV="1">
            <a:off x="13785071" y="5600055"/>
            <a:ext cx="6201119" cy="6767933"/>
          </a:xfrm>
          <a:prstGeom prst="rect">
            <a:avLst/>
          </a:prstGeom>
        </p:spPr>
      </p:pic>
      <p:pic>
        <p:nvPicPr>
          <p:cNvPr id="16" name="Picture 16"/>
          <p:cNvPicPr>
            <a:picLocks noChangeAspect="1"/>
          </p:cNvPicPr>
          <p:nvPr/>
        </p:nvPicPr>
        <p:blipFill>
          <a:blip r:embed="rId4"/>
          <a:srcRect/>
          <a:stretch>
            <a:fillRect/>
          </a:stretch>
        </p:blipFill>
        <p:spPr>
          <a:xfrm>
            <a:off x="-249412" y="6258336"/>
            <a:ext cx="2721063" cy="2255081"/>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391693">
            <a:off x="15201788" y="5057902"/>
            <a:ext cx="2792931" cy="4845779"/>
          </a:xfrm>
          <a:prstGeom prst="rect">
            <a:avLst/>
          </a:prstGeom>
        </p:spPr>
      </p:pic>
      <p:pic>
        <p:nvPicPr>
          <p:cNvPr id="18"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8550">
            <a:off x="-657320" y="494433"/>
            <a:ext cx="4227919" cy="4968708"/>
          </a:xfrm>
          <a:prstGeom prst="rect">
            <a:avLst/>
          </a:prstGeom>
        </p:spPr>
      </p:pic>
      <p:sp>
        <p:nvSpPr>
          <p:cNvPr id="19" name="Google Shape;406;p42"/>
          <p:cNvSpPr txBox="1">
            <a:spLocks noGrp="1"/>
          </p:cNvSpPr>
          <p:nvPr/>
        </p:nvSpPr>
        <p:spPr>
          <a:xfrm>
            <a:off x="2362200" y="3162300"/>
            <a:ext cx="13263880" cy="330962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Teko Light" panose="02000000000000000000"/>
              <a:buNone/>
              <a:defRPr sz="6500" b="0" i="0" u="none" strike="noStrike" cap="none">
                <a:solidFill>
                  <a:schemeClr val="accent1"/>
                </a:solidFill>
                <a:latin typeface="Teko Light" panose="02000000000000000000"/>
                <a:ea typeface="Teko Light" panose="02000000000000000000"/>
                <a:cs typeface="Teko Light" panose="02000000000000000000"/>
                <a:sym typeface="Teko Light" panose="02000000000000000000"/>
              </a:defRPr>
            </a:lvl1pPr>
            <a:lvl2pPr marR="0" lvl="1"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2pPr>
            <a:lvl3pPr marR="0" lvl="2"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3pPr>
            <a:lvl4pPr marR="0" lvl="3"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4pPr>
            <a:lvl5pPr marR="0" lvl="4"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5pPr>
            <a:lvl6pPr marR="0" lvl="5"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6pPr>
            <a:lvl7pPr marR="0" lvl="6"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7pPr>
            <a:lvl8pPr marR="0" lvl="7"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8pPr>
            <a:lvl9pPr marR="0" lvl="8"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9pPr>
          </a:lstStyle>
          <a:p>
            <a:pPr marL="0" lvl="0" indent="0" algn="ctr" rtl="0">
              <a:lnSpc>
                <a:spcPct val="150000"/>
              </a:lnSpc>
              <a:spcBef>
                <a:spcPts val="0"/>
              </a:spcBef>
              <a:spcAft>
                <a:spcPts val="0"/>
              </a:spcAft>
              <a:buNone/>
            </a:pPr>
            <a:r>
              <a:rPr lang="en-US" sz="6600" b="1" dirty="0" smtClean="0">
                <a:solidFill>
                  <a:schemeClr val="tx1"/>
                </a:solidFill>
                <a:latin typeface="Arial" panose="020B0604020202020204" pitchFamily="34" charset="0"/>
                <a:cs typeface="Arial" panose="020B0604020202020204" pitchFamily="34" charset="0"/>
              </a:rPr>
              <a:t>CẢM ƠN CÁC EM ĐÃ</a:t>
            </a:r>
            <a:endParaRPr lang="en-US" sz="6600" b="1" dirty="0" smtClean="0">
              <a:solidFill>
                <a:schemeClr val="tx1"/>
              </a:solidFill>
              <a:latin typeface="Arial" panose="020B0604020202020204" pitchFamily="34" charset="0"/>
              <a:cs typeface="Arial" panose="020B0604020202020204" pitchFamily="34" charset="0"/>
            </a:endParaRPr>
          </a:p>
          <a:p>
            <a:pPr marL="0" lvl="0" indent="0" algn="ctr" rtl="0">
              <a:lnSpc>
                <a:spcPct val="150000"/>
              </a:lnSpc>
              <a:spcBef>
                <a:spcPts val="0"/>
              </a:spcBef>
              <a:spcAft>
                <a:spcPts val="0"/>
              </a:spcAft>
              <a:buNone/>
            </a:pPr>
            <a:r>
              <a:rPr lang="en-US" sz="6600" b="1" dirty="0" smtClean="0">
                <a:solidFill>
                  <a:schemeClr val="tx1"/>
                </a:solidFill>
                <a:latin typeface="Arial" panose="020B0604020202020204" pitchFamily="34" charset="0"/>
                <a:cs typeface="Arial" panose="020B0604020202020204" pitchFamily="34" charset="0"/>
              </a:rPr>
              <a:t>LẮNG NGHE BÀI GIẢNG!</a:t>
            </a:r>
            <a:endParaRPr lang="en-US" sz="66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9894907" flipH="1" flipV="1">
            <a:off x="13653769" y="-5107026"/>
            <a:ext cx="8760462" cy="11106766"/>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 y="342900"/>
            <a:ext cx="13034645" cy="1806575"/>
          </a:xfrm>
          <a:prstGeom prst="rect">
            <a:avLst/>
          </a:prstGeom>
        </p:spPr>
      </p:pic>
      <p:sp>
        <p:nvSpPr>
          <p:cNvPr id="230" name="Text Box 229"/>
          <p:cNvSpPr txBox="1"/>
          <p:nvPr/>
        </p:nvSpPr>
        <p:spPr>
          <a:xfrm>
            <a:off x="1524000" y="647700"/>
            <a:ext cx="1151445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Calibri" panose="020F0502020204030204" charset="0"/>
              </a:rPr>
              <a:t>1. Ảnh hưởng của nồng độ</a:t>
            </a:r>
            <a:endParaRPr lang="en-US" sz="4400" b="1">
              <a:latin typeface="Arial" panose="020B0604020202020204" pitchFamily="34" charset="0"/>
              <a:cs typeface="Calibri" panose="020F0502020204030204" charset="0"/>
            </a:endParaRPr>
          </a:p>
        </p:txBody>
      </p:sp>
      <p:pic>
        <p:nvPicPr>
          <p:cNvPr id="56"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13342">
            <a:off x="99060" y="2583180"/>
            <a:ext cx="7679690" cy="5236210"/>
          </a:xfrm>
          <a:prstGeom prst="rect">
            <a:avLst/>
          </a:prstGeom>
        </p:spPr>
      </p:pic>
      <p:sp>
        <p:nvSpPr>
          <p:cNvPr id="57" name="Text Box 56"/>
          <p:cNvSpPr txBox="1"/>
          <p:nvPr/>
        </p:nvSpPr>
        <p:spPr>
          <a:xfrm>
            <a:off x="990600" y="3619500"/>
            <a:ext cx="6416040" cy="286131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Calibri" panose="020F0502020204030204" charset="0"/>
              </a:rPr>
              <a:t>Hãy thực hiện thí nghiệm :</a:t>
            </a:r>
            <a:r>
              <a:rPr lang="en-US" sz="4000" b="1">
                <a:latin typeface="Arial" panose="020B0604020202020204" pitchFamily="34" charset="0"/>
                <a:cs typeface="Calibri" panose="020F0502020204030204" charset="0"/>
              </a:rPr>
              <a:t> Ảnh hưởng của nồng độ tới tốc độ phản ứng</a:t>
            </a:r>
            <a:endParaRPr lang="en-US" sz="4000" b="1">
              <a:latin typeface="Arial" panose="020B0604020202020204" pitchFamily="34" charset="0"/>
              <a:cs typeface="Calibri" panose="020F0502020204030204" charset="0"/>
            </a:endParaRPr>
          </a:p>
        </p:txBody>
      </p:sp>
      <p:pic>
        <p:nvPicPr>
          <p:cNvPr id="5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221324" flipH="1">
            <a:off x="15303500" y="434340"/>
            <a:ext cx="2917825" cy="2178050"/>
          </a:xfrm>
          <a:prstGeom prst="rect">
            <a:avLst/>
          </a:prstGeom>
        </p:spPr>
      </p:pic>
      <p:pic>
        <p:nvPicPr>
          <p:cNvPr id="5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0848">
            <a:off x="-431600" y="7441752"/>
            <a:ext cx="2269915" cy="2584789"/>
          </a:xfrm>
          <a:prstGeom prst="rect">
            <a:avLst/>
          </a:prstGeom>
        </p:spPr>
      </p:pic>
      <p:pic>
        <p:nvPicPr>
          <p:cNvPr id="4" name="Picture 3"/>
          <p:cNvPicPr>
            <a:picLocks noChangeAspect="1"/>
          </p:cNvPicPr>
          <p:nvPr/>
        </p:nvPicPr>
        <p:blipFill>
          <a:blip r:embed="rId10"/>
          <a:stretch>
            <a:fillRect/>
          </a:stretch>
        </p:blipFill>
        <p:spPr>
          <a:xfrm>
            <a:off x="8001000" y="6057900"/>
            <a:ext cx="9704705" cy="3265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barn(inVertical)">
                                      <p:cBhvr>
                                        <p:cTn id="15" dur="500"/>
                                        <p:tgtEl>
                                          <p:spTgt spid="57"/>
                                        </p:tgtEl>
                                      </p:cBhvr>
                                    </p:animEffect>
                                  </p:childTnLst>
                                </p:cTn>
                              </p:par>
                              <p:par>
                                <p:cTn id="16" presetID="16" presetClass="entr" presetSubtype="21"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C8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175779">
            <a:off x="-3529713" y="841194"/>
            <a:ext cx="8642020" cy="440743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209283" flipH="1" flipV="1">
            <a:off x="13785071" y="5600055"/>
            <a:ext cx="6201119" cy="676793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980000" flipH="1" flipV="1">
            <a:off x="873760" y="418465"/>
            <a:ext cx="16265525" cy="10521950"/>
          </a:xfrm>
          <a:prstGeom prst="rect">
            <a:avLst/>
          </a:prstGeom>
        </p:spPr>
      </p:pic>
      <p:sp>
        <p:nvSpPr>
          <p:cNvPr id="108" name="Text Box 107"/>
          <p:cNvSpPr txBox="1"/>
          <p:nvPr/>
        </p:nvSpPr>
        <p:spPr>
          <a:xfrm>
            <a:off x="1600200" y="1395095"/>
            <a:ext cx="15250160" cy="3784600"/>
          </a:xfrm>
          <a:prstGeom prst="rect">
            <a:avLst/>
          </a:prstGeom>
          <a:noFill/>
          <a:ln w="9525">
            <a:noFill/>
          </a:ln>
        </p:spPr>
        <p:txBody>
          <a:bodyPr wrap="square">
            <a:spAutoFit/>
          </a:bodyPr>
          <a:p>
            <a:pPr indent="0" algn="just">
              <a:lnSpc>
                <a:spcPct val="150000"/>
              </a:lnSpc>
            </a:pPr>
            <a:r>
              <a:rPr lang="en-US" sz="4000" b="1">
                <a:solidFill>
                  <a:srgbClr val="000000"/>
                </a:solidFill>
                <a:latin typeface="Arial" panose="020B0604020202020204" pitchFamily="34" charset="0"/>
                <a:cs typeface="Arial" panose="020B0604020202020204" pitchFamily="34" charset="0"/>
              </a:rPr>
              <a:t>Câu 1:</a:t>
            </a:r>
            <a:r>
              <a:rPr lang="en-US" sz="4000">
                <a:solidFill>
                  <a:srgbClr val="000000"/>
                </a:solidFill>
                <a:latin typeface="Arial" panose="020B0604020202020204" pitchFamily="34" charset="0"/>
                <a:cs typeface="Arial" panose="020B0604020202020204" pitchFamily="34" charset="0"/>
              </a:rPr>
              <a:t> Qu</a:t>
            </a:r>
            <a:r>
              <a:rPr lang="en-US" sz="4000" b="0">
                <a:solidFill>
                  <a:srgbClr val="000000"/>
                </a:solidFill>
                <a:latin typeface="Arial" panose="020B0604020202020204" pitchFamily="34" charset="0"/>
                <a:cs typeface="Arial" panose="020B0604020202020204" pitchFamily="34" charset="0"/>
              </a:rPr>
              <a:t>an sát hiện tượng của thí nghiệm. Nhận xét mối liên hệ giữa thể tích dung dịch Na</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S</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O</a:t>
            </a:r>
            <a:r>
              <a:rPr lang="en-US" sz="4000" b="0" baseline="-25000">
                <a:solidFill>
                  <a:srgbClr val="000000"/>
                </a:solidFill>
                <a:latin typeface="Arial" panose="020B0604020202020204" pitchFamily="34" charset="0"/>
                <a:cs typeface="Arial" panose="020B0604020202020204" pitchFamily="34" charset="0"/>
              </a:rPr>
              <a:t>3</a:t>
            </a:r>
            <a:r>
              <a:rPr lang="en-US" sz="4000" b="0">
                <a:solidFill>
                  <a:srgbClr val="000000"/>
                </a:solidFill>
                <a:latin typeface="Arial" panose="020B0604020202020204" pitchFamily="34" charset="0"/>
                <a:cs typeface="Arial" panose="020B0604020202020204" pitchFamily="34" charset="0"/>
              </a:rPr>
              <a:t> với thời gian xuất hiện kết tủa.</a:t>
            </a:r>
            <a:endParaRPr lang="en-US" sz="4000" b="0">
              <a:solidFill>
                <a:srgbClr val="000000"/>
              </a:solidFill>
              <a:latin typeface="Arial" panose="020B0604020202020204" pitchFamily="34" charset="0"/>
              <a:cs typeface="Arial" panose="020B0604020202020204" pitchFamily="34" charset="0"/>
            </a:endParaRPr>
          </a:p>
          <a:p>
            <a:pPr indent="0" algn="just">
              <a:lnSpc>
                <a:spcPct val="150000"/>
              </a:lnSpc>
            </a:pPr>
            <a:r>
              <a:rPr lang="en-US" sz="4000" b="1">
                <a:solidFill>
                  <a:srgbClr val="000000"/>
                </a:solidFill>
                <a:latin typeface="Arial" panose="020B0604020202020204" pitchFamily="34" charset="0"/>
                <a:cs typeface="Arial" panose="020B0604020202020204" pitchFamily="34" charset="0"/>
              </a:rPr>
              <a:t>Câu 2: </a:t>
            </a:r>
            <a:r>
              <a:rPr lang="en-US" sz="4000" b="0">
                <a:solidFill>
                  <a:srgbClr val="000000"/>
                </a:solidFill>
                <a:latin typeface="Arial" panose="020B0604020202020204" pitchFamily="34" charset="0"/>
                <a:cs typeface="Arial" panose="020B0604020202020204" pitchFamily="34" charset="0"/>
              </a:rPr>
              <a:t>Quan sát Hình 16.2 và phương trình hóa học của phản ứng, giải thích kết quả thí nghiệm 1.</a:t>
            </a:r>
            <a:endParaRPr lang="en-US" sz="4000">
              <a:latin typeface="Arial" panose="020B0604020202020204" pitchFamily="34" charset="0"/>
              <a:cs typeface="Arial" panose="020B0604020202020204" pitchFamily="34" charset="0"/>
            </a:endParaRPr>
          </a:p>
        </p:txBody>
      </p:sp>
      <p:pic>
        <p:nvPicPr>
          <p:cNvPr id="6" name="Picture 5"/>
          <p:cNvPicPr/>
          <p:nvPr/>
        </p:nvPicPr>
        <p:blipFill>
          <a:blip r:embed="rId7"/>
          <a:stretch>
            <a:fillRect/>
          </a:stretch>
        </p:blipFill>
        <p:spPr>
          <a:xfrm>
            <a:off x="4343400" y="5295900"/>
            <a:ext cx="8239125" cy="42284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40055" y="715010"/>
            <a:ext cx="17442180" cy="875220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145075" flipH="1" flipV="1">
            <a:off x="-4408171" y="4746101"/>
            <a:ext cx="8760462" cy="1110676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894907" flipH="1" flipV="1">
            <a:off x="13653769" y="-5107026"/>
            <a:ext cx="8760462" cy="11106766"/>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71041">
            <a:off x="612457" y="8995149"/>
            <a:ext cx="832487" cy="995500"/>
          </a:xfrm>
          <a:prstGeom prst="rect">
            <a:avLst/>
          </a:prstGeom>
        </p:spPr>
      </p:pic>
      <p:sp>
        <p:nvSpPr>
          <p:cNvPr id="13" name="Text Box 12"/>
          <p:cNvSpPr txBox="1"/>
          <p:nvPr/>
        </p:nvSpPr>
        <p:spPr>
          <a:xfrm>
            <a:off x="1143000" y="1713230"/>
            <a:ext cx="15828645" cy="2861310"/>
          </a:xfrm>
          <a:prstGeom prst="rect">
            <a:avLst/>
          </a:prstGeom>
          <a:noFill/>
          <a:ln w="9525">
            <a:noFill/>
          </a:ln>
        </p:spPr>
        <p:txBody>
          <a:bodyPr wrap="square">
            <a:spAutoFit/>
          </a:bodyPr>
          <a:p>
            <a:pPr indent="0" algn="just">
              <a:lnSpc>
                <a:spcPct val="150000"/>
              </a:lnSpc>
              <a:buFont typeface="+mj-lt"/>
              <a:buNone/>
            </a:pPr>
            <a:r>
              <a:rPr lang="en-US" sz="4000" b="1">
                <a:latin typeface="Arial" panose="020B0604020202020204" pitchFamily="34" charset="0"/>
                <a:cs typeface="Times New Roman" panose="02020603050405020304" charset="0"/>
              </a:rPr>
              <a:t>Câu luyện tập: </a:t>
            </a:r>
            <a:r>
              <a:rPr lang="en-US" sz="4000" b="0">
                <a:latin typeface="Arial" panose="020B0604020202020204" pitchFamily="34" charset="0"/>
                <a:cs typeface="Times New Roman" panose="02020603050405020304" charset="0"/>
              </a:rPr>
              <a:t>Giữ nguyên nồng độ dung dịch Na</a:t>
            </a:r>
            <a:r>
              <a:rPr lang="en-US" sz="4000" b="0" baseline="-25000">
                <a:latin typeface="Arial" panose="020B0604020202020204" pitchFamily="34" charset="0"/>
                <a:cs typeface="Times New Roman" panose="02020603050405020304" charset="0"/>
              </a:rPr>
              <a:t>2</a:t>
            </a:r>
            <a:r>
              <a:rPr lang="en-US" sz="4000" b="0">
                <a:latin typeface="Arial" panose="020B0604020202020204" pitchFamily="34" charset="0"/>
                <a:cs typeface="Times New Roman" panose="02020603050405020304" charset="0"/>
              </a:rPr>
              <a:t>S</a:t>
            </a:r>
            <a:r>
              <a:rPr lang="en-US" sz="4000" b="0" baseline="-25000">
                <a:latin typeface="Arial" panose="020B0604020202020204" pitchFamily="34" charset="0"/>
                <a:cs typeface="Times New Roman" panose="02020603050405020304" charset="0"/>
              </a:rPr>
              <a:t>2</a:t>
            </a:r>
            <a:r>
              <a:rPr lang="en-US" sz="4000" b="0">
                <a:latin typeface="Arial" panose="020B0604020202020204" pitchFamily="34" charset="0"/>
                <a:cs typeface="Times New Roman" panose="02020603050405020304" charset="0"/>
              </a:rPr>
              <a:t>O</a:t>
            </a:r>
            <a:r>
              <a:rPr lang="en-US" sz="4000" b="0" baseline="-25000">
                <a:latin typeface="Arial" panose="020B0604020202020204" pitchFamily="34" charset="0"/>
                <a:cs typeface="Times New Roman" panose="02020603050405020304" charset="0"/>
              </a:rPr>
              <a:t>3</a:t>
            </a:r>
            <a:r>
              <a:rPr lang="en-US" sz="4000" b="0">
                <a:latin typeface="Arial" panose="020B0604020202020204" pitchFamily="34" charset="0"/>
                <a:cs typeface="Times New Roman" panose="02020603050405020304" charset="0"/>
              </a:rPr>
              <a:t> ban đầu, pha loãng dung dịch H</a:t>
            </a:r>
            <a:r>
              <a:rPr lang="en-US" sz="4000" b="0" baseline="-25000">
                <a:latin typeface="Arial" panose="020B0604020202020204" pitchFamily="34" charset="0"/>
                <a:cs typeface="Times New Roman" panose="02020603050405020304" charset="0"/>
              </a:rPr>
              <a:t>2</a:t>
            </a:r>
            <a:r>
              <a:rPr lang="en-US" sz="4000" b="0">
                <a:latin typeface="Arial" panose="020B0604020202020204" pitchFamily="34" charset="0"/>
                <a:cs typeface="Times New Roman" panose="02020603050405020304" charset="0"/>
              </a:rPr>
              <a:t>SO</a:t>
            </a:r>
            <a:r>
              <a:rPr lang="en-US" sz="4000" b="0" baseline="-25000">
                <a:latin typeface="Arial" panose="020B0604020202020204" pitchFamily="34" charset="0"/>
                <a:cs typeface="Times New Roman" panose="02020603050405020304" charset="0"/>
              </a:rPr>
              <a:t>4 </a:t>
            </a:r>
            <a:r>
              <a:rPr lang="en-US" sz="4000" b="0">
                <a:latin typeface="Arial" panose="020B0604020202020204" pitchFamily="34" charset="0"/>
                <a:cs typeface="Times New Roman" panose="02020603050405020304" charset="0"/>
              </a:rPr>
              <a:t>tương tự như cách pha loãng dung dịch Na</a:t>
            </a:r>
            <a:r>
              <a:rPr lang="en-US" sz="4000" b="0" baseline="-25000">
                <a:latin typeface="Arial" panose="020B0604020202020204" pitchFamily="34" charset="0"/>
                <a:cs typeface="Times New Roman" panose="02020603050405020304" charset="0"/>
              </a:rPr>
              <a:t>2</a:t>
            </a:r>
            <a:r>
              <a:rPr lang="en-US" sz="4000" b="0">
                <a:latin typeface="Arial" panose="020B0604020202020204" pitchFamily="34" charset="0"/>
                <a:cs typeface="Times New Roman" panose="02020603050405020304" charset="0"/>
              </a:rPr>
              <a:t>S</a:t>
            </a:r>
            <a:r>
              <a:rPr lang="en-US" sz="4000" b="0" baseline="-25000">
                <a:latin typeface="Arial" panose="020B0604020202020204" pitchFamily="34" charset="0"/>
                <a:cs typeface="Times New Roman" panose="02020603050405020304" charset="0"/>
              </a:rPr>
              <a:t>2</a:t>
            </a:r>
            <a:r>
              <a:rPr lang="en-US" sz="4000" b="0">
                <a:latin typeface="Arial" panose="020B0604020202020204" pitchFamily="34" charset="0"/>
                <a:cs typeface="Times New Roman" panose="02020603050405020304" charset="0"/>
              </a:rPr>
              <a:t>O</a:t>
            </a:r>
            <a:r>
              <a:rPr lang="en-US" sz="4000" b="0" baseline="-25000">
                <a:latin typeface="Arial" panose="020B0604020202020204" pitchFamily="34" charset="0"/>
                <a:cs typeface="Times New Roman" panose="02020603050405020304" charset="0"/>
              </a:rPr>
              <a:t>3</a:t>
            </a:r>
            <a:r>
              <a:rPr lang="en-US" sz="4000" b="0">
                <a:latin typeface="Arial" panose="020B0604020202020204" pitchFamily="34" charset="0"/>
                <a:cs typeface="Times New Roman" panose="02020603050405020304" charset="0"/>
              </a:rPr>
              <a:t> theo Bảng 16.1, kết quả thí nghiệm sẽ thay đổi thế nào?</a:t>
            </a:r>
            <a:endParaRPr lang="en-US" sz="4000" b="0">
              <a:latin typeface="Arial" panose="020B0604020202020204" pitchFamily="34" charset="0"/>
              <a:cs typeface="Times New Roman" panose="02020603050405020304" charset="0"/>
            </a:endParaRPr>
          </a:p>
        </p:txBody>
      </p:sp>
      <p:pic>
        <p:nvPicPr>
          <p:cNvPr id="5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221324" flipH="1">
            <a:off x="14773910" y="-556260"/>
            <a:ext cx="2917825" cy="2178050"/>
          </a:xfrm>
          <a:prstGeom prst="rect">
            <a:avLst/>
          </a:prstGeom>
        </p:spPr>
      </p:pic>
      <p:pic>
        <p:nvPicPr>
          <p:cNvPr id="16" name="Picture 9" descr="IMG_256"/>
          <p:cNvPicPr>
            <a:picLocks noChangeAspect="1"/>
          </p:cNvPicPr>
          <p:nvPr/>
        </p:nvPicPr>
        <p:blipFill>
          <a:blip r:embed="rId8"/>
          <a:stretch>
            <a:fillRect/>
          </a:stretch>
        </p:blipFill>
        <p:spPr>
          <a:xfrm>
            <a:off x="3429000" y="4762500"/>
            <a:ext cx="11506835" cy="37572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7145075" flipH="1" flipV="1">
            <a:off x="-4380231" y="4438126"/>
            <a:ext cx="8760462" cy="11106766"/>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9894907" flipH="1" flipV="1">
            <a:off x="13653769" y="-5107026"/>
            <a:ext cx="8760462" cy="1110676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8860">
            <a:off x="-228816" y="4278756"/>
            <a:ext cx="6586754" cy="522000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485" y="664845"/>
            <a:ext cx="18658205" cy="9885680"/>
          </a:xfrm>
          <a:prstGeom prst="rect">
            <a:avLst/>
          </a:prstGeom>
        </p:spPr>
      </p:pic>
      <p:grpSp>
        <p:nvGrpSpPr>
          <p:cNvPr id="14" name="Group 14"/>
          <p:cNvGrpSpPr/>
          <p:nvPr/>
        </p:nvGrpSpPr>
        <p:grpSpPr>
          <a:xfrm rot="0">
            <a:off x="6616065" y="323850"/>
            <a:ext cx="6082665" cy="1482725"/>
            <a:chOff x="0" y="0"/>
            <a:chExt cx="14622043" cy="2464839"/>
          </a:xfrm>
          <a:solidFill>
            <a:srgbClr val="F6BBB7"/>
          </a:solidFill>
        </p:grpSpPr>
        <p:sp>
          <p:nvSpPr>
            <p:cNvPr id="15" name="Freeform 15"/>
            <p:cNvSpPr/>
            <p:nvPr/>
          </p:nvSpPr>
          <p:spPr>
            <a:xfrm>
              <a:off x="31750" y="31750"/>
              <a:ext cx="14558542" cy="2401339"/>
            </a:xfrm>
            <a:custGeom>
              <a:avLst/>
              <a:gdLst/>
              <a:ahLst/>
              <a:cxnLst/>
              <a:rect l="l" t="t" r="r" b="b"/>
              <a:pathLst>
                <a:path w="14558542" h="2401339">
                  <a:moveTo>
                    <a:pt x="14465833" y="2401339"/>
                  </a:moveTo>
                  <a:lnTo>
                    <a:pt x="92710" y="2401339"/>
                  </a:lnTo>
                  <a:cubicBezTo>
                    <a:pt x="41910" y="2401339"/>
                    <a:pt x="0" y="2359429"/>
                    <a:pt x="0" y="2308629"/>
                  </a:cubicBezTo>
                  <a:lnTo>
                    <a:pt x="0" y="92710"/>
                  </a:lnTo>
                  <a:cubicBezTo>
                    <a:pt x="0" y="41910"/>
                    <a:pt x="41910" y="0"/>
                    <a:pt x="92710" y="0"/>
                  </a:cubicBezTo>
                  <a:lnTo>
                    <a:pt x="14464564" y="0"/>
                  </a:lnTo>
                  <a:cubicBezTo>
                    <a:pt x="14515364" y="0"/>
                    <a:pt x="14557273" y="41910"/>
                    <a:pt x="14557273" y="92710"/>
                  </a:cubicBezTo>
                  <a:lnTo>
                    <a:pt x="14557273" y="2307359"/>
                  </a:lnTo>
                  <a:cubicBezTo>
                    <a:pt x="14558542" y="2359429"/>
                    <a:pt x="14516633" y="2401339"/>
                    <a:pt x="14465833" y="2401339"/>
                  </a:cubicBezTo>
                  <a:close/>
                </a:path>
              </a:pathLst>
            </a:custGeom>
            <a:grpFill/>
          </p:spPr>
        </p:sp>
        <p:sp>
          <p:nvSpPr>
            <p:cNvPr id="16" name="Freeform 16"/>
            <p:cNvSpPr/>
            <p:nvPr/>
          </p:nvSpPr>
          <p:spPr>
            <a:xfrm>
              <a:off x="0" y="0"/>
              <a:ext cx="14622042" cy="2464839"/>
            </a:xfrm>
            <a:custGeom>
              <a:avLst/>
              <a:gdLst/>
              <a:ahLst/>
              <a:cxnLst/>
              <a:rect l="l" t="t" r="r" b="b"/>
              <a:pathLst>
                <a:path w="14622042" h="2464839">
                  <a:moveTo>
                    <a:pt x="14497583" y="59690"/>
                  </a:moveTo>
                  <a:cubicBezTo>
                    <a:pt x="14533142" y="59690"/>
                    <a:pt x="14562353" y="88900"/>
                    <a:pt x="14562353" y="124460"/>
                  </a:cubicBezTo>
                  <a:lnTo>
                    <a:pt x="14562353" y="2340379"/>
                  </a:lnTo>
                  <a:cubicBezTo>
                    <a:pt x="14562353" y="2375939"/>
                    <a:pt x="14533142" y="2405149"/>
                    <a:pt x="14497583" y="2405149"/>
                  </a:cubicBezTo>
                  <a:lnTo>
                    <a:pt x="124460" y="2405149"/>
                  </a:lnTo>
                  <a:cubicBezTo>
                    <a:pt x="88900" y="2405149"/>
                    <a:pt x="59690" y="2375939"/>
                    <a:pt x="59690" y="2340379"/>
                  </a:cubicBezTo>
                  <a:lnTo>
                    <a:pt x="59690" y="124460"/>
                  </a:lnTo>
                  <a:cubicBezTo>
                    <a:pt x="59690" y="88900"/>
                    <a:pt x="88900" y="59690"/>
                    <a:pt x="124460" y="59690"/>
                  </a:cubicBezTo>
                  <a:lnTo>
                    <a:pt x="14497583" y="59690"/>
                  </a:lnTo>
                  <a:moveTo>
                    <a:pt x="14497583" y="0"/>
                  </a:moveTo>
                  <a:lnTo>
                    <a:pt x="124460" y="0"/>
                  </a:lnTo>
                  <a:cubicBezTo>
                    <a:pt x="55880" y="0"/>
                    <a:pt x="0" y="55880"/>
                    <a:pt x="0" y="124460"/>
                  </a:cubicBezTo>
                  <a:lnTo>
                    <a:pt x="0" y="2340379"/>
                  </a:lnTo>
                  <a:cubicBezTo>
                    <a:pt x="0" y="2408959"/>
                    <a:pt x="55880" y="2464839"/>
                    <a:pt x="124460" y="2464839"/>
                  </a:cubicBezTo>
                  <a:lnTo>
                    <a:pt x="14497583" y="2464839"/>
                  </a:lnTo>
                  <a:cubicBezTo>
                    <a:pt x="14566164" y="2464839"/>
                    <a:pt x="14622042" y="2408959"/>
                    <a:pt x="14622042" y="2340379"/>
                  </a:cubicBezTo>
                  <a:lnTo>
                    <a:pt x="14622042" y="124460"/>
                  </a:lnTo>
                  <a:cubicBezTo>
                    <a:pt x="14622042" y="55880"/>
                    <a:pt x="14566164" y="0"/>
                    <a:pt x="14497583" y="0"/>
                  </a:cubicBezTo>
                  <a:close/>
                </a:path>
              </a:pathLst>
            </a:custGeom>
            <a:grpFill/>
          </p:spPr>
        </p:sp>
      </p:gr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71041">
            <a:off x="612457" y="8995149"/>
            <a:ext cx="832487" cy="995500"/>
          </a:xfrm>
          <a:prstGeom prst="rect">
            <a:avLst/>
          </a:prstGeom>
        </p:spPr>
      </p:pic>
      <p:sp>
        <p:nvSpPr>
          <p:cNvPr id="230" name="Text Box 229"/>
          <p:cNvSpPr txBox="1"/>
          <p:nvPr/>
        </p:nvSpPr>
        <p:spPr>
          <a:xfrm>
            <a:off x="7315200" y="648017"/>
            <a:ext cx="5080000" cy="829945"/>
          </a:xfrm>
          <a:prstGeom prst="rect">
            <a:avLst/>
          </a:prstGeom>
          <a:noFill/>
          <a:ln w="9525">
            <a:noFill/>
          </a:ln>
        </p:spPr>
        <p:txBody>
          <a:bodyPr>
            <a:spAutoFit/>
          </a:bodyPr>
          <a:p>
            <a:pPr indent="0" algn="ctr"/>
            <a:r>
              <a:rPr lang="en-US" sz="4800" b="1">
                <a:latin typeface="Arial" panose="020B0604020202020204" pitchFamily="34" charset="0"/>
                <a:cs typeface="Calibri" panose="020F0502020204030204" charset="0"/>
              </a:rPr>
              <a:t>Đáp án</a:t>
            </a:r>
            <a:endParaRPr lang="en-US" sz="4800" b="1">
              <a:latin typeface="Arial" panose="020B0604020202020204" pitchFamily="34" charset="0"/>
              <a:cs typeface="Calibri" panose="020F0502020204030204" charset="0"/>
            </a:endParaRPr>
          </a:p>
        </p:txBody>
      </p:sp>
      <p:sp>
        <p:nvSpPr>
          <p:cNvPr id="21" name="Text Box 20"/>
          <p:cNvSpPr txBox="1"/>
          <p:nvPr/>
        </p:nvSpPr>
        <p:spPr>
          <a:xfrm>
            <a:off x="1066800" y="1929130"/>
            <a:ext cx="16924020" cy="7570470"/>
          </a:xfrm>
          <a:prstGeom prst="rect">
            <a:avLst/>
          </a:prstGeom>
          <a:noFill/>
          <a:ln w="9525">
            <a:noFill/>
          </a:ln>
        </p:spPr>
        <p:txBody>
          <a:bodyPr wrap="square">
            <a:spAutoFit/>
          </a:bodyPr>
          <a:p>
            <a:pPr marL="742950" indent="-742950">
              <a:lnSpc>
                <a:spcPct val="150000"/>
              </a:lnSpc>
              <a:buFont typeface="+mj-lt"/>
              <a:buAutoNum type="arabicPeriod"/>
            </a:pPr>
            <a:r>
              <a:rPr lang="en-US" sz="3600" b="0">
                <a:latin typeface="Arial" panose="020B0604020202020204" pitchFamily="34" charset="0"/>
                <a:cs typeface="Times New Roman" panose="02020603050405020304" charset="0"/>
              </a:rPr>
              <a:t>Khi rót dung dịch H</a:t>
            </a:r>
            <a:r>
              <a:rPr lang="en-US" sz="3600" b="0" baseline="-25000">
                <a:latin typeface="Arial" panose="020B0604020202020204" pitchFamily="34" charset="0"/>
                <a:cs typeface="Times New Roman" panose="02020603050405020304" charset="0"/>
              </a:rPr>
              <a:t>2</a:t>
            </a:r>
            <a:r>
              <a:rPr lang="en-US" sz="3600" b="0">
                <a:latin typeface="Arial" panose="020B0604020202020204" pitchFamily="34" charset="0"/>
                <a:cs typeface="Times New Roman" panose="02020603050405020304" charset="0"/>
              </a:rPr>
              <a:t>SO</a:t>
            </a:r>
            <a:r>
              <a:rPr lang="en-US" sz="3600" b="0" baseline="-25000">
                <a:latin typeface="Arial" panose="020B0604020202020204" pitchFamily="34" charset="0"/>
                <a:cs typeface="Times New Roman" panose="02020603050405020304" charset="0"/>
              </a:rPr>
              <a:t>4</a:t>
            </a:r>
            <a:r>
              <a:rPr lang="en-US" sz="3600" b="0">
                <a:latin typeface="Arial" panose="020B0604020202020204" pitchFamily="34" charset="0"/>
                <a:cs typeface="Times New Roman" panose="02020603050405020304" charset="0"/>
              </a:rPr>
              <a:t> vào cốc đụng dung dịch Na</a:t>
            </a:r>
            <a:r>
              <a:rPr lang="en-US" sz="3600" b="0" baseline="-25000">
                <a:latin typeface="Arial" panose="020B0604020202020204" pitchFamily="34" charset="0"/>
                <a:cs typeface="Times New Roman" panose="02020603050405020304" charset="0"/>
              </a:rPr>
              <a:t>2</a:t>
            </a:r>
            <a:r>
              <a:rPr lang="en-US" sz="3600" b="0">
                <a:latin typeface="Arial" panose="020B0604020202020204" pitchFamily="34" charset="0"/>
                <a:cs typeface="Times New Roman" panose="02020603050405020304" charset="0"/>
              </a:rPr>
              <a:t>S</a:t>
            </a:r>
            <a:r>
              <a:rPr lang="en-US" sz="3600" b="0" baseline="-25000">
                <a:latin typeface="Arial" panose="020B0604020202020204" pitchFamily="34" charset="0"/>
                <a:cs typeface="Times New Roman" panose="02020603050405020304" charset="0"/>
              </a:rPr>
              <a:t>2</a:t>
            </a:r>
            <a:r>
              <a:rPr lang="en-US" sz="3600" b="0">
                <a:latin typeface="Arial" panose="020B0604020202020204" pitchFamily="34" charset="0"/>
                <a:cs typeface="Times New Roman" panose="02020603050405020304" charset="0"/>
              </a:rPr>
              <a:t>O</a:t>
            </a:r>
            <a:r>
              <a:rPr lang="en-US" sz="3600" b="0" baseline="-25000">
                <a:latin typeface="Arial" panose="020B0604020202020204" pitchFamily="34" charset="0"/>
                <a:cs typeface="Times New Roman" panose="02020603050405020304" charset="0"/>
              </a:rPr>
              <a:t>3</a:t>
            </a:r>
            <a:r>
              <a:rPr lang="en-US" sz="3600" b="0">
                <a:latin typeface="Arial" panose="020B0604020202020204" pitchFamily="34" charset="0"/>
                <a:cs typeface="Times New Roman" panose="02020603050405020304" charset="0"/>
              </a:rPr>
              <a:t>, theo trình tự cốc 1 đến cốc 3, cốc 1 có lượng lưu huỳnh tạo ra nhiều và làm mờ dấu thập nhanh nhất, chậm dần ở các cốc còn lại.</a:t>
            </a:r>
            <a:br>
              <a:rPr lang="en-US" sz="3600" b="0">
                <a:latin typeface="Arial" panose="020B0604020202020204" pitchFamily="34" charset="0"/>
                <a:cs typeface="Times New Roman" panose="02020603050405020304" charset="0"/>
              </a:rPr>
            </a:br>
            <a:r>
              <a:rPr lang="en-US" sz="3600" b="1">
                <a:latin typeface="Arial" panose="020B0604020202020204" pitchFamily="34" charset="0"/>
                <a:cs typeface="Times New Roman" panose="02020603050405020304" charset="0"/>
              </a:rPr>
              <a:t>Nhận xét: </a:t>
            </a:r>
            <a:r>
              <a:rPr lang="en-US" sz="3600" b="0">
                <a:latin typeface="Arial" panose="020B0604020202020204" pitchFamily="34" charset="0"/>
                <a:cs typeface="Times New Roman" panose="02020603050405020304" charset="0"/>
              </a:rPr>
              <a:t>Thể tích dung dịch  Na</a:t>
            </a:r>
            <a:r>
              <a:rPr lang="en-US" sz="3600" b="0" baseline="-25000">
                <a:latin typeface="Arial" panose="020B0604020202020204" pitchFamily="34" charset="0"/>
                <a:cs typeface="Times New Roman" panose="02020603050405020304" charset="0"/>
              </a:rPr>
              <a:t>2</a:t>
            </a:r>
            <a:r>
              <a:rPr lang="en-US" sz="3600" b="0">
                <a:latin typeface="Arial" panose="020B0604020202020204" pitchFamily="34" charset="0"/>
                <a:cs typeface="Times New Roman" panose="02020603050405020304" charset="0"/>
              </a:rPr>
              <a:t>S</a:t>
            </a:r>
            <a:r>
              <a:rPr lang="en-US" sz="3600" b="0" baseline="-25000">
                <a:latin typeface="Arial" panose="020B0604020202020204" pitchFamily="34" charset="0"/>
                <a:cs typeface="Times New Roman" panose="02020603050405020304" charset="0"/>
              </a:rPr>
              <a:t>2</a:t>
            </a:r>
            <a:r>
              <a:rPr lang="en-US" sz="3600" b="0">
                <a:latin typeface="Arial" panose="020B0604020202020204" pitchFamily="34" charset="0"/>
                <a:cs typeface="Times New Roman" panose="02020603050405020304" charset="0"/>
              </a:rPr>
              <a:t>O</a:t>
            </a:r>
            <a:r>
              <a:rPr lang="en-US" sz="3600" b="0" baseline="-25000">
                <a:latin typeface="Arial" panose="020B0604020202020204" pitchFamily="34" charset="0"/>
                <a:cs typeface="Times New Roman" panose="02020603050405020304" charset="0"/>
              </a:rPr>
              <a:t>3</a:t>
            </a:r>
            <a:r>
              <a:rPr lang="en-US" sz="3600" b="0">
                <a:latin typeface="Arial" panose="020B0604020202020204" pitchFamily="34" charset="0"/>
                <a:cs typeface="Times New Roman" panose="02020603050405020304" charset="0"/>
              </a:rPr>
              <a:t> càng lớn, thời gian phản ứng càng ngắn, tốc độ phản ứng nhanh.</a:t>
            </a:r>
            <a:endParaRPr lang="en-US" sz="3600" b="0">
              <a:latin typeface="Arial" panose="020B0604020202020204" pitchFamily="34" charset="0"/>
              <a:cs typeface="Times New Roman" panose="02020603050405020304" charset="0"/>
            </a:endParaRPr>
          </a:p>
          <a:p>
            <a:pPr marL="742950" indent="-742950">
              <a:lnSpc>
                <a:spcPct val="150000"/>
              </a:lnSpc>
              <a:buFont typeface="+mj-lt"/>
              <a:buAutoNum type="arabicPeriod"/>
            </a:pPr>
            <a:r>
              <a:rPr lang="en-US" sz="3600" b="0">
                <a:latin typeface="Arial" panose="020B0604020202020204" pitchFamily="34" charset="0"/>
                <a:cs typeface="Times New Roman" panose="02020603050405020304" charset="0"/>
              </a:rPr>
              <a:t>Vận dụng định luật tác dụng khối lược cho phản ứng, tại nhiệt độ xác định, nồng độ  Na</a:t>
            </a:r>
            <a:r>
              <a:rPr lang="en-US" sz="3600" b="0" baseline="-25000">
                <a:latin typeface="Arial" panose="020B0604020202020204" pitchFamily="34" charset="0"/>
                <a:cs typeface="Times New Roman" panose="02020603050405020304" charset="0"/>
              </a:rPr>
              <a:t>2</a:t>
            </a:r>
            <a:r>
              <a:rPr lang="en-US" sz="3600" b="0">
                <a:latin typeface="Arial" panose="020B0604020202020204" pitchFamily="34" charset="0"/>
                <a:cs typeface="Times New Roman" panose="02020603050405020304" charset="0"/>
              </a:rPr>
              <a:t>S</a:t>
            </a:r>
            <a:r>
              <a:rPr lang="en-US" sz="3600" b="0" baseline="-25000">
                <a:latin typeface="Arial" panose="020B0604020202020204" pitchFamily="34" charset="0"/>
                <a:cs typeface="Times New Roman" panose="02020603050405020304" charset="0"/>
              </a:rPr>
              <a:t>2</a:t>
            </a:r>
            <a:r>
              <a:rPr lang="en-US" sz="3600" b="0">
                <a:latin typeface="Arial" panose="020B0604020202020204" pitchFamily="34" charset="0"/>
                <a:cs typeface="Times New Roman" panose="02020603050405020304" charset="0"/>
              </a:rPr>
              <a:t>O</a:t>
            </a:r>
            <a:r>
              <a:rPr lang="en-US" sz="3600" b="0" baseline="-25000">
                <a:latin typeface="Arial" panose="020B0604020202020204" pitchFamily="34" charset="0"/>
                <a:cs typeface="Times New Roman" panose="02020603050405020304" charset="0"/>
              </a:rPr>
              <a:t>3</a:t>
            </a:r>
            <a:r>
              <a:rPr lang="en-US" sz="3600" b="0">
                <a:latin typeface="Arial" panose="020B0604020202020204" pitchFamily="34" charset="0"/>
                <a:cs typeface="Times New Roman" panose="02020603050405020304" charset="0"/>
              </a:rPr>
              <a:t> càng lớn, tốc độ phản ứng càng nhanh. Ngoài ra, có thể giải thích theo lí thuyết va chạm, khi tăng nồng độ, sẽ có nhiều va chạm hiệu quả hơn, tốc độ phản ứng tăng. </a:t>
            </a:r>
            <a:endParaRPr lang="en-US" sz="3600" b="0">
              <a:latin typeface="Arial" panose="020B0604020202020204" pitchFamily="34" charset="0"/>
              <a:cs typeface="Times New Roman" panose="02020603050405020304" charset="0"/>
            </a:endParaRPr>
          </a:p>
        </p:txBody>
      </p:sp>
      <p:pic>
        <p:nvPicPr>
          <p:cNvPr id="59"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80848">
            <a:off x="15157450" y="-22860"/>
            <a:ext cx="1553845" cy="176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barn(inVertical)">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barn(inVertical)">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barn(inVertical)">
                                      <p:cBhvr>
                                        <p:cTn id="20"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D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57200" y="723900"/>
            <a:ext cx="17442180" cy="875220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145075" flipH="1" flipV="1">
            <a:off x="-4408171" y="5279501"/>
            <a:ext cx="8760462" cy="1110676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894907" flipH="1" flipV="1">
            <a:off x="13653769" y="-5107026"/>
            <a:ext cx="8760462" cy="11106766"/>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71041">
            <a:off x="612457" y="8995149"/>
            <a:ext cx="832487" cy="995500"/>
          </a:xfrm>
          <a:prstGeom prst="rect">
            <a:avLst/>
          </a:prstGeom>
        </p:spPr>
      </p:pic>
      <p:sp>
        <p:nvSpPr>
          <p:cNvPr id="13" name="Text Box 12"/>
          <p:cNvSpPr txBox="1"/>
          <p:nvPr/>
        </p:nvSpPr>
        <p:spPr>
          <a:xfrm>
            <a:off x="1143000" y="1562100"/>
            <a:ext cx="16242665" cy="6554470"/>
          </a:xfrm>
          <a:prstGeom prst="rect">
            <a:avLst/>
          </a:prstGeom>
          <a:noFill/>
          <a:ln w="9525">
            <a:noFill/>
          </a:ln>
        </p:spPr>
        <p:txBody>
          <a:bodyPr wrap="square">
            <a:spAutoFit/>
          </a:bodyPr>
          <a:p>
            <a:pPr indent="0" algn="ctr">
              <a:lnSpc>
                <a:spcPct val="150000"/>
              </a:lnSpc>
              <a:buFont typeface="+mj-lt"/>
              <a:buNone/>
            </a:pPr>
            <a:r>
              <a:rPr lang="en-US" sz="4000" b="1">
                <a:latin typeface="Arial" panose="020B0604020202020204" pitchFamily="34" charset="0"/>
                <a:cs typeface="Times New Roman" panose="02020603050405020304" charset="0"/>
              </a:rPr>
              <a:t>Câu luyện tập:</a:t>
            </a:r>
            <a:endParaRPr lang="en-US" sz="4000" b="1">
              <a:latin typeface="Arial" panose="020B0604020202020204" pitchFamily="34" charset="0"/>
              <a:cs typeface="Times New Roman" panose="02020603050405020304" charset="0"/>
            </a:endParaRPr>
          </a:p>
          <a:p>
            <a:pPr indent="0" algn="just">
              <a:lnSpc>
                <a:spcPct val="150000"/>
              </a:lnSpc>
              <a:buFont typeface="+mj-lt"/>
              <a:buNone/>
            </a:pPr>
            <a:r>
              <a:rPr lang="en-US" sz="4000" b="0">
                <a:latin typeface="Arial" panose="020B0604020202020204" pitchFamily="34" charset="0"/>
                <a:cs typeface="Times New Roman" panose="02020603050405020304" charset="0"/>
              </a:rPr>
              <a:t>Theo định luật tác dụng khối lượng, tại nhiệt độ xác định v =k.C</a:t>
            </a:r>
            <a:r>
              <a:rPr lang="en-US" sz="4000" b="0" baseline="-25000">
                <a:latin typeface="Arial" panose="020B0604020202020204" pitchFamily="34" charset="0"/>
                <a:cs typeface="Times New Roman" panose="02020603050405020304" charset="0"/>
              </a:rPr>
              <a:t>1</a:t>
            </a:r>
            <a:r>
              <a:rPr lang="en-US" sz="4000" b="0">
                <a:latin typeface="Arial" panose="020B0604020202020204" pitchFamily="34" charset="0"/>
                <a:cs typeface="Times New Roman" panose="02020603050405020304" charset="0"/>
              </a:rPr>
              <a:t>.C</a:t>
            </a:r>
            <a:r>
              <a:rPr lang="en-US" sz="4000" b="0" baseline="-25000">
                <a:latin typeface="Arial" panose="020B0604020202020204" pitchFamily="34" charset="0"/>
                <a:cs typeface="Times New Roman" panose="02020603050405020304" charset="0"/>
              </a:rPr>
              <a:t>2</a:t>
            </a:r>
            <a:r>
              <a:rPr lang="en-US" sz="4000" b="0">
                <a:latin typeface="Arial" panose="020B0604020202020204" pitchFamily="34" charset="0"/>
                <a:cs typeface="Times New Roman" panose="02020603050405020304" charset="0"/>
              </a:rPr>
              <a:t> </a:t>
            </a:r>
            <a:endParaRPr lang="en-US" sz="4000" b="0">
              <a:latin typeface="Arial" panose="020B0604020202020204" pitchFamily="34" charset="0"/>
              <a:cs typeface="Times New Roman" panose="02020603050405020304" charset="0"/>
            </a:endParaRPr>
          </a:p>
          <a:p>
            <a:pPr indent="0" algn="just">
              <a:lnSpc>
                <a:spcPct val="150000"/>
              </a:lnSpc>
              <a:buFont typeface="+mj-lt"/>
              <a:buNone/>
            </a:pPr>
            <a:r>
              <a:rPr lang="en-US" sz="4000" b="0">
                <a:latin typeface="Arial" panose="020B0604020202020204" pitchFamily="34" charset="0"/>
                <a:cs typeface="Times New Roman" panose="02020603050405020304" charset="0"/>
              </a:rPr>
              <a:t>khi giữ nguyên nồng độ dung dịch Na</a:t>
            </a:r>
            <a:r>
              <a:rPr lang="en-US" sz="4000" b="0" baseline="-25000">
                <a:latin typeface="Arial" panose="020B0604020202020204" pitchFamily="34" charset="0"/>
                <a:cs typeface="Times New Roman" panose="02020603050405020304" charset="0"/>
              </a:rPr>
              <a:t>2</a:t>
            </a:r>
            <a:r>
              <a:rPr lang="en-US" sz="4000" b="0">
                <a:latin typeface="Arial" panose="020B0604020202020204" pitchFamily="34" charset="0"/>
                <a:cs typeface="Times New Roman" panose="02020603050405020304" charset="0"/>
              </a:rPr>
              <a:t>S</a:t>
            </a:r>
            <a:r>
              <a:rPr lang="en-US" sz="4000" b="0" baseline="-25000">
                <a:latin typeface="Arial" panose="020B0604020202020204" pitchFamily="34" charset="0"/>
                <a:cs typeface="Times New Roman" panose="02020603050405020304" charset="0"/>
              </a:rPr>
              <a:t>2</a:t>
            </a:r>
            <a:r>
              <a:rPr lang="en-US" sz="4000" b="0">
                <a:latin typeface="Arial" panose="020B0604020202020204" pitchFamily="34" charset="0"/>
                <a:cs typeface="Times New Roman" panose="02020603050405020304" charset="0"/>
              </a:rPr>
              <a:t>O</a:t>
            </a:r>
            <a:r>
              <a:rPr lang="en-US" sz="4000" b="0" baseline="-25000">
                <a:latin typeface="Arial" panose="020B0604020202020204" pitchFamily="34" charset="0"/>
                <a:cs typeface="Times New Roman" panose="02020603050405020304" charset="0"/>
              </a:rPr>
              <a:t>3</a:t>
            </a:r>
            <a:r>
              <a:rPr lang="en-US" sz="4000" b="0">
                <a:latin typeface="Arial" panose="020B0604020202020204" pitchFamily="34" charset="0"/>
                <a:cs typeface="Times New Roman" panose="02020603050405020304" charset="0"/>
              </a:rPr>
              <a:t> và pha loãng H2SO4 . Vậy, kết quả thí nghiệm không thay đổi, tốc độ phản ứng chậm dần từ cốc 1 đến cốc 3.</a:t>
            </a:r>
            <a:endParaRPr lang="en-US" sz="4000" b="0">
              <a:latin typeface="Arial" panose="020B0604020202020204" pitchFamily="34" charset="0"/>
              <a:cs typeface="Times New Roman" panose="02020603050405020304" charset="0"/>
            </a:endParaRPr>
          </a:p>
          <a:p>
            <a:pPr indent="0" algn="just">
              <a:lnSpc>
                <a:spcPct val="150000"/>
              </a:lnSpc>
              <a:buFont typeface="+mj-lt"/>
              <a:buNone/>
            </a:pPr>
            <a:r>
              <a:rPr lang="en-US" sz="4000" b="0">
                <a:latin typeface="Arial" panose="020B0604020202020204" pitchFamily="34" charset="0"/>
                <a:cs typeface="Arial" panose="020B0604020202020204" pitchFamily="34" charset="0"/>
              </a:rPr>
              <a:t>→</a:t>
            </a:r>
            <a:r>
              <a:rPr lang="en-US" sz="4000" b="0">
                <a:latin typeface="Arial" panose="020B0604020202020204" pitchFamily="34" charset="0"/>
                <a:cs typeface="Times New Roman" panose="02020603050405020304" charset="0"/>
              </a:rPr>
              <a:t> </a:t>
            </a:r>
            <a:r>
              <a:rPr lang="en-US" sz="4000" b="1">
                <a:latin typeface="Arial" panose="020B0604020202020204" pitchFamily="34" charset="0"/>
                <a:cs typeface="Times New Roman" panose="02020603050405020304" charset="0"/>
              </a:rPr>
              <a:t>Kết luận: </a:t>
            </a:r>
            <a:endParaRPr lang="en-US" sz="4000" b="0">
              <a:latin typeface="Arial" panose="020B0604020202020204" pitchFamily="34" charset="0"/>
              <a:cs typeface="Times New Roman" panose="02020603050405020304" charset="0"/>
            </a:endParaRPr>
          </a:p>
          <a:p>
            <a:pPr indent="0" algn="ctr">
              <a:lnSpc>
                <a:spcPct val="150000"/>
              </a:lnSpc>
              <a:buFont typeface="+mj-lt"/>
              <a:buNone/>
            </a:pPr>
            <a:r>
              <a:rPr lang="en-US" sz="4000" b="1" i="1">
                <a:latin typeface="Arial" panose="020B0604020202020204" pitchFamily="34" charset="0"/>
                <a:cs typeface="Times New Roman" panose="02020603050405020304" charset="0"/>
              </a:rPr>
              <a:t>Khi tăng nồng độ chất phản ứng, tốc độ phản ứng tăng.</a:t>
            </a:r>
            <a:endParaRPr lang="en-US" sz="4000" b="1" i="1">
              <a:latin typeface="Arial" panose="020B0604020202020204" pitchFamily="34" charset="0"/>
              <a:cs typeface="Times New Roman" panose="02020603050405020304" charset="0"/>
            </a:endParaRPr>
          </a:p>
        </p:txBody>
      </p:sp>
      <p:pic>
        <p:nvPicPr>
          <p:cNvPr id="5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221324" flipH="1">
            <a:off x="15303500" y="281940"/>
            <a:ext cx="2917825" cy="2178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10404</Words>
  <Application>WPS Presentation</Application>
  <PresentationFormat>On-screen Show (4:3)</PresentationFormat>
  <Paragraphs>263</Paragraphs>
  <Slides>46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46</vt:i4>
      </vt:variant>
    </vt:vector>
  </HeadingPairs>
  <TitlesOfParts>
    <vt:vector size="60" baseType="lpstr">
      <vt:lpstr>Arial</vt:lpstr>
      <vt:lpstr>SimSun</vt:lpstr>
      <vt:lpstr>Wingdings</vt:lpstr>
      <vt:lpstr>Calibri</vt:lpstr>
      <vt:lpstr>STXihei</vt:lpstr>
      <vt:lpstr>等线 Light</vt:lpstr>
      <vt:lpstr>Times New Roman</vt:lpstr>
      <vt:lpstr>Microsoft YaHei</vt:lpstr>
      <vt:lpstr>Arial Unicode MS</vt:lpstr>
      <vt:lpstr>Cambria Math</vt:lpstr>
      <vt:lpstr>Tahoma</vt:lpstr>
      <vt:lpstr>Teko Light</vt:lpstr>
      <vt:lpstr>Wide Latin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Illustration Science Multiple Choices Quiz Presentation</dc:title>
  <dc:creator/>
  <cp:lastModifiedBy>Thu Uyên Nguyễn</cp:lastModifiedBy>
  <cp:revision>13</cp:revision>
  <dcterms:created xsi:type="dcterms:W3CDTF">2006-08-16T00:00:00Z</dcterms:created>
  <dcterms:modified xsi:type="dcterms:W3CDTF">2023-02-17T13:29:25Z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B8A3A24FCA91416FA9F7231FBBD5CFF7</vt:lpwstr>
  </property>
  <property fmtid="{D5CDD505-2E9C-101B-9397-08002B2CF9AE}" pid="3" name="KSOProductBuildVer">
    <vt:lpwstr>1033-11.2.0.11440</vt:lpwstr>
  </property>
</Properties>
</file>