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3"/>
    <p:sldId id="276" r:id="rId4"/>
    <p:sldId id="257" r:id="rId6"/>
    <p:sldId id="258" r:id="rId7"/>
    <p:sldId id="259" r:id="rId8"/>
    <p:sldId id="277" r:id="rId9"/>
    <p:sldId id="260" r:id="rId10"/>
    <p:sldId id="261" r:id="rId11"/>
    <p:sldId id="278" r:id="rId12"/>
    <p:sldId id="280" r:id="rId13"/>
    <p:sldId id="279" r:id="rId14"/>
    <p:sldId id="281" r:id="rId15"/>
    <p:sldId id="263" r:id="rId16"/>
    <p:sldId id="282" r:id="rId17"/>
    <p:sldId id="262" r:id="rId18"/>
    <p:sldId id="264" r:id="rId19"/>
    <p:sldId id="265" r:id="rId20"/>
    <p:sldId id="266" r:id="rId21"/>
    <p:sldId id="302" r:id="rId22"/>
    <p:sldId id="269" r:id="rId23"/>
    <p:sldId id="303" r:id="rId24"/>
    <p:sldId id="268" r:id="rId25"/>
    <p:sldId id="304" r:id="rId26"/>
    <p:sldId id="305" r:id="rId27"/>
    <p:sldId id="267" r:id="rId28"/>
    <p:sldId id="306" r:id="rId29"/>
    <p:sldId id="307" r:id="rId30"/>
    <p:sldId id="308" r:id="rId31"/>
    <p:sldId id="309" r:id="rId32"/>
    <p:sldId id="270" r:id="rId33"/>
    <p:sldId id="272" r:id="rId34"/>
    <p:sldId id="310" r:id="rId35"/>
    <p:sldId id="311" r:id="rId36"/>
    <p:sldId id="312" r:id="rId37"/>
    <p:sldId id="313" r:id="rId38"/>
    <p:sldId id="314" r:id="rId39"/>
    <p:sldId id="315" r:id="rId40"/>
    <p:sldId id="273" r:id="rId41"/>
    <p:sldId id="274" r:id="rId42"/>
    <p:sldId id="316" r:id="rId43"/>
    <p:sldId id="317" r:id="rId44"/>
    <p:sldId id="271" r:id="rId45"/>
    <p:sldId id="319" r:id="rId46"/>
  </p:sldIdLst>
  <p:sldSz cx="18288000" cy="10287000"/>
  <p:notesSz cx="6858000" cy="9144000"/>
  <p:embeddedFontLst>
    <p:embeddedFont>
      <p:font typeface="SimSun" panose="02010600030101010101" pitchFamily="2" charset="-122"/>
      <p:regular r:id="rId50"/>
    </p:embeddedFont>
    <p:embeddedFont>
      <p:font typeface="Calibri" panose="020F0502020204030204" pitchFamily="34" charset="0"/>
      <p:regular r:id="rId51"/>
      <p:bold r:id="rId52"/>
      <p:italic r:id="rId53"/>
      <p:boldItalic r:id="rId54"/>
    </p:embeddedFont>
    <p:embeddedFont>
      <p:font typeface="Tahoma" panose="020B0604030504040204" pitchFamily="34" charset="0"/>
      <p:regular r:id="rId55"/>
      <p:bold r:id="rId56"/>
    </p:embeddedFont>
    <p:embeddedFont>
      <p:font typeface="Arial Unicode MS" panose="020B0604020202020204" charset="-122"/>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1"/>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1" autoAdjust="0"/>
    <p:restoredTop sz="94622" autoAdjust="0"/>
  </p:normalViewPr>
  <p:slideViewPr>
    <p:cSldViewPr>
      <p:cViewPr>
        <p:scale>
          <a:sx n="32" d="100"/>
          <a:sy n="32" d="100"/>
        </p:scale>
        <p:origin x="300" y="1410"/>
      </p:cViewPr>
      <p:guideLst>
        <p:guide orient="horz" pos="2184"/>
        <p:guide pos="287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font" Target="fonts/font8.fntdata"/><Relationship Id="rId56" Type="http://schemas.openxmlformats.org/officeDocument/2006/relationships/font" Target="fonts/font7.fntdata"/><Relationship Id="rId55" Type="http://schemas.openxmlformats.org/officeDocument/2006/relationships/font" Target="fonts/font6.fntdata"/><Relationship Id="rId54" Type="http://schemas.openxmlformats.org/officeDocument/2006/relationships/font" Target="fonts/font5.fntdata"/><Relationship Id="rId53" Type="http://schemas.openxmlformats.org/officeDocument/2006/relationships/font" Target="fonts/font4.fntdata"/><Relationship Id="rId52" Type="http://schemas.openxmlformats.org/officeDocument/2006/relationships/font" Target="fonts/font3.fntdata"/><Relationship Id="rId51" Type="http://schemas.openxmlformats.org/officeDocument/2006/relationships/font" Target="fonts/font2.fntdata"/><Relationship Id="rId50" Type="http://schemas.openxmlformats.org/officeDocument/2006/relationships/font" Target="fonts/font1.fntdata"/><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354BB-BC1F-4D52-90FF-5C32ABF82DD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A1F77-E851-41F9-A796-0E65A55CD43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dirty="0">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Tahoma" panose="020B0604030504040204" pitchFamily="34" charset="0"/>
              </a:rPr>
              <a:t>Để</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đánh</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giá</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mức</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độ</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nhanh</a:t>
            </a:r>
            <a:r>
              <a:rPr lang="en-US" sz="1800" dirty="0">
                <a:solidFill>
                  <a:srgbClr val="000000"/>
                </a:solidFill>
                <a:effectLst/>
                <a:latin typeface="Times New Roman" panose="02020603050405020304" pitchFamily="18" charset="0"/>
                <a:ea typeface="Tahoma" panose="020B0604030504040204" pitchFamily="34" charset="0"/>
              </a:rPr>
              <a:t> hay </a:t>
            </a:r>
            <a:r>
              <a:rPr lang="en-US" sz="1800" dirty="0" err="1">
                <a:solidFill>
                  <a:srgbClr val="000000"/>
                </a:solidFill>
                <a:effectLst/>
                <a:latin typeface="Times New Roman" panose="02020603050405020304" pitchFamily="18" charset="0"/>
                <a:ea typeface="Tahoma" panose="020B0604030504040204" pitchFamily="34" charset="0"/>
              </a:rPr>
              <a:t>chậm</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của</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một</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phản</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ứng</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hóa</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học</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cần</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dùng</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đại</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lượng</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nào</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Cách</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tính</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ra</a:t>
            </a:r>
            <a:r>
              <a:rPr lang="en-US" sz="1800" dirty="0">
                <a:solidFill>
                  <a:srgbClr val="000000"/>
                </a:solidFill>
                <a:effectLst/>
                <a:latin typeface="Times New Roman" panose="02020603050405020304" pitchFamily="18" charset="0"/>
                <a:ea typeface="Tahoma" panose="020B0604030504040204" pitchFamily="34" charset="0"/>
              </a:rPr>
              <a:t> </a:t>
            </a:r>
            <a:r>
              <a:rPr lang="en-US" sz="1800" dirty="0" err="1">
                <a:solidFill>
                  <a:srgbClr val="000000"/>
                </a:solidFill>
                <a:effectLst/>
                <a:latin typeface="Times New Roman" panose="02020603050405020304" pitchFamily="18" charset="0"/>
                <a:ea typeface="Tahoma" panose="020B0604030504040204" pitchFamily="34" charset="0"/>
              </a:rPr>
              <a:t>sao</a:t>
            </a:r>
            <a:r>
              <a:rPr lang="en-US" sz="1800" dirty="0">
                <a:solidFill>
                  <a:srgbClr val="000000"/>
                </a:solidFill>
                <a:effectLst/>
                <a:latin typeface="Times New Roman" panose="02020603050405020304" pitchFamily="18" charset="0"/>
                <a:ea typeface="Tahoma" panose="020B0604030504040204" pitchFamily="34" charset="0"/>
              </a:rPr>
              <a: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nhau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mới</a:t>
            </a:r>
            <a:r>
              <a:rPr lang="en-US" sz="1800"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Bài</a:t>
            </a:r>
            <a:r>
              <a:rPr lang="en-US" sz="1800" b="1" dirty="0">
                <a:effectLst/>
                <a:latin typeface="Times New Roman" panose="02020603050405020304" pitchFamily="18" charset="0"/>
                <a:ea typeface="Calibri" panose="020F0502020204030204" pitchFamily="34" charset="0"/>
              </a:rPr>
              <a:t> 15. </a:t>
            </a:r>
            <a:r>
              <a:rPr lang="en-US" sz="1800" b="1" dirty="0" err="1">
                <a:effectLst/>
                <a:latin typeface="Times New Roman" panose="02020603050405020304" pitchFamily="18" charset="0"/>
                <a:ea typeface="Calibri" panose="020F0502020204030204" pitchFamily="34" charset="0"/>
              </a:rPr>
              <a:t>Phương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trình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tốc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độ</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phản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ứng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và</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hằng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số</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tốc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độ</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phản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ứng</a:t>
            </a:r>
            <a:r>
              <a:rPr lang="en-US" sz="1800" b="1"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4BA1F77-E851-41F9-A796-0E65A55CD43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A1F77-E851-41F9-A796-0E65A55CD43A}"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svg"/><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svg"/><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1.svg"/><Relationship Id="rId2" Type="http://schemas.openxmlformats.org/officeDocument/2006/relationships/image" Target="../media/image22.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svg"/><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3.svg"/><Relationship Id="rId4" Type="http://schemas.openxmlformats.org/officeDocument/2006/relationships/image" Target="../media/image29.png"/><Relationship Id="rId3" Type="http://schemas.openxmlformats.org/officeDocument/2006/relationships/image" Target="../media/image12.svg"/><Relationship Id="rId2" Type="http://schemas.openxmlformats.org/officeDocument/2006/relationships/image" Target="../media/image28.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svg"/><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18.png"/><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sv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11.png"/><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732903"/>
            <a:ext cx="12763500" cy="8525397"/>
          </a:xfrm>
          <a:prstGeom prst="rect">
            <a:avLst/>
          </a:prstGeom>
        </p:spPr>
      </p:pic>
      <p:sp>
        <p:nvSpPr>
          <p:cNvPr id="4" name="TextBox 4"/>
          <p:cNvSpPr txBox="1"/>
          <p:nvPr/>
        </p:nvSpPr>
        <p:spPr>
          <a:xfrm>
            <a:off x="1905000" y="2620373"/>
            <a:ext cx="11407523" cy="5046253"/>
          </a:xfrm>
          <a:prstGeom prst="rect">
            <a:avLst/>
          </a:prstGeom>
        </p:spPr>
        <p:txBody>
          <a:bodyPr wrap="square" lIns="0" tIns="0" rIns="0" bIns="0" rtlCol="0" anchor="t">
            <a:spAutoFit/>
          </a:bodyPr>
          <a:lstStyle/>
          <a:p>
            <a:pPr marL="0" lvl="0" indent="0" algn="ctr">
              <a:lnSpc>
                <a:spcPct val="150000"/>
              </a:lnSpc>
            </a:pPr>
            <a:r>
              <a:rPr lang="en-US" sz="7600" b="1" dirty="0">
                <a:solidFill>
                  <a:srgbClr val="000000"/>
                </a:solidFill>
                <a:latin typeface="Arial" panose="020B0604020202020204" pitchFamily="34" charset="0"/>
                <a:cs typeface="Arial" panose="020B0604020202020204" pitchFamily="34" charset="0"/>
              </a:rPr>
              <a:t>CHÀO MỪNG CÁC EM ĐẾN VỚI TIẾT HỌC NGÀY HÔM NAY</a:t>
            </a:r>
            <a:endParaRPr lang="en-US" sz="76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37043" y="2180915"/>
            <a:ext cx="4030175" cy="7101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2050" name="Picture 2" descr="Điều gì xảy ra khi đốt lá nguyệt quế trong nhà?"/>
          <p:cNvPicPr>
            <a:picLocks noChangeAspect="1" noChangeArrowheads="1"/>
          </p:cNvPicPr>
          <p:nvPr/>
        </p:nvPicPr>
        <p:blipFill rotWithShape="1">
          <a:blip r:embed="rId2">
            <a:extLst>
              <a:ext uri="{28A0092B-C50C-407E-A947-70E740481C1C}">
                <a14:useLocalDpi xmlns:a14="http://schemas.microsoft.com/office/drawing/2010/main" val="0"/>
              </a:ext>
            </a:extLst>
          </a:blip>
          <a:srcRect l="9044" r="28696"/>
          <a:stretch>
            <a:fillRect/>
          </a:stretch>
        </p:blipFill>
        <p:spPr bwMode="auto">
          <a:xfrm>
            <a:off x="2091690" y="532874"/>
            <a:ext cx="6233160" cy="68213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9947910" y="532874"/>
            <a:ext cx="6248400" cy="6844178"/>
          </a:xfrm>
          <a:prstGeom prst="rect">
            <a:avLst/>
          </a:prstGeom>
        </p:spPr>
      </p:pic>
      <p:sp>
        <p:nvSpPr>
          <p:cNvPr id="5" name="Rectangle: Rounded Corners 4"/>
          <p:cNvSpPr/>
          <p:nvPr/>
        </p:nvSpPr>
        <p:spPr>
          <a:xfrm>
            <a:off x="2106930" y="7783385"/>
            <a:ext cx="14074140" cy="206299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7806245"/>
            <a:ext cx="13563600" cy="1824923"/>
          </a:xfrm>
          <a:prstGeom prst="rect">
            <a:avLst/>
          </a:prstGeom>
          <a:noFill/>
        </p:spPr>
        <p:txBody>
          <a:bodyPr wrap="square">
            <a:spAutoFit/>
          </a:bodyPr>
          <a:lstStyle/>
          <a:p>
            <a:pPr algn="just">
              <a:lnSpc>
                <a:spcPct val="150000"/>
              </a:lnSpc>
            </a:pP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Ở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cùng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điều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kiện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nhiều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chất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học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biến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đổi</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chậm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khác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Đốt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cháy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1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chiếc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lá</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và</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đốt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cháy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1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miếng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sắt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4730" b="96622" l="9456" r="89112">
                        <a14:foregroundMark x1="76504" y1="43243" x2="78797" y2="60811"/>
                        <a14:foregroundMark x1="78797" y1="60811" x2="85960" y2="47973"/>
                        <a14:foregroundMark x1="85960" y1="47973" x2="85960" y2="45608"/>
                        <a14:foregroundMark x1="69914" y1="57095" x2="73066" y2="89527"/>
                        <a14:foregroundMark x1="73066" y1="89527" x2="80229" y2="91216"/>
                        <a14:foregroundMark x1="80229" y1="91216" x2="83668" y2="77365"/>
                        <a14:foregroundMark x1="83668" y1="77365" x2="84814" y2="58784"/>
                        <a14:foregroundMark x1="16046" y1="6419" x2="21777" y2="94257"/>
                        <a14:foregroundMark x1="21777" y1="94257" x2="31519" y2="89865"/>
                        <a14:foregroundMark x1="31519" y1="89865" x2="33095" y2="81503"/>
                        <a14:foregroundMark x1="21777" y1="33784" x2="21203" y2="58446"/>
                        <a14:foregroundMark x1="21203" y1="58446" x2="26648" y2="66554"/>
                        <a14:foregroundMark x1="26648" y1="66554" x2="29513" y2="54392"/>
                        <a14:foregroundMark x1="29513" y1="54392" x2="29799" y2="43581"/>
                        <a14:foregroundMark x1="29799" y1="43581" x2="22636" y2="35811"/>
                        <a14:foregroundMark x1="22636" y1="35811" x2="19771" y2="37838"/>
                        <a14:foregroundMark x1="24642" y1="33784" x2="20057" y2="49324"/>
                        <a14:foregroundMark x1="20057" y1="49324" x2="22350" y2="58108"/>
                        <a14:foregroundMark x1="22350" y1="58108" x2="29226" y2="53378"/>
                        <a14:foregroundMark x1="29226" y1="53378" x2="28940" y2="43919"/>
                        <a14:foregroundMark x1="28940" y1="43919" x2="25215" y2="36486"/>
                        <a14:foregroundMark x1="25215" y1="36486" x2="21777" y2="36149"/>
                        <a14:foregroundMark x1="26361" y1="38514" x2="21490" y2="51351"/>
                        <a14:foregroundMark x1="21490" y1="51351" x2="27507" y2="56419"/>
                        <a14:foregroundMark x1="27507" y1="56419" x2="28367" y2="42230"/>
                        <a14:foregroundMark x1="28367" y1="42230" x2="25788" y2="37838"/>
                        <a14:foregroundMark x1="26934" y1="42905" x2="22350" y2="50676"/>
                        <a14:foregroundMark x1="22350" y1="50676" x2="27507" y2="45270"/>
                        <a14:foregroundMark x1="27507" y1="45270" x2="26648" y2="42230"/>
                        <a14:foregroundMark x1="83095" y1="40541" x2="81948" y2="50000"/>
                        <a14:foregroundMark x1="81948" y1="50000" x2="85387" y2="41892"/>
                        <a14:foregroundMark x1="85387" y1="41892" x2="81948" y2="39189"/>
                        <a14:foregroundMark x1="68481" y1="78378" x2="68481" y2="82432"/>
                        <a14:foregroundMark x1="69914" y1="92230" x2="75931" y2="97297"/>
                        <a14:foregroundMark x1="75931" y1="97297" x2="83381" y2="95946"/>
                        <a14:foregroundMark x1="83381" y1="95946" x2="86819" y2="87500"/>
                        <a14:foregroundMark x1="86819" y1="87500" x2="87106" y2="58108"/>
                        <a14:foregroundMark x1="18911" y1="96622" x2="21490" y2="97635"/>
                        <a14:foregroundMark x1="68195" y1="11486" x2="68768" y2="3041"/>
                        <a14:foregroundMark x1="68768" y1="3041" x2="77937" y2="676"/>
                        <a14:foregroundMark x1="77937" y1="676" x2="85387" y2="1351"/>
                        <a14:foregroundMark x1="85387" y1="1351" x2="86533" y2="10473"/>
                        <a14:foregroundMark x1="86533" y1="10473" x2="76791" y2="12838"/>
                        <a14:foregroundMark x1="76791" y1="12838" x2="69054" y2="11486"/>
                        <a14:foregroundMark x1="69054" y1="11486" x2="68481" y2="11149"/>
                        <a14:foregroundMark x1="68195" y1="9459" x2="72206" y2="676"/>
                        <a14:foregroundMark x1="72206" y1="676" x2="79370" y2="338"/>
                        <a14:foregroundMark x1="79370" y1="338" x2="86819" y2="2027"/>
                        <a14:foregroundMark x1="86819" y1="2027" x2="78510" y2="8784"/>
                        <a14:foregroundMark x1="78510" y1="8784" x2="68481" y2="8784"/>
                        <a14:foregroundMark x1="68768" y1="8446" x2="75645" y2="338"/>
                        <a14:foregroundMark x1="75645" y1="338" x2="83095" y2="1014"/>
                        <a14:foregroundMark x1="83095" y1="1014" x2="75645" y2="6757"/>
                        <a14:foregroundMark x1="75645" y1="6757" x2="68481" y2="6757"/>
                        <a14:foregroundMark x1="68195" y1="5405" x2="77650" y2="676"/>
                        <a14:foregroundMark x1="77650" y1="676" x2="84814" y2="1014"/>
                        <a14:foregroundMark x1="84814" y1="1014" x2="74785" y2="5068"/>
                        <a14:foregroundMark x1="74785" y1="5068" x2="68481" y2="4730"/>
                        <a14:backgroundMark x1="36676" y1="63176" x2="34957" y2="71959"/>
                        <a14:backgroundMark x1="34957" y1="71959" x2="35244" y2="78378"/>
                        <a14:backgroundMark x1="33811" y1="76689" x2="34097" y2="81419"/>
                      </a14:backgroundRemoval>
                    </a14:imgEffect>
                  </a14:imgLayer>
                </a14:imgProps>
              </a:ext>
            </a:extLst>
          </a:blip>
          <a:srcRect t="1277" r="705"/>
          <a:stretch>
            <a:fillRect/>
          </a:stretch>
        </p:blipFill>
        <p:spPr>
          <a:xfrm>
            <a:off x="1295400" y="2278345"/>
            <a:ext cx="6843713" cy="5730310"/>
          </a:xfrm>
          <a:prstGeom prst="rect">
            <a:avLst/>
          </a:prstGeom>
        </p:spPr>
      </p:pic>
      <p:pic>
        <p:nvPicPr>
          <p:cNvPr id="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594275" y="0"/>
            <a:ext cx="9822921" cy="9894884"/>
          </a:xfrm>
          <a:prstGeom prst="rect">
            <a:avLst/>
          </a:prstGeom>
        </p:spPr>
      </p:pic>
      <p:sp>
        <p:nvSpPr>
          <p:cNvPr id="13" name="TextBox 12"/>
          <p:cNvSpPr txBox="1"/>
          <p:nvPr/>
        </p:nvSpPr>
        <p:spPr>
          <a:xfrm>
            <a:off x="10439400" y="2781300"/>
            <a:ext cx="6934199" cy="5518242"/>
          </a:xfrm>
          <a:prstGeom prst="rect">
            <a:avLst/>
          </a:prstGeom>
          <a:noFill/>
        </p:spPr>
        <p:txBody>
          <a:bodyPr wrap="square">
            <a:spAutoFit/>
          </a:bodyPr>
          <a:lstStyle/>
          <a:p>
            <a:pPr algn="just">
              <a:lnSpc>
                <a:spcPct val="150000"/>
              </a:lnSpc>
            </a:pP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Với</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cùng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một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chất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trong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các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điều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kiện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khác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biến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đổi</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học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chậm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khác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2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miếng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sắt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như</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ngâm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vào</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nước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và</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ngâm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vào</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dung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dịch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acid.</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594275" y="0"/>
            <a:ext cx="9822921" cy="9894884"/>
          </a:xfrm>
          <a:prstGeom prst="rect">
            <a:avLst/>
          </a:prstGeom>
        </p:spPr>
      </p:pic>
      <p:sp>
        <p:nvSpPr>
          <p:cNvPr id="5" name="TextBox 5"/>
          <p:cNvSpPr txBox="1"/>
          <p:nvPr/>
        </p:nvSpPr>
        <p:spPr>
          <a:xfrm>
            <a:off x="11353800" y="3506275"/>
            <a:ext cx="5475151" cy="3579250"/>
          </a:xfrm>
          <a:prstGeom prst="rect">
            <a:avLst/>
          </a:prstGeom>
        </p:spPr>
        <p:txBody>
          <a:bodyPr wrap="square" lIns="0" tIns="0" rIns="0" bIns="0" rtlCol="0" anchor="t">
            <a:spAutoFit/>
          </a:bodyPr>
          <a:lstStyle/>
          <a:p>
            <a:pPr marL="0" marR="0"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giảm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sản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phẩm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dần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548623" y="2095500"/>
            <a:ext cx="8595377" cy="6400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81944">
            <a:off x="24722" y="2399872"/>
            <a:ext cx="1614359" cy="228177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42718">
            <a:off x="218449" y="6221306"/>
            <a:ext cx="2178732" cy="307948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126713">
            <a:off x="15935366" y="1978404"/>
            <a:ext cx="2647867" cy="374256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24342">
            <a:off x="11466260" y="-547860"/>
            <a:ext cx="1321362" cy="186765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9164">
            <a:off x="16117871" y="5679959"/>
            <a:ext cx="1771900" cy="250445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99936">
            <a:off x="534553" y="-312477"/>
            <a:ext cx="988294" cy="1396882"/>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99936">
            <a:off x="16081594" y="9347095"/>
            <a:ext cx="988294" cy="1396882"/>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68893">
            <a:off x="17189770" y="-354660"/>
            <a:ext cx="988294" cy="1396882"/>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81944">
            <a:off x="10651240" y="8611525"/>
            <a:ext cx="1614359" cy="2281779"/>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37000">
            <a:off x="4457046" y="-1070459"/>
            <a:ext cx="2178732" cy="3079480"/>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4566310" y="8583834"/>
            <a:ext cx="1614359" cy="2281779"/>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1019813" y="-132808"/>
            <a:ext cx="16217238" cy="11210166"/>
          </a:xfrm>
          <a:prstGeom prst="rect">
            <a:avLst/>
          </a:prstGeom>
        </p:spPr>
      </p:pic>
      <p:sp>
        <p:nvSpPr>
          <p:cNvPr id="16" name="TextBox 16"/>
          <p:cNvSpPr txBox="1"/>
          <p:nvPr/>
        </p:nvSpPr>
        <p:spPr>
          <a:xfrm>
            <a:off x="4400203" y="3174916"/>
            <a:ext cx="9487594" cy="3937168"/>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4400" dirty="0" err="1">
                <a:effectLst/>
                <a:latin typeface="Arial" panose="020B0604020202020204" pitchFamily="34" charset="0"/>
                <a:ea typeface="Calibri" panose="020F0502020204030204" pitchFamily="34" charset="0"/>
                <a:cs typeface="Arial" panose="020B0604020202020204" pitchFamily="34" charset="0"/>
              </a:rPr>
              <a:t>Khái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niệm</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tốc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phản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ứng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hóa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học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dùng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để</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làm</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gì</a:t>
            </a:r>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400" dirty="0" err="1">
                <a:effectLst/>
                <a:latin typeface="Arial" panose="020B0604020202020204" pitchFamily="34" charset="0"/>
                <a:ea typeface="Calibri" panose="020F0502020204030204" pitchFamily="34" charset="0"/>
                <a:cs typeface="Arial" panose="020B0604020202020204" pitchFamily="34" charset="0"/>
              </a:rPr>
              <a:t>Khái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niệm</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tốc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phản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ứng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hóa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học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là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gì</a:t>
            </a:r>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grpSp>
        <p:nvGrpSpPr>
          <p:cNvPr id="11" name="Group 11"/>
          <p:cNvGrpSpPr/>
          <p:nvPr/>
        </p:nvGrpSpPr>
        <p:grpSpPr>
          <a:xfrm>
            <a:off x="2240923" y="2451958"/>
            <a:ext cx="15018377" cy="2691541"/>
            <a:chOff x="0" y="0"/>
            <a:chExt cx="3955457" cy="373365"/>
          </a:xfrm>
        </p:grpSpPr>
        <p:sp>
          <p:nvSpPr>
            <p:cNvPr id="12" name="Freeform 12"/>
            <p:cNvSpPr/>
            <p:nvPr/>
          </p:nvSpPr>
          <p:spPr>
            <a:xfrm>
              <a:off x="0" y="0"/>
              <a:ext cx="3955457" cy="373365"/>
            </a:xfrm>
            <a:custGeom>
              <a:avLst/>
              <a:gdLst/>
              <a:ahLst/>
              <a:cxnLst/>
              <a:rect l="l" t="t" r="r" b="b"/>
              <a:pathLst>
                <a:path w="3955457" h="373365">
                  <a:moveTo>
                    <a:pt x="0" y="0"/>
                  </a:moveTo>
                  <a:lnTo>
                    <a:pt x="3955457" y="0"/>
                  </a:lnTo>
                  <a:lnTo>
                    <a:pt x="3955457" y="373365"/>
                  </a:lnTo>
                  <a:lnTo>
                    <a:pt x="0" y="373365"/>
                  </a:lnTo>
                  <a:close/>
                </a:path>
              </a:pathLst>
            </a:custGeom>
            <a:solidFill>
              <a:srgbClr val="FFFAEF"/>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sp>
        <p:nvSpPr>
          <p:cNvPr id="15" name="TextBox 15"/>
          <p:cNvSpPr txBox="1"/>
          <p:nvPr/>
        </p:nvSpPr>
        <p:spPr>
          <a:xfrm>
            <a:off x="1142094" y="1028700"/>
            <a:ext cx="16230600" cy="944618"/>
          </a:xfrm>
          <a:prstGeom prst="rect">
            <a:avLst/>
          </a:prstGeom>
        </p:spPr>
        <p:txBody>
          <a:bodyPr lIns="0" tIns="0" rIns="0" bIns="0" rtlCol="0" anchor="t">
            <a:spAutoFit/>
          </a:bodyPr>
          <a:lstStyle/>
          <a:p>
            <a:pPr marL="0" lvl="0" indent="0" algn="ctr">
              <a:lnSpc>
                <a:spcPts val="8040"/>
              </a:lnSpc>
              <a:spcBef>
                <a:spcPct val="0"/>
              </a:spcBef>
            </a:pPr>
            <a:r>
              <a:rPr lang="en-US" sz="6000" b="1" dirty="0" err="1">
                <a:solidFill>
                  <a:srgbClr val="000000"/>
                </a:solidFill>
                <a:latin typeface="Arial" panose="020B0604020202020204" pitchFamily="34" charset="0"/>
                <a:cs typeface="Arial" panose="020B0604020202020204" pitchFamily="34" charset="0"/>
              </a:rPr>
              <a:t>Kết</a:t>
            </a:r>
            <a:r>
              <a:rPr lang="en-US" sz="6000" b="1" dirty="0">
                <a:solidFill>
                  <a:srgbClr val="000000"/>
                </a:solidFill>
                <a:latin typeface="Arial" panose="020B0604020202020204" pitchFamily="34" charset="0"/>
                <a:cs typeface="Arial" panose="020B0604020202020204" pitchFamily="34" charset="0"/>
              </a:rPr>
              <a:t> </a:t>
            </a:r>
            <a:r>
              <a:rPr lang="en-US" sz="6000" b="1" dirty="0" err="1">
                <a:solidFill>
                  <a:srgbClr val="000000"/>
                </a:solidFill>
                <a:latin typeface="Arial" panose="020B0604020202020204" pitchFamily="34" charset="0"/>
                <a:cs typeface="Arial" panose="020B0604020202020204" pitchFamily="34" charset="0"/>
              </a:rPr>
              <a:t>luận</a:t>
            </a:r>
            <a:endParaRPr lang="en-US" sz="6000" b="1" dirty="0">
              <a:solidFill>
                <a:srgbClr val="000000"/>
              </a:solidFill>
              <a:latin typeface="Arial" panose="020B0604020202020204" pitchFamily="34" charset="0"/>
              <a:cs typeface="Arial" panose="020B0604020202020204" pitchFamily="34" charset="0"/>
            </a:endParaRPr>
          </a:p>
        </p:txBody>
      </p:sp>
      <p:grpSp>
        <p:nvGrpSpPr>
          <p:cNvPr id="20" name="Group 20"/>
          <p:cNvGrpSpPr/>
          <p:nvPr/>
        </p:nvGrpSpPr>
        <p:grpSpPr>
          <a:xfrm>
            <a:off x="2240923" y="5843588"/>
            <a:ext cx="15018377" cy="3064112"/>
            <a:chOff x="0" y="0"/>
            <a:chExt cx="3955457" cy="373365"/>
          </a:xfrm>
        </p:grpSpPr>
        <p:sp>
          <p:nvSpPr>
            <p:cNvPr id="21" name="Freeform 21"/>
            <p:cNvSpPr/>
            <p:nvPr/>
          </p:nvSpPr>
          <p:spPr>
            <a:xfrm>
              <a:off x="0" y="0"/>
              <a:ext cx="3955457" cy="373365"/>
            </a:xfrm>
            <a:custGeom>
              <a:avLst/>
              <a:gdLst/>
              <a:ahLst/>
              <a:cxnLst/>
              <a:rect l="l" t="t" r="r" b="b"/>
              <a:pathLst>
                <a:path w="3955457" h="373365">
                  <a:moveTo>
                    <a:pt x="0" y="0"/>
                  </a:moveTo>
                  <a:lnTo>
                    <a:pt x="3955457" y="0"/>
                  </a:lnTo>
                  <a:lnTo>
                    <a:pt x="3955457" y="373365"/>
                  </a:lnTo>
                  <a:lnTo>
                    <a:pt x="0" y="373365"/>
                  </a:lnTo>
                  <a:close/>
                </a:path>
              </a:pathLst>
            </a:custGeom>
            <a:solidFill>
              <a:srgbClr val="FFFAEF"/>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sp>
        <p:nvSpPr>
          <p:cNvPr id="30" name="TextBox 30"/>
          <p:cNvSpPr txBox="1"/>
          <p:nvPr/>
        </p:nvSpPr>
        <p:spPr>
          <a:xfrm>
            <a:off x="2319109" y="5796447"/>
            <a:ext cx="14623353" cy="2921505"/>
          </a:xfrm>
          <a:prstGeom prst="rect">
            <a:avLst/>
          </a:prstGeom>
        </p:spPr>
        <p:txBody>
          <a:bodyPr lIns="0" tIns="0" rIns="0" bIns="0" rtlCol="0" anchor="t">
            <a:spAutoFit/>
          </a:bodyPr>
          <a:lstStyle/>
          <a:p>
            <a:pPr algn="ctr">
              <a:lnSpc>
                <a:spcPct val="150000"/>
              </a:lnSpc>
            </a:pP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Tốc</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độ</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của</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một</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học</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là</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đại</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lượng</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đặc</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trung</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cho</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sự</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biến</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thiên</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sản</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phẩm</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trong</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một</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đơn</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vị</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thời</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gian</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a:t>
            </a:r>
            <a:endParaRPr lang="en-US" sz="4400" dirty="0">
              <a:solidFill>
                <a:srgbClr val="000000"/>
              </a:solidFill>
              <a:latin typeface="Arial" panose="020B0604020202020204" pitchFamily="34" charset="0"/>
              <a:cs typeface="Arial" panose="020B0604020202020204" pitchFamily="34" charset="0"/>
            </a:endParaRPr>
          </a:p>
        </p:txBody>
      </p:sp>
      <p:sp>
        <p:nvSpPr>
          <p:cNvPr id="31" name="TextBox 31"/>
          <p:cNvSpPr txBox="1"/>
          <p:nvPr/>
        </p:nvSpPr>
        <p:spPr>
          <a:xfrm>
            <a:off x="2444517" y="2645949"/>
            <a:ext cx="14623353" cy="1905843"/>
          </a:xfrm>
          <a:prstGeom prst="rect">
            <a:avLst/>
          </a:prstGeom>
        </p:spPr>
        <p:txBody>
          <a:bodyPr lIns="0" tIns="0" rIns="0" bIns="0" rtlCol="0" anchor="t">
            <a:spAutoFit/>
          </a:bodyPr>
          <a:lstStyle/>
          <a:p>
            <a:pPr algn="ctr">
              <a:lnSpc>
                <a:spcPct val="150000"/>
              </a:lnSpc>
            </a:pP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Tốc</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độ</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b="1"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400" b="1"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học</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dùng</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để</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đánh</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giá</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mức</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độ</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xảy</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ra</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nhanh</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hay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chậm</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của</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một</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400" dirty="0">
                <a:solidFill>
                  <a:srgbClr val="000000"/>
                </a:solidFill>
                <a:effectLst/>
                <a:latin typeface="Arial" panose="020B0604020202020204" pitchFamily="34" charset="0"/>
                <a:ea typeface="Tahoma" panose="020B0604030504040204" pitchFamily="34" charset="0"/>
                <a:cs typeface="Arial" panose="020B0604020202020204" pitchFamily="34" charset="0"/>
              </a:rPr>
              <a:t>.</a:t>
            </a:r>
            <a:endParaRPr lang="en-US" sz="44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762000" y="606425"/>
            <a:ext cx="15241270" cy="907478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39285">
            <a:off x="14987928" y="3294506"/>
            <a:ext cx="2895146" cy="4023339"/>
          </a:xfrm>
          <a:prstGeom prst="rect">
            <a:avLst/>
          </a:prstGeom>
        </p:spPr>
      </p:pic>
      <p:sp>
        <p:nvSpPr>
          <p:cNvPr id="102" name="Text Box 101"/>
          <p:cNvSpPr txBox="1"/>
          <p:nvPr/>
        </p:nvSpPr>
        <p:spPr>
          <a:xfrm>
            <a:off x="4394200" y="952500"/>
            <a:ext cx="11854180" cy="1938020"/>
          </a:xfrm>
          <a:prstGeom prst="rect">
            <a:avLst/>
          </a:prstGeom>
          <a:noFill/>
          <a:ln w="9525">
            <a:noFill/>
          </a:ln>
        </p:spPr>
        <p:txBody>
          <a:bodyPr wrap="square">
            <a:spAutoFit/>
          </a:bodyPr>
          <a:p>
            <a:pPr indent="0">
              <a:lnSpc>
                <a:spcPct val="150000"/>
              </a:lnSpc>
            </a:pPr>
            <a:r>
              <a:rPr lang="en-US" sz="4000" b="0">
                <a:solidFill>
                  <a:srgbClr val="000000"/>
                </a:solidFill>
                <a:latin typeface="Arial" panose="020B0604020202020204" pitchFamily="34" charset="0"/>
                <a:cs typeface="Arial" panose="020B0604020202020204" pitchFamily="34" charset="0"/>
              </a:rPr>
              <a:t>Công thức cho phản ứng tổng quát :aA+ bB → cC+dD là:</a:t>
            </a:r>
            <a:endParaRPr lang="en-US" sz="4000" b="0">
              <a:solidFill>
                <a:srgbClr val="000000"/>
              </a:solidFill>
              <a:latin typeface="Arial" panose="020B0604020202020204" pitchFamily="34" charset="0"/>
              <a:cs typeface="Arial" panose="020B0604020202020204" pitchFamily="34" charset="0"/>
            </a:endParaRPr>
          </a:p>
        </p:txBody>
      </p:sp>
      <p:sp>
        <p:nvSpPr>
          <p:cNvPr id="6" name="Text Box 5"/>
          <p:cNvSpPr txBox="1"/>
          <p:nvPr/>
        </p:nvSpPr>
        <p:spPr>
          <a:xfrm>
            <a:off x="3276600" y="4208780"/>
            <a:ext cx="12214225" cy="1014730"/>
          </a:xfrm>
          <a:prstGeom prst="rect">
            <a:avLst/>
          </a:prstGeom>
          <a:noFill/>
          <a:ln w="9525">
            <a:noFill/>
          </a:ln>
        </p:spPr>
        <p:txBody>
          <a:bodyPr wrap="square">
            <a:spAutoFit/>
          </a:bodyPr>
          <a:p>
            <a:pPr indent="0">
              <a:lnSpc>
                <a:spcPct val="150000"/>
              </a:lnSpc>
            </a:pPr>
            <a:r>
              <a:rPr lang="en-US" sz="4000" b="0">
                <a:latin typeface="Arial" panose="020B0604020202020204" pitchFamily="34" charset="0"/>
                <a:ea typeface="Arial Unicode MS" panose="020B0604020202020204" charset="-122"/>
                <a:cs typeface="Arial" panose="020B0604020202020204" pitchFamily="34" charset="0"/>
              </a:rPr>
              <a:t>Trong đó: </a:t>
            </a:r>
            <a:endParaRPr lang="en-US" sz="4000" b="0">
              <a:latin typeface="Arial" panose="020B0604020202020204" pitchFamily="34" charset="0"/>
              <a:ea typeface="Arial Unicode MS" panose="020B0604020202020204" charset="-122"/>
              <a:cs typeface="Arial" panose="020B0604020202020204" pitchFamily="34" charset="0"/>
            </a:endParaRPr>
          </a:p>
        </p:txBody>
      </p:sp>
      <mc:AlternateContent xmlns:mc="http://schemas.openxmlformats.org/markup-compatibility/2006">
        <mc:Choice xmlns:a14="http://schemas.microsoft.com/office/drawing/2010/main" Requires="a14">
          <p:sp>
            <p:nvSpPr>
              <p:cNvPr id="103" name="Text Box 102"/>
              <p:cNvSpPr txBox="1"/>
              <p:nvPr/>
            </p:nvSpPr>
            <p:spPr>
              <a:xfrm>
                <a:off x="3250565" y="5143500"/>
                <a:ext cx="14140815" cy="3784600"/>
              </a:xfrm>
              <a:prstGeom prst="rect">
                <a:avLst/>
              </a:prstGeom>
              <a:noFill/>
              <a:ln w="9525">
                <a:noFill/>
              </a:ln>
            </p:spPr>
            <p:txBody>
              <a:bodyPr wrap="square">
                <a:spAutoFit/>
              </a:bodyPr>
              <a:p>
                <a:pPr indent="0">
                  <a:lnSpc>
                    <a:spcPct val="150000"/>
                  </a:lnSpc>
                </a:pPr>
                <a:r>
                  <a:rPr lang="en-US" sz="4000" b="0">
                    <a:latin typeface="Arial" panose="020B0604020202020204" pitchFamily="34" charset="0"/>
                    <a:cs typeface="Arial" panose="020B0604020202020204" pitchFamily="34" charset="0"/>
                  </a:rPr>
                  <a:t> </a:t>
                </a:r>
                <a14:m>
                  <m:oMath xmlns:m="http://schemas.openxmlformats.org/officeDocument/2006/math">
                    <m:acc>
                      <m:accPr>
                        <m:chr m:val="̅"/>
                        <m:ctrlPr>
                          <a:rPr lang="en-US" sz="4000" b="0" i="1">
                            <a:latin typeface="Cambria Math" panose="02040503050406030204" charset="0"/>
                            <a:cs typeface="Cambria Math" panose="02040503050406030204" charset="0"/>
                          </a:rPr>
                        </m:ctrlPr>
                      </m:accPr>
                      <m:e>
                        <m:r>
                          <a:rPr lang="en-US" sz="4000" b="0" i="1">
                            <a:latin typeface="Cambria Math" panose="02040503050406030204" charset="0"/>
                            <a:cs typeface="Cambria Math" panose="02040503050406030204" charset="0"/>
                          </a:rPr>
                          <m:t>𝑣</m:t>
                        </m:r>
                      </m:e>
                    </m:acc>
                  </m:oMath>
                </a14:m>
                <a:r>
                  <a:rPr lang="en-US" sz="4000" b="0">
                    <a:latin typeface="Arial" panose="020B0604020202020204" pitchFamily="34" charset="0"/>
                    <a:cs typeface="Arial" panose="020B0604020202020204" pitchFamily="34" charset="0"/>
                  </a:rPr>
                  <a:t>: tốc độ trung bình của phản ứng</a:t>
                </a:r>
                <a:r>
                  <a:rPr lang="en-US" sz="4000" b="0">
                    <a:latin typeface="Arial" panose="020B0604020202020204" pitchFamily="34" charset="0"/>
                    <a:ea typeface="Arial Unicode MS" panose="020B0604020202020204" charset="-122"/>
                    <a:cs typeface="Arial" panose="020B0604020202020204" pitchFamily="34" charset="0"/>
                  </a:rPr>
                  <a:t>∆C = C</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ea typeface="Arial Unicode MS" panose="020B0604020202020204" charset="-122"/>
                    <a:cs typeface="Arial" panose="020B0604020202020204" pitchFamily="34" charset="0"/>
                  </a:rPr>
                  <a:t> –</a:t>
                </a:r>
                <a:r>
                  <a:rPr lang="en-US" sz="4000" b="0">
                    <a:latin typeface="Arial" panose="020B0604020202020204" pitchFamily="34" charset="0"/>
                    <a:cs typeface="Arial" panose="020B0604020202020204" pitchFamily="34" charset="0"/>
                  </a:rPr>
                  <a:t> C</a:t>
                </a:r>
                <a:r>
                  <a:rPr lang="en-US" sz="4000" b="0" baseline="-25000">
                    <a:latin typeface="Arial" panose="020B0604020202020204" pitchFamily="34" charset="0"/>
                    <a:cs typeface="Arial" panose="020B0604020202020204" pitchFamily="34" charset="0"/>
                  </a:rPr>
                  <a:t>1</a:t>
                </a:r>
                <a:r>
                  <a:rPr lang="en-US" sz="4000" b="0">
                    <a:latin typeface="Arial" panose="020B0604020202020204" pitchFamily="34" charset="0"/>
                    <a:cs typeface="Arial" panose="020B0604020202020204" pitchFamily="34" charset="0"/>
                  </a:rPr>
                  <a:t>: Biến thiên nồng độ</a:t>
                </a:r>
                <a:r>
                  <a:rPr lang="en-US" sz="4000" b="0">
                    <a:latin typeface="Arial" panose="020B0604020202020204" pitchFamily="34" charset="0"/>
                    <a:ea typeface="Arial Unicode MS" panose="020B0604020202020204" charset="-122"/>
                    <a:cs typeface="Arial" panose="020B0604020202020204" pitchFamily="34" charset="0"/>
                  </a:rPr>
                  <a:t>∆t = t</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ea typeface="Arial Unicode MS" panose="020B0604020202020204" charset="-122"/>
                    <a:cs typeface="Arial" panose="020B0604020202020204" pitchFamily="34" charset="0"/>
                  </a:rPr>
                  <a:t> –</a:t>
                </a:r>
                <a:r>
                  <a:rPr lang="en-US" sz="4000" b="0">
                    <a:latin typeface="Arial" panose="020B0604020202020204" pitchFamily="34" charset="0"/>
                    <a:cs typeface="Arial" panose="020B0604020202020204" pitchFamily="34" charset="0"/>
                  </a:rPr>
                  <a:t> t</a:t>
                </a:r>
                <a:r>
                  <a:rPr lang="en-US" sz="4000" b="0" baseline="-25000">
                    <a:latin typeface="Arial" panose="020B0604020202020204" pitchFamily="34" charset="0"/>
                    <a:cs typeface="Arial" panose="020B0604020202020204" pitchFamily="34" charset="0"/>
                  </a:rPr>
                  <a:t>1</a:t>
                </a:r>
                <a:r>
                  <a:rPr lang="en-US" sz="4000" b="0">
                    <a:latin typeface="Arial" panose="020B0604020202020204" pitchFamily="34" charset="0"/>
                    <a:cs typeface="Arial" panose="020B0604020202020204" pitchFamily="34" charset="0"/>
                  </a:rPr>
                  <a:t>: Biến thiên thời gian.C</a:t>
                </a:r>
                <a:r>
                  <a:rPr lang="en-US" sz="4000" b="0" baseline="-25000">
                    <a:latin typeface="Arial" panose="020B0604020202020204" pitchFamily="34" charset="0"/>
                    <a:cs typeface="Arial" panose="020B0604020202020204" pitchFamily="34" charset="0"/>
                  </a:rPr>
                  <a:t>1</a:t>
                </a:r>
                <a:r>
                  <a:rPr lang="en-US" sz="4000" b="0">
                    <a:latin typeface="Arial" panose="020B0604020202020204" pitchFamily="34" charset="0"/>
                    <a:cs typeface="Arial" panose="020B0604020202020204" pitchFamily="34" charset="0"/>
                  </a:rPr>
                  <a:t>,C</a:t>
                </a:r>
                <a:r>
                  <a:rPr lang="en-US" sz="4000" b="0" baseline="-25000">
                    <a:latin typeface="Arial" panose="020B0604020202020204" pitchFamily="34" charset="0"/>
                    <a:cs typeface="Arial" panose="020B0604020202020204" pitchFamily="34" charset="0"/>
                  </a:rPr>
                  <a:t>2</a:t>
                </a:r>
                <a:r>
                  <a:rPr lang="en-US" sz="4000" b="0">
                    <a:latin typeface="Arial" panose="020B0604020202020204" pitchFamily="34" charset="0"/>
                    <a:cs typeface="Arial" panose="020B0604020202020204" pitchFamily="34" charset="0"/>
                  </a:rPr>
                  <a:t> là nồng độ chất tại 2 thời điểm tương ứng t</a:t>
                </a:r>
                <a:r>
                  <a:rPr lang="en-US" sz="4000" b="0" baseline="-25000">
                    <a:latin typeface="Arial" panose="020B0604020202020204" pitchFamily="34" charset="0"/>
                    <a:cs typeface="Arial" panose="020B0604020202020204" pitchFamily="34" charset="0"/>
                  </a:rPr>
                  <a:t>1</a:t>
                </a:r>
                <a:r>
                  <a:rPr lang="en-US" sz="4000" b="0">
                    <a:latin typeface="Arial" panose="020B0604020202020204" pitchFamily="34" charset="0"/>
                    <a:cs typeface="Arial" panose="020B0604020202020204" pitchFamily="34" charset="0"/>
                  </a:rPr>
                  <a:t>, t</a:t>
                </a:r>
                <a:r>
                  <a:rPr lang="en-US" sz="4000" b="0" baseline="-25000">
                    <a:latin typeface="Arial" panose="020B0604020202020204" pitchFamily="34" charset="0"/>
                    <a:cs typeface="Arial" panose="020B0604020202020204" pitchFamily="34" charset="0"/>
                  </a:rPr>
                  <a:t>2</a:t>
                </a:r>
                <a:endParaRPr lang="en-US" sz="4000">
                  <a:latin typeface="Arial" panose="020B0604020202020204" pitchFamily="34" charset="0"/>
                  <a:cs typeface="Arial" panose="020B0604020202020204" pitchFamily="34" charset="0"/>
                </a:endParaRPr>
              </a:p>
            </p:txBody>
          </p:sp>
        </mc:Choice>
        <mc:Fallback>
          <p:sp>
            <p:nvSpPr>
              <p:cNvPr id="103" name="Text Box 102"/>
              <p:cNvSpPr txBox="1">
                <a:spLocks noRot="1" noChangeAspect="1" noMove="1" noResize="1" noEditPoints="1" noAdjustHandles="1" noChangeArrowheads="1" noChangeShapeType="1" noTextEdit="1"/>
              </p:cNvSpPr>
              <p:nvPr/>
            </p:nvSpPr>
            <p:spPr>
              <a:xfrm>
                <a:off x="3250565" y="5143500"/>
                <a:ext cx="14140815" cy="3784600"/>
              </a:xfrm>
              <a:prstGeom prst="rect">
                <a:avLst/>
              </a:prstGeom>
              <a:blipFill rotWithShape="1">
                <a:blip r:embed="rId5"/>
                <a:stretch>
                  <a:fillRect b="-537"/>
                </a:stretch>
              </a:blipFill>
              <a:ln w="9525">
                <a:noFill/>
              </a:ln>
            </p:spPr>
            <p:txBody>
              <a:bodyPr/>
              <a:lstStyle/>
              <a:p>
                <a:r>
                  <a:rPr lang="en-US" altLang="en-US">
                    <a:noFill/>
                  </a:rPr>
                  <a:t> </a:t>
                </a:r>
              </a:p>
            </p:txBody>
          </p:sp>
        </mc:Fallback>
      </mc:AlternateContent>
      <p:pic>
        <p:nvPicPr>
          <p:cNvPr id="8" name="Picture 7"/>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4800600" y="2933700"/>
            <a:ext cx="9410065" cy="1710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705600" y="-342900"/>
            <a:ext cx="13173710" cy="10484485"/>
          </a:xfrm>
          <a:prstGeom prst="rect">
            <a:avLst/>
          </a:prstGeom>
        </p:spPr>
      </p:pic>
      <p:sp>
        <p:nvSpPr>
          <p:cNvPr id="5" name="TextBox 5"/>
          <p:cNvSpPr txBox="1"/>
          <p:nvPr/>
        </p:nvSpPr>
        <p:spPr>
          <a:xfrm>
            <a:off x="7704455" y="2120900"/>
            <a:ext cx="9479280" cy="6463030"/>
          </a:xfrm>
          <a:prstGeom prst="rect">
            <a:avLst/>
          </a:prstGeom>
        </p:spPr>
        <p:txBody>
          <a:bodyPr wrap="square" lIns="0" tIns="0" rIns="0" bIns="0" rtlCol="0" anchor="t">
            <a:spAutoFit/>
          </a:bodyPr>
          <a:lstStyle/>
          <a:p>
            <a:pPr marL="334645" lvl="1" indent="0" algn="just">
              <a:lnSpc>
                <a:spcPct val="150000"/>
              </a:lnSpc>
              <a:buFont typeface="Arial" panose="020B0604020202020204"/>
              <a:buNone/>
            </a:pPr>
            <a:r>
              <a:rPr lang="en-US" sz="4000">
                <a:solidFill>
                  <a:srgbClr val="000000"/>
                </a:solidFill>
                <a:latin typeface="Arial" panose="020B0604020202020204" pitchFamily="34" charset="0"/>
                <a:cs typeface="Arial" panose="020B0604020202020204" pitchFamily="34" charset="0"/>
              </a:rPr>
              <a:t>Ngoài tốc độ trung bình của phản ứng còn có tốc độ tức thời của phản ứng, là tốc độ phản ứng tại một thời điểm nào đó. Tuy nhiên, trong thực tiễn người ta không xác định được tốc độ tức thời của phản ứng mà chỉ xác định được tốc độ trung bình của phản ứng.</a:t>
            </a:r>
            <a:endParaRPr lang="en-US" sz="4000">
              <a:solidFill>
                <a:srgbClr val="000000"/>
              </a:solidFill>
              <a:latin typeface="Arial" panose="020B0604020202020204" pitchFamily="34" charset="0"/>
              <a:cs typeface="Arial" panose="020B0604020202020204" pitchFamily="34" charset="0"/>
            </a:endParaRPr>
          </a:p>
        </p:txBody>
      </p:sp>
      <p:sp>
        <p:nvSpPr>
          <p:cNvPr id="9" name="TextBox 3"/>
          <p:cNvSpPr txBox="1"/>
          <p:nvPr/>
        </p:nvSpPr>
        <p:spPr>
          <a:xfrm>
            <a:off x="304800" y="1409700"/>
            <a:ext cx="6451600" cy="800100"/>
          </a:xfrm>
          <a:prstGeom prst="rect">
            <a:avLst/>
          </a:prstGeom>
        </p:spPr>
        <p:txBody>
          <a:bodyPr wrap="square" lIns="0" tIns="0" rIns="0" bIns="0" rtlCol="0" anchor="t">
            <a:spAutoFit/>
          </a:bodyPr>
          <a:p>
            <a:pPr marL="0" lvl="0" indent="0" algn="ctr">
              <a:lnSpc>
                <a:spcPts val="6240"/>
              </a:lnSpc>
              <a:spcBef>
                <a:spcPct val="0"/>
              </a:spcBef>
            </a:pPr>
            <a:r>
              <a:rPr lang="en-US" sz="6000" b="1">
                <a:solidFill>
                  <a:srgbClr val="000000"/>
                </a:solidFill>
                <a:latin typeface="Arial" panose="020B0604020202020204" pitchFamily="34" charset="0"/>
                <a:cs typeface="Arial" panose="020B0604020202020204" pitchFamily="34" charset="0"/>
              </a:rPr>
              <a:t>LƯU Ý</a:t>
            </a:r>
            <a:endParaRPr lang="en-US" sz="6000" b="1">
              <a:solidFill>
                <a:srgbClr val="000000"/>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981404" y="3314401"/>
            <a:ext cx="3436012" cy="60546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1600" y="606425"/>
            <a:ext cx="16177260" cy="9074785"/>
          </a:xfrm>
          <a:prstGeom prst="rect">
            <a:avLst/>
          </a:prstGeom>
        </p:spPr>
      </p:pic>
      <p:sp>
        <p:nvSpPr>
          <p:cNvPr id="103" name="Text Box 102"/>
          <p:cNvSpPr txBox="1"/>
          <p:nvPr/>
        </p:nvSpPr>
        <p:spPr>
          <a:xfrm>
            <a:off x="2667000" y="1257300"/>
            <a:ext cx="12236450" cy="6554470"/>
          </a:xfrm>
          <a:prstGeom prst="rect">
            <a:avLst/>
          </a:prstGeom>
          <a:noFill/>
          <a:ln w="9525">
            <a:noFill/>
          </a:ln>
        </p:spPr>
        <p:txBody>
          <a:bodyPr wrap="square">
            <a:spAutoFit/>
          </a:bodyPr>
          <a:p>
            <a:pPr indent="0" algn="ctr">
              <a:lnSpc>
                <a:spcPct val="150000"/>
              </a:lnSpc>
            </a:pPr>
            <a:r>
              <a:rPr lang="en-US" sz="4000" b="1">
                <a:solidFill>
                  <a:srgbClr val="FF0000"/>
                </a:solidFill>
                <a:latin typeface="Arial" panose="020B0604020202020204" pitchFamily="34" charset="0"/>
                <a:cs typeface="Arial" panose="020B0604020202020204" pitchFamily="34" charset="0"/>
              </a:rPr>
              <a:t>HOẠT ĐỘNG NHÓM 4</a:t>
            </a:r>
            <a:endParaRPr lang="en-US" sz="4000" b="1">
              <a:solidFill>
                <a:srgbClr val="FF0000"/>
              </a:solidFill>
              <a:latin typeface="Arial" panose="020B0604020202020204" pitchFamily="34" charset="0"/>
              <a:cs typeface="Arial" panose="020B0604020202020204" pitchFamily="34" charset="0"/>
            </a:endParaRPr>
          </a:p>
          <a:p>
            <a:pPr indent="0" algn="just">
              <a:lnSpc>
                <a:spcPct val="150000"/>
              </a:lnSpc>
            </a:pPr>
            <a:endParaRPr lang="en-US" sz="4000" b="0">
              <a:solidFill>
                <a:srgbClr val="000000"/>
              </a:solidFill>
              <a:latin typeface="Arial" panose="020B0604020202020204" pitchFamily="34" charset="0"/>
              <a:cs typeface="Arial" panose="020B0604020202020204" pitchFamily="34" charset="0"/>
            </a:endParaRPr>
          </a:p>
          <a:p>
            <a:pPr indent="0" algn="just">
              <a:lnSpc>
                <a:spcPct val="150000"/>
              </a:lnSpc>
            </a:pPr>
            <a:r>
              <a:rPr lang="en-US" sz="4000" b="1">
                <a:solidFill>
                  <a:srgbClr val="000000"/>
                </a:solidFill>
                <a:latin typeface="Arial" panose="020B0604020202020204" pitchFamily="34" charset="0"/>
                <a:cs typeface="Arial" panose="020B0604020202020204" pitchFamily="34" charset="0"/>
              </a:rPr>
              <a:t>Câu luyện tập: </a:t>
            </a:r>
            <a:r>
              <a:rPr lang="en-US" sz="4000" b="0">
                <a:solidFill>
                  <a:srgbClr val="000000"/>
                </a:solidFill>
                <a:latin typeface="Arial" panose="020B0604020202020204" pitchFamily="34" charset="0"/>
                <a:cs typeface="Arial" panose="020B0604020202020204" pitchFamily="34" charset="0"/>
              </a:rPr>
              <a:t>Xét phản ứng phân hủy N</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O</a:t>
            </a:r>
            <a:r>
              <a:rPr lang="en-US" sz="4000" b="0" baseline="-25000">
                <a:solidFill>
                  <a:srgbClr val="000000"/>
                </a:solidFill>
                <a:latin typeface="Arial" panose="020B0604020202020204" pitchFamily="34" charset="0"/>
                <a:cs typeface="Arial" panose="020B0604020202020204" pitchFamily="34" charset="0"/>
              </a:rPr>
              <a:t>5</a:t>
            </a:r>
            <a:r>
              <a:rPr lang="en-US" sz="4000" b="0">
                <a:solidFill>
                  <a:srgbClr val="000000"/>
                </a:solidFill>
                <a:latin typeface="Arial" panose="020B0604020202020204" pitchFamily="34" charset="0"/>
                <a:cs typeface="Arial" panose="020B0604020202020204" pitchFamily="34" charset="0"/>
              </a:rPr>
              <a:t> ở 45</a:t>
            </a:r>
            <a:r>
              <a:rPr lang="en-US" sz="4000" b="0" baseline="30000">
                <a:solidFill>
                  <a:srgbClr val="000000"/>
                </a:solidFill>
                <a:latin typeface="Arial" panose="020B0604020202020204" pitchFamily="34" charset="0"/>
                <a:cs typeface="Arial" panose="020B0604020202020204" pitchFamily="34" charset="0"/>
              </a:rPr>
              <a:t>o</a:t>
            </a:r>
            <a:r>
              <a:rPr lang="en-US" sz="4000" b="0">
                <a:solidFill>
                  <a:srgbClr val="000000"/>
                </a:solidFill>
                <a:latin typeface="Arial" panose="020B0604020202020204" pitchFamily="34" charset="0"/>
                <a:cs typeface="Arial" panose="020B0604020202020204" pitchFamily="34" charset="0"/>
              </a:rPr>
              <a:t>CN</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O</a:t>
            </a:r>
            <a:r>
              <a:rPr lang="en-US" sz="4000" b="0" baseline="-25000">
                <a:solidFill>
                  <a:srgbClr val="000000"/>
                </a:solidFill>
                <a:latin typeface="Arial" panose="020B0604020202020204" pitchFamily="34" charset="0"/>
                <a:cs typeface="Arial" panose="020B0604020202020204" pitchFamily="34" charset="0"/>
              </a:rPr>
              <a:t>5</a:t>
            </a:r>
            <a:r>
              <a:rPr lang="en-US" sz="4000" b="0">
                <a:solidFill>
                  <a:srgbClr val="000000"/>
                </a:solidFill>
                <a:latin typeface="Arial" panose="020B0604020202020204" pitchFamily="34" charset="0"/>
                <a:cs typeface="Arial" panose="020B0604020202020204" pitchFamily="34" charset="0"/>
              </a:rPr>
              <a:t>(g) → N</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O</a:t>
            </a:r>
            <a:r>
              <a:rPr lang="en-US" sz="4000" b="0" baseline="-25000">
                <a:solidFill>
                  <a:srgbClr val="000000"/>
                </a:solidFill>
                <a:latin typeface="Arial" panose="020B0604020202020204" pitchFamily="34" charset="0"/>
                <a:cs typeface="Arial" panose="020B0604020202020204" pitchFamily="34" charset="0"/>
              </a:rPr>
              <a:t>4</a:t>
            </a:r>
            <a:r>
              <a:rPr lang="en-US" sz="4000" b="0">
                <a:solidFill>
                  <a:srgbClr val="000000"/>
                </a:solidFill>
                <a:latin typeface="Arial" panose="020B0604020202020204" pitchFamily="34" charset="0"/>
                <a:cs typeface="Arial" panose="020B0604020202020204" pitchFamily="34" charset="0"/>
              </a:rPr>
              <a:t>(g) + ½ O</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(g)Sau 184 giây đầu tiên, nồng độ của N</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O</a:t>
            </a:r>
            <a:r>
              <a:rPr lang="en-US" sz="4000" b="0" baseline="-25000">
                <a:solidFill>
                  <a:srgbClr val="000000"/>
                </a:solidFill>
                <a:latin typeface="Arial" panose="020B0604020202020204" pitchFamily="34" charset="0"/>
                <a:cs typeface="Arial" panose="020B0604020202020204" pitchFamily="34" charset="0"/>
              </a:rPr>
              <a:t>4</a:t>
            </a:r>
            <a:r>
              <a:rPr lang="en-US" sz="4000" b="0">
                <a:solidFill>
                  <a:srgbClr val="000000"/>
                </a:solidFill>
                <a:latin typeface="Arial" panose="020B0604020202020204" pitchFamily="34" charset="0"/>
                <a:cs typeface="Arial" panose="020B0604020202020204" pitchFamily="34" charset="0"/>
              </a:rPr>
              <a:t> là 0,25M. Tính tốc độ trung bình của phản ứng theo N</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O</a:t>
            </a:r>
            <a:r>
              <a:rPr lang="en-US" sz="4000" b="0" baseline="-25000">
                <a:solidFill>
                  <a:srgbClr val="000000"/>
                </a:solidFill>
                <a:latin typeface="Arial" panose="020B0604020202020204" pitchFamily="34" charset="0"/>
                <a:cs typeface="Arial" panose="020B0604020202020204" pitchFamily="34" charset="0"/>
              </a:rPr>
              <a:t>4</a:t>
            </a:r>
            <a:r>
              <a:rPr lang="en-US" sz="4000" b="0">
                <a:solidFill>
                  <a:srgbClr val="000000"/>
                </a:solidFill>
                <a:latin typeface="Arial" panose="020B0604020202020204" pitchFamily="34" charset="0"/>
                <a:cs typeface="Arial" panose="020B0604020202020204" pitchFamily="34" charset="0"/>
              </a:rPr>
              <a:t> trong khoảng thời gian trên.</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1019813" y="-132808"/>
            <a:ext cx="16217238" cy="11210166"/>
          </a:xfrm>
          <a:prstGeom prst="rect">
            <a:avLst/>
          </a:prstGeom>
        </p:spPr>
      </p:pic>
      <p:sp>
        <p:nvSpPr>
          <p:cNvPr id="15" name="TextBox 15"/>
          <p:cNvSpPr txBox="1"/>
          <p:nvPr/>
        </p:nvSpPr>
        <p:spPr>
          <a:xfrm>
            <a:off x="3809954" y="1667824"/>
            <a:ext cx="10817683" cy="923290"/>
          </a:xfrm>
          <a:prstGeom prst="rect">
            <a:avLst/>
          </a:prstGeom>
        </p:spPr>
        <p:txBody>
          <a:bodyPr lIns="0" tIns="0" rIns="0" bIns="0" rtlCol="0" anchor="t">
            <a:spAutoFit/>
          </a:bodyPr>
          <a:lstStyle/>
          <a:p>
            <a:pPr marL="0" lvl="0" indent="0" algn="ctr">
              <a:lnSpc>
                <a:spcPts val="7200"/>
              </a:lnSpc>
              <a:spcBef>
                <a:spcPct val="0"/>
              </a:spcBef>
            </a:pPr>
            <a:r>
              <a:rPr lang="en-US" sz="6000">
                <a:solidFill>
                  <a:srgbClr val="000000"/>
                </a:solidFill>
                <a:latin typeface="Garet 1 Bold"/>
              </a:rPr>
              <a:t>Đáp án</a:t>
            </a:r>
            <a:endParaRPr lang="en-US" sz="6000">
              <a:solidFill>
                <a:srgbClr val="000000"/>
              </a:solidFill>
              <a:latin typeface="Garet 1 Bold"/>
            </a:endParaRPr>
          </a:p>
        </p:txBody>
      </p:sp>
      <p:sp>
        <p:nvSpPr>
          <p:cNvPr id="16" name="TextBox 16"/>
          <p:cNvSpPr txBox="1"/>
          <p:nvPr/>
        </p:nvSpPr>
        <p:spPr>
          <a:xfrm>
            <a:off x="3657600" y="3609340"/>
            <a:ext cx="11362055" cy="3693160"/>
          </a:xfrm>
          <a:prstGeom prst="rect">
            <a:avLst/>
          </a:prstGeom>
        </p:spPr>
        <p:txBody>
          <a:bodyPr wrap="square" lIns="0" tIns="0" rIns="0" bIns="0" rtlCol="0" anchor="t">
            <a:spAutoFit/>
          </a:bodyPr>
          <a:lstStyle/>
          <a:p>
            <a:pPr>
              <a:lnSpc>
                <a:spcPct val="150000"/>
              </a:lnSpc>
            </a:pPr>
            <a:r>
              <a:rPr lang="en-US" sz="4000">
                <a:solidFill>
                  <a:srgbClr val="000000"/>
                </a:solidFill>
                <a:latin typeface="Arial" panose="020B0604020202020204" pitchFamily="34" charset="0"/>
                <a:cs typeface="Arial" panose="020B0604020202020204" pitchFamily="34" charset="0"/>
              </a:rPr>
              <a:t>Ta có: </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                                            = 1,36.10-3 (M/s) </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Tốc độ trung bình của phản ứng theo N</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O</a:t>
            </a:r>
            <a:r>
              <a:rPr lang="en-US" sz="4000" baseline="-25000">
                <a:solidFill>
                  <a:srgbClr val="000000"/>
                </a:solidFill>
                <a:latin typeface="Arial" panose="020B0604020202020204" pitchFamily="34" charset="0"/>
                <a:cs typeface="Arial" panose="020B0604020202020204" pitchFamily="34" charset="0"/>
              </a:rPr>
              <a:t>4</a:t>
            </a:r>
            <a:r>
              <a:rPr lang="en-US" sz="4000">
                <a:solidFill>
                  <a:srgbClr val="000000"/>
                </a:solidFill>
                <a:latin typeface="Arial" panose="020B0604020202020204" pitchFamily="34" charset="0"/>
                <a:cs typeface="Arial" panose="020B0604020202020204" pitchFamily="34" charset="0"/>
              </a:rPr>
              <a:t> trong 184 giây là 1,36.10</a:t>
            </a:r>
            <a:r>
              <a:rPr lang="en-US" sz="4000" baseline="30000">
                <a:solidFill>
                  <a:srgbClr val="000000"/>
                </a:solidFill>
                <a:latin typeface="Arial" panose="020B0604020202020204" pitchFamily="34" charset="0"/>
                <a:cs typeface="Arial" panose="020B0604020202020204" pitchFamily="34" charset="0"/>
              </a:rPr>
              <a:t>-3 </a:t>
            </a:r>
            <a:r>
              <a:rPr lang="en-US" sz="4000">
                <a:solidFill>
                  <a:srgbClr val="000000"/>
                </a:solidFill>
                <a:latin typeface="Arial" panose="020B0604020202020204" pitchFamily="34" charset="0"/>
                <a:cs typeface="Arial" panose="020B0604020202020204" pitchFamily="34" charset="0"/>
              </a:rPr>
              <a:t>(M/s)</a:t>
            </a:r>
            <a:endParaRPr lang="en-US" sz="4000">
              <a:solidFill>
                <a:srgbClr val="00000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731895" y="4218940"/>
            <a:ext cx="5936615" cy="17329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606203"/>
            <a:ext cx="7293705" cy="9074594"/>
          </a:xfrm>
          <a:prstGeom prst="rect">
            <a:avLst/>
          </a:prstGeom>
        </p:spPr>
      </p:pic>
      <p:sp>
        <p:nvSpPr>
          <p:cNvPr id="4" name="TextBox 4"/>
          <p:cNvSpPr txBox="1"/>
          <p:nvPr/>
        </p:nvSpPr>
        <p:spPr>
          <a:xfrm>
            <a:off x="1295400" y="3619500"/>
            <a:ext cx="5747385" cy="2493010"/>
          </a:xfrm>
          <a:prstGeom prst="rect">
            <a:avLst/>
          </a:prstGeom>
        </p:spPr>
        <p:txBody>
          <a:bodyPr wrap="square" lIns="0" tIns="0" rIns="0" bIns="0" rtlCol="0" anchor="t">
            <a:spAutoFit/>
          </a:bodyPr>
          <a:lstStyle/>
          <a:p>
            <a:pPr algn="ctr">
              <a:lnSpc>
                <a:spcPct val="150000"/>
              </a:lnSpc>
              <a:spcBef>
                <a:spcPct val="0"/>
              </a:spcBef>
            </a:pPr>
            <a:r>
              <a:rPr lang="en-US" sz="5400" b="1">
                <a:effectLst/>
                <a:latin typeface="Arial" panose="020B0604020202020204" pitchFamily="34" charset="0"/>
                <a:ea typeface="Calibri" panose="020F0502020204030204" pitchFamily="34" charset="0"/>
                <a:cs typeface="Arial" panose="020B0604020202020204" pitchFamily="34" charset="0"/>
              </a:rPr>
              <a:t>2. Biểu thức tốc độ phản ứng</a:t>
            </a:r>
            <a:endParaRPr lang="en-US" sz="5400" b="1">
              <a:effectLst/>
              <a:latin typeface="Arial" panose="020B0604020202020204" pitchFamily="34" charset="0"/>
              <a:ea typeface="Calibri" panose="020F0502020204030204" pitchFamily="34" charset="0"/>
              <a:cs typeface="Arial" panose="020B0604020202020204" pitchFamily="34" charset="0"/>
            </a:endParaRPr>
          </a:p>
        </p:txBody>
      </p:sp>
      <p:sp>
        <p:nvSpPr>
          <p:cNvPr id="6" name="Cloud 5"/>
          <p:cNvSpPr/>
          <p:nvPr/>
        </p:nvSpPr>
        <p:spPr>
          <a:xfrm>
            <a:off x="8523652" y="2552700"/>
            <a:ext cx="8849948" cy="5181600"/>
          </a:xfrm>
          <a:prstGeom prst="cloud">
            <a:avLst/>
          </a:prstGeom>
          <a:solidFill>
            <a:srgbClr val="FFD1D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4"/>
          <p:cNvSpPr txBox="1"/>
          <p:nvPr/>
        </p:nvSpPr>
        <p:spPr>
          <a:xfrm>
            <a:off x="9829800" y="4000500"/>
            <a:ext cx="6102985" cy="2031365"/>
          </a:xfrm>
          <a:prstGeom prst="rect">
            <a:avLst/>
          </a:prstGeom>
        </p:spPr>
        <p:txBody>
          <a:bodyPr wrap="square" lIns="0" tIns="0" rIns="0" bIns="0" rtlCol="0" anchor="t">
            <a:spAutoFit/>
          </a:bodyPr>
          <a:lstStyle/>
          <a:p>
            <a:pPr algn="ctr">
              <a:lnSpc>
                <a:spcPct val="150000"/>
              </a:lnSpc>
              <a:spcBef>
                <a:spcPct val="0"/>
              </a:spcBef>
            </a:pPr>
            <a:r>
              <a:rPr lang="en-US" sz="4400" b="1" dirty="0">
                <a:effectLst/>
                <a:latin typeface="Arial" panose="020B0604020202020204" pitchFamily="34" charset="0"/>
                <a:ea typeface="Calibri" panose="020F0502020204030204" pitchFamily="34" charset="0"/>
                <a:cs typeface="Arial" panose="020B0604020202020204" pitchFamily="34" charset="0"/>
              </a:rPr>
              <a:t>Hãy nêu nêu định luật tác dụng khối lượng.</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39175" y="-278460"/>
            <a:ext cx="9822921" cy="989488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37442"/>
            <a:ext cx="68103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618" y="5806424"/>
            <a:ext cx="6810375"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449689" y="1461049"/>
            <a:ext cx="7073612" cy="7364901"/>
          </a:xfrm>
          <a:prstGeom prst="rect">
            <a:avLst/>
          </a:prstGeom>
          <a:noFill/>
        </p:spPr>
        <p:txBody>
          <a:bodyPr wrap="square">
            <a:spAutoFit/>
          </a:bodyPr>
          <a:lstStyle/>
          <a:p>
            <a:pPr marL="0" marR="0" algn="just">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những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phản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xảy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rất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nhưng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cũng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có</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những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xảy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chậm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hơn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Để</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đánh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giá</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mức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độ</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hay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chậm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của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một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học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cần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dùng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đại</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lượng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nào</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Cách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tính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sao</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sp>
        <p:nvSpPr>
          <p:cNvPr id="3" name="TextBox 3"/>
          <p:cNvSpPr txBox="1"/>
          <p:nvPr/>
        </p:nvSpPr>
        <p:spPr>
          <a:xfrm>
            <a:off x="1447800" y="1485900"/>
            <a:ext cx="6481445" cy="2215515"/>
          </a:xfrm>
          <a:prstGeom prst="rect">
            <a:avLst/>
          </a:prstGeom>
        </p:spPr>
        <p:txBody>
          <a:bodyPr wrap="square" lIns="0" tIns="0" rIns="0" bIns="0" rtlCol="0" anchor="t">
            <a:spAutoFit/>
          </a:bodyPr>
          <a:lstStyle/>
          <a:p>
            <a:pPr marL="0" lvl="0" indent="0" algn="ctr">
              <a:lnSpc>
                <a:spcPct val="150000"/>
              </a:lnSpc>
              <a:spcBef>
                <a:spcPct val="0"/>
              </a:spcBef>
            </a:pPr>
            <a:r>
              <a:rPr lang="en-US" sz="4800" b="1">
                <a:solidFill>
                  <a:srgbClr val="000000"/>
                </a:solidFill>
                <a:latin typeface="Arial" panose="020B0604020202020204" pitchFamily="34" charset="0"/>
                <a:cs typeface="Arial" panose="020B0604020202020204" pitchFamily="34" charset="0"/>
              </a:rPr>
              <a:t>Định luật tác dụng khối lượng</a:t>
            </a:r>
            <a:endParaRPr lang="en-US" sz="4800" b="1">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11426" y="0"/>
            <a:ext cx="9822921" cy="9894884"/>
          </a:xfrm>
          <a:prstGeom prst="rect">
            <a:avLst/>
          </a:prstGeom>
        </p:spPr>
      </p:pic>
      <p:sp>
        <p:nvSpPr>
          <p:cNvPr id="5" name="TextBox 5"/>
          <p:cNvSpPr txBox="1"/>
          <p:nvPr/>
        </p:nvSpPr>
        <p:spPr>
          <a:xfrm>
            <a:off x="9152890" y="3162300"/>
            <a:ext cx="6398260" cy="4616450"/>
          </a:xfrm>
          <a:prstGeom prst="rect">
            <a:avLst/>
          </a:prstGeom>
        </p:spPr>
        <p:txBody>
          <a:bodyPr wrap="square" lIns="0" tIns="0" rIns="0" bIns="0" rtlCol="0" anchor="t">
            <a:spAutoFit/>
          </a:bodyPr>
          <a:lstStyle/>
          <a:p>
            <a:pPr marL="334645" lvl="1" indent="0" algn="just">
              <a:lnSpc>
                <a:spcPct val="150000"/>
              </a:lnSpc>
              <a:buFont typeface="Arial" panose="020B0604020202020204"/>
              <a:buNone/>
            </a:pPr>
            <a:r>
              <a:rPr lang="en-US" sz="4000">
                <a:solidFill>
                  <a:srgbClr val="000000"/>
                </a:solidFill>
                <a:latin typeface="Arial" panose="020B0604020202020204" pitchFamily="34" charset="0"/>
                <a:cs typeface="Arial" panose="020B0604020202020204" pitchFamily="34" charset="0"/>
              </a:rPr>
              <a:t>Ở nhiệt độ không đổi, tốc độ phản ứng tỉ lệ với tích số nồng độ các chất tham gia phản ứng với số mũ thích hợp.</a:t>
            </a:r>
            <a:endParaRPr lang="en-US" sz="4000">
              <a:solidFill>
                <a:srgbClr val="0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04215" y="4229127"/>
            <a:ext cx="7224889" cy="4244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2131480" y="-877445"/>
            <a:ext cx="9032964" cy="11238525"/>
          </a:xfrm>
          <a:prstGeom prst="rect">
            <a:avLst/>
          </a:prstGeom>
        </p:spPr>
      </p:pic>
      <p:sp>
        <p:nvSpPr>
          <p:cNvPr id="4" name="TextBox 4"/>
          <p:cNvSpPr txBox="1"/>
          <p:nvPr/>
        </p:nvSpPr>
        <p:spPr>
          <a:xfrm>
            <a:off x="2667000" y="3771900"/>
            <a:ext cx="7309485" cy="2769870"/>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Thảo luận nhóm đôi trả lời câu hỏi 4, 5</a:t>
            </a:r>
            <a:endParaRPr lang="en-US" sz="6000" b="1">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47796">
            <a:off x="13423616" y="4324169"/>
            <a:ext cx="3583273" cy="4976768"/>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88090">
            <a:off x="15145376" y="778805"/>
            <a:ext cx="2000064" cy="27778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91235">
            <a:off x="985066" y="5343274"/>
            <a:ext cx="686388" cy="425667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4715">
            <a:off x="16722076" y="1747505"/>
            <a:ext cx="686388" cy="425667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4715">
            <a:off x="979424" y="1860021"/>
            <a:ext cx="507406" cy="3146705"/>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79447">
            <a:off x="16811567" y="6014512"/>
            <a:ext cx="507406" cy="314670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37110">
            <a:off x="11414479" y="-335858"/>
            <a:ext cx="341583" cy="2118342"/>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04222">
            <a:off x="1527165" y="-1091694"/>
            <a:ext cx="335353" cy="20797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59718">
            <a:off x="17606633" y="-786858"/>
            <a:ext cx="341583" cy="211834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26108">
            <a:off x="11243034" y="6850807"/>
            <a:ext cx="618662" cy="3836662"/>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267215">
            <a:off x="5598524" y="6964504"/>
            <a:ext cx="618662" cy="3836662"/>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0668">
            <a:off x="15302354" y="9227829"/>
            <a:ext cx="341583" cy="2118342"/>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267215">
            <a:off x="4889491" y="-1970172"/>
            <a:ext cx="618662" cy="383666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166370" y="-15240"/>
            <a:ext cx="18778855" cy="11210290"/>
          </a:xfrm>
          <a:prstGeom prst="rect">
            <a:avLst/>
          </a:prstGeom>
        </p:spPr>
      </p:pic>
      <p:sp>
        <p:nvSpPr>
          <p:cNvPr id="16" name="TextBox 16"/>
          <p:cNvSpPr txBox="1"/>
          <p:nvPr/>
        </p:nvSpPr>
        <p:spPr>
          <a:xfrm>
            <a:off x="2819400" y="2171700"/>
            <a:ext cx="11719560" cy="5539740"/>
          </a:xfrm>
          <a:prstGeom prst="rect">
            <a:avLst/>
          </a:prstGeom>
        </p:spPr>
        <p:txBody>
          <a:bodyPr wrap="square" lIns="0" tIns="0" rIns="0" bIns="0" rtlCol="0" anchor="t">
            <a:spAutoFit/>
          </a:bodyPr>
          <a:lstStyle/>
          <a:p>
            <a:pPr algn="just">
              <a:lnSpc>
                <a:spcPct val="150000"/>
              </a:lnSpc>
            </a:pPr>
            <a:r>
              <a:rPr lang="en-US" sz="4000" b="1">
                <a:solidFill>
                  <a:srgbClr val="000000"/>
                </a:solidFill>
                <a:latin typeface="Arial" panose="020B0604020202020204" pitchFamily="34" charset="0"/>
                <a:cs typeface="Arial" panose="020B0604020202020204" pitchFamily="34" charset="0"/>
              </a:rPr>
              <a:t>Câu 4: </a:t>
            </a:r>
            <a:r>
              <a:rPr lang="en-US" sz="4000">
                <a:solidFill>
                  <a:srgbClr val="000000"/>
                </a:solidFill>
                <a:latin typeface="Arial" panose="020B0604020202020204" pitchFamily="34" charset="0"/>
                <a:cs typeface="Arial" panose="020B0604020202020204" pitchFamily="34" charset="0"/>
              </a:rPr>
              <a:t>Theo định luật tác dụng khối lượng, tốc độ phản ứng thay đổi như thế nào khi tăng hoặc giảm nồng độ chất phản ứng</a:t>
            </a:r>
            <a:endParaRPr lang="en-US" sz="4000">
              <a:solidFill>
                <a:srgbClr val="000000"/>
              </a:solidFill>
              <a:latin typeface="Arial" panose="020B0604020202020204" pitchFamily="34" charset="0"/>
              <a:cs typeface="Arial" panose="020B0604020202020204" pitchFamily="34" charset="0"/>
            </a:endParaRPr>
          </a:p>
          <a:p>
            <a:pPr algn="just">
              <a:lnSpc>
                <a:spcPct val="150000"/>
              </a:lnSpc>
            </a:pPr>
            <a:r>
              <a:rPr lang="en-US" sz="4000" b="1">
                <a:solidFill>
                  <a:srgbClr val="000000"/>
                </a:solidFill>
                <a:latin typeface="Arial" panose="020B0604020202020204" pitchFamily="34" charset="0"/>
                <a:cs typeface="Arial" panose="020B0604020202020204" pitchFamily="34" charset="0"/>
              </a:rPr>
              <a:t>Câu 5:</a:t>
            </a:r>
            <a:r>
              <a:rPr lang="en-US" sz="4000">
                <a:solidFill>
                  <a:srgbClr val="000000"/>
                </a:solidFill>
                <a:latin typeface="Arial" panose="020B0604020202020204" pitchFamily="34" charset="0"/>
                <a:cs typeface="Arial" panose="020B0604020202020204" pitchFamily="34" charset="0"/>
              </a:rPr>
              <a:t> Trong tự nhiên và cuộc sống, có nhiều phản ứng hóa học xảy ra với tốc độ khác nhau phụ thuộc vào nồng độ chất phản ứng, tìm các ví dụ minh họa.</a:t>
            </a:r>
            <a:endParaRPr lang="en-US" sz="40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1035688" y="-55338"/>
            <a:ext cx="16217238" cy="11210166"/>
          </a:xfrm>
          <a:prstGeom prst="rect">
            <a:avLst/>
          </a:prstGeom>
        </p:spPr>
      </p:pic>
      <p:sp>
        <p:nvSpPr>
          <p:cNvPr id="15" name="TextBox 15"/>
          <p:cNvSpPr txBox="1"/>
          <p:nvPr/>
        </p:nvSpPr>
        <p:spPr>
          <a:xfrm>
            <a:off x="3809954" y="1667824"/>
            <a:ext cx="10817683" cy="923290"/>
          </a:xfrm>
          <a:prstGeom prst="rect">
            <a:avLst/>
          </a:prstGeom>
        </p:spPr>
        <p:txBody>
          <a:bodyPr lIns="0" tIns="0" rIns="0" bIns="0" rtlCol="0" anchor="t">
            <a:spAutoFit/>
          </a:bodyPr>
          <a:lstStyle/>
          <a:p>
            <a:pPr marL="0" lvl="0" indent="0" algn="ctr">
              <a:lnSpc>
                <a:spcPts val="7200"/>
              </a:lnSpc>
              <a:spcBef>
                <a:spcPct val="0"/>
              </a:spcBef>
            </a:pPr>
            <a:r>
              <a:rPr lang="en-US" sz="6000">
                <a:solidFill>
                  <a:srgbClr val="000000"/>
                </a:solidFill>
                <a:latin typeface="Garet 1 Bold"/>
              </a:rPr>
              <a:t>Đáp án</a:t>
            </a:r>
            <a:endParaRPr lang="en-US" sz="6000">
              <a:solidFill>
                <a:srgbClr val="000000"/>
              </a:solidFill>
              <a:latin typeface="Garet 1 Bold"/>
            </a:endParaRPr>
          </a:p>
        </p:txBody>
      </p:sp>
      <p:sp>
        <p:nvSpPr>
          <p:cNvPr id="16" name="TextBox 16"/>
          <p:cNvSpPr txBox="1"/>
          <p:nvPr/>
        </p:nvSpPr>
        <p:spPr>
          <a:xfrm>
            <a:off x="3467100" y="2781300"/>
            <a:ext cx="11362055" cy="4616450"/>
          </a:xfrm>
          <a:prstGeom prst="rect">
            <a:avLst/>
          </a:prstGeom>
        </p:spPr>
        <p:txBody>
          <a:bodyPr wrap="square" lIns="0" tIns="0" rIns="0" bIns="0" rtlCol="0" anchor="t">
            <a:spAutoFit/>
          </a:bodyPr>
          <a:lstStyle/>
          <a:p>
            <a:pPr>
              <a:lnSpc>
                <a:spcPct val="150000"/>
              </a:lnSpc>
            </a:pPr>
            <a:r>
              <a:rPr lang="en-US" sz="4000" b="1">
                <a:solidFill>
                  <a:srgbClr val="000000"/>
                </a:solidFill>
                <a:latin typeface="Arial" panose="020B0604020202020204" pitchFamily="34" charset="0"/>
                <a:cs typeface="Arial" panose="020B0604020202020204" pitchFamily="34" charset="0"/>
              </a:rPr>
              <a:t>Câu 4:</a:t>
            </a:r>
            <a:endParaRPr lang="en-US" sz="4000" b="1">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Tốc độ phản ứng tỉ lệ thuận với nồng độ các chất tham gia phản ứng với số mũ thích hợp</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 Khi nồng độ tăng thì tốc độ phản ứng tăng và ngược lại</a:t>
            </a:r>
            <a:endParaRPr lang="en-US" sz="40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922020" y="-977265"/>
            <a:ext cx="16217265" cy="13097510"/>
          </a:xfrm>
          <a:prstGeom prst="rect">
            <a:avLst/>
          </a:prstGeom>
        </p:spPr>
      </p:pic>
      <p:sp>
        <p:nvSpPr>
          <p:cNvPr id="16" name="TextBox 16"/>
          <p:cNvSpPr txBox="1"/>
          <p:nvPr/>
        </p:nvSpPr>
        <p:spPr>
          <a:xfrm>
            <a:off x="2743200" y="876300"/>
            <a:ext cx="10809605" cy="8310245"/>
          </a:xfrm>
          <a:prstGeom prst="rect">
            <a:avLst/>
          </a:prstGeom>
        </p:spPr>
        <p:txBody>
          <a:bodyPr wrap="square" lIns="0" tIns="0" rIns="0" bIns="0" rtlCol="0" anchor="t">
            <a:spAutoFit/>
          </a:bodyPr>
          <a:lstStyle/>
          <a:p>
            <a:pPr algn="just">
              <a:lnSpc>
                <a:spcPct val="150000"/>
              </a:lnSpc>
            </a:pPr>
            <a:r>
              <a:rPr lang="en-US" sz="4000" b="1">
                <a:solidFill>
                  <a:srgbClr val="000000"/>
                </a:solidFill>
                <a:latin typeface="Arial" panose="020B0604020202020204" pitchFamily="34" charset="0"/>
                <a:cs typeface="Arial" panose="020B0604020202020204" pitchFamily="34" charset="0"/>
              </a:rPr>
              <a:t>Câu 5:</a:t>
            </a:r>
            <a:endParaRPr lang="en-US" sz="4000" b="1">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solidFill>
                  <a:srgbClr val="000000"/>
                </a:solidFill>
                <a:latin typeface="Arial" panose="020B0604020202020204" pitchFamily="34" charset="0"/>
                <a:cs typeface="Arial" panose="020B0604020202020204" pitchFamily="34" charset="0"/>
              </a:rPr>
              <a:t>Khi cho que đóm còn tàn đỏ vào bình oxygen thì que đóm bùng cháy, để ở ngoài thì k hiện tượng là do nồng độ oxygen trong bình khí oxygen cao hơn.</a:t>
            </a:r>
            <a:endParaRPr lang="en-US" sz="400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solidFill>
                  <a:srgbClr val="000000"/>
                </a:solidFill>
                <a:latin typeface="Arial" panose="020B0604020202020204" pitchFamily="34" charset="0"/>
                <a:cs typeface="Arial" panose="020B0604020202020204" pitchFamily="34" charset="0"/>
              </a:rPr>
              <a:t>Khi làm bánh mì, nếu cho nhiều men vào bột thì quá trình lên men diễn ra nhanh hơn.</a:t>
            </a:r>
            <a:endParaRPr lang="en-US" sz="400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solidFill>
                  <a:srgbClr val="000000"/>
                </a:solidFill>
                <a:latin typeface="Arial" panose="020B0604020202020204" pitchFamily="34" charset="0"/>
                <a:cs typeface="Arial" panose="020B0604020202020204" pitchFamily="34" charset="0"/>
              </a:rPr>
              <a:t>Khi làm sữa chua, nếu cho nhiều sữa chua thì quá trình lên men diễn ra nhanh hơn.</a:t>
            </a:r>
            <a:endParaRPr lang="en-US" sz="40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609600" y="723900"/>
            <a:ext cx="16484600" cy="9074785"/>
          </a:xfrm>
          <a:prstGeom prst="rect">
            <a:avLst/>
          </a:prstGeom>
        </p:spPr>
      </p:pic>
      <p:sp>
        <p:nvSpPr>
          <p:cNvPr id="103" name="Text Box 102"/>
          <p:cNvSpPr txBox="1"/>
          <p:nvPr/>
        </p:nvSpPr>
        <p:spPr>
          <a:xfrm>
            <a:off x="3657600" y="1790700"/>
            <a:ext cx="11588750" cy="2861310"/>
          </a:xfrm>
          <a:prstGeom prst="rect">
            <a:avLst/>
          </a:prstGeom>
          <a:noFill/>
          <a:ln w="9525">
            <a:noFill/>
          </a:ln>
        </p:spPr>
        <p:txBody>
          <a:bodyPr wrap="square">
            <a:spAutoFit/>
          </a:bodyPr>
          <a:p>
            <a:pPr indent="0">
              <a:lnSpc>
                <a:spcPct val="150000"/>
              </a:lnSpc>
            </a:pPr>
            <a:r>
              <a:rPr lang="en-US" sz="4000" b="0">
                <a:latin typeface="Arial" panose="020B0604020202020204" pitchFamily="34" charset="0"/>
                <a:cs typeface="Arial" panose="020B0604020202020204" pitchFamily="34" charset="0"/>
              </a:rPr>
              <a:t>Mối quan hệ giữa nồng độ và tốc độ tức thời của phản ứng hóa học được biểu diễn bằng biểu thức:</a:t>
            </a:r>
            <a:r>
              <a:rPr lang="en-US" sz="4000" b="0">
                <a:highlight>
                  <a:srgbClr val="FFFF00"/>
                </a:highlight>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sp>
        <p:nvSpPr>
          <p:cNvPr id="104" name="Text Box 103"/>
          <p:cNvSpPr txBox="1"/>
          <p:nvPr/>
        </p:nvSpPr>
        <p:spPr>
          <a:xfrm>
            <a:off x="3810000" y="5524500"/>
            <a:ext cx="12603480" cy="2861310"/>
          </a:xfrm>
          <a:prstGeom prst="rect">
            <a:avLst/>
          </a:prstGeom>
          <a:noFill/>
          <a:ln w="9525">
            <a:noFill/>
          </a:ln>
        </p:spPr>
        <p:txBody>
          <a:bodyPr wrap="square">
            <a:spAutoFit/>
          </a:bodyPr>
          <a:p>
            <a:pPr indent="0">
              <a:lnSpc>
                <a:spcPct val="150000"/>
              </a:lnSpc>
            </a:pPr>
            <a:r>
              <a:rPr lang="en-US" sz="4000" b="0" i="1">
                <a:latin typeface="Arial" panose="020B0604020202020204" pitchFamily="34" charset="0"/>
                <a:cs typeface="Arial" panose="020B0604020202020204" pitchFamily="34" charset="0"/>
              </a:rPr>
              <a:t>Trong đó: </a:t>
            </a:r>
            <a:r>
              <a:rPr lang="en-US" sz="4000" b="0">
                <a:latin typeface="Arial" panose="020B0604020202020204" pitchFamily="34" charset="0"/>
                <a:cs typeface="Arial" panose="020B0604020202020204" pitchFamily="34" charset="0"/>
              </a:rPr>
              <a:t>k là hằng số tốc độ phản ứng, C</a:t>
            </a:r>
            <a:r>
              <a:rPr lang="en-US" sz="4000" b="0" baseline="-25000">
                <a:latin typeface="Arial" panose="020B0604020202020204" pitchFamily="34" charset="0"/>
                <a:cs typeface="Arial" panose="020B0604020202020204" pitchFamily="34" charset="0"/>
              </a:rPr>
              <a:t>A</a:t>
            </a:r>
            <a:r>
              <a:rPr lang="en-US" sz="4000" b="0">
                <a:latin typeface="Arial" panose="020B0604020202020204" pitchFamily="34" charset="0"/>
                <a:cs typeface="Arial" panose="020B0604020202020204" pitchFamily="34" charset="0"/>
              </a:rPr>
              <a:t>, C</a:t>
            </a:r>
            <a:r>
              <a:rPr lang="en-US" sz="4000" b="0" baseline="-25000">
                <a:latin typeface="Arial" panose="020B0604020202020204" pitchFamily="34" charset="0"/>
                <a:cs typeface="Arial" panose="020B0604020202020204" pitchFamily="34" charset="0"/>
              </a:rPr>
              <a:t>B </a:t>
            </a:r>
            <a:r>
              <a:rPr lang="en-US" sz="4000" b="0">
                <a:latin typeface="Arial" panose="020B0604020202020204" pitchFamily="34" charset="0"/>
                <a:cs typeface="Arial" panose="020B0604020202020204" pitchFamily="34" charset="0"/>
              </a:rPr>
              <a:t>là nồng độ (M) chất A,B tại thời điểm đang xét.</a:t>
            </a:r>
            <a:endParaRPr lang="en-US" sz="400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467600" y="4076700"/>
            <a:ext cx="4488180" cy="1679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1600" y="606425"/>
            <a:ext cx="16177260" cy="9074785"/>
          </a:xfrm>
          <a:prstGeom prst="rect">
            <a:avLst/>
          </a:prstGeom>
        </p:spPr>
      </p:pic>
      <p:sp>
        <p:nvSpPr>
          <p:cNvPr id="103" name="Text Box 102"/>
          <p:cNvSpPr txBox="1"/>
          <p:nvPr/>
        </p:nvSpPr>
        <p:spPr>
          <a:xfrm>
            <a:off x="2667000" y="1257300"/>
            <a:ext cx="12236450" cy="6554470"/>
          </a:xfrm>
          <a:prstGeom prst="rect">
            <a:avLst/>
          </a:prstGeom>
          <a:noFill/>
          <a:ln w="9525">
            <a:noFill/>
          </a:ln>
        </p:spPr>
        <p:txBody>
          <a:bodyPr wrap="square">
            <a:spAutoFit/>
          </a:bodyPr>
          <a:p>
            <a:pPr indent="0" algn="ctr">
              <a:lnSpc>
                <a:spcPct val="150000"/>
              </a:lnSpc>
            </a:pPr>
            <a:r>
              <a:rPr lang="en-US" sz="4000" b="1">
                <a:solidFill>
                  <a:srgbClr val="FF0000"/>
                </a:solidFill>
                <a:latin typeface="Arial" panose="020B0604020202020204" pitchFamily="34" charset="0"/>
                <a:cs typeface="Arial" panose="020B0604020202020204" pitchFamily="34" charset="0"/>
              </a:rPr>
              <a:t>HOẠT ĐỘNG NHÓM 4</a:t>
            </a:r>
            <a:endParaRPr lang="en-US" sz="4000" b="1">
              <a:solidFill>
                <a:srgbClr val="FF0000"/>
              </a:solidFill>
              <a:latin typeface="Arial" panose="020B0604020202020204" pitchFamily="34" charset="0"/>
              <a:cs typeface="Arial" panose="020B0604020202020204" pitchFamily="34" charset="0"/>
            </a:endParaRPr>
          </a:p>
          <a:p>
            <a:pPr indent="0" algn="just">
              <a:lnSpc>
                <a:spcPct val="150000"/>
              </a:lnSpc>
            </a:pPr>
            <a:endParaRPr lang="en-US" sz="4000" b="0">
              <a:solidFill>
                <a:srgbClr val="000000"/>
              </a:solidFill>
              <a:latin typeface="Arial" panose="020B0604020202020204" pitchFamily="34" charset="0"/>
              <a:cs typeface="Arial" panose="020B0604020202020204" pitchFamily="34" charset="0"/>
            </a:endParaRPr>
          </a:p>
          <a:p>
            <a:pPr indent="0" algn="just">
              <a:lnSpc>
                <a:spcPct val="150000"/>
              </a:lnSpc>
            </a:pPr>
            <a:r>
              <a:rPr lang="en-US" sz="4000" b="1">
                <a:solidFill>
                  <a:srgbClr val="000000"/>
                </a:solidFill>
                <a:latin typeface="Arial" panose="020B0604020202020204" pitchFamily="34" charset="0"/>
                <a:cs typeface="Arial" panose="020B0604020202020204" pitchFamily="34" charset="0"/>
              </a:rPr>
              <a:t>Câu luyện tập: </a:t>
            </a:r>
            <a:r>
              <a:rPr lang="en-US" sz="4000" b="0">
                <a:solidFill>
                  <a:srgbClr val="000000"/>
                </a:solidFill>
                <a:latin typeface="Arial" panose="020B0604020202020204" pitchFamily="34" charset="0"/>
                <a:cs typeface="Arial" panose="020B0604020202020204" pitchFamily="34" charset="0"/>
              </a:rPr>
              <a:t>Cho phản ứng đơn giản sau:</a:t>
            </a:r>
            <a:endParaRPr lang="en-US" sz="4000" b="0">
              <a:solidFill>
                <a:srgbClr val="000000"/>
              </a:solidFill>
              <a:latin typeface="Arial" panose="020B0604020202020204" pitchFamily="34" charset="0"/>
              <a:cs typeface="Arial" panose="020B0604020202020204" pitchFamily="34" charset="0"/>
            </a:endParaRPr>
          </a:p>
          <a:p>
            <a:pPr indent="0" algn="just">
              <a:lnSpc>
                <a:spcPct val="150000"/>
              </a:lnSpc>
            </a:pPr>
            <a:r>
              <a:rPr lang="en-US" sz="4000" b="0">
                <a:solidFill>
                  <a:srgbClr val="000000"/>
                </a:solidFill>
                <a:latin typeface="Arial" panose="020B0604020202020204" pitchFamily="34" charset="0"/>
                <a:cs typeface="Arial" panose="020B0604020202020204" pitchFamily="34" charset="0"/>
              </a:rPr>
              <a:t>H</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(g) + Cl</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(g) → 2HCl(g)</a:t>
            </a:r>
            <a:endParaRPr lang="en-US" sz="4000" b="0">
              <a:solidFill>
                <a:srgbClr val="000000"/>
              </a:solidFill>
              <a:latin typeface="Arial" panose="020B0604020202020204" pitchFamily="34" charset="0"/>
              <a:cs typeface="Arial" panose="020B0604020202020204" pitchFamily="34" charset="0"/>
            </a:endParaRPr>
          </a:p>
          <a:p>
            <a:pPr indent="0" algn="just">
              <a:lnSpc>
                <a:spcPct val="150000"/>
              </a:lnSpc>
            </a:pPr>
            <a:r>
              <a:rPr lang="en-US" sz="4000" b="0">
                <a:solidFill>
                  <a:srgbClr val="000000"/>
                </a:solidFill>
                <a:latin typeface="Arial" panose="020B0604020202020204" pitchFamily="34" charset="0"/>
                <a:cs typeface="Arial" panose="020B0604020202020204" pitchFamily="34" charset="0"/>
              </a:rPr>
              <a:t>a) Viết biểu thức tốc độ tức thời của phản ứng trên</a:t>
            </a:r>
            <a:endParaRPr lang="en-US" sz="4000" b="0">
              <a:solidFill>
                <a:srgbClr val="000000"/>
              </a:solidFill>
              <a:latin typeface="Arial" panose="020B0604020202020204" pitchFamily="34" charset="0"/>
              <a:cs typeface="Arial" panose="020B0604020202020204" pitchFamily="34" charset="0"/>
            </a:endParaRPr>
          </a:p>
          <a:p>
            <a:pPr indent="0" algn="just">
              <a:lnSpc>
                <a:spcPct val="150000"/>
              </a:lnSpc>
            </a:pPr>
            <a:r>
              <a:rPr lang="en-US" sz="4000" b="0">
                <a:solidFill>
                  <a:srgbClr val="000000"/>
                </a:solidFill>
                <a:latin typeface="Arial" panose="020B0604020202020204" pitchFamily="34" charset="0"/>
                <a:cs typeface="Arial" panose="020B0604020202020204" pitchFamily="34" charset="0"/>
              </a:rPr>
              <a:t>b) Tốc độ phản ứng thay đổi thế nào khi nồng độ H</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 giảm 2 lần và giữ nguyên nồng độ Cl</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a:t>
            </a:r>
            <a:endParaRPr lang="en-US" sz="4000" b="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1600" y="606425"/>
            <a:ext cx="16177260" cy="9490075"/>
          </a:xfrm>
          <a:prstGeom prst="rect">
            <a:avLst/>
          </a:prstGeom>
        </p:spPr>
      </p:pic>
      <p:sp>
        <p:nvSpPr>
          <p:cNvPr id="103" name="Text Box 102"/>
          <p:cNvSpPr txBox="1"/>
          <p:nvPr/>
        </p:nvSpPr>
        <p:spPr>
          <a:xfrm>
            <a:off x="2623185" y="1028700"/>
            <a:ext cx="12280265" cy="3784600"/>
          </a:xfrm>
          <a:prstGeom prst="rect">
            <a:avLst/>
          </a:prstGeom>
          <a:noFill/>
          <a:ln w="9525">
            <a:noFill/>
          </a:ln>
        </p:spPr>
        <p:txBody>
          <a:bodyPr wrap="square">
            <a:spAutoFit/>
          </a:bodyPr>
          <a:p>
            <a:pPr indent="0" algn="ctr">
              <a:lnSpc>
                <a:spcPct val="150000"/>
              </a:lnSpc>
            </a:pPr>
            <a:r>
              <a:rPr lang="en-US" sz="4000" b="1">
                <a:solidFill>
                  <a:srgbClr val="FF0000"/>
                </a:solidFill>
                <a:latin typeface="Arial" panose="020B0604020202020204" pitchFamily="34" charset="0"/>
                <a:cs typeface="Arial" panose="020B0604020202020204" pitchFamily="34" charset="0"/>
              </a:rPr>
              <a:t>HOẠT ĐỘNG NHÓM 4</a:t>
            </a:r>
            <a:endParaRPr lang="en-US" sz="4000" b="1">
              <a:solidFill>
                <a:srgbClr val="FF0000"/>
              </a:solidFill>
              <a:latin typeface="Arial" panose="020B0604020202020204" pitchFamily="34" charset="0"/>
              <a:cs typeface="Arial" panose="020B0604020202020204" pitchFamily="34" charset="0"/>
            </a:endParaRPr>
          </a:p>
          <a:p>
            <a:pPr indent="0" algn="just">
              <a:lnSpc>
                <a:spcPct val="150000"/>
              </a:lnSpc>
            </a:pPr>
            <a:r>
              <a:rPr lang="en-US" sz="4000" b="1">
                <a:solidFill>
                  <a:srgbClr val="000000"/>
                </a:solidFill>
                <a:latin typeface="Arial" panose="020B0604020202020204" pitchFamily="34" charset="0"/>
                <a:cs typeface="Arial" panose="020B0604020202020204" pitchFamily="34" charset="0"/>
              </a:rPr>
              <a:t>Câu vận dụng: </a:t>
            </a:r>
            <a:r>
              <a:rPr lang="en-US" sz="4000" b="0">
                <a:solidFill>
                  <a:srgbClr val="000000"/>
                </a:solidFill>
                <a:latin typeface="Arial" panose="020B0604020202020204" pitchFamily="34" charset="0"/>
                <a:cs typeface="Arial" panose="020B0604020202020204" pitchFamily="34" charset="0"/>
              </a:rPr>
              <a:t>Dưới đây là một số hiện tượng xảy ra trong đời sống, hãy sắp xếp theo thứ tự tốc độ giảm dần:</a:t>
            </a:r>
            <a:endParaRPr lang="en-US" sz="4000" b="0">
              <a:solidFill>
                <a:srgbClr val="000000"/>
              </a:solidFill>
              <a:latin typeface="Arial" panose="020B0604020202020204" pitchFamily="34" charset="0"/>
              <a:cs typeface="Arial" panose="020B0604020202020204" pitchFamily="34" charset="0"/>
            </a:endParaRPr>
          </a:p>
        </p:txBody>
      </p:sp>
      <p:graphicFrame>
        <p:nvGraphicFramePr>
          <p:cNvPr id="6" name="Table 5"/>
          <p:cNvGraphicFramePr/>
          <p:nvPr/>
        </p:nvGraphicFramePr>
        <p:xfrm>
          <a:off x="2819400" y="4991100"/>
          <a:ext cx="11633835" cy="3766185"/>
        </p:xfrm>
        <a:graphic>
          <a:graphicData uri="http://schemas.openxmlformats.org/drawingml/2006/table">
            <a:tbl>
              <a:tblPr firstRow="1" bandRow="1">
                <a:tableStyleId>{5940675A-B579-460E-94D1-54222C63F5DA}</a:tableStyleId>
              </a:tblPr>
              <a:tblGrid>
                <a:gridCol w="7599680"/>
                <a:gridCol w="4034155"/>
              </a:tblGrid>
              <a:tr h="735965">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Nướng bánh mì</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(1)</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948055">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Đốt gas khi nấu ăn</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(2)</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134110">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Lên men sữa tạo ra sữa chua</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(3)</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948055">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Tấm tôn thiếc bị gỉ sét</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(4)</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241300" y="-888365"/>
            <a:ext cx="18771235" cy="12849860"/>
          </a:xfrm>
          <a:prstGeom prst="rect">
            <a:avLst/>
          </a:prstGeom>
        </p:spPr>
      </p:pic>
      <p:sp>
        <p:nvSpPr>
          <p:cNvPr id="15" name="TextBox 15"/>
          <p:cNvSpPr txBox="1"/>
          <p:nvPr/>
        </p:nvSpPr>
        <p:spPr>
          <a:xfrm>
            <a:off x="3735024" y="1105214"/>
            <a:ext cx="10817683" cy="923290"/>
          </a:xfrm>
          <a:prstGeom prst="rect">
            <a:avLst/>
          </a:prstGeom>
        </p:spPr>
        <p:txBody>
          <a:bodyPr lIns="0" tIns="0" rIns="0" bIns="0" rtlCol="0" anchor="t">
            <a:spAutoFit/>
          </a:bodyPr>
          <a:lstStyle/>
          <a:p>
            <a:pPr marL="0" lvl="0" indent="0" algn="ctr">
              <a:lnSpc>
                <a:spcPts val="7200"/>
              </a:lnSpc>
              <a:spcBef>
                <a:spcPct val="0"/>
              </a:spcBef>
            </a:pPr>
            <a:r>
              <a:rPr lang="en-US" sz="6000">
                <a:solidFill>
                  <a:srgbClr val="000000"/>
                </a:solidFill>
                <a:latin typeface="Garet 1 Bold"/>
              </a:rPr>
              <a:t>Đáp án</a:t>
            </a:r>
            <a:endParaRPr lang="en-US" sz="6000">
              <a:solidFill>
                <a:srgbClr val="000000"/>
              </a:solidFill>
              <a:latin typeface="Garet 1 Bold"/>
            </a:endParaRPr>
          </a:p>
        </p:txBody>
      </p:sp>
      <p:sp>
        <p:nvSpPr>
          <p:cNvPr id="16" name="TextBox 16"/>
          <p:cNvSpPr txBox="1"/>
          <p:nvPr/>
        </p:nvSpPr>
        <p:spPr>
          <a:xfrm>
            <a:off x="1828800" y="1972945"/>
            <a:ext cx="14386560" cy="7386320"/>
          </a:xfrm>
          <a:prstGeom prst="rect">
            <a:avLst/>
          </a:prstGeom>
        </p:spPr>
        <p:txBody>
          <a:bodyPr wrap="square" lIns="0" tIns="0" rIns="0" bIns="0" rtlCol="0" anchor="t">
            <a:spAutoFit/>
          </a:bodyPr>
          <a:lstStyle/>
          <a:p>
            <a:pPr>
              <a:lnSpc>
                <a:spcPct val="150000"/>
              </a:lnSpc>
            </a:pPr>
            <a:r>
              <a:rPr lang="en-US" sz="4000" b="1">
                <a:solidFill>
                  <a:srgbClr val="000000"/>
                </a:solidFill>
                <a:latin typeface="Arial" panose="020B0604020202020204" pitchFamily="34" charset="0"/>
                <a:cs typeface="Arial" panose="020B0604020202020204" pitchFamily="34" charset="0"/>
              </a:rPr>
              <a:t>Câu luyện tập:</a:t>
            </a:r>
            <a:endParaRPr lang="en-US" sz="4000" b="1">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a) Biểu thức tốc độ tức thời của phản ứng là:</a:t>
            </a:r>
            <a:endParaRPr lang="en-US" sz="4000">
              <a:solidFill>
                <a:srgbClr val="000000"/>
              </a:solidFill>
              <a:latin typeface="Arial" panose="020B0604020202020204" pitchFamily="34" charset="0"/>
              <a:cs typeface="Arial" panose="020B0604020202020204" pitchFamily="34" charset="0"/>
            </a:endParaRPr>
          </a:p>
          <a:p>
            <a:pPr>
              <a:lnSpc>
                <a:spcPct val="150000"/>
              </a:lnSpc>
            </a:pP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b) Gọi  là nồng độ ban đầu của Cl</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là nồng độ đầu của H</a:t>
            </a:r>
            <a:r>
              <a:rPr lang="en-US" sz="4000" baseline="-25000">
                <a:solidFill>
                  <a:srgbClr val="000000"/>
                </a:solidFill>
                <a:latin typeface="Arial" panose="020B0604020202020204" pitchFamily="34" charset="0"/>
                <a:cs typeface="Arial" panose="020B0604020202020204" pitchFamily="34" charset="0"/>
              </a:rPr>
              <a:t>2</a:t>
            </a:r>
            <a:endParaRPr lang="en-US" sz="4000">
              <a:solidFill>
                <a:srgbClr val="000000"/>
              </a:solidFill>
              <a:latin typeface="Arial" panose="020B0604020202020204" pitchFamily="34" charset="0"/>
              <a:cs typeface="Arial" panose="020B0604020202020204" pitchFamily="34" charset="0"/>
            </a:endParaRPr>
          </a:p>
          <a:p>
            <a:pPr algn="ctr">
              <a:lnSpc>
                <a:spcPct val="150000"/>
              </a:lnSpc>
            </a:pPr>
            <a:endParaRPr lang="en-US" sz="4000">
              <a:solidFill>
                <a:srgbClr val="000000"/>
              </a:solidFill>
              <a:latin typeface="Arial" panose="020B0604020202020204" pitchFamily="34" charset="0"/>
              <a:cs typeface="Arial" panose="020B0604020202020204" pitchFamily="34" charset="0"/>
            </a:endParaRPr>
          </a:p>
          <a:p>
            <a:pPr algn="ctr">
              <a:lnSpc>
                <a:spcPct val="150000"/>
              </a:lnSpc>
            </a:pPr>
            <a:r>
              <a:rPr lang="en-US" sz="4000">
                <a:solidFill>
                  <a:srgbClr val="000000"/>
                </a:solidFill>
                <a:latin typeface="Arial" panose="020B0604020202020204" pitchFamily="34" charset="0"/>
                <a:cs typeface="Arial" panose="020B0604020202020204" pitchFamily="34" charset="0"/>
              </a:rPr>
              <a:t>→ 2v</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v1</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Tốc độ phản ứng giảm 1 nửa khi nồng độ H</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giảm 2 lần và giữ nguyên nồng độ Cl</a:t>
            </a:r>
            <a:r>
              <a:rPr lang="en-US" sz="4000" baseline="-25000">
                <a:solidFill>
                  <a:srgbClr val="000000"/>
                </a:solidFill>
                <a:latin typeface="Arial" panose="020B0604020202020204" pitchFamily="34" charset="0"/>
                <a:cs typeface="Arial" panose="020B0604020202020204" pitchFamily="34" charset="0"/>
              </a:rPr>
              <a:t>2</a:t>
            </a:r>
            <a:endParaRPr lang="en-US" sz="4000" baseline="-25000">
              <a:solidFill>
                <a:srgbClr val="00000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6781800" y="3619500"/>
            <a:ext cx="4936490" cy="1614170"/>
          </a:xfrm>
          <a:prstGeom prst="rect">
            <a:avLst/>
          </a:prstGeom>
        </p:spPr>
      </p:pic>
      <p:pic>
        <p:nvPicPr>
          <p:cNvPr id="18" name="Picture 17"/>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6858000" y="5594350"/>
            <a:ext cx="5386705" cy="12725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402590" y="-788035"/>
            <a:ext cx="18771235" cy="12849860"/>
          </a:xfrm>
          <a:prstGeom prst="rect">
            <a:avLst/>
          </a:prstGeom>
        </p:spPr>
      </p:pic>
      <p:sp>
        <p:nvSpPr>
          <p:cNvPr id="15" name="TextBox 15"/>
          <p:cNvSpPr txBox="1"/>
          <p:nvPr/>
        </p:nvSpPr>
        <p:spPr>
          <a:xfrm>
            <a:off x="3735024" y="1105214"/>
            <a:ext cx="10817683" cy="923290"/>
          </a:xfrm>
          <a:prstGeom prst="rect">
            <a:avLst/>
          </a:prstGeom>
        </p:spPr>
        <p:txBody>
          <a:bodyPr lIns="0" tIns="0" rIns="0" bIns="0" rtlCol="0" anchor="t">
            <a:spAutoFit/>
          </a:bodyPr>
          <a:lstStyle/>
          <a:p>
            <a:pPr indent="0" algn="ctr">
              <a:lnSpc>
                <a:spcPts val="7200"/>
              </a:lnSpc>
              <a:spcBef>
                <a:spcPct val="0"/>
              </a:spcBef>
            </a:pPr>
            <a:r>
              <a:rPr lang="en-US" sz="6000">
                <a:solidFill>
                  <a:srgbClr val="000000"/>
                </a:solidFill>
                <a:latin typeface="Garet 1 Bold"/>
              </a:rPr>
              <a:t>Đáp án</a:t>
            </a:r>
            <a:endParaRPr lang="en-US" sz="6000">
              <a:solidFill>
                <a:srgbClr val="000000"/>
              </a:solidFill>
              <a:latin typeface="Garet 1 Bold"/>
            </a:endParaRPr>
          </a:p>
        </p:txBody>
      </p:sp>
      <p:sp>
        <p:nvSpPr>
          <p:cNvPr id="16" name="TextBox 16"/>
          <p:cNvSpPr txBox="1"/>
          <p:nvPr/>
        </p:nvSpPr>
        <p:spPr>
          <a:xfrm>
            <a:off x="1828800" y="1972945"/>
            <a:ext cx="14386560" cy="1846580"/>
          </a:xfrm>
          <a:prstGeom prst="rect">
            <a:avLst/>
          </a:prstGeom>
        </p:spPr>
        <p:txBody>
          <a:bodyPr wrap="square" lIns="0" tIns="0" rIns="0" bIns="0" rtlCol="0" anchor="t">
            <a:spAutoFit/>
          </a:bodyPr>
          <a:lstStyle/>
          <a:p>
            <a:pPr>
              <a:lnSpc>
                <a:spcPct val="150000"/>
              </a:lnSpc>
            </a:pPr>
            <a:r>
              <a:rPr lang="en-US" sz="4000" b="1">
                <a:solidFill>
                  <a:srgbClr val="000000"/>
                </a:solidFill>
                <a:latin typeface="Arial" panose="020B0604020202020204" pitchFamily="34" charset="0"/>
                <a:cs typeface="Arial" panose="020B0604020202020204" pitchFamily="34" charset="0"/>
              </a:rPr>
              <a:t>Câu vận dụng:</a:t>
            </a:r>
            <a:endParaRPr lang="en-US" sz="4000" b="1">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Sắp xếp theo thứ tự tốc độ giảm dần:</a:t>
            </a:r>
            <a:endParaRPr lang="en-US" sz="4000">
              <a:solidFill>
                <a:srgbClr val="000000"/>
              </a:solidFill>
              <a:latin typeface="Arial" panose="020B0604020202020204" pitchFamily="34" charset="0"/>
              <a:cs typeface="Arial" panose="020B0604020202020204" pitchFamily="34" charset="0"/>
            </a:endParaRPr>
          </a:p>
        </p:txBody>
      </p:sp>
      <p:graphicFrame>
        <p:nvGraphicFramePr>
          <p:cNvPr id="19" name="Table 18"/>
          <p:cNvGraphicFramePr/>
          <p:nvPr/>
        </p:nvGraphicFramePr>
        <p:xfrm>
          <a:off x="2118995" y="4258945"/>
          <a:ext cx="12983845" cy="4749800"/>
        </p:xfrm>
        <a:graphic>
          <a:graphicData uri="http://schemas.openxmlformats.org/drawingml/2006/table">
            <a:tbl>
              <a:tblPr firstRow="1" bandRow="1">
                <a:tableStyleId>{5940675A-B579-460E-94D1-54222C63F5DA}</a:tableStyleId>
              </a:tblPr>
              <a:tblGrid>
                <a:gridCol w="9930765"/>
                <a:gridCol w="3053080"/>
              </a:tblGrid>
              <a:tr h="1298575">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Đốt gas khi nấu ăn: vài giây</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(2)</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216660">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Nướng bánh mì: 2-3 phút</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(1)</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144905">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Lên men sữa tạo ra sữa chua: 1 ngày</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(3)</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089660">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Tấm tôn thiếc bị gỉ sét: 1 tháng</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lnSpc>
                          <a:spcPct val="150000"/>
                        </a:lnSpc>
                        <a:buNone/>
                      </a:pPr>
                      <a:r>
                        <a:rPr lang="en-US" sz="4000" b="0">
                          <a:solidFill>
                            <a:srgbClr val="000000"/>
                          </a:solidFill>
                          <a:latin typeface="Arial" panose="020B0604020202020204" pitchFamily="34" charset="0"/>
                          <a:cs typeface="Arial" panose="020B0604020202020204" pitchFamily="34" charset="0"/>
                        </a:rPr>
                        <a:t>(4)</a:t>
                      </a:r>
                      <a:endParaRPr lang="en-US" sz="4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31750" marR="31750" marT="31750" marB="3175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952500"/>
            <a:ext cx="16764000" cy="8153400"/>
          </a:xfrm>
          <a:prstGeom prst="rect">
            <a:avLst/>
          </a:prstGeom>
        </p:spPr>
      </p:pic>
      <p:sp>
        <p:nvSpPr>
          <p:cNvPr id="7" name="TextBox 6"/>
          <p:cNvSpPr txBox="1"/>
          <p:nvPr/>
        </p:nvSpPr>
        <p:spPr>
          <a:xfrm>
            <a:off x="2057400" y="2791921"/>
            <a:ext cx="14478000" cy="4474558"/>
          </a:xfrm>
          <a:prstGeom prst="rect">
            <a:avLst/>
          </a:prstGeom>
          <a:noFill/>
        </p:spPr>
        <p:txBody>
          <a:bodyPr wrap="square">
            <a:spAutoFit/>
          </a:bodyPr>
          <a:lstStyle/>
          <a:p>
            <a:pPr algn="ctr">
              <a:lnSpc>
                <a:spcPct val="150000"/>
              </a:lnSpc>
            </a:pPr>
            <a:r>
              <a:rPr lang="en-US" sz="6600" b="1" dirty="0">
                <a:effectLst/>
                <a:latin typeface="Arial" panose="020B0604020202020204" pitchFamily="34" charset="0"/>
                <a:ea typeface="Calibri" panose="020F0502020204030204" pitchFamily="34" charset="0"/>
                <a:cs typeface="Arial" panose="020B0604020202020204" pitchFamily="34" charset="0"/>
              </a:rPr>
              <a:t>BÀI 15: PHƯƠNG TRÌNH TỐC ĐỘ PHẢN ỨNG VÀ HẰNG SỐ TỐC ĐỘ PHẢN ỨNG </a:t>
            </a:r>
            <a:endParaRPr lang="en-US" sz="6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52638" y="2024041"/>
            <a:ext cx="14853843" cy="6275749"/>
          </a:xfrm>
          <a:prstGeom prst="rect">
            <a:avLst/>
          </a:prstGeom>
        </p:spPr>
      </p:pic>
      <p:sp>
        <p:nvSpPr>
          <p:cNvPr id="4" name="TextBox 4"/>
          <p:cNvSpPr txBox="1"/>
          <p:nvPr/>
        </p:nvSpPr>
        <p:spPr>
          <a:xfrm>
            <a:off x="3352800" y="4623435"/>
            <a:ext cx="12156440" cy="1076960"/>
          </a:xfrm>
          <a:prstGeom prst="rect">
            <a:avLst/>
          </a:prstGeom>
        </p:spPr>
        <p:txBody>
          <a:bodyPr wrap="square" lIns="0" tIns="0" rIns="0" bIns="0" rtlCol="0" anchor="t">
            <a:spAutoFit/>
          </a:bodyPr>
          <a:lstStyle/>
          <a:p>
            <a:pPr marL="0" lvl="0" indent="0" algn="ctr">
              <a:lnSpc>
                <a:spcPts val="8400"/>
              </a:lnSpc>
              <a:spcBef>
                <a:spcPct val="0"/>
              </a:spcBef>
            </a:pPr>
            <a:r>
              <a:rPr lang="en-US" sz="6600" b="1">
                <a:solidFill>
                  <a:srgbClr val="000000"/>
                </a:solidFill>
                <a:latin typeface="Arial" panose="020B0604020202020204" pitchFamily="34" charset="0"/>
                <a:cs typeface="Arial" panose="020B0604020202020204" pitchFamily="34" charset="0"/>
              </a:rPr>
              <a:t>LUYỆN TẬP</a:t>
            </a:r>
            <a:endParaRPr lang="en-US" sz="6600" b="1">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176857" y="-2336017"/>
            <a:ext cx="1293736" cy="8023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76200" y="4191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838200" y="647700"/>
            <a:ext cx="8475980" cy="907478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296400" y="647700"/>
            <a:ext cx="8509635" cy="9074785"/>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20369" flipH="1">
            <a:off x="16678275" y="5164455"/>
            <a:ext cx="585470" cy="3632200"/>
          </a:xfrm>
          <a:prstGeom prst="rect">
            <a:avLst/>
          </a:prstGeom>
        </p:spPr>
      </p:pic>
      <p:sp>
        <p:nvSpPr>
          <p:cNvPr id="104" name="Text Box 103"/>
          <p:cNvSpPr txBox="1"/>
          <p:nvPr/>
        </p:nvSpPr>
        <p:spPr>
          <a:xfrm>
            <a:off x="2286000" y="2019300"/>
            <a:ext cx="14293215" cy="6554470"/>
          </a:xfrm>
          <a:prstGeom prst="rect">
            <a:avLst/>
          </a:prstGeom>
          <a:noFill/>
          <a:ln w="9525">
            <a:noFill/>
          </a:ln>
        </p:spPr>
        <p:txBody>
          <a:bodyPr wrap="square">
            <a:spAutoFit/>
          </a:bodyPr>
          <a:p>
            <a:pPr indent="0" algn="l">
              <a:lnSpc>
                <a:spcPct val="150000"/>
              </a:lnSpc>
              <a:buFont typeface="Arial" panose="020B0604020202020204" pitchFamily="34" charset="0"/>
              <a:buNone/>
            </a:pPr>
            <a:r>
              <a:rPr lang="en-US" sz="4000" b="1">
                <a:solidFill>
                  <a:srgbClr val="000000"/>
                </a:solidFill>
                <a:latin typeface="Arial" panose="020B0604020202020204" pitchFamily="34" charset="0"/>
                <a:ea typeface="SimSun" panose="02010600030101010101" pitchFamily="2" charset="-122"/>
                <a:cs typeface="Arial" panose="020B0604020202020204" pitchFamily="34" charset="0"/>
              </a:rPr>
              <a:t>Bài 1: </a:t>
            </a:r>
            <a:r>
              <a:rPr lang="en-US" sz="4000" b="0">
                <a:solidFill>
                  <a:srgbClr val="000000"/>
                </a:solidFill>
                <a:latin typeface="Arial" panose="020B0604020202020204" pitchFamily="34" charset="0"/>
                <a:cs typeface="Arial" panose="020B0604020202020204" pitchFamily="34" charset="0"/>
              </a:rPr>
              <a:t>Cho phản ứng đơn giản xảy ra trong bình kín: </a:t>
            </a:r>
            <a:endParaRPr lang="en-US" sz="4000" b="0">
              <a:solidFill>
                <a:srgbClr val="000000"/>
              </a:solidFill>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000" b="0">
                <a:solidFill>
                  <a:srgbClr val="000000"/>
                </a:solidFill>
                <a:latin typeface="Arial" panose="020B0604020202020204" pitchFamily="34" charset="0"/>
                <a:cs typeface="Arial" panose="020B0604020202020204" pitchFamily="34" charset="0"/>
              </a:rPr>
              <a:t>2NO(g) + O</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(g) → 2NO</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(g)</a:t>
            </a:r>
            <a:endParaRPr lang="en-US" sz="4000" b="0">
              <a:solidFill>
                <a:srgbClr val="000000"/>
              </a:solidFill>
              <a:latin typeface="Arial" panose="020B0604020202020204" pitchFamily="34" charset="0"/>
              <a:cs typeface="Arial" panose="020B0604020202020204" pitchFamily="34" charset="0"/>
            </a:endParaRPr>
          </a:p>
          <a:p>
            <a:pPr indent="0" algn="l">
              <a:lnSpc>
                <a:spcPct val="150000"/>
              </a:lnSpc>
              <a:buFont typeface="Arial" panose="020B0604020202020204" pitchFamily="34" charset="0"/>
              <a:buNone/>
            </a:pPr>
            <a:r>
              <a:rPr lang="en-US" sz="4000" b="0">
                <a:solidFill>
                  <a:srgbClr val="000000"/>
                </a:solidFill>
                <a:latin typeface="Arial" panose="020B0604020202020204" pitchFamily="34" charset="0"/>
                <a:cs typeface="Arial" panose="020B0604020202020204" pitchFamily="34" charset="0"/>
              </a:rPr>
              <a:t>a) Viết biểu thức tốc độ tức thời của phản ứngb) Ở nhiệt độ không đổi, tốc độ phản ứng thay đổi thế nào khi</a:t>
            </a:r>
            <a:endParaRPr lang="en-US" sz="4000" b="0">
              <a:solidFill>
                <a:srgbClr val="000000"/>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solidFill>
                  <a:srgbClr val="000000"/>
                </a:solidFill>
                <a:latin typeface="Arial" panose="020B0604020202020204" pitchFamily="34" charset="0"/>
                <a:cs typeface="Arial" panose="020B0604020202020204" pitchFamily="34" charset="0"/>
              </a:rPr>
              <a:t>Nồng độ O</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 tăng 3 lần, nồng độ NO không đổi?</a:t>
            </a:r>
            <a:endParaRPr lang="en-US" sz="4000" b="0">
              <a:solidFill>
                <a:srgbClr val="000000"/>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solidFill>
                  <a:srgbClr val="000000"/>
                </a:solidFill>
                <a:latin typeface="Arial" panose="020B0604020202020204" pitchFamily="34" charset="0"/>
                <a:cs typeface="Arial" panose="020B0604020202020204" pitchFamily="34" charset="0"/>
              </a:rPr>
              <a:t>Nồng độ NO tăng 3 lần, nồng độ O</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 không đổi </a:t>
            </a:r>
            <a:endParaRPr lang="en-US" sz="4000" b="0">
              <a:solidFill>
                <a:srgbClr val="000000"/>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solidFill>
                  <a:srgbClr val="000000"/>
                </a:solidFill>
                <a:latin typeface="Arial" panose="020B0604020202020204" pitchFamily="34" charset="0"/>
                <a:cs typeface="Arial" panose="020B0604020202020204" pitchFamily="34" charset="0"/>
              </a:rPr>
              <a:t> Nồng độ NO và O</a:t>
            </a:r>
            <a:r>
              <a:rPr lang="en-US" sz="4000" b="0" baseline="-2500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 đều tăng 3 lần?</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76200" y="4191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838200" y="647700"/>
            <a:ext cx="8475980" cy="907478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296400" y="647700"/>
            <a:ext cx="8509635" cy="9074785"/>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20369" flipH="1">
            <a:off x="16678275" y="5164455"/>
            <a:ext cx="585470" cy="3632200"/>
          </a:xfrm>
          <a:prstGeom prst="rect">
            <a:avLst/>
          </a:prstGeom>
        </p:spPr>
      </p:pic>
      <p:sp>
        <p:nvSpPr>
          <p:cNvPr id="104" name="Text Box 103"/>
          <p:cNvSpPr txBox="1"/>
          <p:nvPr/>
        </p:nvSpPr>
        <p:spPr>
          <a:xfrm>
            <a:off x="2514600" y="1943100"/>
            <a:ext cx="14293215" cy="6554470"/>
          </a:xfrm>
          <a:prstGeom prst="rect">
            <a:avLst/>
          </a:prstGeom>
          <a:noFill/>
          <a:ln w="9525">
            <a:noFill/>
          </a:ln>
        </p:spPr>
        <p:txBody>
          <a:bodyPr wrap="square">
            <a:spAutoFit/>
          </a:bodyPr>
          <a:p>
            <a:pPr indent="0">
              <a:lnSpc>
                <a:spcPct val="150000"/>
              </a:lnSpc>
              <a:buFont typeface="Arial" panose="020B0604020202020204" pitchFamily="34" charset="0"/>
              <a:buNone/>
            </a:pPr>
            <a:r>
              <a:rPr lang="en-US" sz="4000" b="1">
                <a:solidFill>
                  <a:srgbClr val="000000"/>
                </a:solidFill>
                <a:latin typeface="Arial" panose="020B0604020202020204" pitchFamily="34" charset="0"/>
                <a:cs typeface="Arial" panose="020B0604020202020204" pitchFamily="34" charset="0"/>
              </a:rPr>
              <a:t>Bài 2:</a:t>
            </a:r>
            <a:r>
              <a:rPr lang="en-US" sz="4000">
                <a:solidFill>
                  <a:srgbClr val="000000"/>
                </a:solidFill>
                <a:latin typeface="Arial" panose="020B0604020202020204" pitchFamily="34" charset="0"/>
                <a:cs typeface="Arial" panose="020B0604020202020204" pitchFamily="34" charset="0"/>
              </a:rPr>
              <a:t> Giải thích tại sao tốc độ tiêu hao của NO (M/s) và tốc độ tạo thành của N</a:t>
            </a:r>
            <a:r>
              <a:rPr lang="en-US" sz="4000" baseline="-25000">
                <a:solidFill>
                  <a:srgbClr val="000000"/>
                </a:solidFill>
                <a:latin typeface="Arial" panose="020B0604020202020204" pitchFamily="34" charset="0"/>
                <a:cs typeface="Arial" panose="020B0604020202020204" pitchFamily="34" charset="0"/>
              </a:rPr>
              <a:t>2 </a:t>
            </a:r>
            <a:r>
              <a:rPr lang="en-US" sz="4000">
                <a:solidFill>
                  <a:srgbClr val="000000"/>
                </a:solidFill>
                <a:latin typeface="Arial" panose="020B0604020202020204" pitchFamily="34" charset="0"/>
                <a:cs typeface="Arial" panose="020B0604020202020204" pitchFamily="34" charset="0"/>
              </a:rPr>
              <a:t>(M/s) không giống nhau trong phản ứng:</a:t>
            </a:r>
            <a:endParaRPr lang="en-US" sz="4000">
              <a:solidFill>
                <a:srgbClr val="000000"/>
              </a:solidFill>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000">
                <a:solidFill>
                  <a:srgbClr val="000000"/>
                </a:solidFill>
                <a:latin typeface="Arial" panose="020B0604020202020204" pitchFamily="34" charset="0"/>
                <a:cs typeface="Arial" panose="020B0604020202020204" pitchFamily="34" charset="0"/>
              </a:rPr>
              <a:t>2CO(g) + 2NO(g) → 2CO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(g) + N</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(g)</a:t>
            </a:r>
            <a:endParaRPr lang="en-US" sz="4000">
              <a:solidFill>
                <a:srgbClr val="000000"/>
              </a:solidFill>
              <a:latin typeface="Arial" panose="020B0604020202020204" pitchFamily="34" charset="0"/>
              <a:cs typeface="Arial" panose="020B0604020202020204" pitchFamily="34" charset="0"/>
            </a:endParaRPr>
          </a:p>
          <a:p>
            <a:pPr indent="0">
              <a:lnSpc>
                <a:spcPct val="150000"/>
              </a:lnSpc>
              <a:buFont typeface="Arial" panose="020B0604020202020204" pitchFamily="34" charset="0"/>
              <a:buNone/>
            </a:pPr>
            <a:r>
              <a:rPr lang="en-US" sz="4000" b="1">
                <a:solidFill>
                  <a:srgbClr val="000000"/>
                </a:solidFill>
                <a:latin typeface="Arial" panose="020B0604020202020204" pitchFamily="34" charset="0"/>
                <a:cs typeface="Arial" panose="020B0604020202020204" pitchFamily="34" charset="0"/>
              </a:rPr>
              <a:t>Bài 3: </a:t>
            </a:r>
            <a:r>
              <a:rPr lang="en-US" sz="4000">
                <a:solidFill>
                  <a:srgbClr val="000000"/>
                </a:solidFill>
                <a:latin typeface="Arial" panose="020B0604020202020204" pitchFamily="34" charset="0"/>
                <a:cs typeface="Arial" panose="020B0604020202020204" pitchFamily="34" charset="0"/>
              </a:rPr>
              <a:t>Cho phản ứng:</a:t>
            </a:r>
            <a:endParaRPr lang="en-US" sz="4000">
              <a:solidFill>
                <a:srgbClr val="000000"/>
              </a:solidFill>
              <a:latin typeface="Arial" panose="020B0604020202020204" pitchFamily="34" charset="0"/>
              <a:cs typeface="Arial" panose="020B0604020202020204" pitchFamily="34" charset="0"/>
            </a:endParaRPr>
          </a:p>
          <a:p>
            <a:pPr indent="0" algn="ctr">
              <a:lnSpc>
                <a:spcPct val="150000"/>
              </a:lnSpc>
              <a:buFont typeface="Arial" panose="020B0604020202020204" pitchFamily="34" charset="0"/>
              <a:buNone/>
            </a:pPr>
            <a:r>
              <a:rPr lang="en-US" sz="4000">
                <a:solidFill>
                  <a:srgbClr val="000000"/>
                </a:solidFill>
                <a:latin typeface="Arial" panose="020B0604020202020204" pitchFamily="34" charset="0"/>
                <a:cs typeface="Arial" panose="020B0604020202020204" pitchFamily="34" charset="0"/>
              </a:rPr>
              <a:t>2N</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O</a:t>
            </a:r>
            <a:r>
              <a:rPr lang="en-US" sz="4000" baseline="-25000">
                <a:solidFill>
                  <a:srgbClr val="000000"/>
                </a:solidFill>
                <a:latin typeface="Arial" panose="020B0604020202020204" pitchFamily="34" charset="0"/>
                <a:cs typeface="Arial" panose="020B0604020202020204" pitchFamily="34" charset="0"/>
              </a:rPr>
              <a:t>5</a:t>
            </a:r>
            <a:r>
              <a:rPr lang="en-US" sz="4000">
                <a:solidFill>
                  <a:srgbClr val="000000"/>
                </a:solidFill>
                <a:latin typeface="Arial" panose="020B0604020202020204" pitchFamily="34" charset="0"/>
                <a:cs typeface="Arial" panose="020B0604020202020204" pitchFamily="34" charset="0"/>
              </a:rPr>
              <a:t>(g) → 4NO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(g) + 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(g)</a:t>
            </a:r>
            <a:endParaRPr lang="en-US" sz="4000">
              <a:solidFill>
                <a:srgbClr val="000000"/>
              </a:solidFill>
              <a:latin typeface="Arial" panose="020B0604020202020204" pitchFamily="34" charset="0"/>
              <a:cs typeface="Arial" panose="020B0604020202020204" pitchFamily="34" charset="0"/>
            </a:endParaRPr>
          </a:p>
          <a:p>
            <a:pPr indent="0">
              <a:lnSpc>
                <a:spcPct val="150000"/>
              </a:lnSpc>
              <a:buFont typeface="Arial" panose="020B0604020202020204" pitchFamily="34" charset="0"/>
              <a:buNone/>
            </a:pPr>
            <a:r>
              <a:rPr lang="en-US" sz="4000">
                <a:solidFill>
                  <a:srgbClr val="000000"/>
                </a:solidFill>
                <a:latin typeface="Arial" panose="020B0604020202020204" pitchFamily="34" charset="0"/>
                <a:cs typeface="Arial" panose="020B0604020202020204" pitchFamily="34" charset="0"/>
              </a:rPr>
              <a:t>Sau thời gian từ giây 61 đến giây 120, nồng độ NO</a:t>
            </a:r>
            <a:r>
              <a:rPr lang="en-US" sz="4000" baseline="-25000">
                <a:solidFill>
                  <a:srgbClr val="000000"/>
                </a:solidFill>
                <a:latin typeface="Arial" panose="020B0604020202020204" pitchFamily="34" charset="0"/>
                <a:cs typeface="Arial" panose="020B0604020202020204" pitchFamily="34" charset="0"/>
              </a:rPr>
              <a:t>2 </a:t>
            </a:r>
            <a:r>
              <a:rPr lang="en-US" sz="4000">
                <a:solidFill>
                  <a:srgbClr val="000000"/>
                </a:solidFill>
                <a:latin typeface="Arial" panose="020B0604020202020204" pitchFamily="34" charset="0"/>
                <a:cs typeface="Arial" panose="020B0604020202020204" pitchFamily="34" charset="0"/>
              </a:rPr>
              <a:t>tăng từ 0,30M lên 0,40M. Tính tốc độ trung bình của phản ứng</a:t>
            </a:r>
            <a:endParaRPr lang="en-US" sz="40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1153160" y="-1062990"/>
            <a:ext cx="21289010" cy="13221335"/>
          </a:xfrm>
          <a:prstGeom prst="rect">
            <a:avLst/>
          </a:prstGeom>
        </p:spPr>
      </p:pic>
      <p:sp>
        <p:nvSpPr>
          <p:cNvPr id="15" name="TextBox 15"/>
          <p:cNvSpPr txBox="1"/>
          <p:nvPr/>
        </p:nvSpPr>
        <p:spPr>
          <a:xfrm>
            <a:off x="3934414" y="1072194"/>
            <a:ext cx="10817683" cy="923290"/>
          </a:xfrm>
          <a:prstGeom prst="rect">
            <a:avLst/>
          </a:prstGeom>
        </p:spPr>
        <p:txBody>
          <a:bodyPr lIns="0" tIns="0" rIns="0" bIns="0" rtlCol="0" anchor="t">
            <a:spAutoFit/>
          </a:bodyPr>
          <a:lstStyle/>
          <a:p>
            <a:pPr marL="0" lvl="0" indent="0" algn="ctr">
              <a:lnSpc>
                <a:spcPts val="7200"/>
              </a:lnSpc>
              <a:spcBef>
                <a:spcPct val="0"/>
              </a:spcBef>
            </a:pPr>
            <a:r>
              <a:rPr lang="en-US" sz="6000">
                <a:solidFill>
                  <a:srgbClr val="000000"/>
                </a:solidFill>
                <a:latin typeface="Garet 1 Bold"/>
              </a:rPr>
              <a:t>Đáp án</a:t>
            </a:r>
            <a:endParaRPr lang="en-US" sz="6000">
              <a:solidFill>
                <a:srgbClr val="000000"/>
              </a:solidFill>
              <a:latin typeface="Garet 1 Bold"/>
            </a:endParaRPr>
          </a:p>
        </p:txBody>
      </p:sp>
      <p:sp>
        <p:nvSpPr>
          <p:cNvPr id="16" name="TextBox 16"/>
          <p:cNvSpPr txBox="1"/>
          <p:nvPr/>
        </p:nvSpPr>
        <p:spPr>
          <a:xfrm>
            <a:off x="1981200" y="2061845"/>
            <a:ext cx="14505305" cy="6463030"/>
          </a:xfrm>
          <a:prstGeom prst="rect">
            <a:avLst/>
          </a:prstGeom>
        </p:spPr>
        <p:txBody>
          <a:bodyPr wrap="square" lIns="0" tIns="0" rIns="0" bIns="0" rtlCol="0" anchor="t">
            <a:spAutoFit/>
          </a:bodyPr>
          <a:lstStyle/>
          <a:p>
            <a:pPr>
              <a:lnSpc>
                <a:spcPct val="150000"/>
              </a:lnSpc>
            </a:pPr>
            <a:r>
              <a:rPr lang="en-US" sz="4000" b="1">
                <a:solidFill>
                  <a:srgbClr val="000000"/>
                </a:solidFill>
                <a:latin typeface="Arial" panose="020B0604020202020204" pitchFamily="34" charset="0"/>
                <a:cs typeface="Arial" panose="020B0604020202020204" pitchFamily="34" charset="0"/>
              </a:rPr>
              <a:t>Bài 1:  </a:t>
            </a:r>
            <a:endParaRPr lang="en-US" sz="4000" b="1">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a) Công thức tính tốc độ tức thời của phản ứng là:</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 </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b)</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 Nồng độ 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tăng 3 lần, nồng độ NO không đổi:</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 v</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 k.C</a:t>
            </a:r>
            <a:r>
              <a:rPr lang="en-US" sz="4000" baseline="-25000">
                <a:solidFill>
                  <a:srgbClr val="000000"/>
                </a:solidFill>
                <a:latin typeface="Arial" panose="020B0604020202020204" pitchFamily="34" charset="0"/>
                <a:cs typeface="Arial" panose="020B0604020202020204" pitchFamily="34" charset="0"/>
              </a:rPr>
              <a:t>NO</a:t>
            </a:r>
            <a:r>
              <a:rPr lang="en-US" sz="4000" baseline="30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.(C</a:t>
            </a:r>
            <a:r>
              <a:rPr lang="en-US" sz="4000" baseline="-25000">
                <a:solidFill>
                  <a:srgbClr val="000000"/>
                </a:solidFill>
                <a:latin typeface="Arial" panose="020B0604020202020204" pitchFamily="34" charset="0"/>
                <a:cs typeface="Arial" panose="020B0604020202020204" pitchFamily="34" charset="0"/>
              </a:rPr>
              <a:t>O2</a:t>
            </a:r>
            <a:r>
              <a:rPr lang="en-US" sz="4000">
                <a:solidFill>
                  <a:srgbClr val="000000"/>
                </a:solidFill>
                <a:latin typeface="Arial" panose="020B0604020202020204" pitchFamily="34" charset="0"/>
                <a:cs typeface="Arial" panose="020B0604020202020204" pitchFamily="34" charset="0"/>
              </a:rPr>
              <a:t>.3)</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sym typeface="+mn-ea"/>
              </a:rPr>
              <a:t>→</a:t>
            </a:r>
            <a:r>
              <a:rPr lang="en-US" sz="4000">
                <a:solidFill>
                  <a:srgbClr val="000000"/>
                </a:solidFill>
                <a:latin typeface="Arial" panose="020B0604020202020204" pitchFamily="34" charset="0"/>
                <a:cs typeface="Arial" panose="020B0604020202020204" pitchFamily="34" charset="0"/>
              </a:rPr>
              <a:t> v</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tăng 3 lần so với v</a:t>
            </a:r>
            <a:r>
              <a:rPr lang="en-US" sz="4000" baseline="-25000">
                <a:solidFill>
                  <a:srgbClr val="000000"/>
                </a:solidFill>
                <a:latin typeface="Arial" panose="020B0604020202020204" pitchFamily="34" charset="0"/>
                <a:cs typeface="Arial" panose="020B0604020202020204" pitchFamily="34" charset="0"/>
              </a:rPr>
              <a:t>1</a:t>
            </a:r>
            <a:endParaRPr lang="en-US" sz="4000" baseline="-25000">
              <a:solidFill>
                <a:srgbClr val="00000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5334000" y="3511550"/>
            <a:ext cx="5263515" cy="2387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805815" y="489585"/>
            <a:ext cx="16447770" cy="10265410"/>
          </a:xfrm>
          <a:prstGeom prst="rect">
            <a:avLst/>
          </a:prstGeom>
        </p:spPr>
      </p:pic>
      <p:sp>
        <p:nvSpPr>
          <p:cNvPr id="16" name="TextBox 16"/>
          <p:cNvSpPr txBox="1"/>
          <p:nvPr/>
        </p:nvSpPr>
        <p:spPr>
          <a:xfrm>
            <a:off x="4038600" y="3114675"/>
            <a:ext cx="9767570" cy="3693160"/>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4000">
                <a:solidFill>
                  <a:srgbClr val="000000"/>
                </a:solidFill>
                <a:latin typeface="Arial" panose="020B0604020202020204" pitchFamily="34" charset="0"/>
                <a:cs typeface="Arial" panose="020B0604020202020204" pitchFamily="34" charset="0"/>
                <a:sym typeface="+mn-ea"/>
              </a:rPr>
              <a:t>Nồng độ NO tăng 3 lần, nồng độ O</a:t>
            </a:r>
            <a:r>
              <a:rPr lang="en-US" sz="4000" baseline="-25000">
                <a:solidFill>
                  <a:srgbClr val="000000"/>
                </a:solidFill>
                <a:latin typeface="Arial" panose="020B0604020202020204" pitchFamily="34" charset="0"/>
                <a:cs typeface="Arial" panose="020B0604020202020204" pitchFamily="34" charset="0"/>
                <a:sym typeface="+mn-ea"/>
              </a:rPr>
              <a:t>2</a:t>
            </a:r>
            <a:r>
              <a:rPr lang="en-US" sz="4000">
                <a:solidFill>
                  <a:srgbClr val="000000"/>
                </a:solidFill>
                <a:latin typeface="Arial" panose="020B0604020202020204" pitchFamily="34" charset="0"/>
                <a:cs typeface="Arial" panose="020B0604020202020204" pitchFamily="34" charset="0"/>
                <a:sym typeface="+mn-ea"/>
              </a:rPr>
              <a:t> không đổi </a:t>
            </a:r>
            <a:r>
              <a:rPr lang="en-US" sz="4000">
                <a:solidFill>
                  <a:srgbClr val="000000"/>
                </a:solidFill>
                <a:latin typeface="Arial" panose="020B0604020202020204" pitchFamily="34" charset="0"/>
                <a:cs typeface="Arial" panose="020B0604020202020204" pitchFamily="34" charset="0"/>
                <a:sym typeface="+mn-ea"/>
              </a:rPr>
              <a:t>→</a:t>
            </a:r>
            <a:r>
              <a:rPr lang="en-US" sz="4000">
                <a:solidFill>
                  <a:srgbClr val="000000"/>
                </a:solidFill>
                <a:latin typeface="Arial" panose="020B0604020202020204" pitchFamily="34" charset="0"/>
                <a:cs typeface="Arial" panose="020B0604020202020204" pitchFamily="34" charset="0"/>
                <a:sym typeface="+mn-ea"/>
              </a:rPr>
              <a:t>   v</a:t>
            </a:r>
            <a:r>
              <a:rPr lang="en-US" sz="4000" baseline="-25000">
                <a:solidFill>
                  <a:srgbClr val="000000"/>
                </a:solidFill>
                <a:latin typeface="Arial" panose="020B0604020202020204" pitchFamily="34" charset="0"/>
                <a:cs typeface="Arial" panose="020B0604020202020204" pitchFamily="34" charset="0"/>
                <a:sym typeface="+mn-ea"/>
              </a:rPr>
              <a:t>3</a:t>
            </a:r>
            <a:r>
              <a:rPr lang="en-US" sz="4000">
                <a:solidFill>
                  <a:srgbClr val="000000"/>
                </a:solidFill>
                <a:latin typeface="Arial" panose="020B0604020202020204" pitchFamily="34" charset="0"/>
                <a:cs typeface="Arial" panose="020B0604020202020204" pitchFamily="34" charset="0"/>
                <a:sym typeface="+mn-ea"/>
              </a:rPr>
              <a:t> tăng 9 lần so với v</a:t>
            </a:r>
            <a:r>
              <a:rPr lang="en-US" sz="4000" baseline="-25000">
                <a:solidFill>
                  <a:srgbClr val="000000"/>
                </a:solidFill>
                <a:latin typeface="Arial" panose="020B0604020202020204" pitchFamily="34" charset="0"/>
                <a:cs typeface="Arial" panose="020B0604020202020204" pitchFamily="34" charset="0"/>
                <a:sym typeface="+mn-ea"/>
              </a:rPr>
              <a:t>1</a:t>
            </a:r>
            <a:endParaRPr lang="en-US" sz="4000">
              <a:solidFill>
                <a:srgbClr val="000000"/>
              </a:solidFill>
              <a:latin typeface="Arial" panose="020B0604020202020204" pitchFamily="34" charset="0"/>
              <a:cs typeface="Arial" panose="020B0604020202020204" pitchFamily="34" charset="0"/>
              <a:sym typeface="+mn-ea"/>
            </a:endParaRPr>
          </a:p>
          <a:p>
            <a:pPr marL="571500" indent="-571500">
              <a:lnSpc>
                <a:spcPct val="150000"/>
              </a:lnSpc>
              <a:buFont typeface="Arial" panose="020B0604020202020204" pitchFamily="34" charset="0"/>
              <a:buChar char="•"/>
            </a:pPr>
            <a:r>
              <a:rPr lang="en-US" sz="4000">
                <a:solidFill>
                  <a:srgbClr val="000000"/>
                </a:solidFill>
                <a:latin typeface="Arial" panose="020B0604020202020204" pitchFamily="34" charset="0"/>
                <a:cs typeface="Arial" panose="020B0604020202020204" pitchFamily="34" charset="0"/>
                <a:sym typeface="+mn-ea"/>
              </a:rPr>
              <a:t> Nồng độ NO và O</a:t>
            </a:r>
            <a:r>
              <a:rPr lang="en-US" sz="4000" baseline="-25000">
                <a:solidFill>
                  <a:srgbClr val="000000"/>
                </a:solidFill>
                <a:latin typeface="Arial" panose="020B0604020202020204" pitchFamily="34" charset="0"/>
                <a:cs typeface="Arial" panose="020B0604020202020204" pitchFamily="34" charset="0"/>
                <a:sym typeface="+mn-ea"/>
              </a:rPr>
              <a:t>2</a:t>
            </a:r>
            <a:r>
              <a:rPr lang="en-US" sz="4000">
                <a:solidFill>
                  <a:srgbClr val="000000"/>
                </a:solidFill>
                <a:latin typeface="Arial" panose="020B0604020202020204" pitchFamily="34" charset="0"/>
                <a:cs typeface="Arial" panose="020B0604020202020204" pitchFamily="34" charset="0"/>
                <a:sym typeface="+mn-ea"/>
              </a:rPr>
              <a:t> đều tăng 3 lần                    </a:t>
            </a:r>
            <a:r>
              <a:rPr lang="en-US" sz="4000">
                <a:solidFill>
                  <a:srgbClr val="000000"/>
                </a:solidFill>
                <a:latin typeface="Arial" panose="020B0604020202020204" pitchFamily="34" charset="0"/>
                <a:cs typeface="Arial" panose="020B0604020202020204" pitchFamily="34" charset="0"/>
                <a:sym typeface="+mn-ea"/>
              </a:rPr>
              <a:t>→ v</a:t>
            </a:r>
            <a:r>
              <a:rPr lang="en-US" sz="4000" baseline="-25000">
                <a:solidFill>
                  <a:srgbClr val="000000"/>
                </a:solidFill>
                <a:latin typeface="Arial" panose="020B0604020202020204" pitchFamily="34" charset="0"/>
                <a:cs typeface="Arial" panose="020B0604020202020204" pitchFamily="34" charset="0"/>
                <a:sym typeface="+mn-ea"/>
              </a:rPr>
              <a:t>4</a:t>
            </a:r>
            <a:r>
              <a:rPr lang="en-US" sz="4000">
                <a:solidFill>
                  <a:srgbClr val="000000"/>
                </a:solidFill>
                <a:latin typeface="Arial" panose="020B0604020202020204" pitchFamily="34" charset="0"/>
                <a:cs typeface="Arial" panose="020B0604020202020204" pitchFamily="34" charset="0"/>
                <a:sym typeface="+mn-ea"/>
              </a:rPr>
              <a:t> tăng 27 lần so với v</a:t>
            </a:r>
            <a:r>
              <a:rPr lang="en-US" sz="4000" baseline="-25000">
                <a:solidFill>
                  <a:srgbClr val="000000"/>
                </a:solidFill>
                <a:latin typeface="Arial" panose="020B0604020202020204" pitchFamily="34" charset="0"/>
                <a:cs typeface="Arial" panose="020B0604020202020204" pitchFamily="34" charset="0"/>
                <a:sym typeface="+mn-ea"/>
              </a:rPr>
              <a:t>1</a:t>
            </a:r>
            <a:endParaRPr lang="en-US" sz="4000" baseline="-25000">
              <a:solidFill>
                <a:srgbClr val="000000"/>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201930" y="-1082675"/>
            <a:ext cx="17197070" cy="12130405"/>
          </a:xfrm>
          <a:prstGeom prst="rect">
            <a:avLst/>
          </a:prstGeom>
        </p:spPr>
      </p:pic>
      <p:sp>
        <p:nvSpPr>
          <p:cNvPr id="16" name="TextBox 16"/>
          <p:cNvSpPr txBox="1"/>
          <p:nvPr/>
        </p:nvSpPr>
        <p:spPr>
          <a:xfrm>
            <a:off x="2362200" y="1790700"/>
            <a:ext cx="11438255" cy="4616450"/>
          </a:xfrm>
          <a:prstGeom prst="rect">
            <a:avLst/>
          </a:prstGeom>
        </p:spPr>
        <p:txBody>
          <a:bodyPr wrap="square" lIns="0" tIns="0" rIns="0" bIns="0" rtlCol="0" anchor="t">
            <a:spAutoFit/>
          </a:bodyPr>
          <a:lstStyle/>
          <a:p>
            <a:pPr>
              <a:lnSpc>
                <a:spcPct val="150000"/>
              </a:lnSpc>
            </a:pPr>
            <a:r>
              <a:rPr lang="en-US" sz="4000" b="1">
                <a:solidFill>
                  <a:srgbClr val="000000"/>
                </a:solidFill>
                <a:latin typeface="Arial" panose="020B0604020202020204" pitchFamily="34" charset="0"/>
                <a:cs typeface="Arial" panose="020B0604020202020204" pitchFamily="34" charset="0"/>
              </a:rPr>
              <a:t>Bài 2:</a:t>
            </a:r>
            <a:endParaRPr lang="en-US" sz="4000" b="1">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Từ phương trình hóa học nhận thấy: hệ số cân bằng của NO là 2, hệ số cân bằng của N</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là 1</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sym typeface="+mn-ea"/>
              </a:rPr>
              <a:t>→</a:t>
            </a:r>
            <a:r>
              <a:rPr lang="en-US" sz="4000">
                <a:solidFill>
                  <a:srgbClr val="000000"/>
                </a:solidFill>
                <a:latin typeface="Arial" panose="020B0604020202020204" pitchFamily="34" charset="0"/>
                <a:cs typeface="Arial" panose="020B0604020202020204" pitchFamily="34" charset="0"/>
              </a:rPr>
              <a:t>Trong cùng thời gian, nồng độ tiêu hao của NO nhanh gấp 2 lần nồng độ tạo thành của N</a:t>
            </a:r>
            <a:r>
              <a:rPr lang="en-US" sz="4000" baseline="-25000">
                <a:solidFill>
                  <a:srgbClr val="000000"/>
                </a:solidFill>
                <a:latin typeface="Arial" panose="020B0604020202020204" pitchFamily="34" charset="0"/>
                <a:cs typeface="Arial" panose="020B0604020202020204" pitchFamily="34" charset="0"/>
              </a:rPr>
              <a:t>2</a:t>
            </a:r>
            <a:endParaRPr lang="en-US" sz="4000" baseline="-250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49530" y="-1158240"/>
            <a:ext cx="17197070" cy="12130405"/>
          </a:xfrm>
          <a:prstGeom prst="rect">
            <a:avLst/>
          </a:prstGeom>
        </p:spPr>
      </p:pic>
      <p:sp>
        <p:nvSpPr>
          <p:cNvPr id="16" name="TextBox 16"/>
          <p:cNvSpPr txBox="1"/>
          <p:nvPr/>
        </p:nvSpPr>
        <p:spPr>
          <a:xfrm>
            <a:off x="3424555" y="1943100"/>
            <a:ext cx="11438255" cy="2769870"/>
          </a:xfrm>
          <a:prstGeom prst="rect">
            <a:avLst/>
          </a:prstGeom>
        </p:spPr>
        <p:txBody>
          <a:bodyPr wrap="square" lIns="0" tIns="0" rIns="0" bIns="0" rtlCol="0" anchor="t">
            <a:spAutoFit/>
          </a:bodyPr>
          <a:lstStyle/>
          <a:p>
            <a:pPr>
              <a:lnSpc>
                <a:spcPct val="150000"/>
              </a:lnSpc>
            </a:pPr>
            <a:r>
              <a:rPr lang="en-US" sz="4000" b="1">
                <a:solidFill>
                  <a:srgbClr val="000000"/>
                </a:solidFill>
                <a:latin typeface="Arial" panose="020B0604020202020204" pitchFamily="34" charset="0"/>
                <a:cs typeface="Arial" panose="020B0604020202020204" pitchFamily="34" charset="0"/>
              </a:rPr>
              <a:t>Bài 3:</a:t>
            </a:r>
            <a:endParaRPr lang="en-US" sz="4000" b="1">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Vì NO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là chất sản phẩm</a:t>
            </a:r>
            <a:endParaRPr lang="en-US" sz="4000">
              <a:solidFill>
                <a:srgbClr val="000000"/>
              </a:solidFill>
              <a:latin typeface="Arial" panose="020B0604020202020204" pitchFamily="34" charset="0"/>
              <a:cs typeface="Arial" panose="020B0604020202020204" pitchFamily="34" charset="0"/>
            </a:endParaRPr>
          </a:p>
          <a:p>
            <a:pPr>
              <a:lnSpc>
                <a:spcPct val="150000"/>
              </a:lnSpc>
            </a:pPr>
            <a:endParaRPr lang="en-US" sz="4000">
              <a:solidFill>
                <a:srgbClr val="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276600" y="4381500"/>
            <a:ext cx="10766425" cy="1735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52638" y="2024041"/>
            <a:ext cx="14853843" cy="6275749"/>
          </a:xfrm>
          <a:prstGeom prst="rect">
            <a:avLst/>
          </a:prstGeom>
        </p:spPr>
      </p:pic>
      <p:sp>
        <p:nvSpPr>
          <p:cNvPr id="4" name="TextBox 4"/>
          <p:cNvSpPr txBox="1"/>
          <p:nvPr/>
        </p:nvSpPr>
        <p:spPr>
          <a:xfrm>
            <a:off x="3352800" y="4623435"/>
            <a:ext cx="12156440" cy="1076960"/>
          </a:xfrm>
          <a:prstGeom prst="rect">
            <a:avLst/>
          </a:prstGeom>
        </p:spPr>
        <p:txBody>
          <a:bodyPr wrap="square" lIns="0" tIns="0" rIns="0" bIns="0" rtlCol="0" anchor="t">
            <a:spAutoFit/>
          </a:bodyPr>
          <a:lstStyle/>
          <a:p>
            <a:pPr marL="0" lvl="0" indent="0" algn="ctr">
              <a:lnSpc>
                <a:spcPts val="8400"/>
              </a:lnSpc>
              <a:spcBef>
                <a:spcPct val="0"/>
              </a:spcBef>
            </a:pPr>
            <a:r>
              <a:rPr lang="en-US" sz="6600" b="1">
                <a:solidFill>
                  <a:srgbClr val="000000"/>
                </a:solidFill>
                <a:latin typeface="Arial" panose="020B0604020202020204" pitchFamily="34" charset="0"/>
                <a:cs typeface="Arial" panose="020B0604020202020204" pitchFamily="34" charset="0"/>
              </a:rPr>
              <a:t>VẬN DỤNG</a:t>
            </a:r>
            <a:endParaRPr lang="en-US" sz="6600" b="1">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176857" y="-2336017"/>
            <a:ext cx="1293736" cy="8023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11400" y="1028700"/>
            <a:ext cx="6016987" cy="822835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42313" y="1029942"/>
            <a:ext cx="6016987" cy="8228358"/>
          </a:xfrm>
          <a:prstGeom prst="rect">
            <a:avLst/>
          </a:prstGeom>
        </p:spPr>
      </p:pic>
      <p:sp>
        <p:nvSpPr>
          <p:cNvPr id="5" name="TextBox 5"/>
          <p:cNvSpPr txBox="1"/>
          <p:nvPr/>
        </p:nvSpPr>
        <p:spPr>
          <a:xfrm>
            <a:off x="533400" y="3543300"/>
            <a:ext cx="4041140" cy="1230630"/>
          </a:xfrm>
          <a:prstGeom prst="rect">
            <a:avLst/>
          </a:prstGeom>
        </p:spPr>
        <p:txBody>
          <a:bodyPr wrap="square" lIns="0" tIns="0" rIns="0" bIns="0" rtlCol="0" anchor="t">
            <a:spAutoFit/>
          </a:bodyPr>
          <a:lstStyle/>
          <a:p>
            <a:pPr marL="0" lvl="0" indent="0" algn="ctr">
              <a:lnSpc>
                <a:spcPts val="9600"/>
              </a:lnSpc>
              <a:spcBef>
                <a:spcPct val="0"/>
              </a:spcBef>
            </a:pPr>
            <a:r>
              <a:rPr lang="en-US" sz="5400" b="1">
                <a:solidFill>
                  <a:srgbClr val="000000"/>
                </a:solidFill>
                <a:latin typeface="Arial" panose="020B0604020202020204" pitchFamily="34" charset="0"/>
                <a:cs typeface="Arial" panose="020B0604020202020204" pitchFamily="34" charset="0"/>
              </a:rPr>
              <a:t>Bài 4</a:t>
            </a:r>
            <a:endParaRPr lang="en-US" sz="5400" b="1">
              <a:solidFill>
                <a:srgbClr val="0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5470042"/>
            <a:ext cx="3469854" cy="3787016"/>
          </a:xfrm>
          <a:prstGeom prst="rect">
            <a:avLst/>
          </a:prstGeom>
        </p:spPr>
      </p:pic>
      <p:sp>
        <p:nvSpPr>
          <p:cNvPr id="7" name="TextBox 7"/>
          <p:cNvSpPr txBox="1"/>
          <p:nvPr/>
        </p:nvSpPr>
        <p:spPr>
          <a:xfrm>
            <a:off x="5638800" y="1866900"/>
            <a:ext cx="11449050" cy="2769870"/>
          </a:xfrm>
          <a:prstGeom prst="rect">
            <a:avLst/>
          </a:prstGeom>
        </p:spPr>
        <p:txBody>
          <a:bodyPr wrap="square" lIns="0" tIns="0" rIns="0" bIns="0" rtlCol="0" anchor="t">
            <a:spAutoFit/>
          </a:bodyPr>
          <a:lstStyle/>
          <a:p>
            <a:pPr marL="377825" lvl="1" indent="0">
              <a:lnSpc>
                <a:spcPct val="150000"/>
              </a:lnSpc>
              <a:buFont typeface="Arial" panose="020B0604020202020204"/>
              <a:buNone/>
            </a:pPr>
            <a:r>
              <a:rPr lang="en-US" sz="4000">
                <a:solidFill>
                  <a:srgbClr val="000000"/>
                </a:solidFill>
                <a:latin typeface="Arial" panose="020B0604020202020204" pitchFamily="34" charset="0"/>
                <a:cs typeface="Arial" panose="020B0604020202020204" pitchFamily="34" charset="0"/>
              </a:rPr>
              <a:t>Dữ liệu thí nghiệm của phản ứng: </a:t>
            </a:r>
            <a:endParaRPr lang="en-US" sz="4000">
              <a:solidFill>
                <a:srgbClr val="000000"/>
              </a:solidFill>
              <a:latin typeface="Arial" panose="020B0604020202020204" pitchFamily="34" charset="0"/>
              <a:cs typeface="Arial" panose="020B0604020202020204" pitchFamily="34" charset="0"/>
            </a:endParaRPr>
          </a:p>
          <a:p>
            <a:pPr marL="377825" lvl="1" indent="0">
              <a:lnSpc>
                <a:spcPct val="150000"/>
              </a:lnSpc>
              <a:buFont typeface="Arial" panose="020B0604020202020204"/>
              <a:buNone/>
            </a:pPr>
            <a:r>
              <a:rPr lang="en-US" sz="4000">
                <a:solidFill>
                  <a:srgbClr val="000000"/>
                </a:solidFill>
                <a:latin typeface="Arial" panose="020B0604020202020204" pitchFamily="34" charset="0"/>
                <a:cs typeface="Arial" panose="020B0604020202020204" pitchFamily="34" charset="0"/>
              </a:rPr>
              <a:t>SO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Cl</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(g) → SO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(g) + Cl</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(g) được trình bày ở bảng sau:</a:t>
            </a:r>
            <a:endParaRPr lang="en-US" sz="4000">
              <a:solidFill>
                <a:srgbClr val="000000"/>
              </a:solidFill>
              <a:latin typeface="Arial" panose="020B0604020202020204" pitchFamily="34" charset="0"/>
              <a:cs typeface="Arial" panose="020B0604020202020204" pitchFamily="34" charset="0"/>
            </a:endParaRPr>
          </a:p>
        </p:txBody>
      </p:sp>
      <p:pic>
        <p:nvPicPr>
          <p:cNvPr id="9" name="Picture 4" descr="IMG_256"/>
          <p:cNvPicPr>
            <a:picLocks noChangeAspect="1"/>
          </p:cNvPicPr>
          <p:nvPr/>
        </p:nvPicPr>
        <p:blipFill>
          <a:blip r:embed="rId6"/>
          <a:stretch>
            <a:fillRect/>
          </a:stretch>
        </p:blipFill>
        <p:spPr>
          <a:xfrm>
            <a:off x="6521450" y="5143500"/>
            <a:ext cx="10737850" cy="27203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2131480" y="-877445"/>
            <a:ext cx="9032964" cy="11238525"/>
          </a:xfrm>
          <a:prstGeom prst="rect">
            <a:avLst/>
          </a:prstGeom>
        </p:spPr>
      </p:pic>
      <p:sp>
        <p:nvSpPr>
          <p:cNvPr id="4" name="TextBox 4"/>
          <p:cNvSpPr txBox="1"/>
          <p:nvPr/>
        </p:nvSpPr>
        <p:spPr>
          <a:xfrm>
            <a:off x="1513205" y="2896870"/>
            <a:ext cx="9410700" cy="5539740"/>
          </a:xfrm>
          <a:prstGeom prst="rect">
            <a:avLst/>
          </a:prstGeom>
        </p:spPr>
        <p:txBody>
          <a:bodyPr wrap="square" lIns="0" tIns="0" rIns="0" bIns="0" rtlCol="0" anchor="t">
            <a:spAutoFit/>
          </a:bodyPr>
          <a:lstStyle/>
          <a:p>
            <a:pPr>
              <a:lnSpc>
                <a:spcPct val="150000"/>
              </a:lnSpc>
            </a:pPr>
            <a:r>
              <a:rPr lang="en-US" sz="4000">
                <a:solidFill>
                  <a:srgbClr val="000000"/>
                </a:solidFill>
                <a:latin typeface="Arial" panose="020B0604020202020204" pitchFamily="34" charset="0"/>
                <a:cs typeface="Arial" panose="020B0604020202020204" pitchFamily="34" charset="0"/>
              </a:rPr>
              <a:t>a) Tính tốc độ trung bình của phản ứng theo SO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Cl</a:t>
            </a:r>
            <a:r>
              <a:rPr lang="en-US" sz="4000" baseline="-25000">
                <a:solidFill>
                  <a:srgbClr val="000000"/>
                </a:solidFill>
                <a:latin typeface="Arial" panose="020B0604020202020204" pitchFamily="34" charset="0"/>
                <a:cs typeface="Arial" panose="020B0604020202020204" pitchFamily="34" charset="0"/>
              </a:rPr>
              <a:t>2 </a:t>
            </a:r>
            <a:r>
              <a:rPr lang="en-US" sz="4000">
                <a:solidFill>
                  <a:srgbClr val="000000"/>
                </a:solidFill>
                <a:latin typeface="Arial" panose="020B0604020202020204" pitchFamily="34" charset="0"/>
                <a:cs typeface="Arial" panose="020B0604020202020204" pitchFamily="34" charset="0"/>
              </a:rPr>
              <a:t>trong thời gian 100 phút.</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b) Sau 100 phút, nồng độ của SO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Cl</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còn lại là bao nhiêu?</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c) Sau 200 phút, nồng độ của SO</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và Cl</a:t>
            </a:r>
            <a:r>
              <a:rPr lang="en-US" sz="4000" baseline="-25000">
                <a:solidFill>
                  <a:srgbClr val="000000"/>
                </a:solidFill>
                <a:latin typeface="Arial" panose="020B0604020202020204" pitchFamily="34" charset="0"/>
                <a:cs typeface="Arial" panose="020B0604020202020204" pitchFamily="34" charset="0"/>
              </a:rPr>
              <a:t>2</a:t>
            </a:r>
            <a:r>
              <a:rPr lang="en-US" sz="4000">
                <a:solidFill>
                  <a:srgbClr val="000000"/>
                </a:solidFill>
                <a:latin typeface="Arial" panose="020B0604020202020204" pitchFamily="34" charset="0"/>
                <a:cs typeface="Arial" panose="020B0604020202020204" pitchFamily="34" charset="0"/>
              </a:rPr>
              <a:t> thu được là bao nhiêu?</a:t>
            </a:r>
            <a:endParaRPr lang="en-US" sz="400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47796">
            <a:off x="13423616" y="4324169"/>
            <a:ext cx="3583273" cy="4976768"/>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88090">
            <a:off x="15145376" y="778805"/>
            <a:ext cx="2000064" cy="27778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grpSp>
        <p:nvGrpSpPr>
          <p:cNvPr id="3" name="Group 3"/>
          <p:cNvGrpSpPr/>
          <p:nvPr/>
        </p:nvGrpSpPr>
        <p:grpSpPr>
          <a:xfrm>
            <a:off x="3138345" y="3295154"/>
            <a:ext cx="5501421" cy="5946721"/>
            <a:chOff x="0" y="0"/>
            <a:chExt cx="3133810" cy="4032689"/>
          </a:xfrm>
        </p:grpSpPr>
        <p:sp>
          <p:nvSpPr>
            <p:cNvPr id="4" name="Freeform 4"/>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FFAEF"/>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28202" y="2665884"/>
            <a:ext cx="3815670" cy="1255703"/>
          </a:xfrm>
          <a:prstGeom prst="rect">
            <a:avLst/>
          </a:prstGeom>
        </p:spPr>
      </p:pic>
      <p:sp>
        <p:nvSpPr>
          <p:cNvPr id="12" name="TextBox 12"/>
          <p:cNvSpPr txBox="1"/>
          <p:nvPr/>
        </p:nvSpPr>
        <p:spPr>
          <a:xfrm>
            <a:off x="4732130" y="1145570"/>
            <a:ext cx="8823739" cy="782843"/>
          </a:xfrm>
          <a:prstGeom prst="rect">
            <a:avLst/>
          </a:prstGeom>
        </p:spPr>
        <p:txBody>
          <a:bodyPr lIns="0" tIns="0" rIns="0" bIns="0" rtlCol="0" anchor="t">
            <a:spAutoFit/>
          </a:bodyPr>
          <a:lstStyle/>
          <a:p>
            <a:pPr marL="0" lvl="0" indent="0" algn="ctr">
              <a:lnSpc>
                <a:spcPts val="6480"/>
              </a:lnSpc>
              <a:spcBef>
                <a:spcPct val="0"/>
              </a:spcBef>
            </a:pPr>
            <a:r>
              <a:rPr lang="en-US" sz="5400" b="1" dirty="0">
                <a:solidFill>
                  <a:srgbClr val="000000"/>
                </a:solidFill>
                <a:latin typeface="Arial" panose="020B0604020202020204" pitchFamily="34" charset="0"/>
                <a:cs typeface="Arial" panose="020B0604020202020204" pitchFamily="34" charset="0"/>
              </a:rPr>
              <a:t>NỘI DUNG BÀI HỌC</a:t>
            </a:r>
            <a:endParaRPr lang="en-US" sz="5400" b="1" dirty="0">
              <a:solidFill>
                <a:srgbClr val="000000"/>
              </a:solidFill>
              <a:latin typeface="Arial" panose="020B0604020202020204" pitchFamily="34" charset="0"/>
              <a:cs typeface="Arial" panose="020B0604020202020204" pitchFamily="34" charset="0"/>
            </a:endParaRPr>
          </a:p>
        </p:txBody>
      </p:sp>
      <p:sp>
        <p:nvSpPr>
          <p:cNvPr id="13" name="TextBox 13"/>
          <p:cNvSpPr txBox="1"/>
          <p:nvPr/>
        </p:nvSpPr>
        <p:spPr>
          <a:xfrm>
            <a:off x="4343400" y="4881382"/>
            <a:ext cx="3185274" cy="2079095"/>
          </a:xfrm>
          <a:prstGeom prst="rect">
            <a:avLst/>
          </a:prstGeom>
        </p:spPr>
        <p:txBody>
          <a:bodyPr wrap="square" lIns="0" tIns="0" rIns="0" bIns="0" rtlCol="0" anchor="t">
            <a:spAutoFit/>
          </a:bodyPr>
          <a:lstStyle/>
          <a:p>
            <a:pPr marR="0" lvl="0" algn="ctr">
              <a:lnSpc>
                <a:spcPct val="150000"/>
              </a:lnSpc>
              <a:spcBef>
                <a:spcPts val="600"/>
              </a:spcBef>
              <a:spcAft>
                <a:spcPts val="0"/>
              </a:spcAft>
            </a:pPr>
            <a:r>
              <a:rPr lang="en-US" sz="4800" b="1" dirty="0" err="1">
                <a:effectLst/>
                <a:latin typeface="Arial" panose="020B0604020202020204" pitchFamily="34" charset="0"/>
                <a:ea typeface="Calibri" panose="020F0502020204030204" pitchFamily="34" charset="0"/>
                <a:cs typeface="Arial" panose="020B0604020202020204" pitchFamily="34" charset="0"/>
              </a:rPr>
              <a:t>Tốc</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độ</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phản</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ứng</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4"/>
          <p:cNvSpPr txBox="1"/>
          <p:nvPr/>
        </p:nvSpPr>
        <p:spPr>
          <a:xfrm>
            <a:off x="3784524" y="2995662"/>
            <a:ext cx="4408672" cy="813684"/>
          </a:xfrm>
          <a:prstGeom prst="rect">
            <a:avLst/>
          </a:prstGeom>
        </p:spPr>
        <p:txBody>
          <a:bodyPr wrap="square" lIns="0" tIns="0" rIns="0" bIns="0" rtlCol="0" anchor="t">
            <a:spAutoFit/>
          </a:bodyPr>
          <a:lstStyle/>
          <a:p>
            <a:pPr marL="0" lvl="1" indent="0" algn="ctr">
              <a:lnSpc>
                <a:spcPts val="6280"/>
              </a:lnSpc>
              <a:spcBef>
                <a:spcPct val="0"/>
              </a:spcBef>
            </a:pPr>
            <a:r>
              <a:rPr lang="en-US" sz="5400" dirty="0">
                <a:solidFill>
                  <a:srgbClr val="000000"/>
                </a:solidFill>
                <a:latin typeface="Garet 1 Bold"/>
              </a:rPr>
              <a:t>1</a:t>
            </a:r>
            <a:endParaRPr lang="en-US" sz="5400" dirty="0">
              <a:solidFill>
                <a:srgbClr val="000000"/>
              </a:solidFill>
              <a:latin typeface="Garet 1 Bold"/>
            </a:endParaRPr>
          </a:p>
        </p:txBody>
      </p:sp>
      <p:grpSp>
        <p:nvGrpSpPr>
          <p:cNvPr id="27" name="Group 3"/>
          <p:cNvGrpSpPr/>
          <p:nvPr/>
        </p:nvGrpSpPr>
        <p:grpSpPr>
          <a:xfrm>
            <a:off x="9742392" y="3281898"/>
            <a:ext cx="5501421" cy="5946721"/>
            <a:chOff x="0" y="0"/>
            <a:chExt cx="3133810" cy="4032689"/>
          </a:xfrm>
        </p:grpSpPr>
        <p:sp>
          <p:nvSpPr>
            <p:cNvPr id="28" name="Freeform 4"/>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FFAEF"/>
            </a:solidFill>
          </p:spPr>
        </p:sp>
      </p:grpSp>
      <p:pic>
        <p:nvPicPr>
          <p:cNvPr id="29"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55320" y="2665884"/>
            <a:ext cx="3815670" cy="1255703"/>
          </a:xfrm>
          <a:prstGeom prst="rect">
            <a:avLst/>
          </a:prstGeom>
        </p:spPr>
      </p:pic>
      <p:sp>
        <p:nvSpPr>
          <p:cNvPr id="30" name="TextBox 13"/>
          <p:cNvSpPr txBox="1"/>
          <p:nvPr/>
        </p:nvSpPr>
        <p:spPr>
          <a:xfrm>
            <a:off x="10288766" y="5001784"/>
            <a:ext cx="4408672" cy="2079095"/>
          </a:xfrm>
          <a:prstGeom prst="rect">
            <a:avLst/>
          </a:prstGeom>
        </p:spPr>
        <p:txBody>
          <a:bodyPr wrap="square" lIns="0" tIns="0" rIns="0" bIns="0" rtlCol="0" anchor="t">
            <a:spAutoFit/>
          </a:bodyPr>
          <a:lstStyle/>
          <a:p>
            <a:pPr marR="0" lvl="0" algn="ctr">
              <a:lnSpc>
                <a:spcPct val="150000"/>
              </a:lnSpc>
              <a:spcBef>
                <a:spcPts val="600"/>
              </a:spcBef>
              <a:spcAft>
                <a:spcPts val="0"/>
              </a:spcAft>
            </a:pPr>
            <a:r>
              <a:rPr lang="en-US" sz="4800" b="1" dirty="0" err="1">
                <a:effectLst/>
                <a:latin typeface="Arial" panose="020B0604020202020204" pitchFamily="34" charset="0"/>
                <a:ea typeface="Calibri" panose="020F0502020204030204" pitchFamily="34" charset="0"/>
                <a:cs typeface="Arial" panose="020B0604020202020204" pitchFamily="34" charset="0"/>
              </a:rPr>
              <a:t>Biểu</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thức</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tốc</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độ</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phản</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ứng</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14"/>
          <p:cNvSpPr txBox="1"/>
          <p:nvPr/>
        </p:nvSpPr>
        <p:spPr>
          <a:xfrm>
            <a:off x="10388571" y="2995662"/>
            <a:ext cx="4408672" cy="813684"/>
          </a:xfrm>
          <a:prstGeom prst="rect">
            <a:avLst/>
          </a:prstGeom>
        </p:spPr>
        <p:txBody>
          <a:bodyPr wrap="square" lIns="0" tIns="0" rIns="0" bIns="0" rtlCol="0" anchor="t">
            <a:spAutoFit/>
          </a:bodyPr>
          <a:lstStyle/>
          <a:p>
            <a:pPr marL="0" lvl="1" indent="0" algn="ctr">
              <a:lnSpc>
                <a:spcPts val="6280"/>
              </a:lnSpc>
              <a:spcBef>
                <a:spcPct val="0"/>
              </a:spcBef>
            </a:pPr>
            <a:r>
              <a:rPr lang="en-US" sz="5400" dirty="0">
                <a:solidFill>
                  <a:srgbClr val="000000"/>
                </a:solidFill>
                <a:latin typeface="Garet 1 Bold"/>
              </a:rPr>
              <a:t>2</a:t>
            </a:r>
            <a:endParaRPr lang="en-US" sz="5400" dirty="0">
              <a:solidFill>
                <a:srgbClr val="000000"/>
              </a:solidFill>
              <a:latin typeface="Garet 1 Bold"/>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par>
                                <p:cTn id="27" presetID="16" presetClass="entr" presetSubtype="21"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1000760" y="-1062990"/>
            <a:ext cx="21289010" cy="13221335"/>
          </a:xfrm>
          <a:prstGeom prst="rect">
            <a:avLst/>
          </a:prstGeom>
        </p:spPr>
      </p:pic>
      <p:sp>
        <p:nvSpPr>
          <p:cNvPr id="15" name="TextBox 15"/>
          <p:cNvSpPr txBox="1"/>
          <p:nvPr/>
        </p:nvSpPr>
        <p:spPr>
          <a:xfrm>
            <a:off x="3934414" y="1072194"/>
            <a:ext cx="10817683" cy="923290"/>
          </a:xfrm>
          <a:prstGeom prst="rect">
            <a:avLst/>
          </a:prstGeom>
        </p:spPr>
        <p:txBody>
          <a:bodyPr lIns="0" tIns="0" rIns="0" bIns="0" rtlCol="0" anchor="t">
            <a:spAutoFit/>
          </a:bodyPr>
          <a:lstStyle/>
          <a:p>
            <a:pPr marL="0" lvl="0" indent="0" algn="ctr">
              <a:lnSpc>
                <a:spcPts val="7200"/>
              </a:lnSpc>
              <a:spcBef>
                <a:spcPct val="0"/>
              </a:spcBef>
            </a:pPr>
            <a:r>
              <a:rPr lang="en-US" sz="6000">
                <a:solidFill>
                  <a:srgbClr val="000000"/>
                </a:solidFill>
                <a:latin typeface="Garet 1 Bold"/>
              </a:rPr>
              <a:t>Đáp án</a:t>
            </a:r>
            <a:endParaRPr lang="en-US" sz="6000">
              <a:solidFill>
                <a:srgbClr val="000000"/>
              </a:solidFill>
              <a:latin typeface="Garet 1 Bold"/>
            </a:endParaRPr>
          </a:p>
        </p:txBody>
      </p:sp>
      <p:sp>
        <p:nvSpPr>
          <p:cNvPr id="16" name="TextBox 16"/>
          <p:cNvSpPr txBox="1"/>
          <p:nvPr/>
        </p:nvSpPr>
        <p:spPr>
          <a:xfrm>
            <a:off x="3352800" y="2934970"/>
            <a:ext cx="14505305" cy="1846580"/>
          </a:xfrm>
          <a:prstGeom prst="rect">
            <a:avLst/>
          </a:prstGeom>
        </p:spPr>
        <p:txBody>
          <a:bodyPr wrap="square" lIns="0" tIns="0" rIns="0" bIns="0" rtlCol="0" anchor="t">
            <a:spAutoFit/>
          </a:bodyPr>
          <a:lstStyle/>
          <a:p>
            <a:pPr>
              <a:lnSpc>
                <a:spcPct val="150000"/>
              </a:lnSpc>
            </a:pPr>
            <a:r>
              <a:rPr lang="en-US" sz="4000" b="1">
                <a:solidFill>
                  <a:srgbClr val="000000"/>
                </a:solidFill>
                <a:latin typeface="Arial" panose="020B0604020202020204" pitchFamily="34" charset="0"/>
                <a:cs typeface="Arial" panose="020B0604020202020204" pitchFamily="34" charset="0"/>
              </a:rPr>
              <a:t>Bài 4:  </a:t>
            </a:r>
            <a:endParaRPr lang="en-US" sz="4000" b="1">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a) Trong 100 phút, chất tạo thành từ 0M tăng lên 0,13M</a:t>
            </a:r>
            <a:endParaRPr lang="en-US" sz="4000">
              <a:solidFill>
                <a:srgbClr val="0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657600" y="4721225"/>
            <a:ext cx="6856730" cy="2665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1388334" y="-355652"/>
            <a:ext cx="1092934" cy="15179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09082" y="6281683"/>
            <a:ext cx="2326015" cy="323057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48713">
            <a:off x="16096293" y="2042806"/>
            <a:ext cx="2326015" cy="323057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255411" y="2232694"/>
            <a:ext cx="1546578" cy="214802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761348" y="-758982"/>
            <a:ext cx="1092934" cy="15179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8240">
            <a:off x="17741533" y="-758982"/>
            <a:ext cx="1092934" cy="151796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86708">
            <a:off x="16486011" y="6574117"/>
            <a:ext cx="1546578" cy="214802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75018">
            <a:off x="14730303" y="9528018"/>
            <a:ext cx="1092934" cy="151796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5352871" y="8829518"/>
            <a:ext cx="1546578" cy="214802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35638">
            <a:off x="10244492" y="7837281"/>
            <a:ext cx="1546578" cy="21480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08928">
            <a:off x="4798109" y="-1361372"/>
            <a:ext cx="1960375" cy="272274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92407">
            <a:off x="-1000760" y="-1062990"/>
            <a:ext cx="21289010" cy="13221335"/>
          </a:xfrm>
          <a:prstGeom prst="rect">
            <a:avLst/>
          </a:prstGeom>
        </p:spPr>
      </p:pic>
      <p:sp>
        <p:nvSpPr>
          <p:cNvPr id="15" name="TextBox 15"/>
          <p:cNvSpPr txBox="1"/>
          <p:nvPr/>
        </p:nvSpPr>
        <p:spPr>
          <a:xfrm>
            <a:off x="3934414" y="1072194"/>
            <a:ext cx="10817683" cy="923290"/>
          </a:xfrm>
          <a:prstGeom prst="rect">
            <a:avLst/>
          </a:prstGeom>
        </p:spPr>
        <p:txBody>
          <a:bodyPr lIns="0" tIns="0" rIns="0" bIns="0" rtlCol="0" anchor="t">
            <a:spAutoFit/>
          </a:bodyPr>
          <a:lstStyle/>
          <a:p>
            <a:pPr marL="0" lvl="0" indent="0" algn="ctr">
              <a:lnSpc>
                <a:spcPts val="7200"/>
              </a:lnSpc>
              <a:spcBef>
                <a:spcPct val="0"/>
              </a:spcBef>
            </a:pPr>
            <a:r>
              <a:rPr lang="en-US" sz="6000">
                <a:solidFill>
                  <a:srgbClr val="000000"/>
                </a:solidFill>
                <a:latin typeface="Garet 1 Bold"/>
              </a:rPr>
              <a:t>Đáp án</a:t>
            </a:r>
            <a:endParaRPr lang="en-US" sz="6000">
              <a:solidFill>
                <a:srgbClr val="000000"/>
              </a:solidFill>
              <a:latin typeface="Garet 1 Bold"/>
            </a:endParaRPr>
          </a:p>
        </p:txBody>
      </p:sp>
      <p:sp>
        <p:nvSpPr>
          <p:cNvPr id="16" name="TextBox 16"/>
          <p:cNvSpPr txBox="1"/>
          <p:nvPr/>
        </p:nvSpPr>
        <p:spPr>
          <a:xfrm>
            <a:off x="4419600" y="2705100"/>
            <a:ext cx="14505305" cy="4616450"/>
          </a:xfrm>
          <a:prstGeom prst="rect">
            <a:avLst/>
          </a:prstGeom>
        </p:spPr>
        <p:txBody>
          <a:bodyPr wrap="square" lIns="0" tIns="0" rIns="0" bIns="0" rtlCol="0" anchor="t">
            <a:spAutoFit/>
          </a:bodyPr>
          <a:lstStyle/>
          <a:p>
            <a:pPr>
              <a:lnSpc>
                <a:spcPct val="150000"/>
              </a:lnSpc>
            </a:pPr>
            <a:r>
              <a:rPr lang="en-US" sz="4000" b="1">
                <a:solidFill>
                  <a:srgbClr val="000000"/>
                </a:solidFill>
                <a:latin typeface="Arial" panose="020B0604020202020204" pitchFamily="34" charset="0"/>
                <a:cs typeface="Arial" panose="020B0604020202020204" pitchFamily="34" charset="0"/>
              </a:rPr>
              <a:t>b) </a:t>
            </a:r>
            <a:r>
              <a:rPr lang="en-US" sz="4000">
                <a:solidFill>
                  <a:srgbClr val="000000"/>
                </a:solidFill>
                <a:latin typeface="Arial" panose="020B0604020202020204" pitchFamily="34" charset="0"/>
                <a:cs typeface="Arial" panose="020B0604020202020204" pitchFamily="34" charset="0"/>
              </a:rPr>
              <a:t>Ta có: -∆= 0,13M = 1,00 – C2</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sym typeface="+mn-ea"/>
              </a:rPr>
              <a:t>→</a:t>
            </a:r>
            <a:r>
              <a:rPr lang="en-US" sz="4000">
                <a:solidFill>
                  <a:srgbClr val="000000"/>
                </a:solidFill>
                <a:latin typeface="Arial" panose="020B0604020202020204" pitchFamily="34" charset="0"/>
                <a:cs typeface="Arial" panose="020B0604020202020204" pitchFamily="34" charset="0"/>
              </a:rPr>
              <a:t>C2 = 0,87M</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b="1">
                <a:solidFill>
                  <a:srgbClr val="000000"/>
                </a:solidFill>
                <a:latin typeface="Arial" panose="020B0604020202020204" pitchFamily="34" charset="0"/>
                <a:cs typeface="Arial" panose="020B0604020202020204" pitchFamily="34" charset="0"/>
              </a:rPr>
              <a:t>c) </a:t>
            </a:r>
            <a:r>
              <a:rPr lang="en-US" sz="4000">
                <a:solidFill>
                  <a:srgbClr val="000000"/>
                </a:solidFill>
                <a:latin typeface="Arial" panose="020B0604020202020204" pitchFamily="34" charset="0"/>
                <a:cs typeface="Arial" panose="020B0604020202020204" pitchFamily="34" charset="0"/>
              </a:rPr>
              <a:t>Sau 200 phút</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rPr>
              <a:t>- ∆ = C1 – C2 = 1,00 – 0,78 = 0,22M</a:t>
            </a:r>
            <a:endParaRPr lang="en-US" sz="4000">
              <a:solidFill>
                <a:srgbClr val="000000"/>
              </a:solidFill>
              <a:latin typeface="Arial" panose="020B0604020202020204" pitchFamily="34" charset="0"/>
              <a:cs typeface="Arial" panose="020B0604020202020204" pitchFamily="34" charset="0"/>
            </a:endParaRPr>
          </a:p>
          <a:p>
            <a:pPr>
              <a:lnSpc>
                <a:spcPct val="150000"/>
              </a:lnSpc>
            </a:pPr>
            <a:r>
              <a:rPr lang="en-US" sz="4000">
                <a:solidFill>
                  <a:srgbClr val="000000"/>
                </a:solidFill>
                <a:latin typeface="Arial" panose="020B0604020202020204" pitchFamily="34" charset="0"/>
                <a:cs typeface="Arial" panose="020B0604020202020204" pitchFamily="34" charset="0"/>
                <a:sym typeface="+mn-ea"/>
              </a:rPr>
              <a:t>→</a:t>
            </a:r>
            <a:r>
              <a:rPr lang="en-US" sz="4000">
                <a:solidFill>
                  <a:srgbClr val="000000"/>
                </a:solidFill>
                <a:latin typeface="Arial" panose="020B0604020202020204" pitchFamily="34" charset="0"/>
                <a:cs typeface="Arial" panose="020B0604020202020204" pitchFamily="34" charset="0"/>
              </a:rPr>
              <a:t> Sau 200 phút, nồng độ của SO2 và Cl2 = 0,22M</a:t>
            </a:r>
            <a:endParaRPr lang="en-US" sz="40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8858676" flipH="1">
            <a:off x="-207645" y="988060"/>
            <a:ext cx="3457575" cy="2580640"/>
          </a:xfrm>
          <a:prstGeom prst="rect">
            <a:avLst/>
          </a:prstGeom>
        </p:spPr>
      </p:pic>
      <p:pic>
        <p:nvPicPr>
          <p:cNvPr id="33"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44916" y="8140598"/>
            <a:ext cx="1497535" cy="1497535"/>
          </a:xfrm>
          <a:prstGeom prst="rect">
            <a:avLst/>
          </a:prstGeom>
        </p:spPr>
      </p:pic>
      <p:sp>
        <p:nvSpPr>
          <p:cNvPr id="34" name="Rounded Rectangle 33"/>
          <p:cNvSpPr/>
          <p:nvPr/>
        </p:nvSpPr>
        <p:spPr>
          <a:xfrm>
            <a:off x="2743200" y="3238500"/>
            <a:ext cx="3940175" cy="4470400"/>
          </a:xfrm>
          <a:prstGeom prst="round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5" name="Rounded Rectangle 34"/>
          <p:cNvSpPr/>
          <p:nvPr/>
        </p:nvSpPr>
        <p:spPr>
          <a:xfrm>
            <a:off x="7924800" y="3238500"/>
            <a:ext cx="3940175" cy="4470400"/>
          </a:xfrm>
          <a:prstGeom prst="round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Rounded Rectangle 35"/>
          <p:cNvSpPr/>
          <p:nvPr/>
        </p:nvSpPr>
        <p:spPr>
          <a:xfrm>
            <a:off x="13106400" y="3314700"/>
            <a:ext cx="3940175" cy="4470400"/>
          </a:xfrm>
          <a:prstGeom prst="roundRect">
            <a:avLst/>
          </a:prstGeom>
          <a:noFill/>
          <a:ln>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3" name="Text Box 132"/>
          <p:cNvSpPr txBox="1"/>
          <p:nvPr/>
        </p:nvSpPr>
        <p:spPr>
          <a:xfrm>
            <a:off x="5486400" y="1206500"/>
            <a:ext cx="8587740" cy="1337945"/>
          </a:xfrm>
          <a:prstGeom prst="rect">
            <a:avLst/>
          </a:prstGeom>
          <a:noFill/>
          <a:ln w="9525">
            <a:noFill/>
          </a:ln>
        </p:spPr>
        <p:txBody>
          <a:bodyPr wrap="square">
            <a:spAutoFit/>
          </a:bodyPr>
          <a:p>
            <a:pPr indent="0" algn="ctr">
              <a:lnSpc>
                <a:spcPct val="150000"/>
              </a:lnSpc>
            </a:pPr>
            <a:r>
              <a:rPr lang="en-US" sz="5400" b="1">
                <a:latin typeface="Arial" panose="020B0604020202020204" pitchFamily="34" charset="0"/>
                <a:cs typeface="Arial" panose="020B0604020202020204" pitchFamily="34" charset="0"/>
              </a:rPr>
              <a:t> HƯỚNG DẪN VỀ NHÀ</a:t>
            </a:r>
            <a:endParaRPr lang="en-US" sz="5400" b="1">
              <a:latin typeface="Arial" panose="020B0604020202020204" pitchFamily="34" charset="0"/>
              <a:cs typeface="Arial" panose="020B0604020202020204" pitchFamily="34" charset="0"/>
            </a:endParaRPr>
          </a:p>
        </p:txBody>
      </p:sp>
      <p:sp>
        <p:nvSpPr>
          <p:cNvPr id="37" name="Text Box 36"/>
          <p:cNvSpPr txBox="1"/>
          <p:nvPr/>
        </p:nvSpPr>
        <p:spPr>
          <a:xfrm>
            <a:off x="3429000" y="3904615"/>
            <a:ext cx="2637790" cy="3138170"/>
          </a:xfrm>
          <a:prstGeom prst="rect">
            <a:avLst/>
          </a:prstGeom>
          <a:noFill/>
          <a:ln w="9525">
            <a:noFill/>
          </a:ln>
        </p:spPr>
        <p:txBody>
          <a:bodyPr wrap="square">
            <a:spAutoFit/>
          </a:bodyPr>
          <a:p>
            <a:pPr indent="0" algn="ctr">
              <a:lnSpc>
                <a:spcPct val="150000"/>
              </a:lnSpc>
            </a:pPr>
            <a:r>
              <a:rPr lang="en-US" sz="4400" b="0">
                <a:latin typeface="Arial" panose="020B0604020202020204" pitchFamily="34" charset="0"/>
                <a:cs typeface="Arial" panose="020B0604020202020204" pitchFamily="34" charset="0"/>
              </a:rPr>
              <a:t>Ghi nhớ kiến thức trong bài</a:t>
            </a:r>
            <a:endParaRPr lang="en-US" sz="4400" b="0">
              <a:latin typeface="Arial" panose="020B0604020202020204" pitchFamily="34" charset="0"/>
              <a:cs typeface="Arial" panose="020B0604020202020204" pitchFamily="34" charset="0"/>
            </a:endParaRPr>
          </a:p>
        </p:txBody>
      </p:sp>
      <p:sp>
        <p:nvSpPr>
          <p:cNvPr id="38" name="Text Box 37"/>
          <p:cNvSpPr txBox="1"/>
          <p:nvPr/>
        </p:nvSpPr>
        <p:spPr>
          <a:xfrm>
            <a:off x="8288655" y="3904615"/>
            <a:ext cx="3213100" cy="3138170"/>
          </a:xfrm>
          <a:prstGeom prst="rect">
            <a:avLst/>
          </a:prstGeom>
          <a:noFill/>
          <a:ln w="9525">
            <a:noFill/>
          </a:ln>
        </p:spPr>
        <p:txBody>
          <a:bodyPr wrap="square">
            <a:spAutoFit/>
          </a:bodyPr>
          <a:p>
            <a:pPr indent="0" algn="ctr">
              <a:lnSpc>
                <a:spcPct val="150000"/>
              </a:lnSpc>
            </a:pPr>
            <a:r>
              <a:rPr lang="en-US" sz="4400" b="0">
                <a:latin typeface="Arial" panose="020B0604020202020204" pitchFamily="34" charset="0"/>
                <a:cs typeface="Arial" panose="020B0604020202020204" pitchFamily="34" charset="0"/>
              </a:rPr>
              <a:t>Hoàn thành bài tập trong sbt.</a:t>
            </a:r>
            <a:endParaRPr lang="en-US" sz="4400" b="0">
              <a:latin typeface="Arial" panose="020B0604020202020204" pitchFamily="34" charset="0"/>
              <a:cs typeface="Arial" panose="020B0604020202020204" pitchFamily="34" charset="0"/>
            </a:endParaRPr>
          </a:p>
        </p:txBody>
      </p:sp>
      <p:sp>
        <p:nvSpPr>
          <p:cNvPr id="39" name="Text Box 38"/>
          <p:cNvSpPr txBox="1"/>
          <p:nvPr/>
        </p:nvSpPr>
        <p:spPr>
          <a:xfrm>
            <a:off x="13411200" y="4417060"/>
            <a:ext cx="3224530" cy="2122805"/>
          </a:xfrm>
          <a:prstGeom prst="rect">
            <a:avLst/>
          </a:prstGeom>
          <a:noFill/>
          <a:ln w="9525">
            <a:noFill/>
          </a:ln>
        </p:spPr>
        <p:txBody>
          <a:bodyPr wrap="square">
            <a:spAutoFit/>
          </a:bodyPr>
          <a:p>
            <a:pPr indent="0" algn="ctr">
              <a:lnSpc>
                <a:spcPct val="150000"/>
              </a:lnSpc>
            </a:pPr>
            <a:r>
              <a:rPr lang="en-US" sz="4400" b="0">
                <a:latin typeface="Arial" panose="020B0604020202020204" pitchFamily="34" charset="0"/>
                <a:cs typeface="Arial" panose="020B0604020202020204" pitchFamily="34" charset="0"/>
              </a:rPr>
              <a:t>Chuẩn bị bài bài 16</a:t>
            </a:r>
            <a:endParaRPr lang="en-US" sz="44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500"/>
                                        <p:tgtEl>
                                          <p:spTgt spid="3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37" grpId="0"/>
      <p:bldP spid="34" grpId="0" bldLvl="0" animBg="1"/>
      <p:bldP spid="38" grpId="0"/>
      <p:bldP spid="35" grpId="0" bldLvl="0" animBg="1"/>
      <p:bldP spid="39" grpId="0"/>
      <p:bldP spid="36"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732903"/>
            <a:ext cx="12763500" cy="8525397"/>
          </a:xfrm>
          <a:prstGeom prst="rect">
            <a:avLst/>
          </a:prstGeom>
        </p:spPr>
      </p:pic>
      <p:sp>
        <p:nvSpPr>
          <p:cNvPr id="4" name="TextBox 4"/>
          <p:cNvSpPr txBox="1"/>
          <p:nvPr/>
        </p:nvSpPr>
        <p:spPr>
          <a:xfrm>
            <a:off x="1981200" y="3619228"/>
            <a:ext cx="11407523" cy="3508375"/>
          </a:xfrm>
          <a:prstGeom prst="rect">
            <a:avLst/>
          </a:prstGeom>
        </p:spPr>
        <p:txBody>
          <a:bodyPr wrap="square" lIns="0" tIns="0" rIns="0" bIns="0" rtlCol="0" anchor="t">
            <a:spAutoFit/>
          </a:bodyPr>
          <a:lstStyle/>
          <a:p>
            <a:pPr marL="0" lvl="0" indent="0" algn="ctr">
              <a:lnSpc>
                <a:spcPct val="150000"/>
              </a:lnSpc>
            </a:pPr>
            <a:r>
              <a:rPr lang="en-US" sz="7600" b="1" dirty="0">
                <a:solidFill>
                  <a:srgbClr val="000000"/>
                </a:solidFill>
                <a:latin typeface="Arial" panose="020B0604020202020204" pitchFamily="34" charset="0"/>
                <a:cs typeface="Arial" panose="020B0604020202020204" pitchFamily="34" charset="0"/>
              </a:rPr>
              <a:t>CẢM ƠN CÁC EM ĐÃ CHÚ Ý LẮNG NGHE</a:t>
            </a:r>
            <a:endParaRPr lang="en-US" sz="76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37043" y="2180915"/>
            <a:ext cx="4030175" cy="7101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606203"/>
            <a:ext cx="7293705" cy="9074594"/>
          </a:xfrm>
          <a:prstGeom prst="rect">
            <a:avLst/>
          </a:prstGeom>
        </p:spPr>
      </p:pic>
      <p:sp>
        <p:nvSpPr>
          <p:cNvPr id="4" name="TextBox 4"/>
          <p:cNvSpPr txBox="1"/>
          <p:nvPr/>
        </p:nvSpPr>
        <p:spPr>
          <a:xfrm>
            <a:off x="1981200" y="3467100"/>
            <a:ext cx="4110891" cy="2339038"/>
          </a:xfrm>
          <a:prstGeom prst="rect">
            <a:avLst/>
          </a:prstGeom>
        </p:spPr>
        <p:txBody>
          <a:bodyPr wrap="square" lIns="0" tIns="0" rIns="0" bIns="0" rtlCol="0" anchor="t">
            <a:spAutoFit/>
          </a:bodyPr>
          <a:lstStyle/>
          <a:p>
            <a:pPr algn="ctr">
              <a:lnSpc>
                <a:spcPct val="150000"/>
              </a:lnSpc>
              <a:spcBef>
                <a:spcPct val="0"/>
              </a:spcBef>
            </a:pPr>
            <a:r>
              <a:rPr lang="en-US" sz="5400" b="1" dirty="0">
                <a:solidFill>
                  <a:srgbClr val="000000"/>
                </a:solidFill>
                <a:latin typeface="Arial" panose="020B0604020202020204" pitchFamily="34" charset="0"/>
                <a:cs typeface="Arial" panose="020B0604020202020204" pitchFamily="34" charset="0"/>
              </a:rPr>
              <a:t>1. </a:t>
            </a:r>
            <a:r>
              <a:rPr lang="en-US" sz="5400" b="1" dirty="0" err="1">
                <a:effectLst/>
                <a:latin typeface="Arial" panose="020B0604020202020204" pitchFamily="34" charset="0"/>
                <a:ea typeface="Calibri" panose="020F0502020204030204" pitchFamily="34" charset="0"/>
                <a:cs typeface="Arial" panose="020B0604020202020204" pitchFamily="34" charset="0"/>
              </a:rPr>
              <a:t>Tốc</a:t>
            </a:r>
            <a:r>
              <a:rPr lang="en-US" sz="5400" b="1" dirty="0">
                <a:effectLst/>
                <a:latin typeface="Arial" panose="020B0604020202020204" pitchFamily="34" charset="0"/>
                <a:ea typeface="Calibri" panose="020F0502020204030204" pitchFamily="34" charset="0"/>
                <a:cs typeface="Arial" panose="020B0604020202020204" pitchFamily="34" charset="0"/>
              </a:rPr>
              <a:t> </a:t>
            </a:r>
            <a:r>
              <a:rPr lang="en-US" sz="5400" b="1" dirty="0" err="1">
                <a:effectLst/>
                <a:latin typeface="Arial" panose="020B0604020202020204" pitchFamily="34" charset="0"/>
                <a:ea typeface="Calibri" panose="020F0502020204030204" pitchFamily="34" charset="0"/>
                <a:cs typeface="Arial" panose="020B0604020202020204" pitchFamily="34" charset="0"/>
              </a:rPr>
              <a:t>độ</a:t>
            </a:r>
            <a:r>
              <a:rPr lang="en-US" sz="5400" b="1" dirty="0">
                <a:effectLst/>
                <a:latin typeface="Arial" panose="020B0604020202020204" pitchFamily="34" charset="0"/>
                <a:ea typeface="Calibri" panose="020F0502020204030204" pitchFamily="34" charset="0"/>
                <a:cs typeface="Arial" panose="020B0604020202020204" pitchFamily="34" charset="0"/>
              </a:rPr>
              <a:t> </a:t>
            </a:r>
            <a:r>
              <a:rPr lang="en-US" sz="5400" b="1" dirty="0" err="1">
                <a:effectLst/>
                <a:latin typeface="Arial" panose="020B0604020202020204" pitchFamily="34" charset="0"/>
                <a:ea typeface="Calibri" panose="020F0502020204030204" pitchFamily="34" charset="0"/>
                <a:cs typeface="Arial" panose="020B0604020202020204" pitchFamily="34" charset="0"/>
              </a:rPr>
              <a:t>phản</a:t>
            </a:r>
            <a:r>
              <a:rPr lang="en-US" sz="5400" b="1" dirty="0">
                <a:effectLst/>
                <a:latin typeface="Arial" panose="020B0604020202020204" pitchFamily="34" charset="0"/>
                <a:ea typeface="Calibri" panose="020F0502020204030204" pitchFamily="34" charset="0"/>
                <a:cs typeface="Arial" panose="020B0604020202020204" pitchFamily="34" charset="0"/>
              </a:rPr>
              <a:t> </a:t>
            </a:r>
            <a:r>
              <a:rPr lang="en-US" sz="5400" b="1" dirty="0" err="1">
                <a:effectLst/>
                <a:latin typeface="Arial" panose="020B0604020202020204" pitchFamily="34" charset="0"/>
                <a:ea typeface="Calibri" panose="020F0502020204030204" pitchFamily="34" charset="0"/>
                <a:cs typeface="Arial" panose="020B0604020202020204" pitchFamily="34" charset="0"/>
              </a:rPr>
              <a:t>ứng</a:t>
            </a:r>
            <a:endParaRPr lang="en-US" sz="5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loud 5"/>
          <p:cNvSpPr/>
          <p:nvPr/>
        </p:nvSpPr>
        <p:spPr>
          <a:xfrm>
            <a:off x="8523652" y="2552700"/>
            <a:ext cx="8849948" cy="5181600"/>
          </a:xfrm>
          <a:prstGeom prst="cloud">
            <a:avLst/>
          </a:prstGeom>
          <a:solidFill>
            <a:srgbClr val="FFD1D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4"/>
          <p:cNvSpPr txBox="1"/>
          <p:nvPr/>
        </p:nvSpPr>
        <p:spPr>
          <a:xfrm>
            <a:off x="10009552" y="3900295"/>
            <a:ext cx="5486400" cy="1905843"/>
          </a:xfrm>
          <a:prstGeom prst="rect">
            <a:avLst/>
          </a:prstGeom>
        </p:spPr>
        <p:txBody>
          <a:bodyPr wrap="square" lIns="0" tIns="0" rIns="0" bIns="0" rtlCol="0" anchor="t">
            <a:spAutoFit/>
          </a:bodyPr>
          <a:lstStyle/>
          <a:p>
            <a:pPr algn="ctr">
              <a:lnSpc>
                <a:spcPct val="150000"/>
              </a:lnSpc>
              <a:spcBef>
                <a:spcPct val="0"/>
              </a:spcBef>
            </a:pPr>
            <a:r>
              <a:rPr lang="en-US" sz="4400" b="1" dirty="0" err="1">
                <a:effectLst/>
                <a:latin typeface="Arial" panose="020B0604020202020204" pitchFamily="34" charset="0"/>
                <a:ea typeface="Calibri" panose="020F0502020204030204" pitchFamily="34" charset="0"/>
                <a:cs typeface="Arial" panose="020B0604020202020204" pitchFamily="34" charset="0"/>
              </a:rPr>
              <a:t>Hoạt</a:t>
            </a:r>
            <a:r>
              <a:rPr lang="en-US" sz="4400" b="1" dirty="0">
                <a:effectLst/>
                <a:latin typeface="Arial" panose="020B0604020202020204" pitchFamily="34" charset="0"/>
                <a:ea typeface="Calibri" panose="020F0502020204030204" pitchFamily="34" charset="0"/>
                <a:cs typeface="Arial" panose="020B0604020202020204" pitchFamily="34" charset="0"/>
              </a:rPr>
              <a:t> </a:t>
            </a:r>
            <a:r>
              <a:rPr lang="en-US" sz="4400" b="1" dirty="0" err="1">
                <a:effectLst/>
                <a:latin typeface="Arial" panose="020B0604020202020204" pitchFamily="34" charset="0"/>
                <a:ea typeface="Calibri" panose="020F0502020204030204" pitchFamily="34" charset="0"/>
                <a:cs typeface="Arial" panose="020B0604020202020204" pitchFamily="34" charset="0"/>
              </a:rPr>
              <a:t>động</a:t>
            </a:r>
            <a:r>
              <a:rPr lang="en-US" sz="4400" b="1" dirty="0">
                <a:effectLst/>
                <a:latin typeface="Arial" panose="020B0604020202020204" pitchFamily="34" charset="0"/>
                <a:ea typeface="Calibri" panose="020F0502020204030204" pitchFamily="34" charset="0"/>
                <a:cs typeface="Arial" panose="020B0604020202020204" pitchFamily="34" charset="0"/>
              </a:rPr>
              <a:t> </a:t>
            </a:r>
            <a:r>
              <a:rPr lang="en-US" sz="4400" b="1" dirty="0" err="1">
                <a:effectLst/>
                <a:latin typeface="Arial" panose="020B0604020202020204" pitchFamily="34" charset="0"/>
                <a:ea typeface="Calibri" panose="020F0502020204030204" pitchFamily="34" charset="0"/>
                <a:cs typeface="Arial" panose="020B0604020202020204" pitchFamily="34" charset="0"/>
              </a:rPr>
              <a:t>nhóm</a:t>
            </a:r>
            <a:r>
              <a:rPr lang="en-US" sz="4400" b="1" dirty="0">
                <a:effectLst/>
                <a:latin typeface="Arial" panose="020B0604020202020204" pitchFamily="34" charset="0"/>
                <a:ea typeface="Calibri" panose="020F0502020204030204" pitchFamily="34" charset="0"/>
                <a:cs typeface="Arial" panose="020B0604020202020204" pitchFamily="34" charset="0"/>
              </a:rPr>
              <a:t> 4 </a:t>
            </a:r>
            <a:r>
              <a:rPr lang="en-US" sz="4400" dirty="0" err="1">
                <a:effectLst/>
                <a:latin typeface="Arial" panose="020B0604020202020204" pitchFamily="34" charset="0"/>
                <a:ea typeface="Calibri" panose="020F0502020204030204" pitchFamily="34" charset="0"/>
                <a:cs typeface="Arial" panose="020B0604020202020204" pitchFamily="34" charset="0"/>
              </a:rPr>
              <a:t>trả</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lời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các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câu</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hỏi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sau</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39175" y="-278460"/>
            <a:ext cx="9822921" cy="989488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37442"/>
            <a:ext cx="68103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618" y="5806424"/>
            <a:ext cx="6810375"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290338" y="1922714"/>
            <a:ext cx="7073612" cy="6441572"/>
          </a:xfrm>
          <a:prstGeom prst="rect">
            <a:avLst/>
          </a:prstGeom>
          <a:noFill/>
        </p:spPr>
        <p:txBody>
          <a:bodyPr wrap="square">
            <a:spAutoFit/>
          </a:bodyPr>
          <a:lstStyle/>
          <a:p>
            <a:pPr marL="0" marR="0" algn="just">
              <a:lnSpc>
                <a:spcPct val="150000"/>
              </a:lnSpc>
              <a:spcBef>
                <a:spcPts val="600"/>
              </a:spcBef>
              <a:spcAft>
                <a:spcPts val="800"/>
              </a:spcAft>
            </a:pPr>
            <a:r>
              <a:rPr lang="en-US" sz="4000" b="1" dirty="0" err="1">
                <a:effectLst/>
                <a:latin typeface="Arial" panose="020B0604020202020204" pitchFamily="34" charset="0"/>
                <a:ea typeface="Calibri" panose="020F0502020204030204" pitchFamily="34" charset="0"/>
                <a:cs typeface="Arial" panose="020B0604020202020204" pitchFamily="34" charset="0"/>
              </a:rPr>
              <a:t>Câu</a:t>
            </a:r>
            <a:r>
              <a:rPr lang="en-US" sz="4000" b="1" dirty="0">
                <a:effectLst/>
                <a:latin typeface="Arial" panose="020B0604020202020204" pitchFamily="34" charset="0"/>
                <a:ea typeface="Calibri" panose="020F0502020204030204" pitchFamily="34" charset="0"/>
                <a:cs typeface="Arial" panose="020B0604020202020204" pitchFamily="34" charset="0"/>
              </a:rPr>
              <a:t> 1:</a:t>
            </a:r>
            <a:r>
              <a:rPr lang="en-US" sz="4000" dirty="0">
                <a:effectLst/>
                <a:latin typeface="Arial" panose="020B0604020202020204" pitchFamily="34" charset="0"/>
                <a:ea typeface="Calibri" panose="020F0502020204030204" pitchFamily="34" charset="0"/>
                <a:cs typeface="Arial" panose="020B0604020202020204" pitchFamily="34" charset="0"/>
              </a:rPr>
              <a:t> Quan </a:t>
            </a:r>
            <a:r>
              <a:rPr lang="en-US" sz="4000" dirty="0" err="1">
                <a:effectLst/>
                <a:latin typeface="Arial" panose="020B0604020202020204" pitchFamily="34" charset="0"/>
                <a:ea typeface="Calibri" panose="020F0502020204030204" pitchFamily="34" charset="0"/>
                <a:cs typeface="Arial" panose="020B0604020202020204" pitchFamily="34" charset="0"/>
              </a:rPr>
              <a:t>sát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khởi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chậm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phản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hóa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học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cháy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cây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tàu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biển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oxi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hóa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nhiên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9252">
            <a:off x="-676230" y="6767339"/>
            <a:ext cx="4277185" cy="251284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9750">
            <a:off x="169891" y="2881902"/>
            <a:ext cx="2669880" cy="156855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0784">
            <a:off x="14921900" y="1987522"/>
            <a:ext cx="4277185" cy="25128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7911">
            <a:off x="15419279" y="6976769"/>
            <a:ext cx="2669880" cy="156855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7911">
            <a:off x="4178032" y="-766142"/>
            <a:ext cx="3910119" cy="2297195"/>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18615">
            <a:off x="11340203" y="111034"/>
            <a:ext cx="2029754" cy="1192481"/>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5298">
            <a:off x="4765118" y="9088120"/>
            <a:ext cx="2261428" cy="132858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88708">
            <a:off x="10059960" y="8929908"/>
            <a:ext cx="2800022" cy="1645013"/>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2407">
            <a:off x="1019813" y="-132808"/>
            <a:ext cx="16217238" cy="11210166"/>
          </a:xfrm>
          <a:prstGeom prst="rect">
            <a:avLst/>
          </a:prstGeom>
        </p:spPr>
      </p:pic>
      <p:sp>
        <p:nvSpPr>
          <p:cNvPr id="12" name="TextBox 12"/>
          <p:cNvSpPr txBox="1"/>
          <p:nvPr/>
        </p:nvSpPr>
        <p:spPr>
          <a:xfrm>
            <a:off x="2743076" y="1415966"/>
            <a:ext cx="10817683" cy="832600"/>
          </a:xfrm>
          <a:prstGeom prst="rect">
            <a:avLst/>
          </a:prstGeom>
        </p:spPr>
        <p:txBody>
          <a:bodyPr lIns="0" tIns="0" rIns="0" bIns="0" rtlCol="0" anchor="t">
            <a:spAutoFit/>
          </a:bodyPr>
          <a:lstStyle/>
          <a:p>
            <a:pPr marL="0" lvl="0" indent="0" algn="ctr">
              <a:lnSpc>
                <a:spcPts val="7200"/>
              </a:lnSpc>
              <a:spcBef>
                <a:spcPct val="0"/>
              </a:spcBef>
            </a:pPr>
            <a:r>
              <a:rPr lang="en-US" sz="4400" b="1" dirty="0" err="1">
                <a:solidFill>
                  <a:srgbClr val="000000"/>
                </a:solidFill>
                <a:latin typeface="Arial" panose="020B0604020202020204" pitchFamily="34" charset="0"/>
                <a:cs typeface="Arial" panose="020B0604020202020204" pitchFamily="34" charset="0"/>
              </a:rPr>
              <a:t>Câu</a:t>
            </a:r>
            <a:r>
              <a:rPr lang="en-US" sz="4400" b="1" dirty="0">
                <a:solidFill>
                  <a:srgbClr val="000000"/>
                </a:solidFill>
                <a:latin typeface="Arial" panose="020B0604020202020204" pitchFamily="34" charset="0"/>
                <a:cs typeface="Arial" panose="020B0604020202020204" pitchFamily="34" charset="0"/>
              </a:rPr>
              <a:t> 2: </a:t>
            </a:r>
            <a:endParaRPr lang="en-US" sz="4400" b="1" dirty="0">
              <a:solidFill>
                <a:srgbClr val="000000"/>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5298">
            <a:off x="-21941" y="-119176"/>
            <a:ext cx="1707684" cy="100326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3145">
            <a:off x="17187673" y="-119176"/>
            <a:ext cx="1707684" cy="1003264"/>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5298">
            <a:off x="15849052" y="9785368"/>
            <a:ext cx="1707684" cy="1003264"/>
          </a:xfrm>
          <a:prstGeom prst="rect">
            <a:avLst/>
          </a:prstGeom>
        </p:spPr>
      </p:pic>
      <p:sp>
        <p:nvSpPr>
          <p:cNvPr id="16" name="TextBox 16"/>
          <p:cNvSpPr txBox="1"/>
          <p:nvPr/>
        </p:nvSpPr>
        <p:spPr>
          <a:xfrm>
            <a:off x="2969392" y="2452897"/>
            <a:ext cx="10365052" cy="5425909"/>
          </a:xfrm>
          <a:prstGeom prst="rect">
            <a:avLst/>
          </a:prstGeom>
        </p:spPr>
        <p:txBody>
          <a:bodyPr wrap="square" lIns="0" tIns="0" rIns="0" bIns="0" rtlCol="0" anchor="t">
            <a:spAutoFit/>
          </a:bodyPr>
          <a:lstStyle/>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sống</a:t>
            </a:r>
            <a:r>
              <a:rPr lang="en-US" sz="4000" dirty="0">
                <a:effectLst/>
                <a:latin typeface="Arial" panose="020B0604020202020204" pitchFamily="34" charset="0"/>
                <a:ea typeface="Calibri" panose="020F0502020204030204" pitchFamily="34" charset="0"/>
                <a:cs typeface="Arial" panose="020B0604020202020204" pitchFamily="34" charset="0"/>
              </a:rPr>
              <a:t>, ở </a:t>
            </a:r>
            <a:r>
              <a:rPr lang="en-US" sz="4000" dirty="0" err="1">
                <a:effectLst/>
                <a:latin typeface="Arial" panose="020B0604020202020204" pitchFamily="34" charset="0"/>
                <a:ea typeface="Calibri" panose="020F0502020204030204" pitchFamily="34" charset="0"/>
                <a:cs typeface="Arial" panose="020B0604020202020204" pitchFamily="34" charset="0"/>
              </a:rPr>
              <a:t>cùng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đôi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hóa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học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chậm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cùng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hóa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học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chậm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Hãy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ví</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dụ</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minh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họa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nhận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định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94275" y="0"/>
            <a:ext cx="9822921" cy="9894884"/>
          </a:xfrm>
          <a:prstGeom prst="rect">
            <a:avLst/>
          </a:prstGeom>
        </p:spPr>
      </p:pic>
      <p:sp>
        <p:nvSpPr>
          <p:cNvPr id="5" name="TextBox 5"/>
          <p:cNvSpPr txBox="1"/>
          <p:nvPr/>
        </p:nvSpPr>
        <p:spPr>
          <a:xfrm>
            <a:off x="10984049" y="2892210"/>
            <a:ext cx="6172200" cy="4502579"/>
          </a:xfrm>
          <a:prstGeom prst="rect">
            <a:avLst/>
          </a:prstGeom>
        </p:spPr>
        <p:txBody>
          <a:bodyPr wrap="square" lIns="0" tIns="0" rIns="0" bIns="0" rtlCol="0" anchor="t">
            <a:spAutoFit/>
          </a:bodyPr>
          <a:lstStyle/>
          <a:p>
            <a:pPr marL="0" marR="0" algn="just">
              <a:lnSpc>
                <a:spcPct val="150000"/>
              </a:lnSpc>
              <a:spcBef>
                <a:spcPts val="600"/>
              </a:spcBef>
              <a:spcAft>
                <a:spcPts val="600"/>
              </a:spcAft>
            </a:pPr>
            <a:r>
              <a:rPr lang="en-US" sz="4000" b="1" dirty="0" err="1">
                <a:effectLst/>
                <a:latin typeface="Arial" panose="020B0604020202020204" pitchFamily="34" charset="0"/>
                <a:ea typeface="Calibri" panose="020F0502020204030204" pitchFamily="34" charset="0"/>
                <a:cs typeface="Arial" panose="020B0604020202020204" pitchFamily="34" charset="0"/>
              </a:rPr>
              <a:t>Câu</a:t>
            </a:r>
            <a:r>
              <a:rPr lang="en-US" sz="4000" b="1" dirty="0">
                <a:effectLst/>
                <a:latin typeface="Arial" panose="020B0604020202020204" pitchFamily="34" charset="0"/>
                <a:ea typeface="Calibri" panose="020F0502020204030204" pitchFamily="34" charset="0"/>
                <a:cs typeface="Arial" panose="020B0604020202020204" pitchFamily="34" charset="0"/>
              </a:rPr>
              <a:t> 3:</a:t>
            </a:r>
            <a:r>
              <a:rPr lang="en-US" sz="4000" dirty="0">
                <a:effectLst/>
                <a:latin typeface="Arial" panose="020B0604020202020204" pitchFamily="34" charset="0"/>
                <a:ea typeface="Calibri" panose="020F0502020204030204" pitchFamily="34" charset="0"/>
                <a:cs typeface="Arial" panose="020B0604020202020204" pitchFamily="34" charset="0"/>
              </a:rPr>
              <a:t> Quan </a:t>
            </a:r>
            <a:r>
              <a:rPr lang="en-US" sz="4000" dirty="0" err="1">
                <a:effectLst/>
                <a:latin typeface="Arial" panose="020B0604020202020204" pitchFamily="34" charset="0"/>
                <a:ea typeface="Calibri" panose="020F0502020204030204" pitchFamily="34" charset="0"/>
                <a:cs typeface="Arial" panose="020B0604020202020204" pitchFamily="34" charset="0"/>
              </a:rPr>
              <a:t>sát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15.1,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nồng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phản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sản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phẩm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thay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thế</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548623" y="2095500"/>
            <a:ext cx="8595377" cy="6400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6550" b="26550"/>
          <a:stretch>
            <a:fillRect/>
          </a:stretch>
        </p:blipFill>
        <p:spPr>
          <a:xfrm>
            <a:off x="0" y="0"/>
            <a:ext cx="18288000" cy="10287000"/>
          </a:xfrm>
          <a:prstGeom prst="rect">
            <a:avLst/>
          </a:prstGeom>
        </p:spPr>
      </p:pic>
      <p:grpSp>
        <p:nvGrpSpPr>
          <p:cNvPr id="11" name="Group 11"/>
          <p:cNvGrpSpPr/>
          <p:nvPr/>
        </p:nvGrpSpPr>
        <p:grpSpPr>
          <a:xfrm>
            <a:off x="7579303" y="1635890"/>
            <a:ext cx="10237642" cy="8164255"/>
            <a:chOff x="0" y="-38100"/>
            <a:chExt cx="3955457" cy="850900"/>
          </a:xfrm>
        </p:grpSpPr>
        <p:sp>
          <p:nvSpPr>
            <p:cNvPr id="12" name="Freeform 12"/>
            <p:cNvSpPr/>
            <p:nvPr/>
          </p:nvSpPr>
          <p:spPr>
            <a:xfrm>
              <a:off x="0" y="-23723"/>
              <a:ext cx="3955457" cy="397088"/>
            </a:xfrm>
            <a:custGeom>
              <a:avLst/>
              <a:gdLst/>
              <a:ahLst/>
              <a:cxnLst/>
              <a:rect l="l" t="t" r="r" b="b"/>
              <a:pathLst>
                <a:path w="3955457" h="373365">
                  <a:moveTo>
                    <a:pt x="0" y="0"/>
                  </a:moveTo>
                  <a:lnTo>
                    <a:pt x="3955457" y="0"/>
                  </a:lnTo>
                  <a:lnTo>
                    <a:pt x="3955457" y="373365"/>
                  </a:lnTo>
                  <a:lnTo>
                    <a:pt x="0" y="373365"/>
                  </a:lnTo>
                  <a:close/>
                </a:path>
              </a:pathLst>
            </a:custGeom>
            <a:solidFill>
              <a:srgbClr val="FFFAEF"/>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grpSp>
        <p:nvGrpSpPr>
          <p:cNvPr id="20" name="Group 20"/>
          <p:cNvGrpSpPr/>
          <p:nvPr/>
        </p:nvGrpSpPr>
        <p:grpSpPr>
          <a:xfrm>
            <a:off x="7572375" y="6057900"/>
            <a:ext cx="10237642" cy="3957841"/>
            <a:chOff x="0" y="0"/>
            <a:chExt cx="3955457" cy="373365"/>
          </a:xfrm>
        </p:grpSpPr>
        <p:sp>
          <p:nvSpPr>
            <p:cNvPr id="21" name="Freeform 21"/>
            <p:cNvSpPr/>
            <p:nvPr/>
          </p:nvSpPr>
          <p:spPr>
            <a:xfrm>
              <a:off x="0" y="0"/>
              <a:ext cx="3955457" cy="373365"/>
            </a:xfrm>
            <a:custGeom>
              <a:avLst/>
              <a:gdLst/>
              <a:ahLst/>
              <a:cxnLst/>
              <a:rect l="l" t="t" r="r" b="b"/>
              <a:pathLst>
                <a:path w="3955457" h="373365">
                  <a:moveTo>
                    <a:pt x="0" y="0"/>
                  </a:moveTo>
                  <a:lnTo>
                    <a:pt x="3955457" y="0"/>
                  </a:lnTo>
                  <a:lnTo>
                    <a:pt x="3955457" y="373365"/>
                  </a:lnTo>
                  <a:lnTo>
                    <a:pt x="0" y="373365"/>
                  </a:lnTo>
                  <a:close/>
                </a:path>
              </a:pathLst>
            </a:custGeom>
            <a:solidFill>
              <a:srgbClr val="FFFAEF"/>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91" y="1773834"/>
            <a:ext cx="68103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57900"/>
            <a:ext cx="6810375" cy="395784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7808765" y="2147902"/>
            <a:ext cx="9525001" cy="2748253"/>
          </a:xfrm>
          <a:prstGeom prst="rect">
            <a:avLst/>
          </a:prstGeom>
          <a:noFill/>
        </p:spPr>
        <p:txBody>
          <a:bodyPr wrap="square">
            <a:spAutoFit/>
          </a:bodyPr>
          <a:lstStyle/>
          <a:p>
            <a:pPr marL="0" marR="0" algn="just">
              <a:lnSpc>
                <a:spcPct val="150000"/>
              </a:lnSpc>
              <a:spcAft>
                <a:spcPts val="600"/>
              </a:spcAft>
            </a:pP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Trong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đám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cháy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của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lá</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cây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khô</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học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xảy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Các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lá</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cây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nhanh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chóng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bị</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cháy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và</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chuyển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thành</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tro</a:t>
            </a:r>
            <a:endParaRPr lang="en-US" sz="4000" dirty="0">
              <a:effectLst/>
              <a:latin typeface="Arial" panose="020B0604020202020204" pitchFamily="34" charset="0"/>
              <a:ea typeface="SimSun" panose="02010600030101010101" pitchFamily="2" charset="-122"/>
              <a:cs typeface="Arial" panose="020B0604020202020204" pitchFamily="34" charset="0"/>
            </a:endParaRPr>
          </a:p>
        </p:txBody>
      </p:sp>
      <p:sp>
        <p:nvSpPr>
          <p:cNvPr id="37" name="TextBox 36"/>
          <p:cNvSpPr txBox="1"/>
          <p:nvPr/>
        </p:nvSpPr>
        <p:spPr>
          <a:xfrm>
            <a:off x="7804659" y="6104010"/>
            <a:ext cx="9773073" cy="3671583"/>
          </a:xfrm>
          <a:prstGeom prst="rect">
            <a:avLst/>
          </a:prstGeom>
          <a:noFill/>
        </p:spPr>
        <p:txBody>
          <a:bodyPr wrap="square">
            <a:spAutoFit/>
          </a:bodyPr>
          <a:lstStyle/>
          <a:p>
            <a:pPr marL="0" marR="0" algn="just">
              <a:lnSpc>
                <a:spcPct val="150000"/>
              </a:lnSpc>
              <a:spcAft>
                <a:spcPts val="600"/>
              </a:spcAft>
            </a:pP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Thân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tàu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biển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bị</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oxi</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trong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điều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kiện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tự</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nhiên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Phản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ứng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học</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xảy</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chậm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Vỏ</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tàu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biển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làm</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bằng</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thép</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mất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thời</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gian</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rất</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lâu</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mới</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bị</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gỉ</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bị</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oxi</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Tahoma" panose="020B0604030504040204" pitchFamily="34" charset="0"/>
                <a:cs typeface="Arial" panose="020B0604020202020204" pitchFamily="34" charset="0"/>
              </a:rPr>
              <a:t>hóa</a:t>
            </a:r>
            <a:r>
              <a:rPr lang="en-US" sz="4000" dirty="0">
                <a:solidFill>
                  <a:srgbClr val="000000"/>
                </a:solidFill>
                <a:effectLst/>
                <a:latin typeface="Arial" panose="020B0604020202020204" pitchFamily="34" charset="0"/>
                <a:ea typeface="Tahoma" panose="020B0604030504040204" pitchFamily="34" charset="0"/>
                <a:cs typeface="Arial" panose="020B0604020202020204" pitchFamily="34" charset="0"/>
              </a:rPr>
              <a:t>)</a:t>
            </a:r>
            <a:endParaRPr lang="en-US" sz="4000" dirty="0">
              <a:effectLst/>
              <a:latin typeface="Arial" panose="020B0604020202020204" pitchFamily="34" charset="0"/>
              <a:ea typeface="SimSun" panose="02010600030101010101" pitchFamily="2" charset="-122"/>
              <a:cs typeface="Arial" panose="020B0604020202020204" pitchFamily="34" charset="0"/>
            </a:endParaRPr>
          </a:p>
        </p:txBody>
      </p:sp>
      <p:sp>
        <p:nvSpPr>
          <p:cNvPr id="38" name="TextBox 5"/>
          <p:cNvSpPr txBox="1"/>
          <p:nvPr/>
        </p:nvSpPr>
        <p:spPr>
          <a:xfrm>
            <a:off x="6057900" y="271259"/>
            <a:ext cx="6172200" cy="1092543"/>
          </a:xfrm>
          <a:prstGeom prst="rect">
            <a:avLst/>
          </a:prstGeom>
          <a:solidFill>
            <a:schemeClr val="accent6">
              <a:lumMod val="40000"/>
              <a:lumOff val="60000"/>
            </a:schemeClr>
          </a:solidFill>
        </p:spPr>
        <p:txBody>
          <a:bodyPr wrap="square" lIns="0" tIns="0" rIns="0" bIns="0" rtlCol="0" anchor="t">
            <a:spAutoFit/>
          </a:bodyPr>
          <a:lstStyle/>
          <a:p>
            <a:pPr marL="0" marR="0" algn="ctr">
              <a:lnSpc>
                <a:spcPct val="150000"/>
              </a:lnSpc>
              <a:spcBef>
                <a:spcPts val="600"/>
              </a:spcBef>
              <a:spcAft>
                <a:spcPts val="600"/>
              </a:spcAft>
            </a:pPr>
            <a:r>
              <a:rPr lang="en-US" sz="5400" b="1" dirty="0">
                <a:latin typeface="Arial" panose="020B0604020202020204" pitchFamily="34" charset="0"/>
                <a:ea typeface="Calibri" panose="020F0502020204030204" pitchFamily="34" charset="0"/>
                <a:cs typeface="Arial" panose="020B0604020202020204" pitchFamily="34" charset="0"/>
              </a:rPr>
              <a:t>ĐÁP ÁN</a:t>
            </a:r>
            <a:endParaRPr lang="en-US" sz="5400" b="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6520</Words>
  <Application>WPS Presentation</Application>
  <PresentationFormat>Custom</PresentationFormat>
  <Paragraphs>234</Paragraphs>
  <Slides>43</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43</vt:i4>
      </vt:variant>
    </vt:vector>
  </HeadingPairs>
  <TitlesOfParts>
    <vt:vector size="61" baseType="lpstr">
      <vt:lpstr>Arial</vt:lpstr>
      <vt:lpstr>SimSun</vt:lpstr>
      <vt:lpstr>Wingdings</vt:lpstr>
      <vt:lpstr>Calibri</vt:lpstr>
      <vt:lpstr>Tahoma</vt:lpstr>
      <vt:lpstr>Times New Roman</vt:lpstr>
      <vt:lpstr>Garet 1 Bold</vt:lpstr>
      <vt:lpstr>Microsoft YaHei</vt:lpstr>
      <vt:lpstr>Arial Unicode MS</vt:lpstr>
      <vt:lpstr>Open Sans Bold</vt:lpstr>
      <vt:lpstr>Segoe Print</vt:lpstr>
      <vt:lpstr>Arial</vt:lpstr>
      <vt:lpstr>Open Sans</vt:lpstr>
      <vt:lpstr>Garet 1</vt:lpstr>
      <vt:lpstr>Garet 2</vt:lpstr>
      <vt:lpstr>Algerian</vt:lpstr>
      <vt:lpstr>Cambria Math</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Pink English Deconstructing Essay Questions Presentation</dc:title>
  <dc:creator/>
  <cp:lastModifiedBy>Thu Uyên Nguyễn</cp:lastModifiedBy>
  <cp:revision>5</cp:revision>
  <dcterms:created xsi:type="dcterms:W3CDTF">2006-08-16T00:00:00Z</dcterms:created>
  <dcterms:modified xsi:type="dcterms:W3CDTF">2022-12-17T08:02:40Z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3E976E87F4404D76A6B984D74D019E54</vt:lpwstr>
  </property>
  <property fmtid="{D5CDD505-2E9C-101B-9397-08002B2CF9AE}" pid="3" name="KSOProductBuildVer">
    <vt:lpwstr>1033-11.2.0.11380</vt:lpwstr>
  </property>
</Properties>
</file>