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1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918" r:id="rId2"/>
    <p:sldId id="937" r:id="rId3"/>
    <p:sldId id="936" r:id="rId4"/>
    <p:sldId id="919" r:id="rId5"/>
    <p:sldId id="920" r:id="rId6"/>
    <p:sldId id="921" r:id="rId7"/>
    <p:sldId id="922" r:id="rId8"/>
    <p:sldId id="923" r:id="rId9"/>
    <p:sldId id="924" r:id="rId10"/>
    <p:sldId id="925" r:id="rId11"/>
    <p:sldId id="926" r:id="rId12"/>
    <p:sldId id="632" r:id="rId13"/>
    <p:sldId id="898" r:id="rId14"/>
    <p:sldId id="931" r:id="rId15"/>
    <p:sldId id="932" r:id="rId16"/>
    <p:sldId id="933" r:id="rId17"/>
    <p:sldId id="934" r:id="rId18"/>
    <p:sldId id="876" r:id="rId19"/>
    <p:sldId id="877" r:id="rId20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E8867AD-EF16-4402-9E9E-3FA5D933B004}">
          <p14:sldIdLst>
            <p14:sldId id="918"/>
            <p14:sldId id="937"/>
            <p14:sldId id="936"/>
            <p14:sldId id="919"/>
            <p14:sldId id="920"/>
            <p14:sldId id="921"/>
            <p14:sldId id="922"/>
            <p14:sldId id="923"/>
            <p14:sldId id="924"/>
            <p14:sldId id="925"/>
            <p14:sldId id="926"/>
            <p14:sldId id="632"/>
            <p14:sldId id="898"/>
            <p14:sldId id="931"/>
            <p14:sldId id="932"/>
            <p14:sldId id="933"/>
            <p14:sldId id="934"/>
            <p14:sldId id="876"/>
            <p14:sldId id="8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6129"/>
    <a:srgbClr val="FDF1C3"/>
    <a:srgbClr val="FCEAAA"/>
    <a:srgbClr val="FCF0BC"/>
    <a:srgbClr val="000000"/>
    <a:srgbClr val="FDF0BF"/>
    <a:srgbClr val="2B673E"/>
    <a:srgbClr val="C4E9B5"/>
    <a:srgbClr val="CAE6EE"/>
    <a:srgbClr val="1B49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33" autoAdjust="0"/>
    <p:restoredTop sz="94719" autoAdjust="0"/>
  </p:normalViewPr>
  <p:slideViewPr>
    <p:cSldViewPr>
      <p:cViewPr varScale="1">
        <p:scale>
          <a:sx n="59" d="100"/>
          <a:sy n="59" d="100"/>
        </p:scale>
        <p:origin x="1060" y="56"/>
      </p:cViewPr>
      <p:guideLst>
        <p:guide orient="horz" pos="2160"/>
        <p:guide pos="3839"/>
      </p:guideLst>
    </p:cSldViewPr>
  </p:slideViewPr>
  <p:notesTextViewPr>
    <p:cViewPr>
      <p:scale>
        <a:sx n="50" d="100"/>
        <a:sy n="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E0146B-D12E-4CC7-873C-6FC23799D21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9868A4-1A23-4AF9-88B2-A872CF633F0D}">
      <dgm:prSet phldrT="[Văn bản]" custT="1"/>
      <dgm:spPr>
        <a:solidFill>
          <a:srgbClr val="00B050"/>
        </a:solidFill>
      </dgm:spPr>
      <dgm:t>
        <a:bodyPr/>
        <a:lstStyle/>
        <a:p>
          <a:r>
            <a:rPr lang="vi-VN" sz="2800" dirty="0"/>
            <a:t>DIỆN TÍCH HÌNH THANG CONG</a:t>
          </a:r>
          <a:endParaRPr lang="en-US" sz="2800" dirty="0"/>
        </a:p>
      </dgm:t>
    </dgm:pt>
    <dgm:pt modelId="{90BC8F0B-82AD-4A29-AA7A-061687451F1E}" type="parTrans" cxnId="{C2E9410D-B5A9-4605-82B2-60AA47A177EC}">
      <dgm:prSet/>
      <dgm:spPr/>
      <dgm:t>
        <a:bodyPr/>
        <a:lstStyle/>
        <a:p>
          <a:endParaRPr lang="en-US" sz="2000"/>
        </a:p>
      </dgm:t>
    </dgm:pt>
    <dgm:pt modelId="{0692B243-B297-403E-B853-33D4896C295B}" type="sibTrans" cxnId="{C2E9410D-B5A9-4605-82B2-60AA47A177EC}">
      <dgm:prSet/>
      <dgm:spPr/>
      <dgm:t>
        <a:bodyPr/>
        <a:lstStyle/>
        <a:p>
          <a:endParaRPr lang="en-US" sz="2000"/>
        </a:p>
      </dgm:t>
    </dgm:pt>
    <dgm:pt modelId="{5D3EE3FA-C6DA-48D6-A066-13F1CF807119}">
      <dgm:prSet phldrT="[Văn bản]" custT="1"/>
      <dgm:spPr/>
      <dgm:t>
        <a:bodyPr/>
        <a:lstStyle/>
        <a:p>
          <a:r>
            <a:rPr lang="vi-VN" sz="2800" dirty="0"/>
            <a:t>ĐỊNH NGHĨA TÍCH PHÂN</a:t>
          </a:r>
          <a:endParaRPr lang="en-US" sz="2800" dirty="0"/>
        </a:p>
      </dgm:t>
    </dgm:pt>
    <dgm:pt modelId="{6B0E3C57-37F6-4103-815D-E822655A5D98}" type="parTrans" cxnId="{83AC230E-7F97-4679-9C52-8BDD0B143467}">
      <dgm:prSet/>
      <dgm:spPr/>
      <dgm:t>
        <a:bodyPr/>
        <a:lstStyle/>
        <a:p>
          <a:endParaRPr lang="en-US" sz="2000"/>
        </a:p>
      </dgm:t>
    </dgm:pt>
    <dgm:pt modelId="{184C5052-0F76-4B27-B528-CBEFCA5600C7}" type="sibTrans" cxnId="{83AC230E-7F97-4679-9C52-8BDD0B143467}">
      <dgm:prSet/>
      <dgm:spPr/>
      <dgm:t>
        <a:bodyPr/>
        <a:lstStyle/>
        <a:p>
          <a:endParaRPr lang="en-US" sz="2000"/>
        </a:p>
      </dgm:t>
    </dgm:pt>
    <dgm:pt modelId="{04D2FCE6-E533-4F33-ADCC-99FBA17F6108}">
      <dgm:prSet phldrT="[Văn bản]" custT="1"/>
      <dgm:spPr/>
      <dgm:t>
        <a:bodyPr/>
        <a:lstStyle/>
        <a:p>
          <a:r>
            <a:rPr lang="vi-VN" sz="2800" dirty="0"/>
            <a:t>TÍNH CHẤT TÍCH PHÂN</a:t>
          </a:r>
          <a:endParaRPr lang="en-US" sz="2800" dirty="0"/>
        </a:p>
      </dgm:t>
    </dgm:pt>
    <dgm:pt modelId="{3AC70899-C456-40CF-8872-4E98DB4C36D9}" type="parTrans" cxnId="{DA5589F4-2FA1-4C44-8A55-4B7BFE3E0464}">
      <dgm:prSet/>
      <dgm:spPr/>
      <dgm:t>
        <a:bodyPr/>
        <a:lstStyle/>
        <a:p>
          <a:endParaRPr lang="en-US" sz="2000"/>
        </a:p>
      </dgm:t>
    </dgm:pt>
    <dgm:pt modelId="{C232CF34-C136-4F6B-8F97-A0664C773F09}" type="sibTrans" cxnId="{DA5589F4-2FA1-4C44-8A55-4B7BFE3E0464}">
      <dgm:prSet/>
      <dgm:spPr/>
      <dgm:t>
        <a:bodyPr/>
        <a:lstStyle/>
        <a:p>
          <a:endParaRPr lang="en-US" sz="2000"/>
        </a:p>
      </dgm:t>
    </dgm:pt>
    <dgm:pt modelId="{1AF205AA-FB21-411F-BD06-BE552C456EB8}" type="pres">
      <dgm:prSet presAssocID="{B4E0146B-D12E-4CC7-873C-6FC23799D216}" presName="linear" presStyleCnt="0">
        <dgm:presLayoutVars>
          <dgm:dir/>
          <dgm:animLvl val="lvl"/>
          <dgm:resizeHandles val="exact"/>
        </dgm:presLayoutVars>
      </dgm:prSet>
      <dgm:spPr/>
    </dgm:pt>
    <dgm:pt modelId="{01BFD349-2475-410D-B14D-4EF0EBD867B8}" type="pres">
      <dgm:prSet presAssocID="{AA9868A4-1A23-4AF9-88B2-A872CF633F0D}" presName="parentLin" presStyleCnt="0"/>
      <dgm:spPr/>
    </dgm:pt>
    <dgm:pt modelId="{803CF058-9A2C-4A69-BC97-EF73940A31CB}" type="pres">
      <dgm:prSet presAssocID="{AA9868A4-1A23-4AF9-88B2-A872CF633F0D}" presName="parentLeftMargin" presStyleLbl="node1" presStyleIdx="0" presStyleCnt="3"/>
      <dgm:spPr/>
    </dgm:pt>
    <dgm:pt modelId="{9F2B274D-2808-4B06-9E98-4400D9684244}" type="pres">
      <dgm:prSet presAssocID="{AA9868A4-1A23-4AF9-88B2-A872CF633F0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34C46E5-242F-4430-A05F-887D84A09F5B}" type="pres">
      <dgm:prSet presAssocID="{AA9868A4-1A23-4AF9-88B2-A872CF633F0D}" presName="negativeSpace" presStyleCnt="0"/>
      <dgm:spPr/>
    </dgm:pt>
    <dgm:pt modelId="{F691DC4A-7A45-4297-83B7-EE2D599B6ACC}" type="pres">
      <dgm:prSet presAssocID="{AA9868A4-1A23-4AF9-88B2-A872CF633F0D}" presName="childText" presStyleLbl="conFgAcc1" presStyleIdx="0" presStyleCnt="3">
        <dgm:presLayoutVars>
          <dgm:bulletEnabled val="1"/>
        </dgm:presLayoutVars>
      </dgm:prSet>
      <dgm:spPr/>
    </dgm:pt>
    <dgm:pt modelId="{5D754128-B124-42D2-B3A4-127BD3EC5828}" type="pres">
      <dgm:prSet presAssocID="{0692B243-B297-403E-B853-33D4896C295B}" presName="spaceBetweenRectangles" presStyleCnt="0"/>
      <dgm:spPr/>
    </dgm:pt>
    <dgm:pt modelId="{81637BBD-F9D9-4BCD-9F2F-6C891BC1CF27}" type="pres">
      <dgm:prSet presAssocID="{5D3EE3FA-C6DA-48D6-A066-13F1CF807119}" presName="parentLin" presStyleCnt="0"/>
      <dgm:spPr/>
    </dgm:pt>
    <dgm:pt modelId="{41142DB2-1EB7-47A6-B409-6B76F178FA88}" type="pres">
      <dgm:prSet presAssocID="{5D3EE3FA-C6DA-48D6-A066-13F1CF807119}" presName="parentLeftMargin" presStyleLbl="node1" presStyleIdx="0" presStyleCnt="3"/>
      <dgm:spPr/>
    </dgm:pt>
    <dgm:pt modelId="{3692A32F-BDEF-4590-B78D-5958376054A6}" type="pres">
      <dgm:prSet presAssocID="{5D3EE3FA-C6DA-48D6-A066-13F1CF80711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5FDCC04-3726-4DE4-8F30-7DEA2EA41DA7}" type="pres">
      <dgm:prSet presAssocID="{5D3EE3FA-C6DA-48D6-A066-13F1CF807119}" presName="negativeSpace" presStyleCnt="0"/>
      <dgm:spPr/>
    </dgm:pt>
    <dgm:pt modelId="{4075985F-456D-4273-A853-6EF7649B81DE}" type="pres">
      <dgm:prSet presAssocID="{5D3EE3FA-C6DA-48D6-A066-13F1CF807119}" presName="childText" presStyleLbl="conFgAcc1" presStyleIdx="1" presStyleCnt="3">
        <dgm:presLayoutVars>
          <dgm:bulletEnabled val="1"/>
        </dgm:presLayoutVars>
      </dgm:prSet>
      <dgm:spPr/>
    </dgm:pt>
    <dgm:pt modelId="{C4428A12-E2FA-4B7F-8E17-7F7156680F35}" type="pres">
      <dgm:prSet presAssocID="{184C5052-0F76-4B27-B528-CBEFCA5600C7}" presName="spaceBetweenRectangles" presStyleCnt="0"/>
      <dgm:spPr/>
    </dgm:pt>
    <dgm:pt modelId="{2D65D83A-D5B8-40CF-8E86-E39947825170}" type="pres">
      <dgm:prSet presAssocID="{04D2FCE6-E533-4F33-ADCC-99FBA17F6108}" presName="parentLin" presStyleCnt="0"/>
      <dgm:spPr/>
    </dgm:pt>
    <dgm:pt modelId="{65F3BCB0-4F97-4453-A1C5-5F10CD9C278A}" type="pres">
      <dgm:prSet presAssocID="{04D2FCE6-E533-4F33-ADCC-99FBA17F6108}" presName="parentLeftMargin" presStyleLbl="node1" presStyleIdx="1" presStyleCnt="3"/>
      <dgm:spPr/>
    </dgm:pt>
    <dgm:pt modelId="{5234AAD9-4D08-47F7-B01B-9CFFD9D4631B}" type="pres">
      <dgm:prSet presAssocID="{04D2FCE6-E533-4F33-ADCC-99FBA17F610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357A84A9-B46A-49FA-A112-140CD645D009}" type="pres">
      <dgm:prSet presAssocID="{04D2FCE6-E533-4F33-ADCC-99FBA17F6108}" presName="negativeSpace" presStyleCnt="0"/>
      <dgm:spPr/>
    </dgm:pt>
    <dgm:pt modelId="{37206EAF-28DD-445C-9179-A2258F24BDDB}" type="pres">
      <dgm:prSet presAssocID="{04D2FCE6-E533-4F33-ADCC-99FBA17F610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2E9410D-B5A9-4605-82B2-60AA47A177EC}" srcId="{B4E0146B-D12E-4CC7-873C-6FC23799D216}" destId="{AA9868A4-1A23-4AF9-88B2-A872CF633F0D}" srcOrd="0" destOrd="0" parTransId="{90BC8F0B-82AD-4A29-AA7A-061687451F1E}" sibTransId="{0692B243-B297-403E-B853-33D4896C295B}"/>
    <dgm:cxn modelId="{83AC230E-7F97-4679-9C52-8BDD0B143467}" srcId="{B4E0146B-D12E-4CC7-873C-6FC23799D216}" destId="{5D3EE3FA-C6DA-48D6-A066-13F1CF807119}" srcOrd="1" destOrd="0" parTransId="{6B0E3C57-37F6-4103-815D-E822655A5D98}" sibTransId="{184C5052-0F76-4B27-B528-CBEFCA5600C7}"/>
    <dgm:cxn modelId="{B65C3528-1257-478F-9251-864138A69888}" type="presOf" srcId="{5D3EE3FA-C6DA-48D6-A066-13F1CF807119}" destId="{3692A32F-BDEF-4590-B78D-5958376054A6}" srcOrd="1" destOrd="0" presId="urn:microsoft.com/office/officeart/2005/8/layout/list1"/>
    <dgm:cxn modelId="{3B5C9B5D-F9C2-4823-B4D1-73C9CDADD2A9}" type="presOf" srcId="{04D2FCE6-E533-4F33-ADCC-99FBA17F6108}" destId="{65F3BCB0-4F97-4453-A1C5-5F10CD9C278A}" srcOrd="0" destOrd="0" presId="urn:microsoft.com/office/officeart/2005/8/layout/list1"/>
    <dgm:cxn modelId="{A043D066-5910-45C9-8404-E49FA0A332D2}" type="presOf" srcId="{B4E0146B-D12E-4CC7-873C-6FC23799D216}" destId="{1AF205AA-FB21-411F-BD06-BE552C456EB8}" srcOrd="0" destOrd="0" presId="urn:microsoft.com/office/officeart/2005/8/layout/list1"/>
    <dgm:cxn modelId="{8DE926C6-5DE7-4E7B-A99F-8E73288CBEB0}" type="presOf" srcId="{AA9868A4-1A23-4AF9-88B2-A872CF633F0D}" destId="{803CF058-9A2C-4A69-BC97-EF73940A31CB}" srcOrd="0" destOrd="0" presId="urn:microsoft.com/office/officeart/2005/8/layout/list1"/>
    <dgm:cxn modelId="{BE946FDD-D6FA-48E1-8282-8F3259CB06D7}" type="presOf" srcId="{5D3EE3FA-C6DA-48D6-A066-13F1CF807119}" destId="{41142DB2-1EB7-47A6-B409-6B76F178FA88}" srcOrd="0" destOrd="0" presId="urn:microsoft.com/office/officeart/2005/8/layout/list1"/>
    <dgm:cxn modelId="{407A25DE-40C3-4B51-83F9-221D76E60CC0}" type="presOf" srcId="{AA9868A4-1A23-4AF9-88B2-A872CF633F0D}" destId="{9F2B274D-2808-4B06-9E98-4400D9684244}" srcOrd="1" destOrd="0" presId="urn:microsoft.com/office/officeart/2005/8/layout/list1"/>
    <dgm:cxn modelId="{AB961BE1-ED2A-459B-952F-9D6238323A78}" type="presOf" srcId="{04D2FCE6-E533-4F33-ADCC-99FBA17F6108}" destId="{5234AAD9-4D08-47F7-B01B-9CFFD9D4631B}" srcOrd="1" destOrd="0" presId="urn:microsoft.com/office/officeart/2005/8/layout/list1"/>
    <dgm:cxn modelId="{DA5589F4-2FA1-4C44-8A55-4B7BFE3E0464}" srcId="{B4E0146B-D12E-4CC7-873C-6FC23799D216}" destId="{04D2FCE6-E533-4F33-ADCC-99FBA17F6108}" srcOrd="2" destOrd="0" parTransId="{3AC70899-C456-40CF-8872-4E98DB4C36D9}" sibTransId="{C232CF34-C136-4F6B-8F97-A0664C773F09}"/>
    <dgm:cxn modelId="{E6858377-E2CD-4674-91B3-EF4146275B70}" type="presParOf" srcId="{1AF205AA-FB21-411F-BD06-BE552C456EB8}" destId="{01BFD349-2475-410D-B14D-4EF0EBD867B8}" srcOrd="0" destOrd="0" presId="urn:microsoft.com/office/officeart/2005/8/layout/list1"/>
    <dgm:cxn modelId="{152A9F23-48E0-44D7-B5E8-40CA854C72A8}" type="presParOf" srcId="{01BFD349-2475-410D-B14D-4EF0EBD867B8}" destId="{803CF058-9A2C-4A69-BC97-EF73940A31CB}" srcOrd="0" destOrd="0" presId="urn:microsoft.com/office/officeart/2005/8/layout/list1"/>
    <dgm:cxn modelId="{9C13AE52-CC18-4249-944C-5149E1B14562}" type="presParOf" srcId="{01BFD349-2475-410D-B14D-4EF0EBD867B8}" destId="{9F2B274D-2808-4B06-9E98-4400D9684244}" srcOrd="1" destOrd="0" presId="urn:microsoft.com/office/officeart/2005/8/layout/list1"/>
    <dgm:cxn modelId="{CD42F6F4-795E-4832-8DE0-F24EA46E12E4}" type="presParOf" srcId="{1AF205AA-FB21-411F-BD06-BE552C456EB8}" destId="{B34C46E5-242F-4430-A05F-887D84A09F5B}" srcOrd="1" destOrd="0" presId="urn:microsoft.com/office/officeart/2005/8/layout/list1"/>
    <dgm:cxn modelId="{82D37985-693B-4EF1-A4AE-1813E2AAE15D}" type="presParOf" srcId="{1AF205AA-FB21-411F-BD06-BE552C456EB8}" destId="{F691DC4A-7A45-4297-83B7-EE2D599B6ACC}" srcOrd="2" destOrd="0" presId="urn:microsoft.com/office/officeart/2005/8/layout/list1"/>
    <dgm:cxn modelId="{E8DABDD2-B897-4166-9296-32AEB3005326}" type="presParOf" srcId="{1AF205AA-FB21-411F-BD06-BE552C456EB8}" destId="{5D754128-B124-42D2-B3A4-127BD3EC5828}" srcOrd="3" destOrd="0" presId="urn:microsoft.com/office/officeart/2005/8/layout/list1"/>
    <dgm:cxn modelId="{012158BF-B990-4D71-97E9-2A22B4D5BE5D}" type="presParOf" srcId="{1AF205AA-FB21-411F-BD06-BE552C456EB8}" destId="{81637BBD-F9D9-4BCD-9F2F-6C891BC1CF27}" srcOrd="4" destOrd="0" presId="urn:microsoft.com/office/officeart/2005/8/layout/list1"/>
    <dgm:cxn modelId="{2D2EABE1-9136-4C81-AD05-9CC96E98EA48}" type="presParOf" srcId="{81637BBD-F9D9-4BCD-9F2F-6C891BC1CF27}" destId="{41142DB2-1EB7-47A6-B409-6B76F178FA88}" srcOrd="0" destOrd="0" presId="urn:microsoft.com/office/officeart/2005/8/layout/list1"/>
    <dgm:cxn modelId="{C8C05173-4326-4F82-83DA-CAD088F79C72}" type="presParOf" srcId="{81637BBD-F9D9-4BCD-9F2F-6C891BC1CF27}" destId="{3692A32F-BDEF-4590-B78D-5958376054A6}" srcOrd="1" destOrd="0" presId="urn:microsoft.com/office/officeart/2005/8/layout/list1"/>
    <dgm:cxn modelId="{619EEC06-A2C3-4035-BD9A-77AC0CC111AB}" type="presParOf" srcId="{1AF205AA-FB21-411F-BD06-BE552C456EB8}" destId="{D5FDCC04-3726-4DE4-8F30-7DEA2EA41DA7}" srcOrd="5" destOrd="0" presId="urn:microsoft.com/office/officeart/2005/8/layout/list1"/>
    <dgm:cxn modelId="{80CBE797-A7E9-4A0C-8B80-AF21480000F6}" type="presParOf" srcId="{1AF205AA-FB21-411F-BD06-BE552C456EB8}" destId="{4075985F-456D-4273-A853-6EF7649B81DE}" srcOrd="6" destOrd="0" presId="urn:microsoft.com/office/officeart/2005/8/layout/list1"/>
    <dgm:cxn modelId="{186DFC9D-59F0-47A1-9BDD-6E6B0DF1A573}" type="presParOf" srcId="{1AF205AA-FB21-411F-BD06-BE552C456EB8}" destId="{C4428A12-E2FA-4B7F-8E17-7F7156680F35}" srcOrd="7" destOrd="0" presId="urn:microsoft.com/office/officeart/2005/8/layout/list1"/>
    <dgm:cxn modelId="{760A70A0-8620-4338-B6BC-7938ADF94603}" type="presParOf" srcId="{1AF205AA-FB21-411F-BD06-BE552C456EB8}" destId="{2D65D83A-D5B8-40CF-8E86-E39947825170}" srcOrd="8" destOrd="0" presId="urn:microsoft.com/office/officeart/2005/8/layout/list1"/>
    <dgm:cxn modelId="{A6BB552B-7BF4-4D75-99B7-4351534E0A1F}" type="presParOf" srcId="{2D65D83A-D5B8-40CF-8E86-E39947825170}" destId="{65F3BCB0-4F97-4453-A1C5-5F10CD9C278A}" srcOrd="0" destOrd="0" presId="urn:microsoft.com/office/officeart/2005/8/layout/list1"/>
    <dgm:cxn modelId="{B6FEF57E-78EA-414F-A52C-5F52DA7710C3}" type="presParOf" srcId="{2D65D83A-D5B8-40CF-8E86-E39947825170}" destId="{5234AAD9-4D08-47F7-B01B-9CFFD9D4631B}" srcOrd="1" destOrd="0" presId="urn:microsoft.com/office/officeart/2005/8/layout/list1"/>
    <dgm:cxn modelId="{E53F90B0-EB88-4066-9184-7135506BB3D4}" type="presParOf" srcId="{1AF205AA-FB21-411F-BD06-BE552C456EB8}" destId="{357A84A9-B46A-49FA-A112-140CD645D009}" srcOrd="9" destOrd="0" presId="urn:microsoft.com/office/officeart/2005/8/layout/list1"/>
    <dgm:cxn modelId="{0DE8DCDB-7B64-44EC-9725-236065EF67E4}" type="presParOf" srcId="{1AF205AA-FB21-411F-BD06-BE552C456EB8}" destId="{37206EAF-28DD-445C-9179-A2258F24BDDB}" srcOrd="10" destOrd="0" presId="urn:microsoft.com/office/officeart/2005/8/layout/list1"/>
  </dgm:cxnLst>
  <dgm:bg>
    <a:solidFill>
      <a:srgbClr val="FFC000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91DC4A-7A45-4297-83B7-EE2D599B6ACC}">
      <dsp:nvSpPr>
        <dsp:cNvPr id="0" name=""/>
        <dsp:cNvSpPr/>
      </dsp:nvSpPr>
      <dsp:spPr>
        <a:xfrm>
          <a:off x="0" y="634848"/>
          <a:ext cx="932074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2B274D-2808-4B06-9E98-4400D9684244}">
      <dsp:nvSpPr>
        <dsp:cNvPr id="0" name=""/>
        <dsp:cNvSpPr/>
      </dsp:nvSpPr>
      <dsp:spPr>
        <a:xfrm>
          <a:off x="466037" y="29688"/>
          <a:ext cx="6524518" cy="1210320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6611" tIns="0" rIns="246611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kern="1200" dirty="0"/>
            <a:t>DIỆN TÍCH HÌNH THANG CONG</a:t>
          </a:r>
          <a:endParaRPr lang="en-US" sz="2800" kern="1200" dirty="0"/>
        </a:p>
      </dsp:txBody>
      <dsp:txXfrm>
        <a:off x="525120" y="88771"/>
        <a:ext cx="6406352" cy="1092154"/>
      </dsp:txXfrm>
    </dsp:sp>
    <dsp:sp modelId="{4075985F-456D-4273-A853-6EF7649B81DE}">
      <dsp:nvSpPr>
        <dsp:cNvPr id="0" name=""/>
        <dsp:cNvSpPr/>
      </dsp:nvSpPr>
      <dsp:spPr>
        <a:xfrm>
          <a:off x="0" y="2494608"/>
          <a:ext cx="932074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92A32F-BDEF-4590-B78D-5958376054A6}">
      <dsp:nvSpPr>
        <dsp:cNvPr id="0" name=""/>
        <dsp:cNvSpPr/>
      </dsp:nvSpPr>
      <dsp:spPr>
        <a:xfrm>
          <a:off x="466037" y="1889448"/>
          <a:ext cx="6524518" cy="1210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6611" tIns="0" rIns="246611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kern="1200" dirty="0"/>
            <a:t>ĐỊNH NGHĨA TÍCH PHÂN</a:t>
          </a:r>
          <a:endParaRPr lang="en-US" sz="2800" kern="1200" dirty="0"/>
        </a:p>
      </dsp:txBody>
      <dsp:txXfrm>
        <a:off x="525120" y="1948531"/>
        <a:ext cx="6406352" cy="1092154"/>
      </dsp:txXfrm>
    </dsp:sp>
    <dsp:sp modelId="{37206EAF-28DD-445C-9179-A2258F24BDDB}">
      <dsp:nvSpPr>
        <dsp:cNvPr id="0" name=""/>
        <dsp:cNvSpPr/>
      </dsp:nvSpPr>
      <dsp:spPr>
        <a:xfrm>
          <a:off x="0" y="4354368"/>
          <a:ext cx="932074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34AAD9-4D08-47F7-B01B-9CFFD9D4631B}">
      <dsp:nvSpPr>
        <dsp:cNvPr id="0" name=""/>
        <dsp:cNvSpPr/>
      </dsp:nvSpPr>
      <dsp:spPr>
        <a:xfrm>
          <a:off x="466037" y="3749208"/>
          <a:ext cx="6524518" cy="1210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6611" tIns="0" rIns="246611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kern="1200" dirty="0"/>
            <a:t>TÍNH CHẤT TÍCH PHÂN</a:t>
          </a:r>
          <a:endParaRPr lang="en-US" sz="2800" kern="1200" dirty="0"/>
        </a:p>
      </dsp:txBody>
      <dsp:txXfrm>
        <a:off x="525120" y="3808291"/>
        <a:ext cx="6406352" cy="1092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8553F7-B9DF-40E4-9460-D9E3E4AC60BE}" type="datetimeFigureOut">
              <a:rPr lang="en-US" smtClean="0"/>
              <a:t>25-Apr-25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6F3B7D-E3BB-4AF2-97E7-41990B224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573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951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25-Apr-25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431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25-Apr-25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64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06374"/>
            <a:ext cx="2742486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06374"/>
            <a:ext cx="802431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25-Apr-25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47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25-Apr-25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28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25-Apr-25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837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200151"/>
            <a:ext cx="5383398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200151"/>
            <a:ext cx="5383398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25-Apr-25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785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7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6" y="1535113"/>
            <a:ext cx="5387630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6" y="2174875"/>
            <a:ext cx="5387630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25-Apr-25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21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25-Apr-25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31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25-Apr-25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25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3" y="273049"/>
            <a:ext cx="4010039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3" y="1435102"/>
            <a:ext cx="4010039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25-Apr-25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1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25-Apr-25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77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7"/>
            <a:ext cx="10969943" cy="1143000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11894-28B8-4005-BA35-73238799DD5F}" type="datetimeFigureOut">
              <a:rPr lang="en-US" smtClean="0"/>
              <a:t>25-Apr-25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303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8987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27" indent="-380933" algn="l" defTabSz="1218987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73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27" indent="-304747" algn="l" defTabSz="1218987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720" indent="-304747" algn="l" defTabSz="1218987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image" Target="../media/image6.png"/><Relationship Id="rId7" Type="http://schemas.openxmlformats.org/officeDocument/2006/relationships/image" Target="../media/image52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35.wmf"/><Relationship Id="rId10" Type="http://schemas.openxmlformats.org/officeDocument/2006/relationships/oleObject" Target="../embeddings/oleObject14.bin"/><Relationship Id="rId4" Type="http://schemas.openxmlformats.org/officeDocument/2006/relationships/image" Target="../media/image8.png"/><Relationship Id="rId9" Type="http://schemas.openxmlformats.org/officeDocument/2006/relationships/image" Target="../media/image34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47.png"/><Relationship Id="rId18" Type="http://schemas.openxmlformats.org/officeDocument/2006/relationships/slide" Target="slide16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12" Type="http://schemas.openxmlformats.org/officeDocument/2006/relationships/slide" Target="slide18.xml"/><Relationship Id="rId17" Type="http://schemas.openxmlformats.org/officeDocument/2006/relationships/image" Target="../media/image53.png"/><Relationship Id="rId2" Type="http://schemas.openxmlformats.org/officeDocument/2006/relationships/audio" Target="../media/media1.wav"/><Relationship Id="rId16" Type="http://schemas.openxmlformats.org/officeDocument/2006/relationships/image" Target="../media/image50.png"/><Relationship Id="rId1" Type="http://schemas.microsoft.com/office/2007/relationships/media" Target="../media/media1.wav"/><Relationship Id="rId6" Type="http://schemas.openxmlformats.org/officeDocument/2006/relationships/slide" Target="slide14.xml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49.png"/><Relationship Id="rId10" Type="http://schemas.openxmlformats.org/officeDocument/2006/relationships/slide" Target="slide17.xml"/><Relationship Id="rId19" Type="http://schemas.openxmlformats.org/officeDocument/2006/relationships/image" Target="../media/image54.png"/><Relationship Id="rId4" Type="http://schemas.openxmlformats.org/officeDocument/2006/relationships/audio" Target="../media/audio1.wav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8.wmf"/><Relationship Id="rId7" Type="http://schemas.openxmlformats.org/officeDocument/2006/relationships/image" Target="../media/image57.png"/><Relationship Id="rId2" Type="http://schemas.openxmlformats.org/officeDocument/2006/relationships/audio" Target="../media/media2.wav"/><Relationship Id="rId20" Type="http://schemas.openxmlformats.org/officeDocument/2006/relationships/oleObject" Target="../embeddings/oleObject15.bin"/><Relationship Id="rId1" Type="http://schemas.microsoft.com/office/2007/relationships/media" Target="../media/media2.wav"/><Relationship Id="rId6" Type="http://schemas.openxmlformats.org/officeDocument/2006/relationships/image" Target="../media/image56.png"/><Relationship Id="rId5" Type="http://schemas.openxmlformats.org/officeDocument/2006/relationships/slide" Target="slide13.xml"/><Relationship Id="rId23" Type="http://schemas.openxmlformats.org/officeDocument/2006/relationships/image" Target="../media/image58.wmf"/><Relationship Id="rId19" Type="http://schemas.openxmlformats.org/officeDocument/2006/relationships/image" Target="../media/image84.png"/><Relationship Id="rId4" Type="http://schemas.openxmlformats.org/officeDocument/2006/relationships/image" Target="../media/image55.png"/><Relationship Id="rId22" Type="http://schemas.openxmlformats.org/officeDocument/2006/relationships/oleObject" Target="../embeddings/oleObject210.bin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0.w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png"/><Relationship Id="rId25" Type="http://schemas.openxmlformats.org/officeDocument/2006/relationships/oleObject" Target="../embeddings/oleObject260.bin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13.xml"/><Relationship Id="rId24" Type="http://schemas.openxmlformats.org/officeDocument/2006/relationships/image" Target="../media/image60.wmf"/><Relationship Id="rId5" Type="http://schemas.openxmlformats.org/officeDocument/2006/relationships/image" Target="../media/image57.png"/><Relationship Id="rId23" Type="http://schemas.openxmlformats.org/officeDocument/2006/relationships/oleObject" Target="../embeddings/oleObject16.bin"/><Relationship Id="rId4" Type="http://schemas.openxmlformats.org/officeDocument/2006/relationships/image" Target="../media/image59.png"/><Relationship Id="rId22" Type="http://schemas.openxmlformats.org/officeDocument/2006/relationships/image" Target="../media/image91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270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png"/><Relationship Id="rId12" Type="http://schemas.openxmlformats.org/officeDocument/2006/relationships/image" Target="../media/image62.wm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13.xml"/><Relationship Id="rId11" Type="http://schemas.openxmlformats.org/officeDocument/2006/relationships/oleObject" Target="../embeddings/oleObject17.bin"/><Relationship Id="rId5" Type="http://schemas.openxmlformats.org/officeDocument/2006/relationships/image" Target="../media/image57.png"/><Relationship Id="rId10" Type="http://schemas.openxmlformats.org/officeDocument/2006/relationships/image" Target="../media/image97.png"/><Relationship Id="rId4" Type="http://schemas.openxmlformats.org/officeDocument/2006/relationships/image" Target="../media/image61.png"/><Relationship Id="rId14" Type="http://schemas.openxmlformats.org/officeDocument/2006/relationships/image" Target="../media/image62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64.wmf"/><Relationship Id="rId7" Type="http://schemas.openxmlformats.org/officeDocument/2006/relationships/image" Target="../media/image56.png"/><Relationship Id="rId2" Type="http://schemas.openxmlformats.org/officeDocument/2006/relationships/audio" Target="../media/media2.wav"/><Relationship Id="rId20" Type="http://schemas.openxmlformats.org/officeDocument/2006/relationships/oleObject" Target="../embeddings/oleObject18.bin"/><Relationship Id="rId1" Type="http://schemas.microsoft.com/office/2007/relationships/media" Target="../media/media2.wav"/><Relationship Id="rId6" Type="http://schemas.openxmlformats.org/officeDocument/2006/relationships/slide" Target="slide13.xml"/><Relationship Id="rId5" Type="http://schemas.openxmlformats.org/officeDocument/2006/relationships/image" Target="../media/image57.png"/><Relationship Id="rId23" Type="http://schemas.openxmlformats.org/officeDocument/2006/relationships/image" Target="../media/image64.wmf"/><Relationship Id="rId19" Type="http://schemas.openxmlformats.org/officeDocument/2006/relationships/image" Target="../media/image105.png"/><Relationship Id="rId4" Type="http://schemas.openxmlformats.org/officeDocument/2006/relationships/image" Target="../media/image63.png"/><Relationship Id="rId22" Type="http://schemas.openxmlformats.org/officeDocument/2006/relationships/oleObject" Target="../embeddings/oleObject360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7.png"/><Relationship Id="rId5" Type="http://schemas.openxmlformats.org/officeDocument/2006/relationships/image" Target="../media/image68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image" Target="../media/image6.png"/><Relationship Id="rId7" Type="http://schemas.openxmlformats.org/officeDocument/2006/relationships/oleObject" Target="../embeddings/oleObject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10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8" Type="http://schemas.openxmlformats.org/officeDocument/2006/relationships/image" Target="../media/image19.wmf"/><Relationship Id="rId3" Type="http://schemas.openxmlformats.org/officeDocument/2006/relationships/image" Target="../media/image6.png"/><Relationship Id="rId7" Type="http://schemas.openxmlformats.org/officeDocument/2006/relationships/image" Target="../media/image15.wmf"/><Relationship Id="rId17" Type="http://schemas.openxmlformats.org/officeDocument/2006/relationships/oleObject" Target="../embeddings/oleObject7.bin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wm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7.wmf"/><Relationship Id="rId5" Type="http://schemas.openxmlformats.org/officeDocument/2006/relationships/image" Target="../media/image14.wmf"/><Relationship Id="rId15" Type="http://schemas.openxmlformats.org/officeDocument/2006/relationships/oleObject" Target="../embeddings/oleObject6.bin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20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6.wmf"/><Relationship Id="rId14" Type="http://schemas.openxmlformats.org/officeDocument/2006/relationships/image" Target="../media/image29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23.wmf"/><Relationship Id="rId7" Type="http://schemas.openxmlformats.org/officeDocument/2006/relationships/image" Target="../media/image35.png"/><Relationship Id="rId12" Type="http://schemas.openxmlformats.org/officeDocument/2006/relationships/oleObject" Target="../embeddings/oleObject9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4" Type="http://schemas.openxmlformats.org/officeDocument/2006/relationships/image" Target="../media/image42.png"/><Relationship Id="rId9" Type="http://schemas.openxmlformats.org/officeDocument/2006/relationships/image" Target="../media/image22.wmf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13" Type="http://schemas.openxmlformats.org/officeDocument/2006/relationships/image" Target="../media/image44.png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29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wmf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430.png"/><Relationship Id="rId4" Type="http://schemas.openxmlformats.org/officeDocument/2006/relationships/image" Target="../media/image420.pn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Cơ cấu dân số theo giới là gì? Công thức tính và Ý nghĩ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99" y="66317"/>
            <a:ext cx="2720181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07974" y="810913"/>
            <a:ext cx="7410083" cy="3325173"/>
            <a:chOff x="4799011" y="810913"/>
            <a:chExt cx="7410083" cy="3325173"/>
          </a:xfrm>
        </p:grpSpPr>
        <p:sp>
          <p:nvSpPr>
            <p:cNvPr id="34" name="Rounded Rectangle 33"/>
            <p:cNvSpPr/>
            <p:nvPr/>
          </p:nvSpPr>
          <p:spPr>
            <a:xfrm>
              <a:off x="4799011" y="810913"/>
              <a:ext cx="7410083" cy="3075287"/>
            </a:xfrm>
            <a:prstGeom prst="roundRect">
              <a:avLst>
                <a:gd name="adj" fmla="val 4061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4951412" y="887113"/>
                  <a:ext cx="6841514" cy="27853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2000" b="1" dirty="0">
                      <a:latin typeface="Arial" pitchFamily="34" charset="0"/>
                      <a:cs typeface="Arial" pitchFamily="34" charset="0"/>
                    </a:rPr>
                    <a:t>      </a:t>
                  </a:r>
                  <a:r>
                    <a:rPr lang="en-US" sz="2500" b="1" dirty="0" err="1">
                      <a:latin typeface="Arial" pitchFamily="34" charset="0"/>
                      <a:cs typeface="Arial" pitchFamily="34" charset="0"/>
                    </a:rPr>
                    <a:t>Một</a:t>
                  </a:r>
                  <a:r>
                    <a:rPr lang="en-US" sz="2500" b="1" dirty="0">
                      <a:latin typeface="Arial" pitchFamily="34" charset="0"/>
                      <a:cs typeface="Arial" pitchFamily="34" charset="0"/>
                    </a:rPr>
                    <a:t> ô </a:t>
                  </a:r>
                  <a:r>
                    <a:rPr lang="en-US" sz="2500" b="1" dirty="0" err="1">
                      <a:latin typeface="Arial" pitchFamily="34" charset="0"/>
                      <a:cs typeface="Arial" pitchFamily="34" charset="0"/>
                    </a:rPr>
                    <a:t>tô</a:t>
                  </a:r>
                  <a:r>
                    <a:rPr lang="en-US" sz="2500" b="1" dirty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500" b="1" dirty="0" err="1">
                      <a:latin typeface="Arial" pitchFamily="34" charset="0"/>
                      <a:cs typeface="Arial" pitchFamily="34" charset="0"/>
                    </a:rPr>
                    <a:t>đang</a:t>
                  </a:r>
                  <a:r>
                    <a:rPr lang="en-US" sz="2500" b="1" dirty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500" b="1" dirty="0" err="1">
                      <a:latin typeface="Arial" pitchFamily="34" charset="0"/>
                      <a:cs typeface="Arial" pitchFamily="34" charset="0"/>
                    </a:rPr>
                    <a:t>chạy</a:t>
                  </a:r>
                  <a:r>
                    <a:rPr lang="en-US" sz="2500" b="1" dirty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500" b="1" dirty="0" err="1">
                      <a:latin typeface="Arial" pitchFamily="34" charset="0"/>
                      <a:cs typeface="Arial" pitchFamily="34" charset="0"/>
                    </a:rPr>
                    <a:t>với</a:t>
                  </a:r>
                  <a:r>
                    <a:rPr lang="en-US" sz="2500" b="1" dirty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500" b="1" dirty="0" err="1">
                      <a:latin typeface="Arial" pitchFamily="34" charset="0"/>
                      <a:cs typeface="Arial" pitchFamily="34" charset="0"/>
                    </a:rPr>
                    <a:t>vận</a:t>
                  </a:r>
                  <a:r>
                    <a:rPr lang="en-US" sz="2500" b="1" dirty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500" b="1" dirty="0" err="1">
                      <a:latin typeface="Arial" pitchFamily="34" charset="0"/>
                      <a:cs typeface="Arial" pitchFamily="34" charset="0"/>
                    </a:rPr>
                    <a:t>tốc</a:t>
                  </a:r>
                  <a:r>
                    <a:rPr lang="en-US" sz="2500" b="1" dirty="0">
                      <a:latin typeface="Arial" pitchFamily="34" charset="0"/>
                      <a:cs typeface="Arial" pitchFamily="34" charset="0"/>
                    </a:rPr>
                    <a:t> 20m/s </a:t>
                  </a:r>
                  <a:r>
                    <a:rPr lang="en-US" sz="2500" b="1" dirty="0" err="1">
                      <a:latin typeface="Arial" pitchFamily="34" charset="0"/>
                      <a:cs typeface="Arial" pitchFamily="34" charset="0"/>
                    </a:rPr>
                    <a:t>thì</a:t>
                  </a:r>
                  <a:r>
                    <a:rPr lang="en-US" sz="2500" b="1" dirty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500" b="1" dirty="0" err="1">
                      <a:latin typeface="Arial" pitchFamily="34" charset="0"/>
                      <a:cs typeface="Arial" pitchFamily="34" charset="0"/>
                    </a:rPr>
                    <a:t>người</a:t>
                  </a:r>
                  <a:r>
                    <a:rPr lang="en-US" sz="2500" b="1" dirty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500" b="1" dirty="0" err="1">
                      <a:latin typeface="Arial" pitchFamily="34" charset="0"/>
                      <a:cs typeface="Arial" pitchFamily="34" charset="0"/>
                    </a:rPr>
                    <a:t>lái</a:t>
                  </a:r>
                  <a:r>
                    <a:rPr lang="en-US" sz="2500" b="1" dirty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500" b="1" dirty="0" err="1">
                      <a:latin typeface="Arial" pitchFamily="34" charset="0"/>
                      <a:cs typeface="Arial" pitchFamily="34" charset="0"/>
                    </a:rPr>
                    <a:t>đạp</a:t>
                  </a:r>
                  <a:r>
                    <a:rPr lang="en-US" sz="2500" b="1" dirty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500" b="1" dirty="0" err="1">
                      <a:latin typeface="Arial" pitchFamily="34" charset="0"/>
                      <a:cs typeface="Arial" pitchFamily="34" charset="0"/>
                    </a:rPr>
                    <a:t>phanh</a:t>
                  </a:r>
                  <a:r>
                    <a:rPr lang="en-US" sz="2500" b="1" dirty="0">
                      <a:latin typeface="Arial" pitchFamily="34" charset="0"/>
                      <a:cs typeface="Arial" pitchFamily="34" charset="0"/>
                    </a:rPr>
                    <a:t>, ô </a:t>
                  </a:r>
                  <a:r>
                    <a:rPr lang="en-US" sz="2500" b="1" dirty="0" err="1">
                      <a:latin typeface="Arial" pitchFamily="34" charset="0"/>
                      <a:cs typeface="Arial" pitchFamily="34" charset="0"/>
                    </a:rPr>
                    <a:t>tô</a:t>
                  </a:r>
                  <a:r>
                    <a:rPr lang="en-US" sz="2500" b="1" dirty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500" b="1" dirty="0" err="1">
                      <a:latin typeface="Arial" pitchFamily="34" charset="0"/>
                      <a:cs typeface="Arial" pitchFamily="34" charset="0"/>
                    </a:rPr>
                    <a:t>chuyển</a:t>
                  </a:r>
                  <a:r>
                    <a:rPr lang="en-US" sz="2500" b="1" dirty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500" b="1" dirty="0" err="1">
                      <a:latin typeface="Arial" pitchFamily="34" charset="0"/>
                      <a:cs typeface="Arial" pitchFamily="34" charset="0"/>
                    </a:rPr>
                    <a:t>động</a:t>
                  </a:r>
                  <a:r>
                    <a:rPr lang="en-US" sz="2500" b="1" dirty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500" b="1" dirty="0" err="1">
                      <a:latin typeface="Arial" pitchFamily="34" charset="0"/>
                      <a:cs typeface="Arial" pitchFamily="34" charset="0"/>
                    </a:rPr>
                    <a:t>chận</a:t>
                  </a:r>
                  <a:r>
                    <a:rPr lang="en-US" sz="2500" b="1" dirty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500" b="1" dirty="0" err="1">
                      <a:latin typeface="Arial" pitchFamily="34" charset="0"/>
                      <a:cs typeface="Arial" pitchFamily="34" charset="0"/>
                    </a:rPr>
                    <a:t>dần</a:t>
                  </a:r>
                  <a:r>
                    <a:rPr lang="en-US" sz="2500" b="1" dirty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500" b="1" dirty="0" err="1">
                      <a:latin typeface="Arial" pitchFamily="34" charset="0"/>
                      <a:cs typeface="Arial" pitchFamily="34" charset="0"/>
                    </a:rPr>
                    <a:t>đều</a:t>
                  </a:r>
                  <a:r>
                    <a:rPr lang="en-US" sz="2500" b="1" dirty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500" b="1" dirty="0" err="1">
                      <a:latin typeface="Arial" pitchFamily="34" charset="0"/>
                      <a:cs typeface="Arial" pitchFamily="34" charset="0"/>
                    </a:rPr>
                    <a:t>với</a:t>
                  </a:r>
                  <a:r>
                    <a:rPr lang="en-US" sz="2500" b="1" dirty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500" b="1" dirty="0" err="1">
                      <a:latin typeface="Arial" pitchFamily="34" charset="0"/>
                      <a:cs typeface="Arial" pitchFamily="34" charset="0"/>
                    </a:rPr>
                    <a:t>vận</a:t>
                  </a:r>
                  <a:r>
                    <a:rPr lang="en-US" sz="2500" b="1" dirty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500" b="1" dirty="0" err="1">
                      <a:latin typeface="Arial" pitchFamily="34" charset="0"/>
                      <a:cs typeface="Arial" pitchFamily="34" charset="0"/>
                    </a:rPr>
                    <a:t>tốc</a:t>
                  </a:r>
                  <a:r>
                    <a:rPr lang="en-US" sz="2500" b="1" dirty="0">
                      <a:latin typeface="Arial" pitchFamily="34" charset="0"/>
                      <a:cs typeface="Arial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500" b="1" i="1" smtClean="0">
                          <a:solidFill>
                            <a:srgbClr val="C00000"/>
                          </a:solidFill>
                          <a:latin typeface="Cambria Math"/>
                          <a:cs typeface="Arial" pitchFamily="34" charset="0"/>
                        </a:rPr>
                        <m:t>𝒗</m:t>
                      </m:r>
                      <m:d>
                        <m:dPr>
                          <m:ctrlPr>
                            <a:rPr lang="en-US" sz="25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dPr>
                        <m:e>
                          <m:r>
                            <a:rPr lang="en-US" sz="2500" b="1" i="1" smtClean="0">
                              <a:solidFill>
                                <a:srgbClr val="C00000"/>
                              </a:solidFill>
                              <a:latin typeface="Cambria Math"/>
                              <a:cs typeface="Arial" pitchFamily="34" charset="0"/>
                            </a:rPr>
                            <m:t>𝒕</m:t>
                          </m:r>
                        </m:e>
                      </m:d>
                      <m:r>
                        <a:rPr lang="en-US" sz="2500" b="1" i="1" smtClean="0">
                          <a:solidFill>
                            <a:srgbClr val="C00000"/>
                          </a:solidFill>
                          <a:latin typeface="Cambria Math"/>
                          <a:cs typeface="Arial" pitchFamily="34" charset="0"/>
                        </a:rPr>
                        <m:t>=−</m:t>
                      </m:r>
                      <m:r>
                        <a:rPr lang="en-US" sz="2500" b="1" i="1" smtClean="0">
                          <a:solidFill>
                            <a:srgbClr val="C00000"/>
                          </a:solidFill>
                          <a:latin typeface="Cambria Math"/>
                          <a:cs typeface="Arial" pitchFamily="34" charset="0"/>
                        </a:rPr>
                        <m:t>𝟒𝟎</m:t>
                      </m:r>
                      <m:r>
                        <a:rPr lang="en-US" sz="2500" b="1" i="1" smtClean="0">
                          <a:solidFill>
                            <a:srgbClr val="C00000"/>
                          </a:solidFill>
                          <a:latin typeface="Cambria Math"/>
                          <a:cs typeface="Arial" pitchFamily="34" charset="0"/>
                        </a:rPr>
                        <m:t>𝒕</m:t>
                      </m:r>
                      <m:r>
                        <a:rPr lang="en-US" sz="2500" b="1" i="1" smtClean="0">
                          <a:solidFill>
                            <a:srgbClr val="C00000"/>
                          </a:solidFill>
                          <a:latin typeface="Cambria Math"/>
                          <a:cs typeface="Arial" pitchFamily="34" charset="0"/>
                        </a:rPr>
                        <m:t>+</m:t>
                      </m:r>
                      <m:r>
                        <a:rPr lang="en-US" sz="2500" b="1" i="1" smtClean="0">
                          <a:solidFill>
                            <a:srgbClr val="C00000"/>
                          </a:solidFill>
                          <a:latin typeface="Cambria Math"/>
                          <a:cs typeface="Arial" pitchFamily="34" charset="0"/>
                        </a:rPr>
                        <m:t>𝟐𝟎</m:t>
                      </m:r>
                    </m:oMath>
                  </a14:m>
                  <a:r>
                    <a:rPr lang="en-US" sz="2500" b="1" dirty="0">
                      <a:latin typeface="Arial" pitchFamily="34" charset="0"/>
                      <a:cs typeface="Arial" pitchFamily="34" charset="0"/>
                    </a:rPr>
                    <a:t> (m/s) , </a:t>
                  </a:r>
                  <a:r>
                    <a:rPr lang="en-US" sz="2500" b="1" dirty="0" err="1">
                      <a:latin typeface="Arial" pitchFamily="34" charset="0"/>
                      <a:cs typeface="Arial" pitchFamily="34" charset="0"/>
                    </a:rPr>
                    <a:t>trong</a:t>
                  </a:r>
                  <a:r>
                    <a:rPr lang="en-US" sz="2500" b="1" dirty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500" b="1" dirty="0" err="1">
                      <a:latin typeface="Arial" pitchFamily="34" charset="0"/>
                      <a:cs typeface="Arial" pitchFamily="34" charset="0"/>
                    </a:rPr>
                    <a:t>đó</a:t>
                  </a:r>
                  <a:r>
                    <a:rPr lang="en-US" sz="2500" b="1" dirty="0">
                      <a:latin typeface="Arial" pitchFamily="34" charset="0"/>
                      <a:cs typeface="Arial" pitchFamily="34" charset="0"/>
                    </a:rPr>
                    <a:t> t </a:t>
                  </a:r>
                  <a:r>
                    <a:rPr lang="en-US" sz="2500" b="1" dirty="0" err="1">
                      <a:latin typeface="Arial" pitchFamily="34" charset="0"/>
                      <a:cs typeface="Arial" pitchFamily="34" charset="0"/>
                    </a:rPr>
                    <a:t>là</a:t>
                  </a:r>
                  <a:r>
                    <a:rPr lang="en-US" sz="2500" b="1" dirty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500" b="1" dirty="0" err="1">
                      <a:latin typeface="Arial" pitchFamily="34" charset="0"/>
                      <a:cs typeface="Arial" pitchFamily="34" charset="0"/>
                    </a:rPr>
                    <a:t>thời</a:t>
                  </a:r>
                  <a:r>
                    <a:rPr lang="en-US" sz="2500" b="1" dirty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500" b="1" dirty="0" err="1">
                      <a:latin typeface="Arial" pitchFamily="34" charset="0"/>
                      <a:cs typeface="Arial" pitchFamily="34" charset="0"/>
                    </a:rPr>
                    <a:t>gian</a:t>
                  </a:r>
                  <a:r>
                    <a:rPr lang="en-US" sz="2500" b="1" dirty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500" b="1" dirty="0" err="1">
                      <a:latin typeface="Arial" pitchFamily="34" charset="0"/>
                      <a:cs typeface="Arial" pitchFamily="34" charset="0"/>
                    </a:rPr>
                    <a:t>tính</a:t>
                  </a:r>
                  <a:r>
                    <a:rPr lang="en-US" sz="2500" b="1" dirty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500" b="1" dirty="0" err="1">
                      <a:latin typeface="Arial" pitchFamily="34" charset="0"/>
                      <a:cs typeface="Arial" pitchFamily="34" charset="0"/>
                    </a:rPr>
                    <a:t>bằng</a:t>
                  </a:r>
                  <a:r>
                    <a:rPr lang="en-US" sz="2500" b="1" dirty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500" b="1" dirty="0" err="1">
                      <a:latin typeface="Arial" pitchFamily="34" charset="0"/>
                      <a:cs typeface="Arial" pitchFamily="34" charset="0"/>
                    </a:rPr>
                    <a:t>giây</a:t>
                  </a:r>
                  <a:r>
                    <a:rPr lang="en-US" sz="2500" b="1" dirty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500" b="1" dirty="0" err="1">
                      <a:latin typeface="Arial" pitchFamily="34" charset="0"/>
                      <a:cs typeface="Arial" pitchFamily="34" charset="0"/>
                    </a:rPr>
                    <a:t>kể</a:t>
                  </a:r>
                  <a:r>
                    <a:rPr lang="en-US" sz="2500" b="1" dirty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500" b="1" dirty="0" err="1">
                      <a:latin typeface="Arial" pitchFamily="34" charset="0"/>
                      <a:cs typeface="Arial" pitchFamily="34" charset="0"/>
                    </a:rPr>
                    <a:t>từ</a:t>
                  </a:r>
                  <a:r>
                    <a:rPr lang="en-US" sz="2500" b="1" dirty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500" b="1" dirty="0" err="1">
                      <a:latin typeface="Arial" pitchFamily="34" charset="0"/>
                      <a:cs typeface="Arial" pitchFamily="34" charset="0"/>
                    </a:rPr>
                    <a:t>lúc</a:t>
                  </a:r>
                  <a:r>
                    <a:rPr lang="en-US" sz="2500" b="1" dirty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500" b="1" dirty="0" err="1">
                      <a:latin typeface="Arial" pitchFamily="34" charset="0"/>
                      <a:cs typeface="Arial" pitchFamily="34" charset="0"/>
                    </a:rPr>
                    <a:t>đạp</a:t>
                  </a:r>
                  <a:r>
                    <a:rPr lang="en-US" sz="2500" b="1" dirty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500" b="1" dirty="0" err="1">
                      <a:latin typeface="Arial" pitchFamily="34" charset="0"/>
                      <a:cs typeface="Arial" pitchFamily="34" charset="0"/>
                    </a:rPr>
                    <a:t>phanh</a:t>
                  </a:r>
                  <a:r>
                    <a:rPr lang="en-US" sz="2500" b="1" dirty="0">
                      <a:latin typeface="Arial" pitchFamily="34" charset="0"/>
                      <a:cs typeface="Arial" pitchFamily="34" charset="0"/>
                    </a:rPr>
                    <a:t>. </a:t>
                  </a:r>
                  <a:r>
                    <a:rPr lang="en-US" sz="2500" b="1" dirty="0" err="1">
                      <a:latin typeface="Arial" pitchFamily="34" charset="0"/>
                      <a:cs typeface="Arial" pitchFamily="34" charset="0"/>
                    </a:rPr>
                    <a:t>Hỏi</a:t>
                  </a:r>
                  <a:r>
                    <a:rPr lang="en-US" sz="2500" b="1" dirty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500" b="1" dirty="0" err="1">
                      <a:latin typeface="Arial" pitchFamily="34" charset="0"/>
                      <a:cs typeface="Arial" pitchFamily="34" charset="0"/>
                    </a:rPr>
                    <a:t>từ</a:t>
                  </a:r>
                  <a:r>
                    <a:rPr lang="en-US" sz="2500" b="1" dirty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500" b="1" dirty="0" err="1">
                      <a:latin typeface="Arial" pitchFamily="34" charset="0"/>
                      <a:cs typeface="Arial" pitchFamily="34" charset="0"/>
                    </a:rPr>
                    <a:t>lúc</a:t>
                  </a:r>
                  <a:r>
                    <a:rPr lang="en-US" sz="2500" b="1" dirty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500" b="1" dirty="0" err="1">
                      <a:latin typeface="Arial" pitchFamily="34" charset="0"/>
                      <a:cs typeface="Arial" pitchFamily="34" charset="0"/>
                    </a:rPr>
                    <a:t>đạp</a:t>
                  </a:r>
                  <a:r>
                    <a:rPr lang="en-US" sz="2500" b="1" dirty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500" b="1" dirty="0" err="1">
                      <a:latin typeface="Arial" pitchFamily="34" charset="0"/>
                      <a:cs typeface="Arial" pitchFamily="34" charset="0"/>
                    </a:rPr>
                    <a:t>phanh</a:t>
                  </a:r>
                  <a:r>
                    <a:rPr lang="en-US" sz="2500" b="1" dirty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500" b="1" dirty="0" err="1">
                      <a:latin typeface="Arial" pitchFamily="34" charset="0"/>
                      <a:cs typeface="Arial" pitchFamily="34" charset="0"/>
                    </a:rPr>
                    <a:t>đến</a:t>
                  </a:r>
                  <a:r>
                    <a:rPr lang="en-US" sz="2500" b="1" dirty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500" b="1" dirty="0" err="1">
                      <a:latin typeface="Arial" pitchFamily="34" charset="0"/>
                      <a:cs typeface="Arial" pitchFamily="34" charset="0"/>
                    </a:rPr>
                    <a:t>khi</a:t>
                  </a:r>
                  <a:r>
                    <a:rPr lang="en-US" sz="2500" b="1" dirty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500" b="1" dirty="0" err="1">
                      <a:latin typeface="Arial" pitchFamily="34" charset="0"/>
                      <a:cs typeface="Arial" pitchFamily="34" charset="0"/>
                    </a:rPr>
                    <a:t>dừng</a:t>
                  </a:r>
                  <a:r>
                    <a:rPr lang="en-US" sz="2500" b="1" dirty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500" b="1" dirty="0" err="1">
                      <a:latin typeface="Arial" pitchFamily="34" charset="0"/>
                      <a:cs typeface="Arial" pitchFamily="34" charset="0"/>
                    </a:rPr>
                    <a:t>hẳn</a:t>
                  </a:r>
                  <a:r>
                    <a:rPr lang="en-US" sz="2500" b="1" dirty="0">
                      <a:latin typeface="Arial" pitchFamily="34" charset="0"/>
                      <a:cs typeface="Arial" pitchFamily="34" charset="0"/>
                    </a:rPr>
                    <a:t>, ô </a:t>
                  </a:r>
                  <a:r>
                    <a:rPr lang="en-US" sz="2500" b="1" dirty="0" err="1">
                      <a:latin typeface="Arial" pitchFamily="34" charset="0"/>
                      <a:cs typeface="Arial" pitchFamily="34" charset="0"/>
                    </a:rPr>
                    <a:t>tô</a:t>
                  </a:r>
                  <a:r>
                    <a:rPr lang="en-US" sz="2500" b="1" dirty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500" b="1" dirty="0" err="1">
                      <a:latin typeface="Arial" pitchFamily="34" charset="0"/>
                      <a:cs typeface="Arial" pitchFamily="34" charset="0"/>
                    </a:rPr>
                    <a:t>còn</a:t>
                  </a:r>
                  <a:r>
                    <a:rPr lang="en-US" sz="2500" b="1" dirty="0">
                      <a:latin typeface="Arial" pitchFamily="34" charset="0"/>
                      <a:cs typeface="Arial" pitchFamily="34" charset="0"/>
                    </a:rPr>
                    <a:t> di </a:t>
                  </a:r>
                  <a:r>
                    <a:rPr lang="en-US" sz="2500" b="1" dirty="0" err="1">
                      <a:latin typeface="Arial" pitchFamily="34" charset="0"/>
                      <a:cs typeface="Arial" pitchFamily="34" charset="0"/>
                    </a:rPr>
                    <a:t>chuyển</a:t>
                  </a:r>
                  <a:endParaRPr lang="en-US" sz="2500" b="1" dirty="0">
                    <a:latin typeface="Arial" pitchFamily="34" charset="0"/>
                    <a:cs typeface="Arial" pitchFamily="34" charset="0"/>
                  </a:endParaRPr>
                </a:p>
                <a:p>
                  <a:pPr algn="just"/>
                  <a:r>
                    <a:rPr lang="en-US" sz="2500" b="1" dirty="0">
                      <a:latin typeface="Arial" pitchFamily="34" charset="0"/>
                      <a:cs typeface="Arial" pitchFamily="34" charset="0"/>
                    </a:rPr>
                    <a:t> bao </a:t>
                  </a:r>
                  <a:r>
                    <a:rPr lang="en-US" sz="2500" b="1" dirty="0" err="1">
                      <a:latin typeface="Arial" pitchFamily="34" charset="0"/>
                      <a:cs typeface="Arial" pitchFamily="34" charset="0"/>
                    </a:rPr>
                    <a:t>nhiêu</a:t>
                  </a:r>
                  <a:r>
                    <a:rPr lang="en-US" sz="2500" b="1" dirty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500" b="1" dirty="0" err="1">
                      <a:latin typeface="Arial" pitchFamily="34" charset="0"/>
                      <a:cs typeface="Arial" pitchFamily="34" charset="0"/>
                    </a:rPr>
                    <a:t>mét</a:t>
                  </a:r>
                  <a:r>
                    <a:rPr lang="en-US" sz="2500" b="1" dirty="0">
                      <a:latin typeface="Arial" pitchFamily="34" charset="0"/>
                      <a:cs typeface="Arial" pitchFamily="34" charset="0"/>
                    </a:rPr>
                    <a:t>?</a:t>
                  </a:r>
                  <a:endParaRPr lang="vi-VN" sz="25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1412" y="887113"/>
                  <a:ext cx="6841514" cy="2785378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1515" t="-1535" r="-1426" b="-46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966449" y="2667000"/>
              <a:ext cx="1242645" cy="1469086"/>
            </a:xfrm>
            <a:prstGeom prst="rect">
              <a:avLst/>
            </a:prstGeom>
          </p:spPr>
        </p:pic>
      </p:grpSp>
      <p:pic>
        <p:nvPicPr>
          <p:cNvPr id="90624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715" y="875082"/>
            <a:ext cx="4006145" cy="2553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478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06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64010" y="570459"/>
            <a:ext cx="11655708" cy="2915691"/>
            <a:chOff x="637336" y="1311972"/>
            <a:chExt cx="11655708" cy="2915691"/>
          </a:xfrm>
        </p:grpSpPr>
        <p:sp>
          <p:nvSpPr>
            <p:cNvPr id="19" name="Rounded Rectangle 18"/>
            <p:cNvSpPr/>
            <p:nvPr/>
          </p:nvSpPr>
          <p:spPr>
            <a:xfrm>
              <a:off x="637336" y="1311972"/>
              <a:ext cx="11277600" cy="2569190"/>
            </a:xfrm>
            <a:prstGeom prst="roundRect">
              <a:avLst>
                <a:gd name="adj" fmla="val 3662"/>
              </a:avLst>
            </a:prstGeom>
            <a:solidFill>
              <a:srgbClr val="FDEDD3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713536" y="1388172"/>
                  <a:ext cx="11049000" cy="24929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457200" indent="-457200">
                    <a:buFont typeface="Wingdings" pitchFamily="2" charset="2"/>
                    <a:buChar char="q"/>
                  </a:pPr>
                  <a:r>
                    <a:rPr lang="en-US" sz="2200" b="1" i="1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rPr>
                    <a:t>Định lí 1 :</a:t>
                  </a:r>
                  <a:br>
                    <a:rPr lang="en-US" sz="2200" b="1" i="1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rPr>
                  </a:br>
                  <a:r>
                    <a:rPr lang="en-US" sz="2600" b="1">
                      <a:latin typeface="Arial" pitchFamily="34" charset="0"/>
                      <a:cs typeface="Arial" pitchFamily="34" charset="0"/>
                    </a:rPr>
                    <a:t>Nếu hàm số 𝒇(𝒙) liên tục và không âm trên đạon [a;b] thì diện tích S của hình thang cong giới hạn bởi đồ thị </a:t>
                  </a:r>
                  <a14:m>
                    <m:oMath xmlns:m="http://schemas.openxmlformats.org/officeDocument/2006/math">
                      <m:r>
                        <a:rPr lang="en-US" sz="2600" b="1" i="1" smtClean="0">
                          <a:latin typeface="Cambria Math"/>
                          <a:cs typeface="Arial" pitchFamily="34" charset="0"/>
                        </a:rPr>
                        <m:t>𝒚</m:t>
                      </m:r>
                      <m:r>
                        <a:rPr lang="en-US" sz="2600" b="1" i="1" smtClean="0"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a:rPr lang="en-US" sz="2600" b="1" i="1" smtClean="0">
                          <a:latin typeface="Cambria Math"/>
                          <a:cs typeface="Arial" pitchFamily="34" charset="0"/>
                        </a:rPr>
                        <m:t>𝒇</m:t>
                      </m:r>
                      <m:r>
                        <a:rPr lang="en-US" sz="2600" b="1" i="1" smtClean="0">
                          <a:latin typeface="Cambria Math"/>
                          <a:cs typeface="Arial" pitchFamily="34" charset="0"/>
                        </a:rPr>
                        <m:t>(</m:t>
                      </m:r>
                      <m:r>
                        <a:rPr lang="en-US" sz="2600" b="1" i="1" smtClean="0">
                          <a:latin typeface="Cambria Math"/>
                          <a:cs typeface="Arial" pitchFamily="34" charset="0"/>
                        </a:rPr>
                        <m:t>𝒙</m:t>
                      </m:r>
                      <m:r>
                        <a:rPr lang="en-US" sz="2600" b="1" i="1" smtClean="0">
                          <a:latin typeface="Cambria Math"/>
                          <a:cs typeface="Arial" pitchFamily="34" charset="0"/>
                        </a:rPr>
                        <m:t>)</m:t>
                      </m:r>
                    </m:oMath>
                  </a14:m>
                  <a:r>
                    <a:rPr lang="en-US" sz="2600" b="1">
                      <a:latin typeface="Arial" pitchFamily="34" charset="0"/>
                      <a:cs typeface="Arial" pitchFamily="34" charset="0"/>
                    </a:rPr>
                    <a:t> , trục hoành và hai </a:t>
                  </a:r>
                  <a:r>
                    <a:rPr lang="vi-VN" sz="2600" b="1">
                      <a:latin typeface="Arial" pitchFamily="34" charset="0"/>
                      <a:cs typeface="Arial" pitchFamily="34" charset="0"/>
                    </a:rPr>
                    <a:t>đường thẳng</a:t>
                  </a:r>
                  <a:r>
                    <a:rPr lang="en-US" sz="2600" b="1">
                      <a:latin typeface="Arial" pitchFamily="34" charset="0"/>
                      <a:cs typeface="Arial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600" b="1" i="1" smtClean="0">
                          <a:latin typeface="Cambria Math"/>
                          <a:cs typeface="Arial" pitchFamily="34" charset="0"/>
                        </a:rPr>
                        <m:t>𝒙</m:t>
                      </m:r>
                      <m:r>
                        <a:rPr lang="en-US" sz="2600" b="1" i="1" smtClean="0"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a:rPr lang="en-US" sz="2600" b="1" i="1" smtClean="0">
                          <a:latin typeface="Cambria Math"/>
                          <a:cs typeface="Arial" pitchFamily="34" charset="0"/>
                        </a:rPr>
                        <m:t>𝒂</m:t>
                      </m:r>
                      <m:r>
                        <a:rPr lang="en-US" sz="2600" b="1" i="1" smtClean="0">
                          <a:latin typeface="Cambria Math"/>
                          <a:cs typeface="Arial" pitchFamily="34" charset="0"/>
                        </a:rPr>
                        <m:t>, </m:t>
                      </m:r>
                      <m:r>
                        <a:rPr lang="en-US" sz="2600" b="1" i="1" smtClean="0">
                          <a:latin typeface="Cambria Math"/>
                          <a:cs typeface="Arial" pitchFamily="34" charset="0"/>
                        </a:rPr>
                        <m:t>𝒙</m:t>
                      </m:r>
                      <m:r>
                        <a:rPr lang="en-US" sz="2600" b="1" i="1" smtClean="0"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a:rPr lang="en-US" sz="2600" b="1" i="1" smtClean="0">
                          <a:latin typeface="Cambria Math"/>
                          <a:cs typeface="Arial" pitchFamily="34" charset="0"/>
                        </a:rPr>
                        <m:t>𝒃</m:t>
                      </m:r>
                    </m:oMath>
                  </a14:m>
                  <a:r>
                    <a:rPr lang="en-US" sz="2600" b="1">
                      <a:latin typeface="Arial" pitchFamily="34" charset="0"/>
                      <a:cs typeface="Arial" pitchFamily="34" charset="0"/>
                    </a:rPr>
                    <a:t> là :</a:t>
                  </a:r>
                  <a:br>
                    <a:rPr lang="en-US" sz="2600" b="1">
                      <a:latin typeface="Arial" pitchFamily="34" charset="0"/>
                      <a:cs typeface="Arial" pitchFamily="34" charset="0"/>
                    </a:rPr>
                  </a:br>
                  <a:r>
                    <a:rPr lang="en-US" sz="2600" b="1">
                      <a:latin typeface="Arial" pitchFamily="34" charset="0"/>
                      <a:cs typeface="Arial" pitchFamily="34" charset="0"/>
                    </a:rPr>
                    <a:t>			</a:t>
                  </a:r>
                  <a:r>
                    <a:rPr lang="en-US" sz="2600" b="1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rPr>
                    <a:t>S = </a:t>
                  </a:r>
                  <a:r>
                    <a:rPr lang="en-US" sz="2600" b="1" i="1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rPr>
                    <a:t>F(b)</a:t>
                  </a:r>
                  <a:r>
                    <a:rPr lang="en-US" sz="2600" b="1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rPr>
                    <a:t> – </a:t>
                  </a:r>
                  <a:r>
                    <a:rPr lang="en-US" sz="2600" b="1" i="1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rPr>
                    <a:t>F(a)</a:t>
                  </a:r>
                  <a:br>
                    <a:rPr lang="en-US" sz="2600" b="1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rPr>
                  </a:br>
                  <a:r>
                    <a:rPr lang="en-US" sz="2600" b="1">
                      <a:latin typeface="Arial" pitchFamily="34" charset="0"/>
                      <a:cs typeface="Arial" pitchFamily="34" charset="0"/>
                    </a:rPr>
                    <a:t>trong đó </a:t>
                  </a:r>
                  <a:r>
                    <a:rPr lang="en-US" sz="2600" b="1" i="1">
                      <a:latin typeface="Arial" pitchFamily="34" charset="0"/>
                      <a:cs typeface="Arial" pitchFamily="34" charset="0"/>
                    </a:rPr>
                    <a:t>F(x)</a:t>
                  </a:r>
                  <a:r>
                    <a:rPr lang="en-US" sz="2600" b="1">
                      <a:latin typeface="Arial" pitchFamily="34" charset="0"/>
                      <a:cs typeface="Arial" pitchFamily="34" charset="0"/>
                    </a:rPr>
                    <a:t> là một nguyên hàm của hàm số 𝒇(𝒙) trên [a;b]</a:t>
                  </a:r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536" y="1388172"/>
                  <a:ext cx="11049000" cy="2492990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607" t="-1222" r="-1380" b="-26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067994" y="2912172"/>
              <a:ext cx="1225050" cy="1315491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9966" y="5735743"/>
            <a:ext cx="1748859" cy="135681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9412" y="76200"/>
            <a:ext cx="587159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LcParenR"/>
            </a:pPr>
            <a:r>
              <a:rPr lang="en-US" sz="2300" b="1" i="1">
                <a:latin typeface="Arial" pitchFamily="34" charset="0"/>
                <a:cs typeface="Arial" pitchFamily="34" charset="0"/>
              </a:rPr>
              <a:t>Diện tích hình thang cong.</a:t>
            </a:r>
            <a:endParaRPr lang="vi-VN" sz="2300" b="1" i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905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2" y="3168002"/>
            <a:ext cx="3719513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382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05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412" y="2112364"/>
            <a:ext cx="1268613" cy="30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70" y="737545"/>
            <a:ext cx="1360526" cy="1319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1666730" y="737545"/>
            <a:ext cx="10142682" cy="1243655"/>
          </a:xfrm>
          <a:prstGeom prst="roundRect">
            <a:avLst>
              <a:gd name="adj" fmla="val 5590"/>
            </a:avLst>
          </a:prstGeom>
          <a:solidFill>
            <a:srgbClr val="DBD2E4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903412" y="851413"/>
                <a:ext cx="9753600" cy="901187"/>
              </a:xfrm>
              <a:prstGeom prst="rect">
                <a:avLst/>
              </a:prstGeom>
              <a:noFill/>
            </p:spPr>
            <p:txBody>
              <a:bodyPr wrap="square" lIns="121899" tIns="60949" rIns="121899" bIns="60949" rtlCol="0">
                <a:spAutoFit/>
              </a:bodyPr>
              <a:lstStyle/>
              <a:p>
                <a:r>
                  <a:rPr lang="en-US" sz="2500" b="1">
                    <a:latin typeface="Arial" pitchFamily="34" charset="0"/>
                    <a:cs typeface="Arial" pitchFamily="34" charset="0"/>
                  </a:rPr>
                  <a:t>Tính diện tích S của hình thang cong giới hạn bởi đồ thị hàm số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𝒚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=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𝒇</m:t>
                    </m:r>
                    <m:d>
                      <m:dPr>
                        <m:ctrlPr>
                          <a:rPr lang="en-US" sz="25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en-US" sz="2500" b="1" i="1" smtClean="0">
                            <a:latin typeface="Cambria Math"/>
                            <a:cs typeface="Arial" pitchFamily="34" charset="0"/>
                          </a:rPr>
                          <m:t>𝒙</m:t>
                        </m:r>
                      </m:e>
                    </m:d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=</m:t>
                    </m:r>
                    <m:sSup>
                      <m:sSupPr>
                        <m:ctrlPr>
                          <a:rPr lang="en-US" sz="25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en-US" sz="2500" b="1" i="1" smtClean="0">
                            <a:latin typeface="Cambria Math"/>
                            <a:cs typeface="Arial" pitchFamily="34" charset="0"/>
                          </a:rPr>
                          <m:t>𝒙</m:t>
                        </m:r>
                      </m:e>
                      <m:sup>
                        <m:r>
                          <a:rPr lang="en-US" sz="2500" b="1" i="1" smtClean="0">
                            <a:latin typeface="Cambria Math"/>
                            <a:cs typeface="Arial" pitchFamily="34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2500" b="1">
                    <a:latin typeface="Arial" pitchFamily="34" charset="0"/>
                    <a:cs typeface="Arial" pitchFamily="34" charset="0"/>
                  </a:rPr>
                  <a:t>, trục hoành và 2 </a:t>
                </a:r>
                <a:r>
                  <a:rPr lang="vi-VN" sz="2500" b="1">
                    <a:latin typeface="Arial" pitchFamily="34" charset="0"/>
                    <a:cs typeface="Arial" pitchFamily="34" charset="0"/>
                  </a:rPr>
                  <a:t>đường thẳng</a:t>
                </a:r>
                <a:r>
                  <a:rPr lang="en-US" sz="2500" b="1"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𝒙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=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𝟏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, 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𝒙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=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𝟐</m:t>
                    </m:r>
                  </m:oMath>
                </a14:m>
                <a:r>
                  <a:rPr lang="en-US" sz="2500" b="1">
                    <a:latin typeface="Arial" pitchFamily="34" charset="0"/>
                    <a:cs typeface="Arial" pitchFamily="34" charset="0"/>
                  </a:rPr>
                  <a:t>.</a:t>
                </a:r>
                <a:endParaRPr lang="vi-VN" sz="2500" b="1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3412" y="851413"/>
                <a:ext cx="9753600" cy="901187"/>
              </a:xfrm>
              <a:prstGeom prst="rect">
                <a:avLst/>
              </a:prstGeom>
              <a:blipFill rotWithShape="1">
                <a:blip r:embed="rId6"/>
                <a:stretch>
                  <a:fillRect l="-688" t="-3378" b="-1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730856" y="1171575"/>
            <a:ext cx="4577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spc="67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Century SchoolbookH" pitchFamily="34" charset="0"/>
              </a:rPr>
              <a:t>2</a:t>
            </a:r>
            <a:endParaRPr lang="en-US" sz="4000" b="1" spc="67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Century SchoolbookH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1065212" y="2514600"/>
                <a:ext cx="7162800" cy="485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Wingdings" pitchFamily="2" charset="2"/>
                  <a:buChar char="q"/>
                </a:pPr>
                <a:r>
                  <a:rPr lang="en-US" sz="2500" b="1">
                    <a:latin typeface="Arial" pitchFamily="34" charset="0"/>
                    <a:cs typeface="Arial" pitchFamily="34" charset="0"/>
                  </a:rPr>
                  <a:t>Một nguyên hàm của hàm số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𝒇</m:t>
                    </m:r>
                    <m:d>
                      <m:dPr>
                        <m:ctrlPr>
                          <a:rPr lang="en-US" sz="25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en-US" sz="2500" b="1" i="1" smtClean="0">
                            <a:latin typeface="Cambria Math"/>
                            <a:cs typeface="Arial" pitchFamily="34" charset="0"/>
                          </a:rPr>
                          <m:t>𝒙</m:t>
                        </m:r>
                      </m:e>
                    </m:d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=</m:t>
                    </m:r>
                    <m:sSup>
                      <m:sSupPr>
                        <m:ctrlPr>
                          <a:rPr lang="en-US" sz="25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en-US" sz="2500" b="1" i="1" smtClean="0">
                            <a:latin typeface="Cambria Math"/>
                            <a:cs typeface="Arial" pitchFamily="34" charset="0"/>
                          </a:rPr>
                          <m:t>𝒙</m:t>
                        </m:r>
                      </m:e>
                      <m:sup>
                        <m:r>
                          <a:rPr lang="en-US" sz="2500" b="1" i="1" smtClean="0">
                            <a:latin typeface="Cambria Math"/>
                            <a:cs typeface="Arial" pitchFamily="34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2500" b="1">
                    <a:latin typeface="Arial" pitchFamily="34" charset="0"/>
                    <a:cs typeface="Arial" pitchFamily="34" charset="0"/>
                  </a:rPr>
                  <a:t> là :</a:t>
                </a:r>
                <a:endParaRPr lang="vi-VN" sz="2500" b="1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212" y="2514600"/>
                <a:ext cx="7162800" cy="485710"/>
              </a:xfrm>
              <a:prstGeom prst="rect">
                <a:avLst/>
              </a:prstGeom>
              <a:blipFill rotWithShape="1">
                <a:blip r:embed="rId7"/>
                <a:stretch>
                  <a:fillRect l="-1277" t="-7595" b="-29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1416345" y="3733800"/>
            <a:ext cx="63544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>
                <a:latin typeface="Arial" pitchFamily="34" charset="0"/>
                <a:cs typeface="Arial" pitchFamily="34" charset="0"/>
              </a:rPr>
              <a:t>Do đó diện tích của hình thang cong là :</a:t>
            </a:r>
            <a:endParaRPr lang="vi-VN" sz="2500" b="1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011328"/>
              </p:ext>
            </p:extLst>
          </p:nvPr>
        </p:nvGraphicFramePr>
        <p:xfrm>
          <a:off x="1751012" y="4229904"/>
          <a:ext cx="5208587" cy="112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019240" imgH="431640" progId="Equation.DSMT4">
                  <p:embed/>
                </p:oleObj>
              </mc:Choice>
              <mc:Fallback>
                <p:oleObj name="Equation" r:id="rId8" imgW="201924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1012" y="4229904"/>
                        <a:ext cx="5208587" cy="1120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AutoShape 4"/>
          <p:cNvSpPr>
            <a:spLocks noChangeArrowheads="1"/>
          </p:cNvSpPr>
          <p:nvPr/>
        </p:nvSpPr>
        <p:spPr bwMode="gray">
          <a:xfrm>
            <a:off x="447214" y="95249"/>
            <a:ext cx="4580398" cy="438151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21899" tIns="60949" rIns="121899" bIns="60949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9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a) Diện tích hình thang cong. </a:t>
            </a:r>
            <a:endParaRPr lang="vi-VN" sz="22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6553696"/>
              </p:ext>
            </p:extLst>
          </p:nvPr>
        </p:nvGraphicFramePr>
        <p:xfrm>
          <a:off x="4102099" y="2868613"/>
          <a:ext cx="1608138" cy="1017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685800" imgH="431640" progId="Equation.DSMT4">
                  <p:embed/>
                </p:oleObj>
              </mc:Choice>
              <mc:Fallback>
                <p:oleObj name="Equation" r:id="rId10" imgW="68580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2099" y="2868613"/>
                        <a:ext cx="1608138" cy="1017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99100" name="Picture 2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562" y="2112364"/>
            <a:ext cx="3389313" cy="432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619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2" y="1219200"/>
            <a:ext cx="8950325" cy="421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8012" y="533399"/>
            <a:ext cx="10896600" cy="5638801"/>
          </a:xfrm>
          <a:prstGeom prst="rect">
            <a:avLst/>
          </a:prstGeom>
          <a:noFill/>
          <a:ln w="123825">
            <a:solidFill>
              <a:schemeClr val="accent3">
                <a:lumMod val="75000"/>
                <a:alpha val="4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33012" y="5451475"/>
            <a:ext cx="1901825" cy="147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361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397" y="1123334"/>
            <a:ext cx="2633663" cy="264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522" y="767083"/>
            <a:ext cx="2640013" cy="279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685" y="3043558"/>
            <a:ext cx="2646363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21"/>
          <p:cNvSpPr/>
          <p:nvPr/>
        </p:nvSpPr>
        <p:spPr>
          <a:xfrm>
            <a:off x="819290" y="645215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648420" y="1331015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514490" y="1331015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495690" y="645215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1581290" y="277368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1691737" y="2030016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824324" name="Picture 4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812" y="5832411"/>
            <a:ext cx="1965590" cy="527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Oval 36"/>
          <p:cNvSpPr/>
          <p:nvPr/>
        </p:nvSpPr>
        <p:spPr>
          <a:xfrm>
            <a:off x="1691737" y="2030016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8" name="Picture 3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3908">
            <a:off x="6890695" y="846962"/>
            <a:ext cx="587568" cy="587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3908">
            <a:off x="6324572" y="5585049"/>
            <a:ext cx="587568" cy="58756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3908">
            <a:off x="8911952" y="1923667"/>
            <a:ext cx="485594" cy="485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4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3908">
            <a:off x="3971367" y="1373254"/>
            <a:ext cx="587568" cy="587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1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3908">
            <a:off x="3798896" y="2700389"/>
            <a:ext cx="401317" cy="401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303212" y="245736"/>
            <a:ext cx="11582400" cy="6307463"/>
          </a:xfrm>
          <a:prstGeom prst="rect">
            <a:avLst/>
          </a:prstGeom>
          <a:noFill/>
          <a:ln w="123825">
            <a:solidFill>
              <a:schemeClr val="bg1">
                <a:lumMod val="95000"/>
                <a:alpha val="4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Nhac nen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38212" y="6781800"/>
            <a:ext cx="304800" cy="304800"/>
          </a:xfrm>
          <a:prstGeom prst="rect">
            <a:avLst/>
          </a:prstGeom>
        </p:spPr>
      </p:pic>
      <p:pic>
        <p:nvPicPr>
          <p:cNvPr id="906243" name="Picture 3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711" y="3407734"/>
            <a:ext cx="3524250" cy="26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690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tinger_03_S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audio>
              <p:cMediaNode vol="49057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906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06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06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06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906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6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624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180012" y="2387025"/>
            <a:ext cx="3337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Chọn đáp án </a:t>
            </a:r>
            <a:r>
              <a:rPr lang="en-US" sz="3200" b="1">
                <a:solidFill>
                  <a:srgbClr val="C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C</a:t>
            </a:r>
          </a:p>
        </p:txBody>
      </p:sp>
      <p:pic>
        <p:nvPicPr>
          <p:cNvPr id="813149" name="Picture 9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412" y="5147918"/>
            <a:ext cx="1612547" cy="1557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m thanh phep thua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324012" y="7772400"/>
            <a:ext cx="304800" cy="30480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6049385" y="1353560"/>
            <a:ext cx="692727" cy="69272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265612" y="3030826"/>
            <a:ext cx="7162800" cy="3358305"/>
            <a:chOff x="1217611" y="3210580"/>
            <a:chExt cx="7162800" cy="33583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1217611" y="3210580"/>
                  <a:ext cx="7162800" cy="16505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457200" indent="-457200">
                    <a:buFont typeface="Wingdings" pitchFamily="2" charset="2"/>
                    <a:buChar char="q"/>
                  </a:pPr>
                  <a:r>
                    <a:rPr lang="en-US" sz="2800" b="1">
                      <a:solidFill>
                        <a:srgbClr val="C00000"/>
                      </a:solidFill>
                      <a:latin typeface="Arial" pitchFamily="34" charset="0"/>
                      <a:ea typeface="Times New Roman" panose="02020603050405020304" pitchFamily="18" charset="0"/>
                      <a:cs typeface="Arial" pitchFamily="34" charset="0"/>
                    </a:rPr>
                    <a:t>Giải thích: </a:t>
                  </a:r>
                  <a:r>
                    <a:rPr lang="en-US" sz="2800" b="1">
                      <a:latin typeface="Arial" pitchFamily="34" charset="0"/>
                      <a:cs typeface="Arial" pitchFamily="34" charset="0"/>
                    </a:rPr>
                    <a:t>Hàm số </a:t>
                  </a:r>
                  <a14:m>
                    <m:oMath xmlns:m="http://schemas.openxmlformats.org/officeDocument/2006/math">
                      <m:r>
                        <a:rPr lang="en-US" sz="2800" b="1" i="1">
                          <a:latin typeface="Cambria Math"/>
                          <a:cs typeface="Arial" pitchFamily="34" charset="0"/>
                        </a:rPr>
                        <m:t>𝒚</m:t>
                      </m:r>
                      <m:r>
                        <a:rPr lang="en-US" sz="2800" b="1" i="1"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a:rPr lang="en-US" sz="2800" b="1" i="1">
                          <a:latin typeface="Cambria Math"/>
                          <a:cs typeface="Arial" pitchFamily="34" charset="0"/>
                        </a:rPr>
                        <m:t>𝒇</m:t>
                      </m:r>
                      <m:d>
                        <m:dPr>
                          <m:ctrlPr>
                            <a:rPr lang="en-US" sz="2800" b="1" i="1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dPr>
                        <m:e>
                          <m:r>
                            <a:rPr lang="en-US" sz="2800" b="1" i="1">
                              <a:latin typeface="Cambria Math"/>
                              <a:cs typeface="Arial" pitchFamily="34" charset="0"/>
                            </a:rPr>
                            <m:t>𝒙</m:t>
                          </m:r>
                        </m:e>
                      </m:d>
                      <m:r>
                        <a:rPr lang="en-US" sz="2800" b="1" i="1"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a:rPr lang="en-US" sz="2800" b="1" i="1">
                          <a:latin typeface="Cambria Math"/>
                          <a:cs typeface="Arial" pitchFamily="34" charset="0"/>
                        </a:rPr>
                        <m:t>𝟐</m:t>
                      </m:r>
                      <m:r>
                        <a:rPr lang="en-US" sz="2800" b="1" i="1">
                          <a:latin typeface="Cambria Math"/>
                          <a:cs typeface="Arial" pitchFamily="34" charset="0"/>
                        </a:rPr>
                        <m:t>−</m:t>
                      </m:r>
                      <m:sSup>
                        <m:sSupPr>
                          <m:ctrlPr>
                            <a:rPr lang="en-US" sz="2800" b="1" i="1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latin typeface="Cambria Math"/>
                              <a:cs typeface="Arial" pitchFamily="34" charset="0"/>
                            </a:rPr>
                            <m:t>𝒙</m:t>
                          </m:r>
                        </m:e>
                        <m:sup>
                          <m:r>
                            <a:rPr lang="en-US" sz="2800" b="1" i="1">
                              <a:latin typeface="Cambria Math"/>
                              <a:cs typeface="Arial" pitchFamily="34" charset="0"/>
                            </a:rPr>
                            <m:t>𝟐</m:t>
                          </m:r>
                        </m:sup>
                      </m:sSup>
                    </m:oMath>
                  </a14:m>
                  <a:r>
                    <a:rPr lang="en-US" sz="2800" b="1">
                      <a:latin typeface="Arial" pitchFamily="34" charset="0"/>
                      <a:cs typeface="Arial" pitchFamily="34" charset="0"/>
                    </a:rPr>
                    <a:t> liên tục, dương trên </a:t>
                  </a:r>
                  <a14:m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b="1" i="1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dPr>
                        <m:e>
                          <m:r>
                            <a:rPr lang="en-US" sz="2800" b="1" i="1">
                              <a:latin typeface="Cambria Math"/>
                              <a:cs typeface="Arial" pitchFamily="34" charset="0"/>
                            </a:rPr>
                            <m:t>−</m:t>
                          </m:r>
                          <m:r>
                            <a:rPr lang="en-US" sz="2800" b="1" i="1">
                              <a:latin typeface="Cambria Math"/>
                              <a:cs typeface="Arial" pitchFamily="34" charset="0"/>
                            </a:rPr>
                            <m:t>𝟏</m:t>
                          </m:r>
                          <m:r>
                            <a:rPr lang="en-US" sz="2800" b="1" i="1">
                              <a:latin typeface="Cambria Math"/>
                              <a:cs typeface="Arial" pitchFamily="34" charset="0"/>
                            </a:rPr>
                            <m:t>;</m:t>
                          </m:r>
                          <m:r>
                            <a:rPr lang="en-US" sz="2800" b="1" i="1">
                              <a:latin typeface="Cambria Math"/>
                              <a:cs typeface="Arial" pitchFamily="34" charset="0"/>
                            </a:rPr>
                            <m:t>𝟏</m:t>
                          </m:r>
                        </m:e>
                      </m:d>
                    </m:oMath>
                  </a14:m>
                  <a:r>
                    <a:rPr lang="en-US" sz="2800" b="1">
                      <a:latin typeface="Arial" pitchFamily="34" charset="0"/>
                      <a:cs typeface="Arial" pitchFamily="34" charset="0"/>
                    </a:rPr>
                    <a:t> và có một nguyên hàm là </a:t>
                  </a:r>
                  <a14:m>
                    <m:oMath xmlns:m="http://schemas.openxmlformats.org/officeDocument/2006/math">
                      <m:r>
                        <a:rPr lang="en-US" sz="2800" b="1" i="1">
                          <a:latin typeface="Cambria Math"/>
                          <a:cs typeface="Arial" pitchFamily="34" charset="0"/>
                        </a:rPr>
                        <m:t>𝑭</m:t>
                      </m:r>
                      <m:d>
                        <m:dPr>
                          <m:ctrlPr>
                            <a:rPr lang="en-US" sz="2800" b="1" i="1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dPr>
                        <m:e>
                          <m:r>
                            <a:rPr lang="en-US" sz="2800" b="1" i="1">
                              <a:latin typeface="Cambria Math"/>
                              <a:cs typeface="Arial" pitchFamily="34" charset="0"/>
                            </a:rPr>
                            <m:t>𝒙</m:t>
                          </m:r>
                        </m:e>
                      </m:d>
                      <m:r>
                        <a:rPr lang="en-US" sz="2800" b="1" i="1"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a:rPr lang="en-US" sz="2800" b="1" i="1">
                          <a:latin typeface="Cambria Math"/>
                          <a:cs typeface="Arial" pitchFamily="34" charset="0"/>
                        </a:rPr>
                        <m:t>𝟐</m:t>
                      </m:r>
                      <m:r>
                        <a:rPr lang="en-US" sz="2800" b="1" i="1">
                          <a:latin typeface="Cambria Math"/>
                          <a:cs typeface="Arial" pitchFamily="34" charset="0"/>
                        </a:rPr>
                        <m:t>𝒙</m:t>
                      </m:r>
                      <m:r>
                        <a:rPr lang="en-US" sz="2800" b="1" i="1">
                          <a:latin typeface="Cambria Math"/>
                          <a:cs typeface="Arial" pitchFamily="34" charset="0"/>
                        </a:rPr>
                        <m:t>−</m:t>
                      </m:r>
                      <m:f>
                        <m:fPr>
                          <m:ctrlPr>
                            <a:rPr lang="en-US" sz="2800" b="1" i="1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>
                                  <a:latin typeface="Cambria Math"/>
                                  <a:cs typeface="Arial" pitchFamily="34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2800" b="1" i="1">
                                  <a:latin typeface="Cambria Math"/>
                                  <a:cs typeface="Arial" pitchFamily="34" charset="0"/>
                                </a:rPr>
                                <m:t>𝟑</m:t>
                              </m:r>
                            </m:sup>
                          </m:sSup>
                        </m:num>
                        <m:den>
                          <m:r>
                            <a:rPr lang="en-US" sz="2800" b="1" i="1">
                              <a:latin typeface="Cambria Math"/>
                              <a:cs typeface="Arial" pitchFamily="34" charset="0"/>
                            </a:rPr>
                            <m:t>𝟑</m:t>
                          </m:r>
                        </m:den>
                      </m:f>
                    </m:oMath>
                  </a14:m>
                  <a:endParaRPr lang="en-US" sz="2800" b="1">
                    <a:solidFill>
                      <a:schemeClr val="tx1"/>
                    </a:solidFill>
                    <a:latin typeface="Arial" pitchFamily="34" charset="0"/>
                    <a:ea typeface="Times New Roman" panose="02020603050405020304" pitchFamily="18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7611" y="3210580"/>
                  <a:ext cx="7162800" cy="1650516"/>
                </a:xfrm>
                <a:prstGeom prst="rect">
                  <a:avLst/>
                </a:prstGeom>
                <a:blipFill rotWithShape="1">
                  <a:blip r:embed="rId19"/>
                  <a:stretch>
                    <a:fillRect l="-1532" t="-3321" r="-340" b="-29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32" name="Object 31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339686607"/>
                    </p:ext>
                  </p:extLst>
                </p:nvPr>
              </p:nvGraphicFramePr>
              <p:xfrm>
                <a:off x="1827211" y="4942420"/>
                <a:ext cx="3838864" cy="1626465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20" imgW="1841400" imgH="685800" progId="Equation.DSMT4">
                        <p:embed/>
                      </p:oleObj>
                    </mc:Choice>
                    <mc:Fallback>
                      <p:oleObj name="Equation" r:id="rId20" imgW="1841400" imgH="6858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1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27211" y="4942420"/>
                              <a:ext cx="3838864" cy="162646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32" name="Object 31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885268116"/>
                    </p:ext>
                  </p:extLst>
                </p:nvPr>
              </p:nvGraphicFramePr>
              <p:xfrm>
                <a:off x="1827211" y="4942420"/>
                <a:ext cx="3838864" cy="1626465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892986" name="Equation" r:id="rId22" imgW="1841400" imgH="685800" progId="Equation.DSMT4">
                        <p:embed/>
                      </p:oleObj>
                    </mc:Choice>
                    <mc:Fallback>
                      <p:oleObj name="Equation" r:id="rId22" imgW="1841400" imgH="6858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3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27211" y="4942420"/>
                              <a:ext cx="3838864" cy="162646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</p:spTree>
    <p:extLst>
      <p:ext uri="{BB962C8B-B14F-4D97-AF65-F5344CB8AC3E}">
        <p14:creationId xmlns:p14="http://schemas.microsoft.com/office/powerpoint/2010/main" val="288640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Am thanh phep thua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24012" y="7772400"/>
            <a:ext cx="304800" cy="304800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760412" y="1258680"/>
            <a:ext cx="692727" cy="69272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36" name="Picture 9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412" y="5147918"/>
            <a:ext cx="1612547" cy="1557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4265612" y="2743200"/>
            <a:ext cx="7162800" cy="2057400"/>
            <a:chOff x="1217611" y="3210580"/>
            <a:chExt cx="7162800" cy="20574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1217611" y="3210580"/>
                  <a:ext cx="7162800" cy="1384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457200" indent="-457200">
                    <a:buFont typeface="Wingdings" pitchFamily="2" charset="2"/>
                    <a:buChar char="q"/>
                  </a:pPr>
                  <a:r>
                    <a:rPr lang="en-US" sz="2800" b="1">
                      <a:solidFill>
                        <a:srgbClr val="C00000"/>
                      </a:solidFill>
                      <a:latin typeface="Arial" pitchFamily="34" charset="0"/>
                      <a:ea typeface="Times New Roman" panose="02020603050405020304" pitchFamily="18" charset="0"/>
                      <a:cs typeface="Arial" pitchFamily="34" charset="0"/>
                    </a:rPr>
                    <a:t>Giải thích: </a:t>
                  </a:r>
                  <a:r>
                    <a:rPr lang="en-US" sz="2800" b="1">
                      <a:latin typeface="Arial" pitchFamily="34" charset="0"/>
                      <a:cs typeface="Arial" pitchFamily="34" charset="0"/>
                    </a:rPr>
                    <a:t>Hàm số</a:t>
                  </a:r>
                  <a14:m>
                    <m:oMath xmlns:m="http://schemas.openxmlformats.org/officeDocument/2006/math">
                      <m:r>
                        <a:rPr lang="vi-VN" sz="2800" b="1" i="1">
                          <a:latin typeface="Cambria Math"/>
                          <a:cs typeface="Arial" pitchFamily="34" charset="0"/>
                        </a:rPr>
                        <m:t>𝒚</m:t>
                      </m:r>
                      <m:r>
                        <a:rPr lang="vi-VN" sz="2800" b="1" i="1">
                          <a:latin typeface="Cambria Math"/>
                          <a:cs typeface="Arial" pitchFamily="34" charset="0"/>
                        </a:rPr>
                        <m:t> = </m:t>
                      </m:r>
                      <m:r>
                        <a:rPr lang="vi-VN" sz="2800" b="1" i="1">
                          <a:latin typeface="Cambria Math"/>
                          <a:cs typeface="Arial" pitchFamily="34" charset="0"/>
                        </a:rPr>
                        <m:t>𝒇</m:t>
                      </m:r>
                      <m:r>
                        <a:rPr lang="vi-VN" sz="2800" b="1" i="1">
                          <a:latin typeface="Cambria Math"/>
                          <a:cs typeface="Arial" pitchFamily="34" charset="0"/>
                        </a:rPr>
                        <m:t>(</m:t>
                      </m:r>
                      <m:r>
                        <a:rPr lang="vi-VN" sz="2800" b="1" i="1">
                          <a:latin typeface="Cambria Math"/>
                          <a:cs typeface="Arial" pitchFamily="34" charset="0"/>
                        </a:rPr>
                        <m:t>𝒙</m:t>
                      </m:r>
                      <m:r>
                        <a:rPr lang="vi-VN" sz="2800" b="1" i="1">
                          <a:latin typeface="Cambria Math"/>
                          <a:cs typeface="Arial" pitchFamily="34" charset="0"/>
                        </a:rPr>
                        <m:t>) = </m:t>
                      </m:r>
                      <m:sSup>
                        <m:sSupPr>
                          <m:ctrlPr>
                            <a:rPr lang="vi-VN" sz="2800" b="1" i="1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latin typeface="Cambria Math"/>
                              <a:cs typeface="Arial" pitchFamily="34" charset="0"/>
                            </a:rPr>
                            <m:t>𝒆</m:t>
                          </m:r>
                        </m:e>
                        <m:sup>
                          <m:r>
                            <a:rPr lang="en-US" sz="2800" b="1" i="1">
                              <a:latin typeface="Cambria Math"/>
                              <a:cs typeface="Arial" pitchFamily="34" charset="0"/>
                            </a:rPr>
                            <m:t>𝒙</m:t>
                          </m:r>
                        </m:sup>
                      </m:sSup>
                    </m:oMath>
                  </a14:m>
                  <a:r>
                    <a:rPr lang="en-US" sz="2800" b="1">
                      <a:latin typeface="Arial" pitchFamily="34" charset="0"/>
                      <a:cs typeface="Arial" pitchFamily="34" charset="0"/>
                    </a:rPr>
                    <a:t> liên tục, dương trên </a:t>
                  </a:r>
                  <a14:m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b="1" i="1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dPr>
                        <m:e>
                          <m:r>
                            <a:rPr lang="en-US" sz="2800" b="1" i="1">
                              <a:latin typeface="Cambria Math"/>
                              <a:cs typeface="Arial" pitchFamily="34" charset="0"/>
                            </a:rPr>
                            <m:t>𝟎</m:t>
                          </m:r>
                          <m:r>
                            <a:rPr lang="en-US" sz="2800" b="1" i="1">
                              <a:latin typeface="Cambria Math"/>
                              <a:cs typeface="Arial" pitchFamily="34" charset="0"/>
                            </a:rPr>
                            <m:t>;</m:t>
                          </m:r>
                          <m:r>
                            <a:rPr lang="en-US" sz="2800" b="1" i="1">
                              <a:latin typeface="Cambria Math"/>
                              <a:cs typeface="Arial" pitchFamily="34" charset="0"/>
                            </a:rPr>
                            <m:t>𝟏</m:t>
                          </m:r>
                        </m:e>
                      </m:d>
                    </m:oMath>
                  </a14:m>
                  <a:r>
                    <a:rPr lang="en-US" sz="2800" b="1">
                      <a:latin typeface="Arial" pitchFamily="34" charset="0"/>
                      <a:cs typeface="Arial" pitchFamily="34" charset="0"/>
                    </a:rPr>
                    <a:t> và có một nguyên hàm là </a:t>
                  </a:r>
                  <a14:m>
                    <m:oMath xmlns:m="http://schemas.openxmlformats.org/officeDocument/2006/math">
                      <m:r>
                        <a:rPr lang="en-US" sz="2800" b="1" i="1">
                          <a:latin typeface="Cambria Math"/>
                          <a:cs typeface="Arial" pitchFamily="34" charset="0"/>
                        </a:rPr>
                        <m:t>𝑭</m:t>
                      </m:r>
                      <m:d>
                        <m:dPr>
                          <m:ctrlPr>
                            <a:rPr lang="en-US" sz="2800" b="1" i="1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dPr>
                        <m:e>
                          <m:r>
                            <a:rPr lang="en-US" sz="2800" b="1" i="1">
                              <a:latin typeface="Cambria Math"/>
                              <a:cs typeface="Arial" pitchFamily="34" charset="0"/>
                            </a:rPr>
                            <m:t>𝒙</m:t>
                          </m:r>
                        </m:e>
                      </m:d>
                      <m:r>
                        <a:rPr lang="en-US" sz="2800" b="1" i="1">
                          <a:latin typeface="Cambria Math"/>
                          <a:cs typeface="Arial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2800" b="1" i="1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latin typeface="Cambria Math"/>
                              <a:cs typeface="Arial" pitchFamily="34" charset="0"/>
                            </a:rPr>
                            <m:t>𝒆</m:t>
                          </m:r>
                        </m:e>
                        <m:sup>
                          <m:r>
                            <a:rPr lang="en-US" sz="2800" b="1" i="1">
                              <a:latin typeface="Cambria Math"/>
                              <a:cs typeface="Arial" pitchFamily="34" charset="0"/>
                            </a:rPr>
                            <m:t>𝒙</m:t>
                          </m:r>
                        </m:sup>
                      </m:sSup>
                    </m:oMath>
                  </a14:m>
                  <a:endParaRPr lang="vi-VN" sz="2800" b="1"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7611" y="3210580"/>
                  <a:ext cx="7162800" cy="1384995"/>
                </a:xfrm>
                <a:prstGeom prst="rect">
                  <a:avLst/>
                </a:prstGeom>
                <a:blipFill rotWithShape="1">
                  <a:blip r:embed="rId22"/>
                  <a:stretch>
                    <a:fillRect l="-1532" t="-4405" r="-596" b="-110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30" name="Object 29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943767189"/>
                    </p:ext>
                  </p:extLst>
                </p:nvPr>
              </p:nvGraphicFramePr>
              <p:xfrm>
                <a:off x="2062510" y="4685956"/>
                <a:ext cx="4260501" cy="582024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23" imgW="1688760" imgH="203040" progId="Equation.DSMT4">
                        <p:embed/>
                      </p:oleObj>
                    </mc:Choice>
                    <mc:Fallback>
                      <p:oleObj name="Equation" r:id="rId23" imgW="1688760" imgH="20304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4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2510" y="4685956"/>
                              <a:ext cx="4260501" cy="58202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30" name="Object 29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358880822"/>
                    </p:ext>
                  </p:extLst>
                </p:nvPr>
              </p:nvGraphicFramePr>
              <p:xfrm>
                <a:off x="2062510" y="4685956"/>
                <a:ext cx="4260501" cy="582024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872638" name="Equation" r:id="rId25" imgW="1688760" imgH="203040" progId="Equation.DSMT4">
                        <p:embed/>
                      </p:oleObj>
                    </mc:Choice>
                    <mc:Fallback>
                      <p:oleObj name="Equation" r:id="rId25" imgW="1688760" imgH="20304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6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2510" y="4685956"/>
                              <a:ext cx="4260501" cy="58202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sp>
        <p:nvSpPr>
          <p:cNvPr id="31" name="TextBox 30"/>
          <p:cNvSpPr txBox="1"/>
          <p:nvPr/>
        </p:nvSpPr>
        <p:spPr>
          <a:xfrm>
            <a:off x="5180012" y="2158425"/>
            <a:ext cx="3337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Chọn đáp án </a:t>
            </a:r>
            <a:r>
              <a:rPr lang="en-US" sz="3200" b="1">
                <a:solidFill>
                  <a:srgbClr val="C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81266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4" grpId="0" animBg="1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Am thanh phep thua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24012" y="7772400"/>
            <a:ext cx="304800" cy="304800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760412" y="1174966"/>
            <a:ext cx="692727" cy="69272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36" name="Picture 9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412" y="5147918"/>
            <a:ext cx="1612547" cy="1557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4113212" y="2794575"/>
            <a:ext cx="7162800" cy="2627872"/>
            <a:chOff x="1217611" y="3210580"/>
            <a:chExt cx="7162800" cy="26278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1217611" y="3210580"/>
                  <a:ext cx="7162800" cy="16610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457200" indent="-457200">
                    <a:buFont typeface="Wingdings" pitchFamily="2" charset="2"/>
                    <a:buChar char="q"/>
                  </a:pPr>
                  <a:r>
                    <a:rPr lang="en-US" sz="2800" b="1">
                      <a:solidFill>
                        <a:srgbClr val="C00000"/>
                      </a:solidFill>
                      <a:latin typeface="Arial" pitchFamily="34" charset="0"/>
                      <a:ea typeface="Times New Roman" panose="02020603050405020304" pitchFamily="18" charset="0"/>
                      <a:cs typeface="Arial" pitchFamily="34" charset="0"/>
                    </a:rPr>
                    <a:t>Giải thích: </a:t>
                  </a:r>
                  <a:r>
                    <a:rPr lang="en-US" sz="2800" b="1">
                      <a:latin typeface="Arial" pitchFamily="34" charset="0"/>
                      <a:cs typeface="Arial" pitchFamily="34" charset="0"/>
                    </a:rPr>
                    <a:t>Vì y = x</a:t>
                  </a:r>
                  <a:r>
                    <a:rPr lang="en-US" sz="2800" b="1" baseline="30000">
                      <a:latin typeface="Arial" pitchFamily="34" charset="0"/>
                      <a:cs typeface="Arial" pitchFamily="34" charset="0"/>
                    </a:rPr>
                    <a:t>2</a:t>
                  </a:r>
                  <a:r>
                    <a:rPr lang="en-US" sz="2800" b="1">
                      <a:latin typeface="Arial" pitchFamily="34" charset="0"/>
                      <a:cs typeface="Arial" pitchFamily="34" charset="0"/>
                    </a:rPr>
                    <a:t> liên tục và không âm trên [0; 2] và có một nguyên hàm là </a:t>
                  </a:r>
                  <a14:m>
                    <m:oMath xmlns:m="http://schemas.openxmlformats.org/officeDocument/2006/math">
                      <m:r>
                        <a:rPr lang="en-US" sz="2800" b="1" i="1">
                          <a:latin typeface="Cambria Math"/>
                          <a:cs typeface="Arial" pitchFamily="34" charset="0"/>
                        </a:rPr>
                        <m:t>𝑭</m:t>
                      </m:r>
                      <m:d>
                        <m:dPr>
                          <m:ctrlPr>
                            <a:rPr lang="en-US" sz="2800" b="1" i="1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dPr>
                        <m:e>
                          <m:r>
                            <a:rPr lang="en-US" sz="2800" b="1" i="1">
                              <a:latin typeface="Cambria Math"/>
                              <a:cs typeface="Arial" pitchFamily="34" charset="0"/>
                            </a:rPr>
                            <m:t>𝒙</m:t>
                          </m:r>
                        </m:e>
                      </m:d>
                      <m:r>
                        <a:rPr lang="en-US" sz="2800" b="1" i="1">
                          <a:latin typeface="Cambria Math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 smtClean="0">
                                  <a:latin typeface="Cambria Math"/>
                                  <a:cs typeface="Arial" pitchFamily="34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2800" b="1" i="1" smtClean="0">
                                  <a:latin typeface="Cambria Math"/>
                                  <a:cs typeface="Arial" pitchFamily="34" charset="0"/>
                                </a:rPr>
                                <m:t>𝟑</m:t>
                              </m:r>
                            </m:sup>
                          </m:sSup>
                        </m:num>
                        <m:den>
                          <m:r>
                            <a:rPr lang="en-US" sz="2800" b="1" i="1" smtClean="0">
                              <a:latin typeface="Cambria Math"/>
                              <a:cs typeface="Arial" pitchFamily="34" charset="0"/>
                            </a:rPr>
                            <m:t>𝟑</m:t>
                          </m:r>
                        </m:den>
                      </m:f>
                    </m:oMath>
                  </a14:m>
                  <a:endParaRPr lang="en-US" sz="2800" b="1"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7611" y="3210580"/>
                  <a:ext cx="7162800" cy="1661032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l="-1532" t="-3663" b="-18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30" name="Object 29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445936592"/>
                    </p:ext>
                  </p:extLst>
                </p:nvPr>
              </p:nvGraphicFramePr>
              <p:xfrm>
                <a:off x="1286550" y="4601789"/>
                <a:ext cx="5508625" cy="1236663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11" imgW="2184120" imgH="431640" progId="Equation.DSMT4">
                        <p:embed/>
                      </p:oleObj>
                    </mc:Choice>
                    <mc:Fallback>
                      <p:oleObj name="Equation" r:id="rId11" imgW="2184120" imgH="43164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286550" y="4601789"/>
                              <a:ext cx="5508625" cy="123666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30" name="Object 29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379476994"/>
                    </p:ext>
                  </p:extLst>
                </p:nvPr>
              </p:nvGraphicFramePr>
              <p:xfrm>
                <a:off x="1286550" y="4601789"/>
                <a:ext cx="5508625" cy="1236663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902162" name="Equation" r:id="rId13" imgW="2184120" imgH="431640" progId="Equation.DSMT4">
                        <p:embed/>
                      </p:oleObj>
                    </mc:Choice>
                    <mc:Fallback>
                      <p:oleObj name="Equation" r:id="rId13" imgW="2184120" imgH="43164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4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286550" y="4601789"/>
                              <a:ext cx="5508625" cy="123666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sp>
        <p:nvSpPr>
          <p:cNvPr id="31" name="TextBox 30"/>
          <p:cNvSpPr txBox="1"/>
          <p:nvPr/>
        </p:nvSpPr>
        <p:spPr>
          <a:xfrm>
            <a:off x="5027612" y="2209800"/>
            <a:ext cx="3337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Chọn đáp án </a:t>
            </a:r>
            <a:r>
              <a:rPr lang="en-US" sz="3200" b="1">
                <a:solidFill>
                  <a:srgbClr val="C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3687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4" grpId="0" animBg="1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Am thanh phep thua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24012" y="7772400"/>
            <a:ext cx="304800" cy="304800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3427412" y="1364673"/>
            <a:ext cx="692727" cy="69272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36" name="Picture 9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412" y="5147918"/>
            <a:ext cx="1612547" cy="1557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3503612" y="2794575"/>
            <a:ext cx="8035637" cy="1878012"/>
            <a:chOff x="725774" y="3210580"/>
            <a:chExt cx="8035637" cy="187801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725774" y="3210580"/>
                  <a:ext cx="8035637" cy="11455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457200" indent="-457200">
                    <a:buFont typeface="Wingdings" pitchFamily="2" charset="2"/>
                    <a:buChar char="q"/>
                  </a:pPr>
                  <a:r>
                    <a:rPr lang="en-US" sz="2800" b="1">
                      <a:solidFill>
                        <a:srgbClr val="C00000"/>
                      </a:solidFill>
                      <a:latin typeface="Arial" pitchFamily="34" charset="0"/>
                      <a:ea typeface="Times New Roman" panose="02020603050405020304" pitchFamily="18" charset="0"/>
                      <a:cs typeface="Arial" pitchFamily="34" charset="0"/>
                    </a:rPr>
                    <a:t>Giải thích: </a:t>
                  </a:r>
                  <a14:m>
                    <m:oMath xmlns:m="http://schemas.openxmlformats.org/officeDocument/2006/math">
                      <m:r>
                        <a:rPr lang="en-US" sz="2800" b="1" i="1">
                          <a:latin typeface="Cambria Math"/>
                          <a:cs typeface="Arial" pitchFamily="34" charset="0"/>
                        </a:rPr>
                        <m:t>𝒚</m:t>
                      </m:r>
                      <m:r>
                        <a:rPr lang="en-US" sz="2800" b="1" i="1">
                          <a:latin typeface="Cambria Math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latin typeface="Cambria Math"/>
                              <a:cs typeface="Arial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>
                              <a:latin typeface="Cambria Math"/>
                              <a:cs typeface="Arial" pitchFamily="34" charset="0"/>
                            </a:rPr>
                            <m:t>𝒙</m:t>
                          </m:r>
                        </m:den>
                      </m:f>
                    </m:oMath>
                  </a14:m>
                  <a:r>
                    <a:rPr lang="en-US" sz="2800" b="1">
                      <a:latin typeface="Arial" pitchFamily="34" charset="0"/>
                      <a:cs typeface="Arial" pitchFamily="34" charset="0"/>
                    </a:rPr>
                    <a:t> liên tục và không âm trên [1;3] và có một nguyên hàm là </a:t>
                  </a:r>
                  <a14:m>
                    <m:oMath xmlns:m="http://schemas.openxmlformats.org/officeDocument/2006/math">
                      <m:r>
                        <a:rPr lang="en-US" sz="2800" b="1" i="1">
                          <a:latin typeface="Cambria Math"/>
                          <a:cs typeface="Arial" pitchFamily="34" charset="0"/>
                        </a:rPr>
                        <m:t>𝑭</m:t>
                      </m:r>
                      <m:d>
                        <m:dPr>
                          <m:ctrlPr>
                            <a:rPr lang="en-US" sz="2800" b="1" i="1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dPr>
                        <m:e>
                          <m:r>
                            <a:rPr lang="en-US" sz="2800" b="1" i="1">
                              <a:latin typeface="Cambria Math"/>
                              <a:cs typeface="Arial" pitchFamily="34" charset="0"/>
                            </a:rPr>
                            <m:t>𝒙</m:t>
                          </m:r>
                        </m:e>
                      </m:d>
                      <m:r>
                        <a:rPr lang="en-US" sz="2800" b="1" i="1"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/>
                          <a:cs typeface="Arial" pitchFamily="34" charset="0"/>
                        </a:rPr>
                        <m:t>𝒍𝒏𝒙</m:t>
                      </m:r>
                    </m:oMath>
                  </a14:m>
                  <a:r>
                    <a:rPr lang="en-US" sz="2800" b="1">
                      <a:latin typeface="Arial" pitchFamily="34" charset="0"/>
                      <a:cs typeface="Arial" pitchFamily="34" charset="0"/>
                    </a:rPr>
                    <a:t> .</a:t>
                  </a:r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774" y="3210580"/>
                  <a:ext cx="8035637" cy="1145570"/>
                </a:xfrm>
                <a:prstGeom prst="rect">
                  <a:avLst/>
                </a:prstGeom>
                <a:blipFill rotWithShape="1">
                  <a:blip r:embed="rId19"/>
                  <a:stretch>
                    <a:fillRect l="-1366" b="-138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30" name="Object 29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030724647"/>
                    </p:ext>
                  </p:extLst>
                </p:nvPr>
              </p:nvGraphicFramePr>
              <p:xfrm>
                <a:off x="1827211" y="4505980"/>
                <a:ext cx="6084887" cy="582612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20" imgW="2412720" imgH="203040" progId="Equation.DSMT4">
                        <p:embed/>
                      </p:oleObj>
                    </mc:Choice>
                    <mc:Fallback>
                      <p:oleObj name="Equation" r:id="rId20" imgW="2412720" imgH="20304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1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27211" y="4505980"/>
                              <a:ext cx="6084887" cy="58261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30" name="Object 29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517940139"/>
                    </p:ext>
                  </p:extLst>
                </p:nvPr>
              </p:nvGraphicFramePr>
              <p:xfrm>
                <a:off x="1827211" y="4505980"/>
                <a:ext cx="6084887" cy="582612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903184" name="Equation" r:id="rId22" imgW="2412720" imgH="203040" progId="Equation.DSMT4">
                        <p:embed/>
                      </p:oleObj>
                    </mc:Choice>
                    <mc:Fallback>
                      <p:oleObj name="Equation" r:id="rId22" imgW="2412720" imgH="20304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3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27211" y="4505980"/>
                              <a:ext cx="6084887" cy="58261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sp>
        <p:nvSpPr>
          <p:cNvPr id="31" name="TextBox 30"/>
          <p:cNvSpPr txBox="1"/>
          <p:nvPr/>
        </p:nvSpPr>
        <p:spPr>
          <a:xfrm>
            <a:off x="4909849" y="2209800"/>
            <a:ext cx="3337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Chọn đáp án </a:t>
            </a:r>
            <a:r>
              <a:rPr lang="en-US" sz="3200" b="1">
                <a:solidFill>
                  <a:srgbClr val="C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57158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4" grpId="0" animBg="1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1"/>
          <p:cNvSpPr txBox="1"/>
          <p:nvPr/>
        </p:nvSpPr>
        <p:spPr>
          <a:xfrm>
            <a:off x="2799874" y="-76200"/>
            <a:ext cx="6436715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448">
              <a:lnSpc>
                <a:spcPts val="9331"/>
              </a:lnSpc>
              <a:defRPr/>
            </a:pPr>
            <a:r>
              <a:rPr lang="vi-VN" sz="47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HƯỚNG DẪN VỀ NHÀ</a:t>
            </a:r>
            <a:endParaRPr lang="en-US" sz="4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5" b="58869"/>
          <a:stretch/>
        </p:blipFill>
        <p:spPr>
          <a:xfrm>
            <a:off x="4833031" y="838200"/>
            <a:ext cx="2180107" cy="4076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84412" y="1828800"/>
            <a:ext cx="7277346" cy="2139031"/>
          </a:xfrm>
          <a:prstGeom prst="rect">
            <a:avLst/>
          </a:prstGeom>
        </p:spPr>
        <p:txBody>
          <a:bodyPr wrap="square" lIns="60945" tIns="30472" rIns="60945" bIns="30472">
            <a:spAutoFit/>
          </a:bodyPr>
          <a:lstStyle/>
          <a:p>
            <a:pPr marL="380905" indent="-380905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vi-VN" sz="3000" b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Ghi nhớ kiến thức trong bài.</a:t>
            </a:r>
          </a:p>
          <a:p>
            <a:pPr marL="380905" indent="-380905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vi-VN" sz="3000" b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Hoàn thành bài tập </a:t>
            </a:r>
            <a:r>
              <a:rPr lang="en-US" sz="3000" b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: …  </a:t>
            </a:r>
            <a:endParaRPr lang="vi-VN" sz="3000" b="1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0905" indent="-380905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vi-VN" sz="3000" b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Chuẩn bị bài sau </a:t>
            </a:r>
            <a:r>
              <a:rPr lang="vi-VN" sz="3000" b="1" i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3000" b="1" i="1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……..</a:t>
            </a:r>
            <a:r>
              <a:rPr lang="vi-VN" sz="3000" b="1" i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”.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6612" y="1447800"/>
            <a:ext cx="10744200" cy="4800600"/>
          </a:xfrm>
          <a:prstGeom prst="rect">
            <a:avLst/>
          </a:prstGeom>
          <a:noFill/>
          <a:ln w="123825">
            <a:solidFill>
              <a:schemeClr val="accent3">
                <a:lumMod val="50000"/>
                <a:alpha val="4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1012" y="3200400"/>
            <a:ext cx="2978264" cy="35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1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293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" y="533400"/>
            <a:ext cx="10968037" cy="531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Nhac nen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171612" y="6553200"/>
            <a:ext cx="381000" cy="381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1330" y="381000"/>
            <a:ext cx="11318082" cy="5805377"/>
          </a:xfrm>
          <a:prstGeom prst="rect">
            <a:avLst/>
          </a:prstGeom>
          <a:noFill/>
          <a:ln w="123825">
            <a:solidFill>
              <a:schemeClr val="accent6">
                <a:lumMod val="75000"/>
                <a:alpha val="4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5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094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1A0E43A-83AB-4605-AB28-EF8BF6073696}"/>
              </a:ext>
            </a:extLst>
          </p:cNvPr>
          <p:cNvSpPr txBox="1"/>
          <p:nvPr/>
        </p:nvSpPr>
        <p:spPr>
          <a:xfrm>
            <a:off x="0" y="1676400"/>
            <a:ext cx="12188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</a:rPr>
              <a:t>CHƯƠNG 12. NGUYÊN HÀM VÀ TÍCH PHÂN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0A96120F-3CB7-D5FE-1DA1-51C0D2DCBF62}"/>
              </a:ext>
            </a:extLst>
          </p:cNvPr>
          <p:cNvSpPr/>
          <p:nvPr/>
        </p:nvSpPr>
        <p:spPr>
          <a:xfrm>
            <a:off x="2347232" y="2413184"/>
            <a:ext cx="7494360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BÀI 12: NGUYÊN HÀM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4CA0321-1D4E-5329-2F9D-948306022DCF}"/>
              </a:ext>
            </a:extLst>
          </p:cNvPr>
          <p:cNvSpPr txBox="1"/>
          <p:nvPr/>
        </p:nvSpPr>
        <p:spPr>
          <a:xfrm>
            <a:off x="5408612" y="3348335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/>
              <a:t>TIẾT 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864813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ơ đồ 1">
            <a:extLst>
              <a:ext uri="{FF2B5EF4-FFF2-40B4-BE49-F238E27FC236}">
                <a16:creationId xmlns:a16="http://schemas.microsoft.com/office/drawing/2014/main" id="{8B29221E-459B-0B5E-DD39-ADAEFE1C02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8184336"/>
              </p:ext>
            </p:extLst>
          </p:nvPr>
        </p:nvGraphicFramePr>
        <p:xfrm>
          <a:off x="1979612" y="1295400"/>
          <a:ext cx="9320741" cy="541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2634F6BC-5CE8-5033-4A68-BE330CEFC45D}"/>
              </a:ext>
            </a:extLst>
          </p:cNvPr>
          <p:cNvSpPr/>
          <p:nvPr/>
        </p:nvSpPr>
        <p:spPr>
          <a:xfrm>
            <a:off x="2894012" y="228600"/>
            <a:ext cx="67633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u="sng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NỘI DUNG BÀI HỌC</a:t>
            </a:r>
          </a:p>
        </p:txBody>
      </p:sp>
    </p:spTree>
    <p:extLst>
      <p:ext uri="{BB962C8B-B14F-4D97-AF65-F5344CB8AC3E}">
        <p14:creationId xmlns:p14="http://schemas.microsoft.com/office/powerpoint/2010/main" val="165349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utoShape 4"/>
          <p:cNvSpPr>
            <a:spLocks noChangeArrowheads="1"/>
          </p:cNvSpPr>
          <p:nvPr/>
        </p:nvSpPr>
        <p:spPr bwMode="gray">
          <a:xfrm>
            <a:off x="447214" y="95249"/>
            <a:ext cx="4123198" cy="438151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21899" tIns="60949" rIns="121899" bIns="60949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9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1</a:t>
            </a:r>
            <a:r>
              <a:rPr lang="en-US"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. KHÁI NIỆM TÍCH PHÂN .</a:t>
            </a:r>
            <a:endParaRPr lang="vi-VN" sz="20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7214" y="609600"/>
            <a:ext cx="58715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LcParenR"/>
            </a:pPr>
            <a:r>
              <a:rPr lang="en-US" sz="2500" b="1" i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Diện tích hình thang cong.</a:t>
            </a:r>
            <a:endParaRPr lang="vi-VN" sz="2500" b="1" i="1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55151" y="1115705"/>
                <a:ext cx="11354261" cy="124649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buFont typeface="Wingdings" pitchFamily="2" charset="2"/>
                  <a:buChar char="q"/>
                </a:pP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Hình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phẳng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giới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hạn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bởi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đồ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thị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𝒚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=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𝒇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(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𝒙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)</m:t>
                    </m:r>
                  </m:oMath>
                </a14:m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,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trục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hoành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và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hai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đường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thẳng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𝒙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=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𝒂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, 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𝒙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=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𝒃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 (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𝒂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&lt;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𝒃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)</m:t>
                    </m:r>
                  </m:oMath>
                </a14:m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trong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đó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dirty="0">
                    <a:latin typeface="Arial" pitchFamily="34" charset="0"/>
                    <a:cs typeface="Arial" pitchFamily="34" charset="0"/>
                  </a:rPr>
                  <a:t>𝒇(𝒙)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hàm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số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liên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tục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không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âm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trên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đoạn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[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a;b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] ,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gọi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một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i="1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hình</a:t>
                </a:r>
                <a:r>
                  <a:rPr lang="en-US" sz="2500" b="1" i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thang cong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.</a:t>
                </a:r>
                <a:endParaRPr lang="vi-VN" sz="2500" b="1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151" y="1115705"/>
                <a:ext cx="11354261" cy="1246495"/>
              </a:xfrm>
              <a:prstGeom prst="rect">
                <a:avLst/>
              </a:prstGeom>
              <a:blipFill rotWithShape="1">
                <a:blip r:embed="rId3"/>
                <a:stretch>
                  <a:fillRect l="-806" t="-3415" r="-913" b="-10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64329" name="Picture 7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612" y="2590800"/>
            <a:ext cx="4080636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2665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64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293" y="4589271"/>
            <a:ext cx="1268613" cy="30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608012" y="4973299"/>
                <a:ext cx="11113849" cy="8704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§"/>
                </a:pPr>
                <a:r>
                  <a:rPr lang="en-US" sz="2500" b="1">
                    <a:latin typeface="Arial" pitchFamily="34" charset="0"/>
                    <a:cs typeface="Arial" pitchFamily="34" charset="0"/>
                  </a:rPr>
                  <a:t>Hình </a:t>
                </a:r>
                <a:r>
                  <a:rPr lang="en-US" sz="25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4.4a</a:t>
                </a:r>
                <a:r>
                  <a:rPr lang="en-US" sz="2500" b="1">
                    <a:latin typeface="Arial" pitchFamily="34" charset="0"/>
                    <a:cs typeface="Arial" pitchFamily="34" charset="0"/>
                  </a:rPr>
                  <a:t> là hình thang cong giới hạn bởi đồ thị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𝒚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=</m:t>
                    </m:r>
                    <m:sSup>
                      <m:sSupPr>
                        <m:ctrlPr>
                          <a:rPr lang="en-US" sz="25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en-US" sz="2500" b="1" i="1" smtClean="0">
                            <a:latin typeface="Cambria Math"/>
                            <a:cs typeface="Arial" pitchFamily="34" charset="0"/>
                          </a:rPr>
                          <m:t>𝒙</m:t>
                        </m:r>
                      </m:e>
                      <m:sup>
                        <m:r>
                          <a:rPr lang="en-US" sz="2500" b="1" i="1" smtClean="0">
                            <a:latin typeface="Cambria Math"/>
                            <a:cs typeface="Arial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500" b="1">
                    <a:latin typeface="Arial" pitchFamily="34" charset="0"/>
                    <a:cs typeface="Arial" pitchFamily="34" charset="0"/>
                  </a:rPr>
                  <a:t> , trục hoành và 2 </a:t>
                </a:r>
                <a:r>
                  <a:rPr lang="vi-VN" sz="2500" b="1">
                    <a:latin typeface="Arial" pitchFamily="34" charset="0"/>
                    <a:cs typeface="Arial" pitchFamily="34" charset="0"/>
                  </a:rPr>
                  <a:t>đường thẳng</a:t>
                </a:r>
                <a:r>
                  <a:rPr lang="en-US" sz="2500" b="1"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𝒙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=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𝟏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, 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𝒙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=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𝟐</m:t>
                    </m:r>
                  </m:oMath>
                </a14:m>
                <a:endParaRPr lang="vi-VN" sz="2500" b="1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012" y="4973299"/>
                <a:ext cx="11113849" cy="870431"/>
              </a:xfrm>
              <a:prstGeom prst="rect">
                <a:avLst/>
              </a:prstGeom>
              <a:blipFill rotWithShape="1">
                <a:blip r:embed="rId4"/>
                <a:stretch>
                  <a:fillRect l="-823" t="-4196" r="-1646" b="-16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86" y="76200"/>
            <a:ext cx="1360526" cy="1319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1598612" y="138755"/>
            <a:ext cx="10210800" cy="1031441"/>
          </a:xfrm>
          <a:prstGeom prst="roundRect">
            <a:avLst>
              <a:gd name="adj" fmla="val 5590"/>
            </a:avLst>
          </a:prstGeom>
          <a:solidFill>
            <a:srgbClr val="DBD2E4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/>
          </a:p>
        </p:txBody>
      </p:sp>
      <p:sp>
        <p:nvSpPr>
          <p:cNvPr id="24" name="TextBox 23"/>
          <p:cNvSpPr txBox="1"/>
          <p:nvPr/>
        </p:nvSpPr>
        <p:spPr>
          <a:xfrm>
            <a:off x="1674812" y="191941"/>
            <a:ext cx="10287000" cy="892530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500" b="1">
                <a:latin typeface="Arial" pitchFamily="34" charset="0"/>
                <a:cs typeface="Arial" pitchFamily="34" charset="0"/>
              </a:rPr>
              <a:t>Những hình phẳng được tô màu dưới đây có phải là hình thang cong ?</a:t>
            </a:r>
            <a:endParaRPr lang="vi-VN" sz="25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3858" y="510230"/>
            <a:ext cx="4882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spc="67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Century SchoolbookH" pitchFamily="34" charset="0"/>
              </a:rPr>
              <a:t>1</a:t>
            </a:r>
            <a:endParaRPr lang="en-US" sz="4400" b="1" spc="67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Century SchoolbookH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608012" y="5911369"/>
                <a:ext cx="11113849" cy="8704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§"/>
                </a:pPr>
                <a:r>
                  <a:rPr lang="en-US" sz="2500" b="1">
                    <a:latin typeface="Arial" pitchFamily="34" charset="0"/>
                    <a:cs typeface="Arial" pitchFamily="34" charset="0"/>
                  </a:rPr>
                  <a:t>Hình </a:t>
                </a:r>
                <a:r>
                  <a:rPr lang="en-US" sz="25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4.4b</a:t>
                </a:r>
                <a:r>
                  <a:rPr lang="en-US" sz="2500" b="1">
                    <a:latin typeface="Arial" pitchFamily="34" charset="0"/>
                    <a:cs typeface="Arial" pitchFamily="34" charset="0"/>
                  </a:rPr>
                  <a:t> là hình thang cong giới hạn bởi đồ thị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𝒚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=</m:t>
                    </m:r>
                    <m:sSup>
                      <m:sSupPr>
                        <m:ctrlPr>
                          <a:rPr lang="en-US" sz="25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en-US" sz="2500" b="1" i="1" smtClean="0">
                            <a:latin typeface="Cambria Math"/>
                            <a:cs typeface="Arial" pitchFamily="34" charset="0"/>
                          </a:rPr>
                          <m:t>𝒙</m:t>
                        </m:r>
                      </m:e>
                      <m:sup>
                        <m:r>
                          <a:rPr lang="en-US" sz="2500" b="1" i="1" smtClean="0">
                            <a:latin typeface="Cambria Math"/>
                            <a:cs typeface="Arial" pitchFamily="34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2500" b="1">
                    <a:latin typeface="Arial" pitchFamily="34" charset="0"/>
                    <a:cs typeface="Arial" pitchFamily="34" charset="0"/>
                  </a:rPr>
                  <a:t> , trục hoành và 2 </a:t>
                </a:r>
                <a:r>
                  <a:rPr lang="vi-VN" sz="2500" b="1">
                    <a:latin typeface="Arial" pitchFamily="34" charset="0"/>
                    <a:cs typeface="Arial" pitchFamily="34" charset="0"/>
                  </a:rPr>
                  <a:t>đường thẳng</a:t>
                </a:r>
                <a:r>
                  <a:rPr lang="en-US" sz="2500" b="1"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𝒙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=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𝟎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, 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𝒙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=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𝟏</m:t>
                    </m:r>
                  </m:oMath>
                </a14:m>
                <a:endParaRPr lang="vi-VN" sz="2500" b="1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012" y="5911369"/>
                <a:ext cx="11113849" cy="870431"/>
              </a:xfrm>
              <a:prstGeom prst="rect">
                <a:avLst/>
              </a:prstGeom>
              <a:blipFill rotWithShape="1">
                <a:blip r:embed="rId7"/>
                <a:stretch>
                  <a:fillRect l="-823" t="-4196" b="-16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0419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37" y="1219200"/>
            <a:ext cx="8308975" cy="384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9725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904" y="3564536"/>
            <a:ext cx="1268613" cy="30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7012" y="3886200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lphaLcParenR"/>
            </a:pPr>
            <a:r>
              <a:rPr lang="vi-VN" sz="2200" b="1">
                <a:latin typeface="Arial" pitchFamily="34" charset="0"/>
                <a:cs typeface="Arial" pitchFamily="34" charset="0"/>
              </a:rPr>
              <a:t>Kí hiệu A(1; 0), B(4; 0) và C, D lần lượt là giao điểm của đường thẳng x = 4; x = 1 với đường thẳng y = x + 1.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03212" y="1019174"/>
            <a:ext cx="11506200" cy="2492991"/>
            <a:chOff x="303212" y="761999"/>
            <a:chExt cx="11506200" cy="2492991"/>
          </a:xfrm>
        </p:grpSpPr>
        <p:sp>
          <p:nvSpPr>
            <p:cNvPr id="17" name="Rounded Rectangle 16"/>
            <p:cNvSpPr/>
            <p:nvPr/>
          </p:nvSpPr>
          <p:spPr>
            <a:xfrm>
              <a:off x="303212" y="761999"/>
              <a:ext cx="11506200" cy="2492991"/>
            </a:xfrm>
            <a:prstGeom prst="roundRect">
              <a:avLst>
                <a:gd name="adj" fmla="val 3662"/>
              </a:avLst>
            </a:prstGeom>
            <a:solidFill>
              <a:srgbClr val="E5F3F7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760412" y="762000"/>
                  <a:ext cx="11049000" cy="24929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>
                      <a:latin typeface="Arial" pitchFamily="34" charset="0"/>
                      <a:cs typeface="Arial" pitchFamily="34" charset="0"/>
                    </a:rPr>
                    <a:t>	</a:t>
                  </a:r>
                  <a:r>
                    <a:rPr lang="en-US" sz="2300" b="1" i="1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rPr>
                    <a:t>Diện tích của hình thang .</a:t>
                  </a:r>
                </a:p>
                <a:p>
                  <a:r>
                    <a:rPr lang="vi-VN" sz="2200" b="1">
                      <a:latin typeface="Arial" pitchFamily="34" charset="0"/>
                      <a:cs typeface="Arial" pitchFamily="34" charset="0"/>
                    </a:rPr>
                    <a:t>Kí hiệu T là hình thang vuông giới hạn bởi đường thẳng y = x + 1, trục hoành và hai đường thẳng </a:t>
                  </a:r>
                  <a14:m>
                    <m:oMath xmlns:m="http://schemas.openxmlformats.org/officeDocument/2006/math">
                      <m:r>
                        <a:rPr lang="vi-VN" sz="2200" b="1" i="1" smtClean="0">
                          <a:latin typeface="Cambria Math"/>
                          <a:cs typeface="Arial" pitchFamily="34" charset="0"/>
                        </a:rPr>
                        <m:t>𝒙</m:t>
                      </m:r>
                      <m:r>
                        <a:rPr lang="vi-VN" sz="2200" b="1" i="1" smtClean="0"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a:rPr lang="vi-VN" sz="2200" b="1" i="1" smtClean="0">
                          <a:latin typeface="Cambria Math"/>
                          <a:cs typeface="Arial" pitchFamily="34" charset="0"/>
                        </a:rPr>
                        <m:t>𝟏</m:t>
                      </m:r>
                      <m:r>
                        <a:rPr lang="vi-VN" sz="2200" b="1" i="1" smtClean="0">
                          <a:latin typeface="Cambria Math"/>
                          <a:cs typeface="Arial" pitchFamily="34" charset="0"/>
                        </a:rPr>
                        <m:t>, </m:t>
                      </m:r>
                      <m:r>
                        <a:rPr lang="vi-VN" sz="2200" b="1" i="1" smtClean="0">
                          <a:latin typeface="Cambria Math"/>
                          <a:cs typeface="Arial" pitchFamily="34" charset="0"/>
                        </a:rPr>
                        <m:t>𝒙</m:t>
                      </m:r>
                      <m:r>
                        <a:rPr lang="vi-VN" sz="2200" b="1" i="1" smtClean="0"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a:rPr lang="vi-VN" sz="2200" b="1" i="1" smtClean="0">
                          <a:latin typeface="Cambria Math"/>
                          <a:cs typeface="Arial" pitchFamily="34" charset="0"/>
                        </a:rPr>
                        <m:t>𝒕</m:t>
                      </m:r>
                      <m:r>
                        <a:rPr lang="vi-VN" sz="2200" b="1" i="1" smtClean="0">
                          <a:latin typeface="Cambria Math"/>
                          <a:cs typeface="Arial" pitchFamily="34" charset="0"/>
                        </a:rPr>
                        <m:t> (</m:t>
                      </m:r>
                      <m:r>
                        <a:rPr lang="vi-VN" sz="2200" b="1" i="1" smtClean="0">
                          <a:latin typeface="Cambria Math"/>
                          <a:cs typeface="Arial" pitchFamily="34" charset="0"/>
                        </a:rPr>
                        <m:t>𝟏</m:t>
                      </m:r>
                      <m:r>
                        <a:rPr lang="vi-VN" sz="2200" b="1" i="1" smtClean="0">
                          <a:latin typeface="Cambria Math"/>
                          <a:cs typeface="Arial" pitchFamily="34" charset="0"/>
                        </a:rPr>
                        <m:t> ≤ </m:t>
                      </m:r>
                      <m:r>
                        <a:rPr lang="vi-VN" sz="2200" b="1" i="1" smtClean="0">
                          <a:latin typeface="Cambria Math"/>
                          <a:cs typeface="Arial" pitchFamily="34" charset="0"/>
                        </a:rPr>
                        <m:t>𝒕</m:t>
                      </m:r>
                      <m:r>
                        <a:rPr lang="vi-VN" sz="2200" b="1" i="1" smtClean="0">
                          <a:latin typeface="Cambria Math"/>
                          <a:cs typeface="Arial" pitchFamily="34" charset="0"/>
                        </a:rPr>
                        <m:t> ≤ </m:t>
                      </m:r>
                      <m:r>
                        <a:rPr lang="vi-VN" sz="2200" b="1" i="1" smtClean="0">
                          <a:latin typeface="Cambria Math"/>
                          <a:cs typeface="Arial" pitchFamily="34" charset="0"/>
                        </a:rPr>
                        <m:t>𝟒</m:t>
                      </m:r>
                      <m:r>
                        <a:rPr lang="vi-VN" sz="2200" b="1" i="1" smtClean="0">
                          <a:latin typeface="Cambria Math"/>
                          <a:cs typeface="Arial" pitchFamily="34" charset="0"/>
                        </a:rPr>
                        <m:t>) </m:t>
                      </m:r>
                    </m:oMath>
                  </a14:m>
                  <a:r>
                    <a:rPr lang="vi-VN" sz="2200" b="1">
                      <a:latin typeface="Arial" pitchFamily="34" charset="0"/>
                      <a:cs typeface="Arial" pitchFamily="34" charset="0"/>
                    </a:rPr>
                    <a:t>(H.4.4)</a:t>
                  </a:r>
                  <a:endParaRPr lang="en-US" sz="2200" b="1">
                    <a:latin typeface="Arial" pitchFamily="34" charset="0"/>
                    <a:cs typeface="Arial" pitchFamily="34" charset="0"/>
                  </a:endParaRPr>
                </a:p>
                <a:p>
                  <a:r>
                    <a:rPr lang="en-US" sz="2200" b="1">
                      <a:latin typeface="Arial" pitchFamily="34" charset="0"/>
                      <a:cs typeface="Arial" pitchFamily="34" charset="0"/>
                    </a:rPr>
                    <a:t>a) Tính diện tích S của T khi t = 4.</a:t>
                  </a:r>
                </a:p>
                <a:p>
                  <a:r>
                    <a:rPr lang="en-US" sz="2200" b="1">
                      <a:latin typeface="Arial" pitchFamily="34" charset="0"/>
                      <a:cs typeface="Arial" pitchFamily="34" charset="0"/>
                    </a:rPr>
                    <a:t>b) Tính diện tích S(t) của T khi t ∈ [1; 4].</a:t>
                  </a:r>
                </a:p>
                <a:p>
                  <a:r>
                    <a:rPr lang="en-US" sz="2200" b="1">
                      <a:latin typeface="Arial" pitchFamily="34" charset="0"/>
                      <a:cs typeface="Arial" pitchFamily="34" charset="0"/>
                    </a:rPr>
                    <a:t>c) Chứng minh rằng S(t) là một nguyên hàm của hàm số </a:t>
                  </a:r>
                  <a14:m>
                    <m:oMath xmlns:m="http://schemas.openxmlformats.org/officeDocument/2006/math">
                      <m:r>
                        <a:rPr lang="en-US" sz="2200" b="1" i="1" smtClean="0">
                          <a:latin typeface="Cambria Math"/>
                          <a:cs typeface="Arial" pitchFamily="34" charset="0"/>
                        </a:rPr>
                        <m:t>𝒇</m:t>
                      </m:r>
                      <m:r>
                        <a:rPr lang="en-US" sz="2200" b="1" i="1" smtClean="0">
                          <a:latin typeface="Cambria Math"/>
                          <a:cs typeface="Arial" pitchFamily="34" charset="0"/>
                        </a:rPr>
                        <m:t>(</m:t>
                      </m:r>
                      <m:r>
                        <a:rPr lang="en-US" sz="2200" b="1" i="1" smtClean="0">
                          <a:latin typeface="Cambria Math"/>
                          <a:cs typeface="Arial" pitchFamily="34" charset="0"/>
                        </a:rPr>
                        <m:t>𝒕</m:t>
                      </m:r>
                      <m:r>
                        <a:rPr lang="en-US" sz="2200" b="1" i="1" smtClean="0">
                          <a:latin typeface="Cambria Math"/>
                          <a:cs typeface="Arial" pitchFamily="34" charset="0"/>
                        </a:rPr>
                        <m:t>)= </m:t>
                      </m:r>
                      <m:r>
                        <a:rPr lang="en-US" sz="2200" b="1" i="1" smtClean="0">
                          <a:latin typeface="Cambria Math"/>
                          <a:cs typeface="Arial" pitchFamily="34" charset="0"/>
                        </a:rPr>
                        <m:t>𝒕</m:t>
                      </m:r>
                      <m:r>
                        <a:rPr lang="en-US" sz="2200" b="1" i="1" smtClean="0">
                          <a:latin typeface="Cambria Math"/>
                          <a:cs typeface="Arial" pitchFamily="34" charset="0"/>
                        </a:rPr>
                        <m:t>+</m:t>
                      </m:r>
                      <m:r>
                        <a:rPr lang="en-US" sz="2200" b="1" i="1" smtClean="0">
                          <a:latin typeface="Cambria Math"/>
                          <a:cs typeface="Arial" pitchFamily="34" charset="0"/>
                        </a:rPr>
                        <m:t>𝟏</m:t>
                      </m:r>
                      <m:r>
                        <a:rPr lang="en-US" sz="2200" b="1" i="1" smtClean="0">
                          <a:latin typeface="Cambria Math"/>
                          <a:cs typeface="Arial" pitchFamily="34" charset="0"/>
                        </a:rPr>
                        <m:t>, </m:t>
                      </m:r>
                      <m:r>
                        <a:rPr lang="en-US" sz="2200" b="1" i="1" smtClean="0">
                          <a:latin typeface="Cambria Math"/>
                          <a:cs typeface="Arial" pitchFamily="34" charset="0"/>
                        </a:rPr>
                        <m:t>𝒕</m:t>
                      </m:r>
                      <m:r>
                        <a:rPr lang="en-US" sz="2200" b="1" i="1" smtClean="0">
                          <a:latin typeface="Cambria Math"/>
                          <a:cs typeface="Arial" pitchFamily="34" charset="0"/>
                        </a:rPr>
                        <m:t>∈ [</m:t>
                      </m:r>
                      <m:r>
                        <a:rPr lang="en-US" sz="2200" b="1" i="1" smtClean="0">
                          <a:latin typeface="Cambria Math"/>
                          <a:cs typeface="Arial" pitchFamily="34" charset="0"/>
                        </a:rPr>
                        <m:t>𝟏</m:t>
                      </m:r>
                      <m:r>
                        <a:rPr lang="en-US" sz="2200" b="1" i="1" smtClean="0">
                          <a:latin typeface="Cambria Math"/>
                          <a:cs typeface="Arial" pitchFamily="34" charset="0"/>
                        </a:rPr>
                        <m:t>; </m:t>
                      </m:r>
                      <m:r>
                        <a:rPr lang="en-US" sz="2200" b="1" i="1" smtClean="0">
                          <a:latin typeface="Cambria Math"/>
                          <a:cs typeface="Arial" pitchFamily="34" charset="0"/>
                        </a:rPr>
                        <m:t>𝟒</m:t>
                      </m:r>
                      <m:r>
                        <a:rPr lang="en-US" sz="2200" b="1" i="1" smtClean="0">
                          <a:latin typeface="Cambria Math"/>
                          <a:cs typeface="Arial" pitchFamily="34" charset="0"/>
                        </a:rPr>
                        <m:t>] </m:t>
                      </m:r>
                    </m:oMath>
                  </a14:m>
                  <a:r>
                    <a:rPr lang="en-US" sz="2200" b="1">
                      <a:latin typeface="Arial" pitchFamily="34" charset="0"/>
                      <a:cs typeface="Arial" pitchFamily="34" charset="0"/>
                    </a:rPr>
                    <a:t>và diện tích S = S(4) – S(1).</a:t>
                  </a: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0412" y="762000"/>
                  <a:ext cx="11049000" cy="249299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717" t="-1222" r="-717" b="-41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51" t="13647" r="17338" b="31808"/>
            <a:stretch/>
          </p:blipFill>
          <p:spPr bwMode="auto">
            <a:xfrm>
              <a:off x="608012" y="846804"/>
              <a:ext cx="1065213" cy="352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2817817"/>
              </p:ext>
            </p:extLst>
          </p:nvPr>
        </p:nvGraphicFramePr>
        <p:xfrm>
          <a:off x="1894670" y="5715000"/>
          <a:ext cx="5149866" cy="898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412720" imgH="419040" progId="Equation.DSMT4">
                  <p:embed/>
                </p:oleObj>
              </mc:Choice>
              <mc:Fallback>
                <p:oleObj name="Equation" r:id="rId7" imgW="241272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4670" y="5715000"/>
                        <a:ext cx="5149866" cy="8989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AutoShape 4"/>
          <p:cNvSpPr>
            <a:spLocks noChangeArrowheads="1"/>
          </p:cNvSpPr>
          <p:nvPr/>
        </p:nvSpPr>
        <p:spPr bwMode="gray">
          <a:xfrm>
            <a:off x="447214" y="95249"/>
            <a:ext cx="4123198" cy="438151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21899" tIns="60949" rIns="121899" bIns="60949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9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1</a:t>
            </a:r>
            <a:r>
              <a:rPr lang="en-US"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. KHÁI NIỆM TÍCH PHÂN .</a:t>
            </a:r>
            <a:endParaRPr lang="vi-VN" sz="20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7214" y="561975"/>
            <a:ext cx="587159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LcParenR"/>
            </a:pPr>
            <a:r>
              <a:rPr lang="en-US" sz="2300" b="1" i="1">
                <a:latin typeface="Arial" pitchFamily="34" charset="0"/>
                <a:cs typeface="Arial" pitchFamily="34" charset="0"/>
              </a:rPr>
              <a:t>Diện tích hình thang cong.</a:t>
            </a:r>
            <a:endParaRPr lang="vi-VN" sz="2300" b="1" i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8011" y="4655641"/>
            <a:ext cx="77231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b="1">
                <a:latin typeface="Arial" pitchFamily="34" charset="0"/>
                <a:cs typeface="Arial" pitchFamily="34" charset="0"/>
              </a:rPr>
              <a:t>Khi đó C(4; 5), D(1; 2).</a:t>
            </a:r>
            <a:r>
              <a:rPr lang="en-US" sz="2200" b="1">
                <a:latin typeface="Arial" pitchFamily="34" charset="0"/>
                <a:cs typeface="Arial" pitchFamily="34" charset="0"/>
              </a:rPr>
              <a:t> Ta có: AD = 2; BC = 5; AB = 3.</a:t>
            </a:r>
            <a:endParaRPr lang="vi-VN" sz="2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1025" y="5155389"/>
            <a:ext cx="77231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200" b="1">
                <a:latin typeface="Arial" pitchFamily="34" charset="0"/>
                <a:cs typeface="Arial" pitchFamily="34" charset="0"/>
              </a:rPr>
              <a:t>Diện tích hình thang T là :</a:t>
            </a:r>
            <a:endParaRPr lang="vi-VN" sz="22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894991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212" y="3572592"/>
            <a:ext cx="3505200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473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94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999" y="190500"/>
            <a:ext cx="1268613" cy="30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6849" y="63138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lphaLcParenR" startAt="2"/>
            </a:pPr>
            <a:r>
              <a:rPr lang="vi-VN" sz="2200" b="1">
                <a:latin typeface="Arial" pitchFamily="34" charset="0"/>
                <a:cs typeface="Arial" pitchFamily="34" charset="0"/>
              </a:rPr>
              <a:t>Gọi A(1; 0), B(t; 0), t ∈ [1; 4] và C, D lần lượt là giao điểm của đường thẳng x = t; x = 1 với đường thẳng y = x + 1.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588683"/>
              </p:ext>
            </p:extLst>
          </p:nvPr>
        </p:nvGraphicFramePr>
        <p:xfrm>
          <a:off x="740619" y="2334102"/>
          <a:ext cx="5284787" cy="90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476440" imgH="419040" progId="Equation.DSMT4">
                  <p:embed/>
                </p:oleObj>
              </mc:Choice>
              <mc:Fallback>
                <p:oleObj name="Equation" r:id="rId4" imgW="247644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0619" y="2334102"/>
                        <a:ext cx="5284787" cy="900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608011" y="1400830"/>
            <a:ext cx="783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200" b="1">
                <a:latin typeface="Arial" pitchFamily="34" charset="0"/>
                <a:cs typeface="Arial" pitchFamily="34" charset="0"/>
              </a:rPr>
              <a:t>Ta có : C(t; t + 1); D(1; 2).   AB = t – 1; AD = 2; BC = t + 1.</a:t>
            </a:r>
            <a:endParaRPr lang="vi-VN" sz="2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0549" y="1926789"/>
            <a:ext cx="783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b="1">
                <a:latin typeface="Arial" pitchFamily="34" charset="0"/>
                <a:cs typeface="Arial" pitchFamily="34" charset="0"/>
              </a:rPr>
              <a:t>Khi đó diện tích hình thang ABCD là</a:t>
            </a:r>
            <a:r>
              <a:rPr lang="en-US" sz="2200" b="1">
                <a:latin typeface="Arial" pitchFamily="34" charset="0"/>
                <a:cs typeface="Arial" pitchFamily="34" charset="0"/>
              </a:rPr>
              <a:t> :</a:t>
            </a:r>
            <a:endParaRPr lang="vi-VN" sz="2200" b="1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6865083"/>
              </p:ext>
            </p:extLst>
          </p:nvPr>
        </p:nvGraphicFramePr>
        <p:xfrm>
          <a:off x="6018212" y="2334102"/>
          <a:ext cx="1787525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38080" imgH="431640" progId="Equation.DSMT4">
                  <p:embed/>
                </p:oleObj>
              </mc:Choice>
              <mc:Fallback>
                <p:oleObj name="Equation" r:id="rId6" imgW="83808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8212" y="2334102"/>
                        <a:ext cx="1787525" cy="92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823911" y="3343752"/>
            <a:ext cx="19939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§"/>
            </a:pPr>
            <a:r>
              <a:rPr lang="en-US" sz="2200" b="1">
                <a:latin typeface="Arial" pitchFamily="34" charset="0"/>
                <a:cs typeface="Arial" pitchFamily="34" charset="0"/>
              </a:rPr>
              <a:t>Ta có : </a:t>
            </a:r>
            <a:endParaRPr lang="vi-VN" sz="2200" b="1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7228511"/>
              </p:ext>
            </p:extLst>
          </p:nvPr>
        </p:nvGraphicFramePr>
        <p:xfrm>
          <a:off x="2508813" y="3095645"/>
          <a:ext cx="2409825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30040" imgH="431640" progId="Equation.DSMT4">
                  <p:embed/>
                </p:oleObj>
              </mc:Choice>
              <mc:Fallback>
                <p:oleObj name="Equation" r:id="rId8" imgW="113004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813" y="3095645"/>
                        <a:ext cx="2409825" cy="92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6215267"/>
              </p:ext>
            </p:extLst>
          </p:nvPr>
        </p:nvGraphicFramePr>
        <p:xfrm>
          <a:off x="2055812" y="3895289"/>
          <a:ext cx="6688137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136680" imgH="431640" progId="Equation.DSMT4">
                  <p:embed/>
                </p:oleObj>
              </mc:Choice>
              <mc:Fallback>
                <p:oleObj name="Equation" r:id="rId10" imgW="313668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5812" y="3895289"/>
                        <a:ext cx="6688137" cy="92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879674" y="4800600"/>
                <a:ext cx="97536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200" b="1">
                    <a:latin typeface="Arial" pitchFamily="34" charset="0"/>
                    <a:cs typeface="Arial" pitchFamily="34" charset="0"/>
                  </a:rPr>
                  <a:t>Do đó S(t) là một nguyên hàm của hàm số</a:t>
                </a:r>
                <a:r>
                  <a:rPr lang="en-US" sz="2200" b="1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vi-VN" sz="2200" b="1"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200" b="1" i="1" smtClean="0">
                        <a:latin typeface="Cambria Math"/>
                        <a:cs typeface="Arial" pitchFamily="34" charset="0"/>
                      </a:rPr>
                      <m:t>𝒇</m:t>
                    </m:r>
                    <m:r>
                      <a:rPr lang="vi-VN" sz="2200" b="1" i="1" smtClean="0">
                        <a:latin typeface="Cambria Math"/>
                        <a:cs typeface="Arial" pitchFamily="34" charset="0"/>
                      </a:rPr>
                      <m:t>(</m:t>
                    </m:r>
                    <m:r>
                      <a:rPr lang="vi-VN" sz="2200" b="1" i="1" smtClean="0">
                        <a:latin typeface="Cambria Math"/>
                        <a:cs typeface="Arial" pitchFamily="34" charset="0"/>
                      </a:rPr>
                      <m:t>𝒕</m:t>
                    </m:r>
                    <m:r>
                      <a:rPr lang="vi-VN" sz="2200" b="1" i="1" smtClean="0">
                        <a:latin typeface="Cambria Math"/>
                        <a:cs typeface="Arial" pitchFamily="34" charset="0"/>
                      </a:rPr>
                      <m:t>)=</m:t>
                    </m:r>
                    <m:r>
                      <a:rPr lang="vi-VN" sz="2200" b="1" i="1" smtClean="0">
                        <a:latin typeface="Cambria Math"/>
                        <a:cs typeface="Arial" pitchFamily="34" charset="0"/>
                      </a:rPr>
                      <m:t>𝒕</m:t>
                    </m:r>
                    <m:r>
                      <a:rPr lang="vi-VN" sz="2200" b="1" i="1" smtClean="0">
                        <a:latin typeface="Cambria Math"/>
                        <a:cs typeface="Arial" pitchFamily="34" charset="0"/>
                      </a:rPr>
                      <m:t>+</m:t>
                    </m:r>
                    <m:r>
                      <a:rPr lang="vi-VN" sz="2200" b="1" i="1" smtClean="0">
                        <a:latin typeface="Cambria Math"/>
                        <a:cs typeface="Arial" pitchFamily="34" charset="0"/>
                      </a:rPr>
                      <m:t>𝟏</m:t>
                    </m:r>
                    <m:r>
                      <a:rPr lang="vi-VN" sz="2200" b="1" i="1" smtClean="0">
                        <a:latin typeface="Cambria Math"/>
                        <a:cs typeface="Arial" pitchFamily="34" charset="0"/>
                      </a:rPr>
                      <m:t>, </m:t>
                    </m:r>
                    <m:r>
                      <a:rPr lang="vi-VN" sz="2200" b="1" i="1" smtClean="0">
                        <a:latin typeface="Cambria Math"/>
                        <a:cs typeface="Arial" pitchFamily="34" charset="0"/>
                      </a:rPr>
                      <m:t>𝒕</m:t>
                    </m:r>
                    <m:r>
                      <a:rPr lang="vi-VN" sz="2200" b="1" i="1" smtClean="0">
                        <a:latin typeface="Cambria Math"/>
                        <a:cs typeface="Arial" pitchFamily="34" charset="0"/>
                      </a:rPr>
                      <m:t>∈[</m:t>
                    </m:r>
                    <m:r>
                      <a:rPr lang="vi-VN" sz="2200" b="1" i="1" smtClean="0">
                        <a:latin typeface="Cambria Math"/>
                        <a:cs typeface="Arial" pitchFamily="34" charset="0"/>
                      </a:rPr>
                      <m:t>𝟏</m:t>
                    </m:r>
                    <m:r>
                      <a:rPr lang="vi-VN" sz="2200" b="1" i="1" smtClean="0">
                        <a:latin typeface="Cambria Math"/>
                        <a:cs typeface="Arial" pitchFamily="34" charset="0"/>
                      </a:rPr>
                      <m:t>; </m:t>
                    </m:r>
                    <m:r>
                      <a:rPr lang="vi-VN" sz="2200" b="1" i="1" smtClean="0">
                        <a:latin typeface="Cambria Math"/>
                        <a:cs typeface="Arial" pitchFamily="34" charset="0"/>
                      </a:rPr>
                      <m:t>𝟒</m:t>
                    </m:r>
                    <m:r>
                      <a:rPr lang="vi-VN" sz="2200" b="1" i="1" smtClean="0">
                        <a:latin typeface="Cambria Math"/>
                        <a:cs typeface="Arial" pitchFamily="34" charset="0"/>
                      </a:rPr>
                      <m:t>].</m:t>
                    </m:r>
                  </m:oMath>
                </a14:m>
                <a:endParaRPr lang="vi-VN" sz="2200" b="1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674" y="4800600"/>
                <a:ext cx="9753600" cy="430887"/>
              </a:xfrm>
              <a:prstGeom prst="rect">
                <a:avLst/>
              </a:prstGeom>
              <a:blipFill rotWithShape="1">
                <a:blip r:embed="rId14"/>
                <a:stretch>
                  <a:fillRect l="-750" t="-7143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1273174" y="5465088"/>
            <a:ext cx="14684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>
                <a:latin typeface="Arial" pitchFamily="34" charset="0"/>
                <a:cs typeface="Arial" pitchFamily="34" charset="0"/>
              </a:rPr>
              <a:t>Khi đó :</a:t>
            </a:r>
            <a:endParaRPr lang="vi-VN" sz="2200" b="1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0846012"/>
              </p:ext>
            </p:extLst>
          </p:nvPr>
        </p:nvGraphicFramePr>
        <p:xfrm>
          <a:off x="2555270" y="5285436"/>
          <a:ext cx="3076864" cy="842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587240" imgH="431640" progId="Equation.DSMT4">
                  <p:embed/>
                </p:oleObj>
              </mc:Choice>
              <mc:Fallback>
                <p:oleObj name="Equation" r:id="rId15" imgW="158724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270" y="5285436"/>
                        <a:ext cx="3076864" cy="8428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9474270"/>
              </p:ext>
            </p:extLst>
          </p:nvPr>
        </p:nvGraphicFramePr>
        <p:xfrm>
          <a:off x="5865812" y="5202912"/>
          <a:ext cx="3052330" cy="842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574640" imgH="431640" progId="Equation.DSMT4">
                  <p:embed/>
                </p:oleObj>
              </mc:Choice>
              <mc:Fallback>
                <p:oleObj name="Equation" r:id="rId17" imgW="157464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5812" y="5202912"/>
                        <a:ext cx="3052330" cy="8428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1217612" y="6122313"/>
            <a:ext cx="47450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b="1">
                <a:latin typeface="Arial" pitchFamily="34" charset="0"/>
                <a:cs typeface="Arial" pitchFamily="34" charset="0"/>
              </a:rPr>
              <a:t>Do đó </a:t>
            </a:r>
            <a:r>
              <a:rPr lang="pt-BR" sz="2200" b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S(4) – S(1) = S</a:t>
            </a:r>
            <a:r>
              <a:rPr lang="pt-BR" sz="2200" b="1">
                <a:latin typeface="Arial" pitchFamily="34" charset="0"/>
                <a:cs typeface="Arial" pitchFamily="34" charset="0"/>
              </a:rPr>
              <a:t>.</a:t>
            </a:r>
            <a:endParaRPr lang="vi-VN" sz="22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896080" name="Picture 8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37" y="96837"/>
            <a:ext cx="3724275" cy="356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8794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/>
      <p:bldP spid="23" grpId="0"/>
      <p:bldP spid="26" grpId="0"/>
      <p:bldP spid="29" grpId="0"/>
      <p:bldP spid="30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79412" y="667629"/>
            <a:ext cx="9144001" cy="1542171"/>
            <a:chOff x="379412" y="685799"/>
            <a:chExt cx="9144001" cy="1542171"/>
          </a:xfrm>
        </p:grpSpPr>
        <p:sp>
          <p:nvSpPr>
            <p:cNvPr id="17" name="Rounded Rectangle 16"/>
            <p:cNvSpPr/>
            <p:nvPr/>
          </p:nvSpPr>
          <p:spPr>
            <a:xfrm>
              <a:off x="379412" y="685799"/>
              <a:ext cx="9144000" cy="1542171"/>
            </a:xfrm>
            <a:prstGeom prst="roundRect">
              <a:avLst>
                <a:gd name="adj" fmla="val 3662"/>
              </a:avLst>
            </a:prstGeom>
            <a:solidFill>
              <a:srgbClr val="E5F3F7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663529" y="704848"/>
                  <a:ext cx="8859884" cy="14850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>
                      <a:latin typeface="Arial" pitchFamily="34" charset="0"/>
                      <a:cs typeface="Arial" pitchFamily="34" charset="0"/>
                    </a:rPr>
                    <a:t>	</a:t>
                  </a:r>
                  <a:r>
                    <a:rPr lang="en-US" sz="2000" b="1" i="1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rPr>
                    <a:t> Diện tích của hình thang cong.</a:t>
                  </a:r>
                </a:p>
                <a:p>
                  <a:r>
                    <a:rPr lang="en-US" sz="2200" b="1">
                      <a:latin typeface="Arial" pitchFamily="34" charset="0"/>
                      <a:cs typeface="Arial" pitchFamily="34" charset="0"/>
                    </a:rPr>
                    <a:t>Xét hình thang cong giới hạn bởi đồ thị </a:t>
                  </a:r>
                  <a14:m>
                    <m:oMath xmlns:m="http://schemas.openxmlformats.org/officeDocument/2006/math">
                      <m:r>
                        <a:rPr lang="en-US" sz="2200" b="1" i="1" smtClean="0">
                          <a:latin typeface="Cambria Math"/>
                          <a:cs typeface="Arial" pitchFamily="34" charset="0"/>
                        </a:rPr>
                        <m:t>𝒚</m:t>
                      </m:r>
                      <m:r>
                        <a:rPr lang="en-US" sz="2200" b="1" i="1" smtClean="0">
                          <a:latin typeface="Cambria Math"/>
                          <a:cs typeface="Arial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2200" b="1" i="1" smtClean="0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pPr>
                        <m:e>
                          <m:r>
                            <a:rPr lang="en-US" sz="2200" b="1" i="1" smtClean="0">
                              <a:latin typeface="Cambria Math"/>
                              <a:cs typeface="Arial" pitchFamily="34" charset="0"/>
                            </a:rPr>
                            <m:t>𝒙</m:t>
                          </m:r>
                        </m:e>
                        <m:sup>
                          <m:r>
                            <a:rPr lang="en-US" sz="2200" b="1" i="1" smtClean="0">
                              <a:latin typeface="Cambria Math"/>
                              <a:cs typeface="Arial" pitchFamily="34" charset="0"/>
                            </a:rPr>
                            <m:t>𝟐</m:t>
                          </m:r>
                        </m:sup>
                      </m:sSup>
                    </m:oMath>
                  </a14:m>
                  <a:r>
                    <a:rPr lang="en-US" sz="2200" b="1">
                      <a:latin typeface="Arial" pitchFamily="34" charset="0"/>
                      <a:cs typeface="Arial" pitchFamily="34" charset="0"/>
                    </a:rPr>
                    <a:t>, trục hoành và hai </a:t>
                  </a:r>
                  <a:r>
                    <a:rPr lang="vi-VN" sz="2200" b="1">
                      <a:latin typeface="Arial" pitchFamily="34" charset="0"/>
                      <a:cs typeface="Arial" pitchFamily="34" charset="0"/>
                    </a:rPr>
                    <a:t>đường thẳng</a:t>
                  </a:r>
                  <a:r>
                    <a:rPr lang="en-US" sz="2200" b="1">
                      <a:latin typeface="Arial" pitchFamily="34" charset="0"/>
                      <a:cs typeface="Arial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200" b="1" i="1" smtClean="0">
                          <a:latin typeface="Cambria Math"/>
                          <a:cs typeface="Arial" pitchFamily="34" charset="0"/>
                        </a:rPr>
                        <m:t>𝒙</m:t>
                      </m:r>
                      <m:r>
                        <a:rPr lang="en-US" sz="2200" b="1" i="1" smtClean="0"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a:rPr lang="en-US" sz="2200" b="1" i="1" smtClean="0">
                          <a:latin typeface="Cambria Math"/>
                          <a:cs typeface="Arial" pitchFamily="34" charset="0"/>
                        </a:rPr>
                        <m:t>𝟏</m:t>
                      </m:r>
                      <m:r>
                        <a:rPr lang="en-US" sz="2200" b="1" i="1" smtClean="0">
                          <a:latin typeface="Cambria Math"/>
                          <a:cs typeface="Arial" pitchFamily="34" charset="0"/>
                        </a:rPr>
                        <m:t>, </m:t>
                      </m:r>
                      <m:r>
                        <a:rPr lang="en-US" sz="2200" b="1" i="1" smtClean="0">
                          <a:latin typeface="Cambria Math"/>
                          <a:cs typeface="Arial" pitchFamily="34" charset="0"/>
                        </a:rPr>
                        <m:t>𝒙</m:t>
                      </m:r>
                      <m:r>
                        <a:rPr lang="en-US" sz="2200" b="1" i="1" smtClean="0"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a:rPr lang="en-US" sz="2200" b="1" i="1" smtClean="0">
                          <a:latin typeface="Cambria Math"/>
                          <a:cs typeface="Arial" pitchFamily="34" charset="0"/>
                        </a:rPr>
                        <m:t>𝟐</m:t>
                      </m:r>
                    </m:oMath>
                  </a14:m>
                  <a:r>
                    <a:rPr lang="en-US" sz="2200" b="1">
                      <a:latin typeface="Arial" pitchFamily="34" charset="0"/>
                      <a:cs typeface="Arial" pitchFamily="34" charset="0"/>
                    </a:rPr>
                    <a:t> . Ta muốn tính diện tích S của hình thang cong này .</a:t>
                  </a: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3529" y="704848"/>
                  <a:ext cx="8859884" cy="148502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895" r="-1101" b="-78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45" b="33569"/>
            <a:stretch/>
          </p:blipFill>
          <p:spPr bwMode="auto">
            <a:xfrm>
              <a:off x="783101" y="748694"/>
              <a:ext cx="1057935" cy="3224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27012" y="2362200"/>
                <a:ext cx="7772400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+mj-lt"/>
                  <a:buAutoNum type="alphaLcParenR"/>
                </a:pPr>
                <a:r>
                  <a:rPr lang="en-US" sz="2200" b="1">
                    <a:latin typeface="Arial" pitchFamily="34" charset="0"/>
                    <a:cs typeface="Arial" pitchFamily="34" charset="0"/>
                  </a:rPr>
                  <a:t>Với mỗi </a:t>
                </a:r>
                <a14:m>
                  <m:oMath xmlns:m="http://schemas.openxmlformats.org/officeDocument/2006/math">
                    <m:r>
                      <a:rPr lang="en-US" sz="2200" b="1" i="1" smtClean="0">
                        <a:latin typeface="Cambria Math"/>
                        <a:cs typeface="Arial" pitchFamily="34" charset="0"/>
                      </a:rPr>
                      <m:t>𝒙</m:t>
                    </m:r>
                    <m:r>
                      <a:rPr lang="en-US" sz="2200" b="1" i="1" smtClean="0">
                        <a:latin typeface="Cambria Math"/>
                        <a:ea typeface="Cambria Math"/>
                        <a:cs typeface="Arial" pitchFamily="34" charset="0"/>
                      </a:rPr>
                      <m:t>∈[</m:t>
                    </m:r>
                    <m:r>
                      <a:rPr lang="en-US" sz="2200" b="1" i="1" smtClean="0">
                        <a:latin typeface="Cambria Math"/>
                        <a:ea typeface="Cambria Math"/>
                        <a:cs typeface="Arial" pitchFamily="34" charset="0"/>
                      </a:rPr>
                      <m:t>𝟏</m:t>
                    </m:r>
                    <m:r>
                      <a:rPr lang="en-US" sz="2200" b="1" i="1" smtClean="0">
                        <a:latin typeface="Cambria Math"/>
                        <a:ea typeface="Cambria Math"/>
                        <a:cs typeface="Arial" pitchFamily="34" charset="0"/>
                      </a:rPr>
                      <m:t>;</m:t>
                    </m:r>
                    <m:r>
                      <a:rPr lang="en-US" sz="2200" b="1" i="1" smtClean="0">
                        <a:latin typeface="Cambria Math"/>
                        <a:ea typeface="Cambria Math"/>
                        <a:cs typeface="Arial" pitchFamily="34" charset="0"/>
                      </a:rPr>
                      <m:t>𝟐</m:t>
                    </m:r>
                    <m:r>
                      <a:rPr lang="en-US" sz="2200" b="1" i="1" smtClean="0">
                        <a:latin typeface="Cambria Math"/>
                        <a:ea typeface="Cambria Math"/>
                        <a:cs typeface="Arial" pitchFamily="34" charset="0"/>
                      </a:rPr>
                      <m:t>]</m:t>
                    </m:r>
                  </m:oMath>
                </a14:m>
                <a:r>
                  <a:rPr lang="en-US" sz="2200" b="1">
                    <a:latin typeface="Arial" pitchFamily="34" charset="0"/>
                    <a:cs typeface="Arial" pitchFamily="34" charset="0"/>
                  </a:rPr>
                  <a:t>, gọi S(x) là diện tích phần hình thang cong đã cho nằm giữa 2 </a:t>
                </a:r>
                <a:r>
                  <a:rPr lang="vi-VN" sz="2200" b="1">
                    <a:latin typeface="Arial" pitchFamily="34" charset="0"/>
                    <a:cs typeface="Arial" pitchFamily="34" charset="0"/>
                  </a:rPr>
                  <a:t>đường thẳng</a:t>
                </a:r>
                <a:r>
                  <a:rPr lang="en-US" sz="2200" b="1">
                    <a:latin typeface="Arial" pitchFamily="34" charset="0"/>
                    <a:cs typeface="Arial" pitchFamily="34" charset="0"/>
                  </a:rPr>
                  <a:t> vuông góc trục Ox tại điểm có hoành độ bằng 1 và x</a:t>
                </a:r>
                <a:endParaRPr lang="vi-VN" sz="2200" b="1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012" y="2362200"/>
                <a:ext cx="7772400" cy="1107996"/>
              </a:xfrm>
              <a:prstGeom prst="rect">
                <a:avLst/>
              </a:prstGeom>
              <a:blipFill rotWithShape="1">
                <a:blip r:embed="rId6"/>
                <a:stretch>
                  <a:fillRect l="-863" t="-2762" r="-1098" b="-10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AutoShape 4"/>
          <p:cNvSpPr>
            <a:spLocks noChangeArrowheads="1"/>
          </p:cNvSpPr>
          <p:nvPr/>
        </p:nvSpPr>
        <p:spPr bwMode="gray">
          <a:xfrm>
            <a:off x="447214" y="95249"/>
            <a:ext cx="4123198" cy="438151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21899" tIns="60949" rIns="121899" bIns="60949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9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a) </a:t>
            </a:r>
            <a:r>
              <a:rPr lang="en-US" sz="2000" b="1" i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Diện tích hình thang cong. </a:t>
            </a:r>
            <a:endParaRPr lang="vi-VN" sz="2000" b="1" i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08012" y="3448050"/>
                <a:ext cx="7010400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>
                    <a:latin typeface="Arial" pitchFamily="34" charset="0"/>
                    <a:cs typeface="Arial" pitchFamily="34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2200" b="1" i="1" smtClean="0">
                        <a:latin typeface="Cambria Math"/>
                        <a:cs typeface="Arial" pitchFamily="34" charset="0"/>
                      </a:rPr>
                      <m:t>𝒉</m:t>
                    </m:r>
                    <m:r>
                      <a:rPr lang="en-US" sz="2200" b="1" i="1" smtClean="0">
                        <a:latin typeface="Cambria Math"/>
                        <a:cs typeface="Arial" pitchFamily="34" charset="0"/>
                      </a:rPr>
                      <m:t>&gt;</m:t>
                    </m:r>
                    <m:r>
                      <a:rPr lang="en-US" sz="2200" b="1" i="1" smtClean="0">
                        <a:latin typeface="Cambria Math"/>
                        <a:cs typeface="Arial" pitchFamily="34" charset="0"/>
                      </a:rPr>
                      <m:t>𝟎</m:t>
                    </m:r>
                  </m:oMath>
                </a14:m>
                <a:r>
                  <a:rPr lang="en-US" sz="2200" b="1">
                    <a:latin typeface="Arial" pitchFamily="34" charset="0"/>
                    <a:cs typeface="Arial" pitchFamily="34" charset="0"/>
                  </a:rPr>
                  <a:t> sao cho </a:t>
                </a:r>
                <a14:m>
                  <m:oMath xmlns:m="http://schemas.openxmlformats.org/officeDocument/2006/math">
                    <m:r>
                      <a:rPr lang="en-US" sz="2200" b="1" i="1" smtClean="0">
                        <a:latin typeface="Cambria Math"/>
                        <a:cs typeface="Arial" pitchFamily="34" charset="0"/>
                      </a:rPr>
                      <m:t>𝒙</m:t>
                    </m:r>
                    <m:r>
                      <a:rPr lang="en-US" sz="2200" b="1" i="1" smtClean="0">
                        <a:latin typeface="Cambria Math"/>
                        <a:cs typeface="Arial" pitchFamily="34" charset="0"/>
                      </a:rPr>
                      <m:t>+</m:t>
                    </m:r>
                    <m:r>
                      <a:rPr lang="en-US" sz="2200" b="1" i="1" smtClean="0">
                        <a:latin typeface="Cambria Math"/>
                        <a:cs typeface="Arial" pitchFamily="34" charset="0"/>
                      </a:rPr>
                      <m:t>𝒉</m:t>
                    </m:r>
                    <m:r>
                      <a:rPr lang="en-US" sz="2200" b="1" i="1" smtClean="0">
                        <a:latin typeface="Cambria Math"/>
                        <a:cs typeface="Arial" pitchFamily="34" charset="0"/>
                      </a:rPr>
                      <m:t>&lt;</m:t>
                    </m:r>
                    <m:r>
                      <a:rPr lang="en-US" sz="2200" b="1" i="1" smtClean="0">
                        <a:latin typeface="Cambria Math"/>
                        <a:cs typeface="Arial" pitchFamily="34" charset="0"/>
                      </a:rPr>
                      <m:t>𝟐</m:t>
                    </m:r>
                  </m:oMath>
                </a14:m>
                <a:r>
                  <a:rPr lang="en-US" sz="2200" b="1">
                    <a:latin typeface="Arial" pitchFamily="34" charset="0"/>
                    <a:cs typeface="Arial" pitchFamily="34" charset="0"/>
                  </a:rPr>
                  <a:t>. So sánh hiệu </a:t>
                </a:r>
                <a14:m>
                  <m:oMath xmlns:m="http://schemas.openxmlformats.org/officeDocument/2006/math">
                    <m:r>
                      <a:rPr lang="en-US" sz="2200" b="1" i="1" smtClean="0">
                        <a:latin typeface="Cambria Math"/>
                        <a:cs typeface="Arial" pitchFamily="34" charset="0"/>
                      </a:rPr>
                      <m:t>𝑺</m:t>
                    </m:r>
                    <m:d>
                      <m:dPr>
                        <m:ctrlPr>
                          <a:rPr lang="en-US" sz="22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en-US" sz="2200" b="1" i="1" smtClean="0">
                            <a:latin typeface="Cambria Math"/>
                            <a:cs typeface="Arial" pitchFamily="34" charset="0"/>
                          </a:rPr>
                          <m:t>𝒙</m:t>
                        </m:r>
                        <m:r>
                          <a:rPr lang="en-US" sz="2200" b="1" i="1" smtClean="0">
                            <a:latin typeface="Cambria Math"/>
                            <a:cs typeface="Arial" pitchFamily="34" charset="0"/>
                          </a:rPr>
                          <m:t>+</m:t>
                        </m:r>
                        <m:r>
                          <a:rPr lang="en-US" sz="2200" b="1" i="1" smtClean="0">
                            <a:latin typeface="Cambria Math"/>
                            <a:cs typeface="Arial" pitchFamily="34" charset="0"/>
                          </a:rPr>
                          <m:t>𝒉</m:t>
                        </m:r>
                      </m:e>
                    </m:d>
                    <m:r>
                      <a:rPr lang="en-US" sz="2200" b="1" i="1" smtClean="0">
                        <a:latin typeface="Cambria Math"/>
                        <a:cs typeface="Arial" pitchFamily="34" charset="0"/>
                      </a:rPr>
                      <m:t>−</m:t>
                    </m:r>
                    <m:r>
                      <a:rPr lang="en-US" sz="2200" b="1" i="1" smtClean="0">
                        <a:latin typeface="Cambria Math"/>
                        <a:cs typeface="Arial" pitchFamily="34" charset="0"/>
                      </a:rPr>
                      <m:t>𝑺</m:t>
                    </m:r>
                    <m:r>
                      <a:rPr lang="en-US" sz="2200" b="1" i="1" smtClean="0">
                        <a:latin typeface="Cambria Math"/>
                        <a:cs typeface="Arial" pitchFamily="34" charset="0"/>
                      </a:rPr>
                      <m:t>(</m:t>
                    </m:r>
                    <m:r>
                      <a:rPr lang="en-US" sz="2200" b="1" i="1" smtClean="0">
                        <a:latin typeface="Cambria Math"/>
                        <a:cs typeface="Arial" pitchFamily="34" charset="0"/>
                      </a:rPr>
                      <m:t>𝒉</m:t>
                    </m:r>
                    <m:r>
                      <a:rPr lang="en-US" sz="2200" b="1" i="1" smtClean="0">
                        <a:latin typeface="Cambria Math"/>
                        <a:cs typeface="Arial" pitchFamily="34" charset="0"/>
                      </a:rPr>
                      <m:t>)</m:t>
                    </m:r>
                  </m:oMath>
                </a14:m>
                <a:r>
                  <a:rPr lang="en-US" sz="2200" b="1">
                    <a:latin typeface="Arial" pitchFamily="34" charset="0"/>
                    <a:cs typeface="Arial" pitchFamily="34" charset="0"/>
                  </a:rPr>
                  <a:t> với diện tích 2 hình chữ nhật MNPQ và MNEF (H.4.6) . Từ đó suy ra :</a:t>
                </a:r>
                <a:endParaRPr lang="vi-VN" sz="2200" b="1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012" y="3448050"/>
                <a:ext cx="7010400" cy="1107996"/>
              </a:xfrm>
              <a:prstGeom prst="rect">
                <a:avLst/>
              </a:prstGeom>
              <a:blipFill rotWithShape="1">
                <a:blip r:embed="rId7"/>
                <a:stretch>
                  <a:fillRect l="-1130" t="-2762" r="-1739" b="-11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6372420"/>
              </p:ext>
            </p:extLst>
          </p:nvPr>
        </p:nvGraphicFramePr>
        <p:xfrm>
          <a:off x="1995042" y="4511835"/>
          <a:ext cx="4847590" cy="899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273040" imgH="419040" progId="Equation.DSMT4">
                  <p:embed/>
                </p:oleObj>
              </mc:Choice>
              <mc:Fallback>
                <p:oleObj name="Equation" r:id="rId8" imgW="227304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5042" y="4511835"/>
                        <a:ext cx="4847590" cy="8993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08012" y="5257800"/>
                <a:ext cx="70104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>
                    <a:latin typeface="Arial" pitchFamily="34" charset="0"/>
                    <a:cs typeface="Arial" pitchFamily="34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2200" b="1" i="1" smtClean="0">
                        <a:latin typeface="Cambria Math"/>
                        <a:cs typeface="Arial" pitchFamily="34" charset="0"/>
                      </a:rPr>
                      <m:t>𝒉</m:t>
                    </m:r>
                    <m:r>
                      <a:rPr lang="en-US" sz="2200" b="1" i="1" smtClean="0">
                        <a:latin typeface="Cambria Math"/>
                        <a:cs typeface="Arial" pitchFamily="34" charset="0"/>
                      </a:rPr>
                      <m:t>&lt;</m:t>
                    </m:r>
                    <m:r>
                      <a:rPr lang="en-US" sz="2200" b="1" i="1" smtClean="0">
                        <a:latin typeface="Cambria Math"/>
                        <a:cs typeface="Arial" pitchFamily="34" charset="0"/>
                      </a:rPr>
                      <m:t>𝟎</m:t>
                    </m:r>
                  </m:oMath>
                </a14:m>
                <a:r>
                  <a:rPr lang="en-US" sz="2200" b="1">
                    <a:latin typeface="Arial" pitchFamily="34" charset="0"/>
                    <a:cs typeface="Arial" pitchFamily="34" charset="0"/>
                  </a:rPr>
                  <a:t> sao cho </a:t>
                </a:r>
                <a14:m>
                  <m:oMath xmlns:m="http://schemas.openxmlformats.org/officeDocument/2006/math">
                    <m:r>
                      <a:rPr lang="en-US" sz="2200" b="1" i="1" smtClean="0">
                        <a:latin typeface="Cambria Math"/>
                        <a:cs typeface="Arial" pitchFamily="34" charset="0"/>
                      </a:rPr>
                      <m:t>𝒙</m:t>
                    </m:r>
                    <m:r>
                      <a:rPr lang="en-US" sz="2200" b="1" i="1" smtClean="0">
                        <a:latin typeface="Cambria Math"/>
                        <a:cs typeface="Arial" pitchFamily="34" charset="0"/>
                      </a:rPr>
                      <m:t>+</m:t>
                    </m:r>
                    <m:r>
                      <a:rPr lang="en-US" sz="2200" b="1" i="1" smtClean="0">
                        <a:latin typeface="Cambria Math"/>
                        <a:cs typeface="Arial" pitchFamily="34" charset="0"/>
                      </a:rPr>
                      <m:t>𝒉</m:t>
                    </m:r>
                    <m:r>
                      <a:rPr lang="en-US" sz="2200" b="1" i="1" smtClean="0">
                        <a:latin typeface="Cambria Math"/>
                        <a:cs typeface="Arial" pitchFamily="34" charset="0"/>
                      </a:rPr>
                      <m:t>&gt;</m:t>
                    </m:r>
                    <m:r>
                      <a:rPr lang="en-US" sz="2200" b="1" i="1" smtClean="0">
                        <a:latin typeface="Cambria Math"/>
                        <a:cs typeface="Arial" pitchFamily="34" charset="0"/>
                      </a:rPr>
                      <m:t>𝟏</m:t>
                    </m:r>
                  </m:oMath>
                </a14:m>
                <a:r>
                  <a:rPr lang="en-US" sz="2200" b="1">
                    <a:latin typeface="Arial" pitchFamily="34" charset="0"/>
                    <a:cs typeface="Arial" pitchFamily="34" charset="0"/>
                  </a:rPr>
                  <a:t>. Tương tự phần a, đánh giá hiệu </a:t>
                </a:r>
                <a14:m>
                  <m:oMath xmlns:m="http://schemas.openxmlformats.org/officeDocument/2006/math">
                    <m:r>
                      <a:rPr lang="en-US" sz="2200" b="1" i="1">
                        <a:latin typeface="Cambria Math"/>
                        <a:cs typeface="Arial" pitchFamily="34" charset="0"/>
                      </a:rPr>
                      <m:t>𝑺</m:t>
                    </m:r>
                    <m:d>
                      <m:dPr>
                        <m:ctrlPr>
                          <a:rPr lang="en-US" sz="2200" b="1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en-US" sz="2200" b="1" i="1">
                            <a:latin typeface="Cambria Math"/>
                            <a:cs typeface="Arial" pitchFamily="34" charset="0"/>
                          </a:rPr>
                          <m:t>𝒙</m:t>
                        </m:r>
                        <m:r>
                          <a:rPr lang="en-US" sz="2200" b="1" i="1">
                            <a:latin typeface="Cambria Math"/>
                            <a:cs typeface="Arial" pitchFamily="34" charset="0"/>
                          </a:rPr>
                          <m:t>+</m:t>
                        </m:r>
                        <m:r>
                          <a:rPr lang="en-US" sz="2200" b="1" i="1">
                            <a:latin typeface="Cambria Math"/>
                            <a:cs typeface="Arial" pitchFamily="34" charset="0"/>
                          </a:rPr>
                          <m:t>𝒉</m:t>
                        </m:r>
                      </m:e>
                    </m:d>
                    <m:r>
                      <a:rPr lang="en-US" sz="2200" b="1" i="1">
                        <a:latin typeface="Cambria Math"/>
                        <a:cs typeface="Arial" pitchFamily="34" charset="0"/>
                      </a:rPr>
                      <m:t>−</m:t>
                    </m:r>
                    <m:r>
                      <a:rPr lang="en-US" sz="2200" b="1" i="1">
                        <a:latin typeface="Cambria Math"/>
                        <a:cs typeface="Arial" pitchFamily="34" charset="0"/>
                      </a:rPr>
                      <m:t>𝑺</m:t>
                    </m:r>
                    <m:r>
                      <a:rPr lang="en-US" sz="2200" b="1" i="1">
                        <a:latin typeface="Cambria Math"/>
                        <a:cs typeface="Arial" pitchFamily="34" charset="0"/>
                      </a:rPr>
                      <m:t>(</m:t>
                    </m:r>
                    <m:r>
                      <a:rPr lang="en-US" sz="2200" b="1" i="1">
                        <a:latin typeface="Cambria Math"/>
                        <a:cs typeface="Arial" pitchFamily="34" charset="0"/>
                      </a:rPr>
                      <m:t>𝒉</m:t>
                    </m:r>
                    <m:r>
                      <a:rPr lang="en-US" sz="2200" b="1" i="1">
                        <a:latin typeface="Cambria Math"/>
                        <a:cs typeface="Arial" pitchFamily="34" charset="0"/>
                      </a:rPr>
                      <m:t>)</m:t>
                    </m:r>
                  </m:oMath>
                </a14:m>
                <a:r>
                  <a:rPr lang="en-US" sz="2200" b="1">
                    <a:latin typeface="Arial" pitchFamily="34" charset="0"/>
                    <a:cs typeface="Arial" pitchFamily="34" charset="0"/>
                  </a:rPr>
                  <a:t> . Từ đó suy ra :</a:t>
                </a:r>
                <a:endParaRPr lang="vi-VN" sz="2200" b="1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012" y="5257800"/>
                <a:ext cx="7010400" cy="769441"/>
              </a:xfrm>
              <a:prstGeom prst="rect">
                <a:avLst/>
              </a:prstGeom>
              <a:blipFill rotWithShape="1">
                <a:blip r:embed="rId11"/>
                <a:stretch>
                  <a:fillRect l="-1130" t="-3968" b="-15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7390457"/>
              </p:ext>
            </p:extLst>
          </p:nvPr>
        </p:nvGraphicFramePr>
        <p:xfrm>
          <a:off x="2028825" y="5943600"/>
          <a:ext cx="4902200" cy="90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298600" imgH="419040" progId="Equation.DSMT4">
                  <p:embed/>
                </p:oleObj>
              </mc:Choice>
              <mc:Fallback>
                <p:oleObj name="Equation" r:id="rId12" imgW="229860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8825" y="5943600"/>
                        <a:ext cx="4902200" cy="900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97054" name="Picture 3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012" y="10954"/>
            <a:ext cx="3031490" cy="3494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7055" name="Picture 3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212" y="3429000"/>
            <a:ext cx="3103563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6462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97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9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17051" y="762000"/>
                <a:ext cx="77724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+mj-lt"/>
                  <a:buAutoNum type="alphaLcParenR" startAt="3"/>
                </a:pPr>
                <a:r>
                  <a:rPr lang="en-US" sz="2200" b="1">
                    <a:latin typeface="Arial" pitchFamily="34" charset="0"/>
                    <a:cs typeface="Arial" pitchFamily="34" charset="0"/>
                  </a:rPr>
                  <a:t>Từ kết quả phần a và phần b, suy ra với mọi </a:t>
                </a:r>
                <a14:m>
                  <m:oMath xmlns:m="http://schemas.openxmlformats.org/officeDocument/2006/math">
                    <m:r>
                      <a:rPr lang="en-US" sz="2200" b="1" i="1" smtClean="0">
                        <a:latin typeface="Cambria Math"/>
                        <a:cs typeface="Arial" pitchFamily="34" charset="0"/>
                      </a:rPr>
                      <m:t>𝒉</m:t>
                    </m:r>
                    <m:r>
                      <a:rPr lang="en-US" sz="2200" b="1" i="1" smtClean="0">
                        <a:latin typeface="Cambria Math"/>
                        <a:ea typeface="Cambria Math"/>
                        <a:cs typeface="Arial" pitchFamily="34" charset="0"/>
                      </a:rPr>
                      <m:t>≠</m:t>
                    </m:r>
                    <m:r>
                      <a:rPr lang="en-US" sz="2200" b="1" i="1" smtClean="0">
                        <a:latin typeface="Cambria Math"/>
                        <a:ea typeface="Cambria Math"/>
                        <a:cs typeface="Arial" pitchFamily="34" charset="0"/>
                      </a:rPr>
                      <m:t>𝟎</m:t>
                    </m:r>
                  </m:oMath>
                </a14:m>
                <a:r>
                  <a:rPr lang="en-US" sz="2200" b="1">
                    <a:latin typeface="Arial" pitchFamily="34" charset="0"/>
                    <a:cs typeface="Arial" pitchFamily="34" charset="0"/>
                  </a:rPr>
                  <a:t>, ta có :</a:t>
                </a:r>
                <a:endParaRPr lang="vi-VN" sz="2200" b="1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051" y="762000"/>
                <a:ext cx="7772400" cy="769441"/>
              </a:xfrm>
              <a:prstGeom prst="rect">
                <a:avLst/>
              </a:prstGeom>
              <a:blipFill rotWithShape="1">
                <a:blip r:embed="rId4"/>
                <a:stretch>
                  <a:fillRect l="-863" t="-3968" r="-1098" b="-15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AutoShape 4"/>
          <p:cNvSpPr>
            <a:spLocks noChangeArrowheads="1"/>
          </p:cNvSpPr>
          <p:nvPr/>
        </p:nvSpPr>
        <p:spPr bwMode="gray">
          <a:xfrm>
            <a:off x="447214" y="95249"/>
            <a:ext cx="4123198" cy="438151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21899" tIns="60949" rIns="121899" bIns="60949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9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a) </a:t>
            </a:r>
            <a:r>
              <a:rPr lang="en-US" sz="2000" b="1" i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Diện tích hình thang cong. </a:t>
            </a:r>
            <a:endParaRPr lang="vi-VN" sz="2000" b="1" i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8051" y="2259091"/>
            <a:ext cx="30103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latin typeface="Arial" pitchFamily="34" charset="0"/>
                <a:cs typeface="Arial" pitchFamily="34" charset="0"/>
              </a:rPr>
              <a:t>Từ đó chứng minh : </a:t>
            </a:r>
            <a:endParaRPr lang="vi-VN" sz="2200" b="1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6912593"/>
              </p:ext>
            </p:extLst>
          </p:nvPr>
        </p:nvGraphicFramePr>
        <p:xfrm>
          <a:off x="2038350" y="1227138"/>
          <a:ext cx="4605338" cy="1036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158920" imgH="482400" progId="Equation.DSMT4">
                  <p:embed/>
                </p:oleObj>
              </mc:Choice>
              <mc:Fallback>
                <p:oleObj name="Equation" r:id="rId5" imgW="215892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8350" y="1227138"/>
                        <a:ext cx="4605338" cy="1036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9646828"/>
              </p:ext>
            </p:extLst>
          </p:nvPr>
        </p:nvGraphicFramePr>
        <p:xfrm>
          <a:off x="3727132" y="2158225"/>
          <a:ext cx="3129280" cy="689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333440" imgH="291960" progId="Equation.DSMT4">
                  <p:embed/>
                </p:oleObj>
              </mc:Choice>
              <mc:Fallback>
                <p:oleObj name="Equation" r:id="rId7" imgW="133344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7132" y="2158225"/>
                        <a:ext cx="3129280" cy="6897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77413" y="2930603"/>
                <a:ext cx="722199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>
                    <a:latin typeface="Arial" pitchFamily="34" charset="0"/>
                    <a:cs typeface="Arial" pitchFamily="34" charset="0"/>
                  </a:rPr>
                  <a:t>Người ta đã chứng minh được 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en-US" sz="2200" b="1" i="1" smtClean="0">
                            <a:latin typeface="Cambria Math"/>
                            <a:cs typeface="Arial" pitchFamily="34" charset="0"/>
                          </a:rPr>
                          <m:t>𝑺</m:t>
                        </m:r>
                      </m:e>
                      <m:sup>
                        <m:r>
                          <a:rPr lang="en-US" sz="2200" b="1" i="1" smtClean="0">
                            <a:latin typeface="Cambria Math"/>
                            <a:cs typeface="Arial" pitchFamily="34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22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en-US" sz="2200" b="1" i="1" smtClean="0">
                            <a:latin typeface="Cambria Math"/>
                            <a:cs typeface="Arial" pitchFamily="34" charset="0"/>
                          </a:rPr>
                          <m:t>𝟏</m:t>
                        </m:r>
                      </m:e>
                    </m:d>
                    <m:r>
                      <a:rPr lang="en-US" sz="2200" b="1" i="1" smtClean="0">
                        <a:latin typeface="Cambria Math"/>
                        <a:cs typeface="Arial" pitchFamily="34" charset="0"/>
                      </a:rPr>
                      <m:t>=</m:t>
                    </m:r>
                    <m:r>
                      <a:rPr lang="en-US" sz="2200" b="1" i="1" smtClean="0">
                        <a:latin typeface="Cambria Math"/>
                        <a:cs typeface="Arial" pitchFamily="34" charset="0"/>
                      </a:rPr>
                      <m:t>𝟏</m:t>
                    </m:r>
                    <m:r>
                      <a:rPr lang="en-US" sz="2200" b="1" i="1" smtClean="0">
                        <a:latin typeface="Cambria Math"/>
                        <a:cs typeface="Arial" pitchFamily="34" charset="0"/>
                      </a:rPr>
                      <m:t> , </m:t>
                    </m:r>
                    <m:sSup>
                      <m:sSupPr>
                        <m:ctrlPr>
                          <a:rPr lang="en-US" sz="22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en-US" sz="2200" b="1" i="1" smtClean="0">
                            <a:latin typeface="Cambria Math"/>
                            <a:cs typeface="Arial" pitchFamily="34" charset="0"/>
                          </a:rPr>
                          <m:t>𝑺</m:t>
                        </m:r>
                      </m:e>
                      <m:sup>
                        <m:r>
                          <a:rPr lang="en-US" sz="2200" b="1" i="1" smtClean="0">
                            <a:latin typeface="Cambria Math"/>
                            <a:cs typeface="Arial" pitchFamily="34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22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en-US" sz="2200" b="1" i="1" smtClean="0">
                            <a:latin typeface="Cambria Math"/>
                            <a:cs typeface="Arial" pitchFamily="34" charset="0"/>
                          </a:rPr>
                          <m:t>𝟐</m:t>
                        </m:r>
                      </m:e>
                    </m:d>
                    <m:r>
                      <a:rPr lang="en-US" sz="2200" b="1" i="1" smtClean="0">
                        <a:latin typeface="Cambria Math"/>
                        <a:cs typeface="Arial" pitchFamily="34" charset="0"/>
                      </a:rPr>
                      <m:t>=</m:t>
                    </m:r>
                    <m:r>
                      <a:rPr lang="en-US" sz="2200" b="1" i="1" smtClean="0">
                        <a:latin typeface="Cambria Math"/>
                        <a:cs typeface="Arial" pitchFamily="34" charset="0"/>
                      </a:rPr>
                      <m:t>𝟒</m:t>
                    </m:r>
                  </m:oMath>
                </a14:m>
                <a:r>
                  <a:rPr lang="en-US" sz="2200" b="1">
                    <a:latin typeface="Arial" pitchFamily="34" charset="0"/>
                    <a:cs typeface="Arial" pitchFamily="34" charset="0"/>
                  </a:rPr>
                  <a:t> tức là S(x) là một nguyên hàm của x</a:t>
                </a:r>
                <a:r>
                  <a:rPr lang="en-US" sz="2200" b="1" baseline="30000"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en-US" sz="2200" b="1">
                    <a:latin typeface="Arial" pitchFamily="34" charset="0"/>
                    <a:cs typeface="Arial" pitchFamily="34" charset="0"/>
                  </a:rPr>
                  <a:t> trên [1;2]</a:t>
                </a:r>
                <a:endParaRPr lang="vi-VN" sz="2200" b="1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413" y="2930603"/>
                <a:ext cx="7221999" cy="769441"/>
              </a:xfrm>
              <a:prstGeom prst="rect">
                <a:avLst/>
              </a:prstGeom>
              <a:blipFill rotWithShape="1">
                <a:blip r:embed="rId10"/>
                <a:stretch>
                  <a:fillRect l="-1098" t="-3968" b="-15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502212" y="3923964"/>
            <a:ext cx="4373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lphaLcParenR" startAt="4"/>
            </a:pPr>
            <a:r>
              <a:rPr lang="en-US" sz="2200" b="1">
                <a:latin typeface="Arial" pitchFamily="34" charset="0"/>
                <a:cs typeface="Arial" pitchFamily="34" charset="0"/>
              </a:rPr>
              <a:t>Từ kết quả phần c, ta có : </a:t>
            </a:r>
            <a:endParaRPr lang="vi-VN" sz="2200" b="1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4332662"/>
              </p:ext>
            </p:extLst>
          </p:nvPr>
        </p:nvGraphicFramePr>
        <p:xfrm>
          <a:off x="4587874" y="3630613"/>
          <a:ext cx="2235200" cy="1017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952200" imgH="431640" progId="Equation.DSMT4">
                  <p:embed/>
                </p:oleObj>
              </mc:Choice>
              <mc:Fallback>
                <p:oleObj name="Equation" r:id="rId11" imgW="95220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7874" y="3630613"/>
                        <a:ext cx="2235200" cy="1017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989012" y="4800600"/>
            <a:ext cx="10515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>
                <a:latin typeface="Arial" pitchFamily="34" charset="0"/>
                <a:cs typeface="Arial" pitchFamily="34" charset="0"/>
              </a:rPr>
              <a:t>Sử dụng điều này với lưu ý S(1) = 0 và diện tích S = S(2) , hãy tính S.</a:t>
            </a:r>
            <a:endParaRPr lang="vi-VN" sz="2200" b="1"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912812" y="5334000"/>
                <a:ext cx="10515600" cy="438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200" b="1">
                    <a:latin typeface="Arial" pitchFamily="34" charset="0"/>
                    <a:cs typeface="Arial" pitchFamily="34" charset="0"/>
                  </a:rPr>
                  <a:t>Gọi F(x) là một nguyên hàm của </a:t>
                </a:r>
                <a14:m>
                  <m:oMath xmlns:m="http://schemas.openxmlformats.org/officeDocument/2006/math">
                    <m:r>
                      <a:rPr lang="en-US" sz="2200" b="1" i="1" smtClean="0">
                        <a:latin typeface="Cambria Math"/>
                        <a:cs typeface="Arial" pitchFamily="34" charset="0"/>
                      </a:rPr>
                      <m:t>𝒇</m:t>
                    </m:r>
                    <m:d>
                      <m:dPr>
                        <m:ctrlPr>
                          <a:rPr lang="en-US" sz="22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en-US" sz="2200" b="1" i="1" smtClean="0">
                            <a:latin typeface="Cambria Math"/>
                            <a:cs typeface="Arial" pitchFamily="34" charset="0"/>
                          </a:rPr>
                          <m:t>𝒙</m:t>
                        </m:r>
                      </m:e>
                    </m:d>
                    <m:r>
                      <a:rPr lang="en-US" sz="2200" b="1" i="1" smtClean="0">
                        <a:latin typeface="Cambria Math"/>
                        <a:cs typeface="Arial" pitchFamily="34" charset="0"/>
                      </a:rPr>
                      <m:t>=</m:t>
                    </m:r>
                    <m:sSup>
                      <m:sSupPr>
                        <m:ctrlPr>
                          <a:rPr lang="en-US" sz="22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en-US" sz="2200" b="1" i="1" smtClean="0">
                            <a:latin typeface="Cambria Math"/>
                            <a:cs typeface="Arial" pitchFamily="34" charset="0"/>
                          </a:rPr>
                          <m:t>𝒙</m:t>
                        </m:r>
                      </m:e>
                      <m:sup>
                        <m:r>
                          <a:rPr lang="en-US" sz="2200" b="1" i="1" smtClean="0">
                            <a:latin typeface="Cambria Math"/>
                            <a:cs typeface="Arial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200" b="1">
                    <a:latin typeface="Arial" pitchFamily="34" charset="0"/>
                    <a:cs typeface="Arial" pitchFamily="34" charset="0"/>
                  </a:rPr>
                  <a:t> trên [1;2] . So sánh F(2) – F(1)</a:t>
                </a:r>
                <a:endParaRPr lang="vi-VN" sz="2200" b="1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812" y="5334000"/>
                <a:ext cx="10515600" cy="438582"/>
              </a:xfrm>
              <a:prstGeom prst="rect">
                <a:avLst/>
              </a:prstGeom>
              <a:blipFill rotWithShape="1">
                <a:blip r:embed="rId13"/>
                <a:stretch>
                  <a:fillRect l="-754" t="-5556" b="-2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98092" name="Picture 4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612" y="6428"/>
            <a:ext cx="4133850" cy="450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5632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9" grpId="0"/>
      <p:bldP spid="16" grpId="0"/>
      <p:bldP spid="21" grpId="0"/>
      <p:bldP spid="24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34516</TotalTime>
  <Words>1251</Words>
  <Application>Microsoft Office PowerPoint</Application>
  <PresentationFormat>Tùy chỉnh</PresentationFormat>
  <Paragraphs>75</Paragraphs>
  <Slides>19</Slides>
  <Notes>10</Notes>
  <HiddenSlides>0</HiddenSlides>
  <MMClips>6</MMClips>
  <ScaleCrop>false</ScaleCrop>
  <HeadingPairs>
    <vt:vector size="8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19</vt:i4>
      </vt:variant>
    </vt:vector>
  </HeadingPairs>
  <TitlesOfParts>
    <vt:vector size="26" baseType="lpstr">
      <vt:lpstr>.VnCentury SchoolbookH</vt:lpstr>
      <vt:lpstr>Arial</vt:lpstr>
      <vt:lpstr>Calibri</vt:lpstr>
      <vt:lpstr>Cambria Math</vt:lpstr>
      <vt:lpstr>Wingdings</vt:lpstr>
      <vt:lpstr>Office Theme</vt:lpstr>
      <vt:lpstr>Equation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Phienbanmoi.com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PHAM THI NGOC ANH</cp:lastModifiedBy>
  <cp:revision>1956</cp:revision>
  <dcterms:created xsi:type="dcterms:W3CDTF">2021-08-04T05:24:17Z</dcterms:created>
  <dcterms:modified xsi:type="dcterms:W3CDTF">2025-04-25T08:06:46Z</dcterms:modified>
</cp:coreProperties>
</file>