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7" r:id="rId2"/>
    <p:sldId id="256" r:id="rId3"/>
    <p:sldId id="257" r:id="rId4"/>
    <p:sldId id="258" r:id="rId5"/>
    <p:sldId id="259" r:id="rId6"/>
    <p:sldId id="260" r:id="rId7"/>
    <p:sldId id="261" r:id="rId8"/>
    <p:sldId id="262" r:id="rId9"/>
    <p:sldId id="263" r:id="rId10"/>
    <p:sldId id="264" r:id="rId11"/>
    <p:sldId id="265" r:id="rId12"/>
    <p:sldId id="266" r:id="rId13"/>
    <p:sldId id="268" r:id="rId14"/>
  </p:sldIdLst>
  <p:sldSz cx="18288000" cy="10287000"/>
  <p:notesSz cx="6858000" cy="9144000"/>
  <p:embeddedFontLst>
    <p:embeddedFont>
      <p:font typeface="Calibri" panose="020F0502020204030204" pitchFamily="34" charset="0"/>
      <p:regular r:id="rId15"/>
      <p:bold r:id="rId16"/>
      <p:italic r:id="rId17"/>
      <p:boldItalic r:id="rId18"/>
    </p:embeddedFont>
    <p:embeddedFont>
      <p:font typeface="Montserrat Classic Bold" panose="020B0604020202020204" charset="0"/>
      <p:regular r:id="rId19"/>
    </p:embeddedFont>
    <p:embeddedFont>
      <p:font typeface="Helios" panose="020B0604020202020204" charset="0"/>
      <p:regular r:id="rId20"/>
    </p:embeddedFont>
    <p:embeddedFont>
      <p:font typeface="League Spartan" panose="020B0604020202020204" charset="0"/>
      <p:regular r:id="rId21"/>
    </p:embeddedFont>
    <p:embeddedFont>
      <p:font typeface="Inter" panose="020B0604020202020204" charset="0"/>
      <p:regular r:id="rId22"/>
    </p:embeddedFont>
    <p:embeddedFont>
      <p:font typeface="Montserrat Classic"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42" d="100"/>
          <a:sy n="42" d="100"/>
        </p:scale>
        <p:origin x="912" y="4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485900"/>
            <a:ext cx="19057620" cy="11772900"/>
          </a:xfrm>
          <a:prstGeom prst="rect">
            <a:avLst/>
          </a:prstGeom>
        </p:spPr>
      </p:pic>
    </p:spTree>
    <p:extLst>
      <p:ext uri="{BB962C8B-B14F-4D97-AF65-F5344CB8AC3E}">
        <p14:creationId xmlns:p14="http://schemas.microsoft.com/office/powerpoint/2010/main" val="3984333133"/>
      </p:ext>
    </p:extLst>
  </p:cSld>
  <p:clrMapOvr>
    <a:masterClrMapping/>
  </p:clrMapOvr>
  <mc:AlternateContent xmlns:mc="http://schemas.openxmlformats.org/markup-compatibility/2006">
    <mc:Choice xmlns:p14="http://schemas.microsoft.com/office/powerpoint/2010/main" Requires="p14">
      <p:transition spd="med" p14:dur="700" advClick="0" advTm="1000">
        <p:fade/>
      </p:transition>
    </mc:Choice>
    <mc:Fallback>
      <p:transition spd="med"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9688" y="0"/>
            <a:ext cx="18288000" cy="5569083"/>
            <a:chOff x="0" y="0"/>
            <a:chExt cx="4816593" cy="1466754"/>
          </a:xfrm>
        </p:grpSpPr>
        <p:sp>
          <p:nvSpPr>
            <p:cNvPr id="3" name="Freeform 3"/>
            <p:cNvSpPr/>
            <p:nvPr/>
          </p:nvSpPr>
          <p:spPr>
            <a:xfrm>
              <a:off x="0" y="0"/>
              <a:ext cx="4816592" cy="1466754"/>
            </a:xfrm>
            <a:custGeom>
              <a:avLst/>
              <a:gdLst/>
              <a:ahLst/>
              <a:cxnLst/>
              <a:rect l="l" t="t" r="r" b="b"/>
              <a:pathLst>
                <a:path w="4816592" h="1466754">
                  <a:moveTo>
                    <a:pt x="0" y="0"/>
                  </a:moveTo>
                  <a:lnTo>
                    <a:pt x="4816592" y="0"/>
                  </a:lnTo>
                  <a:lnTo>
                    <a:pt x="4816592" y="1466754"/>
                  </a:lnTo>
                  <a:lnTo>
                    <a:pt x="0" y="1466754"/>
                  </a:lnTo>
                  <a:close/>
                </a:path>
              </a:pathLst>
            </a:custGeom>
            <a:solidFill>
              <a:srgbClr val="2B485F"/>
            </a:solidFill>
          </p:spPr>
        </p:sp>
        <p:sp>
          <p:nvSpPr>
            <p:cNvPr id="4" name="TextBox 4"/>
            <p:cNvSpPr txBox="1"/>
            <p:nvPr/>
          </p:nvSpPr>
          <p:spPr>
            <a:xfrm>
              <a:off x="0" y="-66675"/>
              <a:ext cx="4816593" cy="1533429"/>
            </a:xfrm>
            <a:prstGeom prst="rect">
              <a:avLst/>
            </a:prstGeom>
          </p:spPr>
          <p:txBody>
            <a:bodyPr lIns="50800" tIns="50800" rIns="50800" bIns="50800" rtlCol="0" anchor="ctr"/>
            <a:lstStyle/>
            <a:p>
              <a:pPr algn="ctr">
                <a:lnSpc>
                  <a:spcPts val="3640"/>
                </a:lnSpc>
              </a:pPr>
              <a:endParaRPr/>
            </a:p>
            <a:p>
              <a:pPr algn="ctr">
                <a:lnSpc>
                  <a:spcPts val="3640"/>
                </a:lnSpc>
              </a:pPr>
              <a:endParaRPr/>
            </a:p>
          </p:txBody>
        </p:sp>
      </p:grpSp>
      <p:sp>
        <p:nvSpPr>
          <p:cNvPr id="5" name="AutoShape 5"/>
          <p:cNvSpPr/>
          <p:nvPr/>
        </p:nvSpPr>
        <p:spPr>
          <a:xfrm>
            <a:off x="1028700" y="4825576"/>
            <a:ext cx="2050229" cy="0"/>
          </a:xfrm>
          <a:prstGeom prst="line">
            <a:avLst/>
          </a:prstGeom>
          <a:ln w="85725" cap="flat">
            <a:solidFill>
              <a:srgbClr val="86B4C4"/>
            </a:solidFill>
            <a:prstDash val="solid"/>
            <a:headEnd type="none" w="sm" len="sm"/>
            <a:tailEnd type="none" w="sm" len="sm"/>
          </a:ln>
        </p:spPr>
      </p:sp>
      <p:grpSp>
        <p:nvGrpSpPr>
          <p:cNvPr id="6" name="Group 6"/>
          <p:cNvGrpSpPr/>
          <p:nvPr/>
        </p:nvGrpSpPr>
        <p:grpSpPr>
          <a:xfrm>
            <a:off x="9668435" y="6204937"/>
            <a:ext cx="7917355" cy="3249786"/>
            <a:chOff x="0" y="0"/>
            <a:chExt cx="2085229" cy="855911"/>
          </a:xfrm>
        </p:grpSpPr>
        <p:sp>
          <p:nvSpPr>
            <p:cNvPr id="7" name="Freeform 7"/>
            <p:cNvSpPr/>
            <p:nvPr/>
          </p:nvSpPr>
          <p:spPr>
            <a:xfrm>
              <a:off x="0" y="0"/>
              <a:ext cx="2085229" cy="855911"/>
            </a:xfrm>
            <a:custGeom>
              <a:avLst/>
              <a:gdLst/>
              <a:ahLst/>
              <a:cxnLst/>
              <a:rect l="l" t="t" r="r" b="b"/>
              <a:pathLst>
                <a:path w="2085229" h="855911">
                  <a:moveTo>
                    <a:pt x="48892" y="0"/>
                  </a:moveTo>
                  <a:lnTo>
                    <a:pt x="2036337" y="0"/>
                  </a:lnTo>
                  <a:cubicBezTo>
                    <a:pt x="2063340" y="0"/>
                    <a:pt x="2085229" y="21890"/>
                    <a:pt x="2085229" y="48892"/>
                  </a:cubicBezTo>
                  <a:lnTo>
                    <a:pt x="2085229" y="807019"/>
                  </a:lnTo>
                  <a:cubicBezTo>
                    <a:pt x="2085229" y="834021"/>
                    <a:pt x="2063340" y="855911"/>
                    <a:pt x="2036337" y="855911"/>
                  </a:cubicBezTo>
                  <a:lnTo>
                    <a:pt x="48892" y="855911"/>
                  </a:lnTo>
                  <a:cubicBezTo>
                    <a:pt x="21890" y="855911"/>
                    <a:pt x="0" y="834021"/>
                    <a:pt x="0" y="807019"/>
                  </a:cubicBezTo>
                  <a:lnTo>
                    <a:pt x="0" y="48892"/>
                  </a:lnTo>
                  <a:cubicBezTo>
                    <a:pt x="0" y="21890"/>
                    <a:pt x="21890" y="0"/>
                    <a:pt x="48892" y="0"/>
                  </a:cubicBezTo>
                  <a:close/>
                </a:path>
              </a:pathLst>
            </a:custGeom>
            <a:solidFill>
              <a:srgbClr val="2B485F"/>
            </a:solidFill>
          </p:spPr>
        </p:sp>
        <p:sp>
          <p:nvSpPr>
            <p:cNvPr id="8" name="TextBox 8"/>
            <p:cNvSpPr txBox="1"/>
            <p:nvPr/>
          </p:nvSpPr>
          <p:spPr>
            <a:xfrm>
              <a:off x="0" y="-66675"/>
              <a:ext cx="2085229" cy="922586"/>
            </a:xfrm>
            <a:prstGeom prst="rect">
              <a:avLst/>
            </a:prstGeom>
          </p:spPr>
          <p:txBody>
            <a:bodyPr lIns="50800" tIns="50800" rIns="50800" bIns="50800" rtlCol="0" anchor="ctr"/>
            <a:lstStyle/>
            <a:p>
              <a:pPr algn="just">
                <a:lnSpc>
                  <a:spcPts val="3640"/>
                </a:lnSpc>
              </a:pPr>
              <a:endParaRPr/>
            </a:p>
          </p:txBody>
        </p:sp>
      </p:grpSp>
      <p:grpSp>
        <p:nvGrpSpPr>
          <p:cNvPr id="9" name="Group 9"/>
          <p:cNvGrpSpPr/>
          <p:nvPr/>
        </p:nvGrpSpPr>
        <p:grpSpPr>
          <a:xfrm>
            <a:off x="1028700" y="6204937"/>
            <a:ext cx="7590865" cy="3249786"/>
            <a:chOff x="0" y="0"/>
            <a:chExt cx="1999240" cy="855911"/>
          </a:xfrm>
        </p:grpSpPr>
        <p:sp>
          <p:nvSpPr>
            <p:cNvPr id="10" name="Freeform 10"/>
            <p:cNvSpPr/>
            <p:nvPr/>
          </p:nvSpPr>
          <p:spPr>
            <a:xfrm>
              <a:off x="0" y="0"/>
              <a:ext cx="1999240" cy="855911"/>
            </a:xfrm>
            <a:custGeom>
              <a:avLst/>
              <a:gdLst/>
              <a:ahLst/>
              <a:cxnLst/>
              <a:rect l="l" t="t" r="r" b="b"/>
              <a:pathLst>
                <a:path w="1999240" h="855911">
                  <a:moveTo>
                    <a:pt x="50995" y="0"/>
                  </a:moveTo>
                  <a:lnTo>
                    <a:pt x="1948245" y="0"/>
                  </a:lnTo>
                  <a:cubicBezTo>
                    <a:pt x="1961770" y="0"/>
                    <a:pt x="1974741" y="5373"/>
                    <a:pt x="1984304" y="14936"/>
                  </a:cubicBezTo>
                  <a:cubicBezTo>
                    <a:pt x="1993868" y="24499"/>
                    <a:pt x="1999240" y="37470"/>
                    <a:pt x="1999240" y="50995"/>
                  </a:cubicBezTo>
                  <a:lnTo>
                    <a:pt x="1999240" y="804916"/>
                  </a:lnTo>
                  <a:cubicBezTo>
                    <a:pt x="1999240" y="818440"/>
                    <a:pt x="1993868" y="831411"/>
                    <a:pt x="1984304" y="840975"/>
                  </a:cubicBezTo>
                  <a:cubicBezTo>
                    <a:pt x="1974741" y="850538"/>
                    <a:pt x="1961770" y="855911"/>
                    <a:pt x="1948245" y="855911"/>
                  </a:cubicBezTo>
                  <a:lnTo>
                    <a:pt x="50995" y="855911"/>
                  </a:lnTo>
                  <a:cubicBezTo>
                    <a:pt x="37470" y="855911"/>
                    <a:pt x="24499" y="850538"/>
                    <a:pt x="14936" y="840975"/>
                  </a:cubicBezTo>
                  <a:cubicBezTo>
                    <a:pt x="5373" y="831411"/>
                    <a:pt x="0" y="818440"/>
                    <a:pt x="0" y="804916"/>
                  </a:cubicBezTo>
                  <a:lnTo>
                    <a:pt x="0" y="50995"/>
                  </a:lnTo>
                  <a:cubicBezTo>
                    <a:pt x="0" y="37470"/>
                    <a:pt x="5373" y="24499"/>
                    <a:pt x="14936" y="14936"/>
                  </a:cubicBezTo>
                  <a:cubicBezTo>
                    <a:pt x="24499" y="5373"/>
                    <a:pt x="37470" y="0"/>
                    <a:pt x="50995" y="0"/>
                  </a:cubicBezTo>
                  <a:close/>
                </a:path>
              </a:pathLst>
            </a:custGeom>
            <a:solidFill>
              <a:srgbClr val="2B485F"/>
            </a:solidFill>
          </p:spPr>
        </p:sp>
        <p:sp>
          <p:nvSpPr>
            <p:cNvPr id="11" name="TextBox 11"/>
            <p:cNvSpPr txBox="1"/>
            <p:nvPr/>
          </p:nvSpPr>
          <p:spPr>
            <a:xfrm>
              <a:off x="0" y="-66675"/>
              <a:ext cx="1999240" cy="922586"/>
            </a:xfrm>
            <a:prstGeom prst="rect">
              <a:avLst/>
            </a:prstGeom>
          </p:spPr>
          <p:txBody>
            <a:bodyPr lIns="50800" tIns="50800" rIns="50800" bIns="50800" rtlCol="0" anchor="ctr"/>
            <a:lstStyle/>
            <a:p>
              <a:pPr algn="ctr">
                <a:lnSpc>
                  <a:spcPts val="3640"/>
                </a:lnSpc>
              </a:pPr>
              <a:endParaRPr/>
            </a:p>
          </p:txBody>
        </p:sp>
      </p:grpSp>
      <p:sp>
        <p:nvSpPr>
          <p:cNvPr id="12" name="TextBox 12"/>
          <p:cNvSpPr txBox="1"/>
          <p:nvPr/>
        </p:nvSpPr>
        <p:spPr>
          <a:xfrm>
            <a:off x="1441743" y="6967018"/>
            <a:ext cx="6650202" cy="2846070"/>
          </a:xfrm>
          <a:prstGeom prst="rect">
            <a:avLst/>
          </a:prstGeom>
        </p:spPr>
        <p:txBody>
          <a:bodyPr lIns="0" tIns="0" rIns="0" bIns="0" rtlCol="0" anchor="t">
            <a:spAutoFit/>
          </a:bodyPr>
          <a:lstStyle/>
          <a:p>
            <a:pPr algn="l">
              <a:lnSpc>
                <a:spcPts val="3780"/>
              </a:lnSpc>
            </a:pPr>
            <a:r>
              <a:rPr lang="en-US" sz="2700" spc="321">
                <a:solidFill>
                  <a:srgbClr val="FFFFFF"/>
                </a:solidFill>
                <a:latin typeface="Inter"/>
                <a:ea typeface="Inter"/>
                <a:cs typeface="Inter"/>
                <a:sym typeface="Inter"/>
              </a:rPr>
              <a:t>According to studies, reseachers agree that playing game to much could bring out the obesity for players. Because of, inactivity while playing game.  </a:t>
            </a:r>
          </a:p>
        </p:txBody>
      </p:sp>
      <p:sp>
        <p:nvSpPr>
          <p:cNvPr id="13" name="TextBox 13"/>
          <p:cNvSpPr txBox="1"/>
          <p:nvPr/>
        </p:nvSpPr>
        <p:spPr>
          <a:xfrm>
            <a:off x="10138766" y="6446318"/>
            <a:ext cx="5368030" cy="1127125"/>
          </a:xfrm>
          <a:prstGeom prst="rect">
            <a:avLst/>
          </a:prstGeom>
        </p:spPr>
        <p:txBody>
          <a:bodyPr lIns="0" tIns="0" rIns="0" bIns="0" rtlCol="0" anchor="t">
            <a:spAutoFit/>
          </a:bodyPr>
          <a:lstStyle/>
          <a:p>
            <a:pPr algn="l">
              <a:lnSpc>
                <a:spcPts val="4549"/>
              </a:lnSpc>
            </a:pPr>
            <a:r>
              <a:rPr lang="en-US" sz="3499" spc="83">
                <a:solidFill>
                  <a:srgbClr val="FFFFFF"/>
                </a:solidFill>
                <a:latin typeface="League Spartan"/>
                <a:ea typeface="League Spartan"/>
                <a:cs typeface="League Spartan"/>
                <a:sym typeface="League Spartan"/>
              </a:rPr>
              <a:t>Visual impairment</a:t>
            </a:r>
          </a:p>
          <a:p>
            <a:pPr algn="l">
              <a:lnSpc>
                <a:spcPts val="4549"/>
              </a:lnSpc>
            </a:pPr>
            <a:endParaRPr lang="en-US" sz="3499" spc="83">
              <a:solidFill>
                <a:srgbClr val="FFFFFF"/>
              </a:solidFill>
              <a:latin typeface="League Spartan"/>
              <a:ea typeface="League Spartan"/>
              <a:cs typeface="League Spartan"/>
              <a:sym typeface="League Spartan"/>
            </a:endParaRPr>
          </a:p>
        </p:txBody>
      </p:sp>
      <p:sp>
        <p:nvSpPr>
          <p:cNvPr id="14" name="TextBox 14"/>
          <p:cNvSpPr txBox="1"/>
          <p:nvPr/>
        </p:nvSpPr>
        <p:spPr>
          <a:xfrm>
            <a:off x="10138766" y="6967018"/>
            <a:ext cx="7120534" cy="2369820"/>
          </a:xfrm>
          <a:prstGeom prst="rect">
            <a:avLst/>
          </a:prstGeom>
        </p:spPr>
        <p:txBody>
          <a:bodyPr lIns="0" tIns="0" rIns="0" bIns="0" rtlCol="0" anchor="t">
            <a:spAutoFit/>
          </a:bodyPr>
          <a:lstStyle/>
          <a:p>
            <a:pPr algn="l">
              <a:lnSpc>
                <a:spcPts val="3780"/>
              </a:lnSpc>
            </a:pPr>
            <a:r>
              <a:rPr lang="en-US" sz="2700" spc="321">
                <a:solidFill>
                  <a:srgbClr val="FFFFFF"/>
                </a:solidFill>
                <a:latin typeface="Inter"/>
                <a:ea typeface="Inter"/>
                <a:cs typeface="Inter"/>
                <a:sym typeface="Inter"/>
              </a:rPr>
              <a:t>Looking intently in a long time would cause pressures for your  eyes. Screen lights from computer is one of the most worst effects for your eyes.</a:t>
            </a:r>
          </a:p>
        </p:txBody>
      </p:sp>
      <p:sp>
        <p:nvSpPr>
          <p:cNvPr id="15" name="TextBox 15"/>
          <p:cNvSpPr txBox="1"/>
          <p:nvPr/>
        </p:nvSpPr>
        <p:spPr>
          <a:xfrm>
            <a:off x="0" y="810610"/>
            <a:ext cx="9533688" cy="1447979"/>
          </a:xfrm>
          <a:prstGeom prst="rect">
            <a:avLst/>
          </a:prstGeom>
        </p:spPr>
        <p:txBody>
          <a:bodyPr lIns="0" tIns="0" rIns="0" bIns="0" rtlCol="0" anchor="t">
            <a:spAutoFit/>
          </a:bodyPr>
          <a:lstStyle/>
          <a:p>
            <a:pPr algn="ctr">
              <a:lnSpc>
                <a:spcPts val="11581"/>
              </a:lnSpc>
            </a:pPr>
            <a:r>
              <a:rPr lang="en-US" sz="9339" spc="224">
                <a:solidFill>
                  <a:srgbClr val="006BB6"/>
                </a:solidFill>
                <a:latin typeface="League Spartan"/>
                <a:ea typeface="League Spartan"/>
                <a:cs typeface="League Spartan"/>
                <a:sym typeface="League Spartan"/>
              </a:rPr>
              <a:t>DRAWBACKS </a:t>
            </a:r>
          </a:p>
        </p:txBody>
      </p:sp>
      <p:sp>
        <p:nvSpPr>
          <p:cNvPr id="16" name="TextBox 16"/>
          <p:cNvSpPr txBox="1"/>
          <p:nvPr/>
        </p:nvSpPr>
        <p:spPr>
          <a:xfrm>
            <a:off x="293582" y="2521165"/>
            <a:ext cx="8325984" cy="928049"/>
          </a:xfrm>
          <a:prstGeom prst="rect">
            <a:avLst/>
          </a:prstGeom>
        </p:spPr>
        <p:txBody>
          <a:bodyPr lIns="0" tIns="0" rIns="0" bIns="0" rtlCol="0" anchor="t">
            <a:spAutoFit/>
          </a:bodyPr>
          <a:lstStyle/>
          <a:p>
            <a:pPr algn="l">
              <a:lnSpc>
                <a:spcPts val="7533"/>
              </a:lnSpc>
            </a:pPr>
            <a:r>
              <a:rPr lang="en-US" sz="5794" spc="139">
                <a:solidFill>
                  <a:srgbClr val="78927B"/>
                </a:solidFill>
                <a:latin typeface="League Spartan"/>
                <a:ea typeface="League Spartan"/>
                <a:cs typeface="League Spartan"/>
                <a:sym typeface="League Spartan"/>
              </a:rPr>
              <a:t>Physical detriments</a:t>
            </a:r>
          </a:p>
        </p:txBody>
      </p:sp>
      <p:sp>
        <p:nvSpPr>
          <p:cNvPr id="17" name="TextBox 17"/>
          <p:cNvSpPr txBox="1"/>
          <p:nvPr/>
        </p:nvSpPr>
        <p:spPr>
          <a:xfrm>
            <a:off x="1504176" y="6468543"/>
            <a:ext cx="3631793" cy="555625"/>
          </a:xfrm>
          <a:prstGeom prst="rect">
            <a:avLst/>
          </a:prstGeom>
        </p:spPr>
        <p:txBody>
          <a:bodyPr lIns="0" tIns="0" rIns="0" bIns="0" rtlCol="0" anchor="t">
            <a:spAutoFit/>
          </a:bodyPr>
          <a:lstStyle/>
          <a:p>
            <a:pPr algn="l">
              <a:lnSpc>
                <a:spcPts val="4549"/>
              </a:lnSpc>
            </a:pPr>
            <a:r>
              <a:rPr lang="en-US" sz="3499" spc="83">
                <a:solidFill>
                  <a:srgbClr val="FFFFFF"/>
                </a:solidFill>
                <a:latin typeface="League Spartan"/>
                <a:ea typeface="League Spartan"/>
                <a:cs typeface="League Spartan"/>
                <a:sym typeface="League Spartan"/>
              </a:rPr>
              <a:t>Obesity rates</a:t>
            </a:r>
          </a:p>
        </p:txBody>
      </p:sp>
      <p:sp>
        <p:nvSpPr>
          <p:cNvPr id="18" name="Freeform 18"/>
          <p:cNvSpPr/>
          <p:nvPr/>
        </p:nvSpPr>
        <p:spPr>
          <a:xfrm>
            <a:off x="9249956" y="-59997"/>
            <a:ext cx="8754312" cy="5629080"/>
          </a:xfrm>
          <a:custGeom>
            <a:avLst/>
            <a:gdLst/>
            <a:ahLst/>
            <a:cxnLst/>
            <a:rect l="l" t="t" r="r" b="b"/>
            <a:pathLst>
              <a:path w="8754312" h="5629080">
                <a:moveTo>
                  <a:pt x="0" y="0"/>
                </a:moveTo>
                <a:lnTo>
                  <a:pt x="8754312" y="0"/>
                </a:lnTo>
                <a:lnTo>
                  <a:pt x="8754312" y="5629080"/>
                </a:lnTo>
                <a:lnTo>
                  <a:pt x="0" y="5629080"/>
                </a:lnTo>
                <a:lnTo>
                  <a:pt x="0" y="0"/>
                </a:lnTo>
                <a:close/>
              </a:path>
            </a:pathLst>
          </a:custGeom>
          <a:blipFill>
            <a:blip r:embed="rId2"/>
            <a:stretch>
              <a:fillRect b="-16489"/>
            </a:stretch>
          </a:blipFill>
        </p:spPr>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ppt_w</p:attrName>
                                        </p:attrNameLst>
                                      </p:cBhvr>
                                      <p:tavLst>
                                        <p:tav tm="0" fmla="#ppt_w*sin(2.5*pi*$)">
                                          <p:val>
                                            <p:fltVal val="0"/>
                                          </p:val>
                                        </p:tav>
                                        <p:tav tm="100000">
                                          <p:val>
                                            <p:fltVal val="1"/>
                                          </p:val>
                                        </p:tav>
                                      </p:tavLst>
                                    </p:anim>
                                    <p:anim calcmode="lin" valueType="num">
                                      <p:cBhvr>
                                        <p:cTn id="9" dur="2000" fill="hold"/>
                                        <p:tgtEl>
                                          <p:spTgt spid="15"/>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 presetClass="entr" presetSubtype="4"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par>
                          <p:cTn id="15" fill="hold">
                            <p:stCondLst>
                              <p:cond delay="2500"/>
                            </p:stCondLst>
                            <p:childTnLst>
                              <p:par>
                                <p:cTn id="16" presetID="31"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fltVal val="0"/>
                                          </p:val>
                                        </p:tav>
                                        <p:tav tm="100000">
                                          <p:val>
                                            <p:strVal val="#ppt_w"/>
                                          </p:val>
                                        </p:tav>
                                      </p:tavLst>
                                    </p:anim>
                                    <p:anim calcmode="lin" valueType="num">
                                      <p:cBhvr>
                                        <p:cTn id="19" dur="1000" fill="hold"/>
                                        <p:tgtEl>
                                          <p:spTgt spid="18"/>
                                        </p:tgtEl>
                                        <p:attrNameLst>
                                          <p:attrName>ppt_h</p:attrName>
                                        </p:attrNameLst>
                                      </p:cBhvr>
                                      <p:tavLst>
                                        <p:tav tm="0">
                                          <p:val>
                                            <p:fltVal val="0"/>
                                          </p:val>
                                        </p:tav>
                                        <p:tav tm="100000">
                                          <p:val>
                                            <p:strVal val="#ppt_h"/>
                                          </p:val>
                                        </p:tav>
                                      </p:tavLst>
                                    </p:anim>
                                    <p:anim calcmode="lin" valueType="num">
                                      <p:cBhvr>
                                        <p:cTn id="20" dur="1000" fill="hold"/>
                                        <p:tgtEl>
                                          <p:spTgt spid="18"/>
                                        </p:tgtEl>
                                        <p:attrNameLst>
                                          <p:attrName>style.rotation</p:attrName>
                                        </p:attrNameLst>
                                      </p:cBhvr>
                                      <p:tavLst>
                                        <p:tav tm="0">
                                          <p:val>
                                            <p:fltVal val="90"/>
                                          </p:val>
                                        </p:tav>
                                        <p:tav tm="100000">
                                          <p:val>
                                            <p:fltVal val="0"/>
                                          </p:val>
                                        </p:tav>
                                      </p:tavLst>
                                    </p:anim>
                                    <p:animEffect transition="in" filter="fade">
                                      <p:cBhvr>
                                        <p:cTn id="21" dur="10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circle(in)">
                                      <p:cBhvr>
                                        <p:cTn id="4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684203" y="-1293343"/>
            <a:ext cx="10210175" cy="8027047"/>
            <a:chOff x="0" y="0"/>
            <a:chExt cx="2689100" cy="2114119"/>
          </a:xfrm>
        </p:grpSpPr>
        <p:sp>
          <p:nvSpPr>
            <p:cNvPr id="3" name="Freeform 3"/>
            <p:cNvSpPr/>
            <p:nvPr/>
          </p:nvSpPr>
          <p:spPr>
            <a:xfrm>
              <a:off x="0" y="0"/>
              <a:ext cx="2689100" cy="2114119"/>
            </a:xfrm>
            <a:custGeom>
              <a:avLst/>
              <a:gdLst/>
              <a:ahLst/>
              <a:cxnLst/>
              <a:rect l="l" t="t" r="r" b="b"/>
              <a:pathLst>
                <a:path w="2689100" h="2114119">
                  <a:moveTo>
                    <a:pt x="203200" y="0"/>
                  </a:moveTo>
                  <a:lnTo>
                    <a:pt x="2689100" y="0"/>
                  </a:lnTo>
                  <a:lnTo>
                    <a:pt x="2485900" y="2114119"/>
                  </a:lnTo>
                  <a:lnTo>
                    <a:pt x="0" y="2114119"/>
                  </a:lnTo>
                  <a:lnTo>
                    <a:pt x="203200" y="0"/>
                  </a:lnTo>
                  <a:close/>
                </a:path>
              </a:pathLst>
            </a:custGeom>
            <a:solidFill>
              <a:srgbClr val="365679"/>
            </a:solidFill>
          </p:spPr>
        </p:sp>
        <p:sp>
          <p:nvSpPr>
            <p:cNvPr id="4" name="TextBox 4"/>
            <p:cNvSpPr txBox="1"/>
            <p:nvPr/>
          </p:nvSpPr>
          <p:spPr>
            <a:xfrm>
              <a:off x="101600" y="-66675"/>
              <a:ext cx="2485900" cy="2180794"/>
            </a:xfrm>
            <a:prstGeom prst="rect">
              <a:avLst/>
            </a:prstGeom>
          </p:spPr>
          <p:txBody>
            <a:bodyPr lIns="50800" tIns="50800" rIns="50800" bIns="50800" rtlCol="0" anchor="ctr"/>
            <a:lstStyle/>
            <a:p>
              <a:pPr algn="ctr">
                <a:lnSpc>
                  <a:spcPts val="3640"/>
                </a:lnSpc>
              </a:pPr>
              <a:endParaRPr/>
            </a:p>
          </p:txBody>
        </p:sp>
      </p:grpSp>
      <p:grpSp>
        <p:nvGrpSpPr>
          <p:cNvPr id="5" name="Group 5"/>
          <p:cNvGrpSpPr/>
          <p:nvPr/>
        </p:nvGrpSpPr>
        <p:grpSpPr>
          <a:xfrm rot="9902075">
            <a:off x="16639813" y="-861230"/>
            <a:ext cx="3620223" cy="3167695"/>
            <a:chOff x="0" y="0"/>
            <a:chExt cx="812800" cy="711200"/>
          </a:xfrm>
        </p:grpSpPr>
        <p:sp>
          <p:nvSpPr>
            <p:cNvPr id="6" name="Freeform 6"/>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365679"/>
            </a:solidFill>
          </p:spPr>
        </p:sp>
        <p:sp>
          <p:nvSpPr>
            <p:cNvPr id="7" name="TextBox 7"/>
            <p:cNvSpPr txBox="1"/>
            <p:nvPr/>
          </p:nvSpPr>
          <p:spPr>
            <a:xfrm>
              <a:off x="127000" y="263525"/>
              <a:ext cx="558800" cy="396875"/>
            </a:xfrm>
            <a:prstGeom prst="rect">
              <a:avLst/>
            </a:prstGeom>
          </p:spPr>
          <p:txBody>
            <a:bodyPr lIns="50800" tIns="50800" rIns="50800" bIns="50800" rtlCol="0" anchor="ctr"/>
            <a:lstStyle/>
            <a:p>
              <a:pPr algn="ctr">
                <a:lnSpc>
                  <a:spcPts val="3640"/>
                </a:lnSpc>
              </a:pPr>
              <a:endParaRPr/>
            </a:p>
          </p:txBody>
        </p:sp>
      </p:grpSp>
      <p:grpSp>
        <p:nvGrpSpPr>
          <p:cNvPr id="8" name="Group 8"/>
          <p:cNvGrpSpPr/>
          <p:nvPr/>
        </p:nvGrpSpPr>
        <p:grpSpPr>
          <a:xfrm>
            <a:off x="9525972" y="6752103"/>
            <a:ext cx="8432283" cy="3263152"/>
            <a:chOff x="0" y="0"/>
            <a:chExt cx="2220848" cy="859431"/>
          </a:xfrm>
        </p:grpSpPr>
        <p:sp>
          <p:nvSpPr>
            <p:cNvPr id="9" name="Freeform 9"/>
            <p:cNvSpPr/>
            <p:nvPr/>
          </p:nvSpPr>
          <p:spPr>
            <a:xfrm>
              <a:off x="0" y="0"/>
              <a:ext cx="2220848" cy="859431"/>
            </a:xfrm>
            <a:custGeom>
              <a:avLst/>
              <a:gdLst/>
              <a:ahLst/>
              <a:cxnLst/>
              <a:rect l="l" t="t" r="r" b="b"/>
              <a:pathLst>
                <a:path w="2220848" h="859431">
                  <a:moveTo>
                    <a:pt x="45906" y="0"/>
                  </a:moveTo>
                  <a:lnTo>
                    <a:pt x="2174942" y="0"/>
                  </a:lnTo>
                  <a:cubicBezTo>
                    <a:pt x="2200295" y="0"/>
                    <a:pt x="2220848" y="20553"/>
                    <a:pt x="2220848" y="45906"/>
                  </a:cubicBezTo>
                  <a:lnTo>
                    <a:pt x="2220848" y="813525"/>
                  </a:lnTo>
                  <a:cubicBezTo>
                    <a:pt x="2220848" y="825700"/>
                    <a:pt x="2216012" y="837376"/>
                    <a:pt x="2207402" y="845985"/>
                  </a:cubicBezTo>
                  <a:cubicBezTo>
                    <a:pt x="2198793" y="854595"/>
                    <a:pt x="2187117" y="859431"/>
                    <a:pt x="2174942" y="859431"/>
                  </a:cubicBezTo>
                  <a:lnTo>
                    <a:pt x="45906" y="859431"/>
                  </a:lnTo>
                  <a:cubicBezTo>
                    <a:pt x="33731" y="859431"/>
                    <a:pt x="22055" y="854595"/>
                    <a:pt x="13446" y="845985"/>
                  </a:cubicBezTo>
                  <a:cubicBezTo>
                    <a:pt x="4837" y="837376"/>
                    <a:pt x="0" y="825700"/>
                    <a:pt x="0" y="813525"/>
                  </a:cubicBezTo>
                  <a:lnTo>
                    <a:pt x="0" y="45906"/>
                  </a:lnTo>
                  <a:cubicBezTo>
                    <a:pt x="0" y="33731"/>
                    <a:pt x="4837" y="22055"/>
                    <a:pt x="13446" y="13446"/>
                  </a:cubicBezTo>
                  <a:cubicBezTo>
                    <a:pt x="22055" y="4837"/>
                    <a:pt x="33731" y="0"/>
                    <a:pt x="45906" y="0"/>
                  </a:cubicBezTo>
                  <a:close/>
                </a:path>
              </a:pathLst>
            </a:custGeom>
            <a:solidFill>
              <a:srgbClr val="2B485F"/>
            </a:solidFill>
          </p:spPr>
        </p:sp>
        <p:sp>
          <p:nvSpPr>
            <p:cNvPr id="10" name="TextBox 10"/>
            <p:cNvSpPr txBox="1"/>
            <p:nvPr/>
          </p:nvSpPr>
          <p:spPr>
            <a:xfrm>
              <a:off x="0" y="-66675"/>
              <a:ext cx="2220848" cy="926106"/>
            </a:xfrm>
            <a:prstGeom prst="rect">
              <a:avLst/>
            </a:prstGeom>
          </p:spPr>
          <p:txBody>
            <a:bodyPr lIns="50800" tIns="50800" rIns="50800" bIns="50800" rtlCol="0" anchor="ctr"/>
            <a:lstStyle/>
            <a:p>
              <a:pPr algn="ctr">
                <a:lnSpc>
                  <a:spcPts val="3640"/>
                </a:lnSpc>
              </a:pPr>
              <a:endParaRPr/>
            </a:p>
            <a:p>
              <a:pPr algn="ctr">
                <a:lnSpc>
                  <a:spcPts val="3640"/>
                </a:lnSpc>
              </a:pPr>
              <a:endParaRPr/>
            </a:p>
          </p:txBody>
        </p:sp>
      </p:grpSp>
      <p:grpSp>
        <p:nvGrpSpPr>
          <p:cNvPr id="11" name="Group 11"/>
          <p:cNvGrpSpPr/>
          <p:nvPr/>
        </p:nvGrpSpPr>
        <p:grpSpPr>
          <a:xfrm>
            <a:off x="9144000" y="722618"/>
            <a:ext cx="8814255" cy="5310890"/>
            <a:chOff x="0" y="0"/>
            <a:chExt cx="849619" cy="511924"/>
          </a:xfrm>
        </p:grpSpPr>
        <p:sp>
          <p:nvSpPr>
            <p:cNvPr id="12" name="Freeform 12"/>
            <p:cNvSpPr/>
            <p:nvPr/>
          </p:nvSpPr>
          <p:spPr>
            <a:xfrm>
              <a:off x="0" y="0"/>
              <a:ext cx="849619" cy="511924"/>
            </a:xfrm>
            <a:custGeom>
              <a:avLst/>
              <a:gdLst/>
              <a:ahLst/>
              <a:cxnLst/>
              <a:rect l="l" t="t" r="r" b="b"/>
              <a:pathLst>
                <a:path w="849619" h="511924">
                  <a:moveTo>
                    <a:pt x="424809" y="0"/>
                  </a:moveTo>
                  <a:cubicBezTo>
                    <a:pt x="190194" y="0"/>
                    <a:pt x="0" y="114598"/>
                    <a:pt x="0" y="255962"/>
                  </a:cubicBezTo>
                  <a:cubicBezTo>
                    <a:pt x="0" y="397326"/>
                    <a:pt x="190194" y="511924"/>
                    <a:pt x="424809" y="511924"/>
                  </a:cubicBezTo>
                  <a:cubicBezTo>
                    <a:pt x="659425" y="511924"/>
                    <a:pt x="849619" y="397326"/>
                    <a:pt x="849619" y="255962"/>
                  </a:cubicBezTo>
                  <a:cubicBezTo>
                    <a:pt x="849619" y="114598"/>
                    <a:pt x="659425" y="0"/>
                    <a:pt x="424809" y="0"/>
                  </a:cubicBezTo>
                  <a:close/>
                </a:path>
              </a:pathLst>
            </a:custGeom>
            <a:solidFill>
              <a:srgbClr val="2B485F"/>
            </a:solidFill>
          </p:spPr>
        </p:sp>
        <p:sp>
          <p:nvSpPr>
            <p:cNvPr id="13" name="TextBox 13"/>
            <p:cNvSpPr txBox="1"/>
            <p:nvPr/>
          </p:nvSpPr>
          <p:spPr>
            <a:xfrm>
              <a:off x="79652" y="-18682"/>
              <a:ext cx="690315" cy="482614"/>
            </a:xfrm>
            <a:prstGeom prst="rect">
              <a:avLst/>
            </a:prstGeom>
          </p:spPr>
          <p:txBody>
            <a:bodyPr lIns="50800" tIns="50800" rIns="50800" bIns="50800" rtlCol="0" anchor="ctr"/>
            <a:lstStyle/>
            <a:p>
              <a:pPr algn="ctr">
                <a:lnSpc>
                  <a:spcPts val="3640"/>
                </a:lnSpc>
              </a:pPr>
              <a:endParaRPr/>
            </a:p>
          </p:txBody>
        </p:sp>
      </p:grpSp>
      <p:grpSp>
        <p:nvGrpSpPr>
          <p:cNvPr id="14" name="Group 14"/>
          <p:cNvGrpSpPr/>
          <p:nvPr/>
        </p:nvGrpSpPr>
        <p:grpSpPr>
          <a:xfrm>
            <a:off x="251020" y="6752103"/>
            <a:ext cx="8892980" cy="3263152"/>
            <a:chOff x="0" y="0"/>
            <a:chExt cx="857207" cy="314540"/>
          </a:xfrm>
        </p:grpSpPr>
        <p:sp>
          <p:nvSpPr>
            <p:cNvPr id="15" name="Freeform 15"/>
            <p:cNvSpPr/>
            <p:nvPr/>
          </p:nvSpPr>
          <p:spPr>
            <a:xfrm>
              <a:off x="0" y="0"/>
              <a:ext cx="857207" cy="314540"/>
            </a:xfrm>
            <a:custGeom>
              <a:avLst/>
              <a:gdLst/>
              <a:ahLst/>
              <a:cxnLst/>
              <a:rect l="l" t="t" r="r" b="b"/>
              <a:pathLst>
                <a:path w="857207" h="314540">
                  <a:moveTo>
                    <a:pt x="654007" y="0"/>
                  </a:moveTo>
                  <a:cubicBezTo>
                    <a:pt x="766232" y="0"/>
                    <a:pt x="857207" y="70412"/>
                    <a:pt x="857207" y="157270"/>
                  </a:cubicBezTo>
                  <a:cubicBezTo>
                    <a:pt x="857207" y="244128"/>
                    <a:pt x="766232" y="314540"/>
                    <a:pt x="654007" y="314540"/>
                  </a:cubicBezTo>
                  <a:lnTo>
                    <a:pt x="203200" y="314540"/>
                  </a:lnTo>
                  <a:cubicBezTo>
                    <a:pt x="90976" y="314540"/>
                    <a:pt x="0" y="244128"/>
                    <a:pt x="0" y="157270"/>
                  </a:cubicBezTo>
                  <a:cubicBezTo>
                    <a:pt x="0" y="70412"/>
                    <a:pt x="90976" y="0"/>
                    <a:pt x="203200" y="0"/>
                  </a:cubicBezTo>
                  <a:close/>
                </a:path>
              </a:pathLst>
            </a:custGeom>
            <a:solidFill>
              <a:srgbClr val="2B485F"/>
            </a:solidFill>
          </p:spPr>
        </p:sp>
        <p:sp>
          <p:nvSpPr>
            <p:cNvPr id="16" name="TextBox 16"/>
            <p:cNvSpPr txBox="1"/>
            <p:nvPr/>
          </p:nvSpPr>
          <p:spPr>
            <a:xfrm>
              <a:off x="0" y="-66675"/>
              <a:ext cx="857207" cy="381215"/>
            </a:xfrm>
            <a:prstGeom prst="rect">
              <a:avLst/>
            </a:prstGeom>
          </p:spPr>
          <p:txBody>
            <a:bodyPr lIns="50800" tIns="50800" rIns="50800" bIns="50800" rtlCol="0" anchor="ctr"/>
            <a:lstStyle/>
            <a:p>
              <a:pPr algn="ctr">
                <a:lnSpc>
                  <a:spcPts val="3640"/>
                </a:lnSpc>
              </a:pPr>
              <a:r>
                <a:rPr lang="en-US" sz="2600">
                  <a:solidFill>
                    <a:srgbClr val="FFFFFF"/>
                  </a:solidFill>
                  <a:latin typeface="Helios"/>
                  <a:ea typeface="Helios"/>
                  <a:cs typeface="Helios"/>
                  <a:sym typeface="Helios"/>
                </a:rPr>
                <a:t> </a:t>
              </a:r>
            </a:p>
          </p:txBody>
        </p:sp>
      </p:grpSp>
      <p:sp>
        <p:nvSpPr>
          <p:cNvPr id="17" name="Freeform 17"/>
          <p:cNvSpPr/>
          <p:nvPr/>
        </p:nvSpPr>
        <p:spPr>
          <a:xfrm>
            <a:off x="0" y="1858865"/>
            <a:ext cx="8737003" cy="4874838"/>
          </a:xfrm>
          <a:custGeom>
            <a:avLst/>
            <a:gdLst/>
            <a:ahLst/>
            <a:cxnLst/>
            <a:rect l="l" t="t" r="r" b="b"/>
            <a:pathLst>
              <a:path w="8737003" h="4874838">
                <a:moveTo>
                  <a:pt x="0" y="0"/>
                </a:moveTo>
                <a:lnTo>
                  <a:pt x="8737003" y="0"/>
                </a:lnTo>
                <a:lnTo>
                  <a:pt x="8737003" y="4874839"/>
                </a:lnTo>
                <a:lnTo>
                  <a:pt x="0" y="4874839"/>
                </a:lnTo>
                <a:lnTo>
                  <a:pt x="0" y="0"/>
                </a:lnTo>
                <a:close/>
              </a:path>
            </a:pathLst>
          </a:custGeom>
          <a:blipFill>
            <a:blip r:embed="rId2"/>
            <a:stretch>
              <a:fillRect t="-15377" b="-14562"/>
            </a:stretch>
          </a:blipFill>
        </p:spPr>
      </p:sp>
      <p:sp>
        <p:nvSpPr>
          <p:cNvPr id="18" name="TextBox 18"/>
          <p:cNvSpPr txBox="1"/>
          <p:nvPr/>
        </p:nvSpPr>
        <p:spPr>
          <a:xfrm>
            <a:off x="9862549" y="6926093"/>
            <a:ext cx="8095706" cy="547370"/>
          </a:xfrm>
          <a:prstGeom prst="rect">
            <a:avLst/>
          </a:prstGeom>
        </p:spPr>
        <p:txBody>
          <a:bodyPr lIns="0" tIns="0" rIns="0" bIns="0" rtlCol="0" anchor="t">
            <a:spAutoFit/>
          </a:bodyPr>
          <a:lstStyle/>
          <a:p>
            <a:pPr algn="l">
              <a:lnSpc>
                <a:spcPts val="4419"/>
              </a:lnSpc>
            </a:pPr>
            <a:r>
              <a:rPr lang="en-US" sz="3399" spc="81">
                <a:solidFill>
                  <a:srgbClr val="C486B8"/>
                </a:solidFill>
                <a:latin typeface="League Spartan"/>
                <a:ea typeface="League Spartan"/>
                <a:cs typeface="League Spartan"/>
                <a:sym typeface="League Spartan"/>
              </a:rPr>
              <a:t>Addiction and lack of time control</a:t>
            </a:r>
          </a:p>
        </p:txBody>
      </p:sp>
      <p:sp>
        <p:nvSpPr>
          <p:cNvPr id="19" name="TextBox 19"/>
          <p:cNvSpPr txBox="1"/>
          <p:nvPr/>
        </p:nvSpPr>
        <p:spPr>
          <a:xfrm>
            <a:off x="9944985" y="7406788"/>
            <a:ext cx="7930834" cy="2564765"/>
          </a:xfrm>
          <a:prstGeom prst="rect">
            <a:avLst/>
          </a:prstGeom>
        </p:spPr>
        <p:txBody>
          <a:bodyPr lIns="0" tIns="0" rIns="0" bIns="0" rtlCol="0" anchor="t">
            <a:spAutoFit/>
          </a:bodyPr>
          <a:lstStyle/>
          <a:p>
            <a:pPr algn="l">
              <a:lnSpc>
                <a:spcPts val="4060"/>
              </a:lnSpc>
            </a:pPr>
            <a:r>
              <a:rPr lang="en-US" sz="2900" spc="345">
                <a:solidFill>
                  <a:srgbClr val="FFFFFF"/>
                </a:solidFill>
                <a:latin typeface="Inter"/>
                <a:ea typeface="Inter"/>
                <a:cs typeface="Inter"/>
                <a:sym typeface="Inter"/>
              </a:rPr>
              <a:t>People can easily be addicted by the attraction and interests of diverse game types. Losing control and spending too much time on is one of the drawbacks of gaming.</a:t>
            </a:r>
          </a:p>
        </p:txBody>
      </p:sp>
      <p:sp>
        <p:nvSpPr>
          <p:cNvPr id="20" name="TextBox 20"/>
          <p:cNvSpPr txBox="1"/>
          <p:nvPr/>
        </p:nvSpPr>
        <p:spPr>
          <a:xfrm>
            <a:off x="10557114" y="1452880"/>
            <a:ext cx="6541704" cy="547370"/>
          </a:xfrm>
          <a:prstGeom prst="rect">
            <a:avLst/>
          </a:prstGeom>
        </p:spPr>
        <p:txBody>
          <a:bodyPr lIns="0" tIns="0" rIns="0" bIns="0" rtlCol="0" anchor="t">
            <a:spAutoFit/>
          </a:bodyPr>
          <a:lstStyle/>
          <a:p>
            <a:pPr algn="l">
              <a:lnSpc>
                <a:spcPts val="4419"/>
              </a:lnSpc>
            </a:pPr>
            <a:r>
              <a:rPr lang="en-US" sz="3399" spc="81">
                <a:solidFill>
                  <a:srgbClr val="C486B8"/>
                </a:solidFill>
                <a:latin typeface="League Spartan"/>
                <a:ea typeface="League Spartan"/>
                <a:cs typeface="League Spartan"/>
                <a:sym typeface="League Spartan"/>
              </a:rPr>
              <a:t>Affecting to mental health</a:t>
            </a:r>
          </a:p>
        </p:txBody>
      </p:sp>
      <p:sp>
        <p:nvSpPr>
          <p:cNvPr id="21" name="TextBox 21"/>
          <p:cNvSpPr txBox="1"/>
          <p:nvPr/>
        </p:nvSpPr>
        <p:spPr>
          <a:xfrm>
            <a:off x="9776697" y="1933575"/>
            <a:ext cx="7930834" cy="3593465"/>
          </a:xfrm>
          <a:prstGeom prst="rect">
            <a:avLst/>
          </a:prstGeom>
        </p:spPr>
        <p:txBody>
          <a:bodyPr lIns="0" tIns="0" rIns="0" bIns="0" rtlCol="0" anchor="t">
            <a:spAutoFit/>
          </a:bodyPr>
          <a:lstStyle/>
          <a:p>
            <a:pPr algn="l">
              <a:lnSpc>
                <a:spcPts val="4060"/>
              </a:lnSpc>
            </a:pPr>
            <a:r>
              <a:rPr lang="en-US" sz="2900" spc="345">
                <a:solidFill>
                  <a:srgbClr val="FFFFFF"/>
                </a:solidFill>
                <a:latin typeface="Inter"/>
                <a:ea typeface="Inter"/>
                <a:cs typeface="Inter"/>
                <a:sym typeface="Inter"/>
              </a:rPr>
              <a:t>Playing game for a long time cause </a:t>
            </a:r>
          </a:p>
          <a:p>
            <a:pPr algn="l">
              <a:lnSpc>
                <a:spcPts val="4060"/>
              </a:lnSpc>
            </a:pPr>
            <a:r>
              <a:rPr lang="en-US" sz="2900" spc="345">
                <a:solidFill>
                  <a:srgbClr val="FFFFFF"/>
                </a:solidFill>
                <a:latin typeface="Inter"/>
                <a:ea typeface="Inter"/>
                <a:cs typeface="Inter"/>
                <a:sym typeface="Inter"/>
              </a:rPr>
              <a:t>tense, worriness and sleeplessness. players will rely on virtual world</a:t>
            </a:r>
          </a:p>
          <a:p>
            <a:pPr algn="l">
              <a:lnSpc>
                <a:spcPts val="4060"/>
              </a:lnSpc>
            </a:pPr>
            <a:r>
              <a:rPr lang="en-US" sz="2900" spc="345">
                <a:solidFill>
                  <a:srgbClr val="FFFFFF"/>
                </a:solidFill>
                <a:latin typeface="Inter"/>
                <a:ea typeface="Inter"/>
                <a:cs typeface="Inter"/>
                <a:sym typeface="Inter"/>
              </a:rPr>
              <a:t>and leave out real world for avoid facing with issues in life. This could                 . damage mental health and cause            l        several bad problems.</a:t>
            </a:r>
          </a:p>
        </p:txBody>
      </p:sp>
      <p:sp>
        <p:nvSpPr>
          <p:cNvPr id="22" name="TextBox 22"/>
          <p:cNvSpPr txBox="1"/>
          <p:nvPr/>
        </p:nvSpPr>
        <p:spPr>
          <a:xfrm>
            <a:off x="1426658" y="6948205"/>
            <a:ext cx="6541704" cy="1099820"/>
          </a:xfrm>
          <a:prstGeom prst="rect">
            <a:avLst/>
          </a:prstGeom>
        </p:spPr>
        <p:txBody>
          <a:bodyPr lIns="0" tIns="0" rIns="0" bIns="0" rtlCol="0" anchor="t">
            <a:spAutoFit/>
          </a:bodyPr>
          <a:lstStyle/>
          <a:p>
            <a:pPr algn="l">
              <a:lnSpc>
                <a:spcPts val="4419"/>
              </a:lnSpc>
            </a:pPr>
            <a:r>
              <a:rPr lang="en-US" sz="3399" spc="81">
                <a:solidFill>
                  <a:srgbClr val="C486B8"/>
                </a:solidFill>
                <a:latin typeface="League Spartan"/>
                <a:ea typeface="League Spartan"/>
                <a:cs typeface="League Spartan"/>
                <a:sym typeface="League Spartan"/>
              </a:rPr>
              <a:t>Bad effects of social nexus</a:t>
            </a:r>
          </a:p>
          <a:p>
            <a:pPr algn="l">
              <a:lnSpc>
                <a:spcPts val="4419"/>
              </a:lnSpc>
            </a:pPr>
            <a:endParaRPr lang="en-US" sz="3399" spc="81">
              <a:solidFill>
                <a:srgbClr val="C486B8"/>
              </a:solidFill>
              <a:latin typeface="League Spartan"/>
              <a:ea typeface="League Spartan"/>
              <a:cs typeface="League Spartan"/>
              <a:sym typeface="League Spartan"/>
            </a:endParaRPr>
          </a:p>
        </p:txBody>
      </p:sp>
      <p:sp>
        <p:nvSpPr>
          <p:cNvPr id="23" name="TextBox 23"/>
          <p:cNvSpPr txBox="1"/>
          <p:nvPr/>
        </p:nvSpPr>
        <p:spPr>
          <a:xfrm>
            <a:off x="672981" y="7450490"/>
            <a:ext cx="8341060" cy="2564765"/>
          </a:xfrm>
          <a:prstGeom prst="rect">
            <a:avLst/>
          </a:prstGeom>
        </p:spPr>
        <p:txBody>
          <a:bodyPr lIns="0" tIns="0" rIns="0" bIns="0" rtlCol="0" anchor="t">
            <a:spAutoFit/>
          </a:bodyPr>
          <a:lstStyle/>
          <a:p>
            <a:pPr algn="l">
              <a:lnSpc>
                <a:spcPts val="4060"/>
              </a:lnSpc>
            </a:pPr>
            <a:r>
              <a:rPr lang="en-US" sz="2900" spc="345">
                <a:solidFill>
                  <a:srgbClr val="FFFFFF"/>
                </a:solidFill>
                <a:latin typeface="Inter"/>
                <a:ea typeface="Inter"/>
                <a:cs typeface="Inter"/>
                <a:sym typeface="Inter"/>
              </a:rPr>
              <a:t>The social relationships could be effect by the way use game. Gamers be more isolate, alienate friend and    . family. Therefore, the quality of life</a:t>
            </a:r>
          </a:p>
          <a:p>
            <a:pPr algn="l">
              <a:lnSpc>
                <a:spcPts val="4060"/>
              </a:lnSpc>
            </a:pPr>
            <a:r>
              <a:rPr lang="en-US" sz="2900" spc="345">
                <a:solidFill>
                  <a:srgbClr val="FFFFFF"/>
                </a:solidFill>
                <a:latin typeface="Inter"/>
                <a:ea typeface="Inter"/>
                <a:cs typeface="Inter"/>
                <a:sym typeface="Inter"/>
              </a:rPr>
              <a:t>......             be decline.</a:t>
            </a:r>
          </a:p>
        </p:txBody>
      </p:sp>
      <p:sp>
        <p:nvSpPr>
          <p:cNvPr id="24" name="TextBox 24"/>
          <p:cNvSpPr txBox="1"/>
          <p:nvPr/>
        </p:nvSpPr>
        <p:spPr>
          <a:xfrm>
            <a:off x="243369" y="12065"/>
            <a:ext cx="8250264" cy="1733550"/>
          </a:xfrm>
          <a:prstGeom prst="rect">
            <a:avLst/>
          </a:prstGeom>
        </p:spPr>
        <p:txBody>
          <a:bodyPr lIns="0" tIns="0" rIns="0" bIns="0" rtlCol="0" anchor="t">
            <a:spAutoFit/>
          </a:bodyPr>
          <a:lstStyle/>
          <a:p>
            <a:pPr marL="0" lvl="0" indent="0" algn="l">
              <a:lnSpc>
                <a:spcPts val="6878"/>
              </a:lnSpc>
              <a:spcBef>
                <a:spcPct val="0"/>
              </a:spcBef>
            </a:pPr>
            <a:r>
              <a:rPr lang="en-US" sz="5731" b="1" spc="206">
                <a:solidFill>
                  <a:srgbClr val="78927B"/>
                </a:solidFill>
                <a:latin typeface="Montserrat Classic Bold"/>
                <a:ea typeface="Montserrat Classic Bold"/>
                <a:cs typeface="Montserrat Classic Bold"/>
                <a:sym typeface="Montserrat Classic Bold"/>
              </a:rPr>
              <a:t>Other detriments of playing games </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anim calcmode="lin" valueType="num">
                                      <p:cBhvr>
                                        <p:cTn id="8" dur="2000" fill="hold"/>
                                        <p:tgtEl>
                                          <p:spTgt spid="24"/>
                                        </p:tgtEl>
                                        <p:attrNameLst>
                                          <p:attrName>ppt_w</p:attrName>
                                        </p:attrNameLst>
                                      </p:cBhvr>
                                      <p:tavLst>
                                        <p:tav tm="0" fmla="#ppt_w*sin(2.5*pi*$)">
                                          <p:val>
                                            <p:fltVal val="0"/>
                                          </p:val>
                                        </p:tav>
                                        <p:tav tm="100000">
                                          <p:val>
                                            <p:fltVal val="1"/>
                                          </p:val>
                                        </p:tav>
                                      </p:tavLst>
                                    </p:anim>
                                    <p:anim calcmode="lin" valueType="num">
                                      <p:cBhvr>
                                        <p:cTn id="9" dur="2000" fill="hold"/>
                                        <p:tgtEl>
                                          <p:spTgt spid="24"/>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4" presetClass="entr" presetSubtype="1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childTnLst>
                          </p:cTn>
                        </p:par>
                        <p:par>
                          <p:cTn id="14" fill="hold">
                            <p:stCondLst>
                              <p:cond delay="2500"/>
                            </p:stCondLst>
                            <p:childTnLst>
                              <p:par>
                                <p:cTn id="15" presetID="1"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1000" fill="hold"/>
                                        <p:tgtEl>
                                          <p:spTgt spid="20"/>
                                        </p:tgtEl>
                                        <p:attrNameLst>
                                          <p:attrName>ppt_w</p:attrName>
                                        </p:attrNameLst>
                                      </p:cBhvr>
                                      <p:tavLst>
                                        <p:tav tm="0">
                                          <p:val>
                                            <p:fltVal val="0"/>
                                          </p:val>
                                        </p:tav>
                                        <p:tav tm="100000">
                                          <p:val>
                                            <p:strVal val="#ppt_w"/>
                                          </p:val>
                                        </p:tav>
                                      </p:tavLst>
                                    </p:anim>
                                    <p:anim calcmode="lin" valueType="num">
                                      <p:cBhvr>
                                        <p:cTn id="22" dur="1000" fill="hold"/>
                                        <p:tgtEl>
                                          <p:spTgt spid="20"/>
                                        </p:tgtEl>
                                        <p:attrNameLst>
                                          <p:attrName>ppt_h</p:attrName>
                                        </p:attrNameLst>
                                      </p:cBhvr>
                                      <p:tavLst>
                                        <p:tav tm="0">
                                          <p:val>
                                            <p:fltVal val="0"/>
                                          </p:val>
                                        </p:tav>
                                        <p:tav tm="100000">
                                          <p:val>
                                            <p:strVal val="#ppt_h"/>
                                          </p:val>
                                        </p:tav>
                                      </p:tavLst>
                                    </p:anim>
                                    <p:anim calcmode="lin" valueType="num">
                                      <p:cBhvr>
                                        <p:cTn id="23" dur="1000" fill="hold"/>
                                        <p:tgtEl>
                                          <p:spTgt spid="20"/>
                                        </p:tgtEl>
                                        <p:attrNameLst>
                                          <p:attrName>style.rotation</p:attrName>
                                        </p:attrNameLst>
                                      </p:cBhvr>
                                      <p:tavLst>
                                        <p:tav tm="0">
                                          <p:val>
                                            <p:fltVal val="90"/>
                                          </p:val>
                                        </p:tav>
                                        <p:tav tm="100000">
                                          <p:val>
                                            <p:fltVal val="0"/>
                                          </p:val>
                                        </p:tav>
                                      </p:tavLst>
                                    </p:anim>
                                    <p:animEffect transition="in" filter="fade">
                                      <p:cBhvr>
                                        <p:cTn id="24" dur="10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par>
                          <p:cTn id="30" fill="hold">
                            <p:stCondLst>
                              <p:cond delay="500"/>
                            </p:stCondLst>
                            <p:childTnLst>
                              <p:par>
                                <p:cTn id="31" presetID="1" presetClass="entr" presetSubtype="0"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down)">
                                      <p:cBhvr>
                                        <p:cTn id="51" dur="580">
                                          <p:stCondLst>
                                            <p:cond delay="0"/>
                                          </p:stCondLst>
                                        </p:cTn>
                                        <p:tgtEl>
                                          <p:spTgt spid="18"/>
                                        </p:tgtEl>
                                      </p:cBhvr>
                                    </p:animEffect>
                                    <p:anim calcmode="lin" valueType="num">
                                      <p:cBhvr>
                                        <p:cTn id="5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57" dur="26">
                                          <p:stCondLst>
                                            <p:cond delay="650"/>
                                          </p:stCondLst>
                                        </p:cTn>
                                        <p:tgtEl>
                                          <p:spTgt spid="18"/>
                                        </p:tgtEl>
                                      </p:cBhvr>
                                      <p:to x="100000" y="60000"/>
                                    </p:animScale>
                                    <p:animScale>
                                      <p:cBhvr>
                                        <p:cTn id="58" dur="166" decel="50000">
                                          <p:stCondLst>
                                            <p:cond delay="676"/>
                                          </p:stCondLst>
                                        </p:cTn>
                                        <p:tgtEl>
                                          <p:spTgt spid="18"/>
                                        </p:tgtEl>
                                      </p:cBhvr>
                                      <p:to x="100000" y="100000"/>
                                    </p:animScale>
                                    <p:animScale>
                                      <p:cBhvr>
                                        <p:cTn id="59" dur="26">
                                          <p:stCondLst>
                                            <p:cond delay="1312"/>
                                          </p:stCondLst>
                                        </p:cTn>
                                        <p:tgtEl>
                                          <p:spTgt spid="18"/>
                                        </p:tgtEl>
                                      </p:cBhvr>
                                      <p:to x="100000" y="80000"/>
                                    </p:animScale>
                                    <p:animScale>
                                      <p:cBhvr>
                                        <p:cTn id="60" dur="166" decel="50000">
                                          <p:stCondLst>
                                            <p:cond delay="1338"/>
                                          </p:stCondLst>
                                        </p:cTn>
                                        <p:tgtEl>
                                          <p:spTgt spid="18"/>
                                        </p:tgtEl>
                                      </p:cBhvr>
                                      <p:to x="100000" y="100000"/>
                                    </p:animScale>
                                    <p:animScale>
                                      <p:cBhvr>
                                        <p:cTn id="61" dur="26">
                                          <p:stCondLst>
                                            <p:cond delay="1642"/>
                                          </p:stCondLst>
                                        </p:cTn>
                                        <p:tgtEl>
                                          <p:spTgt spid="18"/>
                                        </p:tgtEl>
                                      </p:cBhvr>
                                      <p:to x="100000" y="90000"/>
                                    </p:animScale>
                                    <p:animScale>
                                      <p:cBhvr>
                                        <p:cTn id="62" dur="166" decel="50000">
                                          <p:stCondLst>
                                            <p:cond delay="1668"/>
                                          </p:stCondLst>
                                        </p:cTn>
                                        <p:tgtEl>
                                          <p:spTgt spid="18"/>
                                        </p:tgtEl>
                                      </p:cBhvr>
                                      <p:to x="100000" y="100000"/>
                                    </p:animScale>
                                    <p:animScale>
                                      <p:cBhvr>
                                        <p:cTn id="63" dur="26">
                                          <p:stCondLst>
                                            <p:cond delay="1808"/>
                                          </p:stCondLst>
                                        </p:cTn>
                                        <p:tgtEl>
                                          <p:spTgt spid="18"/>
                                        </p:tgtEl>
                                      </p:cBhvr>
                                      <p:to x="100000" y="95000"/>
                                    </p:animScale>
                                    <p:animScale>
                                      <p:cBhvr>
                                        <p:cTn id="64" dur="166" decel="50000">
                                          <p:stCondLst>
                                            <p:cond delay="1834"/>
                                          </p:stCondLst>
                                        </p:cTn>
                                        <p:tgtEl>
                                          <p:spTgt spid="18"/>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42214" y="2171700"/>
            <a:ext cx="16547571" cy="8115300"/>
            <a:chOff x="0" y="0"/>
            <a:chExt cx="952591" cy="473553"/>
          </a:xfrm>
        </p:grpSpPr>
        <p:sp>
          <p:nvSpPr>
            <p:cNvPr id="3" name="Freeform 3"/>
            <p:cNvSpPr/>
            <p:nvPr/>
          </p:nvSpPr>
          <p:spPr>
            <a:xfrm>
              <a:off x="0" y="0"/>
              <a:ext cx="952591" cy="473553"/>
            </a:xfrm>
            <a:custGeom>
              <a:avLst/>
              <a:gdLst/>
              <a:ahLst/>
              <a:cxnLst/>
              <a:rect l="l" t="t" r="r" b="b"/>
              <a:pathLst>
                <a:path w="952591" h="473553">
                  <a:moveTo>
                    <a:pt x="203200" y="0"/>
                  </a:moveTo>
                  <a:lnTo>
                    <a:pt x="952591" y="0"/>
                  </a:lnTo>
                  <a:lnTo>
                    <a:pt x="749391" y="473553"/>
                  </a:lnTo>
                  <a:lnTo>
                    <a:pt x="0" y="473553"/>
                  </a:lnTo>
                  <a:lnTo>
                    <a:pt x="203200" y="0"/>
                  </a:lnTo>
                  <a:close/>
                </a:path>
              </a:pathLst>
            </a:custGeom>
            <a:solidFill>
              <a:srgbClr val="2B485F"/>
            </a:solidFill>
          </p:spPr>
        </p:sp>
        <p:sp>
          <p:nvSpPr>
            <p:cNvPr id="4" name="TextBox 4"/>
            <p:cNvSpPr txBox="1"/>
            <p:nvPr/>
          </p:nvSpPr>
          <p:spPr>
            <a:xfrm>
              <a:off x="101600" y="-66675"/>
              <a:ext cx="749391" cy="540228"/>
            </a:xfrm>
            <a:prstGeom prst="rect">
              <a:avLst/>
            </a:prstGeom>
          </p:spPr>
          <p:txBody>
            <a:bodyPr lIns="50800" tIns="50800" rIns="50800" bIns="50800" rtlCol="0" anchor="ctr"/>
            <a:lstStyle/>
            <a:p>
              <a:pPr algn="l">
                <a:lnSpc>
                  <a:spcPts val="3640"/>
                </a:lnSpc>
              </a:pPr>
              <a:endParaRPr/>
            </a:p>
          </p:txBody>
        </p:sp>
      </p:grpSp>
      <p:grpSp>
        <p:nvGrpSpPr>
          <p:cNvPr id="5" name="Group 5"/>
          <p:cNvGrpSpPr/>
          <p:nvPr/>
        </p:nvGrpSpPr>
        <p:grpSpPr>
          <a:xfrm>
            <a:off x="10147219" y="0"/>
            <a:ext cx="11123371" cy="10287000"/>
            <a:chOff x="0" y="0"/>
            <a:chExt cx="1292476" cy="1195294"/>
          </a:xfrm>
        </p:grpSpPr>
        <p:sp>
          <p:nvSpPr>
            <p:cNvPr id="6" name="Freeform 6"/>
            <p:cNvSpPr/>
            <p:nvPr/>
          </p:nvSpPr>
          <p:spPr>
            <a:xfrm>
              <a:off x="0" y="0"/>
              <a:ext cx="1292476" cy="1195294"/>
            </a:xfrm>
            <a:custGeom>
              <a:avLst/>
              <a:gdLst/>
              <a:ahLst/>
              <a:cxnLst/>
              <a:rect l="l" t="t" r="r" b="b"/>
              <a:pathLst>
                <a:path w="1292476" h="1195294">
                  <a:moveTo>
                    <a:pt x="203200" y="0"/>
                  </a:moveTo>
                  <a:lnTo>
                    <a:pt x="1292476" y="0"/>
                  </a:lnTo>
                  <a:lnTo>
                    <a:pt x="1089276" y="1195294"/>
                  </a:lnTo>
                  <a:lnTo>
                    <a:pt x="0" y="1195294"/>
                  </a:lnTo>
                  <a:lnTo>
                    <a:pt x="203200" y="0"/>
                  </a:lnTo>
                  <a:close/>
                </a:path>
              </a:pathLst>
            </a:custGeom>
            <a:blipFill>
              <a:blip r:embed="rId2"/>
              <a:stretch>
                <a:fillRect r="-38808"/>
              </a:stretch>
            </a:blipFill>
          </p:spPr>
        </p:sp>
      </p:grpSp>
      <p:sp>
        <p:nvSpPr>
          <p:cNvPr id="7" name="AutoShape 7"/>
          <p:cNvSpPr/>
          <p:nvPr/>
        </p:nvSpPr>
        <p:spPr>
          <a:xfrm flipV="1">
            <a:off x="330638" y="4490270"/>
            <a:ext cx="5100934" cy="0"/>
          </a:xfrm>
          <a:prstGeom prst="line">
            <a:avLst/>
          </a:prstGeom>
          <a:ln w="85725" cap="flat">
            <a:solidFill>
              <a:srgbClr val="FFFFFF"/>
            </a:solidFill>
            <a:prstDash val="solid"/>
            <a:headEnd type="none" w="sm" len="sm"/>
            <a:tailEnd type="none" w="sm" len="sm"/>
          </a:ln>
        </p:spPr>
      </p:sp>
      <p:sp>
        <p:nvSpPr>
          <p:cNvPr id="8" name="TextBox 8"/>
          <p:cNvSpPr txBox="1"/>
          <p:nvPr/>
        </p:nvSpPr>
        <p:spPr>
          <a:xfrm>
            <a:off x="964337" y="3186812"/>
            <a:ext cx="6573548" cy="1136257"/>
          </a:xfrm>
          <a:prstGeom prst="rect">
            <a:avLst/>
          </a:prstGeom>
        </p:spPr>
        <p:txBody>
          <a:bodyPr lIns="0" tIns="0" rIns="0" bIns="0" rtlCol="0" anchor="t">
            <a:spAutoFit/>
          </a:bodyPr>
          <a:lstStyle/>
          <a:p>
            <a:pPr algn="l">
              <a:lnSpc>
                <a:spcPts val="9190"/>
              </a:lnSpc>
            </a:pPr>
            <a:r>
              <a:rPr lang="en-US" sz="7069" spc="169">
                <a:solidFill>
                  <a:srgbClr val="FFFFFF"/>
                </a:solidFill>
                <a:latin typeface="League Spartan"/>
                <a:ea typeface="League Spartan"/>
                <a:cs typeface="League Spartan"/>
                <a:sym typeface="League Spartan"/>
              </a:rPr>
              <a:t>Solutions</a:t>
            </a:r>
          </a:p>
        </p:txBody>
      </p:sp>
      <p:sp>
        <p:nvSpPr>
          <p:cNvPr id="9" name="TextBox 9"/>
          <p:cNvSpPr txBox="1"/>
          <p:nvPr/>
        </p:nvSpPr>
        <p:spPr>
          <a:xfrm>
            <a:off x="0" y="4580757"/>
            <a:ext cx="10468741" cy="5314285"/>
          </a:xfrm>
          <a:prstGeom prst="rect">
            <a:avLst/>
          </a:prstGeom>
        </p:spPr>
        <p:txBody>
          <a:bodyPr lIns="0" tIns="0" rIns="0" bIns="0" rtlCol="0" anchor="t">
            <a:spAutoFit/>
          </a:bodyPr>
          <a:lstStyle/>
          <a:p>
            <a:pPr marL="815275" lvl="1" indent="-407637" algn="l">
              <a:lnSpc>
                <a:spcPts val="5286"/>
              </a:lnSpc>
              <a:buFont typeface="Arial"/>
              <a:buChar char="•"/>
            </a:pPr>
            <a:r>
              <a:rPr lang="en-US" sz="3776" spc="83">
                <a:solidFill>
                  <a:srgbClr val="FF5757"/>
                </a:solidFill>
                <a:latin typeface="Montserrat Classic"/>
                <a:ea typeface="Montserrat Classic"/>
                <a:cs typeface="Montserrat Classic"/>
                <a:sym typeface="Montserrat Classic"/>
              </a:rPr>
              <a:t>Setting your gaming goals.</a:t>
            </a:r>
          </a:p>
          <a:p>
            <a:pPr marL="815275" lvl="1" indent="-407637" algn="l">
              <a:lnSpc>
                <a:spcPts val="5286"/>
              </a:lnSpc>
              <a:buFont typeface="Arial"/>
              <a:buChar char="•"/>
            </a:pPr>
            <a:r>
              <a:rPr lang="en-US" sz="3776" spc="83">
                <a:solidFill>
                  <a:srgbClr val="FF5757"/>
                </a:solidFill>
                <a:latin typeface="Montserrat Classic"/>
                <a:ea typeface="Montserrat Classic"/>
                <a:cs typeface="Montserrat Classic"/>
                <a:sym typeface="Montserrat Classic"/>
              </a:rPr>
              <a:t>Practising to control your time.</a:t>
            </a:r>
          </a:p>
          <a:p>
            <a:pPr marL="815275" lvl="1" indent="-407637" algn="l">
              <a:lnSpc>
                <a:spcPts val="5286"/>
              </a:lnSpc>
              <a:buFont typeface="Arial"/>
              <a:buChar char="•"/>
            </a:pPr>
            <a:r>
              <a:rPr lang="en-US" sz="3776" spc="83">
                <a:solidFill>
                  <a:srgbClr val="FF5757"/>
                </a:solidFill>
                <a:latin typeface="Montserrat Classic"/>
                <a:ea typeface="Montserrat Classic"/>
                <a:cs typeface="Montserrat Classic"/>
                <a:sym typeface="Montserrat Classic"/>
              </a:rPr>
              <a:t>Rising knowlegde about harmful effects of gaming.</a:t>
            </a:r>
          </a:p>
          <a:p>
            <a:pPr marL="815275" lvl="1" indent="-407637" algn="l">
              <a:lnSpc>
                <a:spcPts val="5286"/>
              </a:lnSpc>
              <a:buFont typeface="Arial"/>
              <a:buChar char="•"/>
            </a:pPr>
            <a:r>
              <a:rPr lang="en-US" sz="3776" spc="83">
                <a:solidFill>
                  <a:srgbClr val="FF5757"/>
                </a:solidFill>
                <a:latin typeface="Montserrat Classic"/>
                <a:ea typeface="Montserrat Classic"/>
                <a:cs typeface="Montserrat Classic"/>
                <a:sym typeface="Montserrat Classic"/>
              </a:rPr>
              <a:t>Making more conversation for communication.</a:t>
            </a:r>
          </a:p>
          <a:p>
            <a:pPr marL="815275" lvl="1" indent="-407637" algn="l">
              <a:lnSpc>
                <a:spcPts val="5286"/>
              </a:lnSpc>
              <a:buFont typeface="Arial"/>
              <a:buChar char="•"/>
            </a:pPr>
            <a:r>
              <a:rPr lang="en-US" sz="3776" spc="83">
                <a:solidFill>
                  <a:srgbClr val="FF5757"/>
                </a:solidFill>
                <a:latin typeface="Montserrat Classic"/>
                <a:ea typeface="Montserrat Classic"/>
                <a:cs typeface="Montserrat Classic"/>
                <a:sym typeface="Montserrat Classic"/>
              </a:rPr>
              <a:t>Fixing relationships. </a:t>
            </a:r>
          </a:p>
          <a:p>
            <a:pPr marL="815275" lvl="1" indent="-407637" algn="l">
              <a:lnSpc>
                <a:spcPts val="5286"/>
              </a:lnSpc>
              <a:spcBef>
                <a:spcPct val="0"/>
              </a:spcBef>
              <a:buFont typeface="Arial"/>
              <a:buChar char="•"/>
            </a:pPr>
            <a:r>
              <a:rPr lang="en-US" sz="3776" spc="83">
                <a:solidFill>
                  <a:srgbClr val="FF5757"/>
                </a:solidFill>
                <a:latin typeface="Montserrat Classic"/>
                <a:ea typeface="Montserrat Classic"/>
                <a:cs typeface="Montserrat Classic"/>
                <a:sym typeface="Montserrat Classic"/>
              </a:rPr>
              <a:t>Joining in more physical activities.</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028700"/>
            <a:ext cx="19431000" cy="11315700"/>
          </a:xfrm>
          <a:prstGeom prst="rect">
            <a:avLst/>
          </a:prstGeom>
        </p:spPr>
      </p:pic>
    </p:spTree>
    <p:extLst>
      <p:ext uri="{BB962C8B-B14F-4D97-AF65-F5344CB8AC3E}">
        <p14:creationId xmlns:p14="http://schemas.microsoft.com/office/powerpoint/2010/main" val="19643477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a:off x="0" y="0"/>
            <a:ext cx="18520038" cy="10287000"/>
            <a:chOff x="0" y="0"/>
            <a:chExt cx="4877705" cy="2709333"/>
          </a:xfrm>
        </p:grpSpPr>
        <p:sp>
          <p:nvSpPr>
            <p:cNvPr id="4" name="Freeform 4"/>
            <p:cNvSpPr/>
            <p:nvPr/>
          </p:nvSpPr>
          <p:spPr>
            <a:xfrm>
              <a:off x="0" y="0"/>
              <a:ext cx="4877705" cy="2709333"/>
            </a:xfrm>
            <a:custGeom>
              <a:avLst/>
              <a:gdLst/>
              <a:ahLst/>
              <a:cxnLst/>
              <a:rect l="l" t="t" r="r" b="b"/>
              <a:pathLst>
                <a:path w="4877705" h="2709333">
                  <a:moveTo>
                    <a:pt x="0" y="0"/>
                  </a:moveTo>
                  <a:lnTo>
                    <a:pt x="4877705" y="0"/>
                  </a:lnTo>
                  <a:lnTo>
                    <a:pt x="4877705" y="2709333"/>
                  </a:lnTo>
                  <a:lnTo>
                    <a:pt x="0" y="2709333"/>
                  </a:lnTo>
                  <a:close/>
                </a:path>
              </a:pathLst>
            </a:custGeom>
            <a:solidFill>
              <a:srgbClr val="FFFFFF">
                <a:alpha val="77647"/>
              </a:srgbClr>
            </a:solidFill>
          </p:spPr>
        </p:sp>
        <p:sp>
          <p:nvSpPr>
            <p:cNvPr id="5" name="TextBox 5"/>
            <p:cNvSpPr txBox="1"/>
            <p:nvPr/>
          </p:nvSpPr>
          <p:spPr>
            <a:xfrm>
              <a:off x="0" y="-38100"/>
              <a:ext cx="4877705" cy="274743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0" y="4810163"/>
            <a:ext cx="6073106" cy="5476837"/>
          </a:xfrm>
          <a:custGeom>
            <a:avLst/>
            <a:gdLst/>
            <a:ahLst/>
            <a:cxnLst/>
            <a:rect l="l" t="t" r="r" b="b"/>
            <a:pathLst>
              <a:path w="6073106" h="5476837">
                <a:moveTo>
                  <a:pt x="0" y="0"/>
                </a:moveTo>
                <a:lnTo>
                  <a:pt x="6073106" y="0"/>
                </a:lnTo>
                <a:lnTo>
                  <a:pt x="6073106" y="5476837"/>
                </a:lnTo>
                <a:lnTo>
                  <a:pt x="0" y="547683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rot="-10800000">
            <a:off x="12214894" y="0"/>
            <a:ext cx="6073106" cy="5476837"/>
          </a:xfrm>
          <a:custGeom>
            <a:avLst/>
            <a:gdLst/>
            <a:ahLst/>
            <a:cxnLst/>
            <a:rect l="l" t="t" r="r" b="b"/>
            <a:pathLst>
              <a:path w="6073106" h="5476837">
                <a:moveTo>
                  <a:pt x="0" y="0"/>
                </a:moveTo>
                <a:lnTo>
                  <a:pt x="6073106" y="0"/>
                </a:lnTo>
                <a:lnTo>
                  <a:pt x="6073106" y="5476837"/>
                </a:lnTo>
                <a:lnTo>
                  <a:pt x="0" y="547683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TextBox 8"/>
          <p:cNvSpPr txBox="1"/>
          <p:nvPr/>
        </p:nvSpPr>
        <p:spPr>
          <a:xfrm>
            <a:off x="3431958" y="3305121"/>
            <a:ext cx="11424084" cy="1881845"/>
          </a:xfrm>
          <a:prstGeom prst="rect">
            <a:avLst/>
          </a:prstGeom>
        </p:spPr>
        <p:txBody>
          <a:bodyPr lIns="0" tIns="0" rIns="0" bIns="0" rtlCol="0" anchor="t">
            <a:spAutoFit/>
          </a:bodyPr>
          <a:lstStyle/>
          <a:p>
            <a:pPr algn="ctr">
              <a:lnSpc>
                <a:spcPts val="14928"/>
              </a:lnSpc>
            </a:pPr>
            <a:r>
              <a:rPr lang="en-US" sz="12039" spc="288">
                <a:solidFill>
                  <a:srgbClr val="78927B"/>
                </a:solidFill>
                <a:latin typeface="League Spartan"/>
                <a:ea typeface="League Spartan"/>
                <a:cs typeface="League Spartan"/>
                <a:sym typeface="League Spartan"/>
              </a:rPr>
              <a:t>MY HOBBY</a:t>
            </a:r>
          </a:p>
        </p:txBody>
      </p:sp>
      <p:sp>
        <p:nvSpPr>
          <p:cNvPr id="9" name="TextBox 9"/>
          <p:cNvSpPr txBox="1"/>
          <p:nvPr/>
        </p:nvSpPr>
        <p:spPr>
          <a:xfrm>
            <a:off x="5433714" y="5391112"/>
            <a:ext cx="7420572" cy="1347538"/>
          </a:xfrm>
          <a:prstGeom prst="rect">
            <a:avLst/>
          </a:prstGeom>
        </p:spPr>
        <p:txBody>
          <a:bodyPr lIns="0" tIns="0" rIns="0" bIns="0" rtlCol="0" anchor="t">
            <a:spAutoFit/>
          </a:bodyPr>
          <a:lstStyle/>
          <a:p>
            <a:pPr algn="ctr">
              <a:lnSpc>
                <a:spcPts val="5414"/>
              </a:lnSpc>
            </a:pPr>
            <a:r>
              <a:rPr lang="en-US" sz="3867" spc="228">
                <a:solidFill>
                  <a:srgbClr val="78927B"/>
                </a:solidFill>
                <a:latin typeface="Helios"/>
                <a:ea typeface="Helios"/>
                <a:cs typeface="Helios"/>
                <a:sym typeface="Helios"/>
              </a:rPr>
              <a:t>THE POSITIVES AND NEGATIVES OF A HOBBY</a:t>
            </a:r>
          </a:p>
        </p:txBody>
      </p:sp>
    </p:spTree>
  </p:cSld>
  <p:clrMapOvr>
    <a:masterClrMapping/>
  </p:clrMapOvr>
  <mc:AlternateContent xmlns:mc="http://schemas.openxmlformats.org/markup-compatibility/2006">
    <mc:Choice xmlns:p14="http://schemas.microsoft.com/office/powerpoint/2010/main" Requires="p14">
      <p:transition spd="med" p14:dur="700" advClick="0" advTm="1000">
        <p:fade/>
      </p:transition>
    </mc:Choice>
    <mc:Fallback>
      <p:transition spd="med"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5112380" y="-148194"/>
            <a:ext cx="12727251" cy="12193285"/>
            <a:chOff x="0" y="0"/>
            <a:chExt cx="524208" cy="502215"/>
          </a:xfrm>
        </p:grpSpPr>
        <p:sp>
          <p:nvSpPr>
            <p:cNvPr id="3" name="Freeform 3"/>
            <p:cNvSpPr/>
            <p:nvPr/>
          </p:nvSpPr>
          <p:spPr>
            <a:xfrm>
              <a:off x="0" y="0"/>
              <a:ext cx="524208" cy="502215"/>
            </a:xfrm>
            <a:custGeom>
              <a:avLst/>
              <a:gdLst/>
              <a:ahLst/>
              <a:cxnLst/>
              <a:rect l="l" t="t" r="r" b="b"/>
              <a:pathLst>
                <a:path w="524208" h="502215">
                  <a:moveTo>
                    <a:pt x="203200" y="0"/>
                  </a:moveTo>
                  <a:lnTo>
                    <a:pt x="524208" y="0"/>
                  </a:lnTo>
                  <a:lnTo>
                    <a:pt x="321008" y="502215"/>
                  </a:lnTo>
                  <a:lnTo>
                    <a:pt x="0" y="502215"/>
                  </a:lnTo>
                  <a:lnTo>
                    <a:pt x="203200" y="0"/>
                  </a:lnTo>
                  <a:close/>
                </a:path>
              </a:pathLst>
            </a:custGeom>
            <a:solidFill>
              <a:srgbClr val="2B485F"/>
            </a:solidFill>
          </p:spPr>
        </p:sp>
        <p:sp>
          <p:nvSpPr>
            <p:cNvPr id="4" name="TextBox 4"/>
            <p:cNvSpPr txBox="1"/>
            <p:nvPr/>
          </p:nvSpPr>
          <p:spPr>
            <a:xfrm>
              <a:off x="101600" y="-66675"/>
              <a:ext cx="321008" cy="568890"/>
            </a:xfrm>
            <a:prstGeom prst="rect">
              <a:avLst/>
            </a:prstGeom>
          </p:spPr>
          <p:txBody>
            <a:bodyPr lIns="50800" tIns="50800" rIns="50800" bIns="50800" rtlCol="0" anchor="ctr"/>
            <a:lstStyle/>
            <a:p>
              <a:pPr algn="ctr">
                <a:lnSpc>
                  <a:spcPts val="3640"/>
                </a:lnSpc>
              </a:pPr>
              <a:endParaRPr/>
            </a:p>
          </p:txBody>
        </p:sp>
      </p:grpSp>
      <p:sp>
        <p:nvSpPr>
          <p:cNvPr id="5" name="AutoShape 5"/>
          <p:cNvSpPr/>
          <p:nvPr/>
        </p:nvSpPr>
        <p:spPr>
          <a:xfrm>
            <a:off x="8662130" y="2677318"/>
            <a:ext cx="2050229" cy="0"/>
          </a:xfrm>
          <a:prstGeom prst="line">
            <a:avLst/>
          </a:prstGeom>
          <a:ln w="85725" cap="flat">
            <a:solidFill>
              <a:srgbClr val="365679"/>
            </a:solidFill>
            <a:prstDash val="solid"/>
            <a:headEnd type="none" w="sm" len="sm"/>
            <a:tailEnd type="none" w="sm" len="sm"/>
          </a:ln>
        </p:spPr>
      </p:sp>
      <p:grpSp>
        <p:nvGrpSpPr>
          <p:cNvPr id="6" name="Group 6"/>
          <p:cNvGrpSpPr/>
          <p:nvPr/>
        </p:nvGrpSpPr>
        <p:grpSpPr>
          <a:xfrm rot="9902075">
            <a:off x="16254219" y="-861230"/>
            <a:ext cx="3620223" cy="3167695"/>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365679"/>
            </a:solidFill>
          </p:spPr>
        </p:sp>
        <p:sp>
          <p:nvSpPr>
            <p:cNvPr id="8" name="TextBox 8"/>
            <p:cNvSpPr txBox="1"/>
            <p:nvPr/>
          </p:nvSpPr>
          <p:spPr>
            <a:xfrm>
              <a:off x="127000" y="263525"/>
              <a:ext cx="558800" cy="396875"/>
            </a:xfrm>
            <a:prstGeom prst="rect">
              <a:avLst/>
            </a:prstGeom>
          </p:spPr>
          <p:txBody>
            <a:bodyPr lIns="50800" tIns="50800" rIns="50800" bIns="50800" rtlCol="0" anchor="ctr"/>
            <a:lstStyle/>
            <a:p>
              <a:pPr algn="ctr">
                <a:lnSpc>
                  <a:spcPts val="3640"/>
                </a:lnSpc>
              </a:pPr>
              <a:endParaRPr/>
            </a:p>
          </p:txBody>
        </p:sp>
      </p:grpSp>
      <p:sp>
        <p:nvSpPr>
          <p:cNvPr id="9" name="Freeform 9"/>
          <p:cNvSpPr/>
          <p:nvPr/>
        </p:nvSpPr>
        <p:spPr>
          <a:xfrm>
            <a:off x="254427" y="2720180"/>
            <a:ext cx="8407703" cy="5790688"/>
          </a:xfrm>
          <a:custGeom>
            <a:avLst/>
            <a:gdLst/>
            <a:ahLst/>
            <a:cxnLst/>
            <a:rect l="l" t="t" r="r" b="b"/>
            <a:pathLst>
              <a:path w="8407703" h="5790688">
                <a:moveTo>
                  <a:pt x="0" y="0"/>
                </a:moveTo>
                <a:lnTo>
                  <a:pt x="8407703" y="0"/>
                </a:lnTo>
                <a:lnTo>
                  <a:pt x="8407703" y="5790689"/>
                </a:lnTo>
                <a:lnTo>
                  <a:pt x="0" y="5790689"/>
                </a:lnTo>
                <a:lnTo>
                  <a:pt x="0" y="0"/>
                </a:lnTo>
                <a:close/>
              </a:path>
            </a:pathLst>
          </a:custGeom>
          <a:blipFill>
            <a:blip r:embed="rId2"/>
            <a:stretch>
              <a:fillRect l="-1864" r="-21124"/>
            </a:stretch>
          </a:blipFill>
        </p:spPr>
      </p:sp>
      <p:sp>
        <p:nvSpPr>
          <p:cNvPr id="10" name="TextBox 10"/>
          <p:cNvSpPr txBox="1"/>
          <p:nvPr/>
        </p:nvSpPr>
        <p:spPr>
          <a:xfrm>
            <a:off x="9158988" y="1120698"/>
            <a:ext cx="7484069" cy="1042605"/>
          </a:xfrm>
          <a:prstGeom prst="rect">
            <a:avLst/>
          </a:prstGeom>
        </p:spPr>
        <p:txBody>
          <a:bodyPr lIns="0" tIns="0" rIns="0" bIns="0" rtlCol="0" anchor="t">
            <a:spAutoFit/>
          </a:bodyPr>
          <a:lstStyle/>
          <a:p>
            <a:pPr algn="l">
              <a:lnSpc>
                <a:spcPts val="8326"/>
              </a:lnSpc>
            </a:pPr>
            <a:r>
              <a:rPr lang="en-US" sz="6405" spc="153">
                <a:solidFill>
                  <a:srgbClr val="78927B"/>
                </a:solidFill>
                <a:latin typeface="League Spartan"/>
                <a:ea typeface="League Spartan"/>
                <a:cs typeface="League Spartan"/>
                <a:sym typeface="League Spartan"/>
              </a:rPr>
              <a:t>Gaming hobby</a:t>
            </a:r>
          </a:p>
        </p:txBody>
      </p:sp>
      <p:sp>
        <p:nvSpPr>
          <p:cNvPr id="11" name="TextBox 11"/>
          <p:cNvSpPr txBox="1"/>
          <p:nvPr/>
        </p:nvSpPr>
        <p:spPr>
          <a:xfrm>
            <a:off x="9411543" y="3120230"/>
            <a:ext cx="4377327" cy="4791075"/>
          </a:xfrm>
          <a:prstGeom prst="rect">
            <a:avLst/>
          </a:prstGeom>
        </p:spPr>
        <p:txBody>
          <a:bodyPr lIns="0" tIns="0" rIns="0" bIns="0" rtlCol="0" anchor="t">
            <a:spAutoFit/>
          </a:bodyPr>
          <a:lstStyle/>
          <a:p>
            <a:pPr marL="647702" lvl="1" indent="-323851" algn="l">
              <a:lnSpc>
                <a:spcPts val="4200"/>
              </a:lnSpc>
              <a:buFont typeface="Arial"/>
              <a:buChar char="•"/>
            </a:pPr>
            <a:r>
              <a:rPr lang="en-US" sz="3000">
                <a:solidFill>
                  <a:srgbClr val="006BB6"/>
                </a:solidFill>
                <a:latin typeface="Inter"/>
                <a:ea typeface="Inter"/>
                <a:cs typeface="Inter"/>
                <a:sym typeface="Inter"/>
              </a:rPr>
              <a:t>What is a hobby?</a:t>
            </a:r>
          </a:p>
          <a:p>
            <a:pPr marL="647702" lvl="1" indent="-323851" algn="l">
              <a:lnSpc>
                <a:spcPts val="4200"/>
              </a:lnSpc>
              <a:buFont typeface="Arial"/>
              <a:buChar char="•"/>
            </a:pPr>
            <a:r>
              <a:rPr lang="en-US" sz="3000">
                <a:solidFill>
                  <a:srgbClr val="006BB6"/>
                </a:solidFill>
                <a:latin typeface="Inter"/>
                <a:ea typeface="Inter"/>
                <a:cs typeface="Inter"/>
                <a:sym typeface="Inter"/>
              </a:rPr>
              <a:t>How important a hobby is?</a:t>
            </a:r>
          </a:p>
          <a:p>
            <a:pPr marL="647702" lvl="1" indent="-323851" algn="l">
              <a:lnSpc>
                <a:spcPts val="4200"/>
              </a:lnSpc>
              <a:buFont typeface="Arial"/>
              <a:buChar char="•"/>
            </a:pPr>
            <a:r>
              <a:rPr lang="en-US" sz="3000">
                <a:solidFill>
                  <a:srgbClr val="006BB6"/>
                </a:solidFill>
                <a:latin typeface="Inter"/>
                <a:ea typeface="Inter"/>
                <a:cs typeface="Inter"/>
                <a:sym typeface="Inter"/>
              </a:rPr>
              <a:t>reviews about our group hobby.</a:t>
            </a:r>
          </a:p>
          <a:p>
            <a:pPr marL="647702" lvl="1" indent="-323851" algn="l">
              <a:lnSpc>
                <a:spcPts val="4200"/>
              </a:lnSpc>
              <a:buFont typeface="Arial"/>
              <a:buChar char="•"/>
            </a:pPr>
            <a:r>
              <a:rPr lang="en-US" sz="3000">
                <a:solidFill>
                  <a:srgbClr val="006BB6"/>
                </a:solidFill>
                <a:latin typeface="Inter"/>
                <a:ea typeface="Inter"/>
                <a:cs typeface="Inter"/>
                <a:sym typeface="Inter"/>
              </a:rPr>
              <a:t>Description of our hobby</a:t>
            </a:r>
          </a:p>
          <a:p>
            <a:pPr marL="647702" lvl="1" indent="-323851" algn="l">
              <a:lnSpc>
                <a:spcPts val="4200"/>
              </a:lnSpc>
              <a:buFont typeface="Arial"/>
              <a:buChar char="•"/>
            </a:pPr>
            <a:r>
              <a:rPr lang="en-US" sz="3000">
                <a:solidFill>
                  <a:srgbClr val="006BB6"/>
                </a:solidFill>
                <a:latin typeface="Inter"/>
                <a:ea typeface="Inter"/>
                <a:cs typeface="Inter"/>
                <a:sym typeface="Inter"/>
              </a:rPr>
              <a:t>The reason why we chose this hobby.</a:t>
            </a:r>
          </a:p>
        </p:txBody>
      </p:sp>
      <p:sp>
        <p:nvSpPr>
          <p:cNvPr id="12" name="TextBox 12"/>
          <p:cNvSpPr txBox="1"/>
          <p:nvPr/>
        </p:nvSpPr>
        <p:spPr>
          <a:xfrm>
            <a:off x="13582382" y="3120230"/>
            <a:ext cx="4377327" cy="5857875"/>
          </a:xfrm>
          <a:prstGeom prst="rect">
            <a:avLst/>
          </a:prstGeom>
        </p:spPr>
        <p:txBody>
          <a:bodyPr lIns="0" tIns="0" rIns="0" bIns="0" rtlCol="0" anchor="t">
            <a:spAutoFit/>
          </a:bodyPr>
          <a:lstStyle/>
          <a:p>
            <a:pPr marL="647702" lvl="1" indent="-323851" algn="l">
              <a:lnSpc>
                <a:spcPts val="4200"/>
              </a:lnSpc>
              <a:buFont typeface="Arial"/>
              <a:buChar char="•"/>
            </a:pPr>
            <a:r>
              <a:rPr lang="en-US" sz="3000">
                <a:solidFill>
                  <a:srgbClr val="006BB6"/>
                </a:solidFill>
                <a:latin typeface="Inter"/>
                <a:ea typeface="Inter"/>
                <a:cs typeface="Inter"/>
                <a:sym typeface="Inter"/>
              </a:rPr>
              <a:t>Personal growth by hobby.</a:t>
            </a:r>
          </a:p>
          <a:p>
            <a:pPr marL="647702" lvl="1" indent="-323851" algn="l">
              <a:lnSpc>
                <a:spcPts val="4200"/>
              </a:lnSpc>
              <a:buFont typeface="Arial"/>
              <a:buChar char="•"/>
            </a:pPr>
            <a:r>
              <a:rPr lang="en-US" sz="3000">
                <a:solidFill>
                  <a:srgbClr val="006BB6"/>
                </a:solidFill>
                <a:latin typeface="Inter"/>
                <a:ea typeface="Inter"/>
                <a:cs typeface="Inter"/>
                <a:sym typeface="Inter"/>
              </a:rPr>
              <a:t>Physical or mental health benefits.</a:t>
            </a:r>
          </a:p>
          <a:p>
            <a:pPr marL="647702" lvl="1" indent="-323851" algn="l">
              <a:lnSpc>
                <a:spcPts val="4200"/>
              </a:lnSpc>
              <a:buFont typeface="Arial"/>
              <a:buChar char="•"/>
            </a:pPr>
            <a:r>
              <a:rPr lang="en-US" sz="3000">
                <a:solidFill>
                  <a:srgbClr val="006BB6"/>
                </a:solidFill>
                <a:latin typeface="Inter"/>
                <a:ea typeface="Inter"/>
                <a:cs typeface="Inter"/>
                <a:sym typeface="Inter"/>
              </a:rPr>
              <a:t>Social impact.</a:t>
            </a:r>
          </a:p>
          <a:p>
            <a:pPr marL="647702" lvl="1" indent="-323851" algn="l">
              <a:lnSpc>
                <a:spcPts val="4200"/>
              </a:lnSpc>
              <a:buFont typeface="Arial"/>
              <a:buChar char="•"/>
            </a:pPr>
            <a:r>
              <a:rPr lang="en-US" sz="3000" smtClean="0">
                <a:solidFill>
                  <a:srgbClr val="006BB6"/>
                </a:solidFill>
                <a:latin typeface="Inter"/>
                <a:ea typeface="Inter"/>
                <a:cs typeface="Inter"/>
                <a:sym typeface="Inter"/>
              </a:rPr>
              <a:t>Personal bad effects</a:t>
            </a:r>
          </a:p>
          <a:p>
            <a:pPr marL="647702" lvl="1" indent="-323851" algn="l">
              <a:lnSpc>
                <a:spcPts val="4200"/>
              </a:lnSpc>
              <a:buFont typeface="Arial"/>
              <a:buChar char="•"/>
            </a:pPr>
            <a:r>
              <a:rPr lang="en-US" sz="3000" smtClean="0">
                <a:solidFill>
                  <a:srgbClr val="006BB6"/>
                </a:solidFill>
                <a:latin typeface="Inter"/>
                <a:ea typeface="Inter"/>
                <a:cs typeface="Inter"/>
                <a:sym typeface="Inter"/>
              </a:rPr>
              <a:t>Detrimental effect to society.</a:t>
            </a:r>
          </a:p>
          <a:p>
            <a:pPr algn="l">
              <a:lnSpc>
                <a:spcPts val="4200"/>
              </a:lnSpc>
            </a:pPr>
            <a:endParaRPr lang="en-US" sz="3000">
              <a:solidFill>
                <a:srgbClr val="006BB6"/>
              </a:solidFill>
              <a:latin typeface="Inter"/>
              <a:ea typeface="Inter"/>
              <a:cs typeface="Inter"/>
              <a:sym typeface="Inter"/>
            </a:endParaRPr>
          </a:p>
          <a:p>
            <a:pPr algn="l">
              <a:lnSpc>
                <a:spcPts val="4200"/>
              </a:lnSpc>
            </a:pPr>
            <a:endParaRPr lang="en-US" sz="3000">
              <a:solidFill>
                <a:srgbClr val="006BB6"/>
              </a:solidFill>
              <a:latin typeface="Inter"/>
              <a:ea typeface="Inter"/>
              <a:cs typeface="Inter"/>
              <a:sym typeface="Inter"/>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anim calcmode="lin" valueType="num">
                                      <p:cBhvr>
                                        <p:cTn id="10" dur="500" fill="hold"/>
                                        <p:tgtEl>
                                          <p:spTgt spid="10"/>
                                        </p:tgtEl>
                                        <p:attrNameLst>
                                          <p:attrName>ppt_x</p:attrName>
                                        </p:attrNameLst>
                                      </p:cBhvr>
                                      <p:tavLst>
                                        <p:tav tm="0">
                                          <p:val>
                                            <p:fltVal val="0.5"/>
                                          </p:val>
                                        </p:tav>
                                        <p:tav tm="100000">
                                          <p:val>
                                            <p:strVal val="#ppt_x"/>
                                          </p:val>
                                        </p:tav>
                                      </p:tavLst>
                                    </p:anim>
                                    <p:anim calcmode="lin" valueType="num">
                                      <p:cBhvr>
                                        <p:cTn id="11" dur="500" fill="hold"/>
                                        <p:tgtEl>
                                          <p:spTgt spid="10"/>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14" presetClass="entr" presetSubtype="1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 calcmode="lin" valueType="num">
                                      <p:cBhvr additive="base">
                                        <p:cTn id="20"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1">
                                            <p:txEl>
                                              <p:pRg st="1" end="1"/>
                                            </p:txEl>
                                          </p:spTgt>
                                        </p:tgtEl>
                                        <p:attrNameLst>
                                          <p:attrName>style.visibility</p:attrName>
                                        </p:attrNameLst>
                                      </p:cBhvr>
                                      <p:to>
                                        <p:strVal val="visible"/>
                                      </p:to>
                                    </p:set>
                                    <p:anim calcmode="lin" valueType="num">
                                      <p:cBhvr additive="base">
                                        <p:cTn id="26"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
                                            <p:txEl>
                                              <p:pRg st="2" end="2"/>
                                            </p:txEl>
                                          </p:spTgt>
                                        </p:tgtEl>
                                        <p:attrNameLst>
                                          <p:attrName>style.visibility</p:attrName>
                                        </p:attrNameLst>
                                      </p:cBhvr>
                                      <p:to>
                                        <p:strVal val="visible"/>
                                      </p:to>
                                    </p:set>
                                    <p:anim calcmode="lin" valueType="num">
                                      <p:cBhvr additive="base">
                                        <p:cTn id="32"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1">
                                            <p:txEl>
                                              <p:pRg st="3" end="3"/>
                                            </p:txEl>
                                          </p:spTgt>
                                        </p:tgtEl>
                                        <p:attrNameLst>
                                          <p:attrName>style.visibility</p:attrName>
                                        </p:attrNameLst>
                                      </p:cBhvr>
                                      <p:to>
                                        <p:strVal val="visible"/>
                                      </p:to>
                                    </p:set>
                                    <p:anim calcmode="lin" valueType="num">
                                      <p:cBhvr additive="base">
                                        <p:cTn id="38"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1">
                                            <p:txEl>
                                              <p:pRg st="4" end="4"/>
                                            </p:txEl>
                                          </p:spTgt>
                                        </p:tgtEl>
                                        <p:attrNameLst>
                                          <p:attrName>style.visibility</p:attrName>
                                        </p:attrNameLst>
                                      </p:cBhvr>
                                      <p:to>
                                        <p:strVal val="visible"/>
                                      </p:to>
                                    </p:set>
                                    <p:anim calcmode="lin" valueType="num">
                                      <p:cBhvr additive="base">
                                        <p:cTn id="44"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2">
                                            <p:txEl>
                                              <p:pRg st="0" end="0"/>
                                            </p:txEl>
                                          </p:spTgt>
                                        </p:tgtEl>
                                        <p:attrNameLst>
                                          <p:attrName>style.visibility</p:attrName>
                                        </p:attrNameLst>
                                      </p:cBhvr>
                                      <p:to>
                                        <p:strVal val="visible"/>
                                      </p:to>
                                    </p:set>
                                    <p:anim calcmode="lin" valueType="num">
                                      <p:cBhvr additive="base">
                                        <p:cTn id="50"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2">
                                            <p:txEl>
                                              <p:pRg st="1" end="1"/>
                                            </p:txEl>
                                          </p:spTgt>
                                        </p:tgtEl>
                                        <p:attrNameLst>
                                          <p:attrName>style.visibility</p:attrName>
                                        </p:attrNameLst>
                                      </p:cBhvr>
                                      <p:to>
                                        <p:strVal val="visible"/>
                                      </p:to>
                                    </p:set>
                                    <p:anim calcmode="lin" valueType="num">
                                      <p:cBhvr additive="base">
                                        <p:cTn id="56"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2">
                                            <p:txEl>
                                              <p:pRg st="2" end="2"/>
                                            </p:txEl>
                                          </p:spTgt>
                                        </p:tgtEl>
                                        <p:attrNameLst>
                                          <p:attrName>style.visibility</p:attrName>
                                        </p:attrNameLst>
                                      </p:cBhvr>
                                      <p:to>
                                        <p:strVal val="visible"/>
                                      </p:to>
                                    </p:set>
                                    <p:anim calcmode="lin" valueType="num">
                                      <p:cBhvr additive="base">
                                        <p:cTn id="62"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12">
                                            <p:txEl>
                                              <p:pRg st="3" end="3"/>
                                            </p:txEl>
                                          </p:spTgt>
                                        </p:tgtEl>
                                        <p:attrNameLst>
                                          <p:attrName>style.visibility</p:attrName>
                                        </p:attrNameLst>
                                      </p:cBhvr>
                                      <p:to>
                                        <p:strVal val="visible"/>
                                      </p:to>
                                    </p:set>
                                    <p:anim calcmode="lin" valueType="num">
                                      <p:cBhvr additive="base">
                                        <p:cTn id="68"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12">
                                            <p:txEl>
                                              <p:pRg st="4" end="4"/>
                                            </p:txEl>
                                          </p:spTgt>
                                        </p:tgtEl>
                                        <p:attrNameLst>
                                          <p:attrName>style.visibility</p:attrName>
                                        </p:attrNameLst>
                                      </p:cBhvr>
                                      <p:to>
                                        <p:strVal val="visible"/>
                                      </p:to>
                                    </p:set>
                                    <p:anim calcmode="lin" valueType="num">
                                      <p:cBhvr additive="base">
                                        <p:cTn id="74"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930690" y="0"/>
            <a:ext cx="14732382" cy="12193285"/>
            <a:chOff x="0" y="0"/>
            <a:chExt cx="606795" cy="502215"/>
          </a:xfrm>
        </p:grpSpPr>
        <p:sp>
          <p:nvSpPr>
            <p:cNvPr id="3" name="Freeform 3"/>
            <p:cNvSpPr/>
            <p:nvPr/>
          </p:nvSpPr>
          <p:spPr>
            <a:xfrm>
              <a:off x="0" y="0"/>
              <a:ext cx="606795" cy="502215"/>
            </a:xfrm>
            <a:custGeom>
              <a:avLst/>
              <a:gdLst/>
              <a:ahLst/>
              <a:cxnLst/>
              <a:rect l="l" t="t" r="r" b="b"/>
              <a:pathLst>
                <a:path w="606795" h="502215">
                  <a:moveTo>
                    <a:pt x="203200" y="0"/>
                  </a:moveTo>
                  <a:lnTo>
                    <a:pt x="606795" y="0"/>
                  </a:lnTo>
                  <a:lnTo>
                    <a:pt x="403595" y="502215"/>
                  </a:lnTo>
                  <a:lnTo>
                    <a:pt x="0" y="502215"/>
                  </a:lnTo>
                  <a:lnTo>
                    <a:pt x="203200" y="0"/>
                  </a:lnTo>
                  <a:close/>
                </a:path>
              </a:pathLst>
            </a:custGeom>
            <a:solidFill>
              <a:srgbClr val="2B485F"/>
            </a:solidFill>
          </p:spPr>
        </p:sp>
        <p:sp>
          <p:nvSpPr>
            <p:cNvPr id="4" name="TextBox 4"/>
            <p:cNvSpPr txBox="1"/>
            <p:nvPr/>
          </p:nvSpPr>
          <p:spPr>
            <a:xfrm>
              <a:off x="101600" y="-66675"/>
              <a:ext cx="403595" cy="568890"/>
            </a:xfrm>
            <a:prstGeom prst="rect">
              <a:avLst/>
            </a:prstGeom>
          </p:spPr>
          <p:txBody>
            <a:bodyPr lIns="50800" tIns="50800" rIns="50800" bIns="50800" rtlCol="0" anchor="ctr"/>
            <a:lstStyle/>
            <a:p>
              <a:pPr algn="ctr">
                <a:lnSpc>
                  <a:spcPts val="3640"/>
                </a:lnSpc>
              </a:pPr>
              <a:endParaRPr/>
            </a:p>
          </p:txBody>
        </p:sp>
      </p:grpSp>
      <p:sp>
        <p:nvSpPr>
          <p:cNvPr id="5" name="AutoShape 5"/>
          <p:cNvSpPr/>
          <p:nvPr/>
        </p:nvSpPr>
        <p:spPr>
          <a:xfrm>
            <a:off x="905091" y="3748693"/>
            <a:ext cx="2050229" cy="0"/>
          </a:xfrm>
          <a:prstGeom prst="line">
            <a:avLst/>
          </a:prstGeom>
          <a:ln w="85725" cap="flat">
            <a:solidFill>
              <a:srgbClr val="365679"/>
            </a:solidFill>
            <a:prstDash val="solid"/>
            <a:headEnd type="none" w="sm" len="sm"/>
            <a:tailEnd type="none" w="sm" len="sm"/>
          </a:ln>
        </p:spPr>
      </p:sp>
      <p:grpSp>
        <p:nvGrpSpPr>
          <p:cNvPr id="6" name="Group 6"/>
          <p:cNvGrpSpPr/>
          <p:nvPr/>
        </p:nvGrpSpPr>
        <p:grpSpPr>
          <a:xfrm>
            <a:off x="914616" y="8105342"/>
            <a:ext cx="2879231" cy="823305"/>
            <a:chOff x="0" y="0"/>
            <a:chExt cx="1584993" cy="453222"/>
          </a:xfrm>
        </p:grpSpPr>
        <p:sp>
          <p:nvSpPr>
            <p:cNvPr id="7" name="Freeform 7"/>
            <p:cNvSpPr/>
            <p:nvPr/>
          </p:nvSpPr>
          <p:spPr>
            <a:xfrm>
              <a:off x="0" y="0"/>
              <a:ext cx="1584993" cy="453222"/>
            </a:xfrm>
            <a:custGeom>
              <a:avLst/>
              <a:gdLst/>
              <a:ahLst/>
              <a:cxnLst/>
              <a:rect l="l" t="t" r="r" b="b"/>
              <a:pathLst>
                <a:path w="1584993" h="453222">
                  <a:moveTo>
                    <a:pt x="1381793" y="0"/>
                  </a:moveTo>
                  <a:cubicBezTo>
                    <a:pt x="1494017" y="0"/>
                    <a:pt x="1584993" y="101457"/>
                    <a:pt x="1584993" y="226611"/>
                  </a:cubicBezTo>
                  <a:cubicBezTo>
                    <a:pt x="1584993" y="351765"/>
                    <a:pt x="1494017" y="453222"/>
                    <a:pt x="1381793" y="453222"/>
                  </a:cubicBezTo>
                  <a:lnTo>
                    <a:pt x="203200" y="453222"/>
                  </a:lnTo>
                  <a:cubicBezTo>
                    <a:pt x="90976" y="453222"/>
                    <a:pt x="0" y="351765"/>
                    <a:pt x="0" y="226611"/>
                  </a:cubicBezTo>
                  <a:cubicBezTo>
                    <a:pt x="0" y="101457"/>
                    <a:pt x="90976" y="0"/>
                    <a:pt x="203200" y="0"/>
                  </a:cubicBezTo>
                  <a:close/>
                </a:path>
              </a:pathLst>
            </a:custGeom>
            <a:solidFill>
              <a:srgbClr val="2B485F"/>
            </a:solidFill>
          </p:spPr>
        </p:sp>
        <p:sp>
          <p:nvSpPr>
            <p:cNvPr id="8" name="TextBox 8"/>
            <p:cNvSpPr txBox="1"/>
            <p:nvPr/>
          </p:nvSpPr>
          <p:spPr>
            <a:xfrm>
              <a:off x="0" y="-66675"/>
              <a:ext cx="1584993" cy="519897"/>
            </a:xfrm>
            <a:prstGeom prst="rect">
              <a:avLst/>
            </a:prstGeom>
          </p:spPr>
          <p:txBody>
            <a:bodyPr lIns="50800" tIns="50800" rIns="50800" bIns="50800" rtlCol="0" anchor="ctr"/>
            <a:lstStyle/>
            <a:p>
              <a:pPr algn="ctr">
                <a:lnSpc>
                  <a:spcPts val="3640"/>
                </a:lnSpc>
              </a:pPr>
              <a:endParaRPr/>
            </a:p>
          </p:txBody>
        </p:sp>
      </p:grpSp>
      <p:sp>
        <p:nvSpPr>
          <p:cNvPr id="9" name="Freeform 9"/>
          <p:cNvSpPr/>
          <p:nvPr/>
        </p:nvSpPr>
        <p:spPr>
          <a:xfrm>
            <a:off x="8589466" y="2300093"/>
            <a:ext cx="9101660" cy="6056741"/>
          </a:xfrm>
          <a:custGeom>
            <a:avLst/>
            <a:gdLst/>
            <a:ahLst/>
            <a:cxnLst/>
            <a:rect l="l" t="t" r="r" b="b"/>
            <a:pathLst>
              <a:path w="9101660" h="6056741">
                <a:moveTo>
                  <a:pt x="0" y="0"/>
                </a:moveTo>
                <a:lnTo>
                  <a:pt x="9101660" y="0"/>
                </a:lnTo>
                <a:lnTo>
                  <a:pt x="9101660" y="6056741"/>
                </a:lnTo>
                <a:lnTo>
                  <a:pt x="0" y="6056741"/>
                </a:lnTo>
                <a:lnTo>
                  <a:pt x="0" y="0"/>
                </a:lnTo>
                <a:close/>
              </a:path>
            </a:pathLst>
          </a:custGeom>
          <a:blipFill>
            <a:blip r:embed="rId2"/>
            <a:stretch>
              <a:fillRect/>
            </a:stretch>
          </a:blipFill>
        </p:spPr>
      </p:sp>
      <p:sp>
        <p:nvSpPr>
          <p:cNvPr id="10" name="TextBox 10"/>
          <p:cNvSpPr txBox="1"/>
          <p:nvPr/>
        </p:nvSpPr>
        <p:spPr>
          <a:xfrm>
            <a:off x="914616" y="944787"/>
            <a:ext cx="8229384" cy="1042605"/>
          </a:xfrm>
          <a:prstGeom prst="rect">
            <a:avLst/>
          </a:prstGeom>
        </p:spPr>
        <p:txBody>
          <a:bodyPr lIns="0" tIns="0" rIns="0" bIns="0" rtlCol="0" anchor="t">
            <a:spAutoFit/>
          </a:bodyPr>
          <a:lstStyle/>
          <a:p>
            <a:pPr algn="l">
              <a:lnSpc>
                <a:spcPts val="8326"/>
              </a:lnSpc>
            </a:pPr>
            <a:r>
              <a:rPr lang="en-US" sz="6405" spc="153">
                <a:solidFill>
                  <a:srgbClr val="78927B"/>
                </a:solidFill>
                <a:latin typeface="League Spartan"/>
                <a:ea typeface="League Spartan"/>
                <a:cs typeface="League Spartan"/>
                <a:sym typeface="League Spartan"/>
              </a:rPr>
              <a:t>Introduction</a:t>
            </a:r>
          </a:p>
        </p:txBody>
      </p:sp>
      <p:sp>
        <p:nvSpPr>
          <p:cNvPr id="11" name="TextBox 11"/>
          <p:cNvSpPr txBox="1"/>
          <p:nvPr/>
        </p:nvSpPr>
        <p:spPr>
          <a:xfrm>
            <a:off x="885786" y="4264548"/>
            <a:ext cx="7044905" cy="3301126"/>
          </a:xfrm>
          <a:prstGeom prst="rect">
            <a:avLst/>
          </a:prstGeom>
        </p:spPr>
        <p:txBody>
          <a:bodyPr lIns="0" tIns="0" rIns="0" bIns="0" rtlCol="0" anchor="t">
            <a:spAutoFit/>
          </a:bodyPr>
          <a:lstStyle/>
          <a:p>
            <a:pPr algn="just">
              <a:lnSpc>
                <a:spcPts val="4423"/>
              </a:lnSpc>
            </a:pPr>
            <a:r>
              <a:rPr lang="en-US" sz="3159" spc="375">
                <a:solidFill>
                  <a:srgbClr val="006BB6"/>
                </a:solidFill>
                <a:latin typeface="Inter"/>
                <a:ea typeface="Inter"/>
                <a:cs typeface="Inter"/>
                <a:sym typeface="Inter"/>
              </a:rPr>
              <a:t>A hobby is an activity that we do regularly in our breaking time for pleasure. It helps us to wander our minds, learn new skills, and explore our interests.</a:t>
            </a:r>
          </a:p>
        </p:txBody>
      </p:sp>
      <p:sp>
        <p:nvSpPr>
          <p:cNvPr id="12" name="TextBox 12"/>
          <p:cNvSpPr txBox="1"/>
          <p:nvPr/>
        </p:nvSpPr>
        <p:spPr>
          <a:xfrm>
            <a:off x="914616" y="8328259"/>
            <a:ext cx="2871424" cy="406045"/>
          </a:xfrm>
          <a:prstGeom prst="rect">
            <a:avLst/>
          </a:prstGeom>
        </p:spPr>
        <p:txBody>
          <a:bodyPr lIns="0" tIns="0" rIns="0" bIns="0" rtlCol="0" anchor="t">
            <a:spAutoFit/>
          </a:bodyPr>
          <a:lstStyle/>
          <a:p>
            <a:pPr algn="ctr">
              <a:lnSpc>
                <a:spcPts val="3283"/>
              </a:lnSpc>
            </a:pPr>
            <a:r>
              <a:rPr lang="en-US" sz="2525" spc="149">
                <a:solidFill>
                  <a:srgbClr val="FFFFFF"/>
                </a:solidFill>
                <a:latin typeface="League Spartan"/>
                <a:ea typeface="League Spartan"/>
                <a:cs typeface="League Spartan"/>
                <a:sym typeface="League Spartan"/>
              </a:rPr>
              <a:t>CONTINUE</a:t>
            </a:r>
          </a:p>
        </p:txBody>
      </p:sp>
      <p:sp>
        <p:nvSpPr>
          <p:cNvPr id="13" name="TextBox 13"/>
          <p:cNvSpPr txBox="1"/>
          <p:nvPr/>
        </p:nvSpPr>
        <p:spPr>
          <a:xfrm>
            <a:off x="456567" y="1911192"/>
            <a:ext cx="6588338" cy="592744"/>
          </a:xfrm>
          <a:prstGeom prst="rect">
            <a:avLst/>
          </a:prstGeom>
        </p:spPr>
        <p:txBody>
          <a:bodyPr lIns="0" tIns="0" rIns="0" bIns="0" rtlCol="0" anchor="t">
            <a:spAutoFit/>
          </a:bodyPr>
          <a:lstStyle/>
          <a:p>
            <a:pPr algn="ctr">
              <a:lnSpc>
                <a:spcPts val="4806"/>
              </a:lnSpc>
            </a:pPr>
            <a:r>
              <a:rPr lang="en-US" sz="3433" spc="202">
                <a:solidFill>
                  <a:srgbClr val="78927B"/>
                </a:solidFill>
                <a:latin typeface="Helios"/>
                <a:ea typeface="Helios"/>
                <a:cs typeface="Helios"/>
                <a:sym typeface="Helios"/>
              </a:rPr>
              <a:t>WHAT IS A HOBBY?</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par>
                          <p:cTn id="23" fill="hold">
                            <p:stCondLst>
                              <p:cond delay="500"/>
                            </p:stCondLst>
                            <p:childTnLst>
                              <p:par>
                                <p:cTn id="24" presetID="26"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80">
                                          <p:stCondLst>
                                            <p:cond delay="0"/>
                                          </p:stCondLst>
                                        </p:cTn>
                                        <p:tgtEl>
                                          <p:spTgt spid="9"/>
                                        </p:tgtEl>
                                      </p:cBhvr>
                                    </p:animEffect>
                                    <p:anim calcmode="lin" valueType="num">
                                      <p:cBhvr>
                                        <p:cTn id="27"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2" dur="26">
                                          <p:stCondLst>
                                            <p:cond delay="650"/>
                                          </p:stCondLst>
                                        </p:cTn>
                                        <p:tgtEl>
                                          <p:spTgt spid="9"/>
                                        </p:tgtEl>
                                      </p:cBhvr>
                                      <p:to x="100000" y="60000"/>
                                    </p:animScale>
                                    <p:animScale>
                                      <p:cBhvr>
                                        <p:cTn id="33" dur="166" decel="50000">
                                          <p:stCondLst>
                                            <p:cond delay="676"/>
                                          </p:stCondLst>
                                        </p:cTn>
                                        <p:tgtEl>
                                          <p:spTgt spid="9"/>
                                        </p:tgtEl>
                                      </p:cBhvr>
                                      <p:to x="100000" y="100000"/>
                                    </p:animScale>
                                    <p:animScale>
                                      <p:cBhvr>
                                        <p:cTn id="34" dur="26">
                                          <p:stCondLst>
                                            <p:cond delay="1312"/>
                                          </p:stCondLst>
                                        </p:cTn>
                                        <p:tgtEl>
                                          <p:spTgt spid="9"/>
                                        </p:tgtEl>
                                      </p:cBhvr>
                                      <p:to x="100000" y="80000"/>
                                    </p:animScale>
                                    <p:animScale>
                                      <p:cBhvr>
                                        <p:cTn id="35" dur="166" decel="50000">
                                          <p:stCondLst>
                                            <p:cond delay="1338"/>
                                          </p:stCondLst>
                                        </p:cTn>
                                        <p:tgtEl>
                                          <p:spTgt spid="9"/>
                                        </p:tgtEl>
                                      </p:cBhvr>
                                      <p:to x="100000" y="100000"/>
                                    </p:animScale>
                                    <p:animScale>
                                      <p:cBhvr>
                                        <p:cTn id="36" dur="26">
                                          <p:stCondLst>
                                            <p:cond delay="1642"/>
                                          </p:stCondLst>
                                        </p:cTn>
                                        <p:tgtEl>
                                          <p:spTgt spid="9"/>
                                        </p:tgtEl>
                                      </p:cBhvr>
                                      <p:to x="100000" y="90000"/>
                                    </p:animScale>
                                    <p:animScale>
                                      <p:cBhvr>
                                        <p:cTn id="37" dur="166" decel="50000">
                                          <p:stCondLst>
                                            <p:cond delay="1668"/>
                                          </p:stCondLst>
                                        </p:cTn>
                                        <p:tgtEl>
                                          <p:spTgt spid="9"/>
                                        </p:tgtEl>
                                      </p:cBhvr>
                                      <p:to x="100000" y="100000"/>
                                    </p:animScale>
                                    <p:animScale>
                                      <p:cBhvr>
                                        <p:cTn id="38" dur="26">
                                          <p:stCondLst>
                                            <p:cond delay="1808"/>
                                          </p:stCondLst>
                                        </p:cTn>
                                        <p:tgtEl>
                                          <p:spTgt spid="9"/>
                                        </p:tgtEl>
                                      </p:cBhvr>
                                      <p:to x="100000" y="95000"/>
                                    </p:animScale>
                                    <p:animScale>
                                      <p:cBhvr>
                                        <p:cTn id="39"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898239" y="-337653"/>
            <a:ext cx="14732382" cy="12193285"/>
            <a:chOff x="0" y="0"/>
            <a:chExt cx="606795" cy="502215"/>
          </a:xfrm>
        </p:grpSpPr>
        <p:sp>
          <p:nvSpPr>
            <p:cNvPr id="3" name="Freeform 3"/>
            <p:cNvSpPr/>
            <p:nvPr/>
          </p:nvSpPr>
          <p:spPr>
            <a:xfrm>
              <a:off x="0" y="0"/>
              <a:ext cx="606795" cy="502215"/>
            </a:xfrm>
            <a:custGeom>
              <a:avLst/>
              <a:gdLst/>
              <a:ahLst/>
              <a:cxnLst/>
              <a:rect l="l" t="t" r="r" b="b"/>
              <a:pathLst>
                <a:path w="606795" h="502215">
                  <a:moveTo>
                    <a:pt x="203200" y="0"/>
                  </a:moveTo>
                  <a:lnTo>
                    <a:pt x="606795" y="0"/>
                  </a:lnTo>
                  <a:lnTo>
                    <a:pt x="403595" y="502215"/>
                  </a:lnTo>
                  <a:lnTo>
                    <a:pt x="0" y="502215"/>
                  </a:lnTo>
                  <a:lnTo>
                    <a:pt x="203200" y="0"/>
                  </a:lnTo>
                  <a:close/>
                </a:path>
              </a:pathLst>
            </a:custGeom>
            <a:solidFill>
              <a:srgbClr val="2B485F"/>
            </a:solidFill>
          </p:spPr>
        </p:sp>
        <p:sp>
          <p:nvSpPr>
            <p:cNvPr id="4" name="TextBox 4"/>
            <p:cNvSpPr txBox="1"/>
            <p:nvPr/>
          </p:nvSpPr>
          <p:spPr>
            <a:xfrm>
              <a:off x="101600" y="-66675"/>
              <a:ext cx="403595" cy="568890"/>
            </a:xfrm>
            <a:prstGeom prst="rect">
              <a:avLst/>
            </a:prstGeom>
          </p:spPr>
          <p:txBody>
            <a:bodyPr lIns="50800" tIns="50800" rIns="50800" bIns="50800" rtlCol="0" anchor="ctr"/>
            <a:lstStyle/>
            <a:p>
              <a:pPr algn="ctr">
                <a:lnSpc>
                  <a:spcPts val="3640"/>
                </a:lnSpc>
              </a:pPr>
              <a:endParaRPr/>
            </a:p>
          </p:txBody>
        </p:sp>
      </p:grpSp>
      <p:sp>
        <p:nvSpPr>
          <p:cNvPr id="5" name="AutoShape 5"/>
          <p:cNvSpPr/>
          <p:nvPr/>
        </p:nvSpPr>
        <p:spPr>
          <a:xfrm>
            <a:off x="456567" y="2798983"/>
            <a:ext cx="2050229" cy="0"/>
          </a:xfrm>
          <a:prstGeom prst="line">
            <a:avLst/>
          </a:prstGeom>
          <a:ln w="85725" cap="flat">
            <a:solidFill>
              <a:srgbClr val="365679"/>
            </a:solidFill>
            <a:prstDash val="solid"/>
            <a:headEnd type="none" w="sm" len="sm"/>
            <a:tailEnd type="none" w="sm" len="sm"/>
          </a:ln>
        </p:spPr>
      </p:sp>
      <p:grpSp>
        <p:nvGrpSpPr>
          <p:cNvPr id="6" name="Group 6"/>
          <p:cNvGrpSpPr/>
          <p:nvPr/>
        </p:nvGrpSpPr>
        <p:grpSpPr>
          <a:xfrm>
            <a:off x="456567" y="9090676"/>
            <a:ext cx="3262787" cy="712749"/>
            <a:chOff x="0" y="0"/>
            <a:chExt cx="1584993" cy="346239"/>
          </a:xfrm>
        </p:grpSpPr>
        <p:sp>
          <p:nvSpPr>
            <p:cNvPr id="7" name="Freeform 7"/>
            <p:cNvSpPr/>
            <p:nvPr/>
          </p:nvSpPr>
          <p:spPr>
            <a:xfrm>
              <a:off x="0" y="0"/>
              <a:ext cx="1584993" cy="346239"/>
            </a:xfrm>
            <a:custGeom>
              <a:avLst/>
              <a:gdLst/>
              <a:ahLst/>
              <a:cxnLst/>
              <a:rect l="l" t="t" r="r" b="b"/>
              <a:pathLst>
                <a:path w="1584993" h="346239">
                  <a:moveTo>
                    <a:pt x="1381793" y="0"/>
                  </a:moveTo>
                  <a:cubicBezTo>
                    <a:pt x="1494017" y="0"/>
                    <a:pt x="1584993" y="77508"/>
                    <a:pt x="1584993" y="173119"/>
                  </a:cubicBezTo>
                  <a:cubicBezTo>
                    <a:pt x="1584993" y="268730"/>
                    <a:pt x="1494017" y="346239"/>
                    <a:pt x="1381793" y="346239"/>
                  </a:cubicBezTo>
                  <a:lnTo>
                    <a:pt x="203200" y="346239"/>
                  </a:lnTo>
                  <a:cubicBezTo>
                    <a:pt x="90976" y="346239"/>
                    <a:pt x="0" y="268730"/>
                    <a:pt x="0" y="173119"/>
                  </a:cubicBezTo>
                  <a:cubicBezTo>
                    <a:pt x="0" y="77508"/>
                    <a:pt x="90976" y="0"/>
                    <a:pt x="203200" y="0"/>
                  </a:cubicBezTo>
                  <a:close/>
                </a:path>
              </a:pathLst>
            </a:custGeom>
            <a:solidFill>
              <a:srgbClr val="2B485F"/>
            </a:solidFill>
          </p:spPr>
        </p:sp>
        <p:sp>
          <p:nvSpPr>
            <p:cNvPr id="8" name="TextBox 8"/>
            <p:cNvSpPr txBox="1"/>
            <p:nvPr/>
          </p:nvSpPr>
          <p:spPr>
            <a:xfrm>
              <a:off x="0" y="-66675"/>
              <a:ext cx="1584993" cy="412914"/>
            </a:xfrm>
            <a:prstGeom prst="rect">
              <a:avLst/>
            </a:prstGeom>
          </p:spPr>
          <p:txBody>
            <a:bodyPr lIns="50800" tIns="50800" rIns="50800" bIns="50800" rtlCol="0" anchor="ctr"/>
            <a:lstStyle/>
            <a:p>
              <a:pPr algn="ctr">
                <a:lnSpc>
                  <a:spcPts val="3640"/>
                </a:lnSpc>
              </a:pPr>
              <a:endParaRPr/>
            </a:p>
          </p:txBody>
        </p:sp>
      </p:grpSp>
      <p:sp>
        <p:nvSpPr>
          <p:cNvPr id="9" name="Freeform 9"/>
          <p:cNvSpPr/>
          <p:nvPr/>
        </p:nvSpPr>
        <p:spPr>
          <a:xfrm>
            <a:off x="9948468" y="1985580"/>
            <a:ext cx="7160272" cy="7065521"/>
          </a:xfrm>
          <a:custGeom>
            <a:avLst/>
            <a:gdLst/>
            <a:ahLst/>
            <a:cxnLst/>
            <a:rect l="l" t="t" r="r" b="b"/>
            <a:pathLst>
              <a:path w="8769794" h="8830302">
                <a:moveTo>
                  <a:pt x="0" y="0"/>
                </a:moveTo>
                <a:lnTo>
                  <a:pt x="8769794" y="0"/>
                </a:lnTo>
                <a:lnTo>
                  <a:pt x="8769794" y="8830302"/>
                </a:lnTo>
                <a:lnTo>
                  <a:pt x="0" y="8830302"/>
                </a:lnTo>
                <a:lnTo>
                  <a:pt x="0" y="0"/>
                </a:lnTo>
                <a:close/>
              </a:path>
            </a:pathLst>
          </a:custGeom>
          <a:blipFill>
            <a:blip r:embed="rId2"/>
            <a:stretch>
              <a:fillRect l="-3531" t="-5193" r="-2387"/>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sp>
        <p:nvSpPr>
          <p:cNvPr id="10" name="TextBox 10"/>
          <p:cNvSpPr txBox="1"/>
          <p:nvPr/>
        </p:nvSpPr>
        <p:spPr>
          <a:xfrm>
            <a:off x="456567" y="962025"/>
            <a:ext cx="8229384" cy="1042605"/>
          </a:xfrm>
          <a:prstGeom prst="rect">
            <a:avLst/>
          </a:prstGeom>
        </p:spPr>
        <p:txBody>
          <a:bodyPr lIns="0" tIns="0" rIns="0" bIns="0" rtlCol="0" anchor="t">
            <a:spAutoFit/>
          </a:bodyPr>
          <a:lstStyle/>
          <a:p>
            <a:pPr algn="l">
              <a:lnSpc>
                <a:spcPts val="8326"/>
              </a:lnSpc>
            </a:pPr>
            <a:r>
              <a:rPr lang="en-US" sz="6405" spc="153">
                <a:solidFill>
                  <a:srgbClr val="78927B"/>
                </a:solidFill>
                <a:latin typeface="League Spartan"/>
                <a:ea typeface="League Spartan"/>
                <a:cs typeface="League Spartan"/>
                <a:sym typeface="League Spartan"/>
              </a:rPr>
              <a:t>Introduction</a:t>
            </a:r>
          </a:p>
        </p:txBody>
      </p:sp>
      <p:sp>
        <p:nvSpPr>
          <p:cNvPr id="11" name="TextBox 11"/>
          <p:cNvSpPr txBox="1"/>
          <p:nvPr/>
        </p:nvSpPr>
        <p:spPr>
          <a:xfrm>
            <a:off x="456567" y="3127596"/>
            <a:ext cx="7441672" cy="5698731"/>
          </a:xfrm>
          <a:prstGeom prst="rect">
            <a:avLst/>
          </a:prstGeom>
        </p:spPr>
        <p:txBody>
          <a:bodyPr lIns="0" tIns="0" rIns="0" bIns="0" rtlCol="0" anchor="t">
            <a:spAutoFit/>
          </a:bodyPr>
          <a:lstStyle/>
          <a:p>
            <a:pPr algn="just">
              <a:lnSpc>
                <a:spcPts val="4571"/>
              </a:lnSpc>
            </a:pPr>
            <a:r>
              <a:rPr lang="en-US" sz="3265" spc="388">
                <a:solidFill>
                  <a:srgbClr val="006BB6"/>
                </a:solidFill>
                <a:latin typeface="Inter"/>
                <a:ea typeface="Inter"/>
                <a:cs typeface="Inter"/>
                <a:sym typeface="Inter"/>
              </a:rPr>
              <a:t>  Hobbies provide a break from daily routines, reduce stress if using on the right purpose, improve creativity and knowledge about new history and language. Moreover, it could make we be more confident and create more challenges to make our life be more delightful.</a:t>
            </a:r>
          </a:p>
        </p:txBody>
      </p:sp>
      <p:sp>
        <p:nvSpPr>
          <p:cNvPr id="12" name="TextBox 12"/>
          <p:cNvSpPr txBox="1"/>
          <p:nvPr/>
        </p:nvSpPr>
        <p:spPr>
          <a:xfrm>
            <a:off x="652248" y="9229725"/>
            <a:ext cx="2871424" cy="406077"/>
          </a:xfrm>
          <a:prstGeom prst="rect">
            <a:avLst/>
          </a:prstGeom>
        </p:spPr>
        <p:txBody>
          <a:bodyPr lIns="0" tIns="0" rIns="0" bIns="0" rtlCol="0" anchor="t">
            <a:spAutoFit/>
          </a:bodyPr>
          <a:lstStyle/>
          <a:p>
            <a:pPr algn="ctr">
              <a:lnSpc>
                <a:spcPts val="3283"/>
              </a:lnSpc>
            </a:pPr>
            <a:r>
              <a:rPr lang="en-US" sz="2525" spc="149">
                <a:solidFill>
                  <a:srgbClr val="FFFFFF"/>
                </a:solidFill>
                <a:latin typeface="League Spartan"/>
                <a:ea typeface="League Spartan"/>
                <a:cs typeface="League Spartan"/>
                <a:sym typeface="League Spartan"/>
              </a:rPr>
              <a:t>CONTINUE</a:t>
            </a:r>
          </a:p>
        </p:txBody>
      </p:sp>
      <p:sp>
        <p:nvSpPr>
          <p:cNvPr id="13" name="TextBox 13"/>
          <p:cNvSpPr txBox="1"/>
          <p:nvPr/>
        </p:nvSpPr>
        <p:spPr>
          <a:xfrm>
            <a:off x="0" y="1947480"/>
            <a:ext cx="6588338" cy="456985"/>
          </a:xfrm>
          <a:prstGeom prst="rect">
            <a:avLst/>
          </a:prstGeom>
        </p:spPr>
        <p:txBody>
          <a:bodyPr lIns="0" tIns="0" rIns="0" bIns="0" rtlCol="0" anchor="t">
            <a:spAutoFit/>
          </a:bodyPr>
          <a:lstStyle/>
          <a:p>
            <a:pPr algn="ctr">
              <a:lnSpc>
                <a:spcPts val="3686"/>
              </a:lnSpc>
            </a:pPr>
            <a:r>
              <a:rPr lang="en-US" sz="2633" spc="155">
                <a:solidFill>
                  <a:srgbClr val="78927B"/>
                </a:solidFill>
                <a:latin typeface="Helios"/>
                <a:ea typeface="Helios"/>
                <a:cs typeface="Helios"/>
                <a:sym typeface="Helios"/>
              </a:rPr>
              <a:t>HOW IMPORTANT A HOBBY IS?</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5112380" y="-148194"/>
            <a:ext cx="12727251" cy="12193285"/>
            <a:chOff x="0" y="0"/>
            <a:chExt cx="524208" cy="502215"/>
          </a:xfrm>
        </p:grpSpPr>
        <p:sp>
          <p:nvSpPr>
            <p:cNvPr id="3" name="Freeform 3"/>
            <p:cNvSpPr/>
            <p:nvPr/>
          </p:nvSpPr>
          <p:spPr>
            <a:xfrm>
              <a:off x="0" y="0"/>
              <a:ext cx="524208" cy="502215"/>
            </a:xfrm>
            <a:custGeom>
              <a:avLst/>
              <a:gdLst/>
              <a:ahLst/>
              <a:cxnLst/>
              <a:rect l="l" t="t" r="r" b="b"/>
              <a:pathLst>
                <a:path w="524208" h="502215">
                  <a:moveTo>
                    <a:pt x="203200" y="0"/>
                  </a:moveTo>
                  <a:lnTo>
                    <a:pt x="524208" y="0"/>
                  </a:lnTo>
                  <a:lnTo>
                    <a:pt x="321008" y="502215"/>
                  </a:lnTo>
                  <a:lnTo>
                    <a:pt x="0" y="502215"/>
                  </a:lnTo>
                  <a:lnTo>
                    <a:pt x="203200" y="0"/>
                  </a:lnTo>
                  <a:close/>
                </a:path>
              </a:pathLst>
            </a:custGeom>
            <a:solidFill>
              <a:srgbClr val="2B485F"/>
            </a:solidFill>
          </p:spPr>
        </p:sp>
        <p:sp>
          <p:nvSpPr>
            <p:cNvPr id="4" name="TextBox 4"/>
            <p:cNvSpPr txBox="1"/>
            <p:nvPr/>
          </p:nvSpPr>
          <p:spPr>
            <a:xfrm>
              <a:off x="101600" y="-66675"/>
              <a:ext cx="321008" cy="568890"/>
            </a:xfrm>
            <a:prstGeom prst="rect">
              <a:avLst/>
            </a:prstGeom>
          </p:spPr>
          <p:txBody>
            <a:bodyPr lIns="50800" tIns="50800" rIns="50800" bIns="50800" rtlCol="0" anchor="ctr"/>
            <a:lstStyle/>
            <a:p>
              <a:pPr algn="ctr">
                <a:lnSpc>
                  <a:spcPts val="3640"/>
                </a:lnSpc>
              </a:pPr>
              <a:endParaRPr/>
            </a:p>
          </p:txBody>
        </p:sp>
      </p:grpSp>
      <p:sp>
        <p:nvSpPr>
          <p:cNvPr id="5" name="AutoShape 5"/>
          <p:cNvSpPr/>
          <p:nvPr/>
        </p:nvSpPr>
        <p:spPr>
          <a:xfrm>
            <a:off x="9144000" y="2671271"/>
            <a:ext cx="3322513" cy="0"/>
          </a:xfrm>
          <a:prstGeom prst="line">
            <a:avLst/>
          </a:prstGeom>
          <a:ln w="85725" cap="flat">
            <a:solidFill>
              <a:srgbClr val="365679"/>
            </a:solidFill>
            <a:prstDash val="solid"/>
            <a:headEnd type="none" w="sm" len="sm"/>
            <a:tailEnd type="none" w="sm" len="sm"/>
          </a:ln>
        </p:spPr>
      </p:sp>
      <p:grpSp>
        <p:nvGrpSpPr>
          <p:cNvPr id="6" name="Group 6"/>
          <p:cNvGrpSpPr/>
          <p:nvPr/>
        </p:nvGrpSpPr>
        <p:grpSpPr>
          <a:xfrm rot="9902075">
            <a:off x="16254219" y="-861230"/>
            <a:ext cx="3620223" cy="3167695"/>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365679"/>
            </a:solidFill>
          </p:spPr>
        </p:sp>
        <p:sp>
          <p:nvSpPr>
            <p:cNvPr id="8" name="TextBox 8"/>
            <p:cNvSpPr txBox="1"/>
            <p:nvPr/>
          </p:nvSpPr>
          <p:spPr>
            <a:xfrm>
              <a:off x="127000" y="263525"/>
              <a:ext cx="558800" cy="396875"/>
            </a:xfrm>
            <a:prstGeom prst="rect">
              <a:avLst/>
            </a:prstGeom>
          </p:spPr>
          <p:txBody>
            <a:bodyPr lIns="50800" tIns="50800" rIns="50800" bIns="50800" rtlCol="0" anchor="ctr"/>
            <a:lstStyle/>
            <a:p>
              <a:pPr algn="ctr">
                <a:lnSpc>
                  <a:spcPts val="3640"/>
                </a:lnSpc>
              </a:pPr>
              <a:endParaRPr/>
            </a:p>
          </p:txBody>
        </p:sp>
      </p:grpSp>
      <p:sp>
        <p:nvSpPr>
          <p:cNvPr id="9" name="Freeform 9"/>
          <p:cNvSpPr/>
          <p:nvPr/>
        </p:nvSpPr>
        <p:spPr>
          <a:xfrm>
            <a:off x="1142089" y="1628667"/>
            <a:ext cx="6682768" cy="7426129"/>
          </a:xfrm>
          <a:custGeom>
            <a:avLst/>
            <a:gdLst/>
            <a:ahLst/>
            <a:cxnLst/>
            <a:rect l="l" t="t" r="r" b="b"/>
            <a:pathLst>
              <a:path w="6872452" h="8143683">
                <a:moveTo>
                  <a:pt x="0" y="0"/>
                </a:moveTo>
                <a:lnTo>
                  <a:pt x="6872453" y="0"/>
                </a:lnTo>
                <a:lnTo>
                  <a:pt x="6872453" y="8143683"/>
                </a:lnTo>
                <a:lnTo>
                  <a:pt x="0" y="8143683"/>
                </a:lnTo>
                <a:lnTo>
                  <a:pt x="0" y="0"/>
                </a:lnTo>
                <a:close/>
              </a:path>
            </a:pathLst>
          </a:custGeom>
          <a:blipFill>
            <a:blip r:embed="rId2"/>
            <a:stretch>
              <a:fillRect t="-3997" b="-46028"/>
            </a:stretch>
          </a:blipFill>
          <a:effectLst>
            <a:outerShdw blurRad="76200" dir="13500000" sy="23000" kx="1200000" algn="br" rotWithShape="0">
              <a:prstClr val="black">
                <a:alpha val="20000"/>
              </a:prstClr>
            </a:outerShdw>
          </a:effectLst>
        </p:spPr>
      </p:sp>
      <p:sp>
        <p:nvSpPr>
          <p:cNvPr id="10" name="TextBox 10"/>
          <p:cNvSpPr txBox="1"/>
          <p:nvPr/>
        </p:nvSpPr>
        <p:spPr>
          <a:xfrm>
            <a:off x="8123698" y="1628667"/>
            <a:ext cx="7484069" cy="1042605"/>
          </a:xfrm>
          <a:prstGeom prst="rect">
            <a:avLst/>
          </a:prstGeom>
        </p:spPr>
        <p:txBody>
          <a:bodyPr lIns="0" tIns="0" rIns="0" bIns="0" rtlCol="0" anchor="t">
            <a:spAutoFit/>
          </a:bodyPr>
          <a:lstStyle/>
          <a:p>
            <a:pPr algn="l">
              <a:lnSpc>
                <a:spcPts val="8326"/>
              </a:lnSpc>
            </a:pPr>
            <a:r>
              <a:rPr lang="en-US" sz="6405" spc="153">
                <a:solidFill>
                  <a:srgbClr val="78927B"/>
                </a:solidFill>
                <a:latin typeface="League Spartan"/>
                <a:ea typeface="League Spartan"/>
                <a:cs typeface="League Spartan"/>
                <a:sym typeface="League Spartan"/>
              </a:rPr>
              <a:t>    Our hobby</a:t>
            </a:r>
          </a:p>
        </p:txBody>
      </p:sp>
      <p:sp>
        <p:nvSpPr>
          <p:cNvPr id="11" name="TextBox 11"/>
          <p:cNvSpPr txBox="1"/>
          <p:nvPr/>
        </p:nvSpPr>
        <p:spPr>
          <a:xfrm>
            <a:off x="9144000" y="3093516"/>
            <a:ext cx="8115300" cy="5772786"/>
          </a:xfrm>
          <a:prstGeom prst="rect">
            <a:avLst/>
          </a:prstGeom>
        </p:spPr>
        <p:txBody>
          <a:bodyPr lIns="0" tIns="0" rIns="0" bIns="0" rtlCol="0" anchor="t">
            <a:spAutoFit/>
          </a:bodyPr>
          <a:lstStyle/>
          <a:p>
            <a:pPr algn="l">
              <a:lnSpc>
                <a:spcPts val="5739"/>
              </a:lnSpc>
            </a:pPr>
            <a:r>
              <a:rPr lang="en-US" sz="4099">
                <a:solidFill>
                  <a:srgbClr val="006BB6"/>
                </a:solidFill>
                <a:latin typeface="Inter"/>
                <a:ea typeface="Inter"/>
                <a:cs typeface="Inter"/>
                <a:sym typeface="Inter"/>
              </a:rPr>
              <a:t>Our group has several types of hobby options for choice but we decided to choose gaming hobby. A hobby that spread rapidly around the world these days as a disease. Moreover, gaming can be seen as an industry.</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264579" y="1028700"/>
            <a:ext cx="8771135" cy="809625"/>
          </a:xfrm>
          <a:prstGeom prst="rect">
            <a:avLst/>
          </a:prstGeom>
        </p:spPr>
        <p:txBody>
          <a:bodyPr lIns="0" tIns="0" rIns="0" bIns="0" rtlCol="0" anchor="t">
            <a:spAutoFit/>
          </a:bodyPr>
          <a:lstStyle/>
          <a:p>
            <a:pPr marL="0" lvl="0" indent="0" algn="l">
              <a:lnSpc>
                <a:spcPts val="6398"/>
              </a:lnSpc>
              <a:spcBef>
                <a:spcPct val="0"/>
              </a:spcBef>
            </a:pPr>
            <a:r>
              <a:rPr lang="en-US" sz="5331" b="1" spc="191">
                <a:solidFill>
                  <a:srgbClr val="78927B"/>
                </a:solidFill>
                <a:latin typeface="Montserrat Classic Bold"/>
                <a:ea typeface="Montserrat Classic Bold"/>
                <a:cs typeface="Montserrat Classic Bold"/>
                <a:sym typeface="Montserrat Classic Bold"/>
              </a:rPr>
              <a:t>Decription of my hobby</a:t>
            </a:r>
          </a:p>
        </p:txBody>
      </p:sp>
      <p:sp>
        <p:nvSpPr>
          <p:cNvPr id="3" name="Freeform 3"/>
          <p:cNvSpPr/>
          <p:nvPr/>
        </p:nvSpPr>
        <p:spPr>
          <a:xfrm>
            <a:off x="-5703001" y="-1621644"/>
            <a:ext cx="12727660" cy="12727660"/>
          </a:xfrm>
          <a:custGeom>
            <a:avLst/>
            <a:gdLst/>
            <a:ahLst/>
            <a:cxnLst/>
            <a:rect l="l" t="t" r="r" b="b"/>
            <a:pathLst>
              <a:path w="12727660" h="12727660">
                <a:moveTo>
                  <a:pt x="0" y="0"/>
                </a:moveTo>
                <a:lnTo>
                  <a:pt x="12727660" y="0"/>
                </a:lnTo>
                <a:lnTo>
                  <a:pt x="12727660" y="12727660"/>
                </a:lnTo>
                <a:lnTo>
                  <a:pt x="0" y="12727660"/>
                </a:lnTo>
                <a:lnTo>
                  <a:pt x="0" y="0"/>
                </a:lnTo>
                <a:close/>
              </a:path>
            </a:pathLst>
          </a:custGeom>
          <a:blipFill>
            <a:blip r:embed="rId2"/>
            <a:stretch>
              <a:fillRect/>
            </a:stretch>
          </a:blipFill>
        </p:spPr>
      </p:sp>
      <p:sp>
        <p:nvSpPr>
          <p:cNvPr id="4" name="TextBox 4"/>
          <p:cNvSpPr txBox="1"/>
          <p:nvPr/>
        </p:nvSpPr>
        <p:spPr>
          <a:xfrm>
            <a:off x="6790559" y="1956029"/>
            <a:ext cx="10468741" cy="5981035"/>
          </a:xfrm>
          <a:prstGeom prst="rect">
            <a:avLst/>
          </a:prstGeom>
        </p:spPr>
        <p:txBody>
          <a:bodyPr lIns="0" tIns="0" rIns="0" bIns="0" rtlCol="0" anchor="t">
            <a:spAutoFit/>
          </a:bodyPr>
          <a:lstStyle/>
          <a:p>
            <a:pPr marL="815275" lvl="1" indent="-407637" algn="l">
              <a:lnSpc>
                <a:spcPts val="5286"/>
              </a:lnSpc>
              <a:buFont typeface="Arial"/>
              <a:buChar char="•"/>
            </a:pPr>
            <a:r>
              <a:rPr lang="en-US" sz="3776" spc="83">
                <a:solidFill>
                  <a:srgbClr val="FF5757"/>
                </a:solidFill>
                <a:latin typeface="Montserrat Classic"/>
                <a:ea typeface="Montserrat Classic"/>
                <a:cs typeface="Montserrat Classic"/>
                <a:sym typeface="Montserrat Classic"/>
              </a:rPr>
              <a:t>Hobbies involved gaming exploring different genres, authors and topics.</a:t>
            </a:r>
          </a:p>
          <a:p>
            <a:pPr marL="815275" lvl="1" indent="-407637" algn="l">
              <a:lnSpc>
                <a:spcPts val="5286"/>
              </a:lnSpc>
              <a:buFont typeface="Arial"/>
              <a:buChar char="•"/>
            </a:pPr>
            <a:r>
              <a:rPr lang="en-US" sz="3776" spc="83">
                <a:solidFill>
                  <a:srgbClr val="FF5757"/>
                </a:solidFill>
                <a:latin typeface="Montserrat Classic"/>
                <a:ea typeface="Montserrat Classic"/>
                <a:cs typeface="Montserrat Classic"/>
                <a:sym typeface="Montserrat Classic"/>
              </a:rPr>
              <a:t>We always play games as a habit together after school time and that sparked a hobby. </a:t>
            </a:r>
          </a:p>
          <a:p>
            <a:pPr marL="815275" lvl="1" indent="-407637" algn="l">
              <a:lnSpc>
                <a:spcPts val="5286"/>
              </a:lnSpc>
              <a:spcBef>
                <a:spcPct val="0"/>
              </a:spcBef>
              <a:buFont typeface="Arial"/>
              <a:buChar char="•"/>
            </a:pPr>
            <a:r>
              <a:rPr lang="en-US" sz="3776" spc="83">
                <a:solidFill>
                  <a:srgbClr val="FF5757"/>
                </a:solidFill>
                <a:latin typeface="Montserrat Classic"/>
                <a:ea typeface="Montserrat Classic"/>
                <a:cs typeface="Montserrat Classic"/>
                <a:sym typeface="Montserrat Classic"/>
              </a:rPr>
              <a:t> We try a lot of game categories such as: adventure, sports, fighting, tactics,.... on school or at a member house.</a:t>
            </a:r>
          </a:p>
        </p:txBody>
      </p:sp>
      <p:sp>
        <p:nvSpPr>
          <p:cNvPr id="5" name="Freeform 5"/>
          <p:cNvSpPr/>
          <p:nvPr/>
        </p:nvSpPr>
        <p:spPr>
          <a:xfrm rot="5826478">
            <a:off x="-4194081" y="1788633"/>
            <a:ext cx="13970901" cy="7273566"/>
          </a:xfrm>
          <a:custGeom>
            <a:avLst/>
            <a:gdLst/>
            <a:ahLst/>
            <a:cxnLst/>
            <a:rect l="l" t="t" r="r" b="b"/>
            <a:pathLst>
              <a:path w="13970901" h="7273566">
                <a:moveTo>
                  <a:pt x="0" y="0"/>
                </a:moveTo>
                <a:lnTo>
                  <a:pt x="13970901" y="0"/>
                </a:lnTo>
                <a:lnTo>
                  <a:pt x="13970901" y="7273567"/>
                </a:lnTo>
                <a:lnTo>
                  <a:pt x="0" y="72735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500"/>
                                        <p:tgtEl>
                                          <p:spTgt spid="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fade">
                                      <p:cBhvr>
                                        <p:cTn id="3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924105" y="-284195"/>
            <a:ext cx="11709920" cy="10855389"/>
            <a:chOff x="0" y="0"/>
            <a:chExt cx="693921" cy="643282"/>
          </a:xfrm>
        </p:grpSpPr>
        <p:sp>
          <p:nvSpPr>
            <p:cNvPr id="3" name="Freeform 3"/>
            <p:cNvSpPr/>
            <p:nvPr/>
          </p:nvSpPr>
          <p:spPr>
            <a:xfrm>
              <a:off x="0" y="0"/>
              <a:ext cx="693921" cy="643282"/>
            </a:xfrm>
            <a:custGeom>
              <a:avLst/>
              <a:gdLst/>
              <a:ahLst/>
              <a:cxnLst/>
              <a:rect l="l" t="t" r="r" b="b"/>
              <a:pathLst>
                <a:path w="693921" h="643282">
                  <a:moveTo>
                    <a:pt x="203200" y="0"/>
                  </a:moveTo>
                  <a:lnTo>
                    <a:pt x="693921" y="0"/>
                  </a:lnTo>
                  <a:lnTo>
                    <a:pt x="490721" y="643282"/>
                  </a:lnTo>
                  <a:lnTo>
                    <a:pt x="0" y="643282"/>
                  </a:lnTo>
                  <a:lnTo>
                    <a:pt x="203200" y="0"/>
                  </a:lnTo>
                  <a:close/>
                </a:path>
              </a:pathLst>
            </a:custGeom>
            <a:solidFill>
              <a:srgbClr val="2B485F"/>
            </a:solidFill>
          </p:spPr>
        </p:sp>
        <p:sp>
          <p:nvSpPr>
            <p:cNvPr id="4" name="TextBox 4"/>
            <p:cNvSpPr txBox="1"/>
            <p:nvPr/>
          </p:nvSpPr>
          <p:spPr>
            <a:xfrm>
              <a:off x="101600" y="-66675"/>
              <a:ext cx="490721" cy="709957"/>
            </a:xfrm>
            <a:prstGeom prst="rect">
              <a:avLst/>
            </a:prstGeom>
          </p:spPr>
          <p:txBody>
            <a:bodyPr lIns="50800" tIns="50800" rIns="50800" bIns="50800" rtlCol="0" anchor="ctr"/>
            <a:lstStyle/>
            <a:p>
              <a:pPr algn="ctr">
                <a:lnSpc>
                  <a:spcPts val="3640"/>
                </a:lnSpc>
              </a:pPr>
              <a:endParaRPr/>
            </a:p>
          </p:txBody>
        </p:sp>
      </p:grpSp>
      <p:grpSp>
        <p:nvGrpSpPr>
          <p:cNvPr id="5" name="Group 5"/>
          <p:cNvGrpSpPr/>
          <p:nvPr/>
        </p:nvGrpSpPr>
        <p:grpSpPr>
          <a:xfrm>
            <a:off x="0" y="4326878"/>
            <a:ext cx="9451013" cy="5793168"/>
            <a:chOff x="0" y="0"/>
            <a:chExt cx="2489156" cy="1525773"/>
          </a:xfrm>
        </p:grpSpPr>
        <p:sp>
          <p:nvSpPr>
            <p:cNvPr id="6" name="Freeform 6"/>
            <p:cNvSpPr/>
            <p:nvPr/>
          </p:nvSpPr>
          <p:spPr>
            <a:xfrm>
              <a:off x="0" y="0"/>
              <a:ext cx="2489156" cy="1525773"/>
            </a:xfrm>
            <a:custGeom>
              <a:avLst/>
              <a:gdLst/>
              <a:ahLst/>
              <a:cxnLst/>
              <a:rect l="l" t="t" r="r" b="b"/>
              <a:pathLst>
                <a:path w="2489156" h="1525773">
                  <a:moveTo>
                    <a:pt x="41777" y="0"/>
                  </a:moveTo>
                  <a:lnTo>
                    <a:pt x="2447379" y="0"/>
                  </a:lnTo>
                  <a:cubicBezTo>
                    <a:pt x="2458458" y="0"/>
                    <a:pt x="2469085" y="4402"/>
                    <a:pt x="2476920" y="12236"/>
                  </a:cubicBezTo>
                  <a:cubicBezTo>
                    <a:pt x="2484754" y="20071"/>
                    <a:pt x="2489156" y="30697"/>
                    <a:pt x="2489156" y="41777"/>
                  </a:cubicBezTo>
                  <a:lnTo>
                    <a:pt x="2489156" y="1483995"/>
                  </a:lnTo>
                  <a:cubicBezTo>
                    <a:pt x="2489156" y="1507068"/>
                    <a:pt x="2470452" y="1525773"/>
                    <a:pt x="2447379" y="1525773"/>
                  </a:cubicBezTo>
                  <a:lnTo>
                    <a:pt x="41777" y="1525773"/>
                  </a:lnTo>
                  <a:cubicBezTo>
                    <a:pt x="30697" y="1525773"/>
                    <a:pt x="20071" y="1521371"/>
                    <a:pt x="12236" y="1513536"/>
                  </a:cubicBezTo>
                  <a:cubicBezTo>
                    <a:pt x="4402" y="1505702"/>
                    <a:pt x="0" y="1495075"/>
                    <a:pt x="0" y="1483995"/>
                  </a:cubicBezTo>
                  <a:lnTo>
                    <a:pt x="0" y="41777"/>
                  </a:lnTo>
                  <a:cubicBezTo>
                    <a:pt x="0" y="18704"/>
                    <a:pt x="18704" y="0"/>
                    <a:pt x="41777" y="0"/>
                  </a:cubicBezTo>
                  <a:close/>
                </a:path>
              </a:pathLst>
            </a:custGeom>
            <a:solidFill>
              <a:srgbClr val="2B485F"/>
            </a:solidFill>
          </p:spPr>
        </p:sp>
        <p:sp>
          <p:nvSpPr>
            <p:cNvPr id="7" name="TextBox 7"/>
            <p:cNvSpPr txBox="1"/>
            <p:nvPr/>
          </p:nvSpPr>
          <p:spPr>
            <a:xfrm>
              <a:off x="0" y="-95250"/>
              <a:ext cx="2489156" cy="1621023"/>
            </a:xfrm>
            <a:prstGeom prst="rect">
              <a:avLst/>
            </a:prstGeom>
          </p:spPr>
          <p:txBody>
            <a:bodyPr lIns="50800" tIns="50800" rIns="50800" bIns="50800" rtlCol="0" anchor="ctr"/>
            <a:lstStyle/>
            <a:p>
              <a:pPr marL="928365" lvl="1" indent="-464182" algn="l">
                <a:lnSpc>
                  <a:spcPts val="6019"/>
                </a:lnSpc>
                <a:buFont typeface="Arial"/>
                <a:buChar char="•"/>
              </a:pPr>
              <a:r>
                <a:rPr lang="en-US" sz="4299">
                  <a:solidFill>
                    <a:srgbClr val="FFFFFF"/>
                  </a:solidFill>
                  <a:latin typeface="Helios"/>
                  <a:ea typeface="Helios"/>
                  <a:cs typeface="Helios"/>
                  <a:sym typeface="Helios"/>
                </a:rPr>
                <a:t>hobbies of gaming in particular and all hobbies in general are necessary for anyone to have a hobby because it have many benefits for us in especially in these days</a:t>
              </a:r>
            </a:p>
            <a:p>
              <a:pPr algn="l">
                <a:lnSpc>
                  <a:spcPts val="3640"/>
                </a:lnSpc>
              </a:pPr>
              <a:endParaRPr lang="en-US" sz="4299">
                <a:solidFill>
                  <a:srgbClr val="FFFFFF"/>
                </a:solidFill>
                <a:latin typeface="Helios"/>
                <a:ea typeface="Helios"/>
                <a:cs typeface="Helios"/>
                <a:sym typeface="Helios"/>
              </a:endParaRPr>
            </a:p>
          </p:txBody>
        </p:sp>
      </p:grpSp>
      <p:sp>
        <p:nvSpPr>
          <p:cNvPr id="8" name="TextBox 8"/>
          <p:cNvSpPr txBox="1"/>
          <p:nvPr/>
        </p:nvSpPr>
        <p:spPr>
          <a:xfrm>
            <a:off x="345113" y="919163"/>
            <a:ext cx="8798887" cy="3407504"/>
          </a:xfrm>
          <a:prstGeom prst="rect">
            <a:avLst/>
          </a:prstGeom>
        </p:spPr>
        <p:txBody>
          <a:bodyPr lIns="0" tIns="0" rIns="0" bIns="0" rtlCol="0" anchor="t">
            <a:spAutoFit/>
          </a:bodyPr>
          <a:lstStyle/>
          <a:p>
            <a:pPr algn="l">
              <a:lnSpc>
                <a:spcPts val="9025"/>
              </a:lnSpc>
            </a:pPr>
            <a:r>
              <a:rPr lang="en-US" sz="6942" spc="166">
                <a:solidFill>
                  <a:srgbClr val="78927B"/>
                </a:solidFill>
                <a:latin typeface="League Spartan"/>
                <a:ea typeface="League Spartan"/>
                <a:cs typeface="League Spartan"/>
                <a:sym typeface="League Spartan"/>
              </a:rPr>
              <a:t>The reason why our group chose this hobby.</a:t>
            </a:r>
          </a:p>
        </p:txBody>
      </p:sp>
      <p:sp>
        <p:nvSpPr>
          <p:cNvPr id="9" name="Freeform 9"/>
          <p:cNvSpPr/>
          <p:nvPr/>
        </p:nvSpPr>
        <p:spPr>
          <a:xfrm>
            <a:off x="9451013" y="1028700"/>
            <a:ext cx="8836987" cy="9091347"/>
          </a:xfrm>
          <a:custGeom>
            <a:avLst/>
            <a:gdLst/>
            <a:ahLst/>
            <a:cxnLst/>
            <a:rect l="l" t="t" r="r" b="b"/>
            <a:pathLst>
              <a:path w="8836987" h="9091347">
                <a:moveTo>
                  <a:pt x="0" y="0"/>
                </a:moveTo>
                <a:lnTo>
                  <a:pt x="8836987" y="0"/>
                </a:lnTo>
                <a:lnTo>
                  <a:pt x="8836987" y="9091347"/>
                </a:lnTo>
                <a:lnTo>
                  <a:pt x="0" y="9091347"/>
                </a:lnTo>
                <a:lnTo>
                  <a:pt x="0" y="0"/>
                </a:lnTo>
                <a:close/>
              </a:path>
            </a:pathLst>
          </a:custGeom>
          <a:blipFill>
            <a:blip r:embed="rId2"/>
            <a:stretch>
              <a:fillRect l="-34752" r="-29853"/>
            </a:stretch>
          </a:blipFill>
        </p:spPr>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31"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 calcmode="lin" valueType="num">
                                      <p:cBhvr>
                                        <p:cTn id="22" dur="1000" fill="hold"/>
                                        <p:tgtEl>
                                          <p:spTgt spid="9"/>
                                        </p:tgtEl>
                                        <p:attrNameLst>
                                          <p:attrName>style.rotation</p:attrName>
                                        </p:attrNameLst>
                                      </p:cBhvr>
                                      <p:tavLst>
                                        <p:tav tm="0">
                                          <p:val>
                                            <p:fltVal val="90"/>
                                          </p:val>
                                        </p:tav>
                                        <p:tav tm="100000">
                                          <p:val>
                                            <p:fltVal val="0"/>
                                          </p:val>
                                        </p:tav>
                                      </p:tavLst>
                                    </p:anim>
                                    <p:animEffect transition="in" filter="fade">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05572" y="-414231"/>
            <a:ext cx="13196926" cy="10815302"/>
            <a:chOff x="0" y="0"/>
            <a:chExt cx="812800" cy="666116"/>
          </a:xfrm>
        </p:grpSpPr>
        <p:sp>
          <p:nvSpPr>
            <p:cNvPr id="3" name="Freeform 3"/>
            <p:cNvSpPr/>
            <p:nvPr/>
          </p:nvSpPr>
          <p:spPr>
            <a:xfrm>
              <a:off x="0" y="0"/>
              <a:ext cx="812800" cy="666116"/>
            </a:xfrm>
            <a:custGeom>
              <a:avLst/>
              <a:gdLst/>
              <a:ahLst/>
              <a:cxnLst/>
              <a:rect l="l" t="t" r="r" b="b"/>
              <a:pathLst>
                <a:path w="812800" h="666116">
                  <a:moveTo>
                    <a:pt x="609600" y="0"/>
                  </a:moveTo>
                  <a:lnTo>
                    <a:pt x="0" y="0"/>
                  </a:lnTo>
                  <a:lnTo>
                    <a:pt x="203200" y="666116"/>
                  </a:lnTo>
                  <a:lnTo>
                    <a:pt x="812800" y="666116"/>
                  </a:lnTo>
                  <a:lnTo>
                    <a:pt x="609600" y="0"/>
                  </a:lnTo>
                  <a:close/>
                </a:path>
              </a:pathLst>
            </a:custGeom>
            <a:blipFill>
              <a:blip r:embed="rId2"/>
              <a:stretch>
                <a:fillRect t="-5468" b="-346460"/>
              </a:stretch>
            </a:blipFill>
          </p:spPr>
        </p:sp>
      </p:grpSp>
      <p:grpSp>
        <p:nvGrpSpPr>
          <p:cNvPr id="4" name="Group 4"/>
          <p:cNvGrpSpPr/>
          <p:nvPr/>
        </p:nvGrpSpPr>
        <p:grpSpPr>
          <a:xfrm>
            <a:off x="-152400" y="3519155"/>
            <a:ext cx="19407481" cy="6767845"/>
            <a:chOff x="0" y="0"/>
            <a:chExt cx="5111435" cy="1782478"/>
          </a:xfrm>
        </p:grpSpPr>
        <p:sp>
          <p:nvSpPr>
            <p:cNvPr id="5" name="Freeform 5"/>
            <p:cNvSpPr/>
            <p:nvPr/>
          </p:nvSpPr>
          <p:spPr>
            <a:xfrm>
              <a:off x="0" y="0"/>
              <a:ext cx="5111435" cy="1782478"/>
            </a:xfrm>
            <a:custGeom>
              <a:avLst/>
              <a:gdLst/>
              <a:ahLst/>
              <a:cxnLst/>
              <a:rect l="l" t="t" r="r" b="b"/>
              <a:pathLst>
                <a:path w="5111435" h="1782478">
                  <a:moveTo>
                    <a:pt x="20345" y="0"/>
                  </a:moveTo>
                  <a:lnTo>
                    <a:pt x="5091091" y="0"/>
                  </a:lnTo>
                  <a:cubicBezTo>
                    <a:pt x="5096487" y="0"/>
                    <a:pt x="5101661" y="2143"/>
                    <a:pt x="5105476" y="5959"/>
                  </a:cubicBezTo>
                  <a:cubicBezTo>
                    <a:pt x="5109292" y="9774"/>
                    <a:pt x="5111435" y="14949"/>
                    <a:pt x="5111435" y="20345"/>
                  </a:cubicBezTo>
                  <a:lnTo>
                    <a:pt x="5111435" y="1762133"/>
                  </a:lnTo>
                  <a:cubicBezTo>
                    <a:pt x="5111435" y="1767529"/>
                    <a:pt x="5109292" y="1772703"/>
                    <a:pt x="5105476" y="1776519"/>
                  </a:cubicBezTo>
                  <a:cubicBezTo>
                    <a:pt x="5101661" y="1780334"/>
                    <a:pt x="5096487" y="1782478"/>
                    <a:pt x="5091091" y="1782478"/>
                  </a:cubicBezTo>
                  <a:lnTo>
                    <a:pt x="20345" y="1782478"/>
                  </a:lnTo>
                  <a:cubicBezTo>
                    <a:pt x="14949" y="1782478"/>
                    <a:pt x="9774" y="1780334"/>
                    <a:pt x="5959" y="1776519"/>
                  </a:cubicBezTo>
                  <a:cubicBezTo>
                    <a:pt x="2143" y="1772703"/>
                    <a:pt x="0" y="1767529"/>
                    <a:pt x="0" y="1762133"/>
                  </a:cubicBezTo>
                  <a:lnTo>
                    <a:pt x="0" y="20345"/>
                  </a:lnTo>
                  <a:cubicBezTo>
                    <a:pt x="0" y="14949"/>
                    <a:pt x="2143" y="9774"/>
                    <a:pt x="5959" y="5959"/>
                  </a:cubicBezTo>
                  <a:cubicBezTo>
                    <a:pt x="9774" y="2143"/>
                    <a:pt x="14949" y="0"/>
                    <a:pt x="20345" y="0"/>
                  </a:cubicBezTo>
                  <a:close/>
                </a:path>
              </a:pathLst>
            </a:custGeom>
            <a:solidFill>
              <a:srgbClr val="2B485F"/>
            </a:solidFill>
          </p:spPr>
        </p:sp>
        <p:sp>
          <p:nvSpPr>
            <p:cNvPr id="6" name="TextBox 6"/>
            <p:cNvSpPr txBox="1"/>
            <p:nvPr/>
          </p:nvSpPr>
          <p:spPr>
            <a:xfrm>
              <a:off x="0" y="-66675"/>
              <a:ext cx="5111435" cy="1849153"/>
            </a:xfrm>
            <a:prstGeom prst="rect">
              <a:avLst/>
            </a:prstGeom>
          </p:spPr>
          <p:txBody>
            <a:bodyPr lIns="50800" tIns="50800" rIns="50800" bIns="50800" rtlCol="0" anchor="ctr"/>
            <a:lstStyle/>
            <a:p>
              <a:pPr algn="ctr">
                <a:lnSpc>
                  <a:spcPts val="3640"/>
                </a:lnSpc>
              </a:pPr>
              <a:endParaRPr/>
            </a:p>
          </p:txBody>
        </p:sp>
      </p:grpSp>
      <p:sp>
        <p:nvSpPr>
          <p:cNvPr id="7" name="AutoShape 7"/>
          <p:cNvSpPr/>
          <p:nvPr/>
        </p:nvSpPr>
        <p:spPr>
          <a:xfrm>
            <a:off x="905091" y="3317179"/>
            <a:ext cx="2050229" cy="0"/>
          </a:xfrm>
          <a:prstGeom prst="line">
            <a:avLst/>
          </a:prstGeom>
          <a:ln w="85725" cap="flat">
            <a:solidFill>
              <a:srgbClr val="365679"/>
            </a:solidFill>
            <a:prstDash val="solid"/>
            <a:headEnd type="none" w="sm" len="sm"/>
            <a:tailEnd type="none" w="sm" len="sm"/>
          </a:ln>
        </p:spPr>
      </p:sp>
      <p:sp>
        <p:nvSpPr>
          <p:cNvPr id="8" name="TextBox 8"/>
          <p:cNvSpPr txBox="1"/>
          <p:nvPr/>
        </p:nvSpPr>
        <p:spPr>
          <a:xfrm>
            <a:off x="905091" y="487778"/>
            <a:ext cx="6771795" cy="2786539"/>
          </a:xfrm>
          <a:prstGeom prst="rect">
            <a:avLst/>
          </a:prstGeom>
        </p:spPr>
        <p:txBody>
          <a:bodyPr lIns="0" tIns="0" rIns="0" bIns="0" rtlCol="0" anchor="t">
            <a:spAutoFit/>
          </a:bodyPr>
          <a:lstStyle/>
          <a:p>
            <a:pPr algn="l">
              <a:lnSpc>
                <a:spcPts val="11163"/>
              </a:lnSpc>
            </a:pPr>
            <a:r>
              <a:rPr lang="en-US" sz="8587" spc="206">
                <a:solidFill>
                  <a:srgbClr val="823F73"/>
                </a:solidFill>
                <a:latin typeface="League Spartan"/>
                <a:ea typeface="League Spartan"/>
                <a:cs typeface="League Spartan"/>
                <a:sym typeface="League Spartan"/>
              </a:rPr>
              <a:t>Benefits of gaming </a:t>
            </a:r>
          </a:p>
        </p:txBody>
      </p:sp>
      <p:sp>
        <p:nvSpPr>
          <p:cNvPr id="9" name="TextBox 9"/>
          <p:cNvSpPr txBox="1"/>
          <p:nvPr/>
        </p:nvSpPr>
        <p:spPr>
          <a:xfrm>
            <a:off x="905091" y="4629565"/>
            <a:ext cx="980388" cy="680085"/>
          </a:xfrm>
          <a:prstGeom prst="rect">
            <a:avLst/>
          </a:prstGeom>
        </p:spPr>
        <p:txBody>
          <a:bodyPr lIns="0" tIns="0" rIns="0" bIns="0" rtlCol="0" anchor="t">
            <a:spAutoFit/>
          </a:bodyPr>
          <a:lstStyle/>
          <a:p>
            <a:pPr algn="l">
              <a:lnSpc>
                <a:spcPts val="5459"/>
              </a:lnSpc>
            </a:pPr>
            <a:r>
              <a:rPr lang="en-US" sz="4199" spc="100">
                <a:solidFill>
                  <a:srgbClr val="FFFFFF"/>
                </a:solidFill>
                <a:latin typeface="League Spartan"/>
                <a:ea typeface="League Spartan"/>
                <a:cs typeface="League Spartan"/>
                <a:sym typeface="League Spartan"/>
              </a:rPr>
              <a:t>01.</a:t>
            </a:r>
          </a:p>
        </p:txBody>
      </p:sp>
      <p:sp>
        <p:nvSpPr>
          <p:cNvPr id="10" name="TextBox 10"/>
          <p:cNvSpPr txBox="1"/>
          <p:nvPr/>
        </p:nvSpPr>
        <p:spPr>
          <a:xfrm>
            <a:off x="838341" y="5321926"/>
            <a:ext cx="4609974" cy="555625"/>
          </a:xfrm>
          <a:prstGeom prst="rect">
            <a:avLst/>
          </a:prstGeom>
        </p:spPr>
        <p:txBody>
          <a:bodyPr lIns="0" tIns="0" rIns="0" bIns="0" rtlCol="0" anchor="t">
            <a:spAutoFit/>
          </a:bodyPr>
          <a:lstStyle/>
          <a:p>
            <a:pPr algn="l">
              <a:lnSpc>
                <a:spcPts val="4549"/>
              </a:lnSpc>
            </a:pPr>
            <a:r>
              <a:rPr lang="en-US" sz="3499" spc="83">
                <a:solidFill>
                  <a:srgbClr val="FFFFFF"/>
                </a:solidFill>
                <a:latin typeface="League Spartan"/>
                <a:ea typeface="League Spartan"/>
                <a:cs typeface="League Spartan"/>
                <a:sym typeface="League Spartan"/>
              </a:rPr>
              <a:t>Personal growth</a:t>
            </a:r>
          </a:p>
        </p:txBody>
      </p:sp>
      <p:sp>
        <p:nvSpPr>
          <p:cNvPr id="11" name="TextBox 11"/>
          <p:cNvSpPr txBox="1"/>
          <p:nvPr/>
        </p:nvSpPr>
        <p:spPr>
          <a:xfrm>
            <a:off x="838341" y="5858501"/>
            <a:ext cx="5162757" cy="3852470"/>
          </a:xfrm>
          <a:prstGeom prst="rect">
            <a:avLst/>
          </a:prstGeom>
        </p:spPr>
        <p:txBody>
          <a:bodyPr lIns="0" tIns="0" rIns="0" bIns="0" rtlCol="0" anchor="t">
            <a:spAutoFit/>
          </a:bodyPr>
          <a:lstStyle/>
          <a:p>
            <a:pPr algn="l">
              <a:lnSpc>
                <a:spcPts val="3434"/>
              </a:lnSpc>
            </a:pPr>
            <a:r>
              <a:rPr lang="en-US" sz="2452" spc="291">
                <a:solidFill>
                  <a:srgbClr val="FFFFFF"/>
                </a:solidFill>
                <a:latin typeface="Inter"/>
                <a:ea typeface="Inter"/>
                <a:cs typeface="Inter"/>
                <a:sym typeface="Inter"/>
              </a:rPr>
              <a:t>It improves our skills regularly such as your responsible speed. Rise your memory ability. The most important benefit is to make you have more creative imagines and practice your group work solution skills.</a:t>
            </a:r>
          </a:p>
        </p:txBody>
      </p:sp>
      <p:sp>
        <p:nvSpPr>
          <p:cNvPr id="12" name="TextBox 12"/>
          <p:cNvSpPr txBox="1"/>
          <p:nvPr/>
        </p:nvSpPr>
        <p:spPr>
          <a:xfrm>
            <a:off x="6274631" y="4629565"/>
            <a:ext cx="1402255" cy="680085"/>
          </a:xfrm>
          <a:prstGeom prst="rect">
            <a:avLst/>
          </a:prstGeom>
        </p:spPr>
        <p:txBody>
          <a:bodyPr lIns="0" tIns="0" rIns="0" bIns="0" rtlCol="0" anchor="t">
            <a:spAutoFit/>
          </a:bodyPr>
          <a:lstStyle/>
          <a:p>
            <a:pPr algn="l">
              <a:lnSpc>
                <a:spcPts val="5459"/>
              </a:lnSpc>
            </a:pPr>
            <a:r>
              <a:rPr lang="en-US" sz="4199" spc="100">
                <a:solidFill>
                  <a:srgbClr val="FFFFFF"/>
                </a:solidFill>
                <a:latin typeface="League Spartan"/>
                <a:ea typeface="League Spartan"/>
                <a:cs typeface="League Spartan"/>
                <a:sym typeface="League Spartan"/>
              </a:rPr>
              <a:t>02.</a:t>
            </a:r>
          </a:p>
        </p:txBody>
      </p:sp>
      <p:sp>
        <p:nvSpPr>
          <p:cNvPr id="13" name="TextBox 13"/>
          <p:cNvSpPr txBox="1"/>
          <p:nvPr/>
        </p:nvSpPr>
        <p:spPr>
          <a:xfrm>
            <a:off x="6274631" y="5321926"/>
            <a:ext cx="4995131" cy="555625"/>
          </a:xfrm>
          <a:prstGeom prst="rect">
            <a:avLst/>
          </a:prstGeom>
        </p:spPr>
        <p:txBody>
          <a:bodyPr lIns="0" tIns="0" rIns="0" bIns="0" rtlCol="0" anchor="t">
            <a:spAutoFit/>
          </a:bodyPr>
          <a:lstStyle/>
          <a:p>
            <a:pPr algn="l">
              <a:lnSpc>
                <a:spcPts val="4549"/>
              </a:lnSpc>
            </a:pPr>
            <a:r>
              <a:rPr lang="en-US" sz="3499" spc="83">
                <a:solidFill>
                  <a:srgbClr val="FFFFFF"/>
                </a:solidFill>
                <a:latin typeface="League Spartan"/>
                <a:ea typeface="League Spartan"/>
                <a:cs typeface="League Spartan"/>
                <a:sym typeface="League Spartan"/>
              </a:rPr>
              <a:t>Mental effects </a:t>
            </a:r>
          </a:p>
        </p:txBody>
      </p:sp>
      <p:sp>
        <p:nvSpPr>
          <p:cNvPr id="14" name="TextBox 14"/>
          <p:cNvSpPr txBox="1"/>
          <p:nvPr/>
        </p:nvSpPr>
        <p:spPr>
          <a:xfrm>
            <a:off x="11816150" y="4629565"/>
            <a:ext cx="980388" cy="680085"/>
          </a:xfrm>
          <a:prstGeom prst="rect">
            <a:avLst/>
          </a:prstGeom>
        </p:spPr>
        <p:txBody>
          <a:bodyPr lIns="0" tIns="0" rIns="0" bIns="0" rtlCol="0" anchor="t">
            <a:spAutoFit/>
          </a:bodyPr>
          <a:lstStyle/>
          <a:p>
            <a:pPr algn="l">
              <a:lnSpc>
                <a:spcPts val="5459"/>
              </a:lnSpc>
            </a:pPr>
            <a:r>
              <a:rPr lang="en-US" sz="4199" spc="100">
                <a:solidFill>
                  <a:srgbClr val="FFFFFF"/>
                </a:solidFill>
                <a:latin typeface="League Spartan"/>
                <a:ea typeface="League Spartan"/>
                <a:cs typeface="League Spartan"/>
                <a:sym typeface="League Spartan"/>
              </a:rPr>
              <a:t>03.</a:t>
            </a:r>
          </a:p>
        </p:txBody>
      </p:sp>
      <p:sp>
        <p:nvSpPr>
          <p:cNvPr id="15" name="TextBox 15"/>
          <p:cNvSpPr txBox="1"/>
          <p:nvPr/>
        </p:nvSpPr>
        <p:spPr>
          <a:xfrm>
            <a:off x="11816150" y="5281075"/>
            <a:ext cx="4085022" cy="555625"/>
          </a:xfrm>
          <a:prstGeom prst="rect">
            <a:avLst/>
          </a:prstGeom>
        </p:spPr>
        <p:txBody>
          <a:bodyPr lIns="0" tIns="0" rIns="0" bIns="0" rtlCol="0" anchor="t">
            <a:spAutoFit/>
          </a:bodyPr>
          <a:lstStyle/>
          <a:p>
            <a:pPr algn="l">
              <a:lnSpc>
                <a:spcPts val="4549"/>
              </a:lnSpc>
            </a:pPr>
            <a:r>
              <a:rPr lang="en-US" sz="3499" spc="83">
                <a:solidFill>
                  <a:srgbClr val="FFFFFF"/>
                </a:solidFill>
                <a:latin typeface="League Spartan"/>
                <a:ea typeface="League Spartan"/>
                <a:cs typeface="League Spartan"/>
                <a:sym typeface="League Spartan"/>
              </a:rPr>
              <a:t>Social impact </a:t>
            </a:r>
          </a:p>
        </p:txBody>
      </p:sp>
      <p:sp>
        <p:nvSpPr>
          <p:cNvPr id="16" name="TextBox 16"/>
          <p:cNvSpPr txBox="1"/>
          <p:nvPr/>
        </p:nvSpPr>
        <p:spPr>
          <a:xfrm>
            <a:off x="11816150" y="5820401"/>
            <a:ext cx="5767663" cy="2995295"/>
          </a:xfrm>
          <a:prstGeom prst="rect">
            <a:avLst/>
          </a:prstGeom>
        </p:spPr>
        <p:txBody>
          <a:bodyPr lIns="0" tIns="0" rIns="0" bIns="0" rtlCol="0" anchor="t">
            <a:spAutoFit/>
          </a:bodyPr>
          <a:lstStyle/>
          <a:p>
            <a:pPr algn="l">
              <a:lnSpc>
                <a:spcPts val="3430"/>
              </a:lnSpc>
            </a:pPr>
            <a:r>
              <a:rPr lang="en-US" sz="2450" spc="291">
                <a:solidFill>
                  <a:srgbClr val="FFFFFF"/>
                </a:solidFill>
                <a:latin typeface="Inter"/>
                <a:ea typeface="Inter"/>
                <a:cs typeface="Inter"/>
                <a:sym typeface="Inter"/>
              </a:rPr>
              <a:t>Gaming is a way how i connect  with others who have the same interests. As a result, our online relationships would be improve. Therefore, it open many oppotunities for me to join club and communities.</a:t>
            </a:r>
          </a:p>
        </p:txBody>
      </p:sp>
      <p:sp>
        <p:nvSpPr>
          <p:cNvPr id="17" name="TextBox 17"/>
          <p:cNvSpPr txBox="1"/>
          <p:nvPr/>
        </p:nvSpPr>
        <p:spPr>
          <a:xfrm>
            <a:off x="6274631" y="5789314"/>
            <a:ext cx="5061882" cy="3423864"/>
          </a:xfrm>
          <a:prstGeom prst="rect">
            <a:avLst/>
          </a:prstGeom>
        </p:spPr>
        <p:txBody>
          <a:bodyPr lIns="0" tIns="0" rIns="0" bIns="0" rtlCol="0" anchor="t">
            <a:spAutoFit/>
          </a:bodyPr>
          <a:lstStyle/>
          <a:p>
            <a:pPr algn="l">
              <a:lnSpc>
                <a:spcPts val="3433"/>
              </a:lnSpc>
            </a:pPr>
            <a:r>
              <a:rPr lang="en-US" sz="2452" spc="291">
                <a:solidFill>
                  <a:srgbClr val="FFFFFF"/>
                </a:solidFill>
                <a:latin typeface="Inter"/>
                <a:ea typeface="Inter"/>
                <a:cs typeface="Inter"/>
                <a:sym typeface="Inter"/>
              </a:rPr>
              <a:t>Gaming could reduce your stress rapidly and relax your self as a bounty in your free time. As a matter of facts, playing game enough would enhance concentration and your focusing. </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randombar(horizont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down)">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down)">
                                      <p:cBhvr>
                                        <p:cTn id="54" dur="580">
                                          <p:stCondLst>
                                            <p:cond delay="0"/>
                                          </p:stCondLst>
                                        </p:cTn>
                                        <p:tgtEl>
                                          <p:spTgt spid="15"/>
                                        </p:tgtEl>
                                      </p:cBhvr>
                                    </p:animEffect>
                                    <p:anim calcmode="lin" valueType="num">
                                      <p:cBhvr>
                                        <p:cTn id="5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60" dur="26">
                                          <p:stCondLst>
                                            <p:cond delay="650"/>
                                          </p:stCondLst>
                                        </p:cTn>
                                        <p:tgtEl>
                                          <p:spTgt spid="15"/>
                                        </p:tgtEl>
                                      </p:cBhvr>
                                      <p:to x="100000" y="60000"/>
                                    </p:animScale>
                                    <p:animScale>
                                      <p:cBhvr>
                                        <p:cTn id="61" dur="166" decel="50000">
                                          <p:stCondLst>
                                            <p:cond delay="676"/>
                                          </p:stCondLst>
                                        </p:cTn>
                                        <p:tgtEl>
                                          <p:spTgt spid="15"/>
                                        </p:tgtEl>
                                      </p:cBhvr>
                                      <p:to x="100000" y="100000"/>
                                    </p:animScale>
                                    <p:animScale>
                                      <p:cBhvr>
                                        <p:cTn id="62" dur="26">
                                          <p:stCondLst>
                                            <p:cond delay="1312"/>
                                          </p:stCondLst>
                                        </p:cTn>
                                        <p:tgtEl>
                                          <p:spTgt spid="15"/>
                                        </p:tgtEl>
                                      </p:cBhvr>
                                      <p:to x="100000" y="80000"/>
                                    </p:animScale>
                                    <p:animScale>
                                      <p:cBhvr>
                                        <p:cTn id="63" dur="166" decel="50000">
                                          <p:stCondLst>
                                            <p:cond delay="1338"/>
                                          </p:stCondLst>
                                        </p:cTn>
                                        <p:tgtEl>
                                          <p:spTgt spid="15"/>
                                        </p:tgtEl>
                                      </p:cBhvr>
                                      <p:to x="100000" y="100000"/>
                                    </p:animScale>
                                    <p:animScale>
                                      <p:cBhvr>
                                        <p:cTn id="64" dur="26">
                                          <p:stCondLst>
                                            <p:cond delay="1642"/>
                                          </p:stCondLst>
                                        </p:cTn>
                                        <p:tgtEl>
                                          <p:spTgt spid="15"/>
                                        </p:tgtEl>
                                      </p:cBhvr>
                                      <p:to x="100000" y="90000"/>
                                    </p:animScale>
                                    <p:animScale>
                                      <p:cBhvr>
                                        <p:cTn id="65" dur="166" decel="50000">
                                          <p:stCondLst>
                                            <p:cond delay="1668"/>
                                          </p:stCondLst>
                                        </p:cTn>
                                        <p:tgtEl>
                                          <p:spTgt spid="15"/>
                                        </p:tgtEl>
                                      </p:cBhvr>
                                      <p:to x="100000" y="100000"/>
                                    </p:animScale>
                                    <p:animScale>
                                      <p:cBhvr>
                                        <p:cTn id="66" dur="26">
                                          <p:stCondLst>
                                            <p:cond delay="1808"/>
                                          </p:stCondLst>
                                        </p:cTn>
                                        <p:tgtEl>
                                          <p:spTgt spid="15"/>
                                        </p:tgtEl>
                                      </p:cBhvr>
                                      <p:to x="100000" y="95000"/>
                                    </p:animScale>
                                    <p:animScale>
                                      <p:cBhvr>
                                        <p:cTn id="67" dur="166" decel="50000">
                                          <p:stCondLst>
                                            <p:cond delay="1834"/>
                                          </p:stCondLst>
                                        </p:cTn>
                                        <p:tgtEl>
                                          <p:spTgt spid="15"/>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31" presetClass="entr"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p:cTn id="72" dur="1000" fill="hold"/>
                                        <p:tgtEl>
                                          <p:spTgt spid="16"/>
                                        </p:tgtEl>
                                        <p:attrNameLst>
                                          <p:attrName>ppt_w</p:attrName>
                                        </p:attrNameLst>
                                      </p:cBhvr>
                                      <p:tavLst>
                                        <p:tav tm="0">
                                          <p:val>
                                            <p:fltVal val="0"/>
                                          </p:val>
                                        </p:tav>
                                        <p:tav tm="100000">
                                          <p:val>
                                            <p:strVal val="#ppt_w"/>
                                          </p:val>
                                        </p:tav>
                                      </p:tavLst>
                                    </p:anim>
                                    <p:anim calcmode="lin" valueType="num">
                                      <p:cBhvr>
                                        <p:cTn id="73" dur="1000" fill="hold"/>
                                        <p:tgtEl>
                                          <p:spTgt spid="16"/>
                                        </p:tgtEl>
                                        <p:attrNameLst>
                                          <p:attrName>ppt_h</p:attrName>
                                        </p:attrNameLst>
                                      </p:cBhvr>
                                      <p:tavLst>
                                        <p:tav tm="0">
                                          <p:val>
                                            <p:fltVal val="0"/>
                                          </p:val>
                                        </p:tav>
                                        <p:tav tm="100000">
                                          <p:val>
                                            <p:strVal val="#ppt_h"/>
                                          </p:val>
                                        </p:tav>
                                      </p:tavLst>
                                    </p:anim>
                                    <p:anim calcmode="lin" valueType="num">
                                      <p:cBhvr>
                                        <p:cTn id="74" dur="1000" fill="hold"/>
                                        <p:tgtEl>
                                          <p:spTgt spid="16"/>
                                        </p:tgtEl>
                                        <p:attrNameLst>
                                          <p:attrName>style.rotation</p:attrName>
                                        </p:attrNameLst>
                                      </p:cBhvr>
                                      <p:tavLst>
                                        <p:tav tm="0">
                                          <p:val>
                                            <p:fltVal val="90"/>
                                          </p:val>
                                        </p:tav>
                                        <p:tav tm="100000">
                                          <p:val>
                                            <p:fltVal val="0"/>
                                          </p:val>
                                        </p:tav>
                                      </p:tavLst>
                                    </p:anim>
                                    <p:animEffect transition="in" filter="fade">
                                      <p:cBhvr>
                                        <p:cTn id="7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TotalTime>
  <Words>654</Words>
  <Application>Microsoft Office PowerPoint</Application>
  <PresentationFormat>Custom</PresentationFormat>
  <Paragraphs>63</Paragraphs>
  <Slides>13</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Calibri</vt:lpstr>
      <vt:lpstr>Montserrat Classic Bold</vt:lpstr>
      <vt:lpstr>Helios</vt:lpstr>
      <vt:lpstr>League Spartan</vt:lpstr>
      <vt:lpstr>Inter</vt:lpstr>
      <vt:lpstr>Montserrat Classic</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Minimalist Project Proposal Business Presentation</dc:title>
  <dc:creator>Admin</dc:creator>
  <cp:lastModifiedBy>Admin</cp:lastModifiedBy>
  <cp:revision>8</cp:revision>
  <dcterms:created xsi:type="dcterms:W3CDTF">2006-08-16T00:00:00Z</dcterms:created>
  <dcterms:modified xsi:type="dcterms:W3CDTF">2024-12-08T16:54:38Z</dcterms:modified>
  <dc:identifier>DAGYm0NEElA</dc:identifier>
</cp:coreProperties>
</file>