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6" r:id="rId3"/>
    <p:sldId id="258" r:id="rId4"/>
    <p:sldId id="260" r:id="rId5"/>
    <p:sldId id="259" r:id="rId6"/>
    <p:sldId id="276" r:id="rId7"/>
    <p:sldId id="257" r:id="rId8"/>
    <p:sldId id="263" r:id="rId9"/>
    <p:sldId id="267" r:id="rId10"/>
    <p:sldId id="275" r:id="rId11"/>
    <p:sldId id="261" r:id="rId12"/>
    <p:sldId id="262" r:id="rId13"/>
    <p:sldId id="264" r:id="rId14"/>
    <p:sldId id="265" r:id="rId15"/>
    <p:sldId id="277" r:id="rId16"/>
    <p:sldId id="268" r:id="rId17"/>
    <p:sldId id="270" r:id="rId18"/>
    <p:sldId id="271" r:id="rId19"/>
    <p:sldId id="269" r:id="rId20"/>
    <p:sldId id="272" r:id="rId21"/>
    <p:sldId id="273" r:id="rId22"/>
    <p:sldId id="274" r:id="rId23"/>
  </p:sldIdLst>
  <p:sldSz cx="18288000" cy="10287000"/>
  <p:notesSz cx="6858000" cy="9144000"/>
  <p:embeddedFontLst>
    <p:embeddedFont>
      <p:font typeface="Baloo Bhaijaan" panose="03080902040302020200" pitchFamily="66" charset="-78"/>
      <p:regular r:id="rId24"/>
    </p:embeddedFont>
    <p:embeddedFont>
      <p:font typeface="Bobby Jones" pitchFamily="2" charset="0"/>
      <p:regular r:id="rId25"/>
    </p:embeddedFont>
    <p:embeddedFont>
      <p:font typeface="Calibri" panose="020F0502020204030204" pitchFamily="34" charset="0"/>
      <p:regular r:id="rId26"/>
      <p:bold r:id="rId27"/>
      <p:italic r:id="rId28"/>
      <p:boldItalic r:id="rId29"/>
    </p:embeddedFont>
    <p:embeddedFont>
      <p:font typeface="Comic Sans MS" panose="030F0902030302020204" pitchFamily="66" charset="0"/>
      <p:regular r:id="rId30"/>
    </p:embeddedFont>
    <p:embeddedFont>
      <p:font typeface="Dosis Bold" panose="02010803020202060003" pitchFamily="2" charset="77"/>
      <p:regular r:id="rId31"/>
      <p:bold r:id="rId32"/>
    </p:embeddedFont>
    <p:embeddedFont>
      <p:font typeface="Dosis Semi-Bold" panose="02010703020202060003" pitchFamily="2" charset="77"/>
      <p:regular r:id="rId33"/>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59" autoAdjust="0"/>
    <p:restoredTop sz="94227" autoAdjust="0"/>
  </p:normalViewPr>
  <p:slideViewPr>
    <p:cSldViewPr>
      <p:cViewPr varScale="1">
        <p:scale>
          <a:sx n="101" d="100"/>
          <a:sy n="101" d="100"/>
        </p:scale>
        <p:origin x="1112"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12/15/23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63.png"/><Relationship Id="rId3" Type="http://schemas.openxmlformats.org/officeDocument/2006/relationships/image" Target="../media/image59.png"/><Relationship Id="rId7" Type="http://schemas.openxmlformats.org/officeDocument/2006/relationships/image" Target="../media/image43.png"/><Relationship Id="rId12" Type="http://schemas.openxmlformats.org/officeDocument/2006/relationships/image" Target="../media/image4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2.svg"/><Relationship Id="rId11" Type="http://schemas.openxmlformats.org/officeDocument/2006/relationships/image" Target="../media/image41.png"/><Relationship Id="rId5" Type="http://schemas.openxmlformats.org/officeDocument/2006/relationships/image" Target="../media/image61.png"/><Relationship Id="rId15" Type="http://schemas.openxmlformats.org/officeDocument/2006/relationships/image" Target="../media/image65.png"/><Relationship Id="rId10" Type="http://schemas.openxmlformats.org/officeDocument/2006/relationships/image" Target="../media/image40.svg"/><Relationship Id="rId4" Type="http://schemas.openxmlformats.org/officeDocument/2006/relationships/image" Target="../media/image60.svg"/><Relationship Id="rId9" Type="http://schemas.openxmlformats.org/officeDocument/2006/relationships/image" Target="../media/image39.png"/><Relationship Id="rId14" Type="http://schemas.openxmlformats.org/officeDocument/2006/relationships/image" Target="../media/image64.svg"/></Relationships>
</file>

<file path=ppt/slides/_rels/slide1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66.jpe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slides/_rels/slide14.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79.png"/><Relationship Id="rId3" Type="http://schemas.openxmlformats.org/officeDocument/2006/relationships/image" Target="../media/image73.png"/><Relationship Id="rId7" Type="http://schemas.openxmlformats.org/officeDocument/2006/relationships/image" Target="../media/image39.png"/><Relationship Id="rId12" Type="http://schemas.openxmlformats.org/officeDocument/2006/relationships/image" Target="../media/image7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6.svg"/><Relationship Id="rId11" Type="http://schemas.openxmlformats.org/officeDocument/2006/relationships/image" Target="../media/image77.png"/><Relationship Id="rId5" Type="http://schemas.openxmlformats.org/officeDocument/2006/relationships/image" Target="../media/image75.png"/><Relationship Id="rId15" Type="http://schemas.openxmlformats.org/officeDocument/2006/relationships/image" Target="../media/image81.jpeg"/><Relationship Id="rId10" Type="http://schemas.openxmlformats.org/officeDocument/2006/relationships/image" Target="../media/image62.svg"/><Relationship Id="rId4" Type="http://schemas.openxmlformats.org/officeDocument/2006/relationships/image" Target="../media/image74.svg"/><Relationship Id="rId9" Type="http://schemas.openxmlformats.org/officeDocument/2006/relationships/image" Target="../media/image61.png"/><Relationship Id="rId14" Type="http://schemas.openxmlformats.org/officeDocument/2006/relationships/image" Target="../media/image80.svg"/></Relationships>
</file>

<file path=ppt/slides/_rels/slide15.xml.rels><?xml version="1.0" encoding="UTF-8" standalone="yes"?>
<Relationships xmlns="http://schemas.openxmlformats.org/package/2006/relationships"><Relationship Id="rId2" Type="http://schemas.openxmlformats.org/officeDocument/2006/relationships/hyperlink" Target="http://www.youtube.com/watch?v=ufCiGz75DAk"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54.png"/><Relationship Id="rId7" Type="http://schemas.openxmlformats.org/officeDocument/2006/relationships/image" Target="../media/image8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55.svg"/></Relationships>
</file>

<file path=ppt/slides/_rels/slide17.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image" Target="../media/image94.png"/><Relationship Id="rId3" Type="http://schemas.openxmlformats.org/officeDocument/2006/relationships/image" Target="../media/image86.png"/><Relationship Id="rId7" Type="http://schemas.openxmlformats.org/officeDocument/2006/relationships/image" Target="../media/image88.png"/><Relationship Id="rId12" Type="http://schemas.openxmlformats.org/officeDocument/2006/relationships/image" Target="../media/image9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92.png"/><Relationship Id="rId5" Type="http://schemas.openxmlformats.org/officeDocument/2006/relationships/image" Target="../media/image50.png"/><Relationship Id="rId10" Type="http://schemas.openxmlformats.org/officeDocument/2006/relationships/image" Target="../media/image91.svg"/><Relationship Id="rId4" Type="http://schemas.openxmlformats.org/officeDocument/2006/relationships/image" Target="../media/image87.svg"/><Relationship Id="rId9" Type="http://schemas.openxmlformats.org/officeDocument/2006/relationships/image" Target="../media/image90.png"/><Relationship Id="rId14" Type="http://schemas.openxmlformats.org/officeDocument/2006/relationships/image" Target="../media/image95.sv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96.jpeg"/><Relationship Id="rId1" Type="http://schemas.openxmlformats.org/officeDocument/2006/relationships/slideLayout" Target="../slideLayouts/slideLayout7.xml"/><Relationship Id="rId4" Type="http://schemas.openxmlformats.org/officeDocument/2006/relationships/image" Target="../media/image68.svg"/></Relationships>
</file>

<file path=ppt/slides/_rels/slide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98.svg"/></Relationships>
</file>

<file path=ppt/slides/_rels/slide21.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2.png"/><Relationship Id="rId7" Type="http://schemas.openxmlformats.org/officeDocument/2006/relationships/image" Target="../media/image10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106.svg"/><Relationship Id="rId4" Type="http://schemas.openxmlformats.org/officeDocument/2006/relationships/image" Target="../media/image3.svg"/><Relationship Id="rId9" Type="http://schemas.openxmlformats.org/officeDocument/2006/relationships/image" Target="../media/image105.png"/></Relationships>
</file>

<file path=ppt/slides/_rels/slide22.xml.rels><?xml version="1.0" encoding="UTF-8" standalone="yes"?>
<Relationships xmlns="http://schemas.openxmlformats.org/package/2006/relationships"><Relationship Id="rId13" Type="http://schemas.openxmlformats.org/officeDocument/2006/relationships/image" Target="../media/image68.svg"/><Relationship Id="rId18" Type="http://schemas.openxmlformats.org/officeDocument/2006/relationships/image" Target="../media/image119.png"/><Relationship Id="rId26" Type="http://schemas.openxmlformats.org/officeDocument/2006/relationships/image" Target="../media/image125.png"/><Relationship Id="rId39" Type="http://schemas.openxmlformats.org/officeDocument/2006/relationships/image" Target="../media/image138.svg"/><Relationship Id="rId21" Type="http://schemas.openxmlformats.org/officeDocument/2006/relationships/image" Target="../media/image70.svg"/><Relationship Id="rId34" Type="http://schemas.openxmlformats.org/officeDocument/2006/relationships/image" Target="../media/image133.png"/><Relationship Id="rId42" Type="http://schemas.openxmlformats.org/officeDocument/2006/relationships/image" Target="../media/image141.png"/><Relationship Id="rId47" Type="http://schemas.openxmlformats.org/officeDocument/2006/relationships/image" Target="../media/image146.svg"/><Relationship Id="rId50" Type="http://schemas.openxmlformats.org/officeDocument/2006/relationships/image" Target="../media/image149.png"/><Relationship Id="rId7" Type="http://schemas.openxmlformats.org/officeDocument/2006/relationships/image" Target="../media/image110.svg"/><Relationship Id="rId2" Type="http://schemas.openxmlformats.org/officeDocument/2006/relationships/image" Target="../media/image107.png"/><Relationship Id="rId16" Type="http://schemas.openxmlformats.org/officeDocument/2006/relationships/image" Target="../media/image117.png"/><Relationship Id="rId29" Type="http://schemas.openxmlformats.org/officeDocument/2006/relationships/image" Target="../media/image128.svg"/><Relationship Id="rId11" Type="http://schemas.openxmlformats.org/officeDocument/2006/relationships/image" Target="../media/image114.svg"/><Relationship Id="rId24" Type="http://schemas.openxmlformats.org/officeDocument/2006/relationships/image" Target="../media/image123.png"/><Relationship Id="rId32" Type="http://schemas.openxmlformats.org/officeDocument/2006/relationships/image" Target="../media/image131.png"/><Relationship Id="rId37" Type="http://schemas.openxmlformats.org/officeDocument/2006/relationships/image" Target="../media/image136.svg"/><Relationship Id="rId40" Type="http://schemas.openxmlformats.org/officeDocument/2006/relationships/image" Target="../media/image139.png"/><Relationship Id="rId45" Type="http://schemas.openxmlformats.org/officeDocument/2006/relationships/image" Target="../media/image144.svg"/><Relationship Id="rId53" Type="http://schemas.openxmlformats.org/officeDocument/2006/relationships/image" Target="../media/image102.svg"/><Relationship Id="rId5" Type="http://schemas.openxmlformats.org/officeDocument/2006/relationships/image" Target="../media/image57.svg"/><Relationship Id="rId10" Type="http://schemas.openxmlformats.org/officeDocument/2006/relationships/image" Target="../media/image113.png"/><Relationship Id="rId19" Type="http://schemas.openxmlformats.org/officeDocument/2006/relationships/image" Target="../media/image120.svg"/><Relationship Id="rId31" Type="http://schemas.openxmlformats.org/officeDocument/2006/relationships/image" Target="../media/image130.svg"/><Relationship Id="rId44" Type="http://schemas.openxmlformats.org/officeDocument/2006/relationships/image" Target="../media/image143.png"/><Relationship Id="rId52" Type="http://schemas.openxmlformats.org/officeDocument/2006/relationships/image" Target="../media/image101.png"/><Relationship Id="rId4" Type="http://schemas.openxmlformats.org/officeDocument/2006/relationships/image" Target="../media/image56.png"/><Relationship Id="rId9" Type="http://schemas.openxmlformats.org/officeDocument/2006/relationships/image" Target="../media/image112.svg"/><Relationship Id="rId14" Type="http://schemas.openxmlformats.org/officeDocument/2006/relationships/image" Target="../media/image115.png"/><Relationship Id="rId22" Type="http://schemas.openxmlformats.org/officeDocument/2006/relationships/image" Target="../media/image121.png"/><Relationship Id="rId27" Type="http://schemas.openxmlformats.org/officeDocument/2006/relationships/image" Target="../media/image126.svg"/><Relationship Id="rId30" Type="http://schemas.openxmlformats.org/officeDocument/2006/relationships/image" Target="../media/image129.png"/><Relationship Id="rId35" Type="http://schemas.openxmlformats.org/officeDocument/2006/relationships/image" Target="../media/image134.svg"/><Relationship Id="rId43" Type="http://schemas.openxmlformats.org/officeDocument/2006/relationships/image" Target="../media/image142.svg"/><Relationship Id="rId48" Type="http://schemas.openxmlformats.org/officeDocument/2006/relationships/image" Target="../media/image147.png"/><Relationship Id="rId8" Type="http://schemas.openxmlformats.org/officeDocument/2006/relationships/image" Target="../media/image111.png"/><Relationship Id="rId51" Type="http://schemas.openxmlformats.org/officeDocument/2006/relationships/image" Target="../media/image150.svg"/><Relationship Id="rId3" Type="http://schemas.openxmlformats.org/officeDocument/2006/relationships/image" Target="../media/image108.svg"/><Relationship Id="rId12" Type="http://schemas.openxmlformats.org/officeDocument/2006/relationships/image" Target="../media/image67.png"/><Relationship Id="rId17" Type="http://schemas.openxmlformats.org/officeDocument/2006/relationships/image" Target="../media/image118.svg"/><Relationship Id="rId25" Type="http://schemas.openxmlformats.org/officeDocument/2006/relationships/image" Target="../media/image124.svg"/><Relationship Id="rId33" Type="http://schemas.openxmlformats.org/officeDocument/2006/relationships/image" Target="../media/image132.svg"/><Relationship Id="rId38" Type="http://schemas.openxmlformats.org/officeDocument/2006/relationships/image" Target="../media/image137.png"/><Relationship Id="rId46" Type="http://schemas.openxmlformats.org/officeDocument/2006/relationships/image" Target="../media/image145.png"/><Relationship Id="rId20" Type="http://schemas.openxmlformats.org/officeDocument/2006/relationships/image" Target="../media/image69.png"/><Relationship Id="rId41" Type="http://schemas.openxmlformats.org/officeDocument/2006/relationships/image" Target="../media/image140.svg"/><Relationship Id="rId1" Type="http://schemas.openxmlformats.org/officeDocument/2006/relationships/slideLayout" Target="../slideLayouts/slideLayout7.xml"/><Relationship Id="rId6" Type="http://schemas.openxmlformats.org/officeDocument/2006/relationships/image" Target="../media/image109.png"/><Relationship Id="rId15" Type="http://schemas.openxmlformats.org/officeDocument/2006/relationships/image" Target="../media/image116.svg"/><Relationship Id="rId23" Type="http://schemas.openxmlformats.org/officeDocument/2006/relationships/image" Target="../media/image122.svg"/><Relationship Id="rId28" Type="http://schemas.openxmlformats.org/officeDocument/2006/relationships/image" Target="../media/image127.png"/><Relationship Id="rId36" Type="http://schemas.openxmlformats.org/officeDocument/2006/relationships/image" Target="../media/image135.png"/><Relationship Id="rId49" Type="http://schemas.openxmlformats.org/officeDocument/2006/relationships/image" Target="../media/image148.svg"/></Relationships>
</file>

<file path=ppt/slides/_rels/slide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5.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jpe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svg"/></Relationships>
</file>

<file path=ppt/slides/_rels/slide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9.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48.sv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68000"/>
            </a:blip>
            <a:stretch>
              <a:fillRect l="-83333" r="-83333"/>
            </a:stretch>
          </a:blipFill>
        </p:spPr>
      </p:sp>
      <p:sp>
        <p:nvSpPr>
          <p:cNvPr id="3" name="TextBox 3"/>
          <p:cNvSpPr txBox="1"/>
          <p:nvPr/>
        </p:nvSpPr>
        <p:spPr>
          <a:xfrm>
            <a:off x="2867455" y="3313367"/>
            <a:ext cx="12553091" cy="7746288"/>
          </a:xfrm>
          <a:prstGeom prst="rect">
            <a:avLst/>
          </a:prstGeom>
        </p:spPr>
        <p:txBody>
          <a:bodyPr lIns="0" tIns="0" rIns="0" bIns="0" rtlCol="0" anchor="t">
            <a:spAutoFit/>
          </a:bodyPr>
          <a:lstStyle/>
          <a:p>
            <a:pPr algn="ctr">
              <a:lnSpc>
                <a:spcPts val="14948"/>
              </a:lnSpc>
            </a:pPr>
            <a:r>
              <a:rPr lang="en-US" sz="15099" spc="860" dirty="0" err="1">
                <a:solidFill>
                  <a:srgbClr val="764652"/>
                </a:solidFill>
                <a:latin typeface="Baloo Bhaijaan" panose="03080902040302020200" pitchFamily="66" charset="-78"/>
                <a:cs typeface="Baloo Bhaijaan" panose="03080902040302020200" pitchFamily="66" charset="-78"/>
              </a:rPr>
              <a:t>Chủ</a:t>
            </a:r>
            <a:r>
              <a:rPr lang="en-US" sz="15099" spc="860" dirty="0">
                <a:solidFill>
                  <a:srgbClr val="764652"/>
                </a:solidFill>
                <a:latin typeface="Baloo Bhaijaan" panose="03080902040302020200" pitchFamily="66" charset="-78"/>
                <a:cs typeface="Baloo Bhaijaan" panose="03080902040302020200" pitchFamily="66" charset="-78"/>
              </a:rPr>
              <a:t> </a:t>
            </a:r>
            <a:r>
              <a:rPr lang="en-US" sz="15099" spc="860" dirty="0" err="1">
                <a:solidFill>
                  <a:srgbClr val="764652"/>
                </a:solidFill>
                <a:latin typeface="Baloo Bhaijaan" panose="03080902040302020200" pitchFamily="66" charset="-78"/>
                <a:cs typeface="Baloo Bhaijaan" panose="03080902040302020200" pitchFamily="66" charset="-78"/>
              </a:rPr>
              <a:t>đề</a:t>
            </a:r>
            <a:r>
              <a:rPr lang="en-US" sz="15099" spc="860" dirty="0">
                <a:solidFill>
                  <a:srgbClr val="764652"/>
                </a:solidFill>
                <a:latin typeface="Baloo Bhaijaan" panose="03080902040302020200" pitchFamily="66" charset="-78"/>
                <a:cs typeface="Baloo Bhaijaan" panose="03080902040302020200" pitchFamily="66" charset="-78"/>
              </a:rPr>
              <a:t> 6:</a:t>
            </a:r>
          </a:p>
          <a:p>
            <a:pPr algn="ctr">
              <a:lnSpc>
                <a:spcPts val="14948"/>
              </a:lnSpc>
            </a:pPr>
            <a:r>
              <a:rPr lang="en-US" sz="6600" spc="860" dirty="0" err="1">
                <a:solidFill>
                  <a:srgbClr val="764652"/>
                </a:solidFill>
                <a:latin typeface="Baloo Bhaijaan" panose="03080902040302020200" pitchFamily="66" charset="-78"/>
                <a:cs typeface="Baloo Bhaijaan" panose="03080902040302020200" pitchFamily="66" charset="-78"/>
              </a:rPr>
              <a:t>Trao</a:t>
            </a:r>
            <a:r>
              <a:rPr lang="en-US" sz="6600" spc="860" dirty="0">
                <a:solidFill>
                  <a:srgbClr val="764652"/>
                </a:solidFill>
                <a:latin typeface="Baloo Bhaijaan" panose="03080902040302020200" pitchFamily="66" charset="-78"/>
                <a:cs typeface="Baloo Bhaijaan" panose="03080902040302020200" pitchFamily="66" charset="-78"/>
              </a:rPr>
              <a:t> </a:t>
            </a:r>
            <a:r>
              <a:rPr lang="en-US" sz="6600" spc="860" dirty="0" err="1">
                <a:solidFill>
                  <a:srgbClr val="764652"/>
                </a:solidFill>
                <a:latin typeface="Baloo Bhaijaan" panose="03080902040302020200" pitchFamily="66" charset="-78"/>
                <a:cs typeface="Baloo Bhaijaan" panose="03080902040302020200" pitchFamily="66" charset="-78"/>
              </a:rPr>
              <a:t>đổi</a:t>
            </a:r>
            <a:r>
              <a:rPr lang="en-US" sz="6600" spc="860" dirty="0">
                <a:solidFill>
                  <a:srgbClr val="764652"/>
                </a:solidFill>
                <a:latin typeface="Baloo Bhaijaan" panose="03080902040302020200" pitchFamily="66" charset="-78"/>
                <a:cs typeface="Baloo Bhaijaan" panose="03080902040302020200" pitchFamily="66" charset="-78"/>
              </a:rPr>
              <a:t> </a:t>
            </a:r>
            <a:r>
              <a:rPr lang="en-US" sz="6600" spc="860" dirty="0" err="1">
                <a:solidFill>
                  <a:srgbClr val="764652"/>
                </a:solidFill>
                <a:latin typeface="Baloo Bhaijaan" panose="03080902040302020200" pitchFamily="66" charset="-78"/>
                <a:cs typeface="Baloo Bhaijaan" panose="03080902040302020200" pitchFamily="66" charset="-78"/>
              </a:rPr>
              <a:t>chất</a:t>
            </a:r>
            <a:r>
              <a:rPr lang="en-US" sz="6600" spc="860" dirty="0">
                <a:solidFill>
                  <a:srgbClr val="764652"/>
                </a:solidFill>
                <a:latin typeface="Baloo Bhaijaan" panose="03080902040302020200" pitchFamily="66" charset="-78"/>
                <a:cs typeface="Baloo Bhaijaan" panose="03080902040302020200" pitchFamily="66" charset="-78"/>
              </a:rPr>
              <a:t> </a:t>
            </a:r>
            <a:r>
              <a:rPr lang="en-US" sz="6600" spc="860" dirty="0" err="1">
                <a:solidFill>
                  <a:srgbClr val="764652"/>
                </a:solidFill>
                <a:latin typeface="Baloo Bhaijaan" panose="03080902040302020200" pitchFamily="66" charset="-78"/>
                <a:cs typeface="Baloo Bhaijaan" panose="03080902040302020200" pitchFamily="66" charset="-78"/>
              </a:rPr>
              <a:t>và</a:t>
            </a:r>
            <a:r>
              <a:rPr lang="en-US" sz="6600" spc="860" dirty="0">
                <a:solidFill>
                  <a:srgbClr val="764652"/>
                </a:solidFill>
                <a:latin typeface="Baloo Bhaijaan" panose="03080902040302020200" pitchFamily="66" charset="-78"/>
                <a:cs typeface="Baloo Bhaijaan" panose="03080902040302020200" pitchFamily="66" charset="-78"/>
              </a:rPr>
              <a:t> </a:t>
            </a:r>
            <a:r>
              <a:rPr lang="en-US" sz="6600" spc="860" dirty="0" err="1">
                <a:solidFill>
                  <a:srgbClr val="764652"/>
                </a:solidFill>
                <a:latin typeface="Baloo Bhaijaan" panose="03080902040302020200" pitchFamily="66" charset="-78"/>
                <a:cs typeface="Baloo Bhaijaan" panose="03080902040302020200" pitchFamily="66" charset="-78"/>
              </a:rPr>
              <a:t>chuyển</a:t>
            </a:r>
            <a:r>
              <a:rPr lang="en-US" sz="6600" spc="860" dirty="0">
                <a:solidFill>
                  <a:srgbClr val="764652"/>
                </a:solidFill>
                <a:latin typeface="Baloo Bhaijaan" panose="03080902040302020200" pitchFamily="66" charset="-78"/>
                <a:cs typeface="Baloo Bhaijaan" panose="03080902040302020200" pitchFamily="66" charset="-78"/>
              </a:rPr>
              <a:t> </a:t>
            </a:r>
            <a:r>
              <a:rPr lang="en-US" sz="6600" spc="860" dirty="0" err="1">
                <a:solidFill>
                  <a:srgbClr val="764652"/>
                </a:solidFill>
                <a:latin typeface="Baloo Bhaijaan" panose="03080902040302020200" pitchFamily="66" charset="-78"/>
                <a:cs typeface="Baloo Bhaijaan" panose="03080902040302020200" pitchFamily="66" charset="-78"/>
              </a:rPr>
              <a:t>hoá</a:t>
            </a:r>
            <a:r>
              <a:rPr lang="en-US" sz="6600" spc="860" dirty="0">
                <a:solidFill>
                  <a:srgbClr val="764652"/>
                </a:solidFill>
                <a:latin typeface="Baloo Bhaijaan" panose="03080902040302020200" pitchFamily="66" charset="-78"/>
                <a:cs typeface="Baloo Bhaijaan" panose="03080902040302020200" pitchFamily="66" charset="-78"/>
              </a:rPr>
              <a:t> </a:t>
            </a:r>
            <a:r>
              <a:rPr lang="en-US" sz="6600" spc="860" dirty="0" err="1">
                <a:solidFill>
                  <a:srgbClr val="764652"/>
                </a:solidFill>
                <a:latin typeface="Baloo Bhaijaan" panose="03080902040302020200" pitchFamily="66" charset="-78"/>
                <a:cs typeface="Baloo Bhaijaan" panose="03080902040302020200" pitchFamily="66" charset="-78"/>
              </a:rPr>
              <a:t>năng</a:t>
            </a:r>
            <a:r>
              <a:rPr lang="en-US" sz="6600" spc="860" dirty="0">
                <a:solidFill>
                  <a:srgbClr val="764652"/>
                </a:solidFill>
                <a:latin typeface="Baloo Bhaijaan" panose="03080902040302020200" pitchFamily="66" charset="-78"/>
                <a:cs typeface="Baloo Bhaijaan" panose="03080902040302020200" pitchFamily="66" charset="-78"/>
              </a:rPr>
              <a:t> </a:t>
            </a:r>
            <a:r>
              <a:rPr lang="en-US" sz="6600" spc="860" dirty="0" err="1">
                <a:solidFill>
                  <a:srgbClr val="764652"/>
                </a:solidFill>
                <a:latin typeface="Baloo Bhaijaan" panose="03080902040302020200" pitchFamily="66" charset="-78"/>
                <a:cs typeface="Baloo Bhaijaan" panose="03080902040302020200" pitchFamily="66" charset="-78"/>
              </a:rPr>
              <a:t>lượng</a:t>
            </a:r>
            <a:r>
              <a:rPr lang="en-US" sz="6600" spc="860" dirty="0">
                <a:solidFill>
                  <a:srgbClr val="764652"/>
                </a:solidFill>
                <a:latin typeface="Baloo Bhaijaan" panose="03080902040302020200" pitchFamily="66" charset="-78"/>
                <a:cs typeface="Baloo Bhaijaan" panose="03080902040302020200" pitchFamily="66" charset="-78"/>
              </a:rPr>
              <a:t> </a:t>
            </a:r>
            <a:r>
              <a:rPr lang="en-US" sz="6600" spc="860" dirty="0" err="1">
                <a:solidFill>
                  <a:srgbClr val="764652"/>
                </a:solidFill>
                <a:latin typeface="Baloo Bhaijaan" panose="03080902040302020200" pitchFamily="66" charset="-78"/>
                <a:cs typeface="Baloo Bhaijaan" panose="03080902040302020200" pitchFamily="66" charset="-78"/>
              </a:rPr>
              <a:t>ở</a:t>
            </a:r>
            <a:r>
              <a:rPr lang="en-US" sz="6600" spc="860" dirty="0">
                <a:solidFill>
                  <a:srgbClr val="764652"/>
                </a:solidFill>
                <a:latin typeface="Baloo Bhaijaan" panose="03080902040302020200" pitchFamily="66" charset="-78"/>
                <a:cs typeface="Baloo Bhaijaan" panose="03080902040302020200" pitchFamily="66" charset="-78"/>
              </a:rPr>
              <a:t> </a:t>
            </a:r>
            <a:r>
              <a:rPr lang="en-US" sz="6600" spc="860" dirty="0" err="1">
                <a:solidFill>
                  <a:srgbClr val="764652"/>
                </a:solidFill>
                <a:latin typeface="Baloo Bhaijaan" panose="03080902040302020200" pitchFamily="66" charset="-78"/>
                <a:cs typeface="Baloo Bhaijaan" panose="03080902040302020200" pitchFamily="66" charset="-78"/>
              </a:rPr>
              <a:t>tế</a:t>
            </a:r>
            <a:r>
              <a:rPr lang="en-US" sz="6600" spc="860" dirty="0">
                <a:solidFill>
                  <a:srgbClr val="764652"/>
                </a:solidFill>
                <a:latin typeface="Baloo Bhaijaan" panose="03080902040302020200" pitchFamily="66" charset="-78"/>
                <a:cs typeface="Baloo Bhaijaan" panose="03080902040302020200" pitchFamily="66" charset="-78"/>
              </a:rPr>
              <a:t> </a:t>
            </a:r>
            <a:r>
              <a:rPr lang="en-US" sz="6600" spc="860" dirty="0" err="1">
                <a:solidFill>
                  <a:srgbClr val="764652"/>
                </a:solidFill>
                <a:latin typeface="Baloo Bhaijaan" panose="03080902040302020200" pitchFamily="66" charset="-78"/>
                <a:cs typeface="Baloo Bhaijaan" panose="03080902040302020200" pitchFamily="66" charset="-78"/>
              </a:rPr>
              <a:t>bào</a:t>
            </a:r>
            <a:endParaRPr lang="en-US" sz="6600" spc="860" dirty="0">
              <a:solidFill>
                <a:srgbClr val="764652"/>
              </a:solidFill>
              <a:latin typeface="Baloo Bhaijaan" panose="03080902040302020200" pitchFamily="66" charset="-78"/>
              <a:cs typeface="Baloo Bhaijaan" panose="03080902040302020200" pitchFamily="66" charset="-78"/>
            </a:endParaRPr>
          </a:p>
          <a:p>
            <a:pPr algn="ctr">
              <a:lnSpc>
                <a:spcPts val="14948"/>
              </a:lnSpc>
            </a:pPr>
            <a:endParaRPr lang="en-US" sz="15099" spc="860" dirty="0">
              <a:solidFill>
                <a:srgbClr val="764652"/>
              </a:solidFill>
              <a:latin typeface="Baloo Bhaijaan" panose="03080902040302020200" pitchFamily="66" charset="-78"/>
              <a:cs typeface="Baloo Bhaijaan" panose="03080902040302020200" pitchFamily="66" charset="-78"/>
            </a:endParaRPr>
          </a:p>
        </p:txBody>
      </p:sp>
      <p:sp>
        <p:nvSpPr>
          <p:cNvPr id="5" name="Freeform 5"/>
          <p:cNvSpPr/>
          <p:nvPr/>
        </p:nvSpPr>
        <p:spPr>
          <a:xfrm rot="-391693">
            <a:off x="15930003" y="5210357"/>
            <a:ext cx="2792931" cy="4845779"/>
          </a:xfrm>
          <a:custGeom>
            <a:avLst/>
            <a:gdLst/>
            <a:ahLst/>
            <a:cxnLst/>
            <a:rect l="l" t="t" r="r" b="b"/>
            <a:pathLst>
              <a:path w="2792931" h="4845779">
                <a:moveTo>
                  <a:pt x="0" y="0"/>
                </a:moveTo>
                <a:lnTo>
                  <a:pt x="2792931" y="0"/>
                </a:lnTo>
                <a:lnTo>
                  <a:pt x="2792931" y="4845779"/>
                </a:lnTo>
                <a:lnTo>
                  <a:pt x="0" y="48457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rot="3272705">
            <a:off x="12732643" y="-388180"/>
            <a:ext cx="6256986" cy="5415137"/>
          </a:xfrm>
          <a:custGeom>
            <a:avLst/>
            <a:gdLst/>
            <a:ahLst/>
            <a:cxnLst/>
            <a:rect l="l" t="t" r="r" b="b"/>
            <a:pathLst>
              <a:path w="6256986" h="5415137">
                <a:moveTo>
                  <a:pt x="0" y="0"/>
                </a:moveTo>
                <a:lnTo>
                  <a:pt x="6256986" y="0"/>
                </a:lnTo>
                <a:lnTo>
                  <a:pt x="6256986" y="5415137"/>
                </a:lnTo>
                <a:lnTo>
                  <a:pt x="0" y="54151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rot="-9816898">
            <a:off x="11648448" y="531614"/>
            <a:ext cx="1367125" cy="1339782"/>
          </a:xfrm>
          <a:custGeom>
            <a:avLst/>
            <a:gdLst/>
            <a:ahLst/>
            <a:cxnLst/>
            <a:rect l="l" t="t" r="r" b="b"/>
            <a:pathLst>
              <a:path w="1367125" h="1339782">
                <a:moveTo>
                  <a:pt x="0" y="0"/>
                </a:moveTo>
                <a:lnTo>
                  <a:pt x="1367125" y="0"/>
                </a:lnTo>
                <a:lnTo>
                  <a:pt x="1367125" y="1339782"/>
                </a:lnTo>
                <a:lnTo>
                  <a:pt x="0" y="13397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6916089">
            <a:off x="-2576963" y="6588013"/>
            <a:ext cx="6256986" cy="5415137"/>
          </a:xfrm>
          <a:custGeom>
            <a:avLst/>
            <a:gdLst/>
            <a:ahLst/>
            <a:cxnLst/>
            <a:rect l="l" t="t" r="r" b="b"/>
            <a:pathLst>
              <a:path w="6256986" h="5415137">
                <a:moveTo>
                  <a:pt x="0" y="0"/>
                </a:moveTo>
                <a:lnTo>
                  <a:pt x="6256986" y="0"/>
                </a:lnTo>
                <a:lnTo>
                  <a:pt x="6256986" y="5415137"/>
                </a:lnTo>
                <a:lnTo>
                  <a:pt x="0" y="54151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6383713">
            <a:off x="13944232" y="9081806"/>
            <a:ext cx="1367125" cy="1339782"/>
          </a:xfrm>
          <a:custGeom>
            <a:avLst/>
            <a:gdLst/>
            <a:ahLst/>
            <a:cxnLst/>
            <a:rect l="l" t="t" r="r" b="b"/>
            <a:pathLst>
              <a:path w="1367125" h="1339782">
                <a:moveTo>
                  <a:pt x="0" y="0"/>
                </a:moveTo>
                <a:lnTo>
                  <a:pt x="1367125" y="0"/>
                </a:lnTo>
                <a:lnTo>
                  <a:pt x="1367125" y="1339783"/>
                </a:lnTo>
                <a:lnTo>
                  <a:pt x="0" y="13397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258550">
            <a:off x="342895" y="861690"/>
            <a:ext cx="4227919" cy="4968708"/>
          </a:xfrm>
          <a:custGeom>
            <a:avLst/>
            <a:gdLst/>
            <a:ahLst/>
            <a:cxnLst/>
            <a:rect l="l" t="t" r="r" b="b"/>
            <a:pathLst>
              <a:path w="4227919" h="4968708">
                <a:moveTo>
                  <a:pt x="0" y="0"/>
                </a:moveTo>
                <a:lnTo>
                  <a:pt x="4227919" y="0"/>
                </a:lnTo>
                <a:lnTo>
                  <a:pt x="4227919" y="4968708"/>
                </a:lnTo>
                <a:lnTo>
                  <a:pt x="0" y="496870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rot="5794347">
            <a:off x="4111140" y="9153689"/>
            <a:ext cx="1648316" cy="1615349"/>
          </a:xfrm>
          <a:custGeom>
            <a:avLst/>
            <a:gdLst/>
            <a:ahLst/>
            <a:cxnLst/>
            <a:rect l="l" t="t" r="r" b="b"/>
            <a:pathLst>
              <a:path w="1648316" h="1615349">
                <a:moveTo>
                  <a:pt x="0" y="0"/>
                </a:moveTo>
                <a:lnTo>
                  <a:pt x="1648316" y="0"/>
                </a:lnTo>
                <a:lnTo>
                  <a:pt x="1648316" y="1615349"/>
                </a:lnTo>
                <a:lnTo>
                  <a:pt x="0" y="161534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p:cNvSpPr/>
          <p:nvPr/>
        </p:nvSpPr>
        <p:spPr>
          <a:xfrm rot="6383713">
            <a:off x="3758584" y="1803966"/>
            <a:ext cx="1181323" cy="1157696"/>
          </a:xfrm>
          <a:custGeom>
            <a:avLst/>
            <a:gdLst/>
            <a:ahLst/>
            <a:cxnLst/>
            <a:rect l="l" t="t" r="r" b="b"/>
            <a:pathLst>
              <a:path w="1181323" h="1157696">
                <a:moveTo>
                  <a:pt x="0" y="0"/>
                </a:moveTo>
                <a:lnTo>
                  <a:pt x="1181323" y="0"/>
                </a:lnTo>
                <a:lnTo>
                  <a:pt x="1181323" y="1157696"/>
                </a:lnTo>
                <a:lnTo>
                  <a:pt x="0" y="115769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hat is Osmosis - Definition, Types, Osmosis Pressure andSignificance">
            <a:extLst>
              <a:ext uri="{FF2B5EF4-FFF2-40B4-BE49-F238E27FC236}">
                <a16:creationId xmlns:a16="http://schemas.microsoft.com/office/drawing/2014/main" id="{FD44CED1-3351-6F11-7EE1-C13F6BB9EB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98117"/>
            <a:ext cx="13716000" cy="9799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023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68000"/>
            </a:blip>
            <a:stretch>
              <a:fillRect l="-83333" r="-83333"/>
            </a:stretch>
          </a:blipFill>
        </p:spPr>
      </p:sp>
      <p:sp>
        <p:nvSpPr>
          <p:cNvPr id="3" name="TextBox 3"/>
          <p:cNvSpPr txBox="1"/>
          <p:nvPr/>
        </p:nvSpPr>
        <p:spPr>
          <a:xfrm>
            <a:off x="9144000" y="2936128"/>
            <a:ext cx="6028963" cy="1857678"/>
          </a:xfrm>
          <a:prstGeom prst="rect">
            <a:avLst/>
          </a:prstGeom>
        </p:spPr>
        <p:txBody>
          <a:bodyPr lIns="0" tIns="0" rIns="0" bIns="0" rtlCol="0" anchor="t">
            <a:spAutoFit/>
          </a:bodyPr>
          <a:lstStyle/>
          <a:p>
            <a:pPr>
              <a:lnSpc>
                <a:spcPts val="2977"/>
              </a:lnSpc>
            </a:pPr>
            <a:r>
              <a:rPr lang="en-US" sz="2420">
                <a:solidFill>
                  <a:srgbClr val="50242F"/>
                </a:solidFill>
                <a:latin typeface="Dosis Semi-Bold"/>
              </a:rPr>
              <a:t>Lorem ipsum dolor sit amet, consectetur adipiscing elit, sed do eiusmod tempor incididunt ut labore et dolore magna aliqua. Ut enim ad minim veniam, quis nostrud exercitation ullamco laboris nisi ut aliquip ex ea commodo consequat. </a:t>
            </a:r>
          </a:p>
        </p:txBody>
      </p:sp>
      <p:sp>
        <p:nvSpPr>
          <p:cNvPr id="4" name="TextBox 4"/>
          <p:cNvSpPr txBox="1"/>
          <p:nvPr/>
        </p:nvSpPr>
        <p:spPr>
          <a:xfrm>
            <a:off x="10794116" y="1666445"/>
            <a:ext cx="5523981" cy="847725"/>
          </a:xfrm>
          <a:prstGeom prst="rect">
            <a:avLst/>
          </a:prstGeom>
        </p:spPr>
        <p:txBody>
          <a:bodyPr lIns="0" tIns="0" rIns="0" bIns="0" rtlCol="0" anchor="t">
            <a:spAutoFit/>
          </a:bodyPr>
          <a:lstStyle/>
          <a:p>
            <a:pPr>
              <a:lnSpc>
                <a:spcPts val="6599"/>
              </a:lnSpc>
            </a:pPr>
            <a:r>
              <a:rPr lang="en-US" sz="5499" spc="181">
                <a:solidFill>
                  <a:srgbClr val="764652"/>
                </a:solidFill>
                <a:latin typeface="Bobby Jones"/>
              </a:rPr>
              <a:t>LAB RULES</a:t>
            </a:r>
          </a:p>
        </p:txBody>
      </p:sp>
      <p:sp>
        <p:nvSpPr>
          <p:cNvPr id="5" name="TextBox 5"/>
          <p:cNvSpPr txBox="1"/>
          <p:nvPr/>
        </p:nvSpPr>
        <p:spPr>
          <a:xfrm>
            <a:off x="3693185" y="5417229"/>
            <a:ext cx="6028963" cy="847725"/>
          </a:xfrm>
          <a:prstGeom prst="rect">
            <a:avLst/>
          </a:prstGeom>
        </p:spPr>
        <p:txBody>
          <a:bodyPr lIns="0" tIns="0" rIns="0" bIns="0" rtlCol="0" anchor="t">
            <a:spAutoFit/>
          </a:bodyPr>
          <a:lstStyle/>
          <a:p>
            <a:pPr>
              <a:lnSpc>
                <a:spcPts val="6599"/>
              </a:lnSpc>
            </a:pPr>
            <a:r>
              <a:rPr lang="en-US" sz="5499" spc="181">
                <a:solidFill>
                  <a:srgbClr val="764652"/>
                </a:solidFill>
                <a:latin typeface="Bobby Jones"/>
              </a:rPr>
              <a:t>MOLECULES</a:t>
            </a:r>
          </a:p>
        </p:txBody>
      </p:sp>
      <p:sp>
        <p:nvSpPr>
          <p:cNvPr id="6" name="TextBox 6"/>
          <p:cNvSpPr txBox="1"/>
          <p:nvPr/>
        </p:nvSpPr>
        <p:spPr>
          <a:xfrm>
            <a:off x="2115779" y="6687806"/>
            <a:ext cx="6028963" cy="1857678"/>
          </a:xfrm>
          <a:prstGeom prst="rect">
            <a:avLst/>
          </a:prstGeom>
        </p:spPr>
        <p:txBody>
          <a:bodyPr lIns="0" tIns="0" rIns="0" bIns="0" rtlCol="0" anchor="t">
            <a:spAutoFit/>
          </a:bodyPr>
          <a:lstStyle/>
          <a:p>
            <a:pPr>
              <a:lnSpc>
                <a:spcPts val="2977"/>
              </a:lnSpc>
            </a:pPr>
            <a:r>
              <a:rPr lang="en-US" sz="2420">
                <a:solidFill>
                  <a:srgbClr val="50242F"/>
                </a:solidFill>
                <a:latin typeface="Dosis Semi-Bold"/>
              </a:rPr>
              <a:t>Lorem ipsum dolor sit amet, consectetur adipiscing elit, sed do eiusmod tempor incididunt ut labore et dolore magna aliqua. Ut enim ad minim veniam, quis nostrud exercitation ullamco laboris nisi ut aliquip ex ea commodo consequat. </a:t>
            </a:r>
          </a:p>
        </p:txBody>
      </p:sp>
      <p:sp>
        <p:nvSpPr>
          <p:cNvPr id="7" name="TextBox 7"/>
          <p:cNvSpPr txBox="1"/>
          <p:nvPr/>
        </p:nvSpPr>
        <p:spPr>
          <a:xfrm>
            <a:off x="8921750" y="1425463"/>
            <a:ext cx="1600795" cy="1520190"/>
          </a:xfrm>
          <a:prstGeom prst="rect">
            <a:avLst/>
          </a:prstGeom>
        </p:spPr>
        <p:txBody>
          <a:bodyPr lIns="0" tIns="0" rIns="0" bIns="0" rtlCol="0" anchor="t">
            <a:spAutoFit/>
          </a:bodyPr>
          <a:lstStyle/>
          <a:p>
            <a:pPr algn="ctr">
              <a:lnSpc>
                <a:spcPts val="11100"/>
              </a:lnSpc>
            </a:pPr>
            <a:r>
              <a:rPr lang="en-US" sz="11100" spc="555">
                <a:solidFill>
                  <a:srgbClr val="764652"/>
                </a:solidFill>
                <a:latin typeface="Bobby Jones"/>
              </a:rPr>
              <a:t>03</a:t>
            </a:r>
          </a:p>
        </p:txBody>
      </p:sp>
      <p:sp>
        <p:nvSpPr>
          <p:cNvPr id="8" name="TextBox 8"/>
          <p:cNvSpPr txBox="1"/>
          <p:nvPr/>
        </p:nvSpPr>
        <p:spPr>
          <a:xfrm>
            <a:off x="1893529" y="5175353"/>
            <a:ext cx="1600795" cy="1520190"/>
          </a:xfrm>
          <a:prstGeom prst="rect">
            <a:avLst/>
          </a:prstGeom>
        </p:spPr>
        <p:txBody>
          <a:bodyPr lIns="0" tIns="0" rIns="0" bIns="0" rtlCol="0" anchor="t">
            <a:spAutoFit/>
          </a:bodyPr>
          <a:lstStyle/>
          <a:p>
            <a:pPr algn="ctr">
              <a:lnSpc>
                <a:spcPts val="11100"/>
              </a:lnSpc>
            </a:pPr>
            <a:r>
              <a:rPr lang="en-US" sz="11100" spc="188">
                <a:solidFill>
                  <a:srgbClr val="764652"/>
                </a:solidFill>
                <a:latin typeface="Bobby Jones"/>
              </a:rPr>
              <a:t>04</a:t>
            </a:r>
          </a:p>
        </p:txBody>
      </p:sp>
      <p:grpSp>
        <p:nvGrpSpPr>
          <p:cNvPr id="9" name="Group 9"/>
          <p:cNvGrpSpPr/>
          <p:nvPr/>
        </p:nvGrpSpPr>
        <p:grpSpPr>
          <a:xfrm>
            <a:off x="13008816" y="5290643"/>
            <a:ext cx="4474833" cy="4877915"/>
            <a:chOff x="0" y="0"/>
            <a:chExt cx="5966444" cy="6503887"/>
          </a:xfrm>
        </p:grpSpPr>
        <p:sp>
          <p:nvSpPr>
            <p:cNvPr id="10" name="Freeform 10"/>
            <p:cNvSpPr/>
            <p:nvPr/>
          </p:nvSpPr>
          <p:spPr>
            <a:xfrm>
              <a:off x="0" y="0"/>
              <a:ext cx="3542690" cy="3881433"/>
            </a:xfrm>
            <a:custGeom>
              <a:avLst/>
              <a:gdLst/>
              <a:ahLst/>
              <a:cxnLst/>
              <a:rect l="l" t="t" r="r" b="b"/>
              <a:pathLst>
                <a:path w="3542690" h="3881433">
                  <a:moveTo>
                    <a:pt x="0" y="0"/>
                  </a:moveTo>
                  <a:lnTo>
                    <a:pt x="3542690" y="0"/>
                  </a:lnTo>
                  <a:lnTo>
                    <a:pt x="3542690" y="3881433"/>
                  </a:lnTo>
                  <a:lnTo>
                    <a:pt x="0" y="38814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rot="-8503353">
              <a:off x="2435870" y="1291528"/>
              <a:ext cx="2866048" cy="3140093"/>
            </a:xfrm>
            <a:custGeom>
              <a:avLst/>
              <a:gdLst/>
              <a:ahLst/>
              <a:cxnLst/>
              <a:rect l="l" t="t" r="r" b="b"/>
              <a:pathLst>
                <a:path w="2866048" h="3140093">
                  <a:moveTo>
                    <a:pt x="0" y="0"/>
                  </a:moveTo>
                  <a:lnTo>
                    <a:pt x="2866049" y="0"/>
                  </a:lnTo>
                  <a:lnTo>
                    <a:pt x="2866049" y="3140092"/>
                  </a:lnTo>
                  <a:lnTo>
                    <a:pt x="0" y="31400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rot="-6813515">
              <a:off x="1379361" y="3589718"/>
              <a:ext cx="2378745" cy="2606195"/>
            </a:xfrm>
            <a:custGeom>
              <a:avLst/>
              <a:gdLst/>
              <a:ahLst/>
              <a:cxnLst/>
              <a:rect l="l" t="t" r="r" b="b"/>
              <a:pathLst>
                <a:path w="2378745" h="2606195">
                  <a:moveTo>
                    <a:pt x="0" y="0"/>
                  </a:moveTo>
                  <a:lnTo>
                    <a:pt x="2378745" y="0"/>
                  </a:lnTo>
                  <a:lnTo>
                    <a:pt x="2378745" y="2606195"/>
                  </a:lnTo>
                  <a:lnTo>
                    <a:pt x="0" y="26061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grpSp>
        <p:nvGrpSpPr>
          <p:cNvPr id="13" name="Group 13"/>
          <p:cNvGrpSpPr/>
          <p:nvPr/>
        </p:nvGrpSpPr>
        <p:grpSpPr>
          <a:xfrm rot="8550829">
            <a:off x="8556700" y="5021530"/>
            <a:ext cx="4474833" cy="4877915"/>
            <a:chOff x="0" y="0"/>
            <a:chExt cx="5966444" cy="6503887"/>
          </a:xfrm>
        </p:grpSpPr>
        <p:sp>
          <p:nvSpPr>
            <p:cNvPr id="14" name="Freeform 14"/>
            <p:cNvSpPr/>
            <p:nvPr/>
          </p:nvSpPr>
          <p:spPr>
            <a:xfrm>
              <a:off x="0" y="0"/>
              <a:ext cx="3542690" cy="3881433"/>
            </a:xfrm>
            <a:custGeom>
              <a:avLst/>
              <a:gdLst/>
              <a:ahLst/>
              <a:cxnLst/>
              <a:rect l="l" t="t" r="r" b="b"/>
              <a:pathLst>
                <a:path w="3542690" h="3881433">
                  <a:moveTo>
                    <a:pt x="0" y="0"/>
                  </a:moveTo>
                  <a:lnTo>
                    <a:pt x="3542690" y="0"/>
                  </a:lnTo>
                  <a:lnTo>
                    <a:pt x="3542690" y="3881433"/>
                  </a:lnTo>
                  <a:lnTo>
                    <a:pt x="0" y="38814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rot="-8503353">
              <a:off x="2435870" y="1291528"/>
              <a:ext cx="2866048" cy="3140093"/>
            </a:xfrm>
            <a:custGeom>
              <a:avLst/>
              <a:gdLst/>
              <a:ahLst/>
              <a:cxnLst/>
              <a:rect l="l" t="t" r="r" b="b"/>
              <a:pathLst>
                <a:path w="2866048" h="3140093">
                  <a:moveTo>
                    <a:pt x="0" y="0"/>
                  </a:moveTo>
                  <a:lnTo>
                    <a:pt x="2866049" y="0"/>
                  </a:lnTo>
                  <a:lnTo>
                    <a:pt x="2866049" y="3140092"/>
                  </a:lnTo>
                  <a:lnTo>
                    <a:pt x="0" y="314009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6" name="Freeform 16"/>
            <p:cNvSpPr/>
            <p:nvPr/>
          </p:nvSpPr>
          <p:spPr>
            <a:xfrm rot="-6813515">
              <a:off x="1379361" y="3589718"/>
              <a:ext cx="2378745" cy="2606195"/>
            </a:xfrm>
            <a:custGeom>
              <a:avLst/>
              <a:gdLst/>
              <a:ahLst/>
              <a:cxnLst/>
              <a:rect l="l" t="t" r="r" b="b"/>
              <a:pathLst>
                <a:path w="2378745" h="2606195">
                  <a:moveTo>
                    <a:pt x="0" y="0"/>
                  </a:moveTo>
                  <a:lnTo>
                    <a:pt x="2378745" y="0"/>
                  </a:lnTo>
                  <a:lnTo>
                    <a:pt x="2378745" y="2606195"/>
                  </a:lnTo>
                  <a:lnTo>
                    <a:pt x="0" y="26061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sp>
        <p:nvSpPr>
          <p:cNvPr id="17" name="Freeform 17"/>
          <p:cNvSpPr/>
          <p:nvPr/>
        </p:nvSpPr>
        <p:spPr>
          <a:xfrm rot="5400000">
            <a:off x="2348672" y="-180350"/>
            <a:ext cx="4153862" cy="5873070"/>
          </a:xfrm>
          <a:custGeom>
            <a:avLst/>
            <a:gdLst/>
            <a:ahLst/>
            <a:cxnLst/>
            <a:rect l="l" t="t" r="r" b="b"/>
            <a:pathLst>
              <a:path w="4153862" h="5873070">
                <a:moveTo>
                  <a:pt x="0" y="0"/>
                </a:moveTo>
                <a:lnTo>
                  <a:pt x="4153862" y="0"/>
                </a:lnTo>
                <a:lnTo>
                  <a:pt x="4153862" y="5873069"/>
                </a:lnTo>
                <a:lnTo>
                  <a:pt x="0" y="587306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3074" name="Picture 2" descr="Osmotic Pressure and Tonicity">
            <a:extLst>
              <a:ext uri="{FF2B5EF4-FFF2-40B4-BE49-F238E27FC236}">
                <a16:creationId xmlns:a16="http://schemas.microsoft.com/office/drawing/2014/main" id="{F56C5BFB-6826-E8C7-3C54-1354B523778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339725"/>
            <a:ext cx="18288000" cy="9607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68000"/>
            </a:blip>
            <a:stretch>
              <a:fillRect l="-83333" r="-83333"/>
            </a:stretch>
          </a:blipFill>
        </p:spPr>
      </p:sp>
      <p:sp>
        <p:nvSpPr>
          <p:cNvPr id="3" name="TextBox 3"/>
          <p:cNvSpPr txBox="1"/>
          <p:nvPr/>
        </p:nvSpPr>
        <p:spPr>
          <a:xfrm>
            <a:off x="2271166" y="6002889"/>
            <a:ext cx="11347879" cy="1993773"/>
          </a:xfrm>
          <a:prstGeom prst="rect">
            <a:avLst/>
          </a:prstGeom>
        </p:spPr>
        <p:txBody>
          <a:bodyPr lIns="0" tIns="0" rIns="0" bIns="0" rtlCol="0" anchor="t">
            <a:spAutoFit/>
          </a:bodyPr>
          <a:lstStyle/>
          <a:p>
            <a:pPr algn="just">
              <a:lnSpc>
                <a:spcPts val="14946"/>
              </a:lnSpc>
            </a:pPr>
            <a:r>
              <a:rPr lang="en-US" sz="14100" spc="465">
                <a:solidFill>
                  <a:srgbClr val="764652"/>
                </a:solidFill>
                <a:latin typeface="Bobby Jones"/>
              </a:rPr>
              <a:t>OBJECTIVES</a:t>
            </a:r>
          </a:p>
        </p:txBody>
      </p:sp>
      <p:sp>
        <p:nvSpPr>
          <p:cNvPr id="4" name="TextBox 4"/>
          <p:cNvSpPr txBox="1"/>
          <p:nvPr/>
        </p:nvSpPr>
        <p:spPr>
          <a:xfrm>
            <a:off x="2271166" y="2819634"/>
            <a:ext cx="4993986" cy="3030855"/>
          </a:xfrm>
          <a:prstGeom prst="rect">
            <a:avLst/>
          </a:prstGeom>
        </p:spPr>
        <p:txBody>
          <a:bodyPr lIns="0" tIns="0" rIns="0" bIns="0" rtlCol="0" anchor="t">
            <a:spAutoFit/>
          </a:bodyPr>
          <a:lstStyle/>
          <a:p>
            <a:pPr>
              <a:lnSpc>
                <a:spcPts val="22200"/>
              </a:lnSpc>
            </a:pPr>
            <a:r>
              <a:rPr lang="en-US" sz="22200" spc="732">
                <a:solidFill>
                  <a:srgbClr val="5A8884"/>
                </a:solidFill>
                <a:latin typeface="Bobby Jones"/>
              </a:rPr>
              <a:t>02</a:t>
            </a:r>
          </a:p>
        </p:txBody>
      </p:sp>
      <p:sp>
        <p:nvSpPr>
          <p:cNvPr id="5" name="Freeform 5"/>
          <p:cNvSpPr/>
          <p:nvPr/>
        </p:nvSpPr>
        <p:spPr>
          <a:xfrm rot="-221324" flipH="1">
            <a:off x="11093118" y="990496"/>
            <a:ext cx="4608222" cy="3438886"/>
          </a:xfrm>
          <a:custGeom>
            <a:avLst/>
            <a:gdLst/>
            <a:ahLst/>
            <a:cxnLst/>
            <a:rect l="l" t="t" r="r" b="b"/>
            <a:pathLst>
              <a:path w="4608222" h="3438886">
                <a:moveTo>
                  <a:pt x="4608222" y="0"/>
                </a:moveTo>
                <a:lnTo>
                  <a:pt x="0" y="0"/>
                </a:lnTo>
                <a:lnTo>
                  <a:pt x="0" y="3438885"/>
                </a:lnTo>
                <a:lnTo>
                  <a:pt x="4608222" y="3438885"/>
                </a:lnTo>
                <a:lnTo>
                  <a:pt x="4608222"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9859876" y="1363206"/>
            <a:ext cx="1346732" cy="1346732"/>
          </a:xfrm>
          <a:custGeom>
            <a:avLst/>
            <a:gdLst/>
            <a:ahLst/>
            <a:cxnLst/>
            <a:rect l="l" t="t" r="r" b="b"/>
            <a:pathLst>
              <a:path w="1346732" h="1346732">
                <a:moveTo>
                  <a:pt x="0" y="0"/>
                </a:moveTo>
                <a:lnTo>
                  <a:pt x="1346732" y="0"/>
                </a:lnTo>
                <a:lnTo>
                  <a:pt x="1346732" y="1346733"/>
                </a:lnTo>
                <a:lnTo>
                  <a:pt x="0" y="13467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1206608" y="3686848"/>
            <a:ext cx="9024308" cy="10108695"/>
          </a:xfrm>
          <a:custGeom>
            <a:avLst/>
            <a:gdLst/>
            <a:ahLst/>
            <a:cxnLst/>
            <a:rect l="l" t="t" r="r" b="b"/>
            <a:pathLst>
              <a:path w="9024308" h="10108695">
                <a:moveTo>
                  <a:pt x="0" y="0"/>
                </a:moveTo>
                <a:lnTo>
                  <a:pt x="9024308" y="0"/>
                </a:lnTo>
                <a:lnTo>
                  <a:pt x="9024308" y="10108695"/>
                </a:lnTo>
                <a:lnTo>
                  <a:pt x="0" y="101086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6383713">
            <a:off x="15386100" y="5184690"/>
            <a:ext cx="1949371" cy="1910384"/>
          </a:xfrm>
          <a:custGeom>
            <a:avLst/>
            <a:gdLst/>
            <a:ahLst/>
            <a:cxnLst/>
            <a:rect l="l" t="t" r="r" b="b"/>
            <a:pathLst>
              <a:path w="1949371" h="1910384">
                <a:moveTo>
                  <a:pt x="0" y="0"/>
                </a:moveTo>
                <a:lnTo>
                  <a:pt x="1949371" y="0"/>
                </a:lnTo>
                <a:lnTo>
                  <a:pt x="1949371" y="1910384"/>
                </a:lnTo>
                <a:lnTo>
                  <a:pt x="0" y="19103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4262732">
            <a:off x="12726981" y="7881591"/>
            <a:ext cx="1242543" cy="1217692"/>
          </a:xfrm>
          <a:custGeom>
            <a:avLst/>
            <a:gdLst/>
            <a:ahLst/>
            <a:cxnLst/>
            <a:rect l="l" t="t" r="r" b="b"/>
            <a:pathLst>
              <a:path w="1242543" h="1217692">
                <a:moveTo>
                  <a:pt x="0" y="0"/>
                </a:moveTo>
                <a:lnTo>
                  <a:pt x="1242543" y="0"/>
                </a:lnTo>
                <a:lnTo>
                  <a:pt x="1242543" y="1217692"/>
                </a:lnTo>
                <a:lnTo>
                  <a:pt x="0" y="12176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85402">
            <a:off x="12745037" y="5427311"/>
            <a:ext cx="863629" cy="846356"/>
          </a:xfrm>
          <a:custGeom>
            <a:avLst/>
            <a:gdLst/>
            <a:ahLst/>
            <a:cxnLst/>
            <a:rect l="l" t="t" r="r" b="b"/>
            <a:pathLst>
              <a:path w="863629" h="846356">
                <a:moveTo>
                  <a:pt x="0" y="0"/>
                </a:moveTo>
                <a:lnTo>
                  <a:pt x="863629" y="0"/>
                </a:lnTo>
                <a:lnTo>
                  <a:pt x="863629" y="846356"/>
                </a:lnTo>
                <a:lnTo>
                  <a:pt x="0" y="8463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6803486" y="279933"/>
            <a:ext cx="1497535" cy="1497535"/>
          </a:xfrm>
          <a:custGeom>
            <a:avLst/>
            <a:gdLst/>
            <a:ahLst/>
            <a:cxnLst/>
            <a:rect l="l" t="t" r="r" b="b"/>
            <a:pathLst>
              <a:path w="1497535" h="1497535">
                <a:moveTo>
                  <a:pt x="0" y="0"/>
                </a:moveTo>
                <a:lnTo>
                  <a:pt x="1497535" y="0"/>
                </a:lnTo>
                <a:lnTo>
                  <a:pt x="1497535" y="1497534"/>
                </a:lnTo>
                <a:lnTo>
                  <a:pt x="0" y="149753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4098" name="Picture 2">
            <a:extLst>
              <a:ext uri="{FF2B5EF4-FFF2-40B4-BE49-F238E27FC236}">
                <a16:creationId xmlns:a16="http://schemas.microsoft.com/office/drawing/2014/main" id="{58E273DF-0C64-D1A2-4C3E-A50E2ECE47B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48333" t="14285"/>
          <a:stretch/>
        </p:blipFill>
        <p:spPr bwMode="auto">
          <a:xfrm>
            <a:off x="185165" y="721820"/>
            <a:ext cx="17373600" cy="91722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68000"/>
            </a:blip>
            <a:stretch>
              <a:fillRect l="-83333" r="-83333"/>
            </a:stretch>
          </a:blipFill>
        </p:spPr>
        <p:txBody>
          <a:bodyPr/>
          <a:lstStyle/>
          <a:p>
            <a:endParaRPr lang="en-VN" dirty="0">
              <a:latin typeface="Times New Roman" panose="02020603050405020304" pitchFamily="18" charset="0"/>
              <a:cs typeface="Times New Roman" panose="02020603050405020304" pitchFamily="18" charset="0"/>
            </a:endParaRPr>
          </a:p>
        </p:txBody>
      </p:sp>
      <p:sp>
        <p:nvSpPr>
          <p:cNvPr id="3" name="TextBox 3"/>
          <p:cNvSpPr txBox="1"/>
          <p:nvPr/>
        </p:nvSpPr>
        <p:spPr>
          <a:xfrm>
            <a:off x="754816" y="7537603"/>
            <a:ext cx="12051472" cy="738664"/>
          </a:xfrm>
          <a:prstGeom prst="rect">
            <a:avLst/>
          </a:prstGeom>
        </p:spPr>
        <p:txBody>
          <a:bodyPr wrap="square" lIns="0" tIns="0" rIns="0" bIns="0" rtlCol="0" anchor="t">
            <a:spAutoFit/>
          </a:bodyPr>
          <a:lstStyle/>
          <a:p>
            <a:r>
              <a:rPr lang="en-US" sz="4800" b="1" spc="149" dirty="0">
                <a:solidFill>
                  <a:srgbClr val="C00000"/>
                </a:solidFill>
              </a:rPr>
              <a:t>Dung </a:t>
            </a:r>
            <a:r>
              <a:rPr lang="en-US" sz="4800" b="1" spc="149" dirty="0" err="1">
                <a:solidFill>
                  <a:srgbClr val="C00000"/>
                </a:solidFill>
              </a:rPr>
              <a:t>dịch</a:t>
            </a:r>
            <a:r>
              <a:rPr lang="en-US" sz="4800" b="1" spc="149" dirty="0">
                <a:solidFill>
                  <a:srgbClr val="C00000"/>
                </a:solidFill>
              </a:rPr>
              <a:t> </a:t>
            </a:r>
            <a:r>
              <a:rPr lang="en-US" sz="4800" b="1" spc="149" dirty="0" err="1">
                <a:solidFill>
                  <a:srgbClr val="C00000"/>
                </a:solidFill>
              </a:rPr>
              <a:t>ưu</a:t>
            </a:r>
            <a:r>
              <a:rPr lang="en-US" sz="4800" b="1" spc="149" dirty="0">
                <a:solidFill>
                  <a:srgbClr val="C00000"/>
                </a:solidFill>
              </a:rPr>
              <a:t> </a:t>
            </a:r>
            <a:r>
              <a:rPr lang="en-US" sz="4800" b="1" spc="149" dirty="0" err="1">
                <a:solidFill>
                  <a:srgbClr val="C00000"/>
                </a:solidFill>
              </a:rPr>
              <a:t>trương</a:t>
            </a:r>
            <a:endParaRPr lang="en-US" sz="4800" b="1" spc="149" dirty="0">
              <a:solidFill>
                <a:srgbClr val="C00000"/>
              </a:solidFill>
            </a:endParaRPr>
          </a:p>
        </p:txBody>
      </p:sp>
      <p:sp>
        <p:nvSpPr>
          <p:cNvPr id="4" name="TextBox 4"/>
          <p:cNvSpPr txBox="1"/>
          <p:nvPr/>
        </p:nvSpPr>
        <p:spPr>
          <a:xfrm>
            <a:off x="754816" y="8229389"/>
            <a:ext cx="14906269" cy="1231106"/>
          </a:xfrm>
          <a:prstGeom prst="rect">
            <a:avLst/>
          </a:prstGeom>
        </p:spPr>
        <p:txBody>
          <a:bodyPr wrap="square" lIns="0" tIns="0" rIns="0" bIns="0" rtlCol="0" anchor="t">
            <a:spAutoFit/>
          </a:bodyPr>
          <a:lstStyle/>
          <a:p>
            <a:r>
              <a:rPr lang="en-US" sz="4000" b="1" dirty="0"/>
              <a:t>Dung </a:t>
            </a:r>
            <a:r>
              <a:rPr lang="en-US" sz="4000" b="1" dirty="0" err="1"/>
              <a:t>dịch</a:t>
            </a:r>
            <a:r>
              <a:rPr lang="en-US" sz="4000" b="1" dirty="0"/>
              <a:t> </a:t>
            </a:r>
            <a:r>
              <a:rPr lang="en-US" sz="4000" b="1" dirty="0" err="1"/>
              <a:t>có</a:t>
            </a:r>
            <a:r>
              <a:rPr lang="en-US" sz="4000" b="1" dirty="0"/>
              <a:t> </a:t>
            </a:r>
            <a:r>
              <a:rPr lang="en-US" sz="4000" b="1" dirty="0" err="1"/>
              <a:t>nồng</a:t>
            </a:r>
            <a:r>
              <a:rPr lang="en-US" sz="4000" b="1" dirty="0"/>
              <a:t> </a:t>
            </a:r>
            <a:r>
              <a:rPr lang="en-US" sz="4000" b="1" dirty="0" err="1"/>
              <a:t>độ</a:t>
            </a:r>
            <a:r>
              <a:rPr lang="en-US" sz="4000" b="1" dirty="0"/>
              <a:t> </a:t>
            </a:r>
            <a:r>
              <a:rPr lang="en-US" sz="4000" b="1" dirty="0" err="1"/>
              <a:t>chất</a:t>
            </a:r>
            <a:r>
              <a:rPr lang="en-US" sz="4000" b="1" dirty="0"/>
              <a:t> tan </a:t>
            </a:r>
            <a:r>
              <a:rPr lang="en-US" sz="4000" b="1" dirty="0" err="1"/>
              <a:t>cao</a:t>
            </a:r>
            <a:r>
              <a:rPr lang="en-US" sz="4000" b="1" dirty="0"/>
              <a:t> </a:t>
            </a:r>
            <a:r>
              <a:rPr lang="en-US" sz="4000" b="1" dirty="0" err="1"/>
              <a:t>hơn</a:t>
            </a:r>
            <a:r>
              <a:rPr lang="en-US" sz="4000" b="1" dirty="0"/>
              <a:t> </a:t>
            </a:r>
            <a:r>
              <a:rPr lang="en-US" sz="4000" b="1" dirty="0" err="1"/>
              <a:t>nồng</a:t>
            </a:r>
            <a:r>
              <a:rPr lang="en-US" sz="4000" b="1" dirty="0"/>
              <a:t> </a:t>
            </a:r>
            <a:r>
              <a:rPr lang="en-US" sz="4000" b="1" dirty="0" err="1"/>
              <a:t>độ</a:t>
            </a:r>
            <a:r>
              <a:rPr lang="en-US" sz="4000" b="1" dirty="0"/>
              <a:t> </a:t>
            </a:r>
            <a:r>
              <a:rPr lang="en-US" sz="4000" b="1" dirty="0" err="1"/>
              <a:t>chất</a:t>
            </a:r>
            <a:r>
              <a:rPr lang="en-US" sz="4000" b="1" dirty="0"/>
              <a:t> tan </a:t>
            </a:r>
            <a:r>
              <a:rPr lang="en-US" sz="4000" b="1" dirty="0" err="1"/>
              <a:t>trong</a:t>
            </a:r>
            <a:r>
              <a:rPr lang="en-US" sz="4000" b="1" dirty="0"/>
              <a:t> </a:t>
            </a:r>
            <a:r>
              <a:rPr lang="en-US" sz="4000" b="1" dirty="0" err="1"/>
              <a:t>tế</a:t>
            </a:r>
            <a:r>
              <a:rPr lang="en-US" sz="4000" b="1" dirty="0"/>
              <a:t> </a:t>
            </a:r>
            <a:r>
              <a:rPr lang="en-US" sz="4000" b="1" dirty="0" err="1"/>
              <a:t>bào</a:t>
            </a:r>
            <a:r>
              <a:rPr lang="en-US" sz="4000" b="1" dirty="0"/>
              <a:t> </a:t>
            </a:r>
            <a:r>
              <a:rPr lang="en-US" sz="4000" b="1" dirty="0">
                <a:sym typeface="Wingdings" pitchFamily="2" charset="2"/>
              </a:rPr>
              <a:t> </a:t>
            </a:r>
            <a:r>
              <a:rPr lang="en-US" sz="4000" b="1" dirty="0" err="1">
                <a:sym typeface="Wingdings" pitchFamily="2" charset="2"/>
              </a:rPr>
              <a:t>nước</a:t>
            </a:r>
            <a:r>
              <a:rPr lang="en-US" sz="4000" b="1" dirty="0">
                <a:sym typeface="Wingdings" pitchFamily="2" charset="2"/>
              </a:rPr>
              <a:t> </a:t>
            </a:r>
            <a:r>
              <a:rPr lang="en-US" sz="4000" b="1" dirty="0" err="1">
                <a:sym typeface="Wingdings" pitchFamily="2" charset="2"/>
              </a:rPr>
              <a:t>đi</a:t>
            </a:r>
            <a:r>
              <a:rPr lang="en-US" sz="4000" b="1" dirty="0">
                <a:sym typeface="Wingdings" pitchFamily="2" charset="2"/>
              </a:rPr>
              <a:t> </a:t>
            </a:r>
            <a:r>
              <a:rPr lang="en-US" sz="4000" b="1" dirty="0" err="1">
                <a:sym typeface="Wingdings" pitchFamily="2" charset="2"/>
              </a:rPr>
              <a:t>ra</a:t>
            </a:r>
            <a:r>
              <a:rPr lang="en-US" sz="4000" b="1" dirty="0">
                <a:sym typeface="Wingdings" pitchFamily="2" charset="2"/>
              </a:rPr>
              <a:t> </a:t>
            </a:r>
            <a:r>
              <a:rPr lang="en-US" sz="4000" b="1" dirty="0" err="1">
                <a:sym typeface="Wingdings" pitchFamily="2" charset="2"/>
              </a:rPr>
              <a:t>khỏi</a:t>
            </a:r>
            <a:r>
              <a:rPr lang="en-US" sz="4000" b="1" dirty="0">
                <a:sym typeface="Wingdings" pitchFamily="2" charset="2"/>
              </a:rPr>
              <a:t> </a:t>
            </a:r>
            <a:r>
              <a:rPr lang="en-US" sz="4000" b="1" dirty="0" err="1">
                <a:sym typeface="Wingdings" pitchFamily="2" charset="2"/>
              </a:rPr>
              <a:t>tế</a:t>
            </a:r>
            <a:r>
              <a:rPr lang="en-US" sz="4000" b="1" dirty="0">
                <a:sym typeface="Wingdings" pitchFamily="2" charset="2"/>
              </a:rPr>
              <a:t> </a:t>
            </a:r>
            <a:r>
              <a:rPr lang="en-US" sz="4000" b="1" dirty="0" err="1">
                <a:sym typeface="Wingdings" pitchFamily="2" charset="2"/>
              </a:rPr>
              <a:t>bào</a:t>
            </a:r>
            <a:r>
              <a:rPr lang="en-US" sz="4000" b="1" dirty="0">
                <a:sym typeface="Wingdings" pitchFamily="2" charset="2"/>
              </a:rPr>
              <a:t>.</a:t>
            </a:r>
            <a:endParaRPr lang="en-US" sz="4000" b="1" dirty="0"/>
          </a:p>
        </p:txBody>
      </p:sp>
      <p:sp>
        <p:nvSpPr>
          <p:cNvPr id="5" name="TextBox 5"/>
          <p:cNvSpPr txBox="1"/>
          <p:nvPr/>
        </p:nvSpPr>
        <p:spPr>
          <a:xfrm>
            <a:off x="878782" y="311545"/>
            <a:ext cx="15976635" cy="2215991"/>
          </a:xfrm>
          <a:prstGeom prst="rect">
            <a:avLst/>
          </a:prstGeom>
        </p:spPr>
        <p:txBody>
          <a:bodyPr wrap="square" lIns="0" tIns="0" rIns="0" bIns="0" rtlCol="0" anchor="t">
            <a:spAutoFit/>
          </a:bodyPr>
          <a:lstStyle/>
          <a:p>
            <a:pPr algn="just"/>
            <a:r>
              <a:rPr lang="en-US" sz="4800" b="1" spc="386" dirty="0">
                <a:solidFill>
                  <a:srgbClr val="764652"/>
                </a:solidFill>
                <a:latin typeface="+mj-lt"/>
              </a:rPr>
              <a:t>Khi </a:t>
            </a:r>
            <a:r>
              <a:rPr lang="en-US" sz="4800" b="1" spc="386" dirty="0" err="1">
                <a:solidFill>
                  <a:srgbClr val="764652"/>
                </a:solidFill>
                <a:latin typeface="+mj-lt"/>
              </a:rPr>
              <a:t>tế</a:t>
            </a:r>
            <a:r>
              <a:rPr lang="en-US" sz="4800" b="1" spc="386" dirty="0">
                <a:solidFill>
                  <a:srgbClr val="764652"/>
                </a:solidFill>
                <a:latin typeface="+mj-lt"/>
              </a:rPr>
              <a:t> </a:t>
            </a:r>
            <a:r>
              <a:rPr lang="en-US" sz="4800" b="1" spc="386" dirty="0" err="1">
                <a:solidFill>
                  <a:srgbClr val="764652"/>
                </a:solidFill>
                <a:latin typeface="+mj-lt"/>
              </a:rPr>
              <a:t>bào</a:t>
            </a:r>
            <a:r>
              <a:rPr lang="en-US" sz="4800" b="1" spc="386" dirty="0">
                <a:solidFill>
                  <a:srgbClr val="764652"/>
                </a:solidFill>
                <a:latin typeface="+mj-lt"/>
              </a:rPr>
              <a:t> </a:t>
            </a:r>
            <a:r>
              <a:rPr lang="en-US" sz="4800" b="1" spc="386" dirty="0" err="1">
                <a:solidFill>
                  <a:srgbClr val="764652"/>
                </a:solidFill>
                <a:latin typeface="+mj-lt"/>
              </a:rPr>
              <a:t>ở</a:t>
            </a:r>
            <a:r>
              <a:rPr lang="en-US" sz="4800" b="1" spc="386" dirty="0">
                <a:solidFill>
                  <a:srgbClr val="764652"/>
                </a:solidFill>
                <a:latin typeface="+mj-lt"/>
              </a:rPr>
              <a:t> </a:t>
            </a:r>
            <a:r>
              <a:rPr lang="en-US" sz="4800" b="1" spc="386" dirty="0" err="1">
                <a:solidFill>
                  <a:srgbClr val="764652"/>
                </a:solidFill>
                <a:latin typeface="+mj-lt"/>
              </a:rPr>
              <a:t>trong</a:t>
            </a:r>
            <a:r>
              <a:rPr lang="en-US" sz="4800" b="1" spc="386" dirty="0">
                <a:solidFill>
                  <a:srgbClr val="764652"/>
                </a:solidFill>
                <a:latin typeface="+mj-lt"/>
              </a:rPr>
              <a:t> </a:t>
            </a:r>
            <a:r>
              <a:rPr lang="en-US" sz="4800" b="1" spc="386" dirty="0" err="1">
                <a:solidFill>
                  <a:srgbClr val="764652"/>
                </a:solidFill>
                <a:latin typeface="+mj-lt"/>
              </a:rPr>
              <a:t>các</a:t>
            </a:r>
            <a:r>
              <a:rPr lang="en-US" sz="4800" b="1" spc="386" dirty="0">
                <a:solidFill>
                  <a:srgbClr val="764652"/>
                </a:solidFill>
                <a:latin typeface="+mj-lt"/>
              </a:rPr>
              <a:t> dung </a:t>
            </a:r>
            <a:r>
              <a:rPr lang="en-US" sz="4800" b="1" spc="386" dirty="0" err="1">
                <a:solidFill>
                  <a:srgbClr val="764652"/>
                </a:solidFill>
                <a:latin typeface="+mj-lt"/>
              </a:rPr>
              <a:t>dịch</a:t>
            </a:r>
            <a:r>
              <a:rPr lang="en-US" sz="4800" b="1" spc="386" dirty="0">
                <a:solidFill>
                  <a:srgbClr val="764652"/>
                </a:solidFill>
                <a:latin typeface="+mj-lt"/>
              </a:rPr>
              <a:t> </a:t>
            </a:r>
            <a:r>
              <a:rPr lang="en-US" sz="4800" b="1" spc="386" dirty="0" err="1">
                <a:solidFill>
                  <a:srgbClr val="764652"/>
                </a:solidFill>
                <a:latin typeface="+mj-lt"/>
              </a:rPr>
              <a:t>có</a:t>
            </a:r>
            <a:r>
              <a:rPr lang="en-US" sz="4800" b="1" spc="386" dirty="0">
                <a:solidFill>
                  <a:srgbClr val="764652"/>
                </a:solidFill>
                <a:latin typeface="+mj-lt"/>
              </a:rPr>
              <a:t> </a:t>
            </a:r>
            <a:r>
              <a:rPr lang="en-US" sz="4800" b="1" spc="386" dirty="0" err="1">
                <a:solidFill>
                  <a:srgbClr val="764652"/>
                </a:solidFill>
                <a:latin typeface="+mj-lt"/>
              </a:rPr>
              <a:t>nồng</a:t>
            </a:r>
            <a:r>
              <a:rPr lang="en-US" sz="4800" b="1" spc="386" dirty="0">
                <a:solidFill>
                  <a:srgbClr val="764652"/>
                </a:solidFill>
                <a:latin typeface="+mj-lt"/>
              </a:rPr>
              <a:t> </a:t>
            </a:r>
            <a:r>
              <a:rPr lang="en-US" sz="4800" b="1" spc="386" dirty="0" err="1">
                <a:solidFill>
                  <a:srgbClr val="764652"/>
                </a:solidFill>
                <a:latin typeface="+mj-lt"/>
              </a:rPr>
              <a:t>độ</a:t>
            </a:r>
            <a:r>
              <a:rPr lang="en-US" sz="4800" b="1" spc="386" dirty="0">
                <a:solidFill>
                  <a:srgbClr val="764652"/>
                </a:solidFill>
                <a:latin typeface="+mj-lt"/>
              </a:rPr>
              <a:t> </a:t>
            </a:r>
            <a:r>
              <a:rPr lang="en-US" sz="4800" b="1" spc="386" dirty="0" err="1">
                <a:solidFill>
                  <a:srgbClr val="764652"/>
                </a:solidFill>
                <a:latin typeface="+mj-lt"/>
              </a:rPr>
              <a:t>khác</a:t>
            </a:r>
            <a:r>
              <a:rPr lang="en-US" sz="4800" b="1" spc="386" dirty="0">
                <a:solidFill>
                  <a:srgbClr val="764652"/>
                </a:solidFill>
                <a:latin typeface="+mj-lt"/>
              </a:rPr>
              <a:t> </a:t>
            </a:r>
            <a:r>
              <a:rPr lang="en-US" sz="4800" b="1" spc="386" dirty="0" err="1">
                <a:solidFill>
                  <a:srgbClr val="764652"/>
                </a:solidFill>
                <a:latin typeface="+mj-lt"/>
              </a:rPr>
              <a:t>nhau</a:t>
            </a:r>
            <a:r>
              <a:rPr lang="en-US" sz="4800" b="1" spc="386" dirty="0">
                <a:solidFill>
                  <a:srgbClr val="764652"/>
                </a:solidFill>
                <a:latin typeface="+mj-lt"/>
              </a:rPr>
              <a:t>, </a:t>
            </a:r>
            <a:r>
              <a:rPr lang="en-US" sz="4800" b="1" spc="386" dirty="0" err="1">
                <a:solidFill>
                  <a:srgbClr val="764652"/>
                </a:solidFill>
                <a:latin typeface="+mj-lt"/>
              </a:rPr>
              <a:t>phân</a:t>
            </a:r>
            <a:r>
              <a:rPr lang="en-US" sz="4800" b="1" spc="386" dirty="0">
                <a:solidFill>
                  <a:srgbClr val="764652"/>
                </a:solidFill>
                <a:latin typeface="+mj-lt"/>
              </a:rPr>
              <a:t> </a:t>
            </a:r>
            <a:r>
              <a:rPr lang="en-US" sz="4800" b="1" spc="386" dirty="0" err="1">
                <a:solidFill>
                  <a:srgbClr val="764652"/>
                </a:solidFill>
                <a:latin typeface="+mj-lt"/>
              </a:rPr>
              <a:t>tử</a:t>
            </a:r>
            <a:r>
              <a:rPr lang="en-US" sz="4800" b="1" spc="386" dirty="0">
                <a:solidFill>
                  <a:srgbClr val="764652"/>
                </a:solidFill>
                <a:latin typeface="+mj-lt"/>
              </a:rPr>
              <a:t> </a:t>
            </a:r>
            <a:r>
              <a:rPr lang="en-US" sz="4800" b="1" spc="386" dirty="0" err="1">
                <a:solidFill>
                  <a:srgbClr val="764652"/>
                </a:solidFill>
                <a:latin typeface="+mj-lt"/>
              </a:rPr>
              <a:t>nước</a:t>
            </a:r>
            <a:r>
              <a:rPr lang="en-US" sz="4800" b="1" spc="386" dirty="0">
                <a:solidFill>
                  <a:srgbClr val="764652"/>
                </a:solidFill>
                <a:latin typeface="+mj-lt"/>
              </a:rPr>
              <a:t> </a:t>
            </a:r>
            <a:r>
              <a:rPr lang="en-US" sz="4800" b="1" spc="386" dirty="0" err="1">
                <a:solidFill>
                  <a:srgbClr val="764652"/>
                </a:solidFill>
                <a:latin typeface="+mj-lt"/>
              </a:rPr>
              <a:t>sẽ</a:t>
            </a:r>
            <a:r>
              <a:rPr lang="en-US" sz="4800" b="1" spc="386" dirty="0">
                <a:solidFill>
                  <a:srgbClr val="764652"/>
                </a:solidFill>
                <a:latin typeface="+mj-lt"/>
              </a:rPr>
              <a:t> di </a:t>
            </a:r>
            <a:r>
              <a:rPr lang="en-US" sz="4800" b="1" spc="386" dirty="0" err="1">
                <a:solidFill>
                  <a:srgbClr val="764652"/>
                </a:solidFill>
                <a:latin typeface="+mj-lt"/>
              </a:rPr>
              <a:t>chuyển</a:t>
            </a:r>
            <a:r>
              <a:rPr lang="en-US" sz="4800" b="1" spc="386" dirty="0">
                <a:solidFill>
                  <a:srgbClr val="764652"/>
                </a:solidFill>
                <a:latin typeface="+mj-lt"/>
              </a:rPr>
              <a:t> qua </a:t>
            </a:r>
            <a:r>
              <a:rPr lang="en-US" sz="4800" b="1" spc="386" dirty="0" err="1">
                <a:solidFill>
                  <a:srgbClr val="764652"/>
                </a:solidFill>
                <a:latin typeface="+mj-lt"/>
              </a:rPr>
              <a:t>màng</a:t>
            </a:r>
            <a:r>
              <a:rPr lang="en-US" sz="4800" b="1" spc="386" dirty="0">
                <a:solidFill>
                  <a:srgbClr val="764652"/>
                </a:solidFill>
                <a:latin typeface="+mj-lt"/>
              </a:rPr>
              <a:t> </a:t>
            </a:r>
            <a:r>
              <a:rPr lang="en-US" sz="4800" b="1" spc="386" dirty="0" err="1">
                <a:solidFill>
                  <a:srgbClr val="764652"/>
                </a:solidFill>
                <a:latin typeface="+mj-lt"/>
              </a:rPr>
              <a:t>theo</a:t>
            </a:r>
            <a:r>
              <a:rPr lang="en-US" sz="4800" b="1" spc="386" dirty="0">
                <a:solidFill>
                  <a:srgbClr val="764652"/>
                </a:solidFill>
                <a:latin typeface="+mj-lt"/>
              </a:rPr>
              <a:t> 3 </a:t>
            </a:r>
            <a:r>
              <a:rPr lang="en-US" sz="4800" b="1" spc="386" dirty="0" err="1">
                <a:solidFill>
                  <a:srgbClr val="764652"/>
                </a:solidFill>
                <a:latin typeface="+mj-lt"/>
              </a:rPr>
              <a:t>trường</a:t>
            </a:r>
            <a:r>
              <a:rPr lang="en-US" sz="4800" b="1" spc="386" dirty="0">
                <a:solidFill>
                  <a:srgbClr val="764652"/>
                </a:solidFill>
                <a:latin typeface="+mj-lt"/>
              </a:rPr>
              <a:t> </a:t>
            </a:r>
            <a:r>
              <a:rPr lang="en-US" sz="4800" b="1" spc="386" dirty="0" err="1">
                <a:solidFill>
                  <a:srgbClr val="764652"/>
                </a:solidFill>
                <a:latin typeface="+mj-lt"/>
              </a:rPr>
              <a:t>hợp</a:t>
            </a:r>
            <a:r>
              <a:rPr lang="en-US" sz="4800" b="1" spc="386" dirty="0">
                <a:solidFill>
                  <a:srgbClr val="764652"/>
                </a:solidFill>
                <a:latin typeface="+mj-lt"/>
              </a:rPr>
              <a:t>: </a:t>
            </a:r>
          </a:p>
        </p:txBody>
      </p:sp>
      <p:sp>
        <p:nvSpPr>
          <p:cNvPr id="6" name="TextBox 6"/>
          <p:cNvSpPr txBox="1"/>
          <p:nvPr/>
        </p:nvSpPr>
        <p:spPr>
          <a:xfrm>
            <a:off x="703951" y="2904451"/>
            <a:ext cx="11799593" cy="677108"/>
          </a:xfrm>
          <a:prstGeom prst="rect">
            <a:avLst/>
          </a:prstGeom>
        </p:spPr>
        <p:txBody>
          <a:bodyPr wrap="square" lIns="0" tIns="0" rIns="0" bIns="0" rtlCol="0" anchor="t">
            <a:spAutoFit/>
          </a:bodyPr>
          <a:lstStyle/>
          <a:p>
            <a:r>
              <a:rPr lang="en-US" sz="4400" b="1" spc="149" dirty="0">
                <a:solidFill>
                  <a:srgbClr val="C00000"/>
                </a:solidFill>
              </a:rPr>
              <a:t>Dung </a:t>
            </a:r>
            <a:r>
              <a:rPr lang="en-US" sz="4400" b="1" spc="149" dirty="0" err="1">
                <a:solidFill>
                  <a:srgbClr val="C00000"/>
                </a:solidFill>
              </a:rPr>
              <a:t>dịch</a:t>
            </a:r>
            <a:r>
              <a:rPr lang="en-US" sz="4400" b="1" spc="149" dirty="0">
                <a:solidFill>
                  <a:srgbClr val="C00000"/>
                </a:solidFill>
              </a:rPr>
              <a:t> </a:t>
            </a:r>
            <a:r>
              <a:rPr lang="en-US" sz="4400" b="1" spc="149" dirty="0" err="1">
                <a:solidFill>
                  <a:srgbClr val="C00000"/>
                </a:solidFill>
              </a:rPr>
              <a:t>đẳng</a:t>
            </a:r>
            <a:r>
              <a:rPr lang="en-US" sz="4400" b="1" spc="149" dirty="0">
                <a:solidFill>
                  <a:srgbClr val="C00000"/>
                </a:solidFill>
              </a:rPr>
              <a:t> </a:t>
            </a:r>
            <a:r>
              <a:rPr lang="en-US" sz="4400" b="1" spc="149" dirty="0" err="1">
                <a:solidFill>
                  <a:srgbClr val="C00000"/>
                </a:solidFill>
              </a:rPr>
              <a:t>trương</a:t>
            </a:r>
            <a:endParaRPr lang="en-US" sz="4400" b="1" spc="149" dirty="0">
              <a:solidFill>
                <a:srgbClr val="C00000"/>
              </a:solidFill>
            </a:endParaRPr>
          </a:p>
        </p:txBody>
      </p:sp>
      <p:sp>
        <p:nvSpPr>
          <p:cNvPr id="7" name="TextBox 7"/>
          <p:cNvSpPr txBox="1"/>
          <p:nvPr/>
        </p:nvSpPr>
        <p:spPr>
          <a:xfrm>
            <a:off x="661982" y="5298703"/>
            <a:ext cx="12051472" cy="677108"/>
          </a:xfrm>
          <a:prstGeom prst="rect">
            <a:avLst/>
          </a:prstGeom>
        </p:spPr>
        <p:txBody>
          <a:bodyPr wrap="square" lIns="0" tIns="0" rIns="0" bIns="0" rtlCol="0" anchor="t">
            <a:spAutoFit/>
          </a:bodyPr>
          <a:lstStyle/>
          <a:p>
            <a:r>
              <a:rPr lang="en-US" sz="4400" b="1" spc="149" dirty="0">
                <a:solidFill>
                  <a:srgbClr val="C00000"/>
                </a:solidFill>
              </a:rPr>
              <a:t>Dung </a:t>
            </a:r>
            <a:r>
              <a:rPr lang="en-US" sz="4400" b="1" spc="149" dirty="0" err="1">
                <a:solidFill>
                  <a:srgbClr val="C00000"/>
                </a:solidFill>
              </a:rPr>
              <a:t>dịch</a:t>
            </a:r>
            <a:r>
              <a:rPr lang="en-US" sz="4400" b="1" spc="149" dirty="0">
                <a:solidFill>
                  <a:srgbClr val="C00000"/>
                </a:solidFill>
              </a:rPr>
              <a:t> </a:t>
            </a:r>
            <a:r>
              <a:rPr lang="en-US" sz="4400" b="1" spc="149" dirty="0" err="1">
                <a:solidFill>
                  <a:srgbClr val="C00000"/>
                </a:solidFill>
              </a:rPr>
              <a:t>nhược</a:t>
            </a:r>
            <a:r>
              <a:rPr lang="en-US" sz="4400" b="1" spc="149" dirty="0">
                <a:solidFill>
                  <a:srgbClr val="C00000"/>
                </a:solidFill>
              </a:rPr>
              <a:t> </a:t>
            </a:r>
            <a:r>
              <a:rPr lang="en-US" sz="4400" b="1" spc="149" dirty="0" err="1">
                <a:solidFill>
                  <a:srgbClr val="C00000"/>
                </a:solidFill>
              </a:rPr>
              <a:t>trương</a:t>
            </a:r>
            <a:endParaRPr lang="en-US" sz="4400" b="1" spc="149" dirty="0">
              <a:solidFill>
                <a:srgbClr val="C00000"/>
              </a:solidFill>
            </a:endParaRPr>
          </a:p>
        </p:txBody>
      </p:sp>
      <p:sp>
        <p:nvSpPr>
          <p:cNvPr id="8" name="TextBox 8"/>
          <p:cNvSpPr txBox="1"/>
          <p:nvPr/>
        </p:nvSpPr>
        <p:spPr>
          <a:xfrm>
            <a:off x="723096" y="3630119"/>
            <a:ext cx="14353628" cy="1231106"/>
          </a:xfrm>
          <a:prstGeom prst="rect">
            <a:avLst/>
          </a:prstGeom>
        </p:spPr>
        <p:txBody>
          <a:bodyPr wrap="square" lIns="0" tIns="0" rIns="0" bIns="0" rtlCol="0" anchor="t">
            <a:spAutoFit/>
          </a:bodyPr>
          <a:lstStyle/>
          <a:p>
            <a:r>
              <a:rPr lang="en-US" sz="4000" b="1" dirty="0"/>
              <a:t>Dung </a:t>
            </a:r>
            <a:r>
              <a:rPr lang="en-US" sz="4000" b="1" dirty="0" err="1"/>
              <a:t>dịch</a:t>
            </a:r>
            <a:r>
              <a:rPr lang="en-US" sz="4000" b="1" dirty="0"/>
              <a:t> </a:t>
            </a:r>
            <a:r>
              <a:rPr lang="en-US" sz="4000" b="1" dirty="0" err="1"/>
              <a:t>có</a:t>
            </a:r>
            <a:r>
              <a:rPr lang="en-US" sz="4000" b="1" dirty="0"/>
              <a:t> </a:t>
            </a:r>
            <a:r>
              <a:rPr lang="en-US" sz="4000" b="1" dirty="0" err="1"/>
              <a:t>nồng</a:t>
            </a:r>
            <a:r>
              <a:rPr lang="en-US" sz="4000" b="1" dirty="0"/>
              <a:t> </a:t>
            </a:r>
            <a:r>
              <a:rPr lang="en-US" sz="4000" b="1" dirty="0" err="1"/>
              <a:t>độ</a:t>
            </a:r>
            <a:r>
              <a:rPr lang="en-US" sz="4000" b="1" dirty="0"/>
              <a:t> </a:t>
            </a:r>
            <a:r>
              <a:rPr lang="en-US" sz="4000" b="1" dirty="0" err="1"/>
              <a:t>chất</a:t>
            </a:r>
            <a:r>
              <a:rPr lang="en-US" sz="4000" b="1" dirty="0"/>
              <a:t> tan </a:t>
            </a:r>
            <a:r>
              <a:rPr lang="en-US" sz="4000" b="1" dirty="0" err="1"/>
              <a:t>bằng</a:t>
            </a:r>
            <a:r>
              <a:rPr lang="en-US" sz="4000" b="1" dirty="0"/>
              <a:t> </a:t>
            </a:r>
            <a:r>
              <a:rPr lang="en-US" sz="4000" b="1" dirty="0" err="1"/>
              <a:t>nồng</a:t>
            </a:r>
            <a:r>
              <a:rPr lang="en-US" sz="4000" b="1" dirty="0"/>
              <a:t> </a:t>
            </a:r>
            <a:r>
              <a:rPr lang="en-US" sz="4000" b="1" dirty="0" err="1"/>
              <a:t>độ</a:t>
            </a:r>
            <a:r>
              <a:rPr lang="en-US" sz="4000" b="1" dirty="0"/>
              <a:t> </a:t>
            </a:r>
            <a:r>
              <a:rPr lang="en-US" sz="4000" b="1" dirty="0" err="1"/>
              <a:t>chất</a:t>
            </a:r>
            <a:r>
              <a:rPr lang="en-US" sz="4000" b="1" dirty="0"/>
              <a:t> tan </a:t>
            </a:r>
            <a:r>
              <a:rPr lang="en-US" sz="4000" b="1" dirty="0" err="1"/>
              <a:t>trong</a:t>
            </a:r>
            <a:r>
              <a:rPr lang="en-US" sz="4000" b="1" dirty="0"/>
              <a:t> </a:t>
            </a:r>
            <a:r>
              <a:rPr lang="en-US" sz="4000" b="1" dirty="0" err="1"/>
              <a:t>tế</a:t>
            </a:r>
            <a:r>
              <a:rPr lang="en-US" sz="4000" b="1" dirty="0"/>
              <a:t> </a:t>
            </a:r>
            <a:r>
              <a:rPr lang="en-US" sz="4000" b="1" dirty="0" err="1"/>
              <a:t>bào</a:t>
            </a:r>
            <a:r>
              <a:rPr lang="en-US" sz="4000" b="1" dirty="0"/>
              <a:t> </a:t>
            </a:r>
            <a:r>
              <a:rPr lang="en-US" sz="4000" b="1" dirty="0">
                <a:sym typeface="Wingdings" pitchFamily="2" charset="2"/>
              </a:rPr>
              <a:t> </a:t>
            </a:r>
            <a:r>
              <a:rPr lang="en-US" sz="4000" b="1" dirty="0" err="1">
                <a:sym typeface="Wingdings" pitchFamily="2" charset="2"/>
              </a:rPr>
              <a:t>nước</a:t>
            </a:r>
            <a:r>
              <a:rPr lang="en-US" sz="4000" b="1" dirty="0">
                <a:sym typeface="Wingdings" pitchFamily="2" charset="2"/>
              </a:rPr>
              <a:t> di </a:t>
            </a:r>
            <a:r>
              <a:rPr lang="en-US" sz="4000" b="1" dirty="0" err="1">
                <a:sym typeface="Wingdings" pitchFamily="2" charset="2"/>
              </a:rPr>
              <a:t>chuyển</a:t>
            </a:r>
            <a:r>
              <a:rPr lang="en-US" sz="4000" b="1" dirty="0">
                <a:sym typeface="Wingdings" pitchFamily="2" charset="2"/>
              </a:rPr>
              <a:t> </a:t>
            </a:r>
            <a:r>
              <a:rPr lang="en-US" sz="4000" b="1" dirty="0" err="1">
                <a:sym typeface="Wingdings" pitchFamily="2" charset="2"/>
              </a:rPr>
              <a:t>cân</a:t>
            </a:r>
            <a:r>
              <a:rPr lang="en-US" sz="4000" b="1" dirty="0">
                <a:sym typeface="Wingdings" pitchFamily="2" charset="2"/>
              </a:rPr>
              <a:t> </a:t>
            </a:r>
            <a:r>
              <a:rPr lang="en-US" sz="4000" b="1" dirty="0" err="1">
                <a:sym typeface="Wingdings" pitchFamily="2" charset="2"/>
              </a:rPr>
              <a:t>bằng</a:t>
            </a:r>
            <a:r>
              <a:rPr lang="en-US" sz="4000" b="1" dirty="0">
                <a:sym typeface="Wingdings" pitchFamily="2" charset="2"/>
              </a:rPr>
              <a:t>.</a:t>
            </a:r>
            <a:endParaRPr lang="en-US" sz="4000" b="1" dirty="0"/>
          </a:p>
        </p:txBody>
      </p:sp>
      <p:sp>
        <p:nvSpPr>
          <p:cNvPr id="9" name="TextBox 9"/>
          <p:cNvSpPr txBox="1"/>
          <p:nvPr/>
        </p:nvSpPr>
        <p:spPr>
          <a:xfrm>
            <a:off x="661982" y="5898558"/>
            <a:ext cx="14906269" cy="1231106"/>
          </a:xfrm>
          <a:prstGeom prst="rect">
            <a:avLst/>
          </a:prstGeom>
        </p:spPr>
        <p:txBody>
          <a:bodyPr wrap="square" lIns="0" tIns="0" rIns="0" bIns="0" rtlCol="0" anchor="t">
            <a:spAutoFit/>
          </a:bodyPr>
          <a:lstStyle/>
          <a:p>
            <a:r>
              <a:rPr lang="en-US" sz="4000" b="1" dirty="0"/>
              <a:t>Dung </a:t>
            </a:r>
            <a:r>
              <a:rPr lang="en-US" sz="4000" b="1" dirty="0" err="1"/>
              <a:t>dịch</a:t>
            </a:r>
            <a:r>
              <a:rPr lang="en-US" sz="4000" b="1" dirty="0"/>
              <a:t> </a:t>
            </a:r>
            <a:r>
              <a:rPr lang="en-US" sz="4000" b="1" dirty="0" err="1"/>
              <a:t>có</a:t>
            </a:r>
            <a:r>
              <a:rPr lang="en-US" sz="4000" b="1" dirty="0"/>
              <a:t> </a:t>
            </a:r>
            <a:r>
              <a:rPr lang="en-US" sz="4000" b="1" dirty="0" err="1"/>
              <a:t>nồng</a:t>
            </a:r>
            <a:r>
              <a:rPr lang="en-US" sz="4000" b="1" dirty="0"/>
              <a:t> </a:t>
            </a:r>
            <a:r>
              <a:rPr lang="en-US" sz="4000" b="1" dirty="0" err="1"/>
              <a:t>độ</a:t>
            </a:r>
            <a:r>
              <a:rPr lang="en-US" sz="4000" b="1" dirty="0"/>
              <a:t> </a:t>
            </a:r>
            <a:r>
              <a:rPr lang="en-US" sz="4000" b="1" dirty="0" err="1"/>
              <a:t>chất</a:t>
            </a:r>
            <a:r>
              <a:rPr lang="en-US" sz="4000" b="1" dirty="0"/>
              <a:t> tan </a:t>
            </a:r>
            <a:r>
              <a:rPr lang="en-US" sz="4000" b="1" dirty="0" err="1"/>
              <a:t>nhỏ</a:t>
            </a:r>
            <a:r>
              <a:rPr lang="en-US" sz="4000" b="1" dirty="0"/>
              <a:t> </a:t>
            </a:r>
            <a:r>
              <a:rPr lang="en-US" sz="4000" b="1" dirty="0" err="1"/>
              <a:t>hơn</a:t>
            </a:r>
            <a:r>
              <a:rPr lang="en-US" sz="4000" b="1" dirty="0"/>
              <a:t> </a:t>
            </a:r>
            <a:r>
              <a:rPr lang="en-US" sz="4000" b="1" dirty="0" err="1"/>
              <a:t>nồng</a:t>
            </a:r>
            <a:r>
              <a:rPr lang="en-US" sz="4000" b="1" dirty="0"/>
              <a:t> </a:t>
            </a:r>
            <a:r>
              <a:rPr lang="en-US" sz="4000" b="1" dirty="0" err="1"/>
              <a:t>độ</a:t>
            </a:r>
            <a:r>
              <a:rPr lang="en-US" sz="4000" b="1" dirty="0"/>
              <a:t> </a:t>
            </a:r>
            <a:r>
              <a:rPr lang="en-US" sz="4000" b="1" dirty="0" err="1"/>
              <a:t>chất</a:t>
            </a:r>
            <a:r>
              <a:rPr lang="en-US" sz="4000" b="1" dirty="0"/>
              <a:t> tan </a:t>
            </a:r>
            <a:r>
              <a:rPr lang="en-US" sz="4000" b="1" dirty="0" err="1"/>
              <a:t>trong</a:t>
            </a:r>
            <a:r>
              <a:rPr lang="en-US" sz="4000" b="1" dirty="0"/>
              <a:t> </a:t>
            </a:r>
            <a:r>
              <a:rPr lang="en-US" sz="4000" b="1" dirty="0" err="1"/>
              <a:t>tế</a:t>
            </a:r>
            <a:r>
              <a:rPr lang="en-US" sz="4000" b="1" dirty="0"/>
              <a:t> </a:t>
            </a:r>
            <a:r>
              <a:rPr lang="en-US" sz="4000" b="1" dirty="0" err="1"/>
              <a:t>bào</a:t>
            </a:r>
            <a:r>
              <a:rPr lang="en-US" sz="4000" b="1" dirty="0"/>
              <a:t> </a:t>
            </a:r>
            <a:r>
              <a:rPr lang="en-US" sz="4000" b="1" dirty="0">
                <a:sym typeface="Wingdings" pitchFamily="2" charset="2"/>
              </a:rPr>
              <a:t> </a:t>
            </a:r>
            <a:r>
              <a:rPr lang="en-US" sz="4000" b="1" dirty="0" err="1">
                <a:sym typeface="Wingdings" pitchFamily="2" charset="2"/>
              </a:rPr>
              <a:t>nước</a:t>
            </a:r>
            <a:r>
              <a:rPr lang="en-US" sz="4000" b="1" dirty="0">
                <a:sym typeface="Wingdings" pitchFamily="2" charset="2"/>
              </a:rPr>
              <a:t> </a:t>
            </a:r>
            <a:r>
              <a:rPr lang="en-US" sz="4000" b="1" dirty="0" err="1">
                <a:sym typeface="Wingdings" pitchFamily="2" charset="2"/>
              </a:rPr>
              <a:t>đi</a:t>
            </a:r>
            <a:r>
              <a:rPr lang="en-US" sz="4000" b="1" dirty="0">
                <a:sym typeface="Wingdings" pitchFamily="2" charset="2"/>
              </a:rPr>
              <a:t> </a:t>
            </a:r>
            <a:r>
              <a:rPr lang="en-US" sz="4000" b="1" dirty="0" err="1">
                <a:sym typeface="Wingdings" pitchFamily="2" charset="2"/>
              </a:rPr>
              <a:t>vào</a:t>
            </a:r>
            <a:r>
              <a:rPr lang="en-US" sz="4000" b="1" dirty="0">
                <a:sym typeface="Wingdings" pitchFamily="2" charset="2"/>
              </a:rPr>
              <a:t> </a:t>
            </a:r>
            <a:r>
              <a:rPr lang="en-US" sz="4000" b="1" dirty="0" err="1">
                <a:sym typeface="Wingdings" pitchFamily="2" charset="2"/>
              </a:rPr>
              <a:t>tế</a:t>
            </a:r>
            <a:r>
              <a:rPr lang="en-US" sz="4000" b="1" dirty="0">
                <a:sym typeface="Wingdings" pitchFamily="2" charset="2"/>
              </a:rPr>
              <a:t> </a:t>
            </a:r>
            <a:r>
              <a:rPr lang="en-US" sz="4000" b="1" dirty="0" err="1">
                <a:sym typeface="Wingdings" pitchFamily="2" charset="2"/>
              </a:rPr>
              <a:t>bào</a:t>
            </a:r>
            <a:r>
              <a:rPr lang="en-US" sz="4000" b="1" dirty="0">
                <a:sym typeface="Wingdings" pitchFamily="2" charset="2"/>
              </a:rPr>
              <a:t>.</a:t>
            </a:r>
            <a:endParaRPr lang="en-US" sz="4000" b="1" dirty="0"/>
          </a:p>
        </p:txBody>
      </p:sp>
      <p:sp>
        <p:nvSpPr>
          <p:cNvPr id="10" name="Freeform 10"/>
          <p:cNvSpPr/>
          <p:nvPr/>
        </p:nvSpPr>
        <p:spPr>
          <a:xfrm>
            <a:off x="16339948" y="4762897"/>
            <a:ext cx="3230421" cy="3012367"/>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17388582" y="3728448"/>
            <a:ext cx="1034449" cy="1034449"/>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15957552" y="7768408"/>
            <a:ext cx="2653689" cy="2518592"/>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15035435" y="9599893"/>
            <a:ext cx="1034449" cy="1034449"/>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724186" y="311545"/>
            <a:ext cx="1298014" cy="1231933"/>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rot="-8544434">
            <a:off x="16905832" y="-136052"/>
            <a:ext cx="4628290" cy="431588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764976" y="10025699"/>
            <a:ext cx="869944" cy="869944"/>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Freeform 18"/>
          <p:cNvSpPr/>
          <p:nvPr/>
        </p:nvSpPr>
        <p:spPr>
          <a:xfrm rot="6831218">
            <a:off x="-223422" y="9625649"/>
            <a:ext cx="869944" cy="869944"/>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68000"/>
            </a:blip>
            <a:stretch>
              <a:fillRect l="-83333" r="-83333"/>
            </a:stretch>
          </a:blipFill>
        </p:spPr>
      </p:sp>
      <p:sp>
        <p:nvSpPr>
          <p:cNvPr id="3" name="TextBox 3"/>
          <p:cNvSpPr txBox="1"/>
          <p:nvPr/>
        </p:nvSpPr>
        <p:spPr>
          <a:xfrm>
            <a:off x="2370068" y="344051"/>
            <a:ext cx="12559403" cy="1223412"/>
          </a:xfrm>
          <a:prstGeom prst="rect">
            <a:avLst/>
          </a:prstGeom>
        </p:spPr>
        <p:txBody>
          <a:bodyPr lIns="0" tIns="0" rIns="0" bIns="0" rtlCol="0" anchor="t">
            <a:spAutoFit/>
          </a:bodyPr>
          <a:lstStyle/>
          <a:p>
            <a:pPr algn="ctr">
              <a:lnSpc>
                <a:spcPts val="10791"/>
              </a:lnSpc>
            </a:pPr>
            <a:r>
              <a:rPr lang="en-US" sz="4800" spc="613" dirty="0">
                <a:solidFill>
                  <a:srgbClr val="764652"/>
                </a:solidFill>
                <a:latin typeface="Baloo Bhaijaan" panose="03080902040302020200" pitchFamily="66" charset="-78"/>
                <a:cs typeface="Baloo Bhaijaan" panose="03080902040302020200" pitchFamily="66" charset="-78"/>
              </a:rPr>
              <a:t>HIỆN TƯỢNG CO NGUYÊN SINH</a:t>
            </a:r>
          </a:p>
        </p:txBody>
      </p:sp>
      <p:sp>
        <p:nvSpPr>
          <p:cNvPr id="10" name="Freeform 10"/>
          <p:cNvSpPr/>
          <p:nvPr/>
        </p:nvSpPr>
        <p:spPr>
          <a:xfrm rot="-3703093">
            <a:off x="-1101105" y="71222"/>
            <a:ext cx="2700079" cy="2014934"/>
          </a:xfrm>
          <a:custGeom>
            <a:avLst/>
            <a:gdLst/>
            <a:ahLst/>
            <a:cxnLst/>
            <a:rect l="l" t="t" r="r" b="b"/>
            <a:pathLst>
              <a:path w="2700079" h="2014934">
                <a:moveTo>
                  <a:pt x="0" y="0"/>
                </a:moveTo>
                <a:lnTo>
                  <a:pt x="2700079" y="0"/>
                </a:lnTo>
                <a:lnTo>
                  <a:pt x="2700079" y="2014933"/>
                </a:lnTo>
                <a:lnTo>
                  <a:pt x="0" y="20149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rot="-1219151">
            <a:off x="14297907" y="598217"/>
            <a:ext cx="2269915" cy="2584789"/>
          </a:xfrm>
          <a:custGeom>
            <a:avLst/>
            <a:gdLst/>
            <a:ahLst/>
            <a:cxnLst/>
            <a:rect l="l" t="t" r="r" b="b"/>
            <a:pathLst>
              <a:path w="2269915" h="2584789">
                <a:moveTo>
                  <a:pt x="0" y="0"/>
                </a:moveTo>
                <a:lnTo>
                  <a:pt x="2269915" y="0"/>
                </a:lnTo>
                <a:lnTo>
                  <a:pt x="2269915" y="2584790"/>
                </a:lnTo>
                <a:lnTo>
                  <a:pt x="0" y="25847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2" name="Group 12"/>
          <p:cNvGrpSpPr/>
          <p:nvPr/>
        </p:nvGrpSpPr>
        <p:grpSpPr>
          <a:xfrm rot="-146815">
            <a:off x="16698414" y="328604"/>
            <a:ext cx="2114044" cy="2304473"/>
            <a:chOff x="0" y="0"/>
            <a:chExt cx="2818726" cy="3072630"/>
          </a:xfrm>
        </p:grpSpPr>
        <p:sp>
          <p:nvSpPr>
            <p:cNvPr id="13" name="Freeform 13"/>
            <p:cNvSpPr/>
            <p:nvPr/>
          </p:nvSpPr>
          <p:spPr>
            <a:xfrm>
              <a:off x="0" y="0"/>
              <a:ext cx="1673672" cy="1833705"/>
            </a:xfrm>
            <a:custGeom>
              <a:avLst/>
              <a:gdLst/>
              <a:ahLst/>
              <a:cxnLst/>
              <a:rect l="l" t="t" r="r" b="b"/>
              <a:pathLst>
                <a:path w="1673672" h="1833705">
                  <a:moveTo>
                    <a:pt x="0" y="0"/>
                  </a:moveTo>
                  <a:lnTo>
                    <a:pt x="1673672" y="0"/>
                  </a:lnTo>
                  <a:lnTo>
                    <a:pt x="1673672" y="1833705"/>
                  </a:lnTo>
                  <a:lnTo>
                    <a:pt x="0" y="18337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rot="-8503353">
              <a:off x="1150778" y="610156"/>
              <a:ext cx="1354007" cy="1483473"/>
            </a:xfrm>
            <a:custGeom>
              <a:avLst/>
              <a:gdLst/>
              <a:ahLst/>
              <a:cxnLst/>
              <a:rect l="l" t="t" r="r" b="b"/>
              <a:pathLst>
                <a:path w="1354007" h="1483473">
                  <a:moveTo>
                    <a:pt x="0" y="0"/>
                  </a:moveTo>
                  <a:lnTo>
                    <a:pt x="1354006" y="0"/>
                  </a:lnTo>
                  <a:lnTo>
                    <a:pt x="1354006" y="1483473"/>
                  </a:lnTo>
                  <a:lnTo>
                    <a:pt x="0" y="14834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rot="-6813515">
              <a:off x="651651" y="1695890"/>
              <a:ext cx="1123790" cy="1231244"/>
            </a:xfrm>
            <a:custGeom>
              <a:avLst/>
              <a:gdLst/>
              <a:ahLst/>
              <a:cxnLst/>
              <a:rect l="l" t="t" r="r" b="b"/>
              <a:pathLst>
                <a:path w="1123790" h="1231244">
                  <a:moveTo>
                    <a:pt x="0" y="0"/>
                  </a:moveTo>
                  <a:lnTo>
                    <a:pt x="1123790" y="0"/>
                  </a:lnTo>
                  <a:lnTo>
                    <a:pt x="1123790" y="1231244"/>
                  </a:lnTo>
                  <a:lnTo>
                    <a:pt x="0" y="123124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sp>
        <p:nvSpPr>
          <p:cNvPr id="16" name="Freeform 16"/>
          <p:cNvSpPr/>
          <p:nvPr/>
        </p:nvSpPr>
        <p:spPr>
          <a:xfrm rot="582823">
            <a:off x="1441068" y="253481"/>
            <a:ext cx="1712263" cy="2970803"/>
          </a:xfrm>
          <a:custGeom>
            <a:avLst/>
            <a:gdLst/>
            <a:ahLst/>
            <a:cxnLst/>
            <a:rect l="l" t="t" r="r" b="b"/>
            <a:pathLst>
              <a:path w="1712263" h="2970803">
                <a:moveTo>
                  <a:pt x="0" y="0"/>
                </a:moveTo>
                <a:lnTo>
                  <a:pt x="1712263" y="0"/>
                </a:lnTo>
                <a:lnTo>
                  <a:pt x="1712263" y="2970803"/>
                </a:lnTo>
                <a:lnTo>
                  <a:pt x="0" y="297080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026" name="Picture 2" descr="Sinh học 10 Bài 12: Thực hành Thí nghiệm co và phản co nguyên sinh | Sinh  học">
            <a:extLst>
              <a:ext uri="{FF2B5EF4-FFF2-40B4-BE49-F238E27FC236}">
                <a16:creationId xmlns:a16="http://schemas.microsoft.com/office/drawing/2014/main" id="{1E23FDBC-31FD-7F4F-6EFC-22D68B7F2A1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10000" y="1781189"/>
            <a:ext cx="10088723" cy="83565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B3D387-531F-EA8B-CC81-62C31A8F2BEF}"/>
              </a:ext>
            </a:extLst>
          </p:cNvPr>
          <p:cNvSpPr txBox="1"/>
          <p:nvPr/>
        </p:nvSpPr>
        <p:spPr>
          <a:xfrm>
            <a:off x="838200" y="1409700"/>
            <a:ext cx="12725400" cy="707886"/>
          </a:xfrm>
          <a:prstGeom prst="rect">
            <a:avLst/>
          </a:prstGeom>
          <a:noFill/>
        </p:spPr>
        <p:txBody>
          <a:bodyPr wrap="square">
            <a:spAutoFit/>
          </a:bodyPr>
          <a:lstStyle/>
          <a:p>
            <a:r>
              <a:rPr lang="vi-VN" sz="4000" dirty="0">
                <a:solidFill>
                  <a:srgbClr val="0563C1"/>
                </a:solidFill>
                <a:effectLst/>
                <a:latin typeface="Times New Roman" panose="02020603050405020304" pitchFamily="18" charset="0"/>
                <a:ea typeface="Times New Roman" panose="02020603050405020304" pitchFamily="18" charset="0"/>
                <a:hlinkClick r:id="rId2"/>
              </a:rPr>
              <a:t>http://www.youtube.com/watch?v=ufCiGz75DAk</a:t>
            </a:r>
            <a:r>
              <a:rPr lang="en-VN" sz="4000" dirty="0">
                <a:effectLst/>
                <a:latin typeface="Comic Sans MS" panose="030F0902030302020204" pitchFamily="66" charset="0"/>
              </a:rPr>
              <a:t> </a:t>
            </a:r>
            <a:endParaRPr lang="en-VN" sz="4000" dirty="0">
              <a:latin typeface="Comic Sans MS" panose="030F0902030302020204" pitchFamily="66" charset="0"/>
            </a:endParaRPr>
          </a:p>
        </p:txBody>
      </p:sp>
    </p:spTree>
    <p:extLst>
      <p:ext uri="{BB962C8B-B14F-4D97-AF65-F5344CB8AC3E}">
        <p14:creationId xmlns:p14="http://schemas.microsoft.com/office/powerpoint/2010/main" val="4190316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68000"/>
            </a:blip>
            <a:stretch>
              <a:fillRect l="-83333" r="-83333"/>
            </a:stretch>
          </a:blipFill>
        </p:spPr>
      </p:sp>
      <p:sp>
        <p:nvSpPr>
          <p:cNvPr id="3" name="TextBox 3"/>
          <p:cNvSpPr txBox="1"/>
          <p:nvPr/>
        </p:nvSpPr>
        <p:spPr>
          <a:xfrm>
            <a:off x="480201" y="165158"/>
            <a:ext cx="16779098" cy="1183016"/>
          </a:xfrm>
          <a:prstGeom prst="rect">
            <a:avLst/>
          </a:prstGeom>
        </p:spPr>
        <p:txBody>
          <a:bodyPr wrap="square" lIns="0" tIns="0" rIns="0" bIns="0" rtlCol="0" anchor="t">
            <a:spAutoFit/>
          </a:bodyPr>
          <a:lstStyle/>
          <a:p>
            <a:pPr algn="ctr">
              <a:lnSpc>
                <a:spcPts val="9900"/>
              </a:lnSpc>
            </a:pPr>
            <a:r>
              <a:rPr lang="en-US" sz="6000" spc="326" dirty="0">
                <a:solidFill>
                  <a:srgbClr val="764652"/>
                </a:solidFill>
                <a:latin typeface="Baloo Bhaijaan" panose="03080902040302020200" pitchFamily="66" charset="-78"/>
                <a:cs typeface="Baloo Bhaijaan" panose="03080902040302020200" pitchFamily="66" charset="-78"/>
              </a:rPr>
              <a:t>III. </a:t>
            </a:r>
            <a:r>
              <a:rPr lang="en-US" sz="6000" spc="326" dirty="0" err="1">
                <a:solidFill>
                  <a:srgbClr val="764652"/>
                </a:solidFill>
                <a:latin typeface="Baloo Bhaijaan" panose="03080902040302020200" pitchFamily="66" charset="-78"/>
                <a:cs typeface="Baloo Bhaijaan" panose="03080902040302020200" pitchFamily="66" charset="-78"/>
              </a:rPr>
              <a:t>Vận</a:t>
            </a:r>
            <a:r>
              <a:rPr lang="en-US" sz="6000" spc="326" dirty="0">
                <a:solidFill>
                  <a:srgbClr val="764652"/>
                </a:solidFill>
                <a:latin typeface="Baloo Bhaijaan" panose="03080902040302020200" pitchFamily="66" charset="-78"/>
                <a:cs typeface="Baloo Bhaijaan" panose="03080902040302020200" pitchFamily="66" charset="-78"/>
              </a:rPr>
              <a:t> </a:t>
            </a:r>
            <a:r>
              <a:rPr lang="en-US" sz="6000" spc="326" dirty="0" err="1">
                <a:solidFill>
                  <a:srgbClr val="764652"/>
                </a:solidFill>
                <a:latin typeface="Baloo Bhaijaan" panose="03080902040302020200" pitchFamily="66" charset="-78"/>
                <a:cs typeface="Baloo Bhaijaan" panose="03080902040302020200" pitchFamily="66" charset="-78"/>
              </a:rPr>
              <a:t>chuyển</a:t>
            </a:r>
            <a:r>
              <a:rPr lang="en-US" sz="6000" spc="326" dirty="0">
                <a:solidFill>
                  <a:srgbClr val="764652"/>
                </a:solidFill>
                <a:latin typeface="Baloo Bhaijaan" panose="03080902040302020200" pitchFamily="66" charset="-78"/>
                <a:cs typeface="Baloo Bhaijaan" panose="03080902040302020200" pitchFamily="66" charset="-78"/>
              </a:rPr>
              <a:t> </a:t>
            </a:r>
            <a:r>
              <a:rPr lang="en-US" sz="6000" spc="326" dirty="0" err="1">
                <a:solidFill>
                  <a:srgbClr val="764652"/>
                </a:solidFill>
                <a:latin typeface="Baloo Bhaijaan" panose="03080902040302020200" pitchFamily="66" charset="-78"/>
                <a:cs typeface="Baloo Bhaijaan" panose="03080902040302020200" pitchFamily="66" charset="-78"/>
              </a:rPr>
              <a:t>chủ</a:t>
            </a:r>
            <a:r>
              <a:rPr lang="en-US" sz="6000" spc="326" dirty="0">
                <a:solidFill>
                  <a:srgbClr val="764652"/>
                </a:solidFill>
                <a:latin typeface="Baloo Bhaijaan" panose="03080902040302020200" pitchFamily="66" charset="-78"/>
                <a:cs typeface="Baloo Bhaijaan" panose="03080902040302020200" pitchFamily="66" charset="-78"/>
              </a:rPr>
              <a:t> </a:t>
            </a:r>
            <a:r>
              <a:rPr lang="en-US" sz="6000" spc="326" dirty="0" err="1">
                <a:solidFill>
                  <a:srgbClr val="764652"/>
                </a:solidFill>
                <a:latin typeface="Baloo Bhaijaan" panose="03080902040302020200" pitchFamily="66" charset="-78"/>
                <a:cs typeface="Baloo Bhaijaan" panose="03080902040302020200" pitchFamily="66" charset="-78"/>
              </a:rPr>
              <a:t>động</a:t>
            </a:r>
            <a:r>
              <a:rPr lang="en-US" sz="6000" spc="326" dirty="0">
                <a:solidFill>
                  <a:srgbClr val="764652"/>
                </a:solidFill>
                <a:latin typeface="Baloo Bhaijaan" panose="03080902040302020200" pitchFamily="66" charset="-78"/>
                <a:cs typeface="Baloo Bhaijaan" panose="03080902040302020200" pitchFamily="66" charset="-78"/>
              </a:rPr>
              <a:t> (</a:t>
            </a:r>
            <a:r>
              <a:rPr lang="en-US" sz="6000" spc="326" dirty="0" err="1">
                <a:solidFill>
                  <a:srgbClr val="764652"/>
                </a:solidFill>
                <a:latin typeface="Baloo Bhaijaan" panose="03080902040302020200" pitchFamily="66" charset="-78"/>
                <a:cs typeface="Baloo Bhaijaan" panose="03080902040302020200" pitchFamily="66" charset="-78"/>
              </a:rPr>
              <a:t>tích</a:t>
            </a:r>
            <a:r>
              <a:rPr lang="en-US" sz="6000" spc="326" dirty="0">
                <a:solidFill>
                  <a:srgbClr val="764652"/>
                </a:solidFill>
                <a:latin typeface="Baloo Bhaijaan" panose="03080902040302020200" pitchFamily="66" charset="-78"/>
                <a:cs typeface="Baloo Bhaijaan" panose="03080902040302020200" pitchFamily="66" charset="-78"/>
              </a:rPr>
              <a:t> </a:t>
            </a:r>
            <a:r>
              <a:rPr lang="en-US" sz="6000" spc="326" dirty="0" err="1">
                <a:solidFill>
                  <a:srgbClr val="764652"/>
                </a:solidFill>
                <a:latin typeface="Baloo Bhaijaan" panose="03080902040302020200" pitchFamily="66" charset="-78"/>
                <a:cs typeface="Baloo Bhaijaan" panose="03080902040302020200" pitchFamily="66" charset="-78"/>
              </a:rPr>
              <a:t>cực</a:t>
            </a:r>
            <a:r>
              <a:rPr lang="en-US" sz="6000" spc="326" dirty="0">
                <a:solidFill>
                  <a:srgbClr val="764652"/>
                </a:solidFill>
                <a:latin typeface="Baloo Bhaijaan" panose="03080902040302020200" pitchFamily="66" charset="-78"/>
                <a:cs typeface="Baloo Bhaijaan" panose="03080902040302020200" pitchFamily="66" charset="-78"/>
              </a:rPr>
              <a:t>)</a:t>
            </a:r>
          </a:p>
        </p:txBody>
      </p:sp>
      <p:sp>
        <p:nvSpPr>
          <p:cNvPr id="6" name="TextBox 6"/>
          <p:cNvSpPr txBox="1"/>
          <p:nvPr/>
        </p:nvSpPr>
        <p:spPr>
          <a:xfrm>
            <a:off x="990600" y="1634636"/>
            <a:ext cx="14573492" cy="7386638"/>
          </a:xfrm>
          <a:prstGeom prst="rect">
            <a:avLst/>
          </a:prstGeom>
        </p:spPr>
        <p:txBody>
          <a:bodyPr wrap="square" lIns="0" tIns="0" rIns="0" bIns="0" rtlCol="0" anchor="t">
            <a:spAutoFit/>
          </a:bodyPr>
          <a:lstStyle/>
          <a:p>
            <a:pPr algn="just">
              <a:spcBef>
                <a:spcPct val="0"/>
              </a:spcBef>
            </a:pP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Sự</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vận</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chuyển</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chủ</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động</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các</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chất</a:t>
            </a:r>
            <a:r>
              <a:rPr lang="en-US" sz="4000" dirty="0">
                <a:solidFill>
                  <a:srgbClr val="50242F"/>
                </a:solidFill>
                <a:latin typeface="Baloo Bhaijaan" panose="03080902040302020200" pitchFamily="66" charset="-78"/>
                <a:cs typeface="Baloo Bhaijaan" panose="03080902040302020200" pitchFamily="66" charset="-78"/>
              </a:rPr>
              <a:t> qua </a:t>
            </a:r>
            <a:r>
              <a:rPr lang="en-US" sz="4000" dirty="0" err="1">
                <a:solidFill>
                  <a:srgbClr val="50242F"/>
                </a:solidFill>
                <a:latin typeface="Baloo Bhaijaan" panose="03080902040302020200" pitchFamily="66" charset="-78"/>
                <a:cs typeface="Baloo Bhaijaan" panose="03080902040302020200" pitchFamily="66" charset="-78"/>
              </a:rPr>
              <a:t>màng</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sinh</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chất</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là</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sự</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vận</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chuyển</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các</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chất</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ngược</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chiều</a:t>
            </a:r>
            <a:r>
              <a:rPr lang="en-US" sz="4000" dirty="0">
                <a:solidFill>
                  <a:srgbClr val="50242F"/>
                </a:solidFill>
                <a:latin typeface="Baloo Bhaijaan" panose="03080902040302020200" pitchFamily="66" charset="-78"/>
                <a:cs typeface="Baloo Bhaijaan" panose="03080902040302020200" pitchFamily="66" charset="-78"/>
              </a:rPr>
              <a:t> gradient </a:t>
            </a:r>
            <a:r>
              <a:rPr lang="en-US" sz="4000" dirty="0" err="1">
                <a:solidFill>
                  <a:srgbClr val="50242F"/>
                </a:solidFill>
                <a:latin typeface="Baloo Bhaijaan" panose="03080902040302020200" pitchFamily="66" charset="-78"/>
                <a:cs typeface="Baloo Bhaijaan" panose="03080902040302020200" pitchFamily="66" charset="-78"/>
              </a:rPr>
              <a:t>nồng</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độ</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với</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sự</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tham</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gia</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của</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các</a:t>
            </a:r>
            <a:r>
              <a:rPr lang="en-US" sz="4000" dirty="0">
                <a:solidFill>
                  <a:srgbClr val="50242F"/>
                </a:solidFill>
                <a:latin typeface="Baloo Bhaijaan" panose="03080902040302020200" pitchFamily="66" charset="-78"/>
                <a:cs typeface="Baloo Bhaijaan" panose="03080902040302020200" pitchFamily="66" charset="-78"/>
              </a:rPr>
              <a:t> protein </a:t>
            </a:r>
            <a:r>
              <a:rPr lang="en-US" sz="4000" dirty="0" err="1">
                <a:solidFill>
                  <a:srgbClr val="50242F"/>
                </a:solidFill>
                <a:latin typeface="Baloo Bhaijaan" panose="03080902040302020200" pitchFamily="66" charset="-78"/>
                <a:cs typeface="Baloo Bhaijaan" panose="03080902040302020200" pitchFamily="66" charset="-78"/>
              </a:rPr>
              <a:t>vận</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chuyển</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bơm</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và</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có</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tiêu</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tốn</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năng</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lượng</a:t>
            </a:r>
            <a:r>
              <a:rPr lang="en-US" sz="4000" dirty="0">
                <a:solidFill>
                  <a:srgbClr val="50242F"/>
                </a:solidFill>
                <a:latin typeface="Baloo Bhaijaan" panose="03080902040302020200" pitchFamily="66" charset="-78"/>
                <a:cs typeface="Baloo Bhaijaan" panose="03080902040302020200" pitchFamily="66" charset="-78"/>
              </a:rPr>
              <a:t>. </a:t>
            </a:r>
          </a:p>
          <a:p>
            <a:pPr algn="just">
              <a:spcBef>
                <a:spcPct val="0"/>
              </a:spcBef>
            </a:pPr>
            <a:endParaRPr lang="en-US" sz="4000" dirty="0">
              <a:solidFill>
                <a:srgbClr val="50242F"/>
              </a:solidFill>
              <a:latin typeface="Baloo Bhaijaan" panose="03080902040302020200" pitchFamily="66" charset="-78"/>
              <a:cs typeface="Baloo Bhaijaan" panose="03080902040302020200" pitchFamily="66" charset="-78"/>
            </a:endParaRPr>
          </a:p>
          <a:p>
            <a:pPr algn="just">
              <a:spcBef>
                <a:spcPct val="0"/>
              </a:spcBef>
            </a:pP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Ví</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dụ</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vận</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chuyển</a:t>
            </a:r>
            <a:r>
              <a:rPr lang="en-US" sz="4000" dirty="0">
                <a:solidFill>
                  <a:srgbClr val="50242F"/>
                </a:solidFill>
                <a:latin typeface="Baloo Bhaijaan" panose="03080902040302020200" pitchFamily="66" charset="-78"/>
                <a:cs typeface="Baloo Bhaijaan" panose="03080902040302020200" pitchFamily="66" charset="-78"/>
              </a:rPr>
              <a:t> Ca2+ </a:t>
            </a:r>
            <a:r>
              <a:rPr lang="en-US" sz="4000" dirty="0" err="1">
                <a:solidFill>
                  <a:srgbClr val="50242F"/>
                </a:solidFill>
                <a:latin typeface="Baloo Bhaijaan" panose="03080902040302020200" pitchFamily="66" charset="-78"/>
                <a:cs typeface="Baloo Bhaijaan" panose="03080902040302020200" pitchFamily="66" charset="-78"/>
              </a:rPr>
              <a:t>vào</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lưới</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nội</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chất</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vận</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chuyển</a:t>
            </a:r>
            <a:r>
              <a:rPr lang="en-US" sz="4000" dirty="0">
                <a:solidFill>
                  <a:srgbClr val="50242F"/>
                </a:solidFill>
                <a:latin typeface="Baloo Bhaijaan" panose="03080902040302020200" pitchFamily="66" charset="-78"/>
                <a:cs typeface="Baloo Bhaijaan" panose="03080902040302020200" pitchFamily="66" charset="-78"/>
              </a:rPr>
              <a:t> H+ </a:t>
            </a:r>
            <a:r>
              <a:rPr lang="en-US" sz="4000" dirty="0" err="1">
                <a:solidFill>
                  <a:srgbClr val="50242F"/>
                </a:solidFill>
                <a:latin typeface="Baloo Bhaijaan" panose="03080902040302020200" pitchFamily="66" charset="-78"/>
                <a:cs typeface="Baloo Bhaijaan" panose="03080902040302020200" pitchFamily="66" charset="-78"/>
              </a:rPr>
              <a:t>vào</a:t>
            </a:r>
            <a:r>
              <a:rPr lang="en-US" sz="4000" dirty="0">
                <a:solidFill>
                  <a:srgbClr val="50242F"/>
                </a:solidFill>
                <a:latin typeface="Baloo Bhaijaan" panose="03080902040302020200" pitchFamily="66" charset="-78"/>
                <a:cs typeface="Baloo Bhaijaan" panose="03080902040302020200" pitchFamily="66" charset="-78"/>
              </a:rPr>
              <a:t> lysosome;…</a:t>
            </a:r>
          </a:p>
          <a:p>
            <a:pPr algn="just">
              <a:spcBef>
                <a:spcPct val="0"/>
              </a:spcBef>
            </a:pPr>
            <a:endParaRPr lang="en-US" sz="4000" dirty="0">
              <a:solidFill>
                <a:srgbClr val="50242F"/>
              </a:solidFill>
              <a:latin typeface="Baloo Bhaijaan" panose="03080902040302020200" pitchFamily="66" charset="-78"/>
              <a:cs typeface="Baloo Bhaijaan" panose="03080902040302020200" pitchFamily="66" charset="-78"/>
            </a:endParaRPr>
          </a:p>
          <a:p>
            <a:pPr algn="just">
              <a:spcBef>
                <a:spcPct val="0"/>
              </a:spcBef>
            </a:pP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Có</a:t>
            </a:r>
            <a:r>
              <a:rPr lang="en-US" sz="4000" dirty="0">
                <a:solidFill>
                  <a:srgbClr val="50242F"/>
                </a:solidFill>
                <a:latin typeface="Baloo Bhaijaan" panose="03080902040302020200" pitchFamily="66" charset="-78"/>
                <a:cs typeface="Baloo Bhaijaan" panose="03080902040302020200" pitchFamily="66" charset="-78"/>
              </a:rPr>
              <a:t> protein </a:t>
            </a:r>
            <a:r>
              <a:rPr lang="en-US" sz="4000" dirty="0" err="1">
                <a:solidFill>
                  <a:srgbClr val="50242F"/>
                </a:solidFill>
                <a:latin typeface="Baloo Bhaijaan" panose="03080902040302020200" pitchFamily="66" charset="-78"/>
                <a:cs typeface="Baloo Bhaijaan" panose="03080902040302020200" pitchFamily="66" charset="-78"/>
              </a:rPr>
              <a:t>vận</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chuyển</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một</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chất</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có</a:t>
            </a:r>
            <a:r>
              <a:rPr lang="en-US" sz="4000" dirty="0">
                <a:solidFill>
                  <a:srgbClr val="50242F"/>
                </a:solidFill>
                <a:latin typeface="Baloo Bhaijaan" panose="03080902040302020200" pitchFamily="66" charset="-78"/>
                <a:cs typeface="Baloo Bhaijaan" panose="03080902040302020200" pitchFamily="66" charset="-78"/>
              </a:rPr>
              <a:t> protein </a:t>
            </a:r>
            <a:r>
              <a:rPr lang="en-US" sz="4000" dirty="0" err="1">
                <a:solidFill>
                  <a:srgbClr val="50242F"/>
                </a:solidFill>
                <a:latin typeface="Baloo Bhaijaan" panose="03080902040302020200" pitchFamily="66" charset="-78"/>
                <a:cs typeface="Baloo Bhaijaan" panose="03080902040302020200" pitchFamily="66" charset="-78"/>
              </a:rPr>
              <a:t>vận</a:t>
            </a:r>
            <a:r>
              <a:rPr lang="en-US" sz="4000" dirty="0">
                <a:solidFill>
                  <a:srgbClr val="50242F"/>
                </a:solidFill>
                <a:latin typeface="Baloo Bhaijaan" panose="03080902040302020200" pitchFamily="66" charset="-78"/>
                <a:cs typeface="Baloo Bhaijaan" panose="03080902040302020200" pitchFamily="66" charset="-78"/>
              </a:rPr>
              <a:t> </a:t>
            </a:r>
            <a:r>
              <a:rPr lang="en-US" sz="4000" dirty="0" err="1">
                <a:solidFill>
                  <a:srgbClr val="50242F"/>
                </a:solidFill>
                <a:latin typeface="Baloo Bhaijaan" panose="03080902040302020200" pitchFamily="66" charset="-78"/>
                <a:cs typeface="Baloo Bhaijaan" panose="03080902040302020200" pitchFamily="66" charset="-78"/>
              </a:rPr>
              <a:t>chuyển</a:t>
            </a:r>
            <a:r>
              <a:rPr lang="en-US" sz="4000" dirty="0">
                <a:solidFill>
                  <a:srgbClr val="50242F"/>
                </a:solidFill>
                <a:latin typeface="Baloo Bhaijaan" panose="03080902040302020200" pitchFamily="66" charset="-78"/>
                <a:cs typeface="Baloo Bhaijaan" panose="03080902040302020200" pitchFamily="66" charset="-78"/>
              </a:rPr>
              <a:t> 2 </a:t>
            </a:r>
            <a:r>
              <a:rPr lang="en-US" sz="4000" dirty="0" err="1">
                <a:solidFill>
                  <a:srgbClr val="50242F"/>
                </a:solidFill>
                <a:latin typeface="Baloo Bhaijaan" panose="03080902040302020200" pitchFamily="66" charset="-78"/>
                <a:cs typeface="Baloo Bhaijaan" panose="03080902040302020200" pitchFamily="66" charset="-78"/>
              </a:rPr>
              <a:t>chất</a:t>
            </a:r>
            <a:r>
              <a:rPr lang="en-US" sz="4000" dirty="0">
                <a:solidFill>
                  <a:srgbClr val="50242F"/>
                </a:solidFill>
                <a:latin typeface="Baloo Bhaijaan" panose="03080902040302020200" pitchFamily="66" charset="-78"/>
                <a:cs typeface="Baloo Bhaijaan" panose="03080902040302020200" pitchFamily="66" charset="-78"/>
              </a:rPr>
              <a:t>.</a:t>
            </a:r>
          </a:p>
          <a:p>
            <a:pPr algn="just">
              <a:spcBef>
                <a:spcPct val="0"/>
              </a:spcBef>
            </a:pPr>
            <a:endParaRPr lang="en-US" sz="4000" dirty="0">
              <a:solidFill>
                <a:srgbClr val="50242F"/>
              </a:solidFill>
              <a:latin typeface="Baloo Bhaijaan" panose="03080902040302020200" pitchFamily="66" charset="-78"/>
              <a:cs typeface="Baloo Bhaijaan" panose="03080902040302020200" pitchFamily="66" charset="-78"/>
            </a:endParaRPr>
          </a:p>
          <a:p>
            <a:pPr algn="just">
              <a:spcBef>
                <a:spcPct val="0"/>
              </a:spcBef>
            </a:pPr>
            <a:r>
              <a:rPr lang="en-US" sz="4000" dirty="0">
                <a:solidFill>
                  <a:srgbClr val="50242F"/>
                </a:solidFill>
                <a:latin typeface="Baloo Bhaijaan" panose="03080902040302020200" pitchFamily="66" charset="-78"/>
                <a:cs typeface="Baloo Bhaijaan" panose="03080902040302020200" pitchFamily="66" charset="-78"/>
                <a:sym typeface="Wingdings" pitchFamily="2" charset="2"/>
              </a:rPr>
              <a:t> </a:t>
            </a:r>
            <a:r>
              <a:rPr lang="en-US" sz="4000" dirty="0" err="1">
                <a:solidFill>
                  <a:srgbClr val="50242F"/>
                </a:solidFill>
                <a:latin typeface="Baloo Bhaijaan" panose="03080902040302020200" pitchFamily="66" charset="-78"/>
                <a:cs typeface="Baloo Bhaijaan" panose="03080902040302020200" pitchFamily="66" charset="-78"/>
                <a:sym typeface="Wingdings" pitchFamily="2" charset="2"/>
              </a:rPr>
              <a:t>Tế</a:t>
            </a:r>
            <a:r>
              <a:rPr lang="en-US" sz="4000" dirty="0">
                <a:solidFill>
                  <a:srgbClr val="50242F"/>
                </a:solidFill>
                <a:latin typeface="Baloo Bhaijaan" panose="03080902040302020200" pitchFamily="66" charset="-78"/>
                <a:cs typeface="Baloo Bhaijaan" panose="03080902040302020200" pitchFamily="66" charset="-78"/>
                <a:sym typeface="Wingdings" pitchFamily="2" charset="2"/>
              </a:rPr>
              <a:t> </a:t>
            </a:r>
            <a:r>
              <a:rPr lang="en-US" sz="4000" dirty="0" err="1">
                <a:solidFill>
                  <a:srgbClr val="50242F"/>
                </a:solidFill>
                <a:latin typeface="Baloo Bhaijaan" panose="03080902040302020200" pitchFamily="66" charset="-78"/>
                <a:cs typeface="Baloo Bhaijaan" panose="03080902040302020200" pitchFamily="66" charset="-78"/>
                <a:sym typeface="Wingdings" pitchFamily="2" charset="2"/>
              </a:rPr>
              <a:t>bào</a:t>
            </a:r>
            <a:r>
              <a:rPr lang="en-US" sz="4000" dirty="0">
                <a:solidFill>
                  <a:srgbClr val="50242F"/>
                </a:solidFill>
                <a:latin typeface="Baloo Bhaijaan" panose="03080902040302020200" pitchFamily="66" charset="-78"/>
                <a:cs typeface="Baloo Bhaijaan" panose="03080902040302020200" pitchFamily="66" charset="-78"/>
                <a:sym typeface="Wingdings" pitchFamily="2" charset="2"/>
              </a:rPr>
              <a:t> </a:t>
            </a:r>
            <a:r>
              <a:rPr lang="en-US" sz="4000" dirty="0" err="1">
                <a:solidFill>
                  <a:srgbClr val="50242F"/>
                </a:solidFill>
                <a:latin typeface="Baloo Bhaijaan" panose="03080902040302020200" pitchFamily="66" charset="-78"/>
                <a:cs typeface="Baloo Bhaijaan" panose="03080902040302020200" pitchFamily="66" charset="-78"/>
                <a:sym typeface="Wingdings" pitchFamily="2" charset="2"/>
              </a:rPr>
              <a:t>lấy</a:t>
            </a:r>
            <a:r>
              <a:rPr lang="en-US" sz="4000" dirty="0">
                <a:solidFill>
                  <a:srgbClr val="50242F"/>
                </a:solidFill>
                <a:latin typeface="Baloo Bhaijaan" panose="03080902040302020200" pitchFamily="66" charset="-78"/>
                <a:cs typeface="Baloo Bhaijaan" panose="03080902040302020200" pitchFamily="66" charset="-78"/>
                <a:sym typeface="Wingdings" pitchFamily="2" charset="2"/>
              </a:rPr>
              <a:t> </a:t>
            </a:r>
            <a:r>
              <a:rPr lang="en-US" sz="4000" dirty="0" err="1">
                <a:solidFill>
                  <a:srgbClr val="50242F"/>
                </a:solidFill>
                <a:latin typeface="Baloo Bhaijaan" panose="03080902040302020200" pitchFamily="66" charset="-78"/>
                <a:cs typeface="Baloo Bhaijaan" panose="03080902040302020200" pitchFamily="66" charset="-78"/>
                <a:sym typeface="Wingdings" pitchFamily="2" charset="2"/>
              </a:rPr>
              <a:t>các</a:t>
            </a:r>
            <a:r>
              <a:rPr lang="en-US" sz="4000" dirty="0">
                <a:solidFill>
                  <a:srgbClr val="50242F"/>
                </a:solidFill>
                <a:latin typeface="Baloo Bhaijaan" panose="03080902040302020200" pitchFamily="66" charset="-78"/>
                <a:cs typeface="Baloo Bhaijaan" panose="03080902040302020200" pitchFamily="66" charset="-78"/>
                <a:sym typeface="Wingdings" pitchFamily="2" charset="2"/>
              </a:rPr>
              <a:t> </a:t>
            </a:r>
            <a:r>
              <a:rPr lang="en-US" sz="4000" dirty="0" err="1">
                <a:solidFill>
                  <a:srgbClr val="50242F"/>
                </a:solidFill>
                <a:latin typeface="Baloo Bhaijaan" panose="03080902040302020200" pitchFamily="66" charset="-78"/>
                <a:cs typeface="Baloo Bhaijaan" panose="03080902040302020200" pitchFamily="66" charset="-78"/>
                <a:sym typeface="Wingdings" pitchFamily="2" charset="2"/>
              </a:rPr>
              <a:t>chất</a:t>
            </a:r>
            <a:r>
              <a:rPr lang="en-US" sz="4000" dirty="0">
                <a:solidFill>
                  <a:srgbClr val="50242F"/>
                </a:solidFill>
                <a:latin typeface="Baloo Bhaijaan" panose="03080902040302020200" pitchFamily="66" charset="-78"/>
                <a:cs typeface="Baloo Bhaijaan" panose="03080902040302020200" pitchFamily="66" charset="-78"/>
                <a:sym typeface="Wingdings" pitchFamily="2" charset="2"/>
              </a:rPr>
              <a:t> </a:t>
            </a:r>
            <a:r>
              <a:rPr lang="en-US" sz="4000" dirty="0" err="1">
                <a:solidFill>
                  <a:srgbClr val="50242F"/>
                </a:solidFill>
                <a:latin typeface="Baloo Bhaijaan" panose="03080902040302020200" pitchFamily="66" charset="-78"/>
                <a:cs typeface="Baloo Bhaijaan" panose="03080902040302020200" pitchFamily="66" charset="-78"/>
                <a:sym typeface="Wingdings" pitchFamily="2" charset="2"/>
              </a:rPr>
              <a:t>cần</a:t>
            </a:r>
            <a:r>
              <a:rPr lang="en-US" sz="4000" dirty="0">
                <a:solidFill>
                  <a:srgbClr val="50242F"/>
                </a:solidFill>
                <a:latin typeface="Baloo Bhaijaan" panose="03080902040302020200" pitchFamily="66" charset="-78"/>
                <a:cs typeface="Baloo Bhaijaan" panose="03080902040302020200" pitchFamily="66" charset="-78"/>
                <a:sym typeface="Wingdings" pitchFamily="2" charset="2"/>
              </a:rPr>
              <a:t> </a:t>
            </a:r>
            <a:r>
              <a:rPr lang="en-US" sz="4000" dirty="0" err="1">
                <a:solidFill>
                  <a:srgbClr val="50242F"/>
                </a:solidFill>
                <a:latin typeface="Baloo Bhaijaan" panose="03080902040302020200" pitchFamily="66" charset="-78"/>
                <a:cs typeface="Baloo Bhaijaan" panose="03080902040302020200" pitchFamily="66" charset="-78"/>
                <a:sym typeface="Wingdings" pitchFamily="2" charset="2"/>
              </a:rPr>
              <a:t>thiết</a:t>
            </a:r>
            <a:r>
              <a:rPr lang="en-US" sz="4000" dirty="0">
                <a:solidFill>
                  <a:srgbClr val="50242F"/>
                </a:solidFill>
                <a:latin typeface="Baloo Bhaijaan" panose="03080902040302020200" pitchFamily="66" charset="-78"/>
                <a:cs typeface="Baloo Bhaijaan" panose="03080902040302020200" pitchFamily="66" charset="-78"/>
                <a:sym typeface="Wingdings" pitchFamily="2" charset="2"/>
              </a:rPr>
              <a:t> </a:t>
            </a:r>
            <a:r>
              <a:rPr lang="en-US" sz="4000" dirty="0" err="1">
                <a:solidFill>
                  <a:srgbClr val="50242F"/>
                </a:solidFill>
                <a:latin typeface="Baloo Bhaijaan" panose="03080902040302020200" pitchFamily="66" charset="-78"/>
                <a:cs typeface="Baloo Bhaijaan" panose="03080902040302020200" pitchFamily="66" charset="-78"/>
                <a:sym typeface="Wingdings" pitchFamily="2" charset="2"/>
              </a:rPr>
              <a:t>và</a:t>
            </a:r>
            <a:r>
              <a:rPr lang="en-US" sz="4000" dirty="0">
                <a:solidFill>
                  <a:srgbClr val="50242F"/>
                </a:solidFill>
                <a:latin typeface="Baloo Bhaijaan" panose="03080902040302020200" pitchFamily="66" charset="-78"/>
                <a:cs typeface="Baloo Bhaijaan" panose="03080902040302020200" pitchFamily="66" charset="-78"/>
                <a:sym typeface="Wingdings" pitchFamily="2" charset="2"/>
              </a:rPr>
              <a:t> </a:t>
            </a:r>
            <a:r>
              <a:rPr lang="en-US" sz="4000" dirty="0" err="1">
                <a:solidFill>
                  <a:srgbClr val="50242F"/>
                </a:solidFill>
                <a:latin typeface="Baloo Bhaijaan" panose="03080902040302020200" pitchFamily="66" charset="-78"/>
                <a:cs typeface="Baloo Bhaijaan" panose="03080902040302020200" pitchFamily="66" charset="-78"/>
                <a:sym typeface="Wingdings" pitchFamily="2" charset="2"/>
              </a:rPr>
              <a:t>điều</a:t>
            </a:r>
            <a:r>
              <a:rPr lang="en-US" sz="4000" dirty="0">
                <a:solidFill>
                  <a:srgbClr val="50242F"/>
                </a:solidFill>
                <a:latin typeface="Baloo Bhaijaan" panose="03080902040302020200" pitchFamily="66" charset="-78"/>
                <a:cs typeface="Baloo Bhaijaan" panose="03080902040302020200" pitchFamily="66" charset="-78"/>
                <a:sym typeface="Wingdings" pitchFamily="2" charset="2"/>
              </a:rPr>
              <a:t> </a:t>
            </a:r>
            <a:r>
              <a:rPr lang="en-US" sz="4000" dirty="0" err="1">
                <a:solidFill>
                  <a:srgbClr val="50242F"/>
                </a:solidFill>
                <a:latin typeface="Baloo Bhaijaan" panose="03080902040302020200" pitchFamily="66" charset="-78"/>
                <a:cs typeface="Baloo Bhaijaan" panose="03080902040302020200" pitchFamily="66" charset="-78"/>
                <a:sym typeface="Wingdings" pitchFamily="2" charset="2"/>
              </a:rPr>
              <a:t>hoà</a:t>
            </a:r>
            <a:r>
              <a:rPr lang="en-US" sz="4000" dirty="0">
                <a:solidFill>
                  <a:srgbClr val="50242F"/>
                </a:solidFill>
                <a:latin typeface="Baloo Bhaijaan" panose="03080902040302020200" pitchFamily="66" charset="-78"/>
                <a:cs typeface="Baloo Bhaijaan" panose="03080902040302020200" pitchFamily="66" charset="-78"/>
                <a:sym typeface="Wingdings" pitchFamily="2" charset="2"/>
              </a:rPr>
              <a:t> </a:t>
            </a:r>
            <a:r>
              <a:rPr lang="en-US" sz="4000" dirty="0" err="1">
                <a:solidFill>
                  <a:srgbClr val="50242F"/>
                </a:solidFill>
                <a:latin typeface="Baloo Bhaijaan" panose="03080902040302020200" pitchFamily="66" charset="-78"/>
                <a:cs typeface="Baloo Bhaijaan" panose="03080902040302020200" pitchFamily="66" charset="-78"/>
                <a:sym typeface="Wingdings" pitchFamily="2" charset="2"/>
              </a:rPr>
              <a:t>nồng</a:t>
            </a:r>
            <a:r>
              <a:rPr lang="en-US" sz="4000" dirty="0">
                <a:solidFill>
                  <a:srgbClr val="50242F"/>
                </a:solidFill>
                <a:latin typeface="Baloo Bhaijaan" panose="03080902040302020200" pitchFamily="66" charset="-78"/>
                <a:cs typeface="Baloo Bhaijaan" panose="03080902040302020200" pitchFamily="66" charset="-78"/>
                <a:sym typeface="Wingdings" pitchFamily="2" charset="2"/>
              </a:rPr>
              <a:t> </a:t>
            </a:r>
            <a:r>
              <a:rPr lang="en-US" sz="4000" dirty="0" err="1">
                <a:solidFill>
                  <a:srgbClr val="50242F"/>
                </a:solidFill>
                <a:latin typeface="Baloo Bhaijaan" panose="03080902040302020200" pitchFamily="66" charset="-78"/>
                <a:cs typeface="Baloo Bhaijaan" panose="03080902040302020200" pitchFamily="66" charset="-78"/>
                <a:sym typeface="Wingdings" pitchFamily="2" charset="2"/>
              </a:rPr>
              <a:t>độ</a:t>
            </a:r>
            <a:r>
              <a:rPr lang="en-US" sz="4000" dirty="0">
                <a:solidFill>
                  <a:srgbClr val="50242F"/>
                </a:solidFill>
                <a:latin typeface="Baloo Bhaijaan" panose="03080902040302020200" pitchFamily="66" charset="-78"/>
                <a:cs typeface="Baloo Bhaijaan" panose="03080902040302020200" pitchFamily="66" charset="-78"/>
                <a:sym typeface="Wingdings" pitchFamily="2" charset="2"/>
              </a:rPr>
              <a:t> </a:t>
            </a:r>
            <a:r>
              <a:rPr lang="en-US" sz="4000" dirty="0" err="1">
                <a:solidFill>
                  <a:srgbClr val="50242F"/>
                </a:solidFill>
                <a:latin typeface="Baloo Bhaijaan" panose="03080902040302020200" pitchFamily="66" charset="-78"/>
                <a:cs typeface="Baloo Bhaijaan" panose="03080902040302020200" pitchFamily="66" charset="-78"/>
                <a:sym typeface="Wingdings" pitchFamily="2" charset="2"/>
              </a:rPr>
              <a:t>các</a:t>
            </a:r>
            <a:r>
              <a:rPr lang="en-US" sz="4000" dirty="0">
                <a:solidFill>
                  <a:srgbClr val="50242F"/>
                </a:solidFill>
                <a:latin typeface="Baloo Bhaijaan" panose="03080902040302020200" pitchFamily="66" charset="-78"/>
                <a:cs typeface="Baloo Bhaijaan" panose="03080902040302020200" pitchFamily="66" charset="-78"/>
                <a:sym typeface="Wingdings" pitchFamily="2" charset="2"/>
              </a:rPr>
              <a:t> </a:t>
            </a:r>
            <a:r>
              <a:rPr lang="en-US" sz="4000" dirty="0" err="1">
                <a:solidFill>
                  <a:srgbClr val="50242F"/>
                </a:solidFill>
                <a:latin typeface="Baloo Bhaijaan" panose="03080902040302020200" pitchFamily="66" charset="-78"/>
                <a:cs typeface="Baloo Bhaijaan" panose="03080902040302020200" pitchFamily="66" charset="-78"/>
                <a:sym typeface="Wingdings" pitchFamily="2" charset="2"/>
              </a:rPr>
              <a:t>chất</a:t>
            </a:r>
            <a:r>
              <a:rPr lang="en-US" sz="4000" dirty="0">
                <a:solidFill>
                  <a:srgbClr val="50242F"/>
                </a:solidFill>
                <a:latin typeface="Baloo Bhaijaan" panose="03080902040302020200" pitchFamily="66" charset="-78"/>
                <a:cs typeface="Baloo Bhaijaan" panose="03080902040302020200" pitchFamily="66" charset="-78"/>
                <a:sym typeface="Wingdings" pitchFamily="2" charset="2"/>
              </a:rPr>
              <a:t> </a:t>
            </a:r>
            <a:r>
              <a:rPr lang="en-US" sz="4000" dirty="0" err="1">
                <a:solidFill>
                  <a:srgbClr val="50242F"/>
                </a:solidFill>
                <a:latin typeface="Baloo Bhaijaan" panose="03080902040302020200" pitchFamily="66" charset="-78"/>
                <a:cs typeface="Baloo Bhaijaan" panose="03080902040302020200" pitchFamily="66" charset="-78"/>
                <a:sym typeface="Wingdings" pitchFamily="2" charset="2"/>
              </a:rPr>
              <a:t>trong</a:t>
            </a:r>
            <a:r>
              <a:rPr lang="en-US" sz="4000" dirty="0">
                <a:solidFill>
                  <a:srgbClr val="50242F"/>
                </a:solidFill>
                <a:latin typeface="Baloo Bhaijaan" panose="03080902040302020200" pitchFamily="66" charset="-78"/>
                <a:cs typeface="Baloo Bhaijaan" panose="03080902040302020200" pitchFamily="66" charset="-78"/>
                <a:sym typeface="Wingdings" pitchFamily="2" charset="2"/>
              </a:rPr>
              <a:t> </a:t>
            </a:r>
            <a:r>
              <a:rPr lang="en-US" sz="4000" dirty="0" err="1">
                <a:solidFill>
                  <a:srgbClr val="50242F"/>
                </a:solidFill>
                <a:latin typeface="Baloo Bhaijaan" panose="03080902040302020200" pitchFamily="66" charset="-78"/>
                <a:cs typeface="Baloo Bhaijaan" panose="03080902040302020200" pitchFamily="66" charset="-78"/>
                <a:sym typeface="Wingdings" pitchFamily="2" charset="2"/>
              </a:rPr>
              <a:t>tế</a:t>
            </a:r>
            <a:r>
              <a:rPr lang="en-US" sz="4000" dirty="0">
                <a:solidFill>
                  <a:srgbClr val="50242F"/>
                </a:solidFill>
                <a:latin typeface="Baloo Bhaijaan" panose="03080902040302020200" pitchFamily="66" charset="-78"/>
                <a:cs typeface="Baloo Bhaijaan" panose="03080902040302020200" pitchFamily="66" charset="-78"/>
                <a:sym typeface="Wingdings" pitchFamily="2" charset="2"/>
              </a:rPr>
              <a:t> </a:t>
            </a:r>
            <a:r>
              <a:rPr lang="en-US" sz="4000" dirty="0" err="1">
                <a:solidFill>
                  <a:srgbClr val="50242F"/>
                </a:solidFill>
                <a:latin typeface="Baloo Bhaijaan" panose="03080902040302020200" pitchFamily="66" charset="-78"/>
                <a:cs typeface="Baloo Bhaijaan" panose="03080902040302020200" pitchFamily="66" charset="-78"/>
                <a:sym typeface="Wingdings" pitchFamily="2" charset="2"/>
              </a:rPr>
              <a:t>bào</a:t>
            </a:r>
            <a:r>
              <a:rPr lang="en-US" sz="4000" dirty="0">
                <a:solidFill>
                  <a:srgbClr val="50242F"/>
                </a:solidFill>
                <a:latin typeface="Baloo Bhaijaan" panose="03080902040302020200" pitchFamily="66" charset="-78"/>
                <a:cs typeface="Baloo Bhaijaan" panose="03080902040302020200" pitchFamily="66" charset="-78"/>
                <a:sym typeface="Wingdings" pitchFamily="2" charset="2"/>
              </a:rPr>
              <a:t>.</a:t>
            </a:r>
            <a:endParaRPr lang="en-US" sz="4000" dirty="0">
              <a:solidFill>
                <a:srgbClr val="50242F"/>
              </a:solidFill>
              <a:latin typeface="Baloo Bhaijaan" panose="03080902040302020200" pitchFamily="66" charset="-78"/>
              <a:cs typeface="Baloo Bhaijaan" panose="03080902040302020200" pitchFamily="66" charset="-78"/>
            </a:endParaRPr>
          </a:p>
        </p:txBody>
      </p:sp>
      <p:sp>
        <p:nvSpPr>
          <p:cNvPr id="9" name="Freeform 9"/>
          <p:cNvSpPr/>
          <p:nvPr/>
        </p:nvSpPr>
        <p:spPr>
          <a:xfrm rot="9781628">
            <a:off x="13267600" y="5278408"/>
            <a:ext cx="7983398" cy="6909268"/>
          </a:xfrm>
          <a:custGeom>
            <a:avLst/>
            <a:gdLst/>
            <a:ahLst/>
            <a:cxnLst/>
            <a:rect l="l" t="t" r="r" b="b"/>
            <a:pathLst>
              <a:path w="7983398" h="6909268">
                <a:moveTo>
                  <a:pt x="0" y="0"/>
                </a:moveTo>
                <a:lnTo>
                  <a:pt x="7983398" y="0"/>
                </a:lnTo>
                <a:lnTo>
                  <a:pt x="7983398" y="6909268"/>
                </a:lnTo>
                <a:lnTo>
                  <a:pt x="0" y="69092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16566885" y="3193035"/>
            <a:ext cx="1092443" cy="1070594"/>
          </a:xfrm>
          <a:custGeom>
            <a:avLst/>
            <a:gdLst/>
            <a:ahLst/>
            <a:cxnLst/>
            <a:rect l="l" t="t" r="r" b="b"/>
            <a:pathLst>
              <a:path w="1092443" h="1070594">
                <a:moveTo>
                  <a:pt x="0" y="0"/>
                </a:moveTo>
                <a:lnTo>
                  <a:pt x="1092442" y="0"/>
                </a:lnTo>
                <a:lnTo>
                  <a:pt x="1092442" y="1070594"/>
                </a:lnTo>
                <a:lnTo>
                  <a:pt x="0" y="10705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11887200" y="8663244"/>
            <a:ext cx="1555626" cy="1555626"/>
          </a:xfrm>
          <a:custGeom>
            <a:avLst/>
            <a:gdLst/>
            <a:ahLst/>
            <a:cxnLst/>
            <a:rect l="l" t="t" r="r" b="b"/>
            <a:pathLst>
              <a:path w="1555626" h="1555626">
                <a:moveTo>
                  <a:pt x="0" y="0"/>
                </a:moveTo>
                <a:lnTo>
                  <a:pt x="1555626" y="0"/>
                </a:lnTo>
                <a:lnTo>
                  <a:pt x="1555626" y="1555626"/>
                </a:lnTo>
                <a:lnTo>
                  <a:pt x="0" y="15556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68000"/>
            </a:blip>
            <a:stretch>
              <a:fillRect l="-83333" r="-83333"/>
            </a:stretch>
          </a:blipFill>
        </p:spPr>
      </p:sp>
      <p:sp>
        <p:nvSpPr>
          <p:cNvPr id="3" name="TextBox 3"/>
          <p:cNvSpPr txBox="1"/>
          <p:nvPr/>
        </p:nvSpPr>
        <p:spPr>
          <a:xfrm>
            <a:off x="1058345" y="3273713"/>
            <a:ext cx="9560215" cy="5797100"/>
          </a:xfrm>
          <a:prstGeom prst="rect">
            <a:avLst/>
          </a:prstGeom>
        </p:spPr>
        <p:txBody>
          <a:bodyPr wrap="square" lIns="0" tIns="0" rIns="0" bIns="0" rtlCol="0" anchor="t">
            <a:spAutoFit/>
          </a:bodyPr>
          <a:lstStyle/>
          <a:p>
            <a:pPr algn="just">
              <a:lnSpc>
                <a:spcPts val="14946"/>
              </a:lnSpc>
            </a:pPr>
            <a:r>
              <a:rPr lang="en-US" sz="14100" spc="310" dirty="0">
                <a:solidFill>
                  <a:srgbClr val="764652"/>
                </a:solidFill>
                <a:latin typeface="Baloo Bhaijaan" panose="03080902040302020200" pitchFamily="66" charset="-78"/>
                <a:cs typeface="Baloo Bhaijaan" panose="03080902040302020200" pitchFamily="66" charset="-78"/>
              </a:rPr>
              <a:t>NHẬP BÀO VÀ </a:t>
            </a:r>
          </a:p>
          <a:p>
            <a:pPr algn="just">
              <a:lnSpc>
                <a:spcPts val="14946"/>
              </a:lnSpc>
            </a:pPr>
            <a:r>
              <a:rPr lang="en-US" sz="14100" spc="310" dirty="0">
                <a:solidFill>
                  <a:srgbClr val="764652"/>
                </a:solidFill>
                <a:latin typeface="Baloo Bhaijaan" panose="03080902040302020200" pitchFamily="66" charset="-78"/>
                <a:cs typeface="Baloo Bhaijaan" panose="03080902040302020200" pitchFamily="66" charset="-78"/>
              </a:rPr>
              <a:t>XUẤT BÀO</a:t>
            </a:r>
          </a:p>
        </p:txBody>
      </p:sp>
      <p:sp>
        <p:nvSpPr>
          <p:cNvPr id="4" name="TextBox 4"/>
          <p:cNvSpPr txBox="1"/>
          <p:nvPr/>
        </p:nvSpPr>
        <p:spPr>
          <a:xfrm>
            <a:off x="499648" y="354001"/>
            <a:ext cx="4993986" cy="2846933"/>
          </a:xfrm>
          <a:prstGeom prst="rect">
            <a:avLst/>
          </a:prstGeom>
        </p:spPr>
        <p:txBody>
          <a:bodyPr lIns="0" tIns="0" rIns="0" bIns="0" rtlCol="0" anchor="t">
            <a:spAutoFit/>
          </a:bodyPr>
          <a:lstStyle/>
          <a:p>
            <a:pPr>
              <a:lnSpc>
                <a:spcPts val="22200"/>
              </a:lnSpc>
            </a:pPr>
            <a:r>
              <a:rPr lang="en-US" sz="22200" spc="732" dirty="0">
                <a:solidFill>
                  <a:srgbClr val="5A8884"/>
                </a:solidFill>
                <a:latin typeface="Bobby Jones"/>
              </a:rPr>
              <a:t>IV.</a:t>
            </a:r>
          </a:p>
        </p:txBody>
      </p:sp>
      <p:sp>
        <p:nvSpPr>
          <p:cNvPr id="5" name="Freeform 5"/>
          <p:cNvSpPr/>
          <p:nvPr/>
        </p:nvSpPr>
        <p:spPr>
          <a:xfrm rot="-221324" flipH="1">
            <a:off x="11093118" y="990496"/>
            <a:ext cx="4608222" cy="3438886"/>
          </a:xfrm>
          <a:custGeom>
            <a:avLst/>
            <a:gdLst/>
            <a:ahLst/>
            <a:cxnLst/>
            <a:rect l="l" t="t" r="r" b="b"/>
            <a:pathLst>
              <a:path w="4608222" h="3438886">
                <a:moveTo>
                  <a:pt x="4608222" y="0"/>
                </a:moveTo>
                <a:lnTo>
                  <a:pt x="0" y="0"/>
                </a:lnTo>
                <a:lnTo>
                  <a:pt x="0" y="3438885"/>
                </a:lnTo>
                <a:lnTo>
                  <a:pt x="4608222" y="3438885"/>
                </a:lnTo>
                <a:lnTo>
                  <a:pt x="4608222"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9859876" y="1363206"/>
            <a:ext cx="1346732" cy="1346732"/>
          </a:xfrm>
          <a:custGeom>
            <a:avLst/>
            <a:gdLst/>
            <a:ahLst/>
            <a:cxnLst/>
            <a:rect l="l" t="t" r="r" b="b"/>
            <a:pathLst>
              <a:path w="1346732" h="1346732">
                <a:moveTo>
                  <a:pt x="0" y="0"/>
                </a:moveTo>
                <a:lnTo>
                  <a:pt x="1346732" y="0"/>
                </a:lnTo>
                <a:lnTo>
                  <a:pt x="1346732" y="1346733"/>
                </a:lnTo>
                <a:lnTo>
                  <a:pt x="0" y="13467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1206608" y="3686848"/>
            <a:ext cx="9024308" cy="10108695"/>
          </a:xfrm>
          <a:custGeom>
            <a:avLst/>
            <a:gdLst/>
            <a:ahLst/>
            <a:cxnLst/>
            <a:rect l="l" t="t" r="r" b="b"/>
            <a:pathLst>
              <a:path w="9024308" h="10108695">
                <a:moveTo>
                  <a:pt x="0" y="0"/>
                </a:moveTo>
                <a:lnTo>
                  <a:pt x="9024308" y="0"/>
                </a:lnTo>
                <a:lnTo>
                  <a:pt x="9024308" y="10108695"/>
                </a:lnTo>
                <a:lnTo>
                  <a:pt x="0" y="101086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6383713">
            <a:off x="15386100" y="5184690"/>
            <a:ext cx="1949371" cy="1910384"/>
          </a:xfrm>
          <a:custGeom>
            <a:avLst/>
            <a:gdLst/>
            <a:ahLst/>
            <a:cxnLst/>
            <a:rect l="l" t="t" r="r" b="b"/>
            <a:pathLst>
              <a:path w="1949371" h="1910384">
                <a:moveTo>
                  <a:pt x="0" y="0"/>
                </a:moveTo>
                <a:lnTo>
                  <a:pt x="1949371" y="0"/>
                </a:lnTo>
                <a:lnTo>
                  <a:pt x="1949371" y="1910384"/>
                </a:lnTo>
                <a:lnTo>
                  <a:pt x="0" y="19103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4262732">
            <a:off x="12726981" y="7881591"/>
            <a:ext cx="1242543" cy="1217692"/>
          </a:xfrm>
          <a:custGeom>
            <a:avLst/>
            <a:gdLst/>
            <a:ahLst/>
            <a:cxnLst/>
            <a:rect l="l" t="t" r="r" b="b"/>
            <a:pathLst>
              <a:path w="1242543" h="1217692">
                <a:moveTo>
                  <a:pt x="0" y="0"/>
                </a:moveTo>
                <a:lnTo>
                  <a:pt x="1242543" y="0"/>
                </a:lnTo>
                <a:lnTo>
                  <a:pt x="1242543" y="1217692"/>
                </a:lnTo>
                <a:lnTo>
                  <a:pt x="0" y="12176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85402">
            <a:off x="12745037" y="5427311"/>
            <a:ext cx="863629" cy="846356"/>
          </a:xfrm>
          <a:custGeom>
            <a:avLst/>
            <a:gdLst/>
            <a:ahLst/>
            <a:cxnLst/>
            <a:rect l="l" t="t" r="r" b="b"/>
            <a:pathLst>
              <a:path w="863629" h="846356">
                <a:moveTo>
                  <a:pt x="0" y="0"/>
                </a:moveTo>
                <a:lnTo>
                  <a:pt x="863629" y="0"/>
                </a:lnTo>
                <a:lnTo>
                  <a:pt x="863629" y="846356"/>
                </a:lnTo>
                <a:lnTo>
                  <a:pt x="0" y="8463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6510533" y="279933"/>
            <a:ext cx="1497535" cy="1497535"/>
          </a:xfrm>
          <a:custGeom>
            <a:avLst/>
            <a:gdLst/>
            <a:ahLst/>
            <a:cxnLst/>
            <a:rect l="l" t="t" r="r" b="b"/>
            <a:pathLst>
              <a:path w="1497535" h="1497535">
                <a:moveTo>
                  <a:pt x="0" y="0"/>
                </a:moveTo>
                <a:lnTo>
                  <a:pt x="1497534" y="0"/>
                </a:lnTo>
                <a:lnTo>
                  <a:pt x="1497534" y="1497534"/>
                </a:lnTo>
                <a:lnTo>
                  <a:pt x="0" y="149753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TextBox 11">
            <a:extLst>
              <a:ext uri="{FF2B5EF4-FFF2-40B4-BE49-F238E27FC236}">
                <a16:creationId xmlns:a16="http://schemas.microsoft.com/office/drawing/2014/main" id="{DABCCA26-6246-EE69-43EC-43980EDA19F3}"/>
              </a:ext>
            </a:extLst>
          </p:cNvPr>
          <p:cNvSpPr txBox="1"/>
          <p:nvPr/>
        </p:nvSpPr>
        <p:spPr>
          <a:xfrm>
            <a:off x="1295400" y="9275785"/>
            <a:ext cx="10213848" cy="369332"/>
          </a:xfrm>
          <a:prstGeom prst="rect">
            <a:avLst/>
          </a:prstGeom>
          <a:noFill/>
        </p:spPr>
        <p:txBody>
          <a:bodyPr wrap="square">
            <a:spAutoFit/>
          </a:bodyPr>
          <a:lstStyle/>
          <a:p>
            <a:r>
              <a:rPr lang="en-VN" dirty="0"/>
              <a:t>https://www.youtube.com/watch?v=rpnu4N-LP5I</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68000"/>
            </a:blip>
            <a:stretch>
              <a:fillRect l="-83333" r="-83333"/>
            </a:stretch>
          </a:blipFill>
        </p:spPr>
      </p:sp>
      <p:sp>
        <p:nvSpPr>
          <p:cNvPr id="5" name="TextBox 5"/>
          <p:cNvSpPr txBox="1"/>
          <p:nvPr/>
        </p:nvSpPr>
        <p:spPr>
          <a:xfrm>
            <a:off x="3777873" y="920386"/>
            <a:ext cx="10338951" cy="8002191"/>
          </a:xfrm>
          <a:prstGeom prst="rect">
            <a:avLst/>
          </a:prstGeom>
        </p:spPr>
        <p:txBody>
          <a:bodyPr wrap="square" lIns="0" tIns="0" rIns="0" bIns="0" rtlCol="0" anchor="t">
            <a:spAutoFit/>
          </a:bodyPr>
          <a:lstStyle/>
          <a:p>
            <a:pPr algn="just"/>
            <a:r>
              <a:rPr lang="en-US" sz="4000" dirty="0" err="1">
                <a:solidFill>
                  <a:srgbClr val="0070C0"/>
                </a:solidFill>
                <a:latin typeface="Baloo Bhaijaan" panose="03080902040302020200" pitchFamily="66" charset="-78"/>
                <a:cs typeface="Baloo Bhaijaan" panose="03080902040302020200" pitchFamily="66" charset="-78"/>
              </a:rPr>
              <a:t>Sự</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nhập</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bào</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và</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xuất</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bào</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là</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hình</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thức</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vận</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chuyển</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chủ</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động</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các</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phân</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tử</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lớn</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như</a:t>
            </a:r>
            <a:r>
              <a:rPr lang="en-US" sz="4000" dirty="0">
                <a:solidFill>
                  <a:srgbClr val="0070C0"/>
                </a:solidFill>
                <a:latin typeface="Baloo Bhaijaan" panose="03080902040302020200" pitchFamily="66" charset="-78"/>
                <a:cs typeface="Baloo Bhaijaan" panose="03080902040302020200" pitchFamily="66" charset="-78"/>
              </a:rPr>
              <a:t> protein, polysaccharide, </a:t>
            </a:r>
            <a:r>
              <a:rPr lang="en-US" sz="4000" dirty="0" err="1">
                <a:solidFill>
                  <a:srgbClr val="0070C0"/>
                </a:solidFill>
                <a:latin typeface="Baloo Bhaijaan" panose="03080902040302020200" pitchFamily="66" charset="-78"/>
                <a:cs typeface="Baloo Bhaijaan" panose="03080902040302020200" pitchFamily="66" charset="-78"/>
              </a:rPr>
              <a:t>lượng</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lớn</a:t>
            </a:r>
            <a:r>
              <a:rPr lang="en-US" sz="4000" dirty="0">
                <a:solidFill>
                  <a:srgbClr val="0070C0"/>
                </a:solidFill>
                <a:latin typeface="Baloo Bhaijaan" panose="03080902040302020200" pitchFamily="66" charset="-78"/>
                <a:cs typeface="Baloo Bhaijaan" panose="03080902040302020200" pitchFamily="66" charset="-78"/>
              </a:rPr>
              <a:t> chat </a:t>
            </a:r>
            <a:r>
              <a:rPr lang="en-US" sz="4000" dirty="0" err="1">
                <a:solidFill>
                  <a:srgbClr val="0070C0"/>
                </a:solidFill>
                <a:latin typeface="Baloo Bhaijaan" panose="03080902040302020200" pitchFamily="66" charset="-78"/>
                <a:cs typeface="Baloo Bhaijaan" panose="03080902040302020200" pitchFamily="66" charset="-78"/>
              </a:rPr>
              <a:t>lỏng</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hoặc</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cả</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tế</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bào</a:t>
            </a:r>
            <a:r>
              <a:rPr lang="en-US" sz="4000" dirty="0">
                <a:solidFill>
                  <a:srgbClr val="0070C0"/>
                </a:solidFill>
                <a:latin typeface="Baloo Bhaijaan" panose="03080902040302020200" pitchFamily="66" charset="-78"/>
                <a:cs typeface="Baloo Bhaijaan" panose="03080902040302020200" pitchFamily="66" charset="-78"/>
              </a:rPr>
              <a:t>. </a:t>
            </a:r>
          </a:p>
          <a:p>
            <a:pPr algn="just"/>
            <a:endParaRPr lang="en-US" sz="4000" dirty="0">
              <a:solidFill>
                <a:srgbClr val="0070C0"/>
              </a:solidFill>
              <a:latin typeface="Baloo Bhaijaan" panose="03080902040302020200" pitchFamily="66" charset="-78"/>
              <a:cs typeface="Baloo Bhaijaan" panose="03080902040302020200" pitchFamily="66" charset="-78"/>
            </a:endParaRPr>
          </a:p>
          <a:p>
            <a:pPr algn="just"/>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Nhập</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bào</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màng</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tế</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bào</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lõm</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vào</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hình</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thành</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các</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túi</a:t>
            </a:r>
            <a:r>
              <a:rPr lang="en-US" sz="4000" dirty="0">
                <a:solidFill>
                  <a:srgbClr val="0070C0"/>
                </a:solidFill>
                <a:latin typeface="Baloo Bhaijaan" panose="03080902040302020200" pitchFamily="66" charset="-78"/>
                <a:cs typeface="Baloo Bhaijaan" panose="03080902040302020200" pitchFamily="66" charset="-78"/>
              </a:rPr>
              <a:t> bao </a:t>
            </a:r>
            <a:r>
              <a:rPr lang="en-US" sz="4000" dirty="0" err="1">
                <a:solidFill>
                  <a:srgbClr val="0070C0"/>
                </a:solidFill>
                <a:latin typeface="Baloo Bhaijaan" panose="03080902040302020200" pitchFamily="66" charset="-78"/>
                <a:cs typeface="Baloo Bhaijaan" panose="03080902040302020200" pitchFamily="66" charset="-78"/>
              </a:rPr>
              <a:t>quanh</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các</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phân</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tử</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lớn</a:t>
            </a:r>
            <a:r>
              <a:rPr lang="en-US" sz="4000" dirty="0">
                <a:solidFill>
                  <a:srgbClr val="0070C0"/>
                </a:solidFill>
                <a:latin typeface="Baloo Bhaijaan" panose="03080902040302020200" pitchFamily="66" charset="-78"/>
                <a:cs typeface="Baloo Bhaijaan" panose="03080902040302020200" pitchFamily="66" charset="-78"/>
              </a:rPr>
              <a:t> hay </a:t>
            </a:r>
            <a:r>
              <a:rPr lang="en-US" sz="4000" dirty="0" err="1">
                <a:solidFill>
                  <a:srgbClr val="0070C0"/>
                </a:solidFill>
                <a:latin typeface="Baloo Bhaijaan" panose="03080902040302020200" pitchFamily="66" charset="-78"/>
                <a:cs typeface="Baloo Bhaijaan" panose="03080902040302020200" pitchFamily="66" charset="-78"/>
              </a:rPr>
              <a:t>tế</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bào</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thực</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bào</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nước</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và</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các</a:t>
            </a:r>
            <a:r>
              <a:rPr lang="en-US" sz="4000" dirty="0">
                <a:solidFill>
                  <a:srgbClr val="0070C0"/>
                </a:solidFill>
                <a:latin typeface="Baloo Bhaijaan" panose="03080902040302020200" pitchFamily="66" charset="-78"/>
                <a:cs typeface="Baloo Bhaijaan" panose="03080902040302020200" pitchFamily="66" charset="-78"/>
              </a:rPr>
              <a:t> chat </a:t>
            </a:r>
            <a:r>
              <a:rPr lang="en-US" sz="4000" dirty="0" err="1">
                <a:solidFill>
                  <a:srgbClr val="0070C0"/>
                </a:solidFill>
                <a:latin typeface="Baloo Bhaijaan" panose="03080902040302020200" pitchFamily="66" charset="-78"/>
                <a:cs typeface="Baloo Bhaijaan" panose="03080902040302020200" pitchFamily="66" charset="-78"/>
              </a:rPr>
              <a:t>hoà</a:t>
            </a:r>
            <a:r>
              <a:rPr lang="en-US" sz="4000" dirty="0">
                <a:solidFill>
                  <a:srgbClr val="0070C0"/>
                </a:solidFill>
                <a:latin typeface="Baloo Bhaijaan" panose="03080902040302020200" pitchFamily="66" charset="-78"/>
                <a:cs typeface="Baloo Bhaijaan" panose="03080902040302020200" pitchFamily="66" charset="-78"/>
              </a:rPr>
              <a:t> tan (</a:t>
            </a:r>
            <a:r>
              <a:rPr lang="en-US" sz="4000" dirty="0" err="1">
                <a:solidFill>
                  <a:srgbClr val="0070C0"/>
                </a:solidFill>
                <a:latin typeface="Baloo Bhaijaan" panose="03080902040302020200" pitchFamily="66" charset="-78"/>
                <a:cs typeface="Baloo Bhaijaan" panose="03080902040302020200" pitchFamily="66" charset="-78"/>
              </a:rPr>
              <a:t>ẩm</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bào</a:t>
            </a:r>
            <a:r>
              <a:rPr lang="en-US" sz="4000" dirty="0">
                <a:solidFill>
                  <a:srgbClr val="0070C0"/>
                </a:solidFill>
                <a:latin typeface="Baloo Bhaijaan" panose="03080902040302020200" pitchFamily="66" charset="-78"/>
                <a:cs typeface="Baloo Bhaijaan" panose="03080902040302020200" pitchFamily="66" charset="-78"/>
              </a:rPr>
              <a:t>).</a:t>
            </a:r>
          </a:p>
          <a:p>
            <a:pPr algn="just"/>
            <a:endParaRPr lang="en-US" sz="4000" dirty="0">
              <a:solidFill>
                <a:srgbClr val="0070C0"/>
              </a:solidFill>
              <a:latin typeface="Baloo Bhaijaan" panose="03080902040302020200" pitchFamily="66" charset="-78"/>
              <a:cs typeface="Baloo Bhaijaan" panose="03080902040302020200" pitchFamily="66" charset="-78"/>
            </a:endParaRPr>
          </a:p>
          <a:p>
            <a:pPr algn="just"/>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Xuất</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bào</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các</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túi</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mang</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các</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phân</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tử</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đi</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đến</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màng</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nhập</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với</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màng</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và</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giải</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phóng</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chúng</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ra</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bên</a:t>
            </a:r>
            <a:r>
              <a:rPr lang="en-US" sz="4000" dirty="0">
                <a:solidFill>
                  <a:srgbClr val="0070C0"/>
                </a:solidFill>
                <a:latin typeface="Baloo Bhaijaan" panose="03080902040302020200" pitchFamily="66" charset="-78"/>
                <a:cs typeface="Baloo Bhaijaan" panose="03080902040302020200" pitchFamily="66" charset="-78"/>
              </a:rPr>
              <a:t> </a:t>
            </a:r>
            <a:r>
              <a:rPr lang="en-US" sz="4000" dirty="0" err="1">
                <a:solidFill>
                  <a:srgbClr val="0070C0"/>
                </a:solidFill>
                <a:latin typeface="Baloo Bhaijaan" panose="03080902040302020200" pitchFamily="66" charset="-78"/>
                <a:cs typeface="Baloo Bhaijaan" panose="03080902040302020200" pitchFamily="66" charset="-78"/>
              </a:rPr>
              <a:t>ngoài</a:t>
            </a:r>
            <a:r>
              <a:rPr lang="en-US" sz="4000" dirty="0">
                <a:solidFill>
                  <a:srgbClr val="0070C0"/>
                </a:solidFill>
                <a:latin typeface="Baloo Bhaijaan" panose="03080902040302020200" pitchFamily="66" charset="-78"/>
                <a:cs typeface="Baloo Bhaijaan" panose="03080902040302020200" pitchFamily="66" charset="-78"/>
              </a:rPr>
              <a:t>. </a:t>
            </a:r>
          </a:p>
        </p:txBody>
      </p:sp>
      <p:sp>
        <p:nvSpPr>
          <p:cNvPr id="6" name="Freeform 6"/>
          <p:cNvSpPr/>
          <p:nvPr/>
        </p:nvSpPr>
        <p:spPr>
          <a:xfrm rot="-327008">
            <a:off x="14709476" y="1223849"/>
            <a:ext cx="2734674" cy="4423738"/>
          </a:xfrm>
          <a:custGeom>
            <a:avLst/>
            <a:gdLst/>
            <a:ahLst/>
            <a:cxnLst/>
            <a:rect l="l" t="t" r="r" b="b"/>
            <a:pathLst>
              <a:path w="2734674" h="4423738">
                <a:moveTo>
                  <a:pt x="0" y="0"/>
                </a:moveTo>
                <a:lnTo>
                  <a:pt x="2734675" y="0"/>
                </a:lnTo>
                <a:lnTo>
                  <a:pt x="2734675" y="4423738"/>
                </a:lnTo>
                <a:lnTo>
                  <a:pt x="0" y="44237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2700000">
            <a:off x="40709" y="5179965"/>
            <a:ext cx="3540355" cy="5696542"/>
          </a:xfrm>
          <a:custGeom>
            <a:avLst/>
            <a:gdLst/>
            <a:ahLst/>
            <a:cxnLst/>
            <a:rect l="l" t="t" r="r" b="b"/>
            <a:pathLst>
              <a:path w="4738468" h="6673898">
                <a:moveTo>
                  <a:pt x="0" y="0"/>
                </a:moveTo>
                <a:lnTo>
                  <a:pt x="4738467" y="0"/>
                </a:lnTo>
                <a:lnTo>
                  <a:pt x="4738467" y="6673899"/>
                </a:lnTo>
                <a:lnTo>
                  <a:pt x="0" y="66738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890991" y="3267647"/>
            <a:ext cx="1439930" cy="1439930"/>
          </a:xfrm>
          <a:custGeom>
            <a:avLst/>
            <a:gdLst/>
            <a:ahLst/>
            <a:cxnLst/>
            <a:rect l="l" t="t" r="r" b="b"/>
            <a:pathLst>
              <a:path w="1439930" h="1439930">
                <a:moveTo>
                  <a:pt x="0" y="0"/>
                </a:moveTo>
                <a:lnTo>
                  <a:pt x="1439930" y="0"/>
                </a:lnTo>
                <a:lnTo>
                  <a:pt x="1439930" y="1439930"/>
                </a:lnTo>
                <a:lnTo>
                  <a:pt x="0" y="14399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4834116" y="7047448"/>
            <a:ext cx="3212361" cy="3113070"/>
          </a:xfrm>
          <a:custGeom>
            <a:avLst/>
            <a:gdLst/>
            <a:ahLst/>
            <a:cxnLst/>
            <a:rect l="l" t="t" r="r" b="b"/>
            <a:pathLst>
              <a:path w="3212361" h="3113070">
                <a:moveTo>
                  <a:pt x="0" y="0"/>
                </a:moveTo>
                <a:lnTo>
                  <a:pt x="3212361" y="0"/>
                </a:lnTo>
                <a:lnTo>
                  <a:pt x="3212361" y="3113070"/>
                </a:lnTo>
                <a:lnTo>
                  <a:pt x="0" y="31130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710035">
            <a:off x="629593" y="414912"/>
            <a:ext cx="1900270" cy="2128612"/>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a:off x="16846138" y="133282"/>
            <a:ext cx="1121887" cy="1121887"/>
          </a:xfrm>
          <a:custGeom>
            <a:avLst/>
            <a:gdLst/>
            <a:ahLst/>
            <a:cxnLst/>
            <a:rect l="l" t="t" r="r" b="b"/>
            <a:pathLst>
              <a:path w="1121887" h="1121887">
                <a:moveTo>
                  <a:pt x="0" y="0"/>
                </a:moveTo>
                <a:lnTo>
                  <a:pt x="1121887" y="0"/>
                </a:lnTo>
                <a:lnTo>
                  <a:pt x="1121887" y="1121887"/>
                </a:lnTo>
                <a:lnTo>
                  <a:pt x="0" y="112188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sp>
      <p:grpSp>
        <p:nvGrpSpPr>
          <p:cNvPr id="3" name="Group 3"/>
          <p:cNvGrpSpPr/>
          <p:nvPr/>
        </p:nvGrpSpPr>
        <p:grpSpPr>
          <a:xfrm>
            <a:off x="1028700" y="7303489"/>
            <a:ext cx="16230600" cy="2215261"/>
            <a:chOff x="0" y="0"/>
            <a:chExt cx="4274726" cy="583443"/>
          </a:xfrm>
        </p:grpSpPr>
        <p:sp>
          <p:nvSpPr>
            <p:cNvPr id="4" name="Freeform 4"/>
            <p:cNvSpPr/>
            <p:nvPr/>
          </p:nvSpPr>
          <p:spPr>
            <a:xfrm>
              <a:off x="0" y="0"/>
              <a:ext cx="4274726" cy="583443"/>
            </a:xfrm>
            <a:custGeom>
              <a:avLst/>
              <a:gdLst/>
              <a:ahLst/>
              <a:cxnLst/>
              <a:rect l="l" t="t" r="r" b="b"/>
              <a:pathLst>
                <a:path w="4274726" h="583443">
                  <a:moveTo>
                    <a:pt x="24327" y="0"/>
                  </a:moveTo>
                  <a:lnTo>
                    <a:pt x="4250399" y="0"/>
                  </a:lnTo>
                  <a:cubicBezTo>
                    <a:pt x="4263834" y="0"/>
                    <a:pt x="4274726" y="10891"/>
                    <a:pt x="4274726" y="24327"/>
                  </a:cubicBezTo>
                  <a:lnTo>
                    <a:pt x="4274726" y="559116"/>
                  </a:lnTo>
                  <a:cubicBezTo>
                    <a:pt x="4274726" y="572552"/>
                    <a:pt x="4263834" y="583443"/>
                    <a:pt x="4250399" y="583443"/>
                  </a:cubicBezTo>
                  <a:lnTo>
                    <a:pt x="24327" y="583443"/>
                  </a:lnTo>
                  <a:cubicBezTo>
                    <a:pt x="10891" y="583443"/>
                    <a:pt x="0" y="572552"/>
                    <a:pt x="0" y="559116"/>
                  </a:cubicBezTo>
                  <a:lnTo>
                    <a:pt x="0" y="24327"/>
                  </a:lnTo>
                  <a:cubicBezTo>
                    <a:pt x="0" y="10891"/>
                    <a:pt x="10891" y="0"/>
                    <a:pt x="24327" y="0"/>
                  </a:cubicBezTo>
                  <a:close/>
                </a:path>
              </a:pathLst>
            </a:custGeom>
            <a:solidFill>
              <a:srgbClr val="FFFFFF"/>
            </a:solidFill>
          </p:spPr>
        </p:sp>
        <p:sp>
          <p:nvSpPr>
            <p:cNvPr id="5" name="TextBox 5"/>
            <p:cNvSpPr txBox="1"/>
            <p:nvPr/>
          </p:nvSpPr>
          <p:spPr>
            <a:xfrm>
              <a:off x="0" y="-47625"/>
              <a:ext cx="4274726" cy="631068"/>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3071947" y="8606790"/>
            <a:ext cx="12144106" cy="455295"/>
          </a:xfrm>
          <a:prstGeom prst="rect">
            <a:avLst/>
          </a:prstGeom>
        </p:spPr>
        <p:txBody>
          <a:bodyPr lIns="0" tIns="0" rIns="0" bIns="0" rtlCol="0" anchor="t">
            <a:spAutoFit/>
          </a:bodyPr>
          <a:lstStyle/>
          <a:p>
            <a:pPr algn="ctr">
              <a:lnSpc>
                <a:spcPts val="3300"/>
              </a:lnSpc>
              <a:spcBef>
                <a:spcPct val="0"/>
              </a:spcBef>
            </a:pPr>
            <a:r>
              <a:rPr lang="en-US" sz="3300">
                <a:solidFill>
                  <a:srgbClr val="50242F"/>
                </a:solidFill>
                <a:latin typeface="Dosis Semi-Bold"/>
              </a:rPr>
              <a:t>Images help us understand the theory.</a:t>
            </a:r>
          </a:p>
        </p:txBody>
      </p:sp>
      <p:sp>
        <p:nvSpPr>
          <p:cNvPr id="7" name="Freeform 7"/>
          <p:cNvSpPr/>
          <p:nvPr/>
        </p:nvSpPr>
        <p:spPr>
          <a:xfrm>
            <a:off x="1411439" y="7622556"/>
            <a:ext cx="1660507" cy="1548423"/>
          </a:xfrm>
          <a:custGeom>
            <a:avLst/>
            <a:gdLst/>
            <a:ahLst/>
            <a:cxnLst/>
            <a:rect l="l" t="t" r="r" b="b"/>
            <a:pathLst>
              <a:path w="1660507" h="1548423">
                <a:moveTo>
                  <a:pt x="0" y="0"/>
                </a:moveTo>
                <a:lnTo>
                  <a:pt x="1660508" y="0"/>
                </a:lnTo>
                <a:lnTo>
                  <a:pt x="1660508" y="1548424"/>
                </a:lnTo>
                <a:lnTo>
                  <a:pt x="0" y="1548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15386194" y="7636908"/>
            <a:ext cx="1660507" cy="1548423"/>
          </a:xfrm>
          <a:custGeom>
            <a:avLst/>
            <a:gdLst/>
            <a:ahLst/>
            <a:cxnLst/>
            <a:rect l="l" t="t" r="r" b="b"/>
            <a:pathLst>
              <a:path w="1660507" h="1548423">
                <a:moveTo>
                  <a:pt x="0" y="0"/>
                </a:moveTo>
                <a:lnTo>
                  <a:pt x="1660507" y="0"/>
                </a:lnTo>
                <a:lnTo>
                  <a:pt x="1660507" y="1548423"/>
                </a:lnTo>
                <a:lnTo>
                  <a:pt x="0" y="15484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9"/>
          <p:cNvSpPr txBox="1"/>
          <p:nvPr/>
        </p:nvSpPr>
        <p:spPr>
          <a:xfrm>
            <a:off x="3071947" y="7708281"/>
            <a:ext cx="12144106" cy="749299"/>
          </a:xfrm>
          <a:prstGeom prst="rect">
            <a:avLst/>
          </a:prstGeom>
        </p:spPr>
        <p:txBody>
          <a:bodyPr lIns="0" tIns="0" rIns="0" bIns="0" rtlCol="0" anchor="t">
            <a:spAutoFit/>
          </a:bodyPr>
          <a:lstStyle/>
          <a:p>
            <a:pPr algn="ctr">
              <a:lnSpc>
                <a:spcPts val="5499"/>
              </a:lnSpc>
            </a:pPr>
            <a:r>
              <a:rPr lang="en-US" sz="5499" spc="379">
                <a:solidFill>
                  <a:srgbClr val="764652"/>
                </a:solidFill>
                <a:latin typeface="Bobby Jones"/>
              </a:rPr>
              <a:t>LAB PICTURE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68000"/>
            </a:blip>
            <a:stretch>
              <a:fillRect l="-83333" r="-83333"/>
            </a:stretch>
          </a:blipFill>
        </p:spPr>
      </p:sp>
      <p:sp>
        <p:nvSpPr>
          <p:cNvPr id="5" name="Freeform 5"/>
          <p:cNvSpPr/>
          <p:nvPr/>
        </p:nvSpPr>
        <p:spPr>
          <a:xfrm rot="-221324" flipH="1">
            <a:off x="13402932" y="1173376"/>
            <a:ext cx="4608222" cy="3438886"/>
          </a:xfrm>
          <a:custGeom>
            <a:avLst/>
            <a:gdLst/>
            <a:ahLst/>
            <a:cxnLst/>
            <a:rect l="l" t="t" r="r" b="b"/>
            <a:pathLst>
              <a:path w="4608222" h="3438886">
                <a:moveTo>
                  <a:pt x="4608222" y="0"/>
                </a:moveTo>
                <a:lnTo>
                  <a:pt x="0" y="0"/>
                </a:lnTo>
                <a:lnTo>
                  <a:pt x="0" y="3438885"/>
                </a:lnTo>
                <a:lnTo>
                  <a:pt x="4608222" y="3438885"/>
                </a:lnTo>
                <a:lnTo>
                  <a:pt x="4608222"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4125885" y="4574058"/>
            <a:ext cx="1346732" cy="1346732"/>
          </a:xfrm>
          <a:custGeom>
            <a:avLst/>
            <a:gdLst/>
            <a:ahLst/>
            <a:cxnLst/>
            <a:rect l="l" t="t" r="r" b="b"/>
            <a:pathLst>
              <a:path w="1346732" h="1346732">
                <a:moveTo>
                  <a:pt x="0" y="0"/>
                </a:moveTo>
                <a:lnTo>
                  <a:pt x="1346732" y="0"/>
                </a:lnTo>
                <a:lnTo>
                  <a:pt x="1346732" y="1346733"/>
                </a:lnTo>
                <a:lnTo>
                  <a:pt x="0" y="13467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1206608" y="3686848"/>
            <a:ext cx="9024308" cy="10108695"/>
          </a:xfrm>
          <a:custGeom>
            <a:avLst/>
            <a:gdLst/>
            <a:ahLst/>
            <a:cxnLst/>
            <a:rect l="l" t="t" r="r" b="b"/>
            <a:pathLst>
              <a:path w="9024308" h="10108695">
                <a:moveTo>
                  <a:pt x="0" y="0"/>
                </a:moveTo>
                <a:lnTo>
                  <a:pt x="9024308" y="0"/>
                </a:lnTo>
                <a:lnTo>
                  <a:pt x="9024308" y="10108695"/>
                </a:lnTo>
                <a:lnTo>
                  <a:pt x="0" y="101086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6383713">
            <a:off x="15386100" y="5184690"/>
            <a:ext cx="1949371" cy="1910384"/>
          </a:xfrm>
          <a:custGeom>
            <a:avLst/>
            <a:gdLst/>
            <a:ahLst/>
            <a:cxnLst/>
            <a:rect l="l" t="t" r="r" b="b"/>
            <a:pathLst>
              <a:path w="1949371" h="1910384">
                <a:moveTo>
                  <a:pt x="0" y="0"/>
                </a:moveTo>
                <a:lnTo>
                  <a:pt x="1949371" y="0"/>
                </a:lnTo>
                <a:lnTo>
                  <a:pt x="1949371" y="1910384"/>
                </a:lnTo>
                <a:lnTo>
                  <a:pt x="0" y="19103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4262732">
            <a:off x="12726981" y="7881591"/>
            <a:ext cx="1242543" cy="1217692"/>
          </a:xfrm>
          <a:custGeom>
            <a:avLst/>
            <a:gdLst/>
            <a:ahLst/>
            <a:cxnLst/>
            <a:rect l="l" t="t" r="r" b="b"/>
            <a:pathLst>
              <a:path w="1242543" h="1217692">
                <a:moveTo>
                  <a:pt x="0" y="0"/>
                </a:moveTo>
                <a:lnTo>
                  <a:pt x="1242543" y="0"/>
                </a:lnTo>
                <a:lnTo>
                  <a:pt x="1242543" y="1217692"/>
                </a:lnTo>
                <a:lnTo>
                  <a:pt x="0" y="12176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85402">
            <a:off x="12745037" y="5427311"/>
            <a:ext cx="863629" cy="846356"/>
          </a:xfrm>
          <a:custGeom>
            <a:avLst/>
            <a:gdLst/>
            <a:ahLst/>
            <a:cxnLst/>
            <a:rect l="l" t="t" r="r" b="b"/>
            <a:pathLst>
              <a:path w="863629" h="846356">
                <a:moveTo>
                  <a:pt x="0" y="0"/>
                </a:moveTo>
                <a:lnTo>
                  <a:pt x="863629" y="0"/>
                </a:lnTo>
                <a:lnTo>
                  <a:pt x="863629" y="846356"/>
                </a:lnTo>
                <a:lnTo>
                  <a:pt x="0" y="8463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6803486" y="279933"/>
            <a:ext cx="1497535" cy="1497535"/>
          </a:xfrm>
          <a:custGeom>
            <a:avLst/>
            <a:gdLst/>
            <a:ahLst/>
            <a:cxnLst/>
            <a:rect l="l" t="t" r="r" b="b"/>
            <a:pathLst>
              <a:path w="1497535" h="1497535">
                <a:moveTo>
                  <a:pt x="0" y="0"/>
                </a:moveTo>
                <a:lnTo>
                  <a:pt x="1497535" y="0"/>
                </a:lnTo>
                <a:lnTo>
                  <a:pt x="1497535" y="1497534"/>
                </a:lnTo>
                <a:lnTo>
                  <a:pt x="0" y="149753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6146" name="Picture 2" descr="Củng cố kiến thức">
            <a:extLst>
              <a:ext uri="{FF2B5EF4-FFF2-40B4-BE49-F238E27FC236}">
                <a16:creationId xmlns:a16="http://schemas.microsoft.com/office/drawing/2014/main" id="{ED46F715-BA96-E405-6E18-A744A60E5C4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00389" y="1257300"/>
            <a:ext cx="7838855" cy="844064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CBF7B01-42A9-CFAB-642C-758E42F79B90}"/>
              </a:ext>
            </a:extLst>
          </p:cNvPr>
          <p:cNvSpPr txBox="1"/>
          <p:nvPr/>
        </p:nvSpPr>
        <p:spPr>
          <a:xfrm>
            <a:off x="990600" y="342900"/>
            <a:ext cx="11963400" cy="769441"/>
          </a:xfrm>
          <a:prstGeom prst="rect">
            <a:avLst/>
          </a:prstGeom>
          <a:noFill/>
        </p:spPr>
        <p:txBody>
          <a:bodyPr wrap="square" rtlCol="0">
            <a:spAutoFit/>
          </a:bodyPr>
          <a:lstStyle/>
          <a:p>
            <a:r>
              <a:rPr lang="en-VN" sz="4400" b="1" dirty="0"/>
              <a:t>BÀI 9. TRAO ĐỔI CHẤT QUA MÀNG SINH CHẤT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68000"/>
            </a:blip>
            <a:stretch>
              <a:fillRect l="-83333" r="-83333"/>
            </a:stretch>
          </a:blipFill>
        </p:spPr>
      </p:sp>
      <p:sp>
        <p:nvSpPr>
          <p:cNvPr id="3" name="TextBox 3"/>
          <p:cNvSpPr txBox="1"/>
          <p:nvPr/>
        </p:nvSpPr>
        <p:spPr>
          <a:xfrm>
            <a:off x="1808945" y="2181879"/>
            <a:ext cx="14676233" cy="1356360"/>
          </a:xfrm>
          <a:prstGeom prst="rect">
            <a:avLst/>
          </a:prstGeom>
        </p:spPr>
        <p:txBody>
          <a:bodyPr lIns="0" tIns="0" rIns="0" bIns="0" rtlCol="0" anchor="t">
            <a:spAutoFit/>
          </a:bodyPr>
          <a:lstStyle/>
          <a:p>
            <a:pPr algn="ctr">
              <a:lnSpc>
                <a:spcPts val="9900"/>
              </a:lnSpc>
            </a:pPr>
            <a:r>
              <a:rPr lang="en-US" sz="9900" spc="326">
                <a:solidFill>
                  <a:srgbClr val="764652"/>
                </a:solidFill>
                <a:latin typeface="Bobby Jones"/>
              </a:rPr>
              <a:t>PROJECT SUMMARY</a:t>
            </a:r>
          </a:p>
        </p:txBody>
      </p:sp>
      <p:sp>
        <p:nvSpPr>
          <p:cNvPr id="4" name="TextBox 4"/>
          <p:cNvSpPr txBox="1"/>
          <p:nvPr/>
        </p:nvSpPr>
        <p:spPr>
          <a:xfrm>
            <a:off x="1421567" y="4248788"/>
            <a:ext cx="4876990" cy="588010"/>
          </a:xfrm>
          <a:prstGeom prst="rect">
            <a:avLst/>
          </a:prstGeom>
        </p:spPr>
        <p:txBody>
          <a:bodyPr lIns="0" tIns="0" rIns="0" bIns="0" rtlCol="0" anchor="t">
            <a:spAutoFit/>
          </a:bodyPr>
          <a:lstStyle/>
          <a:p>
            <a:pPr algn="ctr">
              <a:lnSpc>
                <a:spcPts val="4400"/>
              </a:lnSpc>
            </a:pPr>
            <a:r>
              <a:rPr lang="en-US" sz="4400">
                <a:solidFill>
                  <a:srgbClr val="764652"/>
                </a:solidFill>
                <a:latin typeface="Bobby Jones"/>
              </a:rPr>
              <a:t>THEORY</a:t>
            </a:r>
          </a:p>
        </p:txBody>
      </p:sp>
      <p:sp>
        <p:nvSpPr>
          <p:cNvPr id="5" name="TextBox 5"/>
          <p:cNvSpPr txBox="1"/>
          <p:nvPr/>
        </p:nvSpPr>
        <p:spPr>
          <a:xfrm>
            <a:off x="6911589" y="4248788"/>
            <a:ext cx="4470945" cy="588010"/>
          </a:xfrm>
          <a:prstGeom prst="rect">
            <a:avLst/>
          </a:prstGeom>
        </p:spPr>
        <p:txBody>
          <a:bodyPr lIns="0" tIns="0" rIns="0" bIns="0" rtlCol="0" anchor="t">
            <a:spAutoFit/>
          </a:bodyPr>
          <a:lstStyle/>
          <a:p>
            <a:pPr algn="ctr">
              <a:lnSpc>
                <a:spcPts val="4400"/>
              </a:lnSpc>
            </a:pPr>
            <a:r>
              <a:rPr lang="en-US" sz="4400">
                <a:solidFill>
                  <a:srgbClr val="764652"/>
                </a:solidFill>
                <a:latin typeface="Bobby Jones"/>
              </a:rPr>
              <a:t>PRACTICE</a:t>
            </a:r>
          </a:p>
        </p:txBody>
      </p:sp>
      <p:sp>
        <p:nvSpPr>
          <p:cNvPr id="6" name="TextBox 6"/>
          <p:cNvSpPr txBox="1"/>
          <p:nvPr/>
        </p:nvSpPr>
        <p:spPr>
          <a:xfrm>
            <a:off x="12159780" y="4285250"/>
            <a:ext cx="4637812" cy="588010"/>
          </a:xfrm>
          <a:prstGeom prst="rect">
            <a:avLst/>
          </a:prstGeom>
        </p:spPr>
        <p:txBody>
          <a:bodyPr lIns="0" tIns="0" rIns="0" bIns="0" rtlCol="0" anchor="t">
            <a:spAutoFit/>
          </a:bodyPr>
          <a:lstStyle/>
          <a:p>
            <a:pPr algn="ctr">
              <a:lnSpc>
                <a:spcPts val="4400"/>
              </a:lnSpc>
            </a:pPr>
            <a:r>
              <a:rPr lang="en-US" sz="4400">
                <a:solidFill>
                  <a:srgbClr val="764652"/>
                </a:solidFill>
                <a:latin typeface="Bobby Jones"/>
              </a:rPr>
              <a:t>CONCLUSION</a:t>
            </a:r>
          </a:p>
        </p:txBody>
      </p:sp>
      <p:sp>
        <p:nvSpPr>
          <p:cNvPr id="7" name="TextBox 7"/>
          <p:cNvSpPr txBox="1"/>
          <p:nvPr/>
        </p:nvSpPr>
        <p:spPr>
          <a:xfrm>
            <a:off x="1805210" y="5098990"/>
            <a:ext cx="4069598" cy="3635450"/>
          </a:xfrm>
          <a:prstGeom prst="rect">
            <a:avLst/>
          </a:prstGeom>
        </p:spPr>
        <p:txBody>
          <a:bodyPr lIns="0" tIns="0" rIns="0" bIns="0" rtlCol="0" anchor="t">
            <a:spAutoFit/>
          </a:bodyPr>
          <a:lstStyle/>
          <a:p>
            <a:pPr>
              <a:lnSpc>
                <a:spcPts val="2877"/>
              </a:lnSpc>
              <a:spcBef>
                <a:spcPct val="0"/>
              </a:spcBef>
            </a:pPr>
            <a:r>
              <a:rPr lang="en-US" sz="2877">
                <a:solidFill>
                  <a:srgbClr val="764652"/>
                </a:solidFill>
                <a:latin typeface="Dosis Semi-Bold"/>
              </a:rPr>
              <a:t>Lorem ipsum dolor sit amet, consectetur adipiscing elit, sed do eiusmod tempor incididunt ut labore et dolore magna aliqua. Ut enim ad minim veniam, quis nostrud exercitation ullamco laboris nisi ut aliquip ex ea commodo consequat. </a:t>
            </a:r>
          </a:p>
        </p:txBody>
      </p:sp>
      <p:sp>
        <p:nvSpPr>
          <p:cNvPr id="8" name="TextBox 8"/>
          <p:cNvSpPr txBox="1"/>
          <p:nvPr/>
        </p:nvSpPr>
        <p:spPr>
          <a:xfrm>
            <a:off x="7076777" y="5098990"/>
            <a:ext cx="4069598" cy="3635450"/>
          </a:xfrm>
          <a:prstGeom prst="rect">
            <a:avLst/>
          </a:prstGeom>
        </p:spPr>
        <p:txBody>
          <a:bodyPr lIns="0" tIns="0" rIns="0" bIns="0" rtlCol="0" anchor="t">
            <a:spAutoFit/>
          </a:bodyPr>
          <a:lstStyle/>
          <a:p>
            <a:pPr>
              <a:lnSpc>
                <a:spcPts val="2877"/>
              </a:lnSpc>
              <a:spcBef>
                <a:spcPct val="0"/>
              </a:spcBef>
            </a:pPr>
            <a:r>
              <a:rPr lang="en-US" sz="2877">
                <a:solidFill>
                  <a:srgbClr val="764652"/>
                </a:solidFill>
                <a:latin typeface="Dosis Semi-Bold"/>
              </a:rPr>
              <a:t>Lorem ipsum dolor sit amet, consectetur adipiscing elit, sed do eiusmod tempor incididunt ut labore et dolore magna aliqua. Ut enim ad minim veniam, quis nostrud exercitation ullamco laboris nisi ut aliquip ex ea commodo consequat. </a:t>
            </a:r>
          </a:p>
        </p:txBody>
      </p:sp>
      <p:sp>
        <p:nvSpPr>
          <p:cNvPr id="9" name="TextBox 9"/>
          <p:cNvSpPr txBox="1"/>
          <p:nvPr/>
        </p:nvSpPr>
        <p:spPr>
          <a:xfrm>
            <a:off x="12411844" y="5098990"/>
            <a:ext cx="4069598" cy="3635450"/>
          </a:xfrm>
          <a:prstGeom prst="rect">
            <a:avLst/>
          </a:prstGeom>
        </p:spPr>
        <p:txBody>
          <a:bodyPr lIns="0" tIns="0" rIns="0" bIns="0" rtlCol="0" anchor="t">
            <a:spAutoFit/>
          </a:bodyPr>
          <a:lstStyle/>
          <a:p>
            <a:pPr>
              <a:lnSpc>
                <a:spcPts val="2877"/>
              </a:lnSpc>
              <a:spcBef>
                <a:spcPct val="0"/>
              </a:spcBef>
            </a:pPr>
            <a:r>
              <a:rPr lang="en-US" sz="2877">
                <a:solidFill>
                  <a:srgbClr val="764652"/>
                </a:solidFill>
                <a:latin typeface="Dosis Semi-Bold"/>
              </a:rPr>
              <a:t>Lorem ipsum dolor sit amet, consectetur adipiscing elit, sed do eiusmod tempor incididunt ut labore et dolore magna aliqua. Ut enim ad minim veniam, quis nostrud exercitation ullamco laboris nisi ut aliquip ex ea commodo consequat. </a:t>
            </a:r>
          </a:p>
        </p:txBody>
      </p:sp>
      <p:sp>
        <p:nvSpPr>
          <p:cNvPr id="10" name="Freeform 10"/>
          <p:cNvSpPr/>
          <p:nvPr/>
        </p:nvSpPr>
        <p:spPr>
          <a:xfrm>
            <a:off x="14478686" y="457018"/>
            <a:ext cx="1421209" cy="1348856"/>
          </a:xfrm>
          <a:custGeom>
            <a:avLst/>
            <a:gdLst/>
            <a:ahLst/>
            <a:cxnLst/>
            <a:rect l="l" t="t" r="r" b="b"/>
            <a:pathLst>
              <a:path w="1421209" h="1348856">
                <a:moveTo>
                  <a:pt x="0" y="0"/>
                </a:moveTo>
                <a:lnTo>
                  <a:pt x="1421208" y="0"/>
                </a:lnTo>
                <a:lnTo>
                  <a:pt x="1421208" y="1348857"/>
                </a:lnTo>
                <a:lnTo>
                  <a:pt x="0" y="13488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15517436" y="1915273"/>
            <a:ext cx="1280156" cy="1402562"/>
          </a:xfrm>
          <a:custGeom>
            <a:avLst/>
            <a:gdLst/>
            <a:ahLst/>
            <a:cxnLst/>
            <a:rect l="l" t="t" r="r" b="b"/>
            <a:pathLst>
              <a:path w="1280156" h="1402562">
                <a:moveTo>
                  <a:pt x="0" y="0"/>
                </a:moveTo>
                <a:lnTo>
                  <a:pt x="1280156" y="0"/>
                </a:lnTo>
                <a:lnTo>
                  <a:pt x="1280156" y="1402561"/>
                </a:lnTo>
                <a:lnTo>
                  <a:pt x="0" y="14025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rot="-4013014">
            <a:off x="16047538" y="-689254"/>
            <a:ext cx="2850289" cy="3192788"/>
          </a:xfrm>
          <a:custGeom>
            <a:avLst/>
            <a:gdLst/>
            <a:ahLst/>
            <a:cxnLst/>
            <a:rect l="l" t="t" r="r" b="b"/>
            <a:pathLst>
              <a:path w="2850289" h="3192788">
                <a:moveTo>
                  <a:pt x="0" y="0"/>
                </a:moveTo>
                <a:lnTo>
                  <a:pt x="2850288" y="0"/>
                </a:lnTo>
                <a:lnTo>
                  <a:pt x="2850288" y="3192788"/>
                </a:lnTo>
                <a:lnTo>
                  <a:pt x="0" y="31927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rot="-5087988">
            <a:off x="699612" y="2519803"/>
            <a:ext cx="1421209" cy="1348856"/>
          </a:xfrm>
          <a:custGeom>
            <a:avLst/>
            <a:gdLst/>
            <a:ahLst/>
            <a:cxnLst/>
            <a:rect l="l" t="t" r="r" b="b"/>
            <a:pathLst>
              <a:path w="1421209" h="1348856">
                <a:moveTo>
                  <a:pt x="0" y="0"/>
                </a:moveTo>
                <a:lnTo>
                  <a:pt x="1421209" y="0"/>
                </a:lnTo>
                <a:lnTo>
                  <a:pt x="1421209" y="1348856"/>
                </a:lnTo>
                <a:lnTo>
                  <a:pt x="0" y="13488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rot="-5087988">
            <a:off x="1925275" y="1028424"/>
            <a:ext cx="1280156" cy="1402562"/>
          </a:xfrm>
          <a:custGeom>
            <a:avLst/>
            <a:gdLst/>
            <a:ahLst/>
            <a:cxnLst/>
            <a:rect l="l" t="t" r="r" b="b"/>
            <a:pathLst>
              <a:path w="1280156" h="1402562">
                <a:moveTo>
                  <a:pt x="0" y="0"/>
                </a:moveTo>
                <a:lnTo>
                  <a:pt x="1280156" y="0"/>
                </a:lnTo>
                <a:lnTo>
                  <a:pt x="1280156" y="1402562"/>
                </a:lnTo>
                <a:lnTo>
                  <a:pt x="0" y="14025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1342965">
            <a:off x="-627157" y="-1000667"/>
            <a:ext cx="2602630" cy="2915370"/>
          </a:xfrm>
          <a:custGeom>
            <a:avLst/>
            <a:gdLst/>
            <a:ahLst/>
            <a:cxnLst/>
            <a:rect l="l" t="t" r="r" b="b"/>
            <a:pathLst>
              <a:path w="2602630" h="2915370">
                <a:moveTo>
                  <a:pt x="0" y="0"/>
                </a:moveTo>
                <a:lnTo>
                  <a:pt x="2602630" y="0"/>
                </a:lnTo>
                <a:lnTo>
                  <a:pt x="2602630" y="2915370"/>
                </a:lnTo>
                <a:lnTo>
                  <a:pt x="0" y="29153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68000"/>
            </a:blip>
            <a:stretch>
              <a:fillRect l="-83333" r="-83333"/>
            </a:stretch>
          </a:blipFill>
        </p:spPr>
      </p:sp>
      <p:sp>
        <p:nvSpPr>
          <p:cNvPr id="3" name="TextBox 3"/>
          <p:cNvSpPr txBox="1"/>
          <p:nvPr/>
        </p:nvSpPr>
        <p:spPr>
          <a:xfrm>
            <a:off x="3030899" y="3518594"/>
            <a:ext cx="12226202" cy="2050538"/>
          </a:xfrm>
          <a:prstGeom prst="rect">
            <a:avLst/>
          </a:prstGeom>
        </p:spPr>
        <p:txBody>
          <a:bodyPr lIns="0" tIns="0" rIns="0" bIns="0" rtlCol="0" anchor="t">
            <a:spAutoFit/>
          </a:bodyPr>
          <a:lstStyle/>
          <a:p>
            <a:pPr algn="ctr">
              <a:lnSpc>
                <a:spcPts val="15104"/>
              </a:lnSpc>
            </a:pPr>
            <a:r>
              <a:rPr lang="en-US" sz="15104" spc="1117">
                <a:solidFill>
                  <a:srgbClr val="764652"/>
                </a:solidFill>
                <a:latin typeface="Bobby Jones"/>
              </a:rPr>
              <a:t>THANK YOU!</a:t>
            </a:r>
          </a:p>
        </p:txBody>
      </p:sp>
      <p:sp>
        <p:nvSpPr>
          <p:cNvPr id="4" name="TextBox 4"/>
          <p:cNvSpPr txBox="1"/>
          <p:nvPr/>
        </p:nvSpPr>
        <p:spPr>
          <a:xfrm>
            <a:off x="3357869" y="5349890"/>
            <a:ext cx="11572262" cy="1144338"/>
          </a:xfrm>
          <a:prstGeom prst="rect">
            <a:avLst/>
          </a:prstGeom>
        </p:spPr>
        <p:txBody>
          <a:bodyPr lIns="0" tIns="0" rIns="0" bIns="0" rtlCol="0" anchor="t">
            <a:spAutoFit/>
          </a:bodyPr>
          <a:lstStyle/>
          <a:p>
            <a:pPr algn="ctr">
              <a:lnSpc>
                <a:spcPts val="4503"/>
              </a:lnSpc>
            </a:pPr>
            <a:r>
              <a:rPr lang="en-US" sz="3574">
                <a:solidFill>
                  <a:srgbClr val="764652"/>
                </a:solidFill>
                <a:latin typeface="Dosis Semi-Bold"/>
              </a:rPr>
              <a:t>Any questions? Don't hesitate to</a:t>
            </a:r>
          </a:p>
          <a:p>
            <a:pPr algn="ctr">
              <a:lnSpc>
                <a:spcPts val="4503"/>
              </a:lnSpc>
            </a:pPr>
            <a:r>
              <a:rPr lang="en-US" sz="3574">
                <a:solidFill>
                  <a:srgbClr val="764652"/>
                </a:solidFill>
                <a:latin typeface="Dosis Semi-Bold"/>
              </a:rPr>
              <a:t>ask for our help</a:t>
            </a:r>
          </a:p>
        </p:txBody>
      </p:sp>
      <p:sp>
        <p:nvSpPr>
          <p:cNvPr id="5" name="TextBox 5"/>
          <p:cNvSpPr txBox="1"/>
          <p:nvPr/>
        </p:nvSpPr>
        <p:spPr>
          <a:xfrm>
            <a:off x="3357869" y="8676816"/>
            <a:ext cx="11572262" cy="581484"/>
          </a:xfrm>
          <a:prstGeom prst="rect">
            <a:avLst/>
          </a:prstGeom>
        </p:spPr>
        <p:txBody>
          <a:bodyPr lIns="0" tIns="0" rIns="0" bIns="0" rtlCol="0" anchor="t">
            <a:spAutoFit/>
          </a:bodyPr>
          <a:lstStyle/>
          <a:p>
            <a:pPr algn="ctr">
              <a:lnSpc>
                <a:spcPts val="4649"/>
              </a:lnSpc>
            </a:pPr>
            <a:r>
              <a:rPr lang="en-US" sz="3689">
                <a:solidFill>
                  <a:srgbClr val="764652"/>
                </a:solidFill>
                <a:latin typeface="Dosis Bold"/>
              </a:rPr>
              <a:t>www.reallygreatsite.com</a:t>
            </a:r>
          </a:p>
        </p:txBody>
      </p:sp>
      <p:sp>
        <p:nvSpPr>
          <p:cNvPr id="6" name="Freeform 6"/>
          <p:cNvSpPr/>
          <p:nvPr/>
        </p:nvSpPr>
        <p:spPr>
          <a:xfrm rot="-391693">
            <a:off x="15663433" y="4967732"/>
            <a:ext cx="2792931" cy="4845779"/>
          </a:xfrm>
          <a:custGeom>
            <a:avLst/>
            <a:gdLst/>
            <a:ahLst/>
            <a:cxnLst/>
            <a:rect l="l" t="t" r="r" b="b"/>
            <a:pathLst>
              <a:path w="2792931" h="4845779">
                <a:moveTo>
                  <a:pt x="0" y="0"/>
                </a:moveTo>
                <a:lnTo>
                  <a:pt x="2792931" y="0"/>
                </a:lnTo>
                <a:lnTo>
                  <a:pt x="2792931" y="4845779"/>
                </a:lnTo>
                <a:lnTo>
                  <a:pt x="0" y="48457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3272705">
            <a:off x="13873209" y="-200207"/>
            <a:ext cx="6256986" cy="5415137"/>
          </a:xfrm>
          <a:custGeom>
            <a:avLst/>
            <a:gdLst/>
            <a:ahLst/>
            <a:cxnLst/>
            <a:rect l="l" t="t" r="r" b="b"/>
            <a:pathLst>
              <a:path w="6256986" h="5415137">
                <a:moveTo>
                  <a:pt x="0" y="0"/>
                </a:moveTo>
                <a:lnTo>
                  <a:pt x="6256987" y="0"/>
                </a:lnTo>
                <a:lnTo>
                  <a:pt x="6256987" y="5415137"/>
                </a:lnTo>
                <a:lnTo>
                  <a:pt x="0" y="54151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rot="-9816898">
            <a:off x="13142681" y="1194321"/>
            <a:ext cx="1367125" cy="1339782"/>
          </a:xfrm>
          <a:custGeom>
            <a:avLst/>
            <a:gdLst/>
            <a:ahLst/>
            <a:cxnLst/>
            <a:rect l="l" t="t" r="r" b="b"/>
            <a:pathLst>
              <a:path w="1367125" h="1339782">
                <a:moveTo>
                  <a:pt x="0" y="0"/>
                </a:moveTo>
                <a:lnTo>
                  <a:pt x="1367125" y="0"/>
                </a:lnTo>
                <a:lnTo>
                  <a:pt x="1367125" y="1339782"/>
                </a:lnTo>
                <a:lnTo>
                  <a:pt x="0" y="13397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rot="-6916089">
            <a:off x="-2099793" y="5573299"/>
            <a:ext cx="6256986" cy="5415137"/>
          </a:xfrm>
          <a:custGeom>
            <a:avLst/>
            <a:gdLst/>
            <a:ahLst/>
            <a:cxnLst/>
            <a:rect l="l" t="t" r="r" b="b"/>
            <a:pathLst>
              <a:path w="6256986" h="5415137">
                <a:moveTo>
                  <a:pt x="0" y="0"/>
                </a:moveTo>
                <a:lnTo>
                  <a:pt x="6256986" y="0"/>
                </a:lnTo>
                <a:lnTo>
                  <a:pt x="6256986" y="5415137"/>
                </a:lnTo>
                <a:lnTo>
                  <a:pt x="0" y="54151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rot="6383713">
            <a:off x="13582242" y="7952161"/>
            <a:ext cx="1367125" cy="1339782"/>
          </a:xfrm>
          <a:custGeom>
            <a:avLst/>
            <a:gdLst/>
            <a:ahLst/>
            <a:cxnLst/>
            <a:rect l="l" t="t" r="r" b="b"/>
            <a:pathLst>
              <a:path w="1367125" h="1339782">
                <a:moveTo>
                  <a:pt x="0" y="0"/>
                </a:moveTo>
                <a:lnTo>
                  <a:pt x="1367124" y="0"/>
                </a:lnTo>
                <a:lnTo>
                  <a:pt x="1367124" y="1339782"/>
                </a:lnTo>
                <a:lnTo>
                  <a:pt x="0" y="13397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rot="258550">
            <a:off x="-937355" y="547773"/>
            <a:ext cx="4227919" cy="4968708"/>
          </a:xfrm>
          <a:custGeom>
            <a:avLst/>
            <a:gdLst/>
            <a:ahLst/>
            <a:cxnLst/>
            <a:rect l="l" t="t" r="r" b="b"/>
            <a:pathLst>
              <a:path w="4227919" h="4968708">
                <a:moveTo>
                  <a:pt x="0" y="0"/>
                </a:moveTo>
                <a:lnTo>
                  <a:pt x="4227919" y="0"/>
                </a:lnTo>
                <a:lnTo>
                  <a:pt x="4227919" y="4968708"/>
                </a:lnTo>
                <a:lnTo>
                  <a:pt x="0" y="496870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rot="6383713">
            <a:off x="3214202" y="7181424"/>
            <a:ext cx="1648316" cy="1615349"/>
          </a:xfrm>
          <a:custGeom>
            <a:avLst/>
            <a:gdLst/>
            <a:ahLst/>
            <a:cxnLst/>
            <a:rect l="l" t="t" r="r" b="b"/>
            <a:pathLst>
              <a:path w="1648316" h="1615349">
                <a:moveTo>
                  <a:pt x="0" y="0"/>
                </a:moveTo>
                <a:lnTo>
                  <a:pt x="1648316" y="0"/>
                </a:lnTo>
                <a:lnTo>
                  <a:pt x="1648316" y="1615349"/>
                </a:lnTo>
                <a:lnTo>
                  <a:pt x="0" y="16153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rot="6383713">
            <a:off x="2880597" y="1490048"/>
            <a:ext cx="1181323" cy="1157696"/>
          </a:xfrm>
          <a:custGeom>
            <a:avLst/>
            <a:gdLst/>
            <a:ahLst/>
            <a:cxnLst/>
            <a:rect l="l" t="t" r="r" b="b"/>
            <a:pathLst>
              <a:path w="1181323" h="1157696">
                <a:moveTo>
                  <a:pt x="0" y="0"/>
                </a:moveTo>
                <a:lnTo>
                  <a:pt x="1181322" y="0"/>
                </a:lnTo>
                <a:lnTo>
                  <a:pt x="1181322" y="1157696"/>
                </a:lnTo>
                <a:lnTo>
                  <a:pt x="0" y="11576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96211" y="5603924"/>
            <a:ext cx="1797241" cy="2541087"/>
          </a:xfrm>
          <a:custGeom>
            <a:avLst/>
            <a:gdLst/>
            <a:ahLst/>
            <a:cxnLst/>
            <a:rect l="l" t="t" r="r" b="b"/>
            <a:pathLst>
              <a:path w="1797241" h="2541087">
                <a:moveTo>
                  <a:pt x="0" y="0"/>
                </a:moveTo>
                <a:lnTo>
                  <a:pt x="1797241" y="0"/>
                </a:lnTo>
                <a:lnTo>
                  <a:pt x="1797241" y="2541086"/>
                </a:lnTo>
                <a:lnTo>
                  <a:pt x="0" y="25410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654779" y="5603924"/>
            <a:ext cx="1556993" cy="2541087"/>
          </a:xfrm>
          <a:custGeom>
            <a:avLst/>
            <a:gdLst/>
            <a:ahLst/>
            <a:cxnLst/>
            <a:rect l="l" t="t" r="r" b="b"/>
            <a:pathLst>
              <a:path w="1556993" h="2541087">
                <a:moveTo>
                  <a:pt x="0" y="0"/>
                </a:moveTo>
                <a:lnTo>
                  <a:pt x="1556993" y="0"/>
                </a:lnTo>
                <a:lnTo>
                  <a:pt x="1556993" y="2541086"/>
                </a:lnTo>
                <a:lnTo>
                  <a:pt x="0" y="25410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7992971" y="4275813"/>
            <a:ext cx="1242010" cy="2154906"/>
          </a:xfrm>
          <a:custGeom>
            <a:avLst/>
            <a:gdLst/>
            <a:ahLst/>
            <a:cxnLst/>
            <a:rect l="l" t="t" r="r" b="b"/>
            <a:pathLst>
              <a:path w="1242010" h="2154906">
                <a:moveTo>
                  <a:pt x="0" y="0"/>
                </a:moveTo>
                <a:lnTo>
                  <a:pt x="1242010" y="0"/>
                </a:lnTo>
                <a:lnTo>
                  <a:pt x="1242010" y="2154906"/>
                </a:lnTo>
                <a:lnTo>
                  <a:pt x="0" y="21549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7055918" y="7575748"/>
            <a:ext cx="1281361" cy="2072789"/>
          </a:xfrm>
          <a:custGeom>
            <a:avLst/>
            <a:gdLst/>
            <a:ahLst/>
            <a:cxnLst/>
            <a:rect l="l" t="t" r="r" b="b"/>
            <a:pathLst>
              <a:path w="1281361" h="2072789">
                <a:moveTo>
                  <a:pt x="0" y="0"/>
                </a:moveTo>
                <a:lnTo>
                  <a:pt x="1281361" y="0"/>
                </a:lnTo>
                <a:lnTo>
                  <a:pt x="1281361" y="2072789"/>
                </a:lnTo>
                <a:lnTo>
                  <a:pt x="0" y="20727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2331751" y="8499931"/>
            <a:ext cx="2387488" cy="1232812"/>
          </a:xfrm>
          <a:custGeom>
            <a:avLst/>
            <a:gdLst/>
            <a:ahLst/>
            <a:cxnLst/>
            <a:rect l="l" t="t" r="r" b="b"/>
            <a:pathLst>
              <a:path w="2387488" h="1232812">
                <a:moveTo>
                  <a:pt x="0" y="0"/>
                </a:moveTo>
                <a:lnTo>
                  <a:pt x="2387488" y="0"/>
                </a:lnTo>
                <a:lnTo>
                  <a:pt x="2387488" y="1232812"/>
                </a:lnTo>
                <a:lnTo>
                  <a:pt x="0" y="12328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9573690" y="4673018"/>
            <a:ext cx="1660507" cy="1548423"/>
          </a:xfrm>
          <a:custGeom>
            <a:avLst/>
            <a:gdLst/>
            <a:ahLst/>
            <a:cxnLst/>
            <a:rect l="l" t="t" r="r" b="b"/>
            <a:pathLst>
              <a:path w="1660507" h="1548423">
                <a:moveTo>
                  <a:pt x="0" y="0"/>
                </a:moveTo>
                <a:lnTo>
                  <a:pt x="1660508" y="0"/>
                </a:lnTo>
                <a:lnTo>
                  <a:pt x="1660508" y="1548423"/>
                </a:lnTo>
                <a:lnTo>
                  <a:pt x="0" y="15484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a:off x="9866109" y="7029384"/>
            <a:ext cx="1804172" cy="2541087"/>
          </a:xfrm>
          <a:custGeom>
            <a:avLst/>
            <a:gdLst/>
            <a:ahLst/>
            <a:cxnLst/>
            <a:rect l="l" t="t" r="r" b="b"/>
            <a:pathLst>
              <a:path w="1804172" h="2541087">
                <a:moveTo>
                  <a:pt x="0" y="0"/>
                </a:moveTo>
                <a:lnTo>
                  <a:pt x="1804171" y="0"/>
                </a:lnTo>
                <a:lnTo>
                  <a:pt x="1804171" y="2541087"/>
                </a:lnTo>
                <a:lnTo>
                  <a:pt x="0" y="254108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 name="Freeform 9"/>
          <p:cNvSpPr/>
          <p:nvPr/>
        </p:nvSpPr>
        <p:spPr>
          <a:xfrm>
            <a:off x="2654779" y="2387013"/>
            <a:ext cx="1741432" cy="1299543"/>
          </a:xfrm>
          <a:custGeom>
            <a:avLst/>
            <a:gdLst/>
            <a:ahLst/>
            <a:cxnLst/>
            <a:rect l="l" t="t" r="r" b="b"/>
            <a:pathLst>
              <a:path w="1741432" h="1299543">
                <a:moveTo>
                  <a:pt x="0" y="0"/>
                </a:moveTo>
                <a:lnTo>
                  <a:pt x="1741432" y="0"/>
                </a:lnTo>
                <a:lnTo>
                  <a:pt x="1741432" y="1299544"/>
                </a:lnTo>
                <a:lnTo>
                  <a:pt x="0" y="129954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0" name="Freeform 10"/>
          <p:cNvSpPr/>
          <p:nvPr/>
        </p:nvSpPr>
        <p:spPr>
          <a:xfrm>
            <a:off x="5857737" y="4333380"/>
            <a:ext cx="1608626" cy="1576453"/>
          </a:xfrm>
          <a:custGeom>
            <a:avLst/>
            <a:gdLst/>
            <a:ahLst/>
            <a:cxnLst/>
            <a:rect l="l" t="t" r="r" b="b"/>
            <a:pathLst>
              <a:path w="1608626" h="1576453">
                <a:moveTo>
                  <a:pt x="0" y="0"/>
                </a:moveTo>
                <a:lnTo>
                  <a:pt x="1608626" y="0"/>
                </a:lnTo>
                <a:lnTo>
                  <a:pt x="1608626" y="1576453"/>
                </a:lnTo>
                <a:lnTo>
                  <a:pt x="0" y="157645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1" name="Freeform 11"/>
          <p:cNvSpPr/>
          <p:nvPr/>
        </p:nvSpPr>
        <p:spPr>
          <a:xfrm>
            <a:off x="4465812" y="4275813"/>
            <a:ext cx="949516" cy="949516"/>
          </a:xfrm>
          <a:custGeom>
            <a:avLst/>
            <a:gdLst/>
            <a:ahLst/>
            <a:cxnLst/>
            <a:rect l="l" t="t" r="r" b="b"/>
            <a:pathLst>
              <a:path w="949516" h="949516">
                <a:moveTo>
                  <a:pt x="0" y="0"/>
                </a:moveTo>
                <a:lnTo>
                  <a:pt x="949516" y="0"/>
                </a:lnTo>
                <a:lnTo>
                  <a:pt x="949516" y="949516"/>
                </a:lnTo>
                <a:lnTo>
                  <a:pt x="0" y="94951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2" name="Freeform 12"/>
          <p:cNvSpPr/>
          <p:nvPr/>
        </p:nvSpPr>
        <p:spPr>
          <a:xfrm>
            <a:off x="5149062" y="8521468"/>
            <a:ext cx="1421209" cy="1348856"/>
          </a:xfrm>
          <a:custGeom>
            <a:avLst/>
            <a:gdLst/>
            <a:ahLst/>
            <a:cxnLst/>
            <a:rect l="l" t="t" r="r" b="b"/>
            <a:pathLst>
              <a:path w="1421209" h="1348856">
                <a:moveTo>
                  <a:pt x="0" y="0"/>
                </a:moveTo>
                <a:lnTo>
                  <a:pt x="1421208" y="0"/>
                </a:lnTo>
                <a:lnTo>
                  <a:pt x="1421208" y="1348856"/>
                </a:lnTo>
                <a:lnTo>
                  <a:pt x="0" y="134885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13" name="Freeform 13"/>
          <p:cNvSpPr/>
          <p:nvPr/>
        </p:nvSpPr>
        <p:spPr>
          <a:xfrm>
            <a:off x="6415840" y="6173186"/>
            <a:ext cx="1280156" cy="1402562"/>
          </a:xfrm>
          <a:custGeom>
            <a:avLst/>
            <a:gdLst/>
            <a:ahLst/>
            <a:cxnLst/>
            <a:rect l="l" t="t" r="r" b="b"/>
            <a:pathLst>
              <a:path w="1280156" h="1402562">
                <a:moveTo>
                  <a:pt x="0" y="0"/>
                </a:moveTo>
                <a:lnTo>
                  <a:pt x="1280156" y="0"/>
                </a:lnTo>
                <a:lnTo>
                  <a:pt x="1280156" y="1402562"/>
                </a:lnTo>
                <a:lnTo>
                  <a:pt x="0" y="1402562"/>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14" name="Freeform 14"/>
          <p:cNvSpPr/>
          <p:nvPr/>
        </p:nvSpPr>
        <p:spPr>
          <a:xfrm rot="-5738728">
            <a:off x="14178479" y="7523010"/>
            <a:ext cx="1887871" cy="2374317"/>
          </a:xfrm>
          <a:custGeom>
            <a:avLst/>
            <a:gdLst/>
            <a:ahLst/>
            <a:cxnLst/>
            <a:rect l="l" t="t" r="r" b="b"/>
            <a:pathLst>
              <a:path w="1887871" h="2374317">
                <a:moveTo>
                  <a:pt x="0" y="0"/>
                </a:moveTo>
                <a:lnTo>
                  <a:pt x="1887871" y="0"/>
                </a:lnTo>
                <a:lnTo>
                  <a:pt x="1887871" y="2374316"/>
                </a:lnTo>
                <a:lnTo>
                  <a:pt x="0" y="2374316"/>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15" name="Freeform 15"/>
          <p:cNvSpPr/>
          <p:nvPr/>
        </p:nvSpPr>
        <p:spPr>
          <a:xfrm>
            <a:off x="13947586" y="4744110"/>
            <a:ext cx="1973797" cy="1561094"/>
          </a:xfrm>
          <a:custGeom>
            <a:avLst/>
            <a:gdLst/>
            <a:ahLst/>
            <a:cxnLst/>
            <a:rect l="l" t="t" r="r" b="b"/>
            <a:pathLst>
              <a:path w="1973797" h="1561094">
                <a:moveTo>
                  <a:pt x="0" y="0"/>
                </a:moveTo>
                <a:lnTo>
                  <a:pt x="1973797" y="0"/>
                </a:lnTo>
                <a:lnTo>
                  <a:pt x="1973797" y="1561094"/>
                </a:lnTo>
                <a:lnTo>
                  <a:pt x="0" y="1561094"/>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16" name="Freeform 16"/>
          <p:cNvSpPr/>
          <p:nvPr/>
        </p:nvSpPr>
        <p:spPr>
          <a:xfrm>
            <a:off x="14066494" y="3342017"/>
            <a:ext cx="1691617" cy="1045727"/>
          </a:xfrm>
          <a:custGeom>
            <a:avLst/>
            <a:gdLst/>
            <a:ahLst/>
            <a:cxnLst/>
            <a:rect l="l" t="t" r="r" b="b"/>
            <a:pathLst>
              <a:path w="1691617" h="1045727">
                <a:moveTo>
                  <a:pt x="0" y="0"/>
                </a:moveTo>
                <a:lnTo>
                  <a:pt x="1691617" y="0"/>
                </a:lnTo>
                <a:lnTo>
                  <a:pt x="1691617" y="1045727"/>
                </a:lnTo>
                <a:lnTo>
                  <a:pt x="0" y="1045727"/>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17" name="Freeform 17"/>
          <p:cNvSpPr/>
          <p:nvPr/>
        </p:nvSpPr>
        <p:spPr>
          <a:xfrm>
            <a:off x="13888255" y="6123834"/>
            <a:ext cx="1451914" cy="1451914"/>
          </a:xfrm>
          <a:custGeom>
            <a:avLst/>
            <a:gdLst/>
            <a:ahLst/>
            <a:cxnLst/>
            <a:rect l="l" t="t" r="r" b="b"/>
            <a:pathLst>
              <a:path w="1451914" h="1451914">
                <a:moveTo>
                  <a:pt x="0" y="0"/>
                </a:moveTo>
                <a:lnTo>
                  <a:pt x="1451913" y="0"/>
                </a:lnTo>
                <a:lnTo>
                  <a:pt x="1451913" y="1451914"/>
                </a:lnTo>
                <a:lnTo>
                  <a:pt x="0" y="1451914"/>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18" name="Freeform 18"/>
          <p:cNvSpPr/>
          <p:nvPr/>
        </p:nvSpPr>
        <p:spPr>
          <a:xfrm>
            <a:off x="14217025" y="2035504"/>
            <a:ext cx="1941882" cy="1154537"/>
          </a:xfrm>
          <a:custGeom>
            <a:avLst/>
            <a:gdLst/>
            <a:ahLst/>
            <a:cxnLst/>
            <a:rect l="l" t="t" r="r" b="b"/>
            <a:pathLst>
              <a:path w="1941882" h="1154537">
                <a:moveTo>
                  <a:pt x="0" y="0"/>
                </a:moveTo>
                <a:lnTo>
                  <a:pt x="1941883" y="0"/>
                </a:lnTo>
                <a:lnTo>
                  <a:pt x="1941883" y="1154537"/>
                </a:lnTo>
                <a:lnTo>
                  <a:pt x="0" y="1154537"/>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sp>
        <p:nvSpPr>
          <p:cNvPr id="19" name="Freeform 19"/>
          <p:cNvSpPr/>
          <p:nvPr/>
        </p:nvSpPr>
        <p:spPr>
          <a:xfrm>
            <a:off x="4474536" y="2144475"/>
            <a:ext cx="1640590" cy="1928044"/>
          </a:xfrm>
          <a:custGeom>
            <a:avLst/>
            <a:gdLst/>
            <a:ahLst/>
            <a:cxnLst/>
            <a:rect l="l" t="t" r="r" b="b"/>
            <a:pathLst>
              <a:path w="1640590" h="1928044">
                <a:moveTo>
                  <a:pt x="0" y="0"/>
                </a:moveTo>
                <a:lnTo>
                  <a:pt x="1640590" y="0"/>
                </a:lnTo>
                <a:lnTo>
                  <a:pt x="1640590" y="1928044"/>
                </a:lnTo>
                <a:lnTo>
                  <a:pt x="0" y="1928044"/>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sp>
      <p:sp>
        <p:nvSpPr>
          <p:cNvPr id="20" name="Freeform 20"/>
          <p:cNvSpPr/>
          <p:nvPr/>
        </p:nvSpPr>
        <p:spPr>
          <a:xfrm>
            <a:off x="6392599" y="2260865"/>
            <a:ext cx="1721535" cy="1536861"/>
          </a:xfrm>
          <a:custGeom>
            <a:avLst/>
            <a:gdLst/>
            <a:ahLst/>
            <a:cxnLst/>
            <a:rect l="l" t="t" r="r" b="b"/>
            <a:pathLst>
              <a:path w="1721535" h="1536861">
                <a:moveTo>
                  <a:pt x="0" y="0"/>
                </a:moveTo>
                <a:lnTo>
                  <a:pt x="1721535" y="0"/>
                </a:lnTo>
                <a:lnTo>
                  <a:pt x="1721535" y="1536862"/>
                </a:lnTo>
                <a:lnTo>
                  <a:pt x="0" y="1536862"/>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sp>
      <p:sp>
        <p:nvSpPr>
          <p:cNvPr id="21" name="Freeform 21"/>
          <p:cNvSpPr/>
          <p:nvPr/>
        </p:nvSpPr>
        <p:spPr>
          <a:xfrm rot="4242700">
            <a:off x="2091729" y="3885745"/>
            <a:ext cx="2338758" cy="2024088"/>
          </a:xfrm>
          <a:custGeom>
            <a:avLst/>
            <a:gdLst/>
            <a:ahLst/>
            <a:cxnLst/>
            <a:rect l="l" t="t" r="r" b="b"/>
            <a:pathLst>
              <a:path w="2338758" h="2024088">
                <a:moveTo>
                  <a:pt x="0" y="0"/>
                </a:moveTo>
                <a:lnTo>
                  <a:pt x="2338758" y="0"/>
                </a:lnTo>
                <a:lnTo>
                  <a:pt x="2338758" y="2024088"/>
                </a:lnTo>
                <a:lnTo>
                  <a:pt x="0" y="2024088"/>
                </a:lnTo>
                <a:lnTo>
                  <a:pt x="0" y="0"/>
                </a:lnTo>
                <a:close/>
              </a:path>
            </a:pathLst>
          </a:custGeom>
          <a:blipFill>
            <a:blip r:embed="rId40">
              <a:extLst>
                <a:ext uri="{96DAC541-7B7A-43D3-8B79-37D633B846F1}">
                  <asvg:svgBlip xmlns:asvg="http://schemas.microsoft.com/office/drawing/2016/SVG/main" r:embed="rId41"/>
                </a:ext>
              </a:extLst>
            </a:blip>
            <a:stretch>
              <a:fillRect/>
            </a:stretch>
          </a:blipFill>
        </p:spPr>
      </p:sp>
      <p:sp>
        <p:nvSpPr>
          <p:cNvPr id="22" name="Freeform 22"/>
          <p:cNvSpPr/>
          <p:nvPr/>
        </p:nvSpPr>
        <p:spPr>
          <a:xfrm>
            <a:off x="8396032" y="6604912"/>
            <a:ext cx="1488531" cy="1695015"/>
          </a:xfrm>
          <a:custGeom>
            <a:avLst/>
            <a:gdLst/>
            <a:ahLst/>
            <a:cxnLst/>
            <a:rect l="l" t="t" r="r" b="b"/>
            <a:pathLst>
              <a:path w="1488531" h="1695015">
                <a:moveTo>
                  <a:pt x="0" y="0"/>
                </a:moveTo>
                <a:lnTo>
                  <a:pt x="1488532" y="0"/>
                </a:lnTo>
                <a:lnTo>
                  <a:pt x="1488532" y="1695015"/>
                </a:lnTo>
                <a:lnTo>
                  <a:pt x="0" y="1695015"/>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sp>
      <p:sp>
        <p:nvSpPr>
          <p:cNvPr id="23" name="Freeform 23"/>
          <p:cNvSpPr/>
          <p:nvPr/>
        </p:nvSpPr>
        <p:spPr>
          <a:xfrm>
            <a:off x="8888326" y="2387013"/>
            <a:ext cx="1955565" cy="1713786"/>
          </a:xfrm>
          <a:custGeom>
            <a:avLst/>
            <a:gdLst/>
            <a:ahLst/>
            <a:cxnLst/>
            <a:rect l="l" t="t" r="r" b="b"/>
            <a:pathLst>
              <a:path w="1955565" h="1713786">
                <a:moveTo>
                  <a:pt x="0" y="0"/>
                </a:moveTo>
                <a:lnTo>
                  <a:pt x="1955565" y="0"/>
                </a:lnTo>
                <a:lnTo>
                  <a:pt x="1955565" y="1713786"/>
                </a:lnTo>
                <a:lnTo>
                  <a:pt x="0" y="1713786"/>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sp>
      <p:sp>
        <p:nvSpPr>
          <p:cNvPr id="24" name="Freeform 24"/>
          <p:cNvSpPr/>
          <p:nvPr/>
        </p:nvSpPr>
        <p:spPr>
          <a:xfrm>
            <a:off x="11124536" y="1720323"/>
            <a:ext cx="2512106" cy="1676260"/>
          </a:xfrm>
          <a:custGeom>
            <a:avLst/>
            <a:gdLst/>
            <a:ahLst/>
            <a:cxnLst/>
            <a:rect l="l" t="t" r="r" b="b"/>
            <a:pathLst>
              <a:path w="2512106" h="1676260">
                <a:moveTo>
                  <a:pt x="0" y="0"/>
                </a:moveTo>
                <a:lnTo>
                  <a:pt x="2512106" y="0"/>
                </a:lnTo>
                <a:lnTo>
                  <a:pt x="2512106" y="1676260"/>
                </a:lnTo>
                <a:lnTo>
                  <a:pt x="0" y="1676260"/>
                </a:lnTo>
                <a:lnTo>
                  <a:pt x="0" y="0"/>
                </a:lnTo>
                <a:close/>
              </a:path>
            </a:pathLst>
          </a:custGeom>
          <a:blipFill>
            <a:blip r:embed="rId46">
              <a:extLst>
                <a:ext uri="{96DAC541-7B7A-43D3-8B79-37D633B846F1}">
                  <asvg:svgBlip xmlns:asvg="http://schemas.microsoft.com/office/drawing/2016/SVG/main" r:embed="rId47"/>
                </a:ext>
              </a:extLst>
            </a:blip>
            <a:stretch>
              <a:fillRect/>
            </a:stretch>
          </a:blipFill>
        </p:spPr>
      </p:sp>
      <p:sp>
        <p:nvSpPr>
          <p:cNvPr id="25" name="Freeform 25"/>
          <p:cNvSpPr/>
          <p:nvPr/>
        </p:nvSpPr>
        <p:spPr>
          <a:xfrm>
            <a:off x="11601605" y="3758645"/>
            <a:ext cx="1635896" cy="1828746"/>
          </a:xfrm>
          <a:custGeom>
            <a:avLst/>
            <a:gdLst/>
            <a:ahLst/>
            <a:cxnLst/>
            <a:rect l="l" t="t" r="r" b="b"/>
            <a:pathLst>
              <a:path w="1635896" h="1828746">
                <a:moveTo>
                  <a:pt x="0" y="0"/>
                </a:moveTo>
                <a:lnTo>
                  <a:pt x="1635896" y="0"/>
                </a:lnTo>
                <a:lnTo>
                  <a:pt x="1635896" y="1828745"/>
                </a:lnTo>
                <a:lnTo>
                  <a:pt x="0" y="1828745"/>
                </a:lnTo>
                <a:lnTo>
                  <a:pt x="0" y="0"/>
                </a:lnTo>
                <a:close/>
              </a:path>
            </a:pathLst>
          </a:custGeom>
          <a:blipFill>
            <a:blip r:embed="rId48">
              <a:extLst>
                <a:ext uri="{96DAC541-7B7A-43D3-8B79-37D633B846F1}">
                  <asvg:svgBlip xmlns:asvg="http://schemas.microsoft.com/office/drawing/2016/SVG/main" r:embed="rId49"/>
                </a:ext>
              </a:extLst>
            </a:blip>
            <a:stretch>
              <a:fillRect/>
            </a:stretch>
          </a:blipFill>
        </p:spPr>
      </p:sp>
      <p:sp>
        <p:nvSpPr>
          <p:cNvPr id="26" name="Freeform 26"/>
          <p:cNvSpPr/>
          <p:nvPr/>
        </p:nvSpPr>
        <p:spPr>
          <a:xfrm>
            <a:off x="11854151" y="5683068"/>
            <a:ext cx="1558305" cy="1510139"/>
          </a:xfrm>
          <a:custGeom>
            <a:avLst/>
            <a:gdLst/>
            <a:ahLst/>
            <a:cxnLst/>
            <a:rect l="l" t="t" r="r" b="b"/>
            <a:pathLst>
              <a:path w="1558305" h="1510139">
                <a:moveTo>
                  <a:pt x="0" y="0"/>
                </a:moveTo>
                <a:lnTo>
                  <a:pt x="1558305" y="0"/>
                </a:lnTo>
                <a:lnTo>
                  <a:pt x="1558305" y="1510139"/>
                </a:lnTo>
                <a:lnTo>
                  <a:pt x="0" y="1510139"/>
                </a:lnTo>
                <a:lnTo>
                  <a:pt x="0" y="0"/>
                </a:lnTo>
                <a:close/>
              </a:path>
            </a:pathLst>
          </a:custGeom>
          <a:blipFill>
            <a:blip r:embed="rId50">
              <a:extLst>
                <a:ext uri="{96DAC541-7B7A-43D3-8B79-37D633B846F1}">
                  <asvg:svgBlip xmlns:asvg="http://schemas.microsoft.com/office/drawing/2016/SVG/main" r:embed="rId51"/>
                </a:ext>
              </a:extLst>
            </a:blip>
            <a:stretch>
              <a:fillRect/>
            </a:stretch>
          </a:blipFill>
        </p:spPr>
      </p:sp>
      <p:sp>
        <p:nvSpPr>
          <p:cNvPr id="27" name="Freeform 27"/>
          <p:cNvSpPr/>
          <p:nvPr/>
        </p:nvSpPr>
        <p:spPr>
          <a:xfrm>
            <a:off x="11601605" y="7523010"/>
            <a:ext cx="1744249" cy="1953843"/>
          </a:xfrm>
          <a:custGeom>
            <a:avLst/>
            <a:gdLst/>
            <a:ahLst/>
            <a:cxnLst/>
            <a:rect l="l" t="t" r="r" b="b"/>
            <a:pathLst>
              <a:path w="1744249" h="1953843">
                <a:moveTo>
                  <a:pt x="0" y="0"/>
                </a:moveTo>
                <a:lnTo>
                  <a:pt x="1744249" y="0"/>
                </a:lnTo>
                <a:lnTo>
                  <a:pt x="1744249" y="1953843"/>
                </a:lnTo>
                <a:lnTo>
                  <a:pt x="0" y="1953843"/>
                </a:lnTo>
                <a:lnTo>
                  <a:pt x="0" y="0"/>
                </a:lnTo>
                <a:close/>
              </a:path>
            </a:pathLst>
          </a:custGeom>
          <a:blipFill>
            <a:blip r:embed="rId52">
              <a:extLst>
                <a:ext uri="{96DAC541-7B7A-43D3-8B79-37D633B846F1}">
                  <asvg:svgBlip xmlns:asvg="http://schemas.microsoft.com/office/drawing/2016/SVG/main" r:embed="rId53"/>
                </a:ext>
              </a:extLst>
            </a:blip>
            <a:stretch>
              <a:fillRect/>
            </a:stretch>
          </a:blipFill>
        </p:spPr>
      </p:sp>
      <p:sp>
        <p:nvSpPr>
          <p:cNvPr id="28" name="TextBox 28"/>
          <p:cNvSpPr txBox="1"/>
          <p:nvPr/>
        </p:nvSpPr>
        <p:spPr>
          <a:xfrm>
            <a:off x="1919600" y="1132313"/>
            <a:ext cx="14676233" cy="588010"/>
          </a:xfrm>
          <a:prstGeom prst="rect">
            <a:avLst/>
          </a:prstGeom>
        </p:spPr>
        <p:txBody>
          <a:bodyPr lIns="0" tIns="0" rIns="0" bIns="0" rtlCol="0" anchor="t">
            <a:spAutoFit/>
          </a:bodyPr>
          <a:lstStyle/>
          <a:p>
            <a:pPr algn="ctr">
              <a:lnSpc>
                <a:spcPts val="4400"/>
              </a:lnSpc>
            </a:pPr>
            <a:r>
              <a:rPr lang="en-US" sz="4400" spc="145">
                <a:solidFill>
                  <a:srgbClr val="764652"/>
                </a:solidFill>
                <a:latin typeface="Bobby Jones"/>
              </a:rPr>
              <a:t>ILLUSTRATIONS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7010" y="-3968911"/>
            <a:ext cx="10287000" cy="18301021"/>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68000"/>
            </a:blip>
            <a:stretch>
              <a:fillRect l="-83333" r="-83333"/>
            </a:stretch>
          </a:blipFill>
        </p:spPr>
      </p:sp>
      <p:sp>
        <p:nvSpPr>
          <p:cNvPr id="4" name="TextBox 4"/>
          <p:cNvSpPr txBox="1"/>
          <p:nvPr/>
        </p:nvSpPr>
        <p:spPr>
          <a:xfrm>
            <a:off x="436984" y="-455786"/>
            <a:ext cx="17830800" cy="2577629"/>
          </a:xfrm>
          <a:prstGeom prst="rect">
            <a:avLst/>
          </a:prstGeom>
        </p:spPr>
        <p:txBody>
          <a:bodyPr wrap="square" lIns="0" tIns="0" rIns="0" bIns="0" rtlCol="0" anchor="t">
            <a:spAutoFit/>
          </a:bodyPr>
          <a:lstStyle/>
          <a:p>
            <a:pPr>
              <a:lnSpc>
                <a:spcPts val="22200"/>
              </a:lnSpc>
            </a:pPr>
            <a:r>
              <a:rPr lang="en-US" sz="9600" spc="732" dirty="0">
                <a:solidFill>
                  <a:srgbClr val="5A8884"/>
                </a:solidFill>
                <a:latin typeface="Baloo Bhaijaan" panose="03080902040302020200" pitchFamily="66" charset="-78"/>
                <a:cs typeface="Baloo Bhaijaan" panose="03080902040302020200" pitchFamily="66" charset="-78"/>
              </a:rPr>
              <a:t>I. TRAO ĐỔI CHẤT </a:t>
            </a:r>
            <a:r>
              <a:rPr lang="en-US" sz="9600" spc="732" dirty="0" err="1">
                <a:solidFill>
                  <a:srgbClr val="5A8884"/>
                </a:solidFill>
                <a:latin typeface="Baloo Bhaijaan" panose="03080902040302020200" pitchFamily="66" charset="-78"/>
                <a:cs typeface="Baloo Bhaijaan" panose="03080902040302020200" pitchFamily="66" charset="-78"/>
              </a:rPr>
              <a:t>Ở</a:t>
            </a:r>
            <a:r>
              <a:rPr lang="en-US" sz="9600" spc="732" dirty="0">
                <a:solidFill>
                  <a:srgbClr val="5A8884"/>
                </a:solidFill>
                <a:latin typeface="Baloo Bhaijaan" panose="03080902040302020200" pitchFamily="66" charset="-78"/>
                <a:cs typeface="Baloo Bhaijaan" panose="03080902040302020200" pitchFamily="66" charset="-78"/>
              </a:rPr>
              <a:t> TB</a:t>
            </a:r>
          </a:p>
        </p:txBody>
      </p:sp>
      <p:sp>
        <p:nvSpPr>
          <p:cNvPr id="7" name="Freeform 7"/>
          <p:cNvSpPr/>
          <p:nvPr/>
        </p:nvSpPr>
        <p:spPr>
          <a:xfrm>
            <a:off x="12792625" y="4956209"/>
            <a:ext cx="9024308" cy="10108695"/>
          </a:xfrm>
          <a:custGeom>
            <a:avLst/>
            <a:gdLst/>
            <a:ahLst/>
            <a:cxnLst/>
            <a:rect l="l" t="t" r="r" b="b"/>
            <a:pathLst>
              <a:path w="9024308" h="10108695">
                <a:moveTo>
                  <a:pt x="0" y="0"/>
                </a:moveTo>
                <a:lnTo>
                  <a:pt x="9024308" y="0"/>
                </a:lnTo>
                <a:lnTo>
                  <a:pt x="9024308" y="10108695"/>
                </a:lnTo>
                <a:lnTo>
                  <a:pt x="0" y="101086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rot="6383713">
            <a:off x="17326335" y="2411647"/>
            <a:ext cx="1949371" cy="1910384"/>
          </a:xfrm>
          <a:custGeom>
            <a:avLst/>
            <a:gdLst/>
            <a:ahLst/>
            <a:cxnLst/>
            <a:rect l="l" t="t" r="r" b="b"/>
            <a:pathLst>
              <a:path w="1949371" h="1910384">
                <a:moveTo>
                  <a:pt x="0" y="0"/>
                </a:moveTo>
                <a:lnTo>
                  <a:pt x="1949371" y="0"/>
                </a:lnTo>
                <a:lnTo>
                  <a:pt x="1949371" y="1910384"/>
                </a:lnTo>
                <a:lnTo>
                  <a:pt x="0" y="19103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4262732">
            <a:off x="14301708" y="8883602"/>
            <a:ext cx="1242543" cy="1217692"/>
          </a:xfrm>
          <a:custGeom>
            <a:avLst/>
            <a:gdLst/>
            <a:ahLst/>
            <a:cxnLst/>
            <a:rect l="l" t="t" r="r" b="b"/>
            <a:pathLst>
              <a:path w="1242543" h="1217692">
                <a:moveTo>
                  <a:pt x="0" y="0"/>
                </a:moveTo>
                <a:lnTo>
                  <a:pt x="1242543" y="0"/>
                </a:lnTo>
                <a:lnTo>
                  <a:pt x="1242543" y="1217692"/>
                </a:lnTo>
                <a:lnTo>
                  <a:pt x="0" y="12176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rot="-85402">
            <a:off x="16872965" y="6296592"/>
            <a:ext cx="863629" cy="846356"/>
          </a:xfrm>
          <a:custGeom>
            <a:avLst/>
            <a:gdLst/>
            <a:ahLst/>
            <a:cxnLst/>
            <a:rect l="l" t="t" r="r" b="b"/>
            <a:pathLst>
              <a:path w="863629" h="846356">
                <a:moveTo>
                  <a:pt x="0" y="0"/>
                </a:moveTo>
                <a:lnTo>
                  <a:pt x="863629" y="0"/>
                </a:lnTo>
                <a:lnTo>
                  <a:pt x="863629" y="846356"/>
                </a:lnTo>
                <a:lnTo>
                  <a:pt x="0" y="8463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16803486" y="279933"/>
            <a:ext cx="1497535" cy="1497535"/>
          </a:xfrm>
          <a:custGeom>
            <a:avLst/>
            <a:gdLst/>
            <a:ahLst/>
            <a:cxnLst/>
            <a:rect l="l" t="t" r="r" b="b"/>
            <a:pathLst>
              <a:path w="1497535" h="1497535">
                <a:moveTo>
                  <a:pt x="0" y="0"/>
                </a:moveTo>
                <a:lnTo>
                  <a:pt x="1497535" y="0"/>
                </a:lnTo>
                <a:lnTo>
                  <a:pt x="1497535" y="1497534"/>
                </a:lnTo>
                <a:lnTo>
                  <a:pt x="0" y="14975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TextBox 11">
            <a:extLst>
              <a:ext uri="{FF2B5EF4-FFF2-40B4-BE49-F238E27FC236}">
                <a16:creationId xmlns:a16="http://schemas.microsoft.com/office/drawing/2014/main" id="{B5DB1E52-8778-498D-BF56-CDE7F1105835}"/>
              </a:ext>
            </a:extLst>
          </p:cNvPr>
          <p:cNvSpPr txBox="1"/>
          <p:nvPr/>
        </p:nvSpPr>
        <p:spPr>
          <a:xfrm>
            <a:off x="576794" y="2706492"/>
            <a:ext cx="17468615" cy="6740307"/>
          </a:xfrm>
          <a:prstGeom prst="rect">
            <a:avLst/>
          </a:prstGeom>
          <a:noFill/>
        </p:spPr>
        <p:txBody>
          <a:bodyPr wrap="square" rtlCol="0">
            <a:spAutoFit/>
          </a:bodyPr>
          <a:lstStyle/>
          <a:p>
            <a:r>
              <a:rPr lang="en-GB" sz="5400" dirty="0">
                <a:latin typeface="Baloo Bhaijaan" panose="03080902040302020200" pitchFamily="66" charset="-78"/>
                <a:cs typeface="Baloo Bhaijaan" panose="03080902040302020200" pitchFamily="66" charset="-78"/>
              </a:rPr>
              <a:t>L</a:t>
            </a:r>
            <a:r>
              <a:rPr lang="en-VN" sz="5400" dirty="0">
                <a:latin typeface="Baloo Bhaijaan" panose="03080902040302020200" pitchFamily="66" charset="-78"/>
                <a:cs typeface="Baloo Bhaijaan" panose="03080902040302020200" pitchFamily="66" charset="-78"/>
              </a:rPr>
              <a:t>à tập hợp các phản ứng hoá học diễn ra trong tế bào (sự chuyển hoá vật chất), và sự trao đổi chất giữa tế bào với môi trường (TĐC qua màng).</a:t>
            </a:r>
          </a:p>
          <a:p>
            <a:endParaRPr lang="en-VN" sz="5400" dirty="0">
              <a:latin typeface="Baloo Bhaijaan" panose="03080902040302020200" pitchFamily="66" charset="-78"/>
              <a:cs typeface="Baloo Bhaijaan" panose="03080902040302020200" pitchFamily="66" charset="-78"/>
            </a:endParaRPr>
          </a:p>
          <a:p>
            <a:r>
              <a:rPr lang="en-GB" sz="5400" dirty="0">
                <a:latin typeface="Baloo Bhaijaan" panose="03080902040302020200" pitchFamily="66" charset="-78"/>
                <a:cs typeface="Baloo Bhaijaan" panose="03080902040302020200" pitchFamily="66" charset="-78"/>
              </a:rPr>
              <a:t>C</a:t>
            </a:r>
            <a:r>
              <a:rPr lang="en-VN" sz="5400" dirty="0">
                <a:latin typeface="Baloo Bhaijaan" panose="03080902040302020200" pitchFamily="66" charset="-78"/>
                <a:cs typeface="Baloo Bhaijaan" panose="03080902040302020200" pitchFamily="66" charset="-78"/>
              </a:rPr>
              <a:t>ó 2 hình thức:</a:t>
            </a:r>
          </a:p>
          <a:p>
            <a:r>
              <a:rPr lang="en-VN" sz="5400" dirty="0">
                <a:latin typeface="Baloo Bhaijaan" panose="03080902040302020200" pitchFamily="66" charset="-78"/>
                <a:cs typeface="Baloo Bhaijaan" panose="03080902040302020200" pitchFamily="66" charset="-78"/>
              </a:rPr>
              <a:t>+ Vận chuyển thụ động: không tiêu tốn năng lượng. </a:t>
            </a:r>
          </a:p>
          <a:p>
            <a:r>
              <a:rPr lang="en-VN" sz="5400" dirty="0">
                <a:latin typeface="Baloo Bhaijaan" panose="03080902040302020200" pitchFamily="66" charset="-78"/>
                <a:cs typeface="Baloo Bhaijaan" panose="03080902040302020200" pitchFamily="66" charset="-78"/>
              </a:rPr>
              <a:t>+ Vận chuyển chủ động (tích cực): có tiêu tốn năng lượng.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68000"/>
            </a:blip>
            <a:stretch>
              <a:fillRect l="-83333" r="-83333"/>
            </a:stretch>
          </a:blipFill>
        </p:spPr>
      </p:sp>
      <p:sp>
        <p:nvSpPr>
          <p:cNvPr id="4" name="TextBox 4"/>
          <p:cNvSpPr txBox="1"/>
          <p:nvPr/>
        </p:nvSpPr>
        <p:spPr>
          <a:xfrm>
            <a:off x="2915244" y="1428704"/>
            <a:ext cx="8243759" cy="846386"/>
          </a:xfrm>
          <a:prstGeom prst="rect">
            <a:avLst/>
          </a:prstGeom>
        </p:spPr>
        <p:txBody>
          <a:bodyPr wrap="square" lIns="0" tIns="0" rIns="0" bIns="0" rtlCol="0" anchor="t">
            <a:spAutoFit/>
          </a:bodyPr>
          <a:lstStyle/>
          <a:p>
            <a:pPr>
              <a:lnSpc>
                <a:spcPts val="6599"/>
              </a:lnSpc>
            </a:pPr>
            <a:r>
              <a:rPr lang="en-US" sz="5499" spc="181" dirty="0" err="1">
                <a:solidFill>
                  <a:srgbClr val="764652"/>
                </a:solidFill>
                <a:latin typeface="Baloo Bhaijaan" panose="03080902040302020200" pitchFamily="66" charset="-78"/>
                <a:cs typeface="Baloo Bhaijaan" panose="03080902040302020200" pitchFamily="66" charset="-78"/>
              </a:rPr>
              <a:t>Vận</a:t>
            </a:r>
            <a:r>
              <a:rPr lang="en-US" sz="5499" spc="181" dirty="0">
                <a:solidFill>
                  <a:srgbClr val="764652"/>
                </a:solidFill>
                <a:latin typeface="Baloo Bhaijaan" panose="03080902040302020200" pitchFamily="66" charset="-78"/>
                <a:cs typeface="Baloo Bhaijaan" panose="03080902040302020200" pitchFamily="66" charset="-78"/>
              </a:rPr>
              <a:t> </a:t>
            </a:r>
            <a:r>
              <a:rPr lang="en-US" sz="5499" spc="181" dirty="0" err="1">
                <a:solidFill>
                  <a:srgbClr val="764652"/>
                </a:solidFill>
                <a:latin typeface="Baloo Bhaijaan" panose="03080902040302020200" pitchFamily="66" charset="-78"/>
                <a:cs typeface="Baloo Bhaijaan" panose="03080902040302020200" pitchFamily="66" charset="-78"/>
              </a:rPr>
              <a:t>chuyển</a:t>
            </a:r>
            <a:r>
              <a:rPr lang="en-US" sz="5499" spc="181" dirty="0">
                <a:solidFill>
                  <a:srgbClr val="764652"/>
                </a:solidFill>
                <a:latin typeface="Baloo Bhaijaan" panose="03080902040302020200" pitchFamily="66" charset="-78"/>
                <a:cs typeface="Baloo Bhaijaan" panose="03080902040302020200" pitchFamily="66" charset="-78"/>
              </a:rPr>
              <a:t> </a:t>
            </a:r>
            <a:r>
              <a:rPr lang="en-US" sz="5499" spc="181" dirty="0" err="1">
                <a:solidFill>
                  <a:srgbClr val="764652"/>
                </a:solidFill>
                <a:latin typeface="Baloo Bhaijaan" panose="03080902040302020200" pitchFamily="66" charset="-78"/>
                <a:cs typeface="Baloo Bhaijaan" panose="03080902040302020200" pitchFamily="66" charset="-78"/>
              </a:rPr>
              <a:t>thụ</a:t>
            </a:r>
            <a:r>
              <a:rPr lang="en-US" sz="5499" spc="181" dirty="0">
                <a:solidFill>
                  <a:srgbClr val="764652"/>
                </a:solidFill>
                <a:latin typeface="Baloo Bhaijaan" panose="03080902040302020200" pitchFamily="66" charset="-78"/>
                <a:cs typeface="Baloo Bhaijaan" panose="03080902040302020200" pitchFamily="66" charset="-78"/>
              </a:rPr>
              <a:t> </a:t>
            </a:r>
            <a:r>
              <a:rPr lang="en-US" sz="5499" spc="181" dirty="0" err="1">
                <a:solidFill>
                  <a:srgbClr val="764652"/>
                </a:solidFill>
                <a:latin typeface="Baloo Bhaijaan" panose="03080902040302020200" pitchFamily="66" charset="-78"/>
                <a:cs typeface="Baloo Bhaijaan" panose="03080902040302020200" pitchFamily="66" charset="-78"/>
              </a:rPr>
              <a:t>động</a:t>
            </a:r>
            <a:endParaRPr lang="en-US" sz="5499" spc="181" dirty="0">
              <a:solidFill>
                <a:srgbClr val="764652"/>
              </a:solidFill>
              <a:latin typeface="Baloo Bhaijaan" panose="03080902040302020200" pitchFamily="66" charset="-78"/>
              <a:cs typeface="Baloo Bhaijaan" panose="03080902040302020200" pitchFamily="66" charset="-78"/>
            </a:endParaRPr>
          </a:p>
        </p:txBody>
      </p:sp>
      <p:sp>
        <p:nvSpPr>
          <p:cNvPr id="5" name="TextBox 5"/>
          <p:cNvSpPr txBox="1"/>
          <p:nvPr/>
        </p:nvSpPr>
        <p:spPr>
          <a:xfrm>
            <a:off x="9896979" y="5992148"/>
            <a:ext cx="7781425" cy="846386"/>
          </a:xfrm>
          <a:prstGeom prst="rect">
            <a:avLst/>
          </a:prstGeom>
        </p:spPr>
        <p:txBody>
          <a:bodyPr wrap="square" lIns="0" tIns="0" rIns="0" bIns="0" rtlCol="0" anchor="t">
            <a:spAutoFit/>
          </a:bodyPr>
          <a:lstStyle/>
          <a:p>
            <a:pPr>
              <a:lnSpc>
                <a:spcPts val="6599"/>
              </a:lnSpc>
            </a:pPr>
            <a:r>
              <a:rPr lang="en-US" sz="5499" spc="181" dirty="0" err="1">
                <a:solidFill>
                  <a:srgbClr val="764652"/>
                </a:solidFill>
                <a:latin typeface="Baloo Bhaijaan" panose="03080902040302020200" pitchFamily="66" charset="-78"/>
                <a:cs typeface="Baloo Bhaijaan" panose="03080902040302020200" pitchFamily="66" charset="-78"/>
              </a:rPr>
              <a:t>Vận</a:t>
            </a:r>
            <a:r>
              <a:rPr lang="en-US" sz="5499" spc="181" dirty="0">
                <a:solidFill>
                  <a:srgbClr val="764652"/>
                </a:solidFill>
                <a:latin typeface="Baloo Bhaijaan" panose="03080902040302020200" pitchFamily="66" charset="-78"/>
                <a:cs typeface="Baloo Bhaijaan" panose="03080902040302020200" pitchFamily="66" charset="-78"/>
              </a:rPr>
              <a:t> </a:t>
            </a:r>
            <a:r>
              <a:rPr lang="en-US" sz="5499" spc="181" dirty="0" err="1">
                <a:solidFill>
                  <a:srgbClr val="764652"/>
                </a:solidFill>
                <a:latin typeface="Baloo Bhaijaan" panose="03080902040302020200" pitchFamily="66" charset="-78"/>
                <a:cs typeface="Baloo Bhaijaan" panose="03080902040302020200" pitchFamily="66" charset="-78"/>
              </a:rPr>
              <a:t>chuyển</a:t>
            </a:r>
            <a:r>
              <a:rPr lang="en-US" sz="5499" spc="181" dirty="0">
                <a:solidFill>
                  <a:srgbClr val="764652"/>
                </a:solidFill>
                <a:latin typeface="Baloo Bhaijaan" panose="03080902040302020200" pitchFamily="66" charset="-78"/>
                <a:cs typeface="Baloo Bhaijaan" panose="03080902040302020200" pitchFamily="66" charset="-78"/>
              </a:rPr>
              <a:t> </a:t>
            </a:r>
            <a:r>
              <a:rPr lang="en-US" sz="5499" spc="181" dirty="0" err="1">
                <a:solidFill>
                  <a:srgbClr val="764652"/>
                </a:solidFill>
                <a:latin typeface="Baloo Bhaijaan" panose="03080902040302020200" pitchFamily="66" charset="-78"/>
                <a:cs typeface="Baloo Bhaijaan" panose="03080902040302020200" pitchFamily="66" charset="-78"/>
              </a:rPr>
              <a:t>chủ</a:t>
            </a:r>
            <a:r>
              <a:rPr lang="en-US" sz="5499" spc="181" dirty="0">
                <a:solidFill>
                  <a:srgbClr val="764652"/>
                </a:solidFill>
                <a:latin typeface="Baloo Bhaijaan" panose="03080902040302020200" pitchFamily="66" charset="-78"/>
                <a:cs typeface="Baloo Bhaijaan" panose="03080902040302020200" pitchFamily="66" charset="-78"/>
              </a:rPr>
              <a:t> </a:t>
            </a:r>
            <a:r>
              <a:rPr lang="en-US" sz="5499" spc="181" dirty="0" err="1">
                <a:solidFill>
                  <a:srgbClr val="764652"/>
                </a:solidFill>
                <a:latin typeface="Baloo Bhaijaan" panose="03080902040302020200" pitchFamily="66" charset="-78"/>
                <a:cs typeface="Baloo Bhaijaan" panose="03080902040302020200" pitchFamily="66" charset="-78"/>
              </a:rPr>
              <a:t>động</a:t>
            </a:r>
            <a:endParaRPr lang="en-US" sz="5499" spc="181" dirty="0">
              <a:solidFill>
                <a:srgbClr val="764652"/>
              </a:solidFill>
              <a:latin typeface="Baloo Bhaijaan" panose="03080902040302020200" pitchFamily="66" charset="-78"/>
              <a:cs typeface="Baloo Bhaijaan" panose="03080902040302020200" pitchFamily="66" charset="-78"/>
            </a:endParaRPr>
          </a:p>
        </p:txBody>
      </p:sp>
      <p:sp>
        <p:nvSpPr>
          <p:cNvPr id="7" name="TextBox 7"/>
          <p:cNvSpPr txBox="1"/>
          <p:nvPr/>
        </p:nvSpPr>
        <p:spPr>
          <a:xfrm>
            <a:off x="914400" y="1044525"/>
            <a:ext cx="1600795" cy="1520190"/>
          </a:xfrm>
          <a:prstGeom prst="rect">
            <a:avLst/>
          </a:prstGeom>
        </p:spPr>
        <p:txBody>
          <a:bodyPr lIns="0" tIns="0" rIns="0" bIns="0" rtlCol="0" anchor="t">
            <a:spAutoFit/>
          </a:bodyPr>
          <a:lstStyle/>
          <a:p>
            <a:pPr algn="ctr">
              <a:lnSpc>
                <a:spcPts val="11100"/>
              </a:lnSpc>
            </a:pPr>
            <a:r>
              <a:rPr lang="en-US" sz="11100" spc="299" dirty="0">
                <a:solidFill>
                  <a:srgbClr val="764652"/>
                </a:solidFill>
                <a:latin typeface="Bobby Jones"/>
              </a:rPr>
              <a:t>01</a:t>
            </a:r>
          </a:p>
        </p:txBody>
      </p:sp>
      <p:sp>
        <p:nvSpPr>
          <p:cNvPr id="8" name="TextBox 8"/>
          <p:cNvSpPr txBox="1"/>
          <p:nvPr/>
        </p:nvSpPr>
        <p:spPr>
          <a:xfrm>
            <a:off x="8032717" y="5518895"/>
            <a:ext cx="1600795" cy="1520190"/>
          </a:xfrm>
          <a:prstGeom prst="rect">
            <a:avLst/>
          </a:prstGeom>
        </p:spPr>
        <p:txBody>
          <a:bodyPr lIns="0" tIns="0" rIns="0" bIns="0" rtlCol="0" anchor="t">
            <a:spAutoFit/>
          </a:bodyPr>
          <a:lstStyle/>
          <a:p>
            <a:pPr algn="ctr">
              <a:lnSpc>
                <a:spcPts val="11100"/>
              </a:lnSpc>
            </a:pPr>
            <a:r>
              <a:rPr lang="en-US" sz="11100" spc="166" dirty="0">
                <a:solidFill>
                  <a:srgbClr val="764652"/>
                </a:solidFill>
                <a:latin typeface="Bobby Jones"/>
              </a:rPr>
              <a:t>02</a:t>
            </a:r>
          </a:p>
        </p:txBody>
      </p:sp>
      <p:sp>
        <p:nvSpPr>
          <p:cNvPr id="9" name="Freeform 9"/>
          <p:cNvSpPr/>
          <p:nvPr/>
        </p:nvSpPr>
        <p:spPr>
          <a:xfrm>
            <a:off x="-505361" y="5371123"/>
            <a:ext cx="6676622" cy="5960402"/>
          </a:xfrm>
          <a:custGeom>
            <a:avLst/>
            <a:gdLst/>
            <a:ahLst/>
            <a:cxnLst/>
            <a:rect l="l" t="t" r="r" b="b"/>
            <a:pathLst>
              <a:path w="6676622" h="5960402">
                <a:moveTo>
                  <a:pt x="0" y="0"/>
                </a:moveTo>
                <a:lnTo>
                  <a:pt x="6676622" y="0"/>
                </a:lnTo>
                <a:lnTo>
                  <a:pt x="6676622" y="5960402"/>
                </a:lnTo>
                <a:lnTo>
                  <a:pt x="0" y="59604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rot="3580777">
            <a:off x="13346713" y="-627604"/>
            <a:ext cx="6142805" cy="5316318"/>
          </a:xfrm>
          <a:custGeom>
            <a:avLst/>
            <a:gdLst/>
            <a:ahLst/>
            <a:cxnLst/>
            <a:rect l="l" t="t" r="r" b="b"/>
            <a:pathLst>
              <a:path w="6142805" h="5316318">
                <a:moveTo>
                  <a:pt x="0" y="0"/>
                </a:moveTo>
                <a:lnTo>
                  <a:pt x="6142805" y="0"/>
                </a:lnTo>
                <a:lnTo>
                  <a:pt x="6142805" y="5316318"/>
                </a:lnTo>
                <a:lnTo>
                  <a:pt x="0" y="53163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rot="-6095390">
            <a:off x="11899192" y="196295"/>
            <a:ext cx="1252400" cy="1227352"/>
          </a:xfrm>
          <a:custGeom>
            <a:avLst/>
            <a:gdLst/>
            <a:ahLst/>
            <a:cxnLst/>
            <a:rect l="l" t="t" r="r" b="b"/>
            <a:pathLst>
              <a:path w="1252400" h="1227352">
                <a:moveTo>
                  <a:pt x="0" y="0"/>
                </a:moveTo>
                <a:lnTo>
                  <a:pt x="1252400" y="0"/>
                </a:lnTo>
                <a:lnTo>
                  <a:pt x="1252400" y="1227351"/>
                </a:lnTo>
                <a:lnTo>
                  <a:pt x="0" y="12273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TextBox 13">
            <a:extLst>
              <a:ext uri="{FF2B5EF4-FFF2-40B4-BE49-F238E27FC236}">
                <a16:creationId xmlns:a16="http://schemas.microsoft.com/office/drawing/2014/main" id="{527656CE-B1A5-D98A-D9C7-D50F8C805582}"/>
              </a:ext>
            </a:extLst>
          </p:cNvPr>
          <p:cNvSpPr txBox="1"/>
          <p:nvPr/>
        </p:nvSpPr>
        <p:spPr>
          <a:xfrm>
            <a:off x="2168228" y="2564714"/>
            <a:ext cx="8576567" cy="2039020"/>
          </a:xfrm>
          <a:prstGeom prst="rect">
            <a:avLst/>
          </a:prstGeom>
          <a:noFill/>
        </p:spPr>
        <p:txBody>
          <a:bodyPr wrap="square" rtlCol="0">
            <a:spAutoFit/>
          </a:bodyPr>
          <a:lstStyle/>
          <a:p>
            <a:pPr>
              <a:lnSpc>
                <a:spcPct val="150000"/>
              </a:lnSpc>
            </a:pPr>
            <a:r>
              <a:rPr lang="en-VN" sz="4400" dirty="0">
                <a:ln w="0"/>
                <a:solidFill>
                  <a:schemeClr val="accent1"/>
                </a:solidFill>
                <a:effectLst>
                  <a:outerShdw blurRad="38100" dist="25400" dir="5400000" algn="ctr" rotWithShape="0">
                    <a:srgbClr val="6E747A">
                      <a:alpha val="43000"/>
                    </a:srgbClr>
                  </a:outerShdw>
                </a:effectLst>
                <a:latin typeface="Baloo Bhaijaan" panose="03080902040302020200" pitchFamily="66" charset="-78"/>
                <a:cs typeface="Baloo Bhaijaan" panose="03080902040302020200" pitchFamily="66" charset="-78"/>
              </a:rPr>
              <a:t>- Sự khuếch tán</a:t>
            </a:r>
          </a:p>
          <a:p>
            <a:pPr>
              <a:lnSpc>
                <a:spcPct val="150000"/>
              </a:lnSpc>
            </a:pPr>
            <a:r>
              <a:rPr lang="en-VN" sz="4400" dirty="0">
                <a:ln w="0"/>
                <a:solidFill>
                  <a:schemeClr val="accent1"/>
                </a:solidFill>
                <a:effectLst>
                  <a:outerShdw blurRad="38100" dist="25400" dir="5400000" algn="ctr" rotWithShape="0">
                    <a:srgbClr val="6E747A">
                      <a:alpha val="43000"/>
                    </a:srgbClr>
                  </a:outerShdw>
                </a:effectLst>
                <a:latin typeface="Baloo Bhaijaan" panose="03080902040302020200" pitchFamily="66" charset="-78"/>
                <a:cs typeface="Baloo Bhaijaan" panose="03080902040302020200" pitchFamily="66" charset="-78"/>
              </a:rPr>
              <a:t>- Sự thẩm thấu</a:t>
            </a:r>
          </a:p>
        </p:txBody>
      </p:sp>
      <p:sp>
        <p:nvSpPr>
          <p:cNvPr id="15" name="TextBox 5">
            <a:extLst>
              <a:ext uri="{FF2B5EF4-FFF2-40B4-BE49-F238E27FC236}">
                <a16:creationId xmlns:a16="http://schemas.microsoft.com/office/drawing/2014/main" id="{8CA8B6DE-173D-B1CC-F9C4-084FA53A6DF4}"/>
              </a:ext>
            </a:extLst>
          </p:cNvPr>
          <p:cNvSpPr txBox="1"/>
          <p:nvPr/>
        </p:nvSpPr>
        <p:spPr>
          <a:xfrm>
            <a:off x="9896979" y="8460110"/>
            <a:ext cx="8576567" cy="846386"/>
          </a:xfrm>
          <a:prstGeom prst="rect">
            <a:avLst/>
          </a:prstGeom>
        </p:spPr>
        <p:txBody>
          <a:bodyPr wrap="square" lIns="0" tIns="0" rIns="0" bIns="0" rtlCol="0" anchor="t">
            <a:spAutoFit/>
          </a:bodyPr>
          <a:lstStyle/>
          <a:p>
            <a:pPr>
              <a:lnSpc>
                <a:spcPts val="6599"/>
              </a:lnSpc>
            </a:pPr>
            <a:r>
              <a:rPr lang="en-US" sz="5499" spc="181" dirty="0" err="1">
                <a:solidFill>
                  <a:srgbClr val="764652"/>
                </a:solidFill>
                <a:latin typeface="Baloo Bhaijaan" panose="03080902040302020200" pitchFamily="66" charset="-78"/>
                <a:cs typeface="Baloo Bhaijaan" panose="03080902040302020200" pitchFamily="66" charset="-78"/>
              </a:rPr>
              <a:t>Nhập</a:t>
            </a:r>
            <a:r>
              <a:rPr lang="en-US" sz="5499" spc="181" dirty="0">
                <a:solidFill>
                  <a:srgbClr val="764652"/>
                </a:solidFill>
                <a:latin typeface="Baloo Bhaijaan" panose="03080902040302020200" pitchFamily="66" charset="-78"/>
                <a:cs typeface="Baloo Bhaijaan" panose="03080902040302020200" pitchFamily="66" charset="-78"/>
              </a:rPr>
              <a:t> </a:t>
            </a:r>
            <a:r>
              <a:rPr lang="en-US" sz="5499" spc="181" dirty="0" err="1">
                <a:solidFill>
                  <a:srgbClr val="764652"/>
                </a:solidFill>
                <a:latin typeface="Baloo Bhaijaan" panose="03080902040302020200" pitchFamily="66" charset="-78"/>
                <a:cs typeface="Baloo Bhaijaan" panose="03080902040302020200" pitchFamily="66" charset="-78"/>
              </a:rPr>
              <a:t>bào</a:t>
            </a:r>
            <a:r>
              <a:rPr lang="en-US" sz="5499" spc="181" dirty="0">
                <a:solidFill>
                  <a:srgbClr val="764652"/>
                </a:solidFill>
                <a:latin typeface="Baloo Bhaijaan" panose="03080902040302020200" pitchFamily="66" charset="-78"/>
                <a:cs typeface="Baloo Bhaijaan" panose="03080902040302020200" pitchFamily="66" charset="-78"/>
              </a:rPr>
              <a:t> </a:t>
            </a:r>
            <a:r>
              <a:rPr lang="en-US" sz="5499" spc="181" dirty="0" err="1">
                <a:solidFill>
                  <a:srgbClr val="764652"/>
                </a:solidFill>
                <a:latin typeface="Baloo Bhaijaan" panose="03080902040302020200" pitchFamily="66" charset="-78"/>
                <a:cs typeface="Baloo Bhaijaan" panose="03080902040302020200" pitchFamily="66" charset="-78"/>
              </a:rPr>
              <a:t>và</a:t>
            </a:r>
            <a:r>
              <a:rPr lang="en-US" sz="5499" spc="181" dirty="0">
                <a:solidFill>
                  <a:srgbClr val="764652"/>
                </a:solidFill>
                <a:latin typeface="Baloo Bhaijaan" panose="03080902040302020200" pitchFamily="66" charset="-78"/>
                <a:cs typeface="Baloo Bhaijaan" panose="03080902040302020200" pitchFamily="66" charset="-78"/>
              </a:rPr>
              <a:t> </a:t>
            </a:r>
            <a:r>
              <a:rPr lang="en-US" sz="5499" spc="181" dirty="0" err="1">
                <a:solidFill>
                  <a:srgbClr val="764652"/>
                </a:solidFill>
                <a:latin typeface="Baloo Bhaijaan" panose="03080902040302020200" pitchFamily="66" charset="-78"/>
                <a:cs typeface="Baloo Bhaijaan" panose="03080902040302020200" pitchFamily="66" charset="-78"/>
              </a:rPr>
              <a:t>xuất</a:t>
            </a:r>
            <a:r>
              <a:rPr lang="en-US" sz="5499" spc="181" dirty="0">
                <a:solidFill>
                  <a:srgbClr val="764652"/>
                </a:solidFill>
                <a:latin typeface="Baloo Bhaijaan" panose="03080902040302020200" pitchFamily="66" charset="-78"/>
                <a:cs typeface="Baloo Bhaijaan" panose="03080902040302020200" pitchFamily="66" charset="-78"/>
              </a:rPr>
              <a:t> </a:t>
            </a:r>
            <a:r>
              <a:rPr lang="en-US" sz="5499" spc="181" dirty="0" err="1">
                <a:solidFill>
                  <a:srgbClr val="764652"/>
                </a:solidFill>
                <a:latin typeface="Baloo Bhaijaan" panose="03080902040302020200" pitchFamily="66" charset="-78"/>
                <a:cs typeface="Baloo Bhaijaan" panose="03080902040302020200" pitchFamily="66" charset="-78"/>
              </a:rPr>
              <a:t>bào</a:t>
            </a:r>
            <a:endParaRPr lang="en-US" sz="5499" spc="181" dirty="0">
              <a:solidFill>
                <a:srgbClr val="764652"/>
              </a:solidFill>
              <a:latin typeface="Baloo Bhaijaan" panose="03080902040302020200" pitchFamily="66" charset="-78"/>
              <a:cs typeface="Baloo Bhaijaan" panose="03080902040302020200" pitchFamily="66" charset="-78"/>
            </a:endParaRPr>
          </a:p>
        </p:txBody>
      </p:sp>
      <p:sp>
        <p:nvSpPr>
          <p:cNvPr id="16" name="TextBox 8">
            <a:extLst>
              <a:ext uri="{FF2B5EF4-FFF2-40B4-BE49-F238E27FC236}">
                <a16:creationId xmlns:a16="http://schemas.microsoft.com/office/drawing/2014/main" id="{EC162510-958E-7E57-50F2-D85E49DB674C}"/>
              </a:ext>
            </a:extLst>
          </p:cNvPr>
          <p:cNvSpPr txBox="1"/>
          <p:nvPr/>
        </p:nvSpPr>
        <p:spPr>
          <a:xfrm>
            <a:off x="8032717" y="7986857"/>
            <a:ext cx="1600795" cy="1423467"/>
          </a:xfrm>
          <a:prstGeom prst="rect">
            <a:avLst/>
          </a:prstGeom>
        </p:spPr>
        <p:txBody>
          <a:bodyPr lIns="0" tIns="0" rIns="0" bIns="0" rtlCol="0" anchor="t">
            <a:spAutoFit/>
          </a:bodyPr>
          <a:lstStyle/>
          <a:p>
            <a:pPr algn="ctr">
              <a:lnSpc>
                <a:spcPts val="11100"/>
              </a:lnSpc>
            </a:pPr>
            <a:r>
              <a:rPr lang="en-US" sz="11100" spc="166" dirty="0">
                <a:solidFill>
                  <a:srgbClr val="764652"/>
                </a:solidFill>
                <a:latin typeface="Bobby Jones"/>
              </a:rPr>
              <a:t>03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68000"/>
            </a:blip>
            <a:stretch>
              <a:fillRect l="-83333" r="-83333"/>
            </a:stretch>
          </a:blipFill>
        </p:spPr>
      </p:sp>
      <p:sp>
        <p:nvSpPr>
          <p:cNvPr id="3" name="TextBox 3"/>
          <p:cNvSpPr txBox="1"/>
          <p:nvPr/>
        </p:nvSpPr>
        <p:spPr>
          <a:xfrm>
            <a:off x="925927" y="-70963"/>
            <a:ext cx="16230600" cy="1782539"/>
          </a:xfrm>
          <a:prstGeom prst="rect">
            <a:avLst/>
          </a:prstGeom>
        </p:spPr>
        <p:txBody>
          <a:bodyPr lIns="0" tIns="0" rIns="0" bIns="0" rtlCol="0" anchor="t">
            <a:spAutoFit/>
          </a:bodyPr>
          <a:lstStyle/>
          <a:p>
            <a:pPr algn="ctr">
              <a:lnSpc>
                <a:spcPts val="13860"/>
              </a:lnSpc>
            </a:pPr>
            <a:r>
              <a:rPr lang="en-US" sz="9900" spc="663" dirty="0">
                <a:solidFill>
                  <a:srgbClr val="764652"/>
                </a:solidFill>
                <a:latin typeface="Baloo Bhaijaan" panose="03080902040302020200" pitchFamily="66" charset="-78"/>
                <a:cs typeface="Baloo Bhaijaan" panose="03080902040302020200" pitchFamily="66" charset="-78"/>
              </a:rPr>
              <a:t>SỰ KHUẾCH TÁN</a:t>
            </a:r>
          </a:p>
        </p:txBody>
      </p:sp>
      <p:sp>
        <p:nvSpPr>
          <p:cNvPr id="12" name="Freeform 12"/>
          <p:cNvSpPr/>
          <p:nvPr/>
        </p:nvSpPr>
        <p:spPr>
          <a:xfrm rot="8897843">
            <a:off x="16081129" y="-353172"/>
            <a:ext cx="2344357" cy="3314643"/>
          </a:xfrm>
          <a:custGeom>
            <a:avLst/>
            <a:gdLst/>
            <a:ahLst/>
            <a:cxnLst/>
            <a:rect l="l" t="t" r="r" b="b"/>
            <a:pathLst>
              <a:path w="2344357" h="3314643">
                <a:moveTo>
                  <a:pt x="0" y="0"/>
                </a:moveTo>
                <a:lnTo>
                  <a:pt x="2344356" y="0"/>
                </a:lnTo>
                <a:lnTo>
                  <a:pt x="2344356" y="3314643"/>
                </a:lnTo>
                <a:lnTo>
                  <a:pt x="0" y="33146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16249302" y="8381747"/>
            <a:ext cx="2351807" cy="2304771"/>
          </a:xfrm>
          <a:custGeom>
            <a:avLst/>
            <a:gdLst/>
            <a:ahLst/>
            <a:cxnLst/>
            <a:rect l="l" t="t" r="r" b="b"/>
            <a:pathLst>
              <a:path w="2351807" h="2304771">
                <a:moveTo>
                  <a:pt x="0" y="0"/>
                </a:moveTo>
                <a:lnTo>
                  <a:pt x="2351807" y="0"/>
                </a:lnTo>
                <a:lnTo>
                  <a:pt x="2351807" y="2304771"/>
                </a:lnTo>
                <a:lnTo>
                  <a:pt x="0" y="23047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515004" y="8102532"/>
            <a:ext cx="2863201" cy="2863201"/>
          </a:xfrm>
          <a:custGeom>
            <a:avLst/>
            <a:gdLst/>
            <a:ahLst/>
            <a:cxnLst/>
            <a:rect l="l" t="t" r="r" b="b"/>
            <a:pathLst>
              <a:path w="2863201" h="2863201">
                <a:moveTo>
                  <a:pt x="0" y="0"/>
                </a:moveTo>
                <a:lnTo>
                  <a:pt x="2863201" y="0"/>
                </a:lnTo>
                <a:lnTo>
                  <a:pt x="2863201" y="2863201"/>
                </a:lnTo>
                <a:lnTo>
                  <a:pt x="0" y="28632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5" name="Group 15"/>
          <p:cNvGrpSpPr/>
          <p:nvPr/>
        </p:nvGrpSpPr>
        <p:grpSpPr>
          <a:xfrm>
            <a:off x="-1" y="-492673"/>
            <a:ext cx="2977777" cy="3246008"/>
            <a:chOff x="0" y="0"/>
            <a:chExt cx="3970369" cy="4328011"/>
          </a:xfrm>
        </p:grpSpPr>
        <p:sp>
          <p:nvSpPr>
            <p:cNvPr id="16" name="Freeform 16"/>
            <p:cNvSpPr/>
            <p:nvPr/>
          </p:nvSpPr>
          <p:spPr>
            <a:xfrm>
              <a:off x="0" y="0"/>
              <a:ext cx="2357482" cy="2582899"/>
            </a:xfrm>
            <a:custGeom>
              <a:avLst/>
              <a:gdLst/>
              <a:ahLst/>
              <a:cxnLst/>
              <a:rect l="l" t="t" r="r" b="b"/>
              <a:pathLst>
                <a:path w="2357482" h="2582899">
                  <a:moveTo>
                    <a:pt x="0" y="0"/>
                  </a:moveTo>
                  <a:lnTo>
                    <a:pt x="2357482" y="0"/>
                  </a:lnTo>
                  <a:lnTo>
                    <a:pt x="2357482" y="2582899"/>
                  </a:lnTo>
                  <a:lnTo>
                    <a:pt x="0" y="25828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8503353">
              <a:off x="1620950" y="859447"/>
              <a:ext cx="1907211" cy="2089574"/>
            </a:xfrm>
            <a:custGeom>
              <a:avLst/>
              <a:gdLst/>
              <a:ahLst/>
              <a:cxnLst/>
              <a:rect l="l" t="t" r="r" b="b"/>
              <a:pathLst>
                <a:path w="1907211" h="2089574">
                  <a:moveTo>
                    <a:pt x="0" y="0"/>
                  </a:moveTo>
                  <a:lnTo>
                    <a:pt x="1907211" y="0"/>
                  </a:lnTo>
                  <a:lnTo>
                    <a:pt x="1907211" y="2089574"/>
                  </a:lnTo>
                  <a:lnTo>
                    <a:pt x="0" y="208957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rot="-6813515">
              <a:off x="917895" y="2388778"/>
              <a:ext cx="1582936" cy="1734292"/>
            </a:xfrm>
            <a:custGeom>
              <a:avLst/>
              <a:gdLst/>
              <a:ahLst/>
              <a:cxnLst/>
              <a:rect l="l" t="t" r="r" b="b"/>
              <a:pathLst>
                <a:path w="1582936" h="1734292">
                  <a:moveTo>
                    <a:pt x="0" y="0"/>
                  </a:moveTo>
                  <a:lnTo>
                    <a:pt x="1582936" y="0"/>
                  </a:lnTo>
                  <a:lnTo>
                    <a:pt x="1582936" y="1734292"/>
                  </a:lnTo>
                  <a:lnTo>
                    <a:pt x="0" y="17342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pic>
        <p:nvPicPr>
          <p:cNvPr id="2050" name="Picture 2" descr="Diffusion: Definition and How Does it Occur (with Diagram)">
            <a:extLst>
              <a:ext uri="{FF2B5EF4-FFF2-40B4-BE49-F238E27FC236}">
                <a16:creationId xmlns:a16="http://schemas.microsoft.com/office/drawing/2014/main" id="{3049E91D-7A55-F310-1D35-DF31441E506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98024" y="1515464"/>
            <a:ext cx="15000491" cy="87877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IPOS DE TRANSPORTE CELULAR | Mind Map">
            <a:extLst>
              <a:ext uri="{FF2B5EF4-FFF2-40B4-BE49-F238E27FC236}">
                <a16:creationId xmlns:a16="http://schemas.microsoft.com/office/drawing/2014/main" id="{924D44DC-6EEE-D515-EE62-884C773304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300" y="1409700"/>
            <a:ext cx="17081400" cy="7467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E2D4D11-6C6F-F378-2811-F79AD02ABBDB}"/>
              </a:ext>
            </a:extLst>
          </p:cNvPr>
          <p:cNvSpPr/>
          <p:nvPr/>
        </p:nvSpPr>
        <p:spPr>
          <a:xfrm>
            <a:off x="6858000" y="1638300"/>
            <a:ext cx="5715000" cy="7620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VN"/>
          </a:p>
        </p:txBody>
      </p:sp>
      <p:sp>
        <p:nvSpPr>
          <p:cNvPr id="4" name="Rectangle 3">
            <a:extLst>
              <a:ext uri="{FF2B5EF4-FFF2-40B4-BE49-F238E27FC236}">
                <a16:creationId xmlns:a16="http://schemas.microsoft.com/office/drawing/2014/main" id="{48696392-0168-248C-1FC6-5BCECE8179FE}"/>
              </a:ext>
            </a:extLst>
          </p:cNvPr>
          <p:cNvSpPr/>
          <p:nvPr/>
        </p:nvSpPr>
        <p:spPr>
          <a:xfrm>
            <a:off x="7010400" y="7988559"/>
            <a:ext cx="5715000" cy="7620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VN"/>
          </a:p>
        </p:txBody>
      </p:sp>
      <p:sp>
        <p:nvSpPr>
          <p:cNvPr id="5" name="Rectangle 4">
            <a:extLst>
              <a:ext uri="{FF2B5EF4-FFF2-40B4-BE49-F238E27FC236}">
                <a16:creationId xmlns:a16="http://schemas.microsoft.com/office/drawing/2014/main" id="{E7C4C00F-B52D-F016-70D0-8D13FB7FBEDA}"/>
              </a:ext>
            </a:extLst>
          </p:cNvPr>
          <p:cNvSpPr/>
          <p:nvPr/>
        </p:nvSpPr>
        <p:spPr>
          <a:xfrm>
            <a:off x="13716000" y="6743700"/>
            <a:ext cx="1676400" cy="10668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VN"/>
          </a:p>
        </p:txBody>
      </p:sp>
      <p:sp>
        <p:nvSpPr>
          <p:cNvPr id="6" name="Rectangle 5">
            <a:extLst>
              <a:ext uri="{FF2B5EF4-FFF2-40B4-BE49-F238E27FC236}">
                <a16:creationId xmlns:a16="http://schemas.microsoft.com/office/drawing/2014/main" id="{05802CA4-88F3-CB0E-AA1C-4F645A855E7C}"/>
              </a:ext>
            </a:extLst>
          </p:cNvPr>
          <p:cNvSpPr/>
          <p:nvPr/>
        </p:nvSpPr>
        <p:spPr>
          <a:xfrm>
            <a:off x="14249400" y="7277100"/>
            <a:ext cx="2514600" cy="5334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VN"/>
          </a:p>
        </p:txBody>
      </p:sp>
      <p:sp>
        <p:nvSpPr>
          <p:cNvPr id="7" name="Rectangle 6">
            <a:extLst>
              <a:ext uri="{FF2B5EF4-FFF2-40B4-BE49-F238E27FC236}">
                <a16:creationId xmlns:a16="http://schemas.microsoft.com/office/drawing/2014/main" id="{DCC2E2BD-93A9-04E7-7FB9-0BE3F470BD44}"/>
              </a:ext>
            </a:extLst>
          </p:cNvPr>
          <p:cNvSpPr/>
          <p:nvPr/>
        </p:nvSpPr>
        <p:spPr>
          <a:xfrm>
            <a:off x="2667000" y="3162300"/>
            <a:ext cx="1676400" cy="10668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VN"/>
          </a:p>
        </p:txBody>
      </p:sp>
      <p:sp>
        <p:nvSpPr>
          <p:cNvPr id="8" name="Rectangle 7">
            <a:extLst>
              <a:ext uri="{FF2B5EF4-FFF2-40B4-BE49-F238E27FC236}">
                <a16:creationId xmlns:a16="http://schemas.microsoft.com/office/drawing/2014/main" id="{8BD8000D-0582-2E31-30EE-209B222D6E64}"/>
              </a:ext>
            </a:extLst>
          </p:cNvPr>
          <p:cNvSpPr/>
          <p:nvPr/>
        </p:nvSpPr>
        <p:spPr>
          <a:xfrm>
            <a:off x="4114800" y="3897086"/>
            <a:ext cx="685800" cy="3810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VN"/>
          </a:p>
        </p:txBody>
      </p:sp>
      <p:sp>
        <p:nvSpPr>
          <p:cNvPr id="9" name="Rectangle 8">
            <a:extLst>
              <a:ext uri="{FF2B5EF4-FFF2-40B4-BE49-F238E27FC236}">
                <a16:creationId xmlns:a16="http://schemas.microsoft.com/office/drawing/2014/main" id="{74326108-5E84-0B14-4CCA-0C8D2F0EEE08}"/>
              </a:ext>
            </a:extLst>
          </p:cNvPr>
          <p:cNvSpPr/>
          <p:nvPr/>
        </p:nvSpPr>
        <p:spPr>
          <a:xfrm>
            <a:off x="603300" y="8178547"/>
            <a:ext cx="3511500" cy="185470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4800" dirty="0">
                <a:solidFill>
                  <a:schemeClr val="accent6">
                    <a:lumMod val="75000"/>
                  </a:schemeClr>
                </a:solidFill>
                <a:latin typeface="Baloo Bhaijaan" panose="03080902040302020200" pitchFamily="66" charset="-78"/>
                <a:cs typeface="Baloo Bhaijaan" panose="03080902040302020200" pitchFamily="66" charset="-78"/>
              </a:rPr>
              <a:t>K</a:t>
            </a:r>
            <a:r>
              <a:rPr lang="en-VN" sz="4800" dirty="0">
                <a:solidFill>
                  <a:schemeClr val="accent6">
                    <a:lumMod val="75000"/>
                  </a:schemeClr>
                </a:solidFill>
                <a:latin typeface="Baloo Bhaijaan" panose="03080902040302020200" pitchFamily="66" charset="-78"/>
                <a:cs typeface="Baloo Bhaijaan" panose="03080902040302020200" pitchFamily="66" charset="-78"/>
              </a:rPr>
              <a:t>huếch tán đơn giản</a:t>
            </a:r>
          </a:p>
        </p:txBody>
      </p:sp>
      <p:sp>
        <p:nvSpPr>
          <p:cNvPr id="10" name="Rectangle 9">
            <a:extLst>
              <a:ext uri="{FF2B5EF4-FFF2-40B4-BE49-F238E27FC236}">
                <a16:creationId xmlns:a16="http://schemas.microsoft.com/office/drawing/2014/main" id="{51891AED-067F-1BF6-E2DB-8B78FDED23BE}"/>
              </a:ext>
            </a:extLst>
          </p:cNvPr>
          <p:cNvSpPr/>
          <p:nvPr/>
        </p:nvSpPr>
        <p:spPr>
          <a:xfrm>
            <a:off x="4331208" y="8343901"/>
            <a:ext cx="13341300" cy="1524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4800" dirty="0">
                <a:solidFill>
                  <a:schemeClr val="accent6">
                    <a:lumMod val="75000"/>
                  </a:schemeClr>
                </a:solidFill>
                <a:latin typeface="Baloo Bhaijaan" panose="03080902040302020200" pitchFamily="66" charset="-78"/>
                <a:cs typeface="Baloo Bhaijaan" panose="03080902040302020200" pitchFamily="66" charset="-78"/>
              </a:rPr>
              <a:t>K</a:t>
            </a:r>
            <a:r>
              <a:rPr lang="en-VN" sz="4800" dirty="0">
                <a:solidFill>
                  <a:schemeClr val="accent6">
                    <a:lumMod val="75000"/>
                  </a:schemeClr>
                </a:solidFill>
                <a:latin typeface="Baloo Bhaijaan" panose="03080902040302020200" pitchFamily="66" charset="-78"/>
                <a:cs typeface="Baloo Bhaijaan" panose="03080902040302020200" pitchFamily="66" charset="-78"/>
              </a:rPr>
              <a:t>huếch tán tăng cường</a:t>
            </a:r>
          </a:p>
        </p:txBody>
      </p:sp>
    </p:spTree>
    <p:extLst>
      <p:ext uri="{BB962C8B-B14F-4D97-AF65-F5344CB8AC3E}">
        <p14:creationId xmlns:p14="http://schemas.microsoft.com/office/powerpoint/2010/main" val="1451766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68000"/>
            </a:blip>
            <a:stretch>
              <a:fillRect l="-83333" r="-83333"/>
            </a:stretch>
          </a:blipFill>
        </p:spPr>
      </p:sp>
      <p:sp>
        <p:nvSpPr>
          <p:cNvPr id="3" name="TextBox 3"/>
          <p:cNvSpPr txBox="1"/>
          <p:nvPr/>
        </p:nvSpPr>
        <p:spPr>
          <a:xfrm>
            <a:off x="2867453" y="710707"/>
            <a:ext cx="12553091" cy="1527048"/>
          </a:xfrm>
          <a:prstGeom prst="rect">
            <a:avLst/>
          </a:prstGeom>
        </p:spPr>
        <p:txBody>
          <a:bodyPr lIns="0" tIns="0" rIns="0" bIns="0" rtlCol="0" anchor="t">
            <a:spAutoFit/>
          </a:bodyPr>
          <a:lstStyle/>
          <a:p>
            <a:pPr algn="ctr">
              <a:lnSpc>
                <a:spcPts val="11780"/>
              </a:lnSpc>
            </a:pPr>
            <a:r>
              <a:rPr lang="en-US" sz="9900" spc="326" dirty="0">
                <a:solidFill>
                  <a:srgbClr val="764652"/>
                </a:solidFill>
                <a:latin typeface="Baloo Bhaijaan" panose="03080902040302020200" pitchFamily="66" charset="-78"/>
                <a:cs typeface="Baloo Bhaijaan" panose="03080902040302020200" pitchFamily="66" charset="-78"/>
              </a:rPr>
              <a:t>SỰ THẨM THẤU</a:t>
            </a:r>
          </a:p>
        </p:txBody>
      </p:sp>
      <p:sp>
        <p:nvSpPr>
          <p:cNvPr id="6" name="Freeform 6"/>
          <p:cNvSpPr/>
          <p:nvPr/>
        </p:nvSpPr>
        <p:spPr>
          <a:xfrm>
            <a:off x="661879" y="6339415"/>
            <a:ext cx="3381879" cy="3153602"/>
          </a:xfrm>
          <a:custGeom>
            <a:avLst/>
            <a:gdLst/>
            <a:ahLst/>
            <a:cxnLst/>
            <a:rect l="l" t="t" r="r" b="b"/>
            <a:pathLst>
              <a:path w="3381879" h="3153602">
                <a:moveTo>
                  <a:pt x="0" y="0"/>
                </a:moveTo>
                <a:lnTo>
                  <a:pt x="3381878" y="0"/>
                </a:lnTo>
                <a:lnTo>
                  <a:pt x="3381878" y="3153602"/>
                </a:lnTo>
                <a:lnTo>
                  <a:pt x="0" y="31536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rot="-1606870">
            <a:off x="-775675" y="-342051"/>
            <a:ext cx="6256986" cy="5415137"/>
          </a:xfrm>
          <a:custGeom>
            <a:avLst/>
            <a:gdLst/>
            <a:ahLst/>
            <a:cxnLst/>
            <a:rect l="l" t="t" r="r" b="b"/>
            <a:pathLst>
              <a:path w="6256986" h="5415137">
                <a:moveTo>
                  <a:pt x="0" y="0"/>
                </a:moveTo>
                <a:lnTo>
                  <a:pt x="6256986" y="0"/>
                </a:lnTo>
                <a:lnTo>
                  <a:pt x="6256986" y="5415137"/>
                </a:lnTo>
                <a:lnTo>
                  <a:pt x="0" y="54151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1026" name="Picture 2" descr="Osmotic Pressure: Definition, Formula, and Examples">
            <a:extLst>
              <a:ext uri="{FF2B5EF4-FFF2-40B4-BE49-F238E27FC236}">
                <a16:creationId xmlns:a16="http://schemas.microsoft.com/office/drawing/2014/main" id="{C63D4EFA-307D-C22E-B440-0BAE82A5DB5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5979"/>
          <a:stretch/>
        </p:blipFill>
        <p:spPr bwMode="auto">
          <a:xfrm>
            <a:off x="4269126" y="2237755"/>
            <a:ext cx="13730610" cy="72552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68000"/>
            </a:blip>
            <a:stretch>
              <a:fillRect l="-83333" r="-83333"/>
            </a:stretch>
          </a:blipFill>
        </p:spPr>
      </p:sp>
      <p:sp>
        <p:nvSpPr>
          <p:cNvPr id="3" name="TextBox 3"/>
          <p:cNvSpPr txBox="1"/>
          <p:nvPr/>
        </p:nvSpPr>
        <p:spPr>
          <a:xfrm>
            <a:off x="1524002" y="2171700"/>
            <a:ext cx="15696546" cy="8309967"/>
          </a:xfrm>
          <a:prstGeom prst="rect">
            <a:avLst/>
          </a:prstGeom>
        </p:spPr>
        <p:txBody>
          <a:bodyPr wrap="square" lIns="0" tIns="0" rIns="0" bIns="0" rtlCol="0" anchor="t">
            <a:spAutoFit/>
          </a:bodyPr>
          <a:lstStyle/>
          <a:p>
            <a:pPr algn="just"/>
            <a:r>
              <a:rPr lang="en-US" sz="5400" dirty="0">
                <a:solidFill>
                  <a:srgbClr val="50242F"/>
                </a:solidFill>
              </a:rPr>
              <a:t>- Gradient </a:t>
            </a:r>
            <a:r>
              <a:rPr lang="en-US" sz="5400" dirty="0" err="1">
                <a:solidFill>
                  <a:srgbClr val="50242F"/>
                </a:solidFill>
              </a:rPr>
              <a:t>nồng</a:t>
            </a:r>
            <a:r>
              <a:rPr lang="en-US" sz="5400" dirty="0">
                <a:solidFill>
                  <a:srgbClr val="50242F"/>
                </a:solidFill>
              </a:rPr>
              <a:t> </a:t>
            </a:r>
            <a:r>
              <a:rPr lang="en-US" sz="5400" dirty="0" err="1">
                <a:solidFill>
                  <a:srgbClr val="50242F"/>
                </a:solidFill>
              </a:rPr>
              <a:t>độ</a:t>
            </a:r>
            <a:r>
              <a:rPr lang="en-US" sz="5400" dirty="0">
                <a:solidFill>
                  <a:srgbClr val="50242F"/>
                </a:solidFill>
              </a:rPr>
              <a:t>: </a:t>
            </a:r>
            <a:r>
              <a:rPr lang="en-US" sz="5400" dirty="0" err="1">
                <a:solidFill>
                  <a:srgbClr val="50242F"/>
                </a:solidFill>
              </a:rPr>
              <a:t>sự</a:t>
            </a:r>
            <a:r>
              <a:rPr lang="en-US" sz="5400" dirty="0">
                <a:solidFill>
                  <a:srgbClr val="50242F"/>
                </a:solidFill>
              </a:rPr>
              <a:t> </a:t>
            </a:r>
            <a:r>
              <a:rPr lang="en-US" sz="5400" dirty="0" err="1">
                <a:solidFill>
                  <a:srgbClr val="50242F"/>
                </a:solidFill>
              </a:rPr>
              <a:t>chênh</a:t>
            </a:r>
            <a:r>
              <a:rPr lang="en-US" sz="5400" dirty="0">
                <a:solidFill>
                  <a:srgbClr val="50242F"/>
                </a:solidFill>
              </a:rPr>
              <a:t> </a:t>
            </a:r>
            <a:r>
              <a:rPr lang="en-US" sz="5400" dirty="0" err="1">
                <a:solidFill>
                  <a:srgbClr val="50242F"/>
                </a:solidFill>
              </a:rPr>
              <a:t>lệch</a:t>
            </a:r>
            <a:r>
              <a:rPr lang="en-US" sz="5400" dirty="0">
                <a:solidFill>
                  <a:srgbClr val="50242F"/>
                </a:solidFill>
              </a:rPr>
              <a:t> </a:t>
            </a:r>
            <a:r>
              <a:rPr lang="en-US" sz="5400" dirty="0" err="1">
                <a:solidFill>
                  <a:srgbClr val="50242F"/>
                </a:solidFill>
              </a:rPr>
              <a:t>nồng</a:t>
            </a:r>
            <a:r>
              <a:rPr lang="en-US" sz="5400" dirty="0">
                <a:solidFill>
                  <a:srgbClr val="50242F"/>
                </a:solidFill>
              </a:rPr>
              <a:t> </a:t>
            </a:r>
            <a:r>
              <a:rPr lang="en-US" sz="5400" dirty="0" err="1">
                <a:solidFill>
                  <a:srgbClr val="50242F"/>
                </a:solidFill>
              </a:rPr>
              <a:t>độ</a:t>
            </a:r>
            <a:r>
              <a:rPr lang="en-US" sz="5400" dirty="0">
                <a:solidFill>
                  <a:srgbClr val="50242F"/>
                </a:solidFill>
              </a:rPr>
              <a:t> </a:t>
            </a:r>
            <a:r>
              <a:rPr lang="en-US" sz="5400" dirty="0" err="1">
                <a:solidFill>
                  <a:srgbClr val="50242F"/>
                </a:solidFill>
              </a:rPr>
              <a:t>của</a:t>
            </a:r>
            <a:r>
              <a:rPr lang="en-US" sz="5400" dirty="0">
                <a:solidFill>
                  <a:srgbClr val="50242F"/>
                </a:solidFill>
              </a:rPr>
              <a:t> </a:t>
            </a:r>
            <a:r>
              <a:rPr lang="en-US" sz="5400" dirty="0" err="1">
                <a:solidFill>
                  <a:srgbClr val="50242F"/>
                </a:solidFill>
              </a:rPr>
              <a:t>một</a:t>
            </a:r>
            <a:r>
              <a:rPr lang="en-US" sz="5400" dirty="0">
                <a:solidFill>
                  <a:srgbClr val="50242F"/>
                </a:solidFill>
              </a:rPr>
              <a:t> </a:t>
            </a:r>
            <a:r>
              <a:rPr lang="en-US" sz="5400" dirty="0" err="1">
                <a:solidFill>
                  <a:srgbClr val="50242F"/>
                </a:solidFill>
              </a:rPr>
              <a:t>chất</a:t>
            </a:r>
            <a:r>
              <a:rPr lang="en-US" sz="5400" dirty="0">
                <a:solidFill>
                  <a:srgbClr val="50242F"/>
                </a:solidFill>
              </a:rPr>
              <a:t> </a:t>
            </a:r>
            <a:r>
              <a:rPr lang="en-US" sz="5400" dirty="0" err="1">
                <a:solidFill>
                  <a:srgbClr val="50242F"/>
                </a:solidFill>
              </a:rPr>
              <a:t>giữa</a:t>
            </a:r>
            <a:r>
              <a:rPr lang="en-US" sz="5400" dirty="0">
                <a:solidFill>
                  <a:srgbClr val="50242F"/>
                </a:solidFill>
              </a:rPr>
              <a:t> 2 </a:t>
            </a:r>
            <a:r>
              <a:rPr lang="en-US" sz="5400" dirty="0" err="1">
                <a:solidFill>
                  <a:srgbClr val="50242F"/>
                </a:solidFill>
              </a:rPr>
              <a:t>vùng</a:t>
            </a:r>
            <a:r>
              <a:rPr lang="en-US" sz="5400" dirty="0">
                <a:solidFill>
                  <a:srgbClr val="50242F"/>
                </a:solidFill>
              </a:rPr>
              <a:t>.</a:t>
            </a:r>
          </a:p>
          <a:p>
            <a:pPr algn="just"/>
            <a:r>
              <a:rPr lang="en-US" sz="5400" dirty="0">
                <a:solidFill>
                  <a:srgbClr val="50242F"/>
                </a:solidFill>
              </a:rPr>
              <a:t>- </a:t>
            </a:r>
            <a:r>
              <a:rPr lang="en-US" sz="5400" dirty="0" err="1">
                <a:solidFill>
                  <a:srgbClr val="50242F"/>
                </a:solidFill>
              </a:rPr>
              <a:t>Vận</a:t>
            </a:r>
            <a:r>
              <a:rPr lang="en-US" sz="5400" dirty="0">
                <a:solidFill>
                  <a:srgbClr val="50242F"/>
                </a:solidFill>
              </a:rPr>
              <a:t> </a:t>
            </a:r>
            <a:r>
              <a:rPr lang="en-US" sz="5400" dirty="0" err="1">
                <a:solidFill>
                  <a:srgbClr val="50242F"/>
                </a:solidFill>
              </a:rPr>
              <a:t>chuyển</a:t>
            </a:r>
            <a:r>
              <a:rPr lang="en-US" sz="5400" dirty="0">
                <a:solidFill>
                  <a:srgbClr val="50242F"/>
                </a:solidFill>
              </a:rPr>
              <a:t> </a:t>
            </a:r>
            <a:r>
              <a:rPr lang="en-US" sz="5400" dirty="0" err="1">
                <a:solidFill>
                  <a:srgbClr val="50242F"/>
                </a:solidFill>
              </a:rPr>
              <a:t>thụ</a:t>
            </a:r>
            <a:r>
              <a:rPr lang="en-US" sz="5400" dirty="0">
                <a:solidFill>
                  <a:srgbClr val="50242F"/>
                </a:solidFill>
              </a:rPr>
              <a:t> </a:t>
            </a:r>
            <a:r>
              <a:rPr lang="en-US" sz="5400" dirty="0" err="1">
                <a:solidFill>
                  <a:srgbClr val="50242F"/>
                </a:solidFill>
              </a:rPr>
              <a:t>động</a:t>
            </a:r>
            <a:r>
              <a:rPr lang="en-US" sz="5400" dirty="0">
                <a:solidFill>
                  <a:srgbClr val="50242F"/>
                </a:solidFill>
              </a:rPr>
              <a:t>: </a:t>
            </a:r>
            <a:r>
              <a:rPr lang="en-US" sz="5400" dirty="0" err="1">
                <a:solidFill>
                  <a:srgbClr val="50242F"/>
                </a:solidFill>
              </a:rPr>
              <a:t>vận</a:t>
            </a:r>
            <a:r>
              <a:rPr lang="en-US" sz="5400" dirty="0">
                <a:solidFill>
                  <a:srgbClr val="50242F"/>
                </a:solidFill>
              </a:rPr>
              <a:t> </a:t>
            </a:r>
            <a:r>
              <a:rPr lang="en-US" sz="5400" dirty="0" err="1">
                <a:solidFill>
                  <a:srgbClr val="50242F"/>
                </a:solidFill>
              </a:rPr>
              <a:t>chuyển</a:t>
            </a:r>
            <a:r>
              <a:rPr lang="en-US" sz="5400" dirty="0">
                <a:solidFill>
                  <a:srgbClr val="50242F"/>
                </a:solidFill>
              </a:rPr>
              <a:t> </a:t>
            </a:r>
            <a:r>
              <a:rPr lang="en-US" sz="5400" dirty="0" err="1">
                <a:solidFill>
                  <a:srgbClr val="50242F"/>
                </a:solidFill>
              </a:rPr>
              <a:t>các</a:t>
            </a:r>
            <a:r>
              <a:rPr lang="en-US" sz="5400" dirty="0">
                <a:solidFill>
                  <a:srgbClr val="50242F"/>
                </a:solidFill>
              </a:rPr>
              <a:t> </a:t>
            </a:r>
            <a:r>
              <a:rPr lang="en-US" sz="5400" dirty="0" err="1">
                <a:solidFill>
                  <a:srgbClr val="50242F"/>
                </a:solidFill>
              </a:rPr>
              <a:t>chất</a:t>
            </a:r>
            <a:r>
              <a:rPr lang="en-US" sz="5400" dirty="0">
                <a:solidFill>
                  <a:srgbClr val="50242F"/>
                </a:solidFill>
              </a:rPr>
              <a:t> </a:t>
            </a:r>
            <a:r>
              <a:rPr lang="en-US" sz="5400" dirty="0" err="1">
                <a:solidFill>
                  <a:srgbClr val="50242F"/>
                </a:solidFill>
              </a:rPr>
              <a:t>từ</a:t>
            </a:r>
            <a:r>
              <a:rPr lang="en-US" sz="5400" dirty="0">
                <a:solidFill>
                  <a:srgbClr val="50242F"/>
                </a:solidFill>
              </a:rPr>
              <a:t> </a:t>
            </a:r>
            <a:r>
              <a:rPr lang="en-US" sz="5400" dirty="0" err="1">
                <a:solidFill>
                  <a:srgbClr val="50242F"/>
                </a:solidFill>
              </a:rPr>
              <a:t>nơi</a:t>
            </a:r>
            <a:r>
              <a:rPr lang="en-US" sz="5400" dirty="0">
                <a:solidFill>
                  <a:srgbClr val="50242F"/>
                </a:solidFill>
              </a:rPr>
              <a:t> </a:t>
            </a:r>
            <a:r>
              <a:rPr lang="en-US" sz="5400" dirty="0" err="1">
                <a:solidFill>
                  <a:srgbClr val="50242F"/>
                </a:solidFill>
              </a:rPr>
              <a:t>có</a:t>
            </a:r>
            <a:r>
              <a:rPr lang="en-US" sz="5400" dirty="0">
                <a:solidFill>
                  <a:srgbClr val="50242F"/>
                </a:solidFill>
              </a:rPr>
              <a:t> </a:t>
            </a:r>
            <a:r>
              <a:rPr lang="en-US" sz="5400" dirty="0" err="1">
                <a:solidFill>
                  <a:srgbClr val="50242F"/>
                </a:solidFill>
              </a:rPr>
              <a:t>nồng</a:t>
            </a:r>
            <a:r>
              <a:rPr lang="en-US" sz="5400" dirty="0">
                <a:solidFill>
                  <a:srgbClr val="50242F"/>
                </a:solidFill>
              </a:rPr>
              <a:t> </a:t>
            </a:r>
            <a:r>
              <a:rPr lang="en-US" sz="5400" dirty="0" err="1">
                <a:solidFill>
                  <a:srgbClr val="50242F"/>
                </a:solidFill>
              </a:rPr>
              <a:t>độ</a:t>
            </a:r>
            <a:r>
              <a:rPr lang="en-US" sz="5400" dirty="0">
                <a:solidFill>
                  <a:srgbClr val="50242F"/>
                </a:solidFill>
              </a:rPr>
              <a:t> </a:t>
            </a:r>
            <a:r>
              <a:rPr lang="en-US" sz="5400" dirty="0" err="1">
                <a:solidFill>
                  <a:srgbClr val="50242F"/>
                </a:solidFill>
              </a:rPr>
              <a:t>cao</a:t>
            </a:r>
            <a:r>
              <a:rPr lang="en-US" sz="5400" dirty="0">
                <a:solidFill>
                  <a:srgbClr val="50242F"/>
                </a:solidFill>
              </a:rPr>
              <a:t> </a:t>
            </a:r>
            <a:r>
              <a:rPr lang="en-US" sz="5400" dirty="0" err="1">
                <a:solidFill>
                  <a:srgbClr val="50242F"/>
                </a:solidFill>
              </a:rPr>
              <a:t>đến</a:t>
            </a:r>
            <a:r>
              <a:rPr lang="en-US" sz="5400" dirty="0">
                <a:solidFill>
                  <a:srgbClr val="50242F"/>
                </a:solidFill>
              </a:rPr>
              <a:t> </a:t>
            </a:r>
            <a:r>
              <a:rPr lang="en-US" sz="5400" dirty="0" err="1">
                <a:solidFill>
                  <a:srgbClr val="50242F"/>
                </a:solidFill>
              </a:rPr>
              <a:t>nơi</a:t>
            </a:r>
            <a:r>
              <a:rPr lang="en-US" sz="5400" dirty="0">
                <a:solidFill>
                  <a:srgbClr val="50242F"/>
                </a:solidFill>
              </a:rPr>
              <a:t> </a:t>
            </a:r>
            <a:r>
              <a:rPr lang="en-US" sz="5400" dirty="0" err="1">
                <a:solidFill>
                  <a:srgbClr val="50242F"/>
                </a:solidFill>
              </a:rPr>
              <a:t>có</a:t>
            </a:r>
            <a:r>
              <a:rPr lang="en-US" sz="5400" dirty="0">
                <a:solidFill>
                  <a:srgbClr val="50242F"/>
                </a:solidFill>
              </a:rPr>
              <a:t> </a:t>
            </a:r>
            <a:r>
              <a:rPr lang="en-US" sz="5400" dirty="0" err="1">
                <a:solidFill>
                  <a:srgbClr val="50242F"/>
                </a:solidFill>
              </a:rPr>
              <a:t>nồng</a:t>
            </a:r>
            <a:r>
              <a:rPr lang="en-US" sz="5400" dirty="0">
                <a:solidFill>
                  <a:srgbClr val="50242F"/>
                </a:solidFill>
              </a:rPr>
              <a:t> </a:t>
            </a:r>
            <a:r>
              <a:rPr lang="en-US" sz="5400" dirty="0" err="1">
                <a:solidFill>
                  <a:srgbClr val="50242F"/>
                </a:solidFill>
              </a:rPr>
              <a:t>độ</a:t>
            </a:r>
            <a:r>
              <a:rPr lang="en-US" sz="5400" dirty="0">
                <a:solidFill>
                  <a:srgbClr val="50242F"/>
                </a:solidFill>
              </a:rPr>
              <a:t> </a:t>
            </a:r>
            <a:r>
              <a:rPr lang="en-US" sz="5400" dirty="0" err="1">
                <a:solidFill>
                  <a:srgbClr val="50242F"/>
                </a:solidFill>
              </a:rPr>
              <a:t>thấp</a:t>
            </a:r>
            <a:r>
              <a:rPr lang="en-US" sz="5400" dirty="0">
                <a:solidFill>
                  <a:srgbClr val="50242F"/>
                </a:solidFill>
              </a:rPr>
              <a:t> </a:t>
            </a:r>
            <a:r>
              <a:rPr lang="en-US" sz="5400" dirty="0" err="1">
                <a:solidFill>
                  <a:srgbClr val="50242F"/>
                </a:solidFill>
              </a:rPr>
              <a:t>theo</a:t>
            </a:r>
            <a:r>
              <a:rPr lang="en-US" sz="5400" dirty="0">
                <a:solidFill>
                  <a:srgbClr val="50242F"/>
                </a:solidFill>
              </a:rPr>
              <a:t> </a:t>
            </a:r>
            <a:r>
              <a:rPr lang="en-US" sz="5400" dirty="0" err="1">
                <a:solidFill>
                  <a:srgbClr val="50242F"/>
                </a:solidFill>
              </a:rPr>
              <a:t>chiều</a:t>
            </a:r>
            <a:r>
              <a:rPr lang="en-US" sz="5400" dirty="0">
                <a:solidFill>
                  <a:srgbClr val="50242F"/>
                </a:solidFill>
              </a:rPr>
              <a:t> gradient </a:t>
            </a:r>
            <a:r>
              <a:rPr lang="en-US" sz="5400" dirty="0" err="1">
                <a:solidFill>
                  <a:srgbClr val="50242F"/>
                </a:solidFill>
              </a:rPr>
              <a:t>nồng</a:t>
            </a:r>
            <a:r>
              <a:rPr lang="en-US" sz="5400" dirty="0">
                <a:solidFill>
                  <a:srgbClr val="50242F"/>
                </a:solidFill>
              </a:rPr>
              <a:t> </a:t>
            </a:r>
            <a:r>
              <a:rPr lang="en-US" sz="5400" dirty="0" err="1">
                <a:solidFill>
                  <a:srgbClr val="50242F"/>
                </a:solidFill>
              </a:rPr>
              <a:t>độ</a:t>
            </a:r>
            <a:r>
              <a:rPr lang="en-US" sz="5400" dirty="0">
                <a:solidFill>
                  <a:srgbClr val="50242F"/>
                </a:solidFill>
              </a:rPr>
              <a:t>.</a:t>
            </a:r>
          </a:p>
          <a:p>
            <a:pPr algn="just"/>
            <a:r>
              <a:rPr lang="en-US" sz="5400" dirty="0">
                <a:solidFill>
                  <a:srgbClr val="50242F"/>
                </a:solidFill>
              </a:rPr>
              <a:t>- VC </a:t>
            </a:r>
            <a:r>
              <a:rPr lang="en-US" sz="5400" dirty="0" err="1">
                <a:solidFill>
                  <a:srgbClr val="50242F"/>
                </a:solidFill>
              </a:rPr>
              <a:t>thụ</a:t>
            </a:r>
            <a:r>
              <a:rPr lang="en-US" sz="5400" dirty="0">
                <a:solidFill>
                  <a:srgbClr val="50242F"/>
                </a:solidFill>
              </a:rPr>
              <a:t> </a:t>
            </a:r>
            <a:r>
              <a:rPr lang="en-US" sz="5400" dirty="0" err="1">
                <a:solidFill>
                  <a:srgbClr val="50242F"/>
                </a:solidFill>
              </a:rPr>
              <a:t>động</a:t>
            </a:r>
            <a:r>
              <a:rPr lang="en-US" sz="5400" dirty="0">
                <a:solidFill>
                  <a:srgbClr val="50242F"/>
                </a:solidFill>
              </a:rPr>
              <a:t> bao </a:t>
            </a:r>
            <a:r>
              <a:rPr lang="en-US" sz="5400" dirty="0" err="1">
                <a:solidFill>
                  <a:srgbClr val="50242F"/>
                </a:solidFill>
              </a:rPr>
              <a:t>gồm</a:t>
            </a:r>
            <a:r>
              <a:rPr lang="en-US" sz="5400" dirty="0">
                <a:solidFill>
                  <a:srgbClr val="50242F"/>
                </a:solidFill>
              </a:rPr>
              <a:t>: </a:t>
            </a:r>
          </a:p>
          <a:p>
            <a:pPr lvl="2" algn="just"/>
            <a:r>
              <a:rPr lang="en-US" sz="5400" dirty="0">
                <a:solidFill>
                  <a:srgbClr val="50242F"/>
                </a:solidFill>
              </a:rPr>
              <a:t>+ </a:t>
            </a:r>
            <a:r>
              <a:rPr lang="en-US" sz="5400" dirty="0" err="1">
                <a:solidFill>
                  <a:srgbClr val="50242F"/>
                </a:solidFill>
              </a:rPr>
              <a:t>Khuếch</a:t>
            </a:r>
            <a:r>
              <a:rPr lang="en-US" sz="5400" dirty="0">
                <a:solidFill>
                  <a:srgbClr val="50242F"/>
                </a:solidFill>
              </a:rPr>
              <a:t> </a:t>
            </a:r>
            <a:r>
              <a:rPr lang="en-US" sz="5400" dirty="0" err="1">
                <a:solidFill>
                  <a:srgbClr val="50242F"/>
                </a:solidFill>
              </a:rPr>
              <a:t>tán</a:t>
            </a:r>
            <a:r>
              <a:rPr lang="en-US" sz="5400" dirty="0">
                <a:solidFill>
                  <a:srgbClr val="50242F"/>
                </a:solidFill>
              </a:rPr>
              <a:t> </a:t>
            </a:r>
            <a:r>
              <a:rPr lang="en-US" sz="5400" dirty="0" err="1">
                <a:solidFill>
                  <a:srgbClr val="50242F"/>
                </a:solidFill>
              </a:rPr>
              <a:t>đơn</a:t>
            </a:r>
            <a:r>
              <a:rPr lang="en-US" sz="5400" dirty="0">
                <a:solidFill>
                  <a:srgbClr val="50242F"/>
                </a:solidFill>
              </a:rPr>
              <a:t> </a:t>
            </a:r>
            <a:r>
              <a:rPr lang="en-US" sz="5400" dirty="0" err="1">
                <a:solidFill>
                  <a:srgbClr val="50242F"/>
                </a:solidFill>
              </a:rPr>
              <a:t>giản</a:t>
            </a:r>
            <a:r>
              <a:rPr lang="en-US" sz="5400" dirty="0">
                <a:solidFill>
                  <a:srgbClr val="50242F"/>
                </a:solidFill>
              </a:rPr>
              <a:t> (</a:t>
            </a:r>
            <a:r>
              <a:rPr lang="en-US" sz="5400" dirty="0" err="1">
                <a:solidFill>
                  <a:srgbClr val="50242F"/>
                </a:solidFill>
              </a:rPr>
              <a:t>trực</a:t>
            </a:r>
            <a:r>
              <a:rPr lang="en-US" sz="5400" dirty="0">
                <a:solidFill>
                  <a:srgbClr val="50242F"/>
                </a:solidFill>
              </a:rPr>
              <a:t> </a:t>
            </a:r>
            <a:r>
              <a:rPr lang="en-US" sz="5400" dirty="0" err="1">
                <a:solidFill>
                  <a:srgbClr val="50242F"/>
                </a:solidFill>
              </a:rPr>
              <a:t>tiếp</a:t>
            </a:r>
            <a:r>
              <a:rPr lang="en-US" sz="5400" dirty="0">
                <a:solidFill>
                  <a:srgbClr val="50242F"/>
                </a:solidFill>
              </a:rPr>
              <a:t> qua </a:t>
            </a:r>
            <a:r>
              <a:rPr lang="en-US" sz="5400" dirty="0" err="1">
                <a:solidFill>
                  <a:srgbClr val="50242F"/>
                </a:solidFill>
              </a:rPr>
              <a:t>lớp</a:t>
            </a:r>
            <a:r>
              <a:rPr lang="en-US" sz="5400" dirty="0">
                <a:solidFill>
                  <a:srgbClr val="50242F"/>
                </a:solidFill>
              </a:rPr>
              <a:t> lipid </a:t>
            </a:r>
            <a:r>
              <a:rPr lang="en-US" sz="5400" dirty="0" err="1">
                <a:solidFill>
                  <a:srgbClr val="50242F"/>
                </a:solidFill>
              </a:rPr>
              <a:t>kép</a:t>
            </a:r>
            <a:r>
              <a:rPr lang="en-US" sz="5400" dirty="0">
                <a:solidFill>
                  <a:srgbClr val="50242F"/>
                </a:solidFill>
              </a:rPr>
              <a:t>)</a:t>
            </a:r>
          </a:p>
          <a:p>
            <a:pPr lvl="2" algn="just"/>
            <a:r>
              <a:rPr lang="en-US" sz="5400" dirty="0">
                <a:solidFill>
                  <a:srgbClr val="50242F"/>
                </a:solidFill>
              </a:rPr>
              <a:t>+ </a:t>
            </a:r>
            <a:r>
              <a:rPr lang="en-US" sz="5400" dirty="0" err="1">
                <a:solidFill>
                  <a:srgbClr val="50242F"/>
                </a:solidFill>
              </a:rPr>
              <a:t>Khuếch</a:t>
            </a:r>
            <a:r>
              <a:rPr lang="en-US" sz="5400" dirty="0">
                <a:solidFill>
                  <a:srgbClr val="50242F"/>
                </a:solidFill>
              </a:rPr>
              <a:t> </a:t>
            </a:r>
            <a:r>
              <a:rPr lang="en-US" sz="5400" dirty="0" err="1">
                <a:solidFill>
                  <a:srgbClr val="50242F"/>
                </a:solidFill>
              </a:rPr>
              <a:t>tán</a:t>
            </a:r>
            <a:r>
              <a:rPr lang="en-US" sz="5400" dirty="0">
                <a:solidFill>
                  <a:srgbClr val="50242F"/>
                </a:solidFill>
              </a:rPr>
              <a:t> </a:t>
            </a:r>
            <a:r>
              <a:rPr lang="en-US" sz="5400" dirty="0" err="1">
                <a:solidFill>
                  <a:srgbClr val="50242F"/>
                </a:solidFill>
              </a:rPr>
              <a:t>tăng</a:t>
            </a:r>
            <a:r>
              <a:rPr lang="en-US" sz="5400" dirty="0">
                <a:solidFill>
                  <a:srgbClr val="50242F"/>
                </a:solidFill>
              </a:rPr>
              <a:t> </a:t>
            </a:r>
            <a:r>
              <a:rPr lang="en-US" sz="5400" dirty="0" err="1">
                <a:solidFill>
                  <a:srgbClr val="50242F"/>
                </a:solidFill>
              </a:rPr>
              <a:t>cường</a:t>
            </a:r>
            <a:r>
              <a:rPr lang="en-US" sz="5400" dirty="0">
                <a:solidFill>
                  <a:srgbClr val="50242F"/>
                </a:solidFill>
              </a:rPr>
              <a:t> (qua protein </a:t>
            </a:r>
            <a:r>
              <a:rPr lang="en-US" sz="5400" dirty="0" err="1">
                <a:solidFill>
                  <a:srgbClr val="50242F"/>
                </a:solidFill>
              </a:rPr>
              <a:t>vận</a:t>
            </a:r>
            <a:r>
              <a:rPr lang="en-US" sz="5400" dirty="0">
                <a:solidFill>
                  <a:srgbClr val="50242F"/>
                </a:solidFill>
              </a:rPr>
              <a:t> </a:t>
            </a:r>
            <a:r>
              <a:rPr lang="en-US" sz="5400" dirty="0" err="1">
                <a:solidFill>
                  <a:srgbClr val="50242F"/>
                </a:solidFill>
              </a:rPr>
              <a:t>chuyển</a:t>
            </a:r>
            <a:r>
              <a:rPr lang="en-US" sz="5400" dirty="0">
                <a:solidFill>
                  <a:srgbClr val="50242F"/>
                </a:solidFill>
              </a:rPr>
              <a:t>)</a:t>
            </a:r>
          </a:p>
          <a:p>
            <a:pPr lvl="2" algn="just"/>
            <a:r>
              <a:rPr lang="en-US" sz="5400" dirty="0">
                <a:solidFill>
                  <a:srgbClr val="50242F"/>
                </a:solidFill>
              </a:rPr>
              <a:t>+ </a:t>
            </a:r>
            <a:r>
              <a:rPr lang="en-US" sz="5400" dirty="0" err="1">
                <a:solidFill>
                  <a:srgbClr val="50242F"/>
                </a:solidFill>
              </a:rPr>
              <a:t>Thẩm</a:t>
            </a:r>
            <a:r>
              <a:rPr lang="en-US" sz="5400" dirty="0">
                <a:solidFill>
                  <a:srgbClr val="50242F"/>
                </a:solidFill>
              </a:rPr>
              <a:t> </a:t>
            </a:r>
            <a:r>
              <a:rPr lang="en-US" sz="5400" dirty="0" err="1">
                <a:solidFill>
                  <a:srgbClr val="50242F"/>
                </a:solidFill>
              </a:rPr>
              <a:t>thấu</a:t>
            </a:r>
            <a:r>
              <a:rPr lang="en-US" sz="5400" dirty="0">
                <a:solidFill>
                  <a:srgbClr val="50242F"/>
                </a:solidFill>
              </a:rPr>
              <a:t>.</a:t>
            </a:r>
          </a:p>
          <a:p>
            <a:pPr algn="just"/>
            <a:endParaRPr lang="en-US" sz="5400" dirty="0">
              <a:solidFill>
                <a:srgbClr val="50242F"/>
              </a:solidFill>
            </a:endParaRPr>
          </a:p>
        </p:txBody>
      </p:sp>
      <p:sp>
        <p:nvSpPr>
          <p:cNvPr id="4" name="TextBox 4"/>
          <p:cNvSpPr txBox="1"/>
          <p:nvPr/>
        </p:nvSpPr>
        <p:spPr>
          <a:xfrm>
            <a:off x="228600" y="587551"/>
            <a:ext cx="14477998" cy="1269578"/>
          </a:xfrm>
          <a:prstGeom prst="rect">
            <a:avLst/>
          </a:prstGeom>
        </p:spPr>
        <p:txBody>
          <a:bodyPr wrap="square" lIns="0" tIns="0" rIns="0" bIns="0" rtlCol="0" anchor="t">
            <a:spAutoFit/>
          </a:bodyPr>
          <a:lstStyle/>
          <a:p>
            <a:pPr algn="ctr">
              <a:lnSpc>
                <a:spcPts val="9900"/>
              </a:lnSpc>
            </a:pPr>
            <a:r>
              <a:rPr lang="en-US" sz="8000" spc="544" dirty="0">
                <a:solidFill>
                  <a:srgbClr val="764652"/>
                </a:solidFill>
                <a:latin typeface="Baloo Bhaijaan" panose="03080902040302020200" pitchFamily="66" charset="-78"/>
                <a:cs typeface="Baloo Bhaijaan" panose="03080902040302020200" pitchFamily="66" charset="-78"/>
              </a:rPr>
              <a:t>II. VẬN CHUYỂN THỤ ĐỘNG</a:t>
            </a:r>
          </a:p>
        </p:txBody>
      </p:sp>
      <p:sp>
        <p:nvSpPr>
          <p:cNvPr id="5" name="Freeform 5"/>
          <p:cNvSpPr/>
          <p:nvPr/>
        </p:nvSpPr>
        <p:spPr>
          <a:xfrm rot="-3103691">
            <a:off x="-3342432" y="3154755"/>
            <a:ext cx="5703079" cy="8032505"/>
          </a:xfrm>
          <a:custGeom>
            <a:avLst/>
            <a:gdLst/>
            <a:ahLst/>
            <a:cxnLst/>
            <a:rect l="l" t="t" r="r" b="b"/>
            <a:pathLst>
              <a:path w="5703079" h="8032505">
                <a:moveTo>
                  <a:pt x="0" y="0"/>
                </a:moveTo>
                <a:lnTo>
                  <a:pt x="5703079" y="0"/>
                </a:lnTo>
                <a:lnTo>
                  <a:pt x="5703079" y="8032505"/>
                </a:lnTo>
                <a:lnTo>
                  <a:pt x="0" y="80325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rot="-3103691">
            <a:off x="15006161" y="-3712787"/>
            <a:ext cx="6106478" cy="8600674"/>
          </a:xfrm>
          <a:custGeom>
            <a:avLst/>
            <a:gdLst/>
            <a:ahLst/>
            <a:cxnLst/>
            <a:rect l="l" t="t" r="r" b="b"/>
            <a:pathLst>
              <a:path w="6106478" h="8600674">
                <a:moveTo>
                  <a:pt x="0" y="0"/>
                </a:moveTo>
                <a:lnTo>
                  <a:pt x="6106478" y="0"/>
                </a:lnTo>
                <a:lnTo>
                  <a:pt x="6106478" y="8600674"/>
                </a:lnTo>
                <a:lnTo>
                  <a:pt x="0" y="86006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68000"/>
            </a:blip>
            <a:stretch>
              <a:fillRect l="-83333" r="-83333"/>
            </a:stretch>
          </a:blipFill>
        </p:spPr>
      </p:sp>
      <p:sp>
        <p:nvSpPr>
          <p:cNvPr id="4" name="TextBox 4"/>
          <p:cNvSpPr txBox="1"/>
          <p:nvPr/>
        </p:nvSpPr>
        <p:spPr>
          <a:xfrm>
            <a:off x="996958" y="1546257"/>
            <a:ext cx="16452841" cy="8309967"/>
          </a:xfrm>
          <a:prstGeom prst="rect">
            <a:avLst/>
          </a:prstGeom>
        </p:spPr>
        <p:txBody>
          <a:bodyPr wrap="square" lIns="0" tIns="0" rIns="0" bIns="0" rtlCol="0" anchor="t">
            <a:spAutoFit/>
          </a:bodyPr>
          <a:lstStyle/>
          <a:p>
            <a:pPr algn="just"/>
            <a:r>
              <a:rPr lang="en-US" sz="5400" b="1" dirty="0">
                <a:solidFill>
                  <a:srgbClr val="50242F"/>
                </a:solidFill>
                <a:cs typeface="Baloo Bhaijaan" panose="03080902040302020200" pitchFamily="66" charset="-78"/>
              </a:rPr>
              <a:t>- </a:t>
            </a:r>
            <a:r>
              <a:rPr lang="en-US" sz="5400" b="1" dirty="0" err="1">
                <a:solidFill>
                  <a:srgbClr val="50242F"/>
                </a:solidFill>
                <a:cs typeface="Baloo Bhaijaan" panose="03080902040302020200" pitchFamily="66" charset="-78"/>
              </a:rPr>
              <a:t>Sự</a:t>
            </a:r>
            <a:r>
              <a:rPr lang="en-US" sz="5400" b="1" dirty="0">
                <a:solidFill>
                  <a:srgbClr val="50242F"/>
                </a:solidFill>
                <a:cs typeface="Baloo Bhaijaan" panose="03080902040302020200" pitchFamily="66" charset="-78"/>
              </a:rPr>
              <a:t> </a:t>
            </a:r>
            <a:r>
              <a:rPr lang="en-US" sz="5400" b="1" dirty="0" err="1">
                <a:solidFill>
                  <a:srgbClr val="50242F"/>
                </a:solidFill>
                <a:cs typeface="Baloo Bhaijaan" panose="03080902040302020200" pitchFamily="66" charset="-78"/>
              </a:rPr>
              <a:t>khuếch</a:t>
            </a:r>
            <a:r>
              <a:rPr lang="en-US" sz="5400" b="1" dirty="0">
                <a:solidFill>
                  <a:srgbClr val="50242F"/>
                </a:solidFill>
                <a:cs typeface="Baloo Bhaijaan" panose="03080902040302020200" pitchFamily="66" charset="-78"/>
              </a:rPr>
              <a:t> </a:t>
            </a:r>
            <a:r>
              <a:rPr lang="en-US" sz="5400" b="1" dirty="0" err="1">
                <a:solidFill>
                  <a:srgbClr val="50242F"/>
                </a:solidFill>
                <a:cs typeface="Baloo Bhaijaan" panose="03080902040302020200" pitchFamily="66" charset="-78"/>
              </a:rPr>
              <a:t>tán</a:t>
            </a:r>
            <a:r>
              <a:rPr lang="en-US" sz="5400" b="1" dirty="0">
                <a:solidFill>
                  <a:srgbClr val="50242F"/>
                </a:solidFill>
                <a:cs typeface="Baloo Bhaijaan" panose="03080902040302020200" pitchFamily="66" charset="-78"/>
              </a:rPr>
              <a:t> </a:t>
            </a:r>
            <a:r>
              <a:rPr lang="en-US" sz="5400" dirty="0" err="1">
                <a:solidFill>
                  <a:srgbClr val="50242F"/>
                </a:solidFill>
                <a:cs typeface="Baloo Bhaijaan" panose="03080902040302020200" pitchFamily="66" charset="-78"/>
              </a:rPr>
              <a:t>chỉ</a:t>
            </a:r>
            <a:r>
              <a:rPr lang="en-US" sz="5400" dirty="0">
                <a:solidFill>
                  <a:srgbClr val="50242F"/>
                </a:solidFill>
                <a:cs typeface="Baloo Bhaijaan" panose="03080902040302020200" pitchFamily="66" charset="-78"/>
              </a:rPr>
              <a:t> </a:t>
            </a:r>
            <a:r>
              <a:rPr lang="en-US" sz="5400" dirty="0" err="1">
                <a:solidFill>
                  <a:srgbClr val="50242F"/>
                </a:solidFill>
                <a:cs typeface="Baloo Bhaijaan" panose="03080902040302020200" pitchFamily="66" charset="-78"/>
              </a:rPr>
              <a:t>sự</a:t>
            </a:r>
            <a:r>
              <a:rPr lang="en-US" sz="5400" dirty="0">
                <a:solidFill>
                  <a:srgbClr val="50242F"/>
                </a:solidFill>
                <a:cs typeface="Baloo Bhaijaan" panose="03080902040302020200" pitchFamily="66" charset="-78"/>
              </a:rPr>
              <a:t> di </a:t>
            </a:r>
            <a:r>
              <a:rPr lang="en-US" sz="5400" dirty="0" err="1">
                <a:solidFill>
                  <a:srgbClr val="50242F"/>
                </a:solidFill>
                <a:cs typeface="Baloo Bhaijaan" panose="03080902040302020200" pitchFamily="66" charset="-78"/>
              </a:rPr>
              <a:t>chuyển</a:t>
            </a:r>
            <a:r>
              <a:rPr lang="en-US" sz="5400" dirty="0">
                <a:solidFill>
                  <a:srgbClr val="50242F"/>
                </a:solidFill>
                <a:cs typeface="Baloo Bhaijaan" panose="03080902040302020200" pitchFamily="66" charset="-78"/>
              </a:rPr>
              <a:t> </a:t>
            </a:r>
            <a:r>
              <a:rPr lang="en-US" sz="5400" dirty="0" err="1">
                <a:solidFill>
                  <a:srgbClr val="50242F"/>
                </a:solidFill>
                <a:cs typeface="Baloo Bhaijaan" panose="03080902040302020200" pitchFamily="66" charset="-78"/>
              </a:rPr>
              <a:t>của</a:t>
            </a:r>
            <a:r>
              <a:rPr lang="en-US" sz="5400" dirty="0">
                <a:solidFill>
                  <a:srgbClr val="50242F"/>
                </a:solidFill>
                <a:cs typeface="Baloo Bhaijaan" panose="03080902040302020200" pitchFamily="66" charset="-78"/>
              </a:rPr>
              <a:t> </a:t>
            </a:r>
            <a:r>
              <a:rPr lang="en-US" sz="5400" dirty="0" err="1">
                <a:solidFill>
                  <a:srgbClr val="50242F"/>
                </a:solidFill>
                <a:cs typeface="Baloo Bhaijaan" panose="03080902040302020200" pitchFamily="66" charset="-78"/>
              </a:rPr>
              <a:t>các</a:t>
            </a:r>
            <a:r>
              <a:rPr lang="en-US" sz="5400" dirty="0">
                <a:solidFill>
                  <a:srgbClr val="50242F"/>
                </a:solidFill>
                <a:cs typeface="Baloo Bhaijaan" panose="03080902040302020200" pitchFamily="66" charset="-78"/>
              </a:rPr>
              <a:t> </a:t>
            </a:r>
            <a:r>
              <a:rPr lang="en-US" sz="5400" dirty="0" err="1">
                <a:solidFill>
                  <a:srgbClr val="50242F"/>
                </a:solidFill>
                <a:cs typeface="Baloo Bhaijaan" panose="03080902040302020200" pitchFamily="66" charset="-78"/>
              </a:rPr>
              <a:t>phân</a:t>
            </a:r>
            <a:r>
              <a:rPr lang="en-US" sz="5400" dirty="0">
                <a:solidFill>
                  <a:srgbClr val="50242F"/>
                </a:solidFill>
                <a:cs typeface="Baloo Bhaijaan" panose="03080902040302020200" pitchFamily="66" charset="-78"/>
              </a:rPr>
              <a:t> </a:t>
            </a:r>
            <a:r>
              <a:rPr lang="en-US" sz="5400" dirty="0" err="1">
                <a:solidFill>
                  <a:srgbClr val="50242F"/>
                </a:solidFill>
                <a:cs typeface="Baloo Bhaijaan" panose="03080902040302020200" pitchFamily="66" charset="-78"/>
              </a:rPr>
              <a:t>tử</a:t>
            </a:r>
            <a:r>
              <a:rPr lang="en-US" sz="5400" dirty="0">
                <a:solidFill>
                  <a:srgbClr val="50242F"/>
                </a:solidFill>
                <a:cs typeface="Baloo Bhaijaan" panose="03080902040302020200" pitchFamily="66" charset="-78"/>
              </a:rPr>
              <a:t> </a:t>
            </a:r>
            <a:r>
              <a:rPr lang="en-US" sz="5400" dirty="0" err="1">
                <a:solidFill>
                  <a:srgbClr val="50242F"/>
                </a:solidFill>
                <a:cs typeface="Baloo Bhaijaan" panose="03080902040302020200" pitchFamily="66" charset="-78"/>
              </a:rPr>
              <a:t>chất</a:t>
            </a:r>
            <a:r>
              <a:rPr lang="en-US" sz="5400" dirty="0">
                <a:solidFill>
                  <a:srgbClr val="50242F"/>
                </a:solidFill>
                <a:cs typeface="Baloo Bhaijaan" panose="03080902040302020200" pitchFamily="66" charset="-78"/>
              </a:rPr>
              <a:t> tan, </a:t>
            </a:r>
            <a:r>
              <a:rPr lang="en-US" sz="5400" dirty="0" err="1">
                <a:solidFill>
                  <a:srgbClr val="50242F"/>
                </a:solidFill>
                <a:cs typeface="Baloo Bhaijaan" panose="03080902040302020200" pitchFamily="66" charset="-78"/>
              </a:rPr>
              <a:t>diễn</a:t>
            </a:r>
            <a:r>
              <a:rPr lang="en-US" sz="5400" dirty="0">
                <a:solidFill>
                  <a:srgbClr val="50242F"/>
                </a:solidFill>
                <a:cs typeface="Baloo Bhaijaan" panose="03080902040302020200" pitchFamily="66" charset="-78"/>
              </a:rPr>
              <a:t> </a:t>
            </a:r>
            <a:r>
              <a:rPr lang="en-US" sz="5400" dirty="0" err="1">
                <a:solidFill>
                  <a:srgbClr val="50242F"/>
                </a:solidFill>
                <a:cs typeface="Baloo Bhaijaan" panose="03080902040302020200" pitchFamily="66" charset="-78"/>
              </a:rPr>
              <a:t>ra</a:t>
            </a:r>
            <a:r>
              <a:rPr lang="en-US" sz="5400" dirty="0">
                <a:solidFill>
                  <a:srgbClr val="50242F"/>
                </a:solidFill>
                <a:cs typeface="Baloo Bhaijaan" panose="03080902040302020200" pitchFamily="66" charset="-78"/>
              </a:rPr>
              <a:t> </a:t>
            </a:r>
            <a:r>
              <a:rPr lang="en-US" sz="5400" dirty="0" err="1">
                <a:solidFill>
                  <a:srgbClr val="50242F"/>
                </a:solidFill>
                <a:cs typeface="Baloo Bhaijaan" panose="03080902040302020200" pitchFamily="66" charset="-78"/>
              </a:rPr>
              <a:t>theo</a:t>
            </a:r>
            <a:r>
              <a:rPr lang="en-US" sz="5400" dirty="0">
                <a:solidFill>
                  <a:srgbClr val="50242F"/>
                </a:solidFill>
                <a:cs typeface="Baloo Bhaijaan" panose="03080902040302020200" pitchFamily="66" charset="-78"/>
              </a:rPr>
              <a:t> </a:t>
            </a:r>
            <a:r>
              <a:rPr lang="en-US" sz="5400" dirty="0" err="1">
                <a:solidFill>
                  <a:srgbClr val="50242F"/>
                </a:solidFill>
                <a:cs typeface="Baloo Bhaijaan" panose="03080902040302020200" pitchFamily="66" charset="-78"/>
              </a:rPr>
              <a:t>chiều</a:t>
            </a:r>
            <a:r>
              <a:rPr lang="en-US" sz="5400" dirty="0">
                <a:solidFill>
                  <a:srgbClr val="50242F"/>
                </a:solidFill>
                <a:cs typeface="Baloo Bhaijaan" panose="03080902040302020200" pitchFamily="66" charset="-78"/>
              </a:rPr>
              <a:t> gradient </a:t>
            </a:r>
            <a:r>
              <a:rPr lang="en-US" sz="5400" dirty="0" err="1">
                <a:solidFill>
                  <a:srgbClr val="50242F"/>
                </a:solidFill>
                <a:cs typeface="Baloo Bhaijaan" panose="03080902040302020200" pitchFamily="66" charset="-78"/>
              </a:rPr>
              <a:t>nồng</a:t>
            </a:r>
            <a:r>
              <a:rPr lang="en-US" sz="5400" dirty="0">
                <a:solidFill>
                  <a:srgbClr val="50242F"/>
                </a:solidFill>
                <a:cs typeface="Baloo Bhaijaan" panose="03080902040302020200" pitchFamily="66" charset="-78"/>
              </a:rPr>
              <a:t> </a:t>
            </a:r>
            <a:r>
              <a:rPr lang="en-US" sz="5400" dirty="0" err="1">
                <a:solidFill>
                  <a:srgbClr val="50242F"/>
                </a:solidFill>
                <a:cs typeface="Baloo Bhaijaan" panose="03080902040302020200" pitchFamily="66" charset="-78"/>
              </a:rPr>
              <a:t>độ</a:t>
            </a:r>
            <a:r>
              <a:rPr lang="en-US" sz="5400" dirty="0">
                <a:solidFill>
                  <a:srgbClr val="50242F"/>
                </a:solidFill>
                <a:cs typeface="Baloo Bhaijaan" panose="03080902040302020200" pitchFamily="66" charset="-78"/>
              </a:rPr>
              <a:t>, </a:t>
            </a:r>
            <a:r>
              <a:rPr lang="en-US" sz="5400" dirty="0" err="1">
                <a:solidFill>
                  <a:srgbClr val="50242F"/>
                </a:solidFill>
                <a:cs typeface="Baloo Bhaijaan" panose="03080902040302020200" pitchFamily="66" charset="-78"/>
              </a:rPr>
              <a:t>trong</a:t>
            </a:r>
            <a:r>
              <a:rPr lang="en-US" sz="5400" dirty="0">
                <a:solidFill>
                  <a:srgbClr val="50242F"/>
                </a:solidFill>
                <a:cs typeface="Baloo Bhaijaan" panose="03080902040302020200" pitchFamily="66" charset="-78"/>
              </a:rPr>
              <a:t> </a:t>
            </a:r>
            <a:r>
              <a:rPr lang="en-US" sz="5400" dirty="0" err="1">
                <a:solidFill>
                  <a:srgbClr val="50242F"/>
                </a:solidFill>
                <a:cs typeface="Baloo Bhaijaan" panose="03080902040302020200" pitchFamily="66" charset="-78"/>
              </a:rPr>
              <a:t>môi</a:t>
            </a:r>
            <a:r>
              <a:rPr lang="en-US" sz="5400" dirty="0">
                <a:solidFill>
                  <a:srgbClr val="50242F"/>
                </a:solidFill>
                <a:cs typeface="Baloo Bhaijaan" panose="03080902040302020200" pitchFamily="66" charset="-78"/>
              </a:rPr>
              <a:t> </a:t>
            </a:r>
            <a:r>
              <a:rPr lang="en-US" sz="5400" dirty="0" err="1">
                <a:solidFill>
                  <a:srgbClr val="50242F"/>
                </a:solidFill>
                <a:cs typeface="Baloo Bhaijaan" panose="03080902040302020200" pitchFamily="66" charset="-78"/>
              </a:rPr>
              <a:t>trường</a:t>
            </a:r>
            <a:r>
              <a:rPr lang="en-US" sz="5400" dirty="0">
                <a:solidFill>
                  <a:srgbClr val="50242F"/>
                </a:solidFill>
                <a:cs typeface="Baloo Bhaijaan" panose="03080902040302020200" pitchFamily="66" charset="-78"/>
              </a:rPr>
              <a:t> </a:t>
            </a:r>
            <a:r>
              <a:rPr lang="en-US" sz="5400" dirty="0" err="1">
                <a:solidFill>
                  <a:srgbClr val="50242F"/>
                </a:solidFill>
                <a:cs typeface="Baloo Bhaijaan" panose="03080902040302020200" pitchFamily="66" charset="-78"/>
              </a:rPr>
              <a:t>lỏng</a:t>
            </a:r>
            <a:r>
              <a:rPr lang="en-US" sz="5400" dirty="0">
                <a:solidFill>
                  <a:srgbClr val="50242F"/>
                </a:solidFill>
                <a:cs typeface="Baloo Bhaijaan" panose="03080902040302020200" pitchFamily="66" charset="-78"/>
              </a:rPr>
              <a:t> </a:t>
            </a:r>
            <a:r>
              <a:rPr lang="en-US" sz="5400" dirty="0" err="1">
                <a:solidFill>
                  <a:srgbClr val="50242F"/>
                </a:solidFill>
                <a:cs typeface="Baloo Bhaijaan" panose="03080902040302020200" pitchFamily="66" charset="-78"/>
              </a:rPr>
              <a:t>và</a:t>
            </a:r>
            <a:r>
              <a:rPr lang="en-US" sz="5400" dirty="0">
                <a:solidFill>
                  <a:srgbClr val="50242F"/>
                </a:solidFill>
                <a:cs typeface="Baloo Bhaijaan" panose="03080902040302020200" pitchFamily="66" charset="-78"/>
              </a:rPr>
              <a:t> </a:t>
            </a:r>
            <a:r>
              <a:rPr lang="en-US" sz="5400" dirty="0" err="1">
                <a:solidFill>
                  <a:srgbClr val="50242F"/>
                </a:solidFill>
                <a:cs typeface="Baloo Bhaijaan" panose="03080902040302020200" pitchFamily="66" charset="-78"/>
              </a:rPr>
              <a:t>khí</a:t>
            </a:r>
            <a:r>
              <a:rPr lang="en-US" sz="5400" dirty="0">
                <a:solidFill>
                  <a:srgbClr val="50242F"/>
                </a:solidFill>
                <a:cs typeface="Baloo Bhaijaan" panose="03080902040302020200" pitchFamily="66" charset="-78"/>
              </a:rPr>
              <a:t>.</a:t>
            </a:r>
          </a:p>
          <a:p>
            <a:pPr algn="just"/>
            <a:r>
              <a:rPr lang="en-US" sz="5400" dirty="0">
                <a:solidFill>
                  <a:srgbClr val="50242F"/>
                </a:solidFill>
                <a:cs typeface="Baloo Bhaijaan" panose="03080902040302020200" pitchFamily="66" charset="-78"/>
              </a:rPr>
              <a:t>Khi </a:t>
            </a:r>
            <a:r>
              <a:rPr lang="en-US" sz="5400" dirty="0" err="1">
                <a:solidFill>
                  <a:srgbClr val="50242F"/>
                </a:solidFill>
                <a:cs typeface="Baloo Bhaijaan" panose="03080902040302020200" pitchFamily="66" charset="-78"/>
              </a:rPr>
              <a:t>các</a:t>
            </a:r>
            <a:r>
              <a:rPr lang="en-US" sz="5400" dirty="0">
                <a:solidFill>
                  <a:srgbClr val="50242F"/>
                </a:solidFill>
                <a:cs typeface="Baloo Bhaijaan" panose="03080902040302020200" pitchFamily="66" charset="-78"/>
              </a:rPr>
              <a:t> </a:t>
            </a:r>
            <a:r>
              <a:rPr lang="en-US" sz="5400" dirty="0" err="1">
                <a:solidFill>
                  <a:srgbClr val="50242F"/>
                </a:solidFill>
                <a:cs typeface="Baloo Bhaijaan" panose="03080902040302020200" pitchFamily="66" charset="-78"/>
              </a:rPr>
              <a:t>phân</a:t>
            </a:r>
            <a:r>
              <a:rPr lang="en-US" sz="5400" dirty="0">
                <a:solidFill>
                  <a:srgbClr val="50242F"/>
                </a:solidFill>
                <a:cs typeface="Baloo Bhaijaan" panose="03080902040302020200" pitchFamily="66" charset="-78"/>
              </a:rPr>
              <a:t> </a:t>
            </a:r>
            <a:r>
              <a:rPr lang="en-US" sz="5400" dirty="0" err="1">
                <a:solidFill>
                  <a:srgbClr val="50242F"/>
                </a:solidFill>
                <a:cs typeface="Baloo Bhaijaan" panose="03080902040302020200" pitchFamily="66" charset="-78"/>
              </a:rPr>
              <a:t>tử</a:t>
            </a:r>
            <a:r>
              <a:rPr lang="en-US" sz="5400" dirty="0">
                <a:solidFill>
                  <a:srgbClr val="50242F"/>
                </a:solidFill>
                <a:cs typeface="Baloo Bhaijaan" panose="03080902040302020200" pitchFamily="66" charset="-78"/>
              </a:rPr>
              <a:t> </a:t>
            </a:r>
            <a:r>
              <a:rPr lang="en-US" sz="5400" dirty="0" err="1">
                <a:solidFill>
                  <a:srgbClr val="50242F"/>
                </a:solidFill>
                <a:cs typeface="Baloo Bhaijaan" panose="03080902040302020200" pitchFamily="66" charset="-78"/>
              </a:rPr>
              <a:t>phân</a:t>
            </a:r>
            <a:r>
              <a:rPr lang="en-US" sz="5400" dirty="0">
                <a:solidFill>
                  <a:srgbClr val="50242F"/>
                </a:solidFill>
                <a:cs typeface="Baloo Bhaijaan" panose="03080902040302020200" pitchFamily="66" charset="-78"/>
              </a:rPr>
              <a:t> </a:t>
            </a:r>
            <a:r>
              <a:rPr lang="en-US" sz="5400" dirty="0" err="1">
                <a:solidFill>
                  <a:srgbClr val="50242F"/>
                </a:solidFill>
                <a:cs typeface="Baloo Bhaijaan" panose="03080902040302020200" pitchFamily="66" charset="-78"/>
              </a:rPr>
              <a:t>bố</a:t>
            </a:r>
            <a:r>
              <a:rPr lang="en-US" sz="5400" dirty="0">
                <a:solidFill>
                  <a:srgbClr val="50242F"/>
                </a:solidFill>
                <a:cs typeface="Baloo Bhaijaan" panose="03080902040302020200" pitchFamily="66" charset="-78"/>
              </a:rPr>
              <a:t> </a:t>
            </a:r>
            <a:r>
              <a:rPr lang="en-US" sz="5400" dirty="0" err="1">
                <a:solidFill>
                  <a:srgbClr val="50242F"/>
                </a:solidFill>
                <a:cs typeface="Baloo Bhaijaan" panose="03080902040302020200" pitchFamily="66" charset="-78"/>
              </a:rPr>
              <a:t>đồng</a:t>
            </a:r>
            <a:r>
              <a:rPr lang="en-US" sz="5400" dirty="0">
                <a:solidFill>
                  <a:srgbClr val="50242F"/>
                </a:solidFill>
                <a:cs typeface="Baloo Bhaijaan" panose="03080902040302020200" pitchFamily="66" charset="-78"/>
              </a:rPr>
              <a:t> </a:t>
            </a:r>
            <a:r>
              <a:rPr lang="en-US" sz="5400" dirty="0" err="1">
                <a:solidFill>
                  <a:srgbClr val="50242F"/>
                </a:solidFill>
                <a:cs typeface="Baloo Bhaijaan" panose="03080902040302020200" pitchFamily="66" charset="-78"/>
              </a:rPr>
              <a:t>đều</a:t>
            </a:r>
            <a:r>
              <a:rPr lang="en-US" sz="5400" dirty="0">
                <a:solidFill>
                  <a:srgbClr val="50242F"/>
                </a:solidFill>
                <a:cs typeface="Baloo Bhaijaan" panose="03080902040302020200" pitchFamily="66" charset="-78"/>
              </a:rPr>
              <a:t> </a:t>
            </a:r>
            <a:r>
              <a:rPr lang="en-US" sz="5400" dirty="0" err="1">
                <a:solidFill>
                  <a:srgbClr val="50242F"/>
                </a:solidFill>
                <a:cs typeface="Baloo Bhaijaan" panose="03080902040302020200" pitchFamily="66" charset="-78"/>
              </a:rPr>
              <a:t>trong</a:t>
            </a:r>
            <a:r>
              <a:rPr lang="en-US" sz="5400" dirty="0">
                <a:solidFill>
                  <a:srgbClr val="50242F"/>
                </a:solidFill>
                <a:cs typeface="Baloo Bhaijaan" panose="03080902040302020200" pitchFamily="66" charset="-78"/>
              </a:rPr>
              <a:t> </a:t>
            </a:r>
            <a:r>
              <a:rPr lang="en-US" sz="5400" dirty="0" err="1">
                <a:solidFill>
                  <a:srgbClr val="50242F"/>
                </a:solidFill>
                <a:cs typeface="Baloo Bhaijaan" panose="03080902040302020200" pitchFamily="66" charset="-78"/>
              </a:rPr>
              <a:t>môi</a:t>
            </a:r>
            <a:r>
              <a:rPr lang="en-US" sz="5400" dirty="0">
                <a:solidFill>
                  <a:srgbClr val="50242F"/>
                </a:solidFill>
                <a:cs typeface="Baloo Bhaijaan" panose="03080902040302020200" pitchFamily="66" charset="-78"/>
              </a:rPr>
              <a:t> </a:t>
            </a:r>
            <a:r>
              <a:rPr lang="en-US" sz="5400" dirty="0" err="1">
                <a:solidFill>
                  <a:srgbClr val="50242F"/>
                </a:solidFill>
                <a:cs typeface="Baloo Bhaijaan" panose="03080902040302020200" pitchFamily="66" charset="-78"/>
              </a:rPr>
              <a:t>trường</a:t>
            </a:r>
            <a:r>
              <a:rPr lang="en-US" sz="5400" dirty="0">
                <a:solidFill>
                  <a:srgbClr val="50242F"/>
                </a:solidFill>
                <a:cs typeface="Baloo Bhaijaan" panose="03080902040302020200" pitchFamily="66" charset="-78"/>
              </a:rPr>
              <a:t> </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cân</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bằng</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động</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các</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phân</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tử</a:t>
            </a:r>
            <a:r>
              <a:rPr lang="en-US" sz="5400" dirty="0">
                <a:solidFill>
                  <a:srgbClr val="50242F"/>
                </a:solidFill>
                <a:cs typeface="Baloo Bhaijaan" panose="03080902040302020200" pitchFamily="66" charset="-78"/>
                <a:sym typeface="Wingdings" pitchFamily="2" charset="2"/>
              </a:rPr>
              <a:t> di </a:t>
            </a:r>
            <a:r>
              <a:rPr lang="en-US" sz="5400" dirty="0" err="1">
                <a:solidFill>
                  <a:srgbClr val="50242F"/>
                </a:solidFill>
                <a:cs typeface="Baloo Bhaijaan" panose="03080902040302020200" pitchFamily="66" charset="-78"/>
                <a:sym typeface="Wingdings" pitchFamily="2" charset="2"/>
              </a:rPr>
              <a:t>chuyển</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theo</a:t>
            </a:r>
            <a:r>
              <a:rPr lang="en-US" sz="5400" dirty="0">
                <a:solidFill>
                  <a:srgbClr val="50242F"/>
                </a:solidFill>
                <a:cs typeface="Baloo Bhaijaan" panose="03080902040302020200" pitchFamily="66" charset="-78"/>
                <a:sym typeface="Wingdings" pitchFamily="2" charset="2"/>
              </a:rPr>
              <a:t> 2 </a:t>
            </a:r>
            <a:r>
              <a:rPr lang="en-US" sz="5400" dirty="0" err="1">
                <a:solidFill>
                  <a:srgbClr val="50242F"/>
                </a:solidFill>
                <a:cs typeface="Baloo Bhaijaan" panose="03080902040302020200" pitchFamily="66" charset="-78"/>
                <a:sym typeface="Wingdings" pitchFamily="2" charset="2"/>
              </a:rPr>
              <a:t>chiều</a:t>
            </a:r>
            <a:r>
              <a:rPr lang="en-US" sz="5400" dirty="0">
                <a:solidFill>
                  <a:srgbClr val="50242F"/>
                </a:solidFill>
                <a:cs typeface="Baloo Bhaijaan" panose="03080902040302020200" pitchFamily="66" charset="-78"/>
                <a:sym typeface="Wingdings" pitchFamily="2" charset="2"/>
              </a:rPr>
              <a:t>).</a:t>
            </a:r>
          </a:p>
          <a:p>
            <a:pPr algn="just"/>
            <a:r>
              <a:rPr lang="en-US" sz="5400" b="1" dirty="0">
                <a:solidFill>
                  <a:srgbClr val="50242F"/>
                </a:solidFill>
                <a:cs typeface="Baloo Bhaijaan" panose="03080902040302020200" pitchFamily="66" charset="-78"/>
                <a:sym typeface="Wingdings" pitchFamily="2" charset="2"/>
              </a:rPr>
              <a:t>- </a:t>
            </a:r>
            <a:r>
              <a:rPr lang="en-US" sz="5400" b="1" dirty="0" err="1">
                <a:solidFill>
                  <a:srgbClr val="50242F"/>
                </a:solidFill>
                <a:cs typeface="Baloo Bhaijaan" panose="03080902040302020200" pitchFamily="66" charset="-78"/>
                <a:sym typeface="Wingdings" pitchFamily="2" charset="2"/>
              </a:rPr>
              <a:t>Sự</a:t>
            </a:r>
            <a:r>
              <a:rPr lang="en-US" sz="5400" b="1" dirty="0">
                <a:solidFill>
                  <a:srgbClr val="50242F"/>
                </a:solidFill>
                <a:cs typeface="Baloo Bhaijaan" panose="03080902040302020200" pitchFamily="66" charset="-78"/>
                <a:sym typeface="Wingdings" pitchFamily="2" charset="2"/>
              </a:rPr>
              <a:t> </a:t>
            </a:r>
            <a:r>
              <a:rPr lang="en-US" sz="5400" b="1" dirty="0" err="1">
                <a:solidFill>
                  <a:srgbClr val="50242F"/>
                </a:solidFill>
                <a:cs typeface="Baloo Bhaijaan" panose="03080902040302020200" pitchFamily="66" charset="-78"/>
                <a:sym typeface="Wingdings" pitchFamily="2" charset="2"/>
              </a:rPr>
              <a:t>thẩm</a:t>
            </a:r>
            <a:r>
              <a:rPr lang="en-US" sz="5400" b="1" dirty="0">
                <a:solidFill>
                  <a:srgbClr val="50242F"/>
                </a:solidFill>
                <a:cs typeface="Baloo Bhaijaan" panose="03080902040302020200" pitchFamily="66" charset="-78"/>
                <a:sym typeface="Wingdings" pitchFamily="2" charset="2"/>
              </a:rPr>
              <a:t> </a:t>
            </a:r>
            <a:r>
              <a:rPr lang="en-US" sz="5400" b="1" dirty="0" err="1">
                <a:solidFill>
                  <a:srgbClr val="50242F"/>
                </a:solidFill>
                <a:cs typeface="Baloo Bhaijaan" panose="03080902040302020200" pitchFamily="66" charset="-78"/>
                <a:sym typeface="Wingdings" pitchFamily="2" charset="2"/>
              </a:rPr>
              <a:t>thấu</a:t>
            </a:r>
            <a:r>
              <a:rPr lang="en-US" sz="5400" b="1"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chỉ</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sự</a:t>
            </a:r>
            <a:r>
              <a:rPr lang="en-US" sz="5400" dirty="0">
                <a:solidFill>
                  <a:srgbClr val="50242F"/>
                </a:solidFill>
                <a:cs typeface="Baloo Bhaijaan" panose="03080902040302020200" pitchFamily="66" charset="-78"/>
                <a:sym typeface="Wingdings" pitchFamily="2" charset="2"/>
              </a:rPr>
              <a:t> di </a:t>
            </a:r>
            <a:r>
              <a:rPr lang="en-US" sz="5400" dirty="0" err="1">
                <a:solidFill>
                  <a:srgbClr val="50242F"/>
                </a:solidFill>
                <a:cs typeface="Baloo Bhaijaan" panose="03080902040302020200" pitchFamily="66" charset="-78"/>
                <a:sym typeface="Wingdings" pitchFamily="2" charset="2"/>
              </a:rPr>
              <a:t>chuyển</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của</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các</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phân</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tử</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nước</a:t>
            </a:r>
            <a:r>
              <a:rPr lang="en-US" sz="5400" dirty="0">
                <a:solidFill>
                  <a:srgbClr val="50242F"/>
                </a:solidFill>
                <a:cs typeface="Baloo Bhaijaan" panose="03080902040302020200" pitchFamily="66" charset="-78"/>
                <a:sym typeface="Wingdings" pitchFamily="2" charset="2"/>
              </a:rPr>
              <a:t> qua </a:t>
            </a:r>
            <a:r>
              <a:rPr lang="en-US" sz="5400" dirty="0" err="1">
                <a:solidFill>
                  <a:srgbClr val="50242F"/>
                </a:solidFill>
                <a:cs typeface="Baloo Bhaijaan" panose="03080902040302020200" pitchFamily="66" charset="-78"/>
                <a:sym typeface="Wingdings" pitchFamily="2" charset="2"/>
              </a:rPr>
              <a:t>màng</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bán</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thấm</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ví</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dụ</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màng</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sinh</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chất</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ngăn</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cách</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giữa</a:t>
            </a:r>
            <a:r>
              <a:rPr lang="en-US" sz="5400" dirty="0">
                <a:solidFill>
                  <a:srgbClr val="50242F"/>
                </a:solidFill>
                <a:cs typeface="Baloo Bhaijaan" panose="03080902040302020200" pitchFamily="66" charset="-78"/>
                <a:sym typeface="Wingdings" pitchFamily="2" charset="2"/>
              </a:rPr>
              <a:t> 2 </a:t>
            </a:r>
            <a:r>
              <a:rPr lang="en-US" sz="5400" dirty="0" err="1">
                <a:solidFill>
                  <a:srgbClr val="50242F"/>
                </a:solidFill>
                <a:cs typeface="Baloo Bhaijaan" panose="03080902040302020200" pitchFamily="66" charset="-78"/>
                <a:sym typeface="Wingdings" pitchFamily="2" charset="2"/>
              </a:rPr>
              <a:t>vùng</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có</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nồng</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độ</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chất</a:t>
            </a:r>
            <a:r>
              <a:rPr lang="en-US" sz="5400" dirty="0">
                <a:solidFill>
                  <a:srgbClr val="50242F"/>
                </a:solidFill>
                <a:cs typeface="Baloo Bhaijaan" panose="03080902040302020200" pitchFamily="66" charset="-78"/>
                <a:sym typeface="Wingdings" pitchFamily="2" charset="2"/>
              </a:rPr>
              <a:t> tan </a:t>
            </a:r>
            <a:r>
              <a:rPr lang="en-US" sz="5400" dirty="0" err="1">
                <a:solidFill>
                  <a:srgbClr val="50242F"/>
                </a:solidFill>
                <a:cs typeface="Baloo Bhaijaan" panose="03080902040302020200" pitchFamily="66" charset="-78"/>
                <a:sym typeface="Wingdings" pitchFamily="2" charset="2"/>
              </a:rPr>
              <a:t>khác</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nhau</a:t>
            </a:r>
            <a:r>
              <a:rPr lang="en-US" sz="5400" dirty="0">
                <a:solidFill>
                  <a:srgbClr val="50242F"/>
                </a:solidFill>
                <a:cs typeface="Baloo Bhaijaan" panose="03080902040302020200" pitchFamily="66" charset="-78"/>
                <a:sym typeface="Wingdings" pitchFamily="2" charset="2"/>
              </a:rPr>
              <a:t>.</a:t>
            </a:r>
          </a:p>
          <a:p>
            <a:pPr algn="just"/>
            <a:r>
              <a:rPr lang="en-US" sz="5400" dirty="0" err="1">
                <a:solidFill>
                  <a:srgbClr val="50242F"/>
                </a:solidFill>
                <a:cs typeface="Baloo Bhaijaan" panose="03080902040302020200" pitchFamily="66" charset="-78"/>
                <a:sym typeface="Wingdings" pitchFamily="2" charset="2"/>
              </a:rPr>
              <a:t>Các</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phân</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tử</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nước</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đi</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từ</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nơi</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có</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thế</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nước</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cao</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nồng</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độ</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chất</a:t>
            </a:r>
            <a:r>
              <a:rPr lang="en-US" sz="5400" dirty="0">
                <a:solidFill>
                  <a:srgbClr val="50242F"/>
                </a:solidFill>
                <a:cs typeface="Baloo Bhaijaan" panose="03080902040302020200" pitchFamily="66" charset="-78"/>
                <a:sym typeface="Wingdings" pitchFamily="2" charset="2"/>
              </a:rPr>
              <a:t> tan </a:t>
            </a:r>
            <a:r>
              <a:rPr lang="en-US" sz="5400" dirty="0" err="1">
                <a:solidFill>
                  <a:srgbClr val="50242F"/>
                </a:solidFill>
                <a:cs typeface="Baloo Bhaijaan" panose="03080902040302020200" pitchFamily="66" charset="-78"/>
                <a:sym typeface="Wingdings" pitchFamily="2" charset="2"/>
              </a:rPr>
              <a:t>thấp</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đến</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nơi</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có</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thế</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nước</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thấp</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nồng</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độ</a:t>
            </a:r>
            <a:r>
              <a:rPr lang="en-US" sz="5400" dirty="0">
                <a:solidFill>
                  <a:srgbClr val="50242F"/>
                </a:solidFill>
                <a:cs typeface="Baloo Bhaijaan" panose="03080902040302020200" pitchFamily="66" charset="-78"/>
                <a:sym typeface="Wingdings" pitchFamily="2" charset="2"/>
              </a:rPr>
              <a:t> </a:t>
            </a:r>
            <a:r>
              <a:rPr lang="en-US" sz="5400" dirty="0" err="1">
                <a:solidFill>
                  <a:srgbClr val="50242F"/>
                </a:solidFill>
                <a:cs typeface="Baloo Bhaijaan" panose="03080902040302020200" pitchFamily="66" charset="-78"/>
                <a:sym typeface="Wingdings" pitchFamily="2" charset="2"/>
              </a:rPr>
              <a:t>chất</a:t>
            </a:r>
            <a:r>
              <a:rPr lang="en-US" sz="5400" dirty="0">
                <a:solidFill>
                  <a:srgbClr val="50242F"/>
                </a:solidFill>
                <a:cs typeface="Baloo Bhaijaan" panose="03080902040302020200" pitchFamily="66" charset="-78"/>
                <a:sym typeface="Wingdings" pitchFamily="2" charset="2"/>
              </a:rPr>
              <a:t> tan </a:t>
            </a:r>
            <a:r>
              <a:rPr lang="en-US" sz="5400" dirty="0" err="1">
                <a:solidFill>
                  <a:srgbClr val="50242F"/>
                </a:solidFill>
                <a:cs typeface="Baloo Bhaijaan" panose="03080902040302020200" pitchFamily="66" charset="-78"/>
                <a:sym typeface="Wingdings" pitchFamily="2" charset="2"/>
              </a:rPr>
              <a:t>cao</a:t>
            </a:r>
            <a:r>
              <a:rPr lang="en-US" sz="5400" dirty="0">
                <a:solidFill>
                  <a:srgbClr val="50242F"/>
                </a:solidFill>
                <a:cs typeface="Baloo Bhaijaan" panose="03080902040302020200" pitchFamily="66" charset="-78"/>
                <a:sym typeface="Wingdings" pitchFamily="2" charset="2"/>
              </a:rPr>
              <a:t>).</a:t>
            </a:r>
          </a:p>
        </p:txBody>
      </p:sp>
      <p:grpSp>
        <p:nvGrpSpPr>
          <p:cNvPr id="5" name="Group 5"/>
          <p:cNvGrpSpPr/>
          <p:nvPr/>
        </p:nvGrpSpPr>
        <p:grpSpPr>
          <a:xfrm>
            <a:off x="17038143" y="8329199"/>
            <a:ext cx="6492240" cy="3827786"/>
            <a:chOff x="0" y="0"/>
            <a:chExt cx="8656320" cy="5103714"/>
          </a:xfrm>
        </p:grpSpPr>
        <p:sp>
          <p:nvSpPr>
            <p:cNvPr id="6" name="AutoShape 6"/>
            <p:cNvSpPr/>
            <p:nvPr/>
          </p:nvSpPr>
          <p:spPr>
            <a:xfrm>
              <a:off x="0" y="0"/>
              <a:ext cx="8656320" cy="0"/>
            </a:xfrm>
            <a:prstGeom prst="line">
              <a:avLst/>
            </a:prstGeom>
            <a:ln w="38100" cap="flat">
              <a:solidFill>
                <a:srgbClr val="D19EAA"/>
              </a:solidFill>
              <a:prstDash val="solid"/>
              <a:headEnd type="none" w="sm" len="sm"/>
              <a:tailEnd type="none" w="sm" len="sm"/>
            </a:ln>
          </p:spPr>
        </p:sp>
        <p:sp>
          <p:nvSpPr>
            <p:cNvPr id="7" name="AutoShape 7"/>
            <p:cNvSpPr/>
            <p:nvPr/>
          </p:nvSpPr>
          <p:spPr>
            <a:xfrm>
              <a:off x="0" y="846597"/>
              <a:ext cx="8656320" cy="0"/>
            </a:xfrm>
            <a:prstGeom prst="line">
              <a:avLst/>
            </a:prstGeom>
            <a:ln w="38100" cap="flat">
              <a:solidFill>
                <a:srgbClr val="D19EAA"/>
              </a:solidFill>
              <a:prstDash val="solid"/>
              <a:headEnd type="none" w="sm" len="sm"/>
              <a:tailEnd type="none" w="sm" len="sm"/>
            </a:ln>
          </p:spPr>
        </p:sp>
        <p:sp>
          <p:nvSpPr>
            <p:cNvPr id="8" name="AutoShape 8"/>
            <p:cNvSpPr/>
            <p:nvPr/>
          </p:nvSpPr>
          <p:spPr>
            <a:xfrm>
              <a:off x="0" y="1693193"/>
              <a:ext cx="8656320" cy="0"/>
            </a:xfrm>
            <a:prstGeom prst="line">
              <a:avLst/>
            </a:prstGeom>
            <a:ln w="38100" cap="flat">
              <a:solidFill>
                <a:srgbClr val="D19EAA"/>
              </a:solidFill>
              <a:prstDash val="solid"/>
              <a:headEnd type="none" w="sm" len="sm"/>
              <a:tailEnd type="none" w="sm" len="sm"/>
            </a:ln>
          </p:spPr>
        </p:sp>
        <p:sp>
          <p:nvSpPr>
            <p:cNvPr id="9" name="AutoShape 9"/>
            <p:cNvSpPr/>
            <p:nvPr/>
          </p:nvSpPr>
          <p:spPr>
            <a:xfrm>
              <a:off x="0" y="2539790"/>
              <a:ext cx="8656320" cy="0"/>
            </a:xfrm>
            <a:prstGeom prst="line">
              <a:avLst/>
            </a:prstGeom>
            <a:ln w="38100" cap="flat">
              <a:solidFill>
                <a:srgbClr val="D19EAA"/>
              </a:solidFill>
              <a:prstDash val="solid"/>
              <a:headEnd type="none" w="sm" len="sm"/>
              <a:tailEnd type="none" w="sm" len="sm"/>
            </a:ln>
          </p:spPr>
        </p:sp>
        <p:sp>
          <p:nvSpPr>
            <p:cNvPr id="10" name="AutoShape 10"/>
            <p:cNvSpPr/>
            <p:nvPr/>
          </p:nvSpPr>
          <p:spPr>
            <a:xfrm>
              <a:off x="0" y="3386386"/>
              <a:ext cx="8656320" cy="0"/>
            </a:xfrm>
            <a:prstGeom prst="line">
              <a:avLst/>
            </a:prstGeom>
            <a:ln w="38100" cap="flat">
              <a:solidFill>
                <a:srgbClr val="D19EAA"/>
              </a:solidFill>
              <a:prstDash val="solid"/>
              <a:headEnd type="none" w="sm" len="sm"/>
              <a:tailEnd type="none" w="sm" len="sm"/>
            </a:ln>
          </p:spPr>
        </p:sp>
        <p:sp>
          <p:nvSpPr>
            <p:cNvPr id="11" name="AutoShape 11"/>
            <p:cNvSpPr/>
            <p:nvPr/>
          </p:nvSpPr>
          <p:spPr>
            <a:xfrm>
              <a:off x="0" y="4227493"/>
              <a:ext cx="8656320" cy="0"/>
            </a:xfrm>
            <a:prstGeom prst="line">
              <a:avLst/>
            </a:prstGeom>
            <a:ln w="38100" cap="flat">
              <a:solidFill>
                <a:srgbClr val="D19EAA"/>
              </a:solidFill>
              <a:prstDash val="solid"/>
              <a:headEnd type="none" w="sm" len="sm"/>
              <a:tailEnd type="none" w="sm" len="sm"/>
            </a:ln>
          </p:spPr>
        </p:sp>
        <p:sp>
          <p:nvSpPr>
            <p:cNvPr id="12" name="AutoShape 12"/>
            <p:cNvSpPr/>
            <p:nvPr/>
          </p:nvSpPr>
          <p:spPr>
            <a:xfrm>
              <a:off x="0" y="5065614"/>
              <a:ext cx="8656320" cy="0"/>
            </a:xfrm>
            <a:prstGeom prst="line">
              <a:avLst/>
            </a:prstGeom>
            <a:ln w="38100" cap="flat">
              <a:solidFill>
                <a:srgbClr val="D19EAA"/>
              </a:solidFill>
              <a:prstDash val="solid"/>
              <a:headEnd type="none" w="sm" len="sm"/>
              <a:tailEnd type="none" w="sm" len="sm"/>
            </a:ln>
          </p:spPr>
        </p:sp>
      </p:grpSp>
      <p:sp>
        <p:nvSpPr>
          <p:cNvPr id="15" name="Freeform 15"/>
          <p:cNvSpPr/>
          <p:nvPr/>
        </p:nvSpPr>
        <p:spPr>
          <a:xfrm rot="4469527">
            <a:off x="15710506" y="-708392"/>
            <a:ext cx="4214832" cy="3647746"/>
          </a:xfrm>
          <a:custGeom>
            <a:avLst/>
            <a:gdLst/>
            <a:ahLst/>
            <a:cxnLst/>
            <a:rect l="l" t="t" r="r" b="b"/>
            <a:pathLst>
              <a:path w="4214832" h="3647746">
                <a:moveTo>
                  <a:pt x="0" y="0"/>
                </a:moveTo>
                <a:lnTo>
                  <a:pt x="4214832" y="0"/>
                </a:lnTo>
                <a:lnTo>
                  <a:pt x="4214832" y="3647745"/>
                </a:lnTo>
                <a:lnTo>
                  <a:pt x="0" y="36477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270991" y="-496546"/>
            <a:ext cx="1981446" cy="2921627"/>
          </a:xfrm>
          <a:custGeom>
            <a:avLst/>
            <a:gdLst/>
            <a:ahLst/>
            <a:cxnLst/>
            <a:rect l="l" t="t" r="r" b="b"/>
            <a:pathLst>
              <a:path w="4133503" h="6746073">
                <a:moveTo>
                  <a:pt x="0" y="0"/>
                </a:moveTo>
                <a:lnTo>
                  <a:pt x="4133502" y="0"/>
                </a:lnTo>
                <a:lnTo>
                  <a:pt x="4133502" y="6746073"/>
                </a:lnTo>
                <a:lnTo>
                  <a:pt x="0" y="67460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TextBox 4">
            <a:extLst>
              <a:ext uri="{FF2B5EF4-FFF2-40B4-BE49-F238E27FC236}">
                <a16:creationId xmlns:a16="http://schemas.microsoft.com/office/drawing/2014/main" id="{0109BF58-1606-46CC-8FA2-F90E97D7BAB4}"/>
              </a:ext>
            </a:extLst>
          </p:cNvPr>
          <p:cNvSpPr txBox="1"/>
          <p:nvPr/>
        </p:nvSpPr>
        <p:spPr>
          <a:xfrm>
            <a:off x="1439465" y="265333"/>
            <a:ext cx="14477998" cy="1269578"/>
          </a:xfrm>
          <a:prstGeom prst="rect">
            <a:avLst/>
          </a:prstGeom>
        </p:spPr>
        <p:txBody>
          <a:bodyPr wrap="square" lIns="0" tIns="0" rIns="0" bIns="0" rtlCol="0" anchor="t">
            <a:spAutoFit/>
          </a:bodyPr>
          <a:lstStyle/>
          <a:p>
            <a:pPr algn="ctr">
              <a:lnSpc>
                <a:spcPts val="9900"/>
              </a:lnSpc>
            </a:pPr>
            <a:r>
              <a:rPr lang="en-US" sz="8000" spc="544" dirty="0">
                <a:solidFill>
                  <a:srgbClr val="764652"/>
                </a:solidFill>
                <a:latin typeface="Baloo Bhaijaan" panose="03080902040302020200" pitchFamily="66" charset="-78"/>
                <a:cs typeface="Baloo Bhaijaan" panose="03080902040302020200" pitchFamily="66" charset="-78"/>
              </a:rPr>
              <a:t>VẬN CHUYỂN THỤ ĐỘNG</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396</TotalTime>
  <Words>946</Words>
  <Application>Microsoft Macintosh PowerPoint</Application>
  <PresentationFormat>Custom</PresentationFormat>
  <Paragraphs>81</Paragraphs>
  <Slides>22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Baloo Bhaijaan</vt:lpstr>
      <vt:lpstr>Arial</vt:lpstr>
      <vt:lpstr>Comic Sans MS</vt:lpstr>
      <vt:lpstr>Bobby Jones</vt:lpstr>
      <vt:lpstr>Dosis Bold</vt:lpstr>
      <vt:lpstr>Times New Roman</vt:lpstr>
      <vt:lpstr>Dosis Semi-Bold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18</cp:revision>
  <dcterms:created xsi:type="dcterms:W3CDTF">2006-08-16T00:00:00Z</dcterms:created>
  <dcterms:modified xsi:type="dcterms:W3CDTF">2023-12-15T03:24:55Z</dcterms:modified>
  <dc:identifier>DAF1JxS8H3c</dc:identifier>
</cp:coreProperties>
</file>