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58" r:id="rId6"/>
    <p:sldId id="260" r:id="rId7"/>
    <p:sldId id="262" r:id="rId8"/>
    <p:sldId id="261" r:id="rId9"/>
    <p:sldId id="266" r:id="rId10"/>
    <p:sldId id="270" r:id="rId11"/>
    <p:sldId id="263" r:id="rId12"/>
    <p:sldId id="264" r:id="rId13"/>
    <p:sldId id="265" r:id="rId14"/>
    <p:sldId id="267" r:id="rId15"/>
    <p:sldId id="273" r:id="rId16"/>
    <p:sldId id="268" r:id="rId17"/>
    <p:sldId id="269" r:id="rId18"/>
    <p:sldId id="271" r:id="rId19"/>
    <p:sldId id="272" r:id="rId20"/>
  </p:sldIdLst>
  <p:sldSz cx="18288000" cy="10287000"/>
  <p:notesSz cx="6858000" cy="9144000"/>
  <p:embeddedFontLst>
    <p:embeddedFont>
      <p:font typeface="Baloo Bhaijaan" panose="03080902040302020200" pitchFamily="66" charset="-7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M Sans" pitchFamily="2" charset="77"/>
      <p:regular r:id="rId26"/>
      <p:bold r:id="rId27"/>
      <p:italic r:id="rId28"/>
      <p:boldItalic r:id="rId29"/>
    </p:embeddedFont>
    <p:embeddedFont>
      <p:font typeface="DM Sans Bold" pitchFamily="2" charset="77"/>
      <p:regular r:id="rId30"/>
      <p:bold r:id="rId31"/>
    </p:embeddedFont>
    <p:embeddedFont>
      <p:font typeface="Kollektif Bold" panose="020B0604020101010102" pitchFamily="34" charset="77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4665" autoAdjust="0"/>
  </p:normalViewPr>
  <p:slideViewPr>
    <p:cSldViewPr>
      <p:cViewPr varScale="1">
        <p:scale>
          <a:sx n="68" d="100"/>
          <a:sy n="68" d="100"/>
        </p:scale>
        <p:origin x="1248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3500982" y="1995486"/>
            <a:ext cx="11315247" cy="512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227C9D"/>
                </a:solidFill>
                <a:latin typeface="Kollektif Bold"/>
              </a:rPr>
              <a:t>BÀI 10. </a:t>
            </a:r>
          </a:p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227C9D"/>
                </a:solidFill>
                <a:latin typeface="Kollektif Bold"/>
              </a:rPr>
              <a:t>SỰ CHUYỂN HOÁ NĂNG LƯỢNG VÀ ENZYME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83809" y="63869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083809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37941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321750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400000">
            <a:off x="15470622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5400000">
            <a:off x="1655443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flipH="1" flipV="1">
            <a:off x="17638239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5400000">
            <a:off x="14386813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5400000">
            <a:off x="15470622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554431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5400000">
            <a:off x="17638239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5400000" flipH="1" flipV="1">
            <a:off x="17638239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flipH="1" flipV="1">
            <a:off x="15470622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5400000" flipH="1" flipV="1">
            <a:off x="16554431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5" name="AutoShape 3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TextBox 39"/>
          <p:cNvSpPr txBox="1"/>
          <p:nvPr/>
        </p:nvSpPr>
        <p:spPr>
          <a:xfrm>
            <a:off x="805137" y="3570995"/>
            <a:ext cx="16797089" cy="5455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545454"/>
                </a:solidFill>
                <a:latin typeface="DM Sans"/>
              </a:rPr>
              <a:t>+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Hầu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hết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enzyme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có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bản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là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protein.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545454"/>
                </a:solidFill>
                <a:latin typeface="DM Sans"/>
              </a:rPr>
              <a:t>+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Cấu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trúc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: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phân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tử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enzyme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có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một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vùng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nhỏ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có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cấu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trúc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không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gian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tương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ứng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với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cơ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chat,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liên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kết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đặc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hiệu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với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cơ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chat,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làm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biến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đổi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cơ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chat.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545454"/>
                </a:solidFill>
                <a:latin typeface="DM Sans"/>
              </a:rPr>
              <a:t>+ Khi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cơ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liên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kết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vào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,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trung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tâm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hoạt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động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thay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đổi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hình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dạng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để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khớp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với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cơ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 (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khớp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cảm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ứng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). 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844612" y="586943"/>
            <a:ext cx="14064708" cy="257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227C9D"/>
                </a:solidFill>
                <a:latin typeface="Kollektif Bold"/>
              </a:rPr>
              <a:t>2. </a:t>
            </a:r>
            <a:r>
              <a:rPr lang="en-US" sz="9999" dirty="0" err="1">
                <a:solidFill>
                  <a:srgbClr val="227C9D"/>
                </a:solidFill>
                <a:latin typeface="Kollektif Bold"/>
              </a:rPr>
              <a:t>Cấu</a:t>
            </a:r>
            <a:r>
              <a:rPr lang="en-US" sz="9999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9999" dirty="0" err="1">
                <a:solidFill>
                  <a:srgbClr val="227C9D"/>
                </a:solidFill>
                <a:latin typeface="Kollektif Bold"/>
              </a:rPr>
              <a:t>trúc</a:t>
            </a:r>
            <a:r>
              <a:rPr lang="en-US" sz="9999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9999" dirty="0" err="1">
                <a:solidFill>
                  <a:srgbClr val="227C9D"/>
                </a:solidFill>
                <a:latin typeface="Kollektif Bold"/>
              </a:rPr>
              <a:t>và</a:t>
            </a:r>
            <a:r>
              <a:rPr lang="en-US" sz="9999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9999" dirty="0" err="1">
                <a:solidFill>
                  <a:srgbClr val="227C9D"/>
                </a:solidFill>
                <a:latin typeface="Kollektif Bold"/>
              </a:rPr>
              <a:t>cơ</a:t>
            </a:r>
            <a:r>
              <a:rPr lang="en-US" sz="9999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9999" dirty="0" err="1">
                <a:solidFill>
                  <a:srgbClr val="227C9D"/>
                </a:solidFill>
                <a:latin typeface="Kollektif Bold"/>
              </a:rPr>
              <a:t>chế</a:t>
            </a:r>
            <a:r>
              <a:rPr lang="en-US" sz="9999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9999" dirty="0" err="1">
                <a:solidFill>
                  <a:srgbClr val="227C9D"/>
                </a:solidFill>
                <a:latin typeface="Kollektif Bold"/>
              </a:rPr>
              <a:t>tác</a:t>
            </a:r>
            <a:r>
              <a:rPr lang="en-US" sz="9999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9999" dirty="0" err="1">
                <a:solidFill>
                  <a:srgbClr val="227C9D"/>
                </a:solidFill>
                <a:latin typeface="Kollektif Bold"/>
              </a:rPr>
              <a:t>động</a:t>
            </a:r>
            <a:r>
              <a:rPr lang="en-US" sz="9999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9999" dirty="0" err="1">
                <a:solidFill>
                  <a:srgbClr val="227C9D"/>
                </a:solidFill>
                <a:latin typeface="Kollektif Bold"/>
              </a:rPr>
              <a:t>của</a:t>
            </a:r>
            <a:r>
              <a:rPr lang="en-US" sz="9999" dirty="0">
                <a:solidFill>
                  <a:srgbClr val="227C9D"/>
                </a:solidFill>
                <a:latin typeface="Kollektif Bold"/>
              </a:rPr>
              <a:t> enzyme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2700000">
            <a:off x="-2035309" y="7547943"/>
            <a:ext cx="7415398" cy="3565095"/>
            <a:chOff x="0" y="0"/>
            <a:chExt cx="660400" cy="317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2700000">
            <a:off x="14034654" y="-4091495"/>
            <a:ext cx="7415398" cy="3565095"/>
            <a:chOff x="0" y="0"/>
            <a:chExt cx="660400" cy="317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 flipV="1">
            <a:off x="16779354" y="-3323851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flipV="1">
            <a:off x="17092031" y="-2963542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flipV="1">
            <a:off x="17450501" y="-2612228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flipV="1">
            <a:off x="17836769" y="-2308948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flipV="1">
            <a:off x="18276445" y="-182225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96F6324-0912-B1ED-E811-314EFC44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8" y="2129681"/>
            <a:ext cx="18034304" cy="602763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C076C7D-0CEC-788A-AC74-353E5D92DEB2}"/>
              </a:ext>
            </a:extLst>
          </p:cNvPr>
          <p:cNvSpPr txBox="1"/>
          <p:nvPr/>
        </p:nvSpPr>
        <p:spPr>
          <a:xfrm>
            <a:off x="2365110" y="580377"/>
            <a:ext cx="12435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600" dirty="0"/>
              <a:t>https://www.youtube.com/watch?v=wNG2uPao8BI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05571" y="8479939"/>
            <a:ext cx="4680540" cy="778361"/>
            <a:chOff x="0" y="0"/>
            <a:chExt cx="1232735" cy="20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48CFA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232735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8463234"/>
            <a:ext cx="4680540" cy="778361"/>
            <a:chOff x="0" y="0"/>
            <a:chExt cx="1232735" cy="205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1232735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90530" y="8479939"/>
            <a:ext cx="4680540" cy="778361"/>
            <a:chOff x="0" y="0"/>
            <a:chExt cx="1232735" cy="205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FFCB7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1232735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488045" y="8685720"/>
            <a:ext cx="5311909" cy="42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>
                <a:latin typeface="Kollektif Bold"/>
              </a:rPr>
              <a:t>02 – </a:t>
            </a:r>
            <a:r>
              <a:rPr lang="en-US" sz="3600" dirty="0" err="1">
                <a:latin typeface="Kollektif Bold"/>
              </a:rPr>
              <a:t>Nhiệt</a:t>
            </a:r>
            <a:r>
              <a:rPr lang="en-US" sz="3600" dirty="0">
                <a:latin typeface="Kollektif Bold"/>
              </a:rPr>
              <a:t> </a:t>
            </a:r>
            <a:r>
              <a:rPr lang="en-US" sz="3600" dirty="0" err="1">
                <a:latin typeface="Kollektif Bold"/>
              </a:rPr>
              <a:t>độ</a:t>
            </a:r>
            <a:endParaRPr lang="en-US" sz="3600" dirty="0">
              <a:latin typeface="Kollektif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9405" y="8685720"/>
            <a:ext cx="5311909" cy="42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>
                <a:latin typeface="Kollektif Bold"/>
              </a:rPr>
              <a:t>01 – </a:t>
            </a:r>
            <a:r>
              <a:rPr lang="en-US" sz="3600" dirty="0" err="1">
                <a:latin typeface="Kollektif Bold"/>
              </a:rPr>
              <a:t>Nồng</a:t>
            </a:r>
            <a:r>
              <a:rPr lang="en-US" sz="3600" dirty="0">
                <a:latin typeface="Kollektif Bold"/>
              </a:rPr>
              <a:t> </a:t>
            </a:r>
            <a:r>
              <a:rPr lang="en-US" sz="3600" dirty="0" err="1">
                <a:latin typeface="Kollektif Bold"/>
              </a:rPr>
              <a:t>độ</a:t>
            </a:r>
            <a:r>
              <a:rPr lang="en-US" sz="3600" dirty="0">
                <a:latin typeface="Kollektif Bold"/>
              </a:rPr>
              <a:t> </a:t>
            </a:r>
            <a:r>
              <a:rPr lang="en-US" sz="3600" dirty="0" err="1">
                <a:latin typeface="Kollektif Bold"/>
              </a:rPr>
              <a:t>cơ</a:t>
            </a:r>
            <a:r>
              <a:rPr lang="en-US" sz="3600" dirty="0">
                <a:latin typeface="Kollektif Bold"/>
              </a:rPr>
              <a:t> </a:t>
            </a:r>
            <a:r>
              <a:rPr lang="en-US" sz="3600" dirty="0" err="1">
                <a:latin typeface="Kollektif Bold"/>
              </a:rPr>
              <a:t>chất</a:t>
            </a:r>
            <a:endParaRPr lang="en-US" sz="3600" dirty="0">
              <a:latin typeface="Kollektif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272921" y="8685720"/>
            <a:ext cx="5311909" cy="42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>
                <a:latin typeface="Kollektif Bold"/>
              </a:rPr>
              <a:t>03 – </a:t>
            </a:r>
            <a:r>
              <a:rPr lang="en-US" sz="3600" dirty="0" err="1">
                <a:latin typeface="Kollektif Bold"/>
              </a:rPr>
              <a:t>Độ</a:t>
            </a:r>
            <a:r>
              <a:rPr lang="en-US" sz="3600" dirty="0">
                <a:latin typeface="Kollektif Bold"/>
              </a:rPr>
              <a:t> pH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862" y="3155188"/>
            <a:ext cx="5032277" cy="50322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73" y="3155413"/>
            <a:ext cx="5029572" cy="50295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2738" y="3155188"/>
            <a:ext cx="5032277" cy="503227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700000">
            <a:off x="-1906430" y="-3406802"/>
            <a:ext cx="7415398" cy="3565095"/>
            <a:chOff x="0" y="0"/>
            <a:chExt cx="660400" cy="317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-2369044" y="-258725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-2582990" y="-2274576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-2762592" y="-191610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-2889247" y="-152983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-3033101" y="-109016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-3153920" y="-646438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-3128153" y="-84805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 rot="-10800000">
            <a:off x="13904606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5400000">
            <a:off x="14988415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0800000">
            <a:off x="14988415" y="10691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10800000">
            <a:off x="17226356" y="2857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7226356" y="-105523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6142547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7226356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5400000">
            <a:off x="13904606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835887" y="504861"/>
            <a:ext cx="1186276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227C9D"/>
                </a:solidFill>
                <a:latin typeface="Kollektif Bold"/>
              </a:rPr>
              <a:t>3. </a:t>
            </a:r>
            <a:r>
              <a:rPr lang="en-US" sz="6600" dirty="0" err="1">
                <a:solidFill>
                  <a:srgbClr val="227C9D"/>
                </a:solidFill>
                <a:latin typeface="Kollektif Bold"/>
              </a:rPr>
              <a:t>Các</a:t>
            </a:r>
            <a:r>
              <a:rPr lang="en-US" sz="66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600" dirty="0" err="1">
                <a:solidFill>
                  <a:srgbClr val="227C9D"/>
                </a:solidFill>
                <a:latin typeface="Kollektif Bold"/>
              </a:rPr>
              <a:t>yếu</a:t>
            </a:r>
            <a:r>
              <a:rPr lang="en-US" sz="66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600" dirty="0" err="1">
                <a:solidFill>
                  <a:srgbClr val="227C9D"/>
                </a:solidFill>
                <a:latin typeface="Kollektif Bold"/>
              </a:rPr>
              <a:t>tố</a:t>
            </a:r>
            <a:r>
              <a:rPr lang="en-US" sz="66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600" dirty="0" err="1">
                <a:solidFill>
                  <a:srgbClr val="227C9D"/>
                </a:solidFill>
                <a:latin typeface="Kollektif Bold"/>
              </a:rPr>
              <a:t>ảnh</a:t>
            </a:r>
            <a:r>
              <a:rPr lang="en-US" sz="66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600" dirty="0" err="1">
                <a:solidFill>
                  <a:srgbClr val="227C9D"/>
                </a:solidFill>
                <a:latin typeface="Kollektif Bold"/>
              </a:rPr>
              <a:t>hưởng</a:t>
            </a:r>
            <a:r>
              <a:rPr lang="en-US" sz="66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600" dirty="0" err="1">
                <a:solidFill>
                  <a:srgbClr val="227C9D"/>
                </a:solidFill>
                <a:latin typeface="Kollektif Bold"/>
              </a:rPr>
              <a:t>đến</a:t>
            </a:r>
            <a:r>
              <a:rPr lang="en-US" sz="66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600" dirty="0" err="1">
                <a:solidFill>
                  <a:srgbClr val="227C9D"/>
                </a:solidFill>
                <a:latin typeface="Kollektif Bold"/>
              </a:rPr>
              <a:t>hoạt</a:t>
            </a:r>
            <a:r>
              <a:rPr lang="en-US" sz="66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600" dirty="0" err="1">
                <a:solidFill>
                  <a:srgbClr val="227C9D"/>
                </a:solidFill>
                <a:latin typeface="Kollektif Bold"/>
              </a:rPr>
              <a:t>động</a:t>
            </a:r>
            <a:r>
              <a:rPr lang="en-US" sz="66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600" dirty="0" err="1">
                <a:solidFill>
                  <a:srgbClr val="227C9D"/>
                </a:solidFill>
                <a:latin typeface="Kollektif Bold"/>
              </a:rPr>
              <a:t>của</a:t>
            </a:r>
            <a:r>
              <a:rPr lang="en-US" sz="6600" dirty="0">
                <a:solidFill>
                  <a:srgbClr val="227C9D"/>
                </a:solidFill>
                <a:latin typeface="Kollektif Bold"/>
              </a:rPr>
              <a:t> enzyme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53A3B97-F095-F07B-1E43-18A339A93CC9}"/>
              </a:ext>
            </a:extLst>
          </p:cNvPr>
          <p:cNvSpPr/>
          <p:nvPr/>
        </p:nvSpPr>
        <p:spPr>
          <a:xfrm>
            <a:off x="2631459" y="4984399"/>
            <a:ext cx="14478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CFDFC9-4F72-1BB8-DDBA-F3FC27D4AFE7}"/>
              </a:ext>
            </a:extLst>
          </p:cNvPr>
          <p:cNvSpPr/>
          <p:nvPr/>
        </p:nvSpPr>
        <p:spPr>
          <a:xfrm>
            <a:off x="14204975" y="4925153"/>
            <a:ext cx="14478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93E28F7-6DAD-1EFE-4F4E-117B7B1F7E66}"/>
              </a:ext>
            </a:extLst>
          </p:cNvPr>
          <p:cNvSpPr/>
          <p:nvPr/>
        </p:nvSpPr>
        <p:spPr>
          <a:xfrm>
            <a:off x="8420099" y="4994820"/>
            <a:ext cx="14478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700000">
            <a:off x="-3166134" y="-4341298"/>
            <a:ext cx="7415398" cy="3565095"/>
            <a:chOff x="0" y="0"/>
            <a:chExt cx="660400" cy="317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-3628748" y="-3521748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-3842695" y="-3209072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4022296" y="-2850601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-4148951" y="-2464334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-4292805" y="-2024657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Freeform 14"/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Quan sát hình 10.7 và cho biết khi tăng nồng độ cơ chất hay nhiệt độ">
            <a:extLst>
              <a:ext uri="{FF2B5EF4-FFF2-40B4-BE49-F238E27FC236}">
                <a16:creationId xmlns:a16="http://schemas.microsoft.com/office/drawing/2014/main" id="{E02D0442-7FDB-D131-A948-8DAEDA4EA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40" b="11693"/>
          <a:stretch/>
        </p:blipFill>
        <p:spPr bwMode="auto">
          <a:xfrm>
            <a:off x="393701" y="2414887"/>
            <a:ext cx="6769100" cy="51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9">
            <a:extLst>
              <a:ext uri="{FF2B5EF4-FFF2-40B4-BE49-F238E27FC236}">
                <a16:creationId xmlns:a16="http://schemas.microsoft.com/office/drawing/2014/main" id="{D6AB01D5-424F-3CF3-18DF-D7DF10D2B0DE}"/>
              </a:ext>
            </a:extLst>
          </p:cNvPr>
          <p:cNvSpPr txBox="1"/>
          <p:nvPr/>
        </p:nvSpPr>
        <p:spPr>
          <a:xfrm>
            <a:off x="7162801" y="3162300"/>
            <a:ext cx="9448826" cy="6379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545454"/>
                </a:solidFill>
                <a:latin typeface="DM Sans"/>
              </a:rPr>
              <a:t>+ Khi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nồng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độ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cơ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 tang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đến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mức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nhất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định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,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tốc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độ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phản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ứng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không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tăng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nữa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(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cực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đại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), do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toàn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bộ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enzyme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đã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liên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kết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với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cơ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545454"/>
                </a:solidFill>
                <a:latin typeface="DM Sans"/>
              </a:rPr>
              <a:t>+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Trong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điều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kiện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dư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thừa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cơ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chat,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tăng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nồng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độ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enzyme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thì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tốc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độ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phản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ứng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tăng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lên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5A6CAFC-B063-573A-C46C-A3AB1E9BFDC6}"/>
              </a:ext>
            </a:extLst>
          </p:cNvPr>
          <p:cNvSpPr txBox="1"/>
          <p:nvPr/>
        </p:nvSpPr>
        <p:spPr>
          <a:xfrm>
            <a:off x="181524" y="504861"/>
            <a:ext cx="1810647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227C9D"/>
                </a:solidFill>
                <a:latin typeface="Kollektif Bold"/>
              </a:rPr>
              <a:t>3. </a:t>
            </a:r>
            <a:r>
              <a:rPr lang="en-US" sz="6000" dirty="0" err="1">
                <a:solidFill>
                  <a:srgbClr val="227C9D"/>
                </a:solidFill>
                <a:latin typeface="Kollektif Bold"/>
              </a:rPr>
              <a:t>Các</a:t>
            </a:r>
            <a:r>
              <a:rPr lang="en-US" sz="60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000" dirty="0" err="1">
                <a:solidFill>
                  <a:srgbClr val="227C9D"/>
                </a:solidFill>
                <a:latin typeface="Kollektif Bold"/>
              </a:rPr>
              <a:t>yếu</a:t>
            </a:r>
            <a:r>
              <a:rPr lang="en-US" sz="60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000" dirty="0" err="1">
                <a:solidFill>
                  <a:srgbClr val="227C9D"/>
                </a:solidFill>
                <a:latin typeface="Kollektif Bold"/>
              </a:rPr>
              <a:t>tố</a:t>
            </a:r>
            <a:r>
              <a:rPr lang="en-US" sz="60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000" dirty="0" err="1">
                <a:solidFill>
                  <a:srgbClr val="227C9D"/>
                </a:solidFill>
                <a:latin typeface="Kollektif Bold"/>
              </a:rPr>
              <a:t>ảnh</a:t>
            </a:r>
            <a:r>
              <a:rPr lang="en-US" sz="60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000" dirty="0" err="1">
                <a:solidFill>
                  <a:srgbClr val="227C9D"/>
                </a:solidFill>
                <a:latin typeface="Kollektif Bold"/>
              </a:rPr>
              <a:t>hưởng</a:t>
            </a:r>
            <a:r>
              <a:rPr lang="en-US" sz="60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000" dirty="0" err="1">
                <a:solidFill>
                  <a:srgbClr val="227C9D"/>
                </a:solidFill>
                <a:latin typeface="Kollektif Bold"/>
              </a:rPr>
              <a:t>đến</a:t>
            </a:r>
            <a:r>
              <a:rPr lang="en-US" sz="60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000" dirty="0" err="1">
                <a:solidFill>
                  <a:srgbClr val="227C9D"/>
                </a:solidFill>
                <a:latin typeface="Kollektif Bold"/>
              </a:rPr>
              <a:t>hoạt</a:t>
            </a:r>
            <a:r>
              <a:rPr lang="en-US" sz="60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000" dirty="0" err="1">
                <a:solidFill>
                  <a:srgbClr val="227C9D"/>
                </a:solidFill>
                <a:latin typeface="Kollektif Bold"/>
              </a:rPr>
              <a:t>động</a:t>
            </a:r>
            <a:r>
              <a:rPr lang="en-US" sz="60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6000" dirty="0" err="1">
                <a:solidFill>
                  <a:srgbClr val="227C9D"/>
                </a:solidFill>
                <a:latin typeface="Kollektif Bold"/>
              </a:rPr>
              <a:t>của</a:t>
            </a:r>
            <a:r>
              <a:rPr lang="en-US" sz="6000" dirty="0">
                <a:solidFill>
                  <a:srgbClr val="227C9D"/>
                </a:solidFill>
                <a:latin typeface="Kollektif Bold"/>
              </a:rPr>
              <a:t> enzyme</a:t>
            </a: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0291527E-2A93-6688-827A-A3F6476786F5}"/>
              </a:ext>
            </a:extLst>
          </p:cNvPr>
          <p:cNvGrpSpPr/>
          <p:nvPr/>
        </p:nvGrpSpPr>
        <p:grpSpPr>
          <a:xfrm>
            <a:off x="6553200" y="1981972"/>
            <a:ext cx="4680540" cy="778361"/>
            <a:chOff x="0" y="0"/>
            <a:chExt cx="1232735" cy="2050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B63425E-404C-337F-7CB7-B68A438D303A}"/>
                </a:ext>
              </a:extLst>
            </p:cNvPr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C550168D-F758-8C28-84AC-DE308CBAFDFB}"/>
                </a:ext>
              </a:extLst>
            </p:cNvPr>
            <p:cNvSpPr txBox="1"/>
            <p:nvPr/>
          </p:nvSpPr>
          <p:spPr>
            <a:xfrm>
              <a:off x="0" y="19050"/>
              <a:ext cx="1232735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2" name="TextBox 13">
            <a:extLst>
              <a:ext uri="{FF2B5EF4-FFF2-40B4-BE49-F238E27FC236}">
                <a16:creationId xmlns:a16="http://schemas.microsoft.com/office/drawing/2014/main" id="{6C2C8BE4-0AFD-D40C-C860-07AE88BEA06C}"/>
              </a:ext>
            </a:extLst>
          </p:cNvPr>
          <p:cNvSpPr txBox="1"/>
          <p:nvPr/>
        </p:nvSpPr>
        <p:spPr>
          <a:xfrm>
            <a:off x="6223905" y="2204458"/>
            <a:ext cx="5311909" cy="42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>
                <a:latin typeface="Kollektif Bold"/>
              </a:rPr>
              <a:t>01 – </a:t>
            </a:r>
            <a:r>
              <a:rPr lang="en-US" sz="3600" dirty="0" err="1">
                <a:latin typeface="Kollektif Bold"/>
              </a:rPr>
              <a:t>Nồng</a:t>
            </a:r>
            <a:r>
              <a:rPr lang="en-US" sz="3600" dirty="0">
                <a:latin typeface="Kollektif Bold"/>
              </a:rPr>
              <a:t> </a:t>
            </a:r>
            <a:r>
              <a:rPr lang="en-US" sz="3600" dirty="0" err="1">
                <a:latin typeface="Kollektif Bold"/>
              </a:rPr>
              <a:t>độ</a:t>
            </a:r>
            <a:r>
              <a:rPr lang="en-US" sz="3600" dirty="0">
                <a:latin typeface="Kollektif Bold"/>
              </a:rPr>
              <a:t> </a:t>
            </a:r>
            <a:r>
              <a:rPr lang="en-US" sz="3600" dirty="0" err="1">
                <a:latin typeface="Kollektif Bold"/>
              </a:rPr>
              <a:t>cơ</a:t>
            </a:r>
            <a:r>
              <a:rPr lang="en-US" sz="3600" dirty="0">
                <a:latin typeface="Kollektif Bold"/>
              </a:rPr>
              <a:t> </a:t>
            </a:r>
            <a:r>
              <a:rPr lang="en-US" sz="3600" dirty="0" err="1">
                <a:latin typeface="Kollektif Bold"/>
              </a:rPr>
              <a:t>chất</a:t>
            </a:r>
            <a:endParaRPr lang="en-US" sz="3600" dirty="0">
              <a:latin typeface="Kollektif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083809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 rot="8100000">
            <a:off x="16760858" y="-1240983"/>
            <a:ext cx="7415398" cy="3565095"/>
            <a:chOff x="0" y="0"/>
            <a:chExt cx="660400" cy="317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>
            <a:off x="16298854" y="-362874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>
            <a:off x="16080026" y="-38426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H="1">
            <a:off x="15893267" y="-402229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H="1">
            <a:off x="15683626" y="-4148951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flipH="1">
            <a:off x="15586790" y="-4292805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7" name="Picture 2" descr="Quan sát hình 10.7 và cho biết khi tăng nồng độ cơ chất hay nhiệt độ">
            <a:extLst>
              <a:ext uri="{FF2B5EF4-FFF2-40B4-BE49-F238E27FC236}">
                <a16:creationId xmlns:a16="http://schemas.microsoft.com/office/drawing/2014/main" id="{8B3CBBD5-D344-1494-FE95-9AE548667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r="31899" b="12219"/>
          <a:stretch/>
        </p:blipFill>
        <p:spPr bwMode="auto">
          <a:xfrm>
            <a:off x="46695" y="541564"/>
            <a:ext cx="5038853" cy="34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9">
            <a:extLst>
              <a:ext uri="{FF2B5EF4-FFF2-40B4-BE49-F238E27FC236}">
                <a16:creationId xmlns:a16="http://schemas.microsoft.com/office/drawing/2014/main" id="{C774A968-3203-BD6A-B24A-FE58E4D51C0E}"/>
              </a:ext>
            </a:extLst>
          </p:cNvPr>
          <p:cNvSpPr txBox="1"/>
          <p:nvPr/>
        </p:nvSpPr>
        <p:spPr>
          <a:xfrm>
            <a:off x="8481649" y="1058792"/>
            <a:ext cx="9448826" cy="9149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545454"/>
                </a:solidFill>
                <a:latin typeface="DM Sans"/>
              </a:rPr>
              <a:t>+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Mỗi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enzyme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hoạt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động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trong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một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dải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nhiệt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độ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, pH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nhất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định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(pH 6 – 8).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Nếu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nhiệt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độ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tang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cao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, enzyme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bị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thay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đổi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cấu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trúc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không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gian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và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có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thể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mất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hoạt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tính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hoàn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toàn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545454"/>
                </a:solidFill>
                <a:latin typeface="DM Sans"/>
              </a:rPr>
              <a:t>+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Chất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làm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tang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tốc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độ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phản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ứng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enzyme </a:t>
            </a:r>
            <a:r>
              <a:rPr lang="en-US" sz="4000" dirty="0">
                <a:solidFill>
                  <a:srgbClr val="545454"/>
                </a:solidFill>
                <a:latin typeface="DM Sans"/>
                <a:sym typeface="Wingdings" pitchFamily="2" charset="2"/>
              </a:rPr>
              <a:t>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là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hoạt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hoá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545454"/>
                </a:solidFill>
                <a:latin typeface="DM Sans"/>
              </a:rPr>
              <a:t>    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Chất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làm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giảm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tốc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độ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phản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ứng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enzyme </a:t>
            </a:r>
            <a:r>
              <a:rPr lang="en-US" sz="4000" dirty="0">
                <a:solidFill>
                  <a:srgbClr val="545454"/>
                </a:solidFill>
                <a:latin typeface="DM Sans"/>
                <a:sym typeface="Wingdings" pitchFamily="2" charset="2"/>
              </a:rPr>
              <a:t> chat </a:t>
            </a:r>
            <a:r>
              <a:rPr lang="en-US" sz="4000" dirty="0" err="1">
                <a:solidFill>
                  <a:srgbClr val="545454"/>
                </a:solidFill>
                <a:latin typeface="DM Sans"/>
                <a:sym typeface="Wingdings" pitchFamily="2" charset="2"/>
              </a:rPr>
              <a:t>ức</a:t>
            </a:r>
            <a:r>
              <a:rPr lang="en-US" sz="4000" dirty="0">
                <a:solidFill>
                  <a:srgbClr val="545454"/>
                </a:solidFill>
                <a:latin typeface="DM Sans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  <a:sym typeface="Wingdings" pitchFamily="2" charset="2"/>
              </a:rPr>
              <a:t>chế</a:t>
            </a:r>
            <a:r>
              <a:rPr lang="en-US" sz="4000" dirty="0">
                <a:solidFill>
                  <a:srgbClr val="545454"/>
                </a:solidFill>
                <a:latin typeface="DM Sans"/>
                <a:sym typeface="Wingdings" pitchFamily="2" charset="2"/>
              </a:rPr>
              <a:t>. </a:t>
            </a:r>
            <a:endParaRPr lang="en-US" sz="4000" dirty="0">
              <a:solidFill>
                <a:srgbClr val="545454"/>
              </a:solidFill>
              <a:latin typeface="DM Sans"/>
            </a:endParaRPr>
          </a:p>
          <a:p>
            <a:pPr algn="just">
              <a:lnSpc>
                <a:spcPct val="150000"/>
              </a:lnSpc>
            </a:pPr>
            <a:endParaRPr lang="en-US" sz="4000" dirty="0">
              <a:solidFill>
                <a:srgbClr val="545454"/>
              </a:solidFill>
              <a:latin typeface="DM Sans"/>
            </a:endParaRPr>
          </a:p>
        </p:txBody>
      </p:sp>
      <p:pic>
        <p:nvPicPr>
          <p:cNvPr id="39" name="Picture 2" descr="Quan sát hình 10.7 và cho biết khi tăng nồng độ cơ chất hay nhiệt độ">
            <a:extLst>
              <a:ext uri="{FF2B5EF4-FFF2-40B4-BE49-F238E27FC236}">
                <a16:creationId xmlns:a16="http://schemas.microsoft.com/office/drawing/2014/main" id="{E7E1DDAB-C9DC-C26B-07F0-8253B236E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0" b="11963"/>
          <a:stretch/>
        </p:blipFill>
        <p:spPr bwMode="auto">
          <a:xfrm>
            <a:off x="154430" y="5052235"/>
            <a:ext cx="5316399" cy="40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38C29C92-C4A0-30F7-B505-84552D72284C}"/>
              </a:ext>
            </a:extLst>
          </p:cNvPr>
          <p:cNvGrpSpPr/>
          <p:nvPr/>
        </p:nvGrpSpPr>
        <p:grpSpPr>
          <a:xfrm>
            <a:off x="5182895" y="331021"/>
            <a:ext cx="4680540" cy="778361"/>
            <a:chOff x="0" y="0"/>
            <a:chExt cx="1232735" cy="20500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11071125-7B95-F3BF-AA3B-34932CE2EFEE}"/>
                </a:ext>
              </a:extLst>
            </p:cNvPr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48CFAE"/>
            </a:solidFill>
          </p:spPr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86CACBAD-F66B-3B80-0BE8-19B99209D547}"/>
                </a:ext>
              </a:extLst>
            </p:cNvPr>
            <p:cNvSpPr txBox="1"/>
            <p:nvPr/>
          </p:nvSpPr>
          <p:spPr>
            <a:xfrm>
              <a:off x="0" y="19050"/>
              <a:ext cx="1232735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5" name="Group 9">
            <a:extLst>
              <a:ext uri="{FF2B5EF4-FFF2-40B4-BE49-F238E27FC236}">
                <a16:creationId xmlns:a16="http://schemas.microsoft.com/office/drawing/2014/main" id="{2EB95866-2918-3507-1F90-2F3E62B41AFF}"/>
              </a:ext>
            </a:extLst>
          </p:cNvPr>
          <p:cNvGrpSpPr/>
          <p:nvPr/>
        </p:nvGrpSpPr>
        <p:grpSpPr>
          <a:xfrm>
            <a:off x="4149700" y="5336691"/>
            <a:ext cx="4680540" cy="778361"/>
            <a:chOff x="0" y="0"/>
            <a:chExt cx="1232735" cy="205000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05D5B71-8AEF-C926-B77C-71BCFBA2F19C}"/>
                </a:ext>
              </a:extLst>
            </p:cNvPr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FFCB77"/>
            </a:solidFill>
          </p:spPr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109678B-CC8D-DC5C-47BB-716480F8280C}"/>
                </a:ext>
              </a:extLst>
            </p:cNvPr>
            <p:cNvSpPr txBox="1"/>
            <p:nvPr/>
          </p:nvSpPr>
          <p:spPr>
            <a:xfrm>
              <a:off x="0" y="19050"/>
              <a:ext cx="1232735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A8F20BB3-F5A1-4BE5-37EE-51B95D28401B}"/>
              </a:ext>
            </a:extLst>
          </p:cNvPr>
          <p:cNvSpPr txBox="1"/>
          <p:nvPr/>
        </p:nvSpPr>
        <p:spPr>
          <a:xfrm>
            <a:off x="4865369" y="536802"/>
            <a:ext cx="5311909" cy="42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>
                <a:latin typeface="Kollektif Bold"/>
              </a:rPr>
              <a:t>02 – </a:t>
            </a:r>
            <a:r>
              <a:rPr lang="en-US" sz="3600" dirty="0" err="1">
                <a:latin typeface="Kollektif Bold"/>
              </a:rPr>
              <a:t>Nhiệt</a:t>
            </a:r>
            <a:r>
              <a:rPr lang="en-US" sz="3600" dirty="0">
                <a:latin typeface="Kollektif Bold"/>
              </a:rPr>
              <a:t> </a:t>
            </a:r>
            <a:r>
              <a:rPr lang="en-US" sz="3600" dirty="0" err="1">
                <a:latin typeface="Kollektif Bold"/>
              </a:rPr>
              <a:t>độ</a:t>
            </a:r>
            <a:endParaRPr lang="en-US" sz="3600" dirty="0">
              <a:latin typeface="Kollektif Bold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6725A1DE-7625-5921-25A6-363237E0EC14}"/>
              </a:ext>
            </a:extLst>
          </p:cNvPr>
          <p:cNvSpPr txBox="1"/>
          <p:nvPr/>
        </p:nvSpPr>
        <p:spPr>
          <a:xfrm>
            <a:off x="3832091" y="5542472"/>
            <a:ext cx="5311909" cy="42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>
                <a:latin typeface="Kollektif Bold"/>
              </a:rPr>
              <a:t>03 – </a:t>
            </a:r>
            <a:r>
              <a:rPr lang="en-US" sz="3600" dirty="0" err="1">
                <a:latin typeface="Kollektif Bold"/>
              </a:rPr>
              <a:t>Độ</a:t>
            </a:r>
            <a:r>
              <a:rPr lang="en-US" sz="3600" dirty="0">
                <a:latin typeface="Kollektif Bold"/>
              </a:rPr>
              <a:t> pH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33915" y="3960810"/>
            <a:ext cx="10620170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THANK YOU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386918" y="5866444"/>
            <a:ext cx="7514164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545454"/>
                </a:solidFill>
                <a:latin typeface="DM Sans"/>
              </a:rPr>
              <a:t>www.reallygreatsite.com</a:t>
            </a:r>
          </a:p>
        </p:txBody>
      </p:sp>
      <p:sp>
        <p:nvSpPr>
          <p:cNvPr id="4" name="Freeform 4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2" name="Group 22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5" name="AutoShape 25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4" name="Group 34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5" name="Group 35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8" name="AutoShape 38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" name="AutoShape 44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43984" y="1028700"/>
            <a:ext cx="7600032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>
                <a:solidFill>
                  <a:srgbClr val="48CFAE"/>
                </a:solidFill>
                <a:latin typeface="Kollektif Bold"/>
              </a:rPr>
              <a:t>MARKET REPORT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998" y="1343139"/>
            <a:ext cx="9974029" cy="87463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056069" y="2803170"/>
            <a:ext cx="2915093" cy="576797"/>
            <a:chOff x="0" y="0"/>
            <a:chExt cx="1036059" cy="20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36060" cy="205000"/>
            </a:xfrm>
            <a:custGeom>
              <a:avLst/>
              <a:gdLst/>
              <a:ahLst/>
              <a:cxnLst/>
              <a:rect l="l" t="t" r="r" b="b"/>
              <a:pathLst>
                <a:path w="1036060" h="205000">
                  <a:moveTo>
                    <a:pt x="102500" y="0"/>
                  </a:moveTo>
                  <a:lnTo>
                    <a:pt x="933559" y="0"/>
                  </a:lnTo>
                  <a:cubicBezTo>
                    <a:pt x="990169" y="0"/>
                    <a:pt x="1036060" y="45891"/>
                    <a:pt x="1036060" y="102500"/>
                  </a:cubicBezTo>
                  <a:lnTo>
                    <a:pt x="1036060" y="102500"/>
                  </a:lnTo>
                  <a:cubicBezTo>
                    <a:pt x="1036060" y="129685"/>
                    <a:pt x="1025260" y="155756"/>
                    <a:pt x="1006038" y="174979"/>
                  </a:cubicBezTo>
                  <a:cubicBezTo>
                    <a:pt x="986815" y="194201"/>
                    <a:pt x="960744" y="205000"/>
                    <a:pt x="933559" y="205000"/>
                  </a:cubicBezTo>
                  <a:lnTo>
                    <a:pt x="102500" y="205000"/>
                  </a:lnTo>
                  <a:cubicBezTo>
                    <a:pt x="45891" y="205000"/>
                    <a:pt x="0" y="159110"/>
                    <a:pt x="0" y="102500"/>
                  </a:cubicBezTo>
                  <a:lnTo>
                    <a:pt x="0" y="102500"/>
                  </a:lnTo>
                  <a:cubicBezTo>
                    <a:pt x="0" y="45891"/>
                    <a:pt x="45891" y="0"/>
                    <a:pt x="102500" y="0"/>
                  </a:cubicBezTo>
                  <a:close/>
                </a:path>
              </a:pathLst>
            </a:custGeom>
            <a:solidFill>
              <a:srgbClr val="48CFA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1036059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056069" y="2922023"/>
            <a:ext cx="2915093" cy="32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100">
                <a:solidFill>
                  <a:srgbClr val="FFFFFF"/>
                </a:solidFill>
                <a:latin typeface="Kollektif Bold"/>
              </a:rPr>
              <a:t>SOCIAL MEDIA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62665" y="2514771"/>
            <a:ext cx="2915093" cy="576797"/>
            <a:chOff x="0" y="0"/>
            <a:chExt cx="1036059" cy="20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36060" cy="205000"/>
            </a:xfrm>
            <a:custGeom>
              <a:avLst/>
              <a:gdLst/>
              <a:ahLst/>
              <a:cxnLst/>
              <a:rect l="l" t="t" r="r" b="b"/>
              <a:pathLst>
                <a:path w="1036060" h="205000">
                  <a:moveTo>
                    <a:pt x="102500" y="0"/>
                  </a:moveTo>
                  <a:lnTo>
                    <a:pt x="933559" y="0"/>
                  </a:lnTo>
                  <a:cubicBezTo>
                    <a:pt x="990169" y="0"/>
                    <a:pt x="1036060" y="45891"/>
                    <a:pt x="1036060" y="102500"/>
                  </a:cubicBezTo>
                  <a:lnTo>
                    <a:pt x="1036060" y="102500"/>
                  </a:lnTo>
                  <a:cubicBezTo>
                    <a:pt x="1036060" y="129685"/>
                    <a:pt x="1025260" y="155756"/>
                    <a:pt x="1006038" y="174979"/>
                  </a:cubicBezTo>
                  <a:cubicBezTo>
                    <a:pt x="986815" y="194201"/>
                    <a:pt x="960744" y="205000"/>
                    <a:pt x="933559" y="205000"/>
                  </a:cubicBezTo>
                  <a:lnTo>
                    <a:pt x="102500" y="205000"/>
                  </a:lnTo>
                  <a:cubicBezTo>
                    <a:pt x="45891" y="205000"/>
                    <a:pt x="0" y="159110"/>
                    <a:pt x="0" y="102500"/>
                  </a:cubicBezTo>
                  <a:lnTo>
                    <a:pt x="0" y="102500"/>
                  </a:lnTo>
                  <a:cubicBezTo>
                    <a:pt x="0" y="45891"/>
                    <a:pt x="45891" y="0"/>
                    <a:pt x="102500" y="0"/>
                  </a:cubicBezTo>
                  <a:close/>
                </a:path>
              </a:pathLst>
            </a:custGeom>
            <a:solidFill>
              <a:srgbClr val="FFCB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1036059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62665" y="2633625"/>
            <a:ext cx="2915093" cy="32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100">
                <a:solidFill>
                  <a:srgbClr val="FFFFFF"/>
                </a:solidFill>
                <a:latin typeface="Kollektif Bold"/>
              </a:rPr>
              <a:t>WEBSITE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62665" y="6517514"/>
            <a:ext cx="2915093" cy="576797"/>
            <a:chOff x="0" y="0"/>
            <a:chExt cx="1036059" cy="205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36060" cy="205000"/>
            </a:xfrm>
            <a:custGeom>
              <a:avLst/>
              <a:gdLst/>
              <a:ahLst/>
              <a:cxnLst/>
              <a:rect l="l" t="t" r="r" b="b"/>
              <a:pathLst>
                <a:path w="1036060" h="205000">
                  <a:moveTo>
                    <a:pt x="102500" y="0"/>
                  </a:moveTo>
                  <a:lnTo>
                    <a:pt x="933559" y="0"/>
                  </a:lnTo>
                  <a:cubicBezTo>
                    <a:pt x="990169" y="0"/>
                    <a:pt x="1036060" y="45891"/>
                    <a:pt x="1036060" y="102500"/>
                  </a:cubicBezTo>
                  <a:lnTo>
                    <a:pt x="1036060" y="102500"/>
                  </a:lnTo>
                  <a:cubicBezTo>
                    <a:pt x="1036060" y="129685"/>
                    <a:pt x="1025260" y="155756"/>
                    <a:pt x="1006038" y="174979"/>
                  </a:cubicBezTo>
                  <a:cubicBezTo>
                    <a:pt x="986815" y="194201"/>
                    <a:pt x="960744" y="205000"/>
                    <a:pt x="933559" y="205000"/>
                  </a:cubicBezTo>
                  <a:lnTo>
                    <a:pt x="102500" y="205000"/>
                  </a:lnTo>
                  <a:cubicBezTo>
                    <a:pt x="45891" y="205000"/>
                    <a:pt x="0" y="159110"/>
                    <a:pt x="0" y="102500"/>
                  </a:cubicBezTo>
                  <a:lnTo>
                    <a:pt x="0" y="102500"/>
                  </a:lnTo>
                  <a:cubicBezTo>
                    <a:pt x="0" y="45891"/>
                    <a:pt x="45891" y="0"/>
                    <a:pt x="102500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1036059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562665" y="6636367"/>
            <a:ext cx="2915093" cy="32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100">
                <a:solidFill>
                  <a:srgbClr val="FFFFFF"/>
                </a:solidFill>
                <a:latin typeface="Kollektif Bold"/>
              </a:rPr>
              <a:t>BRANDING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4167453" y="6805912"/>
            <a:ext cx="2915093" cy="576797"/>
            <a:chOff x="0" y="0"/>
            <a:chExt cx="1036059" cy="205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36060" cy="205000"/>
            </a:xfrm>
            <a:custGeom>
              <a:avLst/>
              <a:gdLst/>
              <a:ahLst/>
              <a:cxnLst/>
              <a:rect l="l" t="t" r="r" b="b"/>
              <a:pathLst>
                <a:path w="1036060" h="205000">
                  <a:moveTo>
                    <a:pt x="102500" y="0"/>
                  </a:moveTo>
                  <a:lnTo>
                    <a:pt x="933559" y="0"/>
                  </a:lnTo>
                  <a:cubicBezTo>
                    <a:pt x="990169" y="0"/>
                    <a:pt x="1036060" y="45891"/>
                    <a:pt x="1036060" y="102500"/>
                  </a:cubicBezTo>
                  <a:lnTo>
                    <a:pt x="1036060" y="102500"/>
                  </a:lnTo>
                  <a:cubicBezTo>
                    <a:pt x="1036060" y="129685"/>
                    <a:pt x="1025260" y="155756"/>
                    <a:pt x="1006038" y="174979"/>
                  </a:cubicBezTo>
                  <a:cubicBezTo>
                    <a:pt x="986815" y="194201"/>
                    <a:pt x="960744" y="205000"/>
                    <a:pt x="933559" y="205000"/>
                  </a:cubicBezTo>
                  <a:lnTo>
                    <a:pt x="102500" y="205000"/>
                  </a:lnTo>
                  <a:cubicBezTo>
                    <a:pt x="45891" y="205000"/>
                    <a:pt x="0" y="159110"/>
                    <a:pt x="0" y="102500"/>
                  </a:cubicBezTo>
                  <a:lnTo>
                    <a:pt x="0" y="102500"/>
                  </a:lnTo>
                  <a:cubicBezTo>
                    <a:pt x="0" y="45891"/>
                    <a:pt x="45891" y="0"/>
                    <a:pt x="102500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1036059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167453" y="6924765"/>
            <a:ext cx="2915093" cy="32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100">
                <a:solidFill>
                  <a:srgbClr val="FFFFFF"/>
                </a:solidFill>
                <a:latin typeface="Kollektif Bold"/>
              </a:rPr>
              <a:t>ANALYTICS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7286379"/>
            <a:ext cx="398302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545454"/>
                </a:solidFill>
                <a:latin typeface="DM Sans"/>
              </a:rPr>
              <a:t>Lorem ipsum dolor sit amet, consectetur adipiscing elit. Etiam mattis, nunc vitae eleifend posuere, turpis mauris vestibulum purus, in pellentesque tellus elit vel nisl.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3285922"/>
            <a:ext cx="398302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545454"/>
                </a:solidFill>
                <a:latin typeface="DM Sans"/>
              </a:rPr>
              <a:t>Lorem ipsum dolor sit amet, consectetur adipiscing elit. Etiam mattis, nunc vitae eleifend posuere, turpis mauris vestibulum purus, in pellentesque tellus elit vel nisl.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22104" y="7569806"/>
            <a:ext cx="398302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545454"/>
                </a:solidFill>
                <a:latin typeface="DM Sans"/>
              </a:rPr>
              <a:t>Lorem ipsum dolor sit amet, consectetur adipiscing elit. Etiam mattis, nunc vitae eleifend posuere, turpis mauris vestibulum purus, in pellentesque tellus elit vel nisl.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522104" y="3569934"/>
            <a:ext cx="398302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545454"/>
                </a:solidFill>
                <a:latin typeface="DM Sans"/>
              </a:rPr>
              <a:t>Lorem ipsum dolor sit amet, consectetur adipiscing elit. Etiam mattis, nunc vitae eleifend posuere, turpis mauris vestibulum purus, in pellentesque tellus elit vel nisl.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168" y="3665887"/>
            <a:ext cx="6573901" cy="34611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734" y="3665887"/>
            <a:ext cx="6573901" cy="346117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627151" y="1219200"/>
            <a:ext cx="9033699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>
                <a:solidFill>
                  <a:srgbClr val="227C9D"/>
                </a:solidFill>
                <a:latin typeface="Kollektif Bold"/>
              </a:rPr>
              <a:t>SEGMENTATION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49832" y="2162431"/>
            <a:ext cx="9588335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45454"/>
                </a:solidFill>
                <a:latin typeface="DM Sans"/>
              </a:rPr>
              <a:t>Lorem ipsum dolor sit amet, consectetur adipiscing elit. Etiam mattis, nunc vitae eleifend posuere, turpis mauris vestibulum purus, in pellentesque tellus elit vel nisl.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90892" y="6874744"/>
            <a:ext cx="645045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48CFAE"/>
                </a:solidFill>
                <a:latin typeface="Kollektif Bold"/>
              </a:rPr>
              <a:t>12 OUT OF 16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90892" y="7725644"/>
            <a:ext cx="645045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545454"/>
                </a:solidFill>
                <a:latin typeface="DM Sans Bold"/>
              </a:rPr>
              <a:t>Small businesses require branding services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46458" y="6874744"/>
            <a:ext cx="645045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FE6D73"/>
                </a:solidFill>
                <a:latin typeface="Kollektif Bold"/>
              </a:rPr>
              <a:t>8 OUT OF 16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46458" y="7725644"/>
            <a:ext cx="645045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545454"/>
                </a:solidFill>
                <a:latin typeface="DM Sans Bold"/>
              </a:rPr>
              <a:t>Influencers use social media services</a:t>
            </a:r>
          </a:p>
        </p:txBody>
      </p:sp>
      <p:grpSp>
        <p:nvGrpSpPr>
          <p:cNvPr id="10" name="Group 10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 rot="-10800000">
            <a:off x="16192287" y="706210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8105" y="1589042"/>
            <a:ext cx="5480392" cy="15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FE6D73"/>
                </a:solidFill>
                <a:latin typeface="Kollektif Bold"/>
              </a:rPr>
              <a:t>SUMMARY REPORT</a:t>
            </a:r>
          </a:p>
        </p:txBody>
      </p:sp>
      <p:sp>
        <p:nvSpPr>
          <p:cNvPr id="3" name="Freeform 3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615800" y="1589042"/>
            <a:ext cx="5056399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Lorem ipsum dolor sit amet, consectetur adipiscing elit. Etiam mattis, nunc vitae eleifend posuere, turpis mauris vestibulum purus, in pellentesque tellus elit vel nisl.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02901" y="1589042"/>
            <a:ext cx="5056399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Lorem ipsum dolor sit amet, consectetur adipiscing elit. Etiam mattis, nunc vitae eleifend posuere, turpis mauris vestibulum purus, in pellentesque tellus elit vel nisl.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15800" y="4333237"/>
            <a:ext cx="5056399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Lorem ipsum dolor sit amet, consectetur adipiscing elit. Etiam mattis, nunc vitae eleifend posuere, turpis mauris vestibulum purus, in pellentesque tellus elit vel nisl.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19" name="Group 19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2" name="AutoShape 22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1" name="TextBox 31"/>
          <p:cNvSpPr txBox="1"/>
          <p:nvPr/>
        </p:nvSpPr>
        <p:spPr>
          <a:xfrm>
            <a:off x="12202901" y="4333237"/>
            <a:ext cx="5056399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Lorem ipsum dolor sit amet, consectetur adipiscing elit. Etiam mattis, nunc vitae eleifend posuere, turpis mauris vestibulum purus, in pellentesque tellus elit vel nisl.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3050489" y="2916354"/>
            <a:ext cx="12044053" cy="147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 dirty="0">
                <a:solidFill>
                  <a:srgbClr val="FE6D73"/>
                </a:solidFill>
                <a:latin typeface="Kollektif Bold"/>
              </a:rPr>
              <a:t>”STOP DREAMING</a:t>
            </a:r>
          </a:p>
        </p:txBody>
      </p:sp>
      <p:grpSp>
        <p:nvGrpSpPr>
          <p:cNvPr id="14" name="Group 14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3121973" y="4402455"/>
            <a:ext cx="12044053" cy="147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>
                <a:solidFill>
                  <a:srgbClr val="227C9D"/>
                </a:solidFill>
                <a:latin typeface="Kollektif Bold"/>
              </a:rPr>
              <a:t>AND START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121973" y="5674995"/>
            <a:ext cx="12044053" cy="147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 dirty="0">
                <a:solidFill>
                  <a:srgbClr val="FFCB77"/>
                </a:solidFill>
                <a:latin typeface="Kollektif Bold"/>
              </a:rPr>
              <a:t>DOING”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>
            <a:extLst>
              <a:ext uri="{FF2B5EF4-FFF2-40B4-BE49-F238E27FC236}">
                <a16:creationId xmlns:a16="http://schemas.microsoft.com/office/drawing/2014/main" id="{50A2585C-22DE-3727-FD17-065513064117}"/>
              </a:ext>
            </a:extLst>
          </p:cNvPr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1451B236-60C9-AE80-CC7D-481857728F8C}"/>
              </a:ext>
            </a:extLst>
          </p:cNvPr>
          <p:cNvSpPr/>
          <p:nvPr/>
        </p:nvSpPr>
        <p:spPr>
          <a:xfrm rot="-5400000">
            <a:off x="807016" y="72771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5BB37F94-26D6-02A4-6D5D-0666B66F0CC8}"/>
              </a:ext>
            </a:extLst>
          </p:cNvPr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F05335E2-993C-C2C7-F9DB-FCB7CB743FC0}"/>
              </a:ext>
            </a:extLst>
          </p:cNvPr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ECF155E5-762E-7DF0-D4AF-62A24A95D0D2}"/>
              </a:ext>
            </a:extLst>
          </p:cNvPr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EB2769D7-EED9-1C68-761B-E6D909CF6C1D}"/>
              </a:ext>
            </a:extLst>
          </p:cNvPr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17197877-53E3-6124-0E87-3C9B8D49BDA2}"/>
              </a:ext>
            </a:extLst>
          </p:cNvPr>
          <p:cNvSpPr/>
          <p:nvPr/>
        </p:nvSpPr>
        <p:spPr>
          <a:xfrm>
            <a:off x="-276793" y="5829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DC50B4AC-11F0-0B69-7D4E-23E69E364E28}"/>
              </a:ext>
            </a:extLst>
          </p:cNvPr>
          <p:cNvSpPr/>
          <p:nvPr/>
        </p:nvSpPr>
        <p:spPr>
          <a:xfrm>
            <a:off x="403508" y="372805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3A514059-A57D-642C-8880-733655833405}"/>
              </a:ext>
            </a:extLst>
          </p:cNvPr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050" name="Picture 2" descr="Ý nghĩa từng con số biểu đạt của tên theo Thần số học | Amy Blog">
            <a:extLst>
              <a:ext uri="{FF2B5EF4-FFF2-40B4-BE49-F238E27FC236}">
                <a16:creationId xmlns:a16="http://schemas.microsoft.com/office/drawing/2014/main" id="{56690CA6-EEAA-4427-8256-49928CE9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25" y="1"/>
            <a:ext cx="1450635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0">
            <a:extLst>
              <a:ext uri="{FF2B5EF4-FFF2-40B4-BE49-F238E27FC236}">
                <a16:creationId xmlns:a16="http://schemas.microsoft.com/office/drawing/2014/main" id="{C226CE2B-BE83-4FC1-CF64-05F45A1D8F09}"/>
              </a:ext>
            </a:extLst>
          </p:cNvPr>
          <p:cNvSpPr/>
          <p:nvPr/>
        </p:nvSpPr>
        <p:spPr>
          <a:xfrm rot="-10800000">
            <a:off x="16662286" y="143462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2482757-EDB8-3F27-CCC5-E2A3F4D7CAB6}"/>
              </a:ext>
            </a:extLst>
          </p:cNvPr>
          <p:cNvSpPr/>
          <p:nvPr/>
        </p:nvSpPr>
        <p:spPr>
          <a:xfrm>
            <a:off x="1720419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4F0A2592-1D5A-3E38-3DEE-CF0EFC905DD6}"/>
              </a:ext>
            </a:extLst>
          </p:cNvPr>
          <p:cNvSpPr/>
          <p:nvPr/>
        </p:nvSpPr>
        <p:spPr>
          <a:xfrm>
            <a:off x="16939079" y="28575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270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1276" y="1866900"/>
            <a:ext cx="14722669" cy="1027869"/>
            <a:chOff x="0" y="0"/>
            <a:chExt cx="1592438" cy="2707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-419438" y="-6237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54846" y="-3380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28963" y="105000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491042" y="86060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491042" y="194441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407233" y="-22320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407233" y="86060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15323424" y="194441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 flipH="1" flipV="1">
            <a:off x="12770705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334924" y="324059"/>
            <a:ext cx="14722670" cy="1027869"/>
            <a:chOff x="0" y="0"/>
            <a:chExt cx="1592438" cy="2707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78494" y="649420"/>
            <a:ext cx="1409130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dirty="0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I – </a:t>
            </a:r>
            <a:r>
              <a:rPr lang="en-US" sz="4400" dirty="0" err="1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Năng</a:t>
            </a:r>
            <a:r>
              <a:rPr lang="en-US" sz="4400" dirty="0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lượng</a:t>
            </a:r>
            <a:r>
              <a:rPr lang="en-US" sz="4400" dirty="0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và</a:t>
            </a:r>
            <a:r>
              <a:rPr lang="en-US" sz="4400" dirty="0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sự</a:t>
            </a:r>
            <a:r>
              <a:rPr lang="en-US" sz="4400" dirty="0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chuyển</a:t>
            </a:r>
            <a:r>
              <a:rPr lang="en-US" sz="4400" dirty="0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hoá</a:t>
            </a:r>
            <a:r>
              <a:rPr lang="en-US" sz="4400" dirty="0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năng</a:t>
            </a:r>
            <a:r>
              <a:rPr lang="en-US" sz="4400" dirty="0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lượng</a:t>
            </a:r>
            <a:r>
              <a:rPr lang="en-US" sz="4400" dirty="0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ở</a:t>
            </a:r>
            <a:r>
              <a:rPr lang="en-US" sz="4400" dirty="0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tế</a:t>
            </a:r>
            <a:r>
              <a:rPr lang="en-US" sz="4400" dirty="0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bào</a:t>
            </a:r>
            <a:r>
              <a:rPr lang="en-US" sz="4400" dirty="0">
                <a:solidFill>
                  <a:srgbClr val="FFFFFF"/>
                </a:solidFill>
                <a:latin typeface="Baloo Bhaijaan" panose="03080902040302020200" pitchFamily="66" charset="-78"/>
                <a:ea typeface="STHupo" panose="02010800040101010101" pitchFamily="2" charset="-122"/>
                <a:cs typeface="Baloo Bhaijaan" panose="03080902040302020200" pitchFamily="66" charset="-78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4846" y="2151102"/>
            <a:ext cx="5702716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rgbClr val="FFFFFF"/>
                </a:solidFill>
                <a:latin typeface="Kollektif Bold"/>
              </a:rPr>
              <a:t>II - </a:t>
            </a:r>
            <a:r>
              <a:rPr lang="en-US" sz="4400" dirty="0">
                <a:solidFill>
                  <a:srgbClr val="FFFFFF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Enzyme</a:t>
            </a:r>
            <a:endParaRPr lang="en-US" sz="4000" dirty="0">
              <a:solidFill>
                <a:srgbClr val="FFFFFF"/>
              </a:solidFill>
              <a:latin typeface="Baloo Bhaijaan" panose="03080902040302020200" pitchFamily="66" charset="-78"/>
              <a:cs typeface="Baloo Bhaijaan" panose="03080902040302020200" pitchFamily="66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825091" y="6216342"/>
            <a:ext cx="570271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Kollektif Bold"/>
              </a:rPr>
              <a:t>03 - SOCIAL MEDIA</a:t>
            </a:r>
          </a:p>
        </p:txBody>
      </p:sp>
      <p:pic>
        <p:nvPicPr>
          <p:cNvPr id="1026" name="Picture 2" descr="2. Quan sát hình 10.2 và xác định các dạng năng lượng được chuyển hóa trong  hoạt động sống của tế bào. - Trắc nghiệm Sinh học">
            <a:extLst>
              <a:ext uri="{FF2B5EF4-FFF2-40B4-BE49-F238E27FC236}">
                <a16:creationId xmlns:a16="http://schemas.microsoft.com/office/drawing/2014/main" id="{ECC425C8-ABE1-4E0D-F8D4-1348C2E9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32" y="3240095"/>
            <a:ext cx="13885935" cy="706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FCF47B-1231-F7B2-0D9D-CD97E2EF7902}"/>
              </a:ext>
            </a:extLst>
          </p:cNvPr>
          <p:cNvSpPr txBox="1"/>
          <p:nvPr/>
        </p:nvSpPr>
        <p:spPr>
          <a:xfrm>
            <a:off x="9677400" y="3579029"/>
            <a:ext cx="1154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/>
              <a:t>https://www.youtube.com/watch?v=_bPFKDdWlCg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2634588" y="4246857"/>
            <a:ext cx="1264642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dirty="0"/>
              <a:t>- </a:t>
            </a:r>
            <a:r>
              <a:rPr lang="en-US" sz="4800" dirty="0" err="1"/>
              <a:t>Năng</a:t>
            </a:r>
            <a:r>
              <a:rPr lang="en-US" sz="4800" dirty="0"/>
              <a:t> </a:t>
            </a:r>
            <a:r>
              <a:rPr lang="en-US" sz="4800" dirty="0" err="1"/>
              <a:t>lượng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tế</a:t>
            </a:r>
            <a:r>
              <a:rPr lang="en-US" sz="4800" dirty="0"/>
              <a:t> </a:t>
            </a:r>
            <a:r>
              <a:rPr lang="en-US" sz="4800" dirty="0" err="1"/>
              <a:t>bào</a:t>
            </a:r>
            <a:r>
              <a:rPr lang="en-US" sz="4800" dirty="0"/>
              <a:t> </a:t>
            </a:r>
            <a:r>
              <a:rPr lang="en-US" sz="4800" dirty="0" err="1"/>
              <a:t>tồn</a:t>
            </a:r>
            <a:r>
              <a:rPr lang="en-US" sz="4800" dirty="0"/>
              <a:t> </a:t>
            </a:r>
            <a:r>
              <a:rPr lang="en-US" sz="4800" dirty="0" err="1"/>
              <a:t>tại</a:t>
            </a:r>
            <a:r>
              <a:rPr lang="en-US" sz="4800" dirty="0"/>
              <a:t> </a:t>
            </a:r>
            <a:r>
              <a:rPr lang="en-US" sz="4800" dirty="0" err="1"/>
              <a:t>dưới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dạng</a:t>
            </a:r>
            <a:r>
              <a:rPr lang="en-US" sz="4800" dirty="0"/>
              <a:t>: </a:t>
            </a:r>
          </a:p>
          <a:p>
            <a:pPr algn="just"/>
            <a:r>
              <a:rPr lang="en-US" sz="4800" dirty="0"/>
              <a:t>	+ NL </a:t>
            </a:r>
            <a:r>
              <a:rPr lang="en-US" sz="4800" dirty="0" err="1"/>
              <a:t>hoá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r>
              <a:rPr lang="en-US" sz="4800" dirty="0"/>
              <a:t>: </a:t>
            </a:r>
            <a:r>
              <a:rPr lang="en-US" sz="4800" dirty="0" err="1"/>
              <a:t>năng</a:t>
            </a:r>
            <a:r>
              <a:rPr lang="en-US" sz="4800" dirty="0"/>
              <a:t> </a:t>
            </a:r>
            <a:r>
              <a:rPr lang="en-US" sz="4800" dirty="0" err="1"/>
              <a:t>lượng</a:t>
            </a:r>
            <a:r>
              <a:rPr lang="en-US" sz="4800" dirty="0"/>
              <a:t> </a:t>
            </a:r>
            <a:r>
              <a:rPr lang="en-US" sz="4800" dirty="0" err="1"/>
              <a:t>dự</a:t>
            </a:r>
            <a:r>
              <a:rPr lang="en-US" sz="4800" dirty="0"/>
              <a:t> </a:t>
            </a:r>
            <a:r>
              <a:rPr lang="en-US" sz="4800" dirty="0" err="1"/>
              <a:t>trữ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liên</a:t>
            </a:r>
            <a:r>
              <a:rPr lang="en-US" sz="4800" dirty="0"/>
              <a:t> </a:t>
            </a:r>
            <a:r>
              <a:rPr lang="en-US" sz="4800" dirty="0" err="1"/>
              <a:t>kết</a:t>
            </a:r>
            <a:r>
              <a:rPr lang="en-US" sz="4800" dirty="0"/>
              <a:t> </a:t>
            </a:r>
            <a:r>
              <a:rPr lang="en-US" sz="4800" dirty="0" err="1"/>
              <a:t>hoá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r>
              <a:rPr lang="en-US" sz="4800" dirty="0"/>
              <a:t>.</a:t>
            </a:r>
          </a:p>
          <a:p>
            <a:pPr algn="just"/>
            <a:r>
              <a:rPr lang="en-US" sz="4800" dirty="0"/>
              <a:t>	+ NL </a:t>
            </a:r>
            <a:r>
              <a:rPr lang="en-US" sz="4800" dirty="0" err="1"/>
              <a:t>cơ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r>
              <a:rPr lang="en-US" sz="4800" dirty="0"/>
              <a:t>, NL </a:t>
            </a:r>
            <a:r>
              <a:rPr lang="en-US" sz="4800" dirty="0" err="1"/>
              <a:t>điện</a:t>
            </a:r>
            <a:r>
              <a:rPr lang="en-US" sz="4800" dirty="0"/>
              <a:t>, NL </a:t>
            </a:r>
            <a:r>
              <a:rPr lang="en-US" sz="4800" dirty="0" err="1"/>
              <a:t>nhiệt</a:t>
            </a:r>
            <a:r>
              <a:rPr lang="en-US" sz="4800" dirty="0"/>
              <a:t>: </a:t>
            </a:r>
            <a:r>
              <a:rPr lang="en-US" sz="4800" dirty="0" err="1"/>
              <a:t>liên</a:t>
            </a:r>
            <a:r>
              <a:rPr lang="en-US" sz="4800" dirty="0"/>
              <a:t> </a:t>
            </a:r>
            <a:r>
              <a:rPr lang="en-US" sz="4800" dirty="0" err="1"/>
              <a:t>quan</a:t>
            </a:r>
            <a:r>
              <a:rPr lang="en-US" sz="4800" dirty="0"/>
              <a:t> </a:t>
            </a:r>
            <a:r>
              <a:rPr lang="en-US" sz="4800" dirty="0" err="1"/>
              <a:t>đến</a:t>
            </a:r>
            <a:r>
              <a:rPr lang="en-US" sz="4800" dirty="0"/>
              <a:t> </a:t>
            </a:r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chuyển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tử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chất</a:t>
            </a:r>
            <a:r>
              <a:rPr lang="en-US" sz="4800" dirty="0"/>
              <a:t>.</a:t>
            </a:r>
          </a:p>
        </p:txBody>
      </p:sp>
      <p:grpSp>
        <p:nvGrpSpPr>
          <p:cNvPr id="12" name="Group 1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2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65486" y="258205"/>
            <a:ext cx="11570804" cy="3709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99"/>
              </a:lnSpc>
            </a:pPr>
            <a:r>
              <a:rPr lang="en-US" sz="5400" b="1" dirty="0">
                <a:solidFill>
                  <a:srgbClr val="227C9D"/>
                </a:solidFill>
              </a:rPr>
              <a:t>I. </a:t>
            </a:r>
            <a:r>
              <a:rPr lang="en-US" sz="5400" b="1" dirty="0" err="1">
                <a:solidFill>
                  <a:srgbClr val="227C9D"/>
                </a:solidFill>
              </a:rPr>
              <a:t>Năng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lượng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và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sự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chuyển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hoá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năng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lượng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ở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tế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bào</a:t>
            </a:r>
            <a:endParaRPr lang="en-US" sz="5400" b="1" dirty="0">
              <a:solidFill>
                <a:srgbClr val="227C9D"/>
              </a:solidFill>
            </a:endParaRPr>
          </a:p>
          <a:p>
            <a:pPr algn="just">
              <a:lnSpc>
                <a:spcPts val="9999"/>
              </a:lnSpc>
            </a:pPr>
            <a:r>
              <a:rPr lang="en-US" sz="5400" b="1" dirty="0">
                <a:solidFill>
                  <a:srgbClr val="227C9D"/>
                </a:solidFill>
              </a:rPr>
              <a:t>1. </a:t>
            </a:r>
            <a:r>
              <a:rPr lang="en-US" sz="5400" b="1" dirty="0" err="1">
                <a:solidFill>
                  <a:srgbClr val="227C9D"/>
                </a:solidFill>
              </a:rPr>
              <a:t>Các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dạng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năng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lượng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trong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tế</a:t>
            </a:r>
            <a:r>
              <a:rPr lang="en-US" sz="5400" b="1" dirty="0">
                <a:solidFill>
                  <a:srgbClr val="227C9D"/>
                </a:solidFill>
              </a:rPr>
              <a:t> </a:t>
            </a:r>
            <a:r>
              <a:rPr lang="en-US" sz="5400" b="1" dirty="0" err="1">
                <a:solidFill>
                  <a:srgbClr val="227C9D"/>
                </a:solidFill>
              </a:rPr>
              <a:t>bào</a:t>
            </a:r>
            <a:endParaRPr lang="en-US" sz="5400" b="1" dirty="0">
              <a:solidFill>
                <a:srgbClr val="227C9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3160461" y="5241779"/>
            <a:ext cx="1198289" cy="630733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8323826" y="5241779"/>
            <a:ext cx="1116890" cy="965328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3386742" y="5241779"/>
            <a:ext cx="1153653" cy="962528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5783157" y="5241779"/>
            <a:ext cx="1116262" cy="965328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10865123" y="5241779"/>
            <a:ext cx="1097212" cy="962528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817900" y="5492103"/>
            <a:ext cx="1424407" cy="142440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CFA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358750" y="4529575"/>
            <a:ext cx="1424407" cy="142440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99419" y="5494903"/>
            <a:ext cx="1424407" cy="142440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B7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40716" y="4529575"/>
            <a:ext cx="1424407" cy="142440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962335" y="5492103"/>
            <a:ext cx="1424407" cy="142440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CFAE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540395" y="4529575"/>
            <a:ext cx="1424407" cy="142440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TextBox 34"/>
          <p:cNvSpPr txBox="1"/>
          <p:nvPr/>
        </p:nvSpPr>
        <p:spPr>
          <a:xfrm>
            <a:off x="3733800" y="1028700"/>
            <a:ext cx="14249400" cy="71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 b="1" dirty="0">
                <a:solidFill>
                  <a:srgbClr val="227C9D"/>
                </a:solidFill>
              </a:rPr>
              <a:t>2. </a:t>
            </a:r>
            <a:r>
              <a:rPr lang="en-US" sz="5600" b="1" dirty="0" err="1">
                <a:solidFill>
                  <a:srgbClr val="227C9D"/>
                </a:solidFill>
              </a:rPr>
              <a:t>Sự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chuyển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hoá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năng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lượng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trong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tế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bào</a:t>
            </a:r>
            <a:endParaRPr lang="en-US" sz="5600" b="1" dirty="0">
              <a:solidFill>
                <a:srgbClr val="227C9D"/>
              </a:solidFill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508942" y="7149994"/>
            <a:ext cx="20423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67">
                <a:solidFill>
                  <a:srgbClr val="545454"/>
                </a:solidFill>
                <a:latin typeface="DM Sans Bold"/>
              </a:rPr>
              <a:t>Concept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17900" y="5889664"/>
            <a:ext cx="142440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 spc="338">
                <a:solidFill>
                  <a:srgbClr val="FFFFFF"/>
                </a:solidFill>
                <a:latin typeface="DM Sans Bold"/>
              </a:rPr>
              <a:t>JAN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69660" y="7601479"/>
            <a:ext cx="352088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>
                <a:solidFill>
                  <a:srgbClr val="545454"/>
                </a:solidFill>
                <a:latin typeface="DM Sans"/>
              </a:rPr>
              <a:t>Lorem ipsum dolor sit amet, consectetur adipiscing elit. Etiam mattis, nunc vitae eleifend posuere, turpis mauris vestibulum purus, in pellentesque tellus elit vel nisl.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67623" y="4927136"/>
            <a:ext cx="142440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 spc="338">
                <a:solidFill>
                  <a:srgbClr val="FFFFFF"/>
                </a:solidFill>
                <a:latin typeface="DM Sans Bold"/>
              </a:rPr>
              <a:t>FEB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886962" y="5903985"/>
            <a:ext cx="142440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 spc="338">
                <a:solidFill>
                  <a:srgbClr val="FFFFFF"/>
                </a:solidFill>
                <a:latin typeface="DM Sans Bold"/>
              </a:rPr>
              <a:t>MAR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453173" y="4912816"/>
            <a:ext cx="142440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 spc="338">
                <a:solidFill>
                  <a:srgbClr val="FFFFFF"/>
                </a:solidFill>
                <a:latin typeface="DM Sans Bold"/>
              </a:rPr>
              <a:t>APR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974898" y="5889664"/>
            <a:ext cx="142440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 spc="338" dirty="0">
                <a:solidFill>
                  <a:srgbClr val="FFFFFF"/>
                </a:solidFill>
                <a:latin typeface="DM Sans Bold"/>
              </a:rPr>
              <a:t>MAY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540395" y="4927136"/>
            <a:ext cx="142440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 spc="338">
                <a:solidFill>
                  <a:srgbClr val="FFFFFF"/>
                </a:solidFill>
                <a:latin typeface="DM Sans Bold"/>
              </a:rPr>
              <a:t>OCT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058666" y="2592190"/>
            <a:ext cx="20423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67">
                <a:solidFill>
                  <a:srgbClr val="545454"/>
                </a:solidFill>
                <a:latin typeface="DM Sans Bold"/>
              </a:rPr>
              <a:t>Checklist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319384" y="3043675"/>
            <a:ext cx="352088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>
                <a:solidFill>
                  <a:srgbClr val="545454"/>
                </a:solidFill>
                <a:latin typeface="DM Sans"/>
              </a:rPr>
              <a:t>Lorem ipsum dolor sit amet, consectetur adipiscing elit. Etiam mattis, nunc vitae eleifend posuere, turpis mauris vestibulum purus, in pellentesque tellus elit vel nisl.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590461" y="7149994"/>
            <a:ext cx="20423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67">
                <a:solidFill>
                  <a:srgbClr val="545454"/>
                </a:solidFill>
                <a:latin typeface="DM Sans Bold"/>
              </a:rPr>
              <a:t>Sitemap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851180" y="7601479"/>
            <a:ext cx="352088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>
                <a:solidFill>
                  <a:srgbClr val="545454"/>
                </a:solidFill>
                <a:latin typeface="DM Sans"/>
              </a:rPr>
              <a:t>Lorem ipsum dolor sit amet, consectetur adipiscing elit. Etiam mattis, nunc vitae eleifend posuere, turpis mauris vestibulum purus, in pellentesque tellus elit vel nisl.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144216" y="2592190"/>
            <a:ext cx="204232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67">
                <a:solidFill>
                  <a:srgbClr val="545454"/>
                </a:solidFill>
                <a:latin typeface="DM Sans Bold"/>
              </a:rPr>
              <a:t>Prototype</a:t>
            </a:r>
          </a:p>
        </p:txBody>
      </p:sp>
      <p:sp>
        <p:nvSpPr>
          <p:cNvPr id="53" name="Freeform 53"/>
          <p:cNvSpPr/>
          <p:nvPr/>
        </p:nvSpPr>
        <p:spPr>
          <a:xfrm>
            <a:off x="17204191" y="70377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7204191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rot="5400000" flipH="1" flipV="1">
            <a:off x="17204191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16120382" y="59539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6120382" y="70377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 rot="5400000">
            <a:off x="15036573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-10800000">
            <a:off x="16120382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rot="-10800000" flipH="1" flipV="1">
            <a:off x="15036573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875D03A-66B6-D5D6-9A50-D55D3AB6F1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870" y="2608300"/>
            <a:ext cx="10640220" cy="64805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TextBox 39"/>
          <p:cNvSpPr txBox="1"/>
          <p:nvPr/>
        </p:nvSpPr>
        <p:spPr>
          <a:xfrm>
            <a:off x="1204323" y="2297689"/>
            <a:ext cx="16676556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 dirty="0"/>
              <a:t>- </a:t>
            </a:r>
            <a:r>
              <a:rPr lang="en-US" sz="4400" dirty="0" err="1"/>
              <a:t>Sự</a:t>
            </a:r>
            <a:r>
              <a:rPr lang="en-US" sz="4400" dirty="0"/>
              <a:t> </a:t>
            </a:r>
            <a:r>
              <a:rPr lang="en-US" sz="4400" dirty="0" err="1"/>
              <a:t>chuyển</a:t>
            </a:r>
            <a:r>
              <a:rPr lang="en-US" sz="4400" dirty="0"/>
              <a:t> </a:t>
            </a:r>
            <a:r>
              <a:rPr lang="en-US" sz="4400" dirty="0" err="1"/>
              <a:t>hoá</a:t>
            </a:r>
            <a:r>
              <a:rPr lang="en-US" sz="4400" dirty="0"/>
              <a:t> </a:t>
            </a:r>
            <a:r>
              <a:rPr lang="en-US" sz="4400" dirty="0" err="1"/>
              <a:t>năng</a:t>
            </a:r>
            <a:r>
              <a:rPr lang="en-US" sz="4400" dirty="0"/>
              <a:t> </a:t>
            </a:r>
            <a:r>
              <a:rPr lang="en-US" sz="4400" dirty="0" err="1"/>
              <a:t>lượng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tế</a:t>
            </a:r>
            <a:r>
              <a:rPr lang="en-US" sz="4400" dirty="0"/>
              <a:t> </a:t>
            </a:r>
            <a:r>
              <a:rPr lang="en-US" sz="4400" dirty="0" err="1"/>
              <a:t>bào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quá</a:t>
            </a:r>
            <a:r>
              <a:rPr lang="en-US" sz="4400" dirty="0"/>
              <a:t> </a:t>
            </a:r>
            <a:r>
              <a:rPr lang="en-US" sz="4400" dirty="0" err="1"/>
              <a:t>trình</a:t>
            </a:r>
            <a:r>
              <a:rPr lang="en-US" sz="4400" dirty="0"/>
              <a:t> </a:t>
            </a:r>
            <a:r>
              <a:rPr lang="en-US" sz="4400" dirty="0" err="1"/>
              <a:t>biến</a:t>
            </a:r>
            <a:r>
              <a:rPr lang="en-US" sz="4400" dirty="0"/>
              <a:t> </a:t>
            </a:r>
            <a:r>
              <a:rPr lang="en-US" sz="4400" dirty="0" err="1"/>
              <a:t>đổi</a:t>
            </a:r>
            <a:r>
              <a:rPr lang="en-US" sz="4400" dirty="0"/>
              <a:t> </a:t>
            </a:r>
            <a:r>
              <a:rPr lang="en-US" sz="4400" dirty="0" err="1"/>
              <a:t>năng</a:t>
            </a:r>
            <a:r>
              <a:rPr lang="en-US" sz="4400" dirty="0"/>
              <a:t> </a:t>
            </a:r>
            <a:r>
              <a:rPr lang="en-US" sz="4400" dirty="0" err="1"/>
              <a:t>lượng</a:t>
            </a:r>
            <a:r>
              <a:rPr lang="en-US" sz="4400" dirty="0"/>
              <a:t> </a:t>
            </a:r>
            <a:r>
              <a:rPr lang="en-US" sz="4400" dirty="0" err="1"/>
              <a:t>từ</a:t>
            </a:r>
            <a:r>
              <a:rPr lang="en-US" sz="4400" dirty="0"/>
              <a:t> </a:t>
            </a:r>
            <a:r>
              <a:rPr lang="en-US" sz="4400" dirty="0" err="1"/>
              <a:t>dạng</a:t>
            </a:r>
            <a:r>
              <a:rPr lang="en-US" sz="4400" dirty="0"/>
              <a:t> </a:t>
            </a:r>
            <a:r>
              <a:rPr lang="en-US" sz="4400" dirty="0" err="1"/>
              <a:t>này</a:t>
            </a:r>
            <a:r>
              <a:rPr lang="en-US" sz="4400" dirty="0"/>
              <a:t> sang </a:t>
            </a:r>
            <a:r>
              <a:rPr lang="en-US" sz="4400" dirty="0" err="1"/>
              <a:t>dạng</a:t>
            </a:r>
            <a:r>
              <a:rPr lang="en-US" sz="4400" dirty="0"/>
              <a:t> </a:t>
            </a:r>
            <a:r>
              <a:rPr lang="en-US" sz="4400" dirty="0" err="1"/>
              <a:t>khác</a:t>
            </a:r>
            <a:r>
              <a:rPr lang="en-US" sz="4400" dirty="0"/>
              <a:t>, </a:t>
            </a:r>
            <a:r>
              <a:rPr lang="en-US" sz="4400" dirty="0" err="1"/>
              <a:t>từ</a:t>
            </a:r>
            <a:r>
              <a:rPr lang="en-US" sz="4400" dirty="0"/>
              <a:t> </a:t>
            </a:r>
            <a:r>
              <a:rPr lang="en-US" sz="4400" dirty="0" err="1"/>
              <a:t>năng</a:t>
            </a:r>
            <a:r>
              <a:rPr lang="en-US" sz="4400" dirty="0"/>
              <a:t> </a:t>
            </a:r>
            <a:r>
              <a:rPr lang="en-US" sz="4400" dirty="0" err="1"/>
              <a:t>lượng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hợp</a:t>
            </a:r>
            <a:r>
              <a:rPr lang="en-US" sz="4400" dirty="0"/>
              <a:t> chat </a:t>
            </a:r>
            <a:r>
              <a:rPr lang="en-US" sz="4400" dirty="0" err="1"/>
              <a:t>này</a:t>
            </a:r>
            <a:r>
              <a:rPr lang="en-US" sz="4400" dirty="0"/>
              <a:t> </a:t>
            </a:r>
            <a:r>
              <a:rPr lang="en-US" sz="4400" dirty="0" err="1"/>
              <a:t>thành</a:t>
            </a:r>
            <a:r>
              <a:rPr lang="en-US" sz="4400" dirty="0"/>
              <a:t> </a:t>
            </a:r>
            <a:r>
              <a:rPr lang="en-US" sz="4400" dirty="0" err="1"/>
              <a:t>năng</a:t>
            </a:r>
            <a:r>
              <a:rPr lang="en-US" sz="4400" dirty="0"/>
              <a:t> </a:t>
            </a:r>
            <a:r>
              <a:rPr lang="en-US" sz="4400" dirty="0" err="1"/>
              <a:t>lượng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hợp</a:t>
            </a:r>
            <a:r>
              <a:rPr lang="en-US" sz="4400" dirty="0"/>
              <a:t> chat </a:t>
            </a:r>
            <a:r>
              <a:rPr lang="en-US" sz="4400" dirty="0" err="1"/>
              <a:t>khác</a:t>
            </a:r>
            <a:r>
              <a:rPr lang="en-US" sz="4400" dirty="0"/>
              <a:t>. </a:t>
            </a:r>
          </a:p>
          <a:p>
            <a:pPr algn="just"/>
            <a:endParaRPr lang="en-US" sz="4400" dirty="0"/>
          </a:p>
          <a:p>
            <a:pPr algn="just"/>
            <a:r>
              <a:rPr lang="en-US" sz="4400" dirty="0"/>
              <a:t>- </a:t>
            </a:r>
            <a:r>
              <a:rPr lang="en-US" sz="4400" dirty="0" err="1"/>
              <a:t>Dạng</a:t>
            </a:r>
            <a:r>
              <a:rPr lang="en-US" sz="4400" dirty="0"/>
              <a:t> </a:t>
            </a:r>
            <a:r>
              <a:rPr lang="en-US" sz="4400" dirty="0" err="1"/>
              <a:t>năng</a:t>
            </a:r>
            <a:r>
              <a:rPr lang="en-US" sz="4400" dirty="0"/>
              <a:t> </a:t>
            </a:r>
            <a:r>
              <a:rPr lang="en-US" sz="4400" dirty="0" err="1"/>
              <a:t>lượng</a:t>
            </a:r>
            <a:r>
              <a:rPr lang="en-US" sz="4400" dirty="0"/>
              <a:t> </a:t>
            </a:r>
            <a:r>
              <a:rPr lang="en-US" sz="4400" dirty="0" err="1"/>
              <a:t>chủ</a:t>
            </a:r>
            <a:r>
              <a:rPr lang="en-US" sz="4400" dirty="0"/>
              <a:t> </a:t>
            </a:r>
            <a:r>
              <a:rPr lang="en-US" sz="4400" dirty="0" err="1"/>
              <a:t>yếu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tế</a:t>
            </a:r>
            <a:r>
              <a:rPr lang="en-US" sz="4400" dirty="0"/>
              <a:t> </a:t>
            </a:r>
            <a:r>
              <a:rPr lang="en-US" sz="4400" dirty="0" err="1"/>
              <a:t>bào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b="1" dirty="0" err="1"/>
              <a:t>năng</a:t>
            </a:r>
            <a:r>
              <a:rPr lang="en-US" sz="4400" b="1" dirty="0"/>
              <a:t> </a:t>
            </a:r>
            <a:r>
              <a:rPr lang="en-US" sz="4400" b="1" dirty="0" err="1"/>
              <a:t>lượng</a:t>
            </a:r>
            <a:r>
              <a:rPr lang="en-US" sz="4400" b="1" dirty="0"/>
              <a:t> </a:t>
            </a:r>
            <a:r>
              <a:rPr lang="en-US" sz="4400" b="1" dirty="0" err="1"/>
              <a:t>hoá</a:t>
            </a:r>
            <a:r>
              <a:rPr lang="en-US" sz="4400" b="1" dirty="0"/>
              <a:t> </a:t>
            </a:r>
            <a:r>
              <a:rPr lang="en-US" sz="4400" b="1" dirty="0" err="1"/>
              <a:t>học</a:t>
            </a:r>
            <a:r>
              <a:rPr lang="en-US" sz="4400" b="1" dirty="0"/>
              <a:t>.</a:t>
            </a:r>
            <a:r>
              <a:rPr lang="en-US" sz="4400" dirty="0"/>
              <a:t> </a:t>
            </a:r>
          </a:p>
          <a:p>
            <a:pPr algn="just"/>
            <a:endParaRPr lang="en-US" sz="4400" dirty="0"/>
          </a:p>
          <a:p>
            <a:pPr algn="just"/>
            <a:r>
              <a:rPr lang="en-US" sz="4400" dirty="0"/>
              <a:t>- </a:t>
            </a:r>
            <a:r>
              <a:rPr lang="en-US" sz="4400" dirty="0" err="1"/>
              <a:t>Sự</a:t>
            </a:r>
            <a:r>
              <a:rPr lang="en-US" sz="4400" dirty="0"/>
              <a:t> </a:t>
            </a:r>
            <a:r>
              <a:rPr lang="en-US" sz="4400" dirty="0" err="1"/>
              <a:t>chuyển</a:t>
            </a:r>
            <a:r>
              <a:rPr lang="en-US" sz="4400" dirty="0"/>
              <a:t> </a:t>
            </a:r>
            <a:r>
              <a:rPr lang="en-US" sz="4400" dirty="0" err="1"/>
              <a:t>hoá</a:t>
            </a:r>
            <a:r>
              <a:rPr lang="en-US" sz="4400" dirty="0"/>
              <a:t> </a:t>
            </a:r>
            <a:r>
              <a:rPr lang="en-US" sz="4400" dirty="0" err="1"/>
              <a:t>vật</a:t>
            </a:r>
            <a:r>
              <a:rPr lang="en-US" sz="4400" dirty="0"/>
              <a:t> chat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sự</a:t>
            </a:r>
            <a:r>
              <a:rPr lang="en-US" sz="4400" dirty="0"/>
              <a:t> </a:t>
            </a:r>
            <a:r>
              <a:rPr lang="en-US" sz="4400" dirty="0" err="1"/>
              <a:t>chuyển</a:t>
            </a:r>
            <a:r>
              <a:rPr lang="en-US" sz="4400" dirty="0"/>
              <a:t> </a:t>
            </a:r>
            <a:r>
              <a:rPr lang="en-US" sz="4400" dirty="0" err="1"/>
              <a:t>hoá</a:t>
            </a:r>
            <a:r>
              <a:rPr lang="en-US" sz="4400" dirty="0"/>
              <a:t> </a:t>
            </a:r>
            <a:r>
              <a:rPr lang="en-US" sz="4400" dirty="0" err="1"/>
              <a:t>năng</a:t>
            </a:r>
            <a:r>
              <a:rPr lang="en-US" sz="4400" dirty="0"/>
              <a:t> </a:t>
            </a:r>
            <a:r>
              <a:rPr lang="en-US" sz="4400" dirty="0" err="1"/>
              <a:t>lượng</a:t>
            </a:r>
            <a:r>
              <a:rPr lang="en-US" sz="4400" dirty="0"/>
              <a:t> </a:t>
            </a:r>
            <a:r>
              <a:rPr lang="en-US" sz="4400" dirty="0" err="1"/>
              <a:t>diễn</a:t>
            </a:r>
            <a:r>
              <a:rPr lang="en-US" sz="4400" dirty="0"/>
              <a:t> </a:t>
            </a:r>
            <a:r>
              <a:rPr lang="en-US" sz="4400" dirty="0" err="1"/>
              <a:t>ra</a:t>
            </a:r>
            <a:r>
              <a:rPr lang="en-US" sz="4400" dirty="0"/>
              <a:t> </a:t>
            </a:r>
            <a:r>
              <a:rPr lang="en-US" sz="4400" dirty="0" err="1"/>
              <a:t>đồng</a:t>
            </a:r>
            <a:r>
              <a:rPr lang="en-US" sz="4400" dirty="0"/>
              <a:t> </a:t>
            </a:r>
            <a:r>
              <a:rPr lang="en-US" sz="4400" dirty="0" err="1"/>
              <a:t>thời</a:t>
            </a:r>
            <a:r>
              <a:rPr lang="en-US" sz="4400" dirty="0"/>
              <a:t> </a:t>
            </a:r>
            <a:r>
              <a:rPr lang="en-US" sz="4400" dirty="0" err="1"/>
              <a:t>với</a:t>
            </a:r>
            <a:r>
              <a:rPr lang="en-US" sz="4400" dirty="0"/>
              <a:t> </a:t>
            </a:r>
            <a:r>
              <a:rPr lang="en-US" sz="4400" dirty="0" err="1"/>
              <a:t>nhau</a:t>
            </a:r>
            <a:r>
              <a:rPr lang="en-US" sz="4400" dirty="0"/>
              <a:t>.</a:t>
            </a:r>
          </a:p>
          <a:p>
            <a:pPr algn="just"/>
            <a:endParaRPr lang="en-US" sz="4400" dirty="0"/>
          </a:p>
          <a:p>
            <a:pPr algn="just"/>
            <a:r>
              <a:rPr lang="en-US" sz="4400" dirty="0"/>
              <a:t>- </a:t>
            </a:r>
            <a:r>
              <a:rPr lang="en-US" sz="4400" dirty="0" err="1"/>
              <a:t>Tế</a:t>
            </a:r>
            <a:r>
              <a:rPr lang="en-US" sz="4400" dirty="0"/>
              <a:t> </a:t>
            </a:r>
            <a:r>
              <a:rPr lang="en-US" sz="4400" dirty="0" err="1"/>
              <a:t>bào</a:t>
            </a:r>
            <a:r>
              <a:rPr lang="en-US" sz="4400" dirty="0"/>
              <a:t> </a:t>
            </a:r>
            <a:r>
              <a:rPr lang="en-US" sz="4400" dirty="0" err="1"/>
              <a:t>sử</a:t>
            </a:r>
            <a:r>
              <a:rPr lang="en-US" sz="4400" dirty="0"/>
              <a:t> </a:t>
            </a:r>
            <a:r>
              <a:rPr lang="en-US" sz="4400" dirty="0" err="1"/>
              <a:t>dụng</a:t>
            </a:r>
            <a:r>
              <a:rPr lang="en-US" sz="4400" dirty="0"/>
              <a:t> </a:t>
            </a:r>
            <a:r>
              <a:rPr lang="en-US" sz="4400" dirty="0" err="1"/>
              <a:t>năng</a:t>
            </a:r>
            <a:r>
              <a:rPr lang="en-US" sz="4400" dirty="0"/>
              <a:t> </a:t>
            </a:r>
            <a:r>
              <a:rPr lang="en-US" sz="4400" dirty="0" err="1"/>
              <a:t>lượng</a:t>
            </a:r>
            <a:r>
              <a:rPr lang="en-US" sz="4400" dirty="0"/>
              <a:t> </a:t>
            </a:r>
            <a:r>
              <a:rPr lang="en-US" sz="4400" dirty="0" err="1"/>
              <a:t>thực</a:t>
            </a:r>
            <a:r>
              <a:rPr lang="en-US" sz="4400" dirty="0"/>
              <a:t> </a:t>
            </a:r>
            <a:r>
              <a:rPr lang="en-US" sz="4400" dirty="0" err="1"/>
              <a:t>hiện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hoạt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 </a:t>
            </a:r>
            <a:r>
              <a:rPr lang="en-US" sz="4400" dirty="0" err="1"/>
              <a:t>đảm</a:t>
            </a:r>
            <a:r>
              <a:rPr lang="en-US" sz="4400" dirty="0"/>
              <a:t> </a:t>
            </a:r>
            <a:r>
              <a:rPr lang="en-US" sz="4400" dirty="0" err="1"/>
              <a:t>bảo</a:t>
            </a:r>
            <a:r>
              <a:rPr lang="en-US" sz="4400" dirty="0"/>
              <a:t> </a:t>
            </a:r>
            <a:r>
              <a:rPr lang="en-US" sz="4400" dirty="0" err="1"/>
              <a:t>sự</a:t>
            </a:r>
            <a:r>
              <a:rPr lang="en-US" sz="4400" dirty="0"/>
              <a:t> </a:t>
            </a:r>
            <a:r>
              <a:rPr lang="en-US" sz="4400" dirty="0" err="1"/>
              <a:t>tồn</a:t>
            </a:r>
            <a:r>
              <a:rPr lang="en-US" sz="4400" dirty="0"/>
              <a:t> </a:t>
            </a:r>
            <a:r>
              <a:rPr lang="en-US" sz="4400" dirty="0" err="1"/>
              <a:t>tại</a:t>
            </a:r>
            <a:r>
              <a:rPr lang="en-US" sz="4400" dirty="0"/>
              <a:t>, </a:t>
            </a:r>
            <a:r>
              <a:rPr lang="en-US" sz="4400" dirty="0" err="1"/>
              <a:t>sinh</a:t>
            </a:r>
            <a:r>
              <a:rPr lang="en-US" sz="4400" dirty="0"/>
              <a:t> </a:t>
            </a:r>
            <a:r>
              <a:rPr lang="en-US" sz="4400" dirty="0" err="1"/>
              <a:t>trưởng</a:t>
            </a:r>
            <a:r>
              <a:rPr lang="en-US" sz="4400" dirty="0"/>
              <a:t>, </a:t>
            </a:r>
            <a:r>
              <a:rPr lang="en-US" sz="4400" dirty="0" err="1"/>
              <a:t>phát</a:t>
            </a:r>
            <a:r>
              <a:rPr lang="en-US" sz="4400" dirty="0"/>
              <a:t> </a:t>
            </a:r>
            <a:r>
              <a:rPr lang="en-US" sz="4400" dirty="0" err="1"/>
              <a:t>triển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sinh</a:t>
            </a:r>
            <a:r>
              <a:rPr lang="en-US" sz="4400" dirty="0"/>
              <a:t> </a:t>
            </a:r>
            <a:r>
              <a:rPr lang="en-US" sz="4400" dirty="0" err="1"/>
              <a:t>sản</a:t>
            </a:r>
            <a:r>
              <a:rPr lang="en-US" sz="4400" dirty="0"/>
              <a:t>.</a:t>
            </a: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AD954482-B4CF-8CEE-2858-987E1458C503}"/>
              </a:ext>
            </a:extLst>
          </p:cNvPr>
          <p:cNvSpPr txBox="1"/>
          <p:nvPr/>
        </p:nvSpPr>
        <p:spPr>
          <a:xfrm>
            <a:off x="253067" y="977241"/>
            <a:ext cx="14249400" cy="71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 b="1" dirty="0">
                <a:solidFill>
                  <a:srgbClr val="227C9D"/>
                </a:solidFill>
              </a:rPr>
              <a:t>2. </a:t>
            </a:r>
            <a:r>
              <a:rPr lang="en-US" sz="5600" b="1" dirty="0" err="1">
                <a:solidFill>
                  <a:srgbClr val="227C9D"/>
                </a:solidFill>
              </a:rPr>
              <a:t>Sự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chuyển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hoá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năng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lượng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trong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tế</a:t>
            </a:r>
            <a:r>
              <a:rPr lang="en-US" sz="5600" b="1" dirty="0">
                <a:solidFill>
                  <a:srgbClr val="227C9D"/>
                </a:solidFill>
              </a:rPr>
              <a:t> </a:t>
            </a:r>
            <a:r>
              <a:rPr lang="en-US" sz="5600" b="1" dirty="0" err="1">
                <a:solidFill>
                  <a:srgbClr val="227C9D"/>
                </a:solidFill>
              </a:rPr>
              <a:t>bào</a:t>
            </a:r>
            <a:endParaRPr lang="en-US" sz="5600" b="1" dirty="0">
              <a:solidFill>
                <a:srgbClr val="227C9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3049820" y="3056393"/>
            <a:ext cx="1543050" cy="154305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9" name="Group 15">
            <a:extLst>
              <a:ext uri="{FF2B5EF4-FFF2-40B4-BE49-F238E27FC236}">
                <a16:creationId xmlns:a16="http://schemas.microsoft.com/office/drawing/2014/main" id="{ACA91B00-BB6C-7CD4-B491-2B387F08E79F}"/>
              </a:ext>
            </a:extLst>
          </p:cNvPr>
          <p:cNvGrpSpPr/>
          <p:nvPr/>
        </p:nvGrpSpPr>
        <p:grpSpPr>
          <a:xfrm>
            <a:off x="14131300" y="3036617"/>
            <a:ext cx="1543050" cy="1543050"/>
            <a:chOff x="0" y="0"/>
            <a:chExt cx="812800" cy="812800"/>
          </a:xfrm>
        </p:grpSpPr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5276C401-84BF-4D9C-14B2-530814C88EB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  <p:sp>
          <p:nvSpPr>
            <p:cNvPr id="81" name="TextBox 17">
              <a:extLst>
                <a:ext uri="{FF2B5EF4-FFF2-40B4-BE49-F238E27FC236}">
                  <a16:creationId xmlns:a16="http://schemas.microsoft.com/office/drawing/2014/main" id="{3433725F-C36A-21DF-2361-4CB34CD199F7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6" name="Group 15">
            <a:extLst>
              <a:ext uri="{FF2B5EF4-FFF2-40B4-BE49-F238E27FC236}">
                <a16:creationId xmlns:a16="http://schemas.microsoft.com/office/drawing/2014/main" id="{4BD1B7AA-9B34-24AE-C476-65CBF4E6AE8E}"/>
              </a:ext>
            </a:extLst>
          </p:cNvPr>
          <p:cNvGrpSpPr/>
          <p:nvPr/>
        </p:nvGrpSpPr>
        <p:grpSpPr>
          <a:xfrm>
            <a:off x="8454671" y="3138578"/>
            <a:ext cx="1543050" cy="1543050"/>
            <a:chOff x="0" y="0"/>
            <a:chExt cx="812800" cy="812800"/>
          </a:xfrm>
        </p:grpSpPr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19E6ECBB-B60E-4D8F-1CB1-68AC9269B35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  <p:sp>
          <p:nvSpPr>
            <p:cNvPr id="78" name="TextBox 17">
              <a:extLst>
                <a:ext uri="{FF2B5EF4-FFF2-40B4-BE49-F238E27FC236}">
                  <a16:creationId xmlns:a16="http://schemas.microsoft.com/office/drawing/2014/main" id="{3481E49A-5781-C900-141B-EF298B114FE2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862925" y="3519864"/>
            <a:ext cx="17166894" cy="2144500"/>
            <a:chOff x="0" y="0"/>
            <a:chExt cx="173605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36053" cy="812800"/>
            </a:xfrm>
            <a:custGeom>
              <a:avLst/>
              <a:gdLst/>
              <a:ahLst/>
              <a:cxnLst/>
              <a:rect l="l" t="t" r="r" b="b"/>
              <a:pathLst>
                <a:path w="1736053" h="812800">
                  <a:moveTo>
                    <a:pt x="58726" y="0"/>
                  </a:moveTo>
                  <a:lnTo>
                    <a:pt x="1677327" y="0"/>
                  </a:lnTo>
                  <a:cubicBezTo>
                    <a:pt x="1692902" y="0"/>
                    <a:pt x="1707840" y="6187"/>
                    <a:pt x="1718853" y="17200"/>
                  </a:cubicBezTo>
                  <a:cubicBezTo>
                    <a:pt x="1729866" y="28214"/>
                    <a:pt x="1736053" y="43151"/>
                    <a:pt x="1736053" y="58726"/>
                  </a:cubicBezTo>
                  <a:lnTo>
                    <a:pt x="1736053" y="754074"/>
                  </a:lnTo>
                  <a:cubicBezTo>
                    <a:pt x="1736053" y="786508"/>
                    <a:pt x="1709761" y="812800"/>
                    <a:pt x="1677327" y="812800"/>
                  </a:cubicBezTo>
                  <a:lnTo>
                    <a:pt x="58726" y="812800"/>
                  </a:lnTo>
                  <a:cubicBezTo>
                    <a:pt x="43151" y="812800"/>
                    <a:pt x="28214" y="806613"/>
                    <a:pt x="17200" y="795600"/>
                  </a:cubicBezTo>
                  <a:cubicBezTo>
                    <a:pt x="6187" y="784586"/>
                    <a:pt x="0" y="769649"/>
                    <a:pt x="0" y="754074"/>
                  </a:cubicBezTo>
                  <a:lnTo>
                    <a:pt x="0" y="58726"/>
                  </a:lnTo>
                  <a:cubicBezTo>
                    <a:pt x="0" y="43151"/>
                    <a:pt x="6187" y="28214"/>
                    <a:pt x="17200" y="17200"/>
                  </a:cubicBezTo>
                  <a:cubicBezTo>
                    <a:pt x="28214" y="6187"/>
                    <a:pt x="43151" y="0"/>
                    <a:pt x="58726" y="0"/>
                  </a:cubicBezTo>
                  <a:close/>
                </a:path>
              </a:pathLst>
            </a:custGeom>
            <a:solidFill>
              <a:srgbClr val="48CFA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736053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9491148" y="2503951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491148" y="6015580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 rot="2700000">
            <a:off x="-2137434" y="-3783523"/>
            <a:ext cx="7415398" cy="3565095"/>
            <a:chOff x="0" y="0"/>
            <a:chExt cx="660400" cy="317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-2600048" y="-2963974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-2813995" y="-265129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-2993596" y="-229282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-3120251" y="-1906560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-3264105" y="-1466883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>
            <a:off x="-3384925" y="-102315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-3359157" y="-461526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TextBox 35"/>
          <p:cNvSpPr txBox="1"/>
          <p:nvPr/>
        </p:nvSpPr>
        <p:spPr>
          <a:xfrm>
            <a:off x="3821345" y="619817"/>
            <a:ext cx="11692675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6000" dirty="0">
                <a:solidFill>
                  <a:srgbClr val="545454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3. ATP – </a:t>
            </a:r>
            <a:r>
              <a:rPr lang="en-US" sz="6000" dirty="0" err="1">
                <a:solidFill>
                  <a:srgbClr val="545454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đồng</a:t>
            </a:r>
            <a:r>
              <a:rPr lang="en-US" sz="6000" dirty="0">
                <a:solidFill>
                  <a:srgbClr val="545454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 </a:t>
            </a:r>
            <a:r>
              <a:rPr lang="en-US" sz="6000" dirty="0" err="1">
                <a:solidFill>
                  <a:srgbClr val="545454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tiền</a:t>
            </a:r>
            <a:r>
              <a:rPr lang="en-US" sz="6000" dirty="0">
                <a:solidFill>
                  <a:srgbClr val="545454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 </a:t>
            </a:r>
            <a:r>
              <a:rPr lang="en-US" sz="6000" dirty="0" err="1">
                <a:solidFill>
                  <a:srgbClr val="545454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năng</a:t>
            </a:r>
            <a:r>
              <a:rPr lang="en-US" sz="6000" dirty="0">
                <a:solidFill>
                  <a:srgbClr val="545454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 </a:t>
            </a:r>
            <a:r>
              <a:rPr lang="en-US" sz="6000" dirty="0" err="1">
                <a:solidFill>
                  <a:srgbClr val="545454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lượng</a:t>
            </a:r>
            <a:endParaRPr lang="en-US" sz="6000" dirty="0">
              <a:solidFill>
                <a:srgbClr val="545454"/>
              </a:solidFill>
              <a:latin typeface="Baloo Bhaijaan" panose="03080902040302020200" pitchFamily="66" charset="-78"/>
              <a:cs typeface="Baloo Bhaijaan" panose="03080902040302020200" pitchFamily="66" charset="-78"/>
            </a:endParaRPr>
          </a:p>
        </p:txBody>
      </p:sp>
      <p:grpSp>
        <p:nvGrpSpPr>
          <p:cNvPr id="37" name="Group 37"/>
          <p:cNvGrpSpPr/>
          <p:nvPr/>
        </p:nvGrpSpPr>
        <p:grpSpPr>
          <a:xfrm>
            <a:off x="11178406" y="1681968"/>
            <a:ext cx="293282" cy="279535"/>
            <a:chOff x="0" y="0"/>
            <a:chExt cx="812800" cy="774700"/>
          </a:xfrm>
        </p:grpSpPr>
        <p:sp>
          <p:nvSpPr>
            <p:cNvPr id="38" name="Freeform 38"/>
            <p:cNvSpPr/>
            <p:nvPr/>
          </p:nvSpPr>
          <p:spPr>
            <a:xfrm>
              <a:off x="100414" y="113079"/>
              <a:ext cx="611973" cy="583067"/>
            </a:xfrm>
            <a:custGeom>
              <a:avLst/>
              <a:gdLst/>
              <a:ahLst/>
              <a:cxnLst/>
              <a:rect l="l" t="t" r="r" b="b"/>
              <a:pathLst>
                <a:path w="611973" h="583067">
                  <a:moveTo>
                    <a:pt x="353955" y="34875"/>
                  </a:moveTo>
                  <a:lnTo>
                    <a:pt x="354049" y="35166"/>
                  </a:lnTo>
                  <a:cubicBezTo>
                    <a:pt x="382593" y="123204"/>
                    <a:pt x="464605" y="182830"/>
                    <a:pt x="557155" y="182830"/>
                  </a:cubicBezTo>
                  <a:lnTo>
                    <a:pt x="557155" y="182830"/>
                  </a:lnTo>
                  <a:cubicBezTo>
                    <a:pt x="579035" y="182830"/>
                    <a:pt x="598429" y="196912"/>
                    <a:pt x="605201" y="217718"/>
                  </a:cubicBezTo>
                  <a:cubicBezTo>
                    <a:pt x="611973" y="238523"/>
                    <a:pt x="604584" y="261323"/>
                    <a:pt x="586896" y="274202"/>
                  </a:cubicBezTo>
                  <a:lnTo>
                    <a:pt x="586801" y="274271"/>
                  </a:lnTo>
                  <a:cubicBezTo>
                    <a:pt x="511892" y="328814"/>
                    <a:pt x="480550" y="425342"/>
                    <a:pt x="509128" y="513488"/>
                  </a:cubicBezTo>
                  <a:lnTo>
                    <a:pt x="509244" y="513846"/>
                  </a:lnTo>
                  <a:cubicBezTo>
                    <a:pt x="515985" y="534637"/>
                    <a:pt x="508569" y="557404"/>
                    <a:pt x="490876" y="570236"/>
                  </a:cubicBezTo>
                  <a:cubicBezTo>
                    <a:pt x="473183" y="583068"/>
                    <a:pt x="449239" y="583045"/>
                    <a:pt x="431571" y="570180"/>
                  </a:cubicBezTo>
                  <a:lnTo>
                    <a:pt x="431571" y="570180"/>
                  </a:lnTo>
                  <a:cubicBezTo>
                    <a:pt x="356717" y="515678"/>
                    <a:pt x="255255" y="515678"/>
                    <a:pt x="180401" y="570180"/>
                  </a:cubicBezTo>
                  <a:lnTo>
                    <a:pt x="180401" y="570180"/>
                  </a:lnTo>
                  <a:cubicBezTo>
                    <a:pt x="162733" y="583045"/>
                    <a:pt x="138789" y="583068"/>
                    <a:pt x="121096" y="570236"/>
                  </a:cubicBezTo>
                  <a:cubicBezTo>
                    <a:pt x="103403" y="557404"/>
                    <a:pt x="95987" y="534637"/>
                    <a:pt x="102728" y="513846"/>
                  </a:cubicBezTo>
                  <a:lnTo>
                    <a:pt x="102844" y="513488"/>
                  </a:lnTo>
                  <a:cubicBezTo>
                    <a:pt x="131422" y="425342"/>
                    <a:pt x="100080" y="328814"/>
                    <a:pt x="25171" y="274271"/>
                  </a:cubicBezTo>
                  <a:lnTo>
                    <a:pt x="25076" y="274202"/>
                  </a:lnTo>
                  <a:cubicBezTo>
                    <a:pt x="7388" y="261323"/>
                    <a:pt x="0" y="238523"/>
                    <a:pt x="6771" y="217718"/>
                  </a:cubicBezTo>
                  <a:cubicBezTo>
                    <a:pt x="13543" y="196912"/>
                    <a:pt x="32937" y="182830"/>
                    <a:pt x="54817" y="182830"/>
                  </a:cubicBezTo>
                  <a:lnTo>
                    <a:pt x="54817" y="182830"/>
                  </a:lnTo>
                  <a:cubicBezTo>
                    <a:pt x="147367" y="182830"/>
                    <a:pt x="229379" y="123204"/>
                    <a:pt x="257923" y="35166"/>
                  </a:cubicBezTo>
                  <a:lnTo>
                    <a:pt x="258017" y="34875"/>
                  </a:lnTo>
                  <a:cubicBezTo>
                    <a:pt x="264758" y="14083"/>
                    <a:pt x="284128" y="0"/>
                    <a:pt x="305986" y="0"/>
                  </a:cubicBezTo>
                  <a:cubicBezTo>
                    <a:pt x="327844" y="0"/>
                    <a:pt x="347214" y="14083"/>
                    <a:pt x="353955" y="34875"/>
                  </a:cubicBezTo>
                  <a:close/>
                </a:path>
              </a:pathLst>
            </a:custGeom>
            <a:solidFill>
              <a:srgbClr val="FFCB77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228600" y="285750"/>
              <a:ext cx="355600" cy="323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1471689" y="1681968"/>
            <a:ext cx="293282" cy="279535"/>
            <a:chOff x="0" y="0"/>
            <a:chExt cx="812800" cy="774700"/>
          </a:xfrm>
        </p:grpSpPr>
        <p:sp>
          <p:nvSpPr>
            <p:cNvPr id="41" name="Freeform 41"/>
            <p:cNvSpPr/>
            <p:nvPr/>
          </p:nvSpPr>
          <p:spPr>
            <a:xfrm>
              <a:off x="100414" y="113079"/>
              <a:ext cx="611973" cy="583067"/>
            </a:xfrm>
            <a:custGeom>
              <a:avLst/>
              <a:gdLst/>
              <a:ahLst/>
              <a:cxnLst/>
              <a:rect l="l" t="t" r="r" b="b"/>
              <a:pathLst>
                <a:path w="611973" h="583067">
                  <a:moveTo>
                    <a:pt x="353955" y="34875"/>
                  </a:moveTo>
                  <a:lnTo>
                    <a:pt x="354049" y="35166"/>
                  </a:lnTo>
                  <a:cubicBezTo>
                    <a:pt x="382593" y="123204"/>
                    <a:pt x="464605" y="182830"/>
                    <a:pt x="557155" y="182830"/>
                  </a:cubicBezTo>
                  <a:lnTo>
                    <a:pt x="557155" y="182830"/>
                  </a:lnTo>
                  <a:cubicBezTo>
                    <a:pt x="579035" y="182830"/>
                    <a:pt x="598429" y="196912"/>
                    <a:pt x="605201" y="217718"/>
                  </a:cubicBezTo>
                  <a:cubicBezTo>
                    <a:pt x="611973" y="238523"/>
                    <a:pt x="604584" y="261323"/>
                    <a:pt x="586896" y="274202"/>
                  </a:cubicBezTo>
                  <a:lnTo>
                    <a:pt x="586801" y="274271"/>
                  </a:lnTo>
                  <a:cubicBezTo>
                    <a:pt x="511892" y="328814"/>
                    <a:pt x="480550" y="425342"/>
                    <a:pt x="509128" y="513488"/>
                  </a:cubicBezTo>
                  <a:lnTo>
                    <a:pt x="509244" y="513846"/>
                  </a:lnTo>
                  <a:cubicBezTo>
                    <a:pt x="515985" y="534637"/>
                    <a:pt x="508569" y="557404"/>
                    <a:pt x="490876" y="570236"/>
                  </a:cubicBezTo>
                  <a:cubicBezTo>
                    <a:pt x="473183" y="583068"/>
                    <a:pt x="449239" y="583045"/>
                    <a:pt x="431571" y="570180"/>
                  </a:cubicBezTo>
                  <a:lnTo>
                    <a:pt x="431571" y="570180"/>
                  </a:lnTo>
                  <a:cubicBezTo>
                    <a:pt x="356717" y="515678"/>
                    <a:pt x="255255" y="515678"/>
                    <a:pt x="180401" y="570180"/>
                  </a:cubicBezTo>
                  <a:lnTo>
                    <a:pt x="180401" y="570180"/>
                  </a:lnTo>
                  <a:cubicBezTo>
                    <a:pt x="162733" y="583045"/>
                    <a:pt x="138789" y="583068"/>
                    <a:pt x="121096" y="570236"/>
                  </a:cubicBezTo>
                  <a:cubicBezTo>
                    <a:pt x="103403" y="557404"/>
                    <a:pt x="95987" y="534637"/>
                    <a:pt x="102728" y="513846"/>
                  </a:cubicBezTo>
                  <a:lnTo>
                    <a:pt x="102844" y="513488"/>
                  </a:lnTo>
                  <a:cubicBezTo>
                    <a:pt x="131422" y="425342"/>
                    <a:pt x="100080" y="328814"/>
                    <a:pt x="25171" y="274271"/>
                  </a:cubicBezTo>
                  <a:lnTo>
                    <a:pt x="25076" y="274202"/>
                  </a:lnTo>
                  <a:cubicBezTo>
                    <a:pt x="7388" y="261323"/>
                    <a:pt x="0" y="238523"/>
                    <a:pt x="6771" y="217718"/>
                  </a:cubicBezTo>
                  <a:cubicBezTo>
                    <a:pt x="13543" y="196912"/>
                    <a:pt x="32937" y="182830"/>
                    <a:pt x="54817" y="182830"/>
                  </a:cubicBezTo>
                  <a:lnTo>
                    <a:pt x="54817" y="182830"/>
                  </a:lnTo>
                  <a:cubicBezTo>
                    <a:pt x="147367" y="182830"/>
                    <a:pt x="229379" y="123204"/>
                    <a:pt x="257923" y="35166"/>
                  </a:cubicBezTo>
                  <a:lnTo>
                    <a:pt x="258017" y="34875"/>
                  </a:lnTo>
                  <a:cubicBezTo>
                    <a:pt x="264758" y="14083"/>
                    <a:pt x="284128" y="0"/>
                    <a:pt x="305986" y="0"/>
                  </a:cubicBezTo>
                  <a:cubicBezTo>
                    <a:pt x="327844" y="0"/>
                    <a:pt x="347214" y="14083"/>
                    <a:pt x="353955" y="34875"/>
                  </a:cubicBezTo>
                  <a:close/>
                </a:path>
              </a:pathLst>
            </a:custGeom>
            <a:solidFill>
              <a:srgbClr val="FFCB77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228600" y="285750"/>
              <a:ext cx="355600" cy="323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1764971" y="1681968"/>
            <a:ext cx="293282" cy="279535"/>
            <a:chOff x="0" y="0"/>
            <a:chExt cx="812800" cy="774700"/>
          </a:xfrm>
        </p:grpSpPr>
        <p:sp>
          <p:nvSpPr>
            <p:cNvPr id="44" name="Freeform 44"/>
            <p:cNvSpPr/>
            <p:nvPr/>
          </p:nvSpPr>
          <p:spPr>
            <a:xfrm>
              <a:off x="100414" y="113079"/>
              <a:ext cx="611973" cy="583067"/>
            </a:xfrm>
            <a:custGeom>
              <a:avLst/>
              <a:gdLst/>
              <a:ahLst/>
              <a:cxnLst/>
              <a:rect l="l" t="t" r="r" b="b"/>
              <a:pathLst>
                <a:path w="611973" h="583067">
                  <a:moveTo>
                    <a:pt x="353955" y="34875"/>
                  </a:moveTo>
                  <a:lnTo>
                    <a:pt x="354049" y="35166"/>
                  </a:lnTo>
                  <a:cubicBezTo>
                    <a:pt x="382593" y="123204"/>
                    <a:pt x="464605" y="182830"/>
                    <a:pt x="557155" y="182830"/>
                  </a:cubicBezTo>
                  <a:lnTo>
                    <a:pt x="557155" y="182830"/>
                  </a:lnTo>
                  <a:cubicBezTo>
                    <a:pt x="579035" y="182830"/>
                    <a:pt x="598429" y="196912"/>
                    <a:pt x="605201" y="217718"/>
                  </a:cubicBezTo>
                  <a:cubicBezTo>
                    <a:pt x="611973" y="238523"/>
                    <a:pt x="604584" y="261323"/>
                    <a:pt x="586896" y="274202"/>
                  </a:cubicBezTo>
                  <a:lnTo>
                    <a:pt x="586801" y="274271"/>
                  </a:lnTo>
                  <a:cubicBezTo>
                    <a:pt x="511892" y="328814"/>
                    <a:pt x="480550" y="425342"/>
                    <a:pt x="509128" y="513488"/>
                  </a:cubicBezTo>
                  <a:lnTo>
                    <a:pt x="509244" y="513846"/>
                  </a:lnTo>
                  <a:cubicBezTo>
                    <a:pt x="515985" y="534637"/>
                    <a:pt x="508569" y="557404"/>
                    <a:pt x="490876" y="570236"/>
                  </a:cubicBezTo>
                  <a:cubicBezTo>
                    <a:pt x="473183" y="583068"/>
                    <a:pt x="449239" y="583045"/>
                    <a:pt x="431571" y="570180"/>
                  </a:cubicBezTo>
                  <a:lnTo>
                    <a:pt x="431571" y="570180"/>
                  </a:lnTo>
                  <a:cubicBezTo>
                    <a:pt x="356717" y="515678"/>
                    <a:pt x="255255" y="515678"/>
                    <a:pt x="180401" y="570180"/>
                  </a:cubicBezTo>
                  <a:lnTo>
                    <a:pt x="180401" y="570180"/>
                  </a:lnTo>
                  <a:cubicBezTo>
                    <a:pt x="162733" y="583045"/>
                    <a:pt x="138789" y="583068"/>
                    <a:pt x="121096" y="570236"/>
                  </a:cubicBezTo>
                  <a:cubicBezTo>
                    <a:pt x="103403" y="557404"/>
                    <a:pt x="95987" y="534637"/>
                    <a:pt x="102728" y="513846"/>
                  </a:cubicBezTo>
                  <a:lnTo>
                    <a:pt x="102844" y="513488"/>
                  </a:lnTo>
                  <a:cubicBezTo>
                    <a:pt x="131422" y="425342"/>
                    <a:pt x="100080" y="328814"/>
                    <a:pt x="25171" y="274271"/>
                  </a:cubicBezTo>
                  <a:lnTo>
                    <a:pt x="25076" y="274202"/>
                  </a:lnTo>
                  <a:cubicBezTo>
                    <a:pt x="7388" y="261323"/>
                    <a:pt x="0" y="238523"/>
                    <a:pt x="6771" y="217718"/>
                  </a:cubicBezTo>
                  <a:cubicBezTo>
                    <a:pt x="13543" y="196912"/>
                    <a:pt x="32937" y="182830"/>
                    <a:pt x="54817" y="182830"/>
                  </a:cubicBezTo>
                  <a:lnTo>
                    <a:pt x="54817" y="182830"/>
                  </a:lnTo>
                  <a:cubicBezTo>
                    <a:pt x="147367" y="182830"/>
                    <a:pt x="229379" y="123204"/>
                    <a:pt x="257923" y="35166"/>
                  </a:cubicBezTo>
                  <a:lnTo>
                    <a:pt x="258017" y="34875"/>
                  </a:lnTo>
                  <a:cubicBezTo>
                    <a:pt x="264758" y="14083"/>
                    <a:pt x="284128" y="0"/>
                    <a:pt x="305986" y="0"/>
                  </a:cubicBezTo>
                  <a:cubicBezTo>
                    <a:pt x="327844" y="0"/>
                    <a:pt x="347214" y="14083"/>
                    <a:pt x="353955" y="34875"/>
                  </a:cubicBezTo>
                  <a:close/>
                </a:path>
              </a:pathLst>
            </a:custGeom>
            <a:solidFill>
              <a:srgbClr val="FFCB77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228600" y="285750"/>
              <a:ext cx="355600" cy="323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2058254" y="1681968"/>
            <a:ext cx="293282" cy="279535"/>
            <a:chOff x="0" y="0"/>
            <a:chExt cx="812800" cy="774700"/>
          </a:xfrm>
        </p:grpSpPr>
        <p:sp>
          <p:nvSpPr>
            <p:cNvPr id="47" name="Freeform 47"/>
            <p:cNvSpPr/>
            <p:nvPr/>
          </p:nvSpPr>
          <p:spPr>
            <a:xfrm>
              <a:off x="100414" y="113079"/>
              <a:ext cx="611973" cy="583067"/>
            </a:xfrm>
            <a:custGeom>
              <a:avLst/>
              <a:gdLst/>
              <a:ahLst/>
              <a:cxnLst/>
              <a:rect l="l" t="t" r="r" b="b"/>
              <a:pathLst>
                <a:path w="611973" h="583067">
                  <a:moveTo>
                    <a:pt x="353955" y="34875"/>
                  </a:moveTo>
                  <a:lnTo>
                    <a:pt x="354049" y="35166"/>
                  </a:lnTo>
                  <a:cubicBezTo>
                    <a:pt x="382593" y="123204"/>
                    <a:pt x="464605" y="182830"/>
                    <a:pt x="557155" y="182830"/>
                  </a:cubicBezTo>
                  <a:lnTo>
                    <a:pt x="557155" y="182830"/>
                  </a:lnTo>
                  <a:cubicBezTo>
                    <a:pt x="579035" y="182830"/>
                    <a:pt x="598429" y="196912"/>
                    <a:pt x="605201" y="217718"/>
                  </a:cubicBezTo>
                  <a:cubicBezTo>
                    <a:pt x="611973" y="238523"/>
                    <a:pt x="604584" y="261323"/>
                    <a:pt x="586896" y="274202"/>
                  </a:cubicBezTo>
                  <a:lnTo>
                    <a:pt x="586801" y="274271"/>
                  </a:lnTo>
                  <a:cubicBezTo>
                    <a:pt x="511892" y="328814"/>
                    <a:pt x="480550" y="425342"/>
                    <a:pt x="509128" y="513488"/>
                  </a:cubicBezTo>
                  <a:lnTo>
                    <a:pt x="509244" y="513846"/>
                  </a:lnTo>
                  <a:cubicBezTo>
                    <a:pt x="515985" y="534637"/>
                    <a:pt x="508569" y="557404"/>
                    <a:pt x="490876" y="570236"/>
                  </a:cubicBezTo>
                  <a:cubicBezTo>
                    <a:pt x="473183" y="583068"/>
                    <a:pt x="449239" y="583045"/>
                    <a:pt x="431571" y="570180"/>
                  </a:cubicBezTo>
                  <a:lnTo>
                    <a:pt x="431571" y="570180"/>
                  </a:lnTo>
                  <a:cubicBezTo>
                    <a:pt x="356717" y="515678"/>
                    <a:pt x="255255" y="515678"/>
                    <a:pt x="180401" y="570180"/>
                  </a:cubicBezTo>
                  <a:lnTo>
                    <a:pt x="180401" y="570180"/>
                  </a:lnTo>
                  <a:cubicBezTo>
                    <a:pt x="162733" y="583045"/>
                    <a:pt x="138789" y="583068"/>
                    <a:pt x="121096" y="570236"/>
                  </a:cubicBezTo>
                  <a:cubicBezTo>
                    <a:pt x="103403" y="557404"/>
                    <a:pt x="95987" y="534637"/>
                    <a:pt x="102728" y="513846"/>
                  </a:cubicBezTo>
                  <a:lnTo>
                    <a:pt x="102844" y="513488"/>
                  </a:lnTo>
                  <a:cubicBezTo>
                    <a:pt x="131422" y="425342"/>
                    <a:pt x="100080" y="328814"/>
                    <a:pt x="25171" y="274271"/>
                  </a:cubicBezTo>
                  <a:lnTo>
                    <a:pt x="25076" y="274202"/>
                  </a:lnTo>
                  <a:cubicBezTo>
                    <a:pt x="7388" y="261323"/>
                    <a:pt x="0" y="238523"/>
                    <a:pt x="6771" y="217718"/>
                  </a:cubicBezTo>
                  <a:cubicBezTo>
                    <a:pt x="13543" y="196912"/>
                    <a:pt x="32937" y="182830"/>
                    <a:pt x="54817" y="182830"/>
                  </a:cubicBezTo>
                  <a:lnTo>
                    <a:pt x="54817" y="182830"/>
                  </a:lnTo>
                  <a:cubicBezTo>
                    <a:pt x="147367" y="182830"/>
                    <a:pt x="229379" y="123204"/>
                    <a:pt x="257923" y="35166"/>
                  </a:cubicBezTo>
                  <a:lnTo>
                    <a:pt x="258017" y="34875"/>
                  </a:lnTo>
                  <a:cubicBezTo>
                    <a:pt x="264758" y="14083"/>
                    <a:pt x="284128" y="0"/>
                    <a:pt x="305986" y="0"/>
                  </a:cubicBezTo>
                  <a:cubicBezTo>
                    <a:pt x="327844" y="0"/>
                    <a:pt x="347214" y="14083"/>
                    <a:pt x="353955" y="34875"/>
                  </a:cubicBezTo>
                  <a:close/>
                </a:path>
              </a:pathLst>
            </a:custGeom>
            <a:solidFill>
              <a:srgbClr val="FFCB77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228600" y="285750"/>
              <a:ext cx="355600" cy="323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2351536" y="1681968"/>
            <a:ext cx="293282" cy="279535"/>
            <a:chOff x="0" y="0"/>
            <a:chExt cx="812800" cy="774700"/>
          </a:xfrm>
        </p:grpSpPr>
        <p:sp>
          <p:nvSpPr>
            <p:cNvPr id="50" name="Freeform 50"/>
            <p:cNvSpPr/>
            <p:nvPr/>
          </p:nvSpPr>
          <p:spPr>
            <a:xfrm>
              <a:off x="100414" y="113079"/>
              <a:ext cx="611973" cy="583067"/>
            </a:xfrm>
            <a:custGeom>
              <a:avLst/>
              <a:gdLst/>
              <a:ahLst/>
              <a:cxnLst/>
              <a:rect l="l" t="t" r="r" b="b"/>
              <a:pathLst>
                <a:path w="611973" h="583067">
                  <a:moveTo>
                    <a:pt x="353955" y="34875"/>
                  </a:moveTo>
                  <a:lnTo>
                    <a:pt x="354049" y="35166"/>
                  </a:lnTo>
                  <a:cubicBezTo>
                    <a:pt x="382593" y="123204"/>
                    <a:pt x="464605" y="182830"/>
                    <a:pt x="557155" y="182830"/>
                  </a:cubicBezTo>
                  <a:lnTo>
                    <a:pt x="557155" y="182830"/>
                  </a:lnTo>
                  <a:cubicBezTo>
                    <a:pt x="579035" y="182830"/>
                    <a:pt x="598429" y="196912"/>
                    <a:pt x="605201" y="217718"/>
                  </a:cubicBezTo>
                  <a:cubicBezTo>
                    <a:pt x="611973" y="238523"/>
                    <a:pt x="604584" y="261323"/>
                    <a:pt x="586896" y="274202"/>
                  </a:cubicBezTo>
                  <a:lnTo>
                    <a:pt x="586801" y="274271"/>
                  </a:lnTo>
                  <a:cubicBezTo>
                    <a:pt x="511892" y="328814"/>
                    <a:pt x="480550" y="425342"/>
                    <a:pt x="509128" y="513488"/>
                  </a:cubicBezTo>
                  <a:lnTo>
                    <a:pt x="509244" y="513846"/>
                  </a:lnTo>
                  <a:cubicBezTo>
                    <a:pt x="515985" y="534637"/>
                    <a:pt x="508569" y="557404"/>
                    <a:pt x="490876" y="570236"/>
                  </a:cubicBezTo>
                  <a:cubicBezTo>
                    <a:pt x="473183" y="583068"/>
                    <a:pt x="449239" y="583045"/>
                    <a:pt x="431571" y="570180"/>
                  </a:cubicBezTo>
                  <a:lnTo>
                    <a:pt x="431571" y="570180"/>
                  </a:lnTo>
                  <a:cubicBezTo>
                    <a:pt x="356717" y="515678"/>
                    <a:pt x="255255" y="515678"/>
                    <a:pt x="180401" y="570180"/>
                  </a:cubicBezTo>
                  <a:lnTo>
                    <a:pt x="180401" y="570180"/>
                  </a:lnTo>
                  <a:cubicBezTo>
                    <a:pt x="162733" y="583045"/>
                    <a:pt x="138789" y="583068"/>
                    <a:pt x="121096" y="570236"/>
                  </a:cubicBezTo>
                  <a:cubicBezTo>
                    <a:pt x="103403" y="557404"/>
                    <a:pt x="95987" y="534637"/>
                    <a:pt x="102728" y="513846"/>
                  </a:cubicBezTo>
                  <a:lnTo>
                    <a:pt x="102844" y="513488"/>
                  </a:lnTo>
                  <a:cubicBezTo>
                    <a:pt x="131422" y="425342"/>
                    <a:pt x="100080" y="328814"/>
                    <a:pt x="25171" y="274271"/>
                  </a:cubicBezTo>
                  <a:lnTo>
                    <a:pt x="25076" y="274202"/>
                  </a:lnTo>
                  <a:cubicBezTo>
                    <a:pt x="7388" y="261323"/>
                    <a:pt x="0" y="238523"/>
                    <a:pt x="6771" y="217718"/>
                  </a:cubicBezTo>
                  <a:cubicBezTo>
                    <a:pt x="13543" y="196912"/>
                    <a:pt x="32937" y="182830"/>
                    <a:pt x="54817" y="182830"/>
                  </a:cubicBezTo>
                  <a:lnTo>
                    <a:pt x="54817" y="182830"/>
                  </a:lnTo>
                  <a:cubicBezTo>
                    <a:pt x="147367" y="182830"/>
                    <a:pt x="229379" y="123204"/>
                    <a:pt x="257923" y="35166"/>
                  </a:cubicBezTo>
                  <a:lnTo>
                    <a:pt x="258017" y="34875"/>
                  </a:lnTo>
                  <a:cubicBezTo>
                    <a:pt x="264758" y="14083"/>
                    <a:pt x="284128" y="0"/>
                    <a:pt x="305986" y="0"/>
                  </a:cubicBezTo>
                  <a:cubicBezTo>
                    <a:pt x="327844" y="0"/>
                    <a:pt x="347214" y="14083"/>
                    <a:pt x="353955" y="34875"/>
                  </a:cubicBezTo>
                  <a:close/>
                </a:path>
              </a:pathLst>
            </a:custGeom>
            <a:solidFill>
              <a:srgbClr val="FFCB77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228600" y="285750"/>
              <a:ext cx="355600" cy="323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11178406" y="7791669"/>
            <a:ext cx="2864935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>
                <a:solidFill>
                  <a:srgbClr val="FFFFFF"/>
                </a:solidFill>
                <a:latin typeface="DM Sans Bold"/>
              </a:rPr>
              <a:t>Lorna Alvarado</a:t>
            </a:r>
          </a:p>
        </p:txBody>
      </p:sp>
      <p:sp>
        <p:nvSpPr>
          <p:cNvPr id="34" name="Rectangle: Rounded Corners 4">
            <a:extLst>
              <a:ext uri="{FF2B5EF4-FFF2-40B4-BE49-F238E27FC236}">
                <a16:creationId xmlns:a16="http://schemas.microsoft.com/office/drawing/2014/main" id="{0C49C056-972D-ABF7-25C1-A01268820CB7}"/>
              </a:ext>
            </a:extLst>
          </p:cNvPr>
          <p:cNvSpPr/>
          <p:nvPr/>
        </p:nvSpPr>
        <p:spPr>
          <a:xfrm>
            <a:off x="5251806" y="1638300"/>
            <a:ext cx="7620000" cy="1448110"/>
          </a:xfrm>
          <a:prstGeom prst="roundRect">
            <a:avLst>
              <a:gd name="adj" fmla="val 9161"/>
            </a:avLst>
          </a:prstGeom>
          <a:solidFill>
            <a:schemeClr val="bg1"/>
          </a:solidFill>
          <a:ln w="28575">
            <a:solidFill>
              <a:srgbClr val="5E3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PHÂN TỬ ATP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: Rounded Corners 4">
            <a:extLst>
              <a:ext uri="{FF2B5EF4-FFF2-40B4-BE49-F238E27FC236}">
                <a16:creationId xmlns:a16="http://schemas.microsoft.com/office/drawing/2014/main" id="{AC558766-6050-43F1-05B4-0C727F2682BF}"/>
              </a:ext>
            </a:extLst>
          </p:cNvPr>
          <p:cNvSpPr/>
          <p:nvPr/>
        </p:nvSpPr>
        <p:spPr>
          <a:xfrm>
            <a:off x="2329231" y="4170040"/>
            <a:ext cx="3195544" cy="1448110"/>
          </a:xfrm>
          <a:prstGeom prst="roundRect">
            <a:avLst>
              <a:gd name="adj" fmla="val 9161"/>
            </a:avLst>
          </a:prstGeom>
          <a:solidFill>
            <a:schemeClr val="bg1"/>
          </a:solidFill>
          <a:ln w="28575">
            <a:solidFill>
              <a:srgbClr val="5E3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Adenine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EEA1FDA-418E-A12D-F207-AC14946E2319}"/>
              </a:ext>
            </a:extLst>
          </p:cNvPr>
          <p:cNvCxnSpPr>
            <a:stCxn id="34" idx="2"/>
            <a:endCxn id="69" idx="0"/>
          </p:cNvCxnSpPr>
          <p:nvPr/>
        </p:nvCxnSpPr>
        <p:spPr>
          <a:xfrm flipH="1">
            <a:off x="3927003" y="3086410"/>
            <a:ext cx="5134803" cy="10836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4">
            <a:extLst>
              <a:ext uri="{FF2B5EF4-FFF2-40B4-BE49-F238E27FC236}">
                <a16:creationId xmlns:a16="http://schemas.microsoft.com/office/drawing/2014/main" id="{AFEF26DB-DECC-EE4A-102F-022B0862EE1F}"/>
              </a:ext>
            </a:extLst>
          </p:cNvPr>
          <p:cNvSpPr/>
          <p:nvPr/>
        </p:nvSpPr>
        <p:spPr>
          <a:xfrm>
            <a:off x="7848600" y="4170040"/>
            <a:ext cx="3195544" cy="1448110"/>
          </a:xfrm>
          <a:prstGeom prst="roundRect">
            <a:avLst>
              <a:gd name="adj" fmla="val 9161"/>
            </a:avLst>
          </a:prstGeom>
          <a:solidFill>
            <a:schemeClr val="bg1"/>
          </a:solidFill>
          <a:ln w="28575">
            <a:solidFill>
              <a:srgbClr val="5E3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ribose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5A4A335-841D-69AF-F634-60A1ECCCF6D2}"/>
              </a:ext>
            </a:extLst>
          </p:cNvPr>
          <p:cNvCxnSpPr>
            <a:stCxn id="34" idx="2"/>
            <a:endCxn id="72" idx="0"/>
          </p:cNvCxnSpPr>
          <p:nvPr/>
        </p:nvCxnSpPr>
        <p:spPr>
          <a:xfrm>
            <a:off x="9061806" y="3086410"/>
            <a:ext cx="384566" cy="10836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4">
            <a:extLst>
              <a:ext uri="{FF2B5EF4-FFF2-40B4-BE49-F238E27FC236}">
                <a16:creationId xmlns:a16="http://schemas.microsoft.com/office/drawing/2014/main" id="{C6B494ED-E6E8-1135-B996-21DD0A029F10}"/>
              </a:ext>
            </a:extLst>
          </p:cNvPr>
          <p:cNvSpPr/>
          <p:nvPr/>
        </p:nvSpPr>
        <p:spPr>
          <a:xfrm>
            <a:off x="13367969" y="4170040"/>
            <a:ext cx="3195544" cy="1448110"/>
          </a:xfrm>
          <a:prstGeom prst="roundRect">
            <a:avLst>
              <a:gd name="adj" fmla="val 9161"/>
            </a:avLst>
          </a:prstGeom>
          <a:solidFill>
            <a:schemeClr val="bg1"/>
          </a:solidFill>
          <a:ln w="28575">
            <a:solidFill>
              <a:srgbClr val="5E3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phosphate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6458783-D45B-D115-9AF1-146337CE036F}"/>
              </a:ext>
            </a:extLst>
          </p:cNvPr>
          <p:cNvCxnSpPr>
            <a:stCxn id="34" idx="2"/>
            <a:endCxn id="74" idx="0"/>
          </p:cNvCxnSpPr>
          <p:nvPr/>
        </p:nvCxnSpPr>
        <p:spPr>
          <a:xfrm>
            <a:off x="9061806" y="3086410"/>
            <a:ext cx="5903935" cy="10836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: Rounded Corners 4">
            <a:extLst>
              <a:ext uri="{FF2B5EF4-FFF2-40B4-BE49-F238E27FC236}">
                <a16:creationId xmlns:a16="http://schemas.microsoft.com/office/drawing/2014/main" id="{A4778CCD-13B8-3D3D-4D78-BE4A9BEC979D}"/>
              </a:ext>
            </a:extLst>
          </p:cNvPr>
          <p:cNvSpPr/>
          <p:nvPr/>
        </p:nvSpPr>
        <p:spPr>
          <a:xfrm>
            <a:off x="862925" y="6516111"/>
            <a:ext cx="16891675" cy="3686120"/>
          </a:xfrm>
          <a:prstGeom prst="roundRect">
            <a:avLst>
              <a:gd name="adj" fmla="val 9161"/>
            </a:avLst>
          </a:prstGeom>
          <a:solidFill>
            <a:schemeClr val="bg1"/>
          </a:solidFill>
          <a:ln w="28575">
            <a:solidFill>
              <a:srgbClr val="5E3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ATP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phosphate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fr-F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10.5/p.63 </a:t>
            </a:r>
            <a:r>
              <a:rPr lang="fr-FR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fr-FR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F9A53-3122-4CCE-BCEC-837998155635}"/>
              </a:ext>
            </a:extLst>
          </p:cNvPr>
          <p:cNvSpPr txBox="1"/>
          <p:nvPr/>
        </p:nvSpPr>
        <p:spPr>
          <a:xfrm>
            <a:off x="7365976" y="9382480"/>
            <a:ext cx="1154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400" dirty="0"/>
              <a:t>https://www.youtube.com/watch?v=NN5Y57NbnrU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9" grpId="0" animBg="1"/>
      <p:bldP spid="72" grpId="0" animBg="1"/>
      <p:bldP spid="74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2167618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TextBox 39"/>
          <p:cNvSpPr txBox="1"/>
          <p:nvPr/>
        </p:nvSpPr>
        <p:spPr>
          <a:xfrm>
            <a:off x="466475" y="3160314"/>
            <a:ext cx="16775372" cy="5455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545454"/>
                </a:solidFill>
                <a:latin typeface="DM Sans"/>
              </a:rPr>
              <a:t>+ Enzyme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là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xúc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tác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sinh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học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đặc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hiệu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làm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tang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tốc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độ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phản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ứng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,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không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bị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biến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đổi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khi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kết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thúc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phản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ứng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545454"/>
                </a:solidFill>
                <a:latin typeface="DM Sans"/>
              </a:rPr>
              <a:t>+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Chất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tham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gia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phản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ứng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do enzyme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xúc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tác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được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gọi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là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cơ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545454"/>
                </a:solidFill>
                <a:latin typeface="DM Sans"/>
              </a:rPr>
              <a:t>+ Enzyme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có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thể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làm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tăng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tốc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độ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phản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ứng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lên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hàng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trăm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nghìn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đến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hàng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triệu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tỉ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lần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so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với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phản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ứng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không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có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xúc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tác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545454"/>
                </a:solidFill>
                <a:latin typeface="DM Sans"/>
              </a:rPr>
              <a:t>+ Enzyme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có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tính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đặc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hiệu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với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phản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ứng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và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545454"/>
                </a:solidFill>
                <a:latin typeface="DM Sans"/>
              </a:rPr>
              <a:t>cơ</a:t>
            </a:r>
            <a:r>
              <a:rPr lang="en-US" sz="4000" dirty="0">
                <a:solidFill>
                  <a:srgbClr val="545454"/>
                </a:solidFill>
                <a:latin typeface="DM Sans"/>
              </a:rPr>
              <a:t> chat. 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25536" y="349445"/>
            <a:ext cx="16775373" cy="2507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8000" dirty="0">
                <a:solidFill>
                  <a:srgbClr val="227C9D"/>
                </a:solidFill>
                <a:latin typeface="Kollektif Bold"/>
              </a:rPr>
              <a:t>II. ENZYME</a:t>
            </a:r>
          </a:p>
          <a:p>
            <a:pPr algn="ctr">
              <a:lnSpc>
                <a:spcPts val="9999"/>
              </a:lnSpc>
            </a:pPr>
            <a:r>
              <a:rPr lang="en-US" sz="8000" dirty="0">
                <a:solidFill>
                  <a:srgbClr val="227C9D"/>
                </a:solidFill>
                <a:latin typeface="Kollektif Bold"/>
              </a:rPr>
              <a:t>1. </a:t>
            </a:r>
            <a:r>
              <a:rPr lang="en-US" sz="8000" dirty="0" err="1">
                <a:solidFill>
                  <a:srgbClr val="227C9D"/>
                </a:solidFill>
                <a:latin typeface="Kollektif Bold"/>
              </a:rPr>
              <a:t>Khái</a:t>
            </a:r>
            <a:r>
              <a:rPr lang="en-US" sz="80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8000" dirty="0" err="1">
                <a:solidFill>
                  <a:srgbClr val="227C9D"/>
                </a:solidFill>
                <a:latin typeface="Kollektif Bold"/>
              </a:rPr>
              <a:t>niệm</a:t>
            </a:r>
            <a:r>
              <a:rPr lang="en-US" sz="80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8000" dirty="0" err="1">
                <a:solidFill>
                  <a:srgbClr val="227C9D"/>
                </a:solidFill>
                <a:latin typeface="Kollektif Bold"/>
              </a:rPr>
              <a:t>và</a:t>
            </a:r>
            <a:r>
              <a:rPr lang="en-US" sz="80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8000" dirty="0" err="1">
                <a:solidFill>
                  <a:srgbClr val="227C9D"/>
                </a:solidFill>
                <a:latin typeface="Kollektif Bold"/>
              </a:rPr>
              <a:t>vai</a:t>
            </a:r>
            <a:r>
              <a:rPr lang="en-US" sz="80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8000" dirty="0" err="1">
                <a:solidFill>
                  <a:srgbClr val="227C9D"/>
                </a:solidFill>
                <a:latin typeface="Kollektif Bold"/>
              </a:rPr>
              <a:t>trò</a:t>
            </a:r>
            <a:r>
              <a:rPr lang="en-US" sz="8000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8000" dirty="0" err="1">
                <a:solidFill>
                  <a:srgbClr val="227C9D"/>
                </a:solidFill>
                <a:latin typeface="Kollektif Bold"/>
              </a:rPr>
              <a:t>của</a:t>
            </a:r>
            <a:r>
              <a:rPr lang="en-US" sz="8000" dirty="0">
                <a:solidFill>
                  <a:srgbClr val="227C9D"/>
                </a:solidFill>
                <a:latin typeface="Kollektif Bold"/>
              </a:rPr>
              <a:t> enzyme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1109</Words>
  <Application>Microsoft Macintosh PowerPoint</Application>
  <PresentationFormat>Custom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DM Sans</vt:lpstr>
      <vt:lpstr>Baloo Bhaijaan</vt:lpstr>
      <vt:lpstr>Kollektif Bold</vt:lpstr>
      <vt:lpstr>Arial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22</cp:revision>
  <dcterms:created xsi:type="dcterms:W3CDTF">2006-08-16T00:00:00Z</dcterms:created>
  <dcterms:modified xsi:type="dcterms:W3CDTF">2024-07-26T04:52:56Z</dcterms:modified>
  <dc:identifier>DAF1JxS8H3c</dc:identifier>
</cp:coreProperties>
</file>