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11" r:id="rId3"/>
    <p:sldId id="258" r:id="rId4"/>
    <p:sldId id="287" r:id="rId5"/>
    <p:sldId id="305" r:id="rId6"/>
    <p:sldId id="306" r:id="rId7"/>
    <p:sldId id="288" r:id="rId8"/>
    <p:sldId id="289" r:id="rId9"/>
    <p:sldId id="290" r:id="rId10"/>
    <p:sldId id="291" r:id="rId11"/>
    <p:sldId id="310" r:id="rId12"/>
    <p:sldId id="301" r:id="rId13"/>
    <p:sldId id="292" r:id="rId14"/>
    <p:sldId id="304" r:id="rId15"/>
    <p:sldId id="303" r:id="rId16"/>
    <p:sldId id="302" r:id="rId17"/>
    <p:sldId id="293" r:id="rId18"/>
    <p:sldId id="295" r:id="rId19"/>
    <p:sldId id="309" r:id="rId20"/>
    <p:sldId id="297" r:id="rId21"/>
    <p:sldId id="298" r:id="rId22"/>
    <p:sldId id="299" r:id="rId23"/>
    <p:sldId id="283" r:id="rId24"/>
    <p:sldId id="300" r:id="rId25"/>
  </p:sldIdLst>
  <p:sldSz cx="12192000" cy="6858000"/>
  <p:notesSz cx="6858000" cy="9144000"/>
  <p:embeddedFontLst>
    <p:embeddedFont>
      <p:font typeface="VNI-Times" pitchFamily="2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.VnFree"/>
      <p:regular r:id="rId36"/>
    </p:embeddedFont>
    <p:embeddedFont>
      <p:font typeface="#9Slide03 Sofia Pro Soft Bold" charset="0"/>
      <p:bold r:id="rId37"/>
    </p:embeddedFont>
    <p:embeddedFont>
      <p:font typeface="Tahoma" pitchFamily="34" charset="0"/>
      <p:regular r:id="rId38"/>
      <p:bold r:id="rId39"/>
    </p:embeddedFont>
    <p:embeddedFont>
      <p:font typeface="Questrial" charset="0"/>
      <p:regular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F6699"/>
    <a:srgbClr val="00A69C"/>
    <a:srgbClr val="0AA06E"/>
    <a:srgbClr val="2B8F66"/>
    <a:srgbClr val="FFE699"/>
    <a:srgbClr val="C5E0B4"/>
    <a:srgbClr val="0F3041"/>
    <a:srgbClr val="39A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50" d="100"/>
          <a:sy n="50" d="100"/>
        </p:scale>
        <p:origin x="-1204" y="-73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#9Slide03 Sofia Pro Soft Bold" panose="020B0000000000000000" pitchFamily="34" charset="0"/>
              </a:rPr>
              <a:t>2025/4/24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#9Slide03 Sofia Pro Soft Bold" panose="020B0000000000000000" pitchFamily="34" charset="0"/>
              </a:rPr>
              <a:t>‹#›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2025/4/24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058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ABBA846-BFE6-4A6F-6ACC-424D822D5481}"/>
              </a:ext>
            </a:extLst>
          </p:cNvPr>
          <p:cNvGrpSpPr/>
          <p:nvPr userDrawn="1"/>
        </p:nvGrpSpPr>
        <p:grpSpPr>
          <a:xfrm>
            <a:off x="0" y="-139700"/>
            <a:ext cx="12192000" cy="6928033"/>
            <a:chOff x="0" y="-3115"/>
            <a:chExt cx="12192000" cy="6861116"/>
          </a:xfrm>
        </p:grpSpPr>
        <p:sp>
          <p:nvSpPr>
  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-1"/>
              <a:ext cx="12192000" cy="48810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6" r="7389" b="84853"/>
            <a:stretch>
              <a:fillRect/>
            </a:stretch>
          </p:blipFill>
          <p:spPr>
            <a:xfrm>
              <a:off x="1687112" y="-3115"/>
              <a:ext cx="8772281" cy="4085718"/>
            </a:xfrm>
            <a:prstGeom prst="rect">
              <a:avLst/>
            </a:prstGeom>
          </p:spPr>
        </p:pic>
        <p:sp>
          <p:nvSpPr>
  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3672498"/>
              <a:ext cx="12192000" cy="318550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1" t="2395" r="84645" b="93484"/>
            <a:stretch>
              <a:fillRect/>
            </a:stretch>
          </p:blipFill>
          <p:spPr>
            <a:xfrm>
              <a:off x="466892" y="292901"/>
              <a:ext cx="1123233" cy="103899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4F3B753-0755-07AE-914C-EE42794D84D6}"/>
                </a:ext>
              </a:extLst>
            </p:cNvPr>
            <p:cNvGrpSpPr/>
            <p:nvPr userDrawn="1"/>
          </p:nvGrpSpPr>
          <p:grpSpPr>
            <a:xfrm>
              <a:off x="2634518" y="1337636"/>
              <a:ext cx="6810085" cy="2994182"/>
              <a:chOff x="2690957" y="2493218"/>
              <a:chExt cx="6810085" cy="2994182"/>
            </a:xfrm>
          </p:grpSpPr>
          <p:pic>
            <p:nvPicPr>
              <p:cNvPr id="9" name="图片 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22" t="724" r="34057" b="90923"/>
              <a:stretch>
                <a:fillRect/>
              </a:stretch>
            </p:blipFill>
            <p:spPr>
              <a:xfrm>
                <a:off x="4572000" y="2493218"/>
                <a:ext cx="2906631" cy="189563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4" t="14646" r="12461" b="75553"/>
              <a:stretch>
                <a:fillRect/>
              </a:stretch>
            </p:blipFill>
            <p:spPr>
              <a:xfrm>
                <a:off x="2690957" y="3099800"/>
                <a:ext cx="6810085" cy="2387600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56" t="20493" r="3839" b="71711"/>
            <a:stretch>
              <a:fillRect/>
            </a:stretch>
          </p:blipFill>
          <p:spPr>
            <a:xfrm>
              <a:off x="1098576" y="5296749"/>
              <a:ext cx="605307" cy="90152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48" r="80462" b="64472"/>
            <a:stretch>
              <a:fillRect/>
            </a:stretch>
          </p:blipFill>
          <p:spPr>
            <a:xfrm>
              <a:off x="10428450" y="5613283"/>
              <a:ext cx="850559" cy="656822"/>
            </a:xfrm>
            <a:prstGeom prst="rect">
              <a:avLst/>
            </a:prstGeom>
          </p:spPr>
        </p:pic>
      </p:grp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90125" y="5487674"/>
            <a:ext cx="9144000" cy="65682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F30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TÊN BÀI</a:t>
            </a:r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583B455-B473-BB86-ACA8-2EB9AFDB73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49642">
            <a:off x="10817020" y="4152106"/>
            <a:ext cx="986308" cy="986308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1EDE7FAB-DF6F-DE9B-C46A-859690A5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3895" y="3931283"/>
            <a:ext cx="7836289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CHƯƠNG</a:t>
            </a:r>
            <a:endParaRPr lang="en-US" dirty="0"/>
          </a:p>
        </p:txBody>
      </p:sp>
      <p:sp>
        <p:nvSpPr>
          <p:cNvPr id="37" name="日期占位符 3">
            <a:extLst>
              <a:ext uri="{FF2B5EF4-FFF2-40B4-BE49-F238E27FC236}">
                <a16:creationId xmlns:a16="http://schemas.microsoft.com/office/drawing/2014/main" xmlns="" id="{81D632CC-86DF-7FCC-57F4-83C86D44E19D}"/>
              </a:ext>
            </a:extLst>
          </p:cNvPr>
          <p:cNvSpPr txBox="1">
            <a:spLocks/>
          </p:cNvSpPr>
          <p:nvPr userDrawn="1"/>
        </p:nvSpPr>
        <p:spPr>
          <a:xfrm>
            <a:off x="1179815" y="6423208"/>
            <a:ext cx="3106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/>
              <a:t>SIÊU</a:t>
            </a:r>
            <a:r>
              <a:rPr lang="en-US" altLang="zh-CN" dirty="0"/>
              <a:t> </a:t>
            </a:r>
            <a:r>
              <a:rPr lang="en-US" altLang="zh-CN" dirty="0" err="1"/>
              <a:t>DỰ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HÓA</a:t>
            </a:r>
            <a:r>
              <a:rPr lang="en-US" altLang="zh-CN" dirty="0"/>
              <a:t> 12 </a:t>
            </a:r>
            <a:r>
              <a:rPr lang="en-US" altLang="zh-CN" dirty="0" err="1"/>
              <a:t>CHƯƠNG</a:t>
            </a:r>
            <a:r>
              <a:rPr lang="en-US" altLang="zh-CN" dirty="0"/>
              <a:t> </a:t>
            </a:r>
            <a:r>
              <a:rPr lang="en-US" altLang="zh-CN" dirty="0" err="1"/>
              <a:t>TRÌNH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17C6A2A0-4F75-0881-107A-D35F8C4A9A27}"/>
              </a:ext>
            </a:extLst>
          </p:cNvPr>
          <p:cNvSpPr/>
          <p:nvPr userDrawn="1"/>
        </p:nvSpPr>
        <p:spPr>
          <a:xfrm rot="8074440">
            <a:off x="1471429" y="2768302"/>
            <a:ext cx="290438" cy="4897918"/>
          </a:xfrm>
          <a:custGeom>
            <a:avLst/>
            <a:gdLst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66289 w 621718"/>
              <a:gd name="connsiteY3" fmla="*/ 6477856 h 6477856"/>
              <a:gd name="connsiteX4" fmla="*/ 0 w 621718"/>
              <a:gd name="connsiteY4" fmla="*/ 6477856 h 6477856"/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76450 w 621718"/>
              <a:gd name="connsiteY3" fmla="*/ 5111263 h 6477856"/>
              <a:gd name="connsiteX4" fmla="*/ 0 w 621718"/>
              <a:gd name="connsiteY4" fmla="*/ 6477856 h 6477856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54436 w 599704"/>
              <a:gd name="connsiteY3" fmla="*/ 5111263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73303 w 599704"/>
              <a:gd name="connsiteY3" fmla="*/ 4935802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92210 w 599704"/>
              <a:gd name="connsiteY3" fmla="*/ 4971938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21490 w 599704"/>
              <a:gd name="connsiteY3" fmla="*/ 4986851 h 5493430"/>
              <a:gd name="connsiteX4" fmla="*/ 0 w 599704"/>
              <a:gd name="connsiteY4" fmla="*/ 5493430 h 5493430"/>
              <a:gd name="connsiteX0" fmla="*/ 0 w 647147"/>
              <a:gd name="connsiteY0" fmla="*/ 5493430 h 5493430"/>
              <a:gd name="connsiteX1" fmla="*/ 133416 w 647147"/>
              <a:gd name="connsiteY1" fmla="*/ 0 h 5493430"/>
              <a:gd name="connsiteX2" fmla="*/ 647147 w 647147"/>
              <a:gd name="connsiteY2" fmla="*/ 536734 h 5493430"/>
              <a:gd name="connsiteX3" fmla="*/ 521490 w 647147"/>
              <a:gd name="connsiteY3" fmla="*/ 4986851 h 5493430"/>
              <a:gd name="connsiteX4" fmla="*/ 0 w 647147"/>
              <a:gd name="connsiteY4" fmla="*/ 5493430 h 5493430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516419 w 642076"/>
              <a:gd name="connsiteY3" fmla="*/ 4986851 h 5184845"/>
              <a:gd name="connsiteX4" fmla="*/ 1 w 642076"/>
              <a:gd name="connsiteY4" fmla="*/ 5184845 h 5184845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452173 w 642076"/>
              <a:gd name="connsiteY3" fmla="*/ 4942549 h 5184845"/>
              <a:gd name="connsiteX4" fmla="*/ 1 w 642076"/>
              <a:gd name="connsiteY4" fmla="*/ 5184845 h 5184845"/>
              <a:gd name="connsiteX0" fmla="*/ 1 w 642076"/>
              <a:gd name="connsiteY0" fmla="*/ 4942767 h 4942767"/>
              <a:gd name="connsiteX1" fmla="*/ 10663 w 642076"/>
              <a:gd name="connsiteY1" fmla="*/ 0 h 4942767"/>
              <a:gd name="connsiteX2" fmla="*/ 642076 w 642076"/>
              <a:gd name="connsiteY2" fmla="*/ 294656 h 4942767"/>
              <a:gd name="connsiteX3" fmla="*/ 452173 w 642076"/>
              <a:gd name="connsiteY3" fmla="*/ 4700471 h 4942767"/>
              <a:gd name="connsiteX4" fmla="*/ 1 w 642076"/>
              <a:gd name="connsiteY4" fmla="*/ 4942767 h 4942767"/>
              <a:gd name="connsiteX0" fmla="*/ 1 w 642076"/>
              <a:gd name="connsiteY0" fmla="*/ 4934927 h 4934927"/>
              <a:gd name="connsiteX1" fmla="*/ 156727 w 642076"/>
              <a:gd name="connsiteY1" fmla="*/ 0 h 4934927"/>
              <a:gd name="connsiteX2" fmla="*/ 642076 w 642076"/>
              <a:gd name="connsiteY2" fmla="*/ 286816 h 4934927"/>
              <a:gd name="connsiteX3" fmla="*/ 452173 w 642076"/>
              <a:gd name="connsiteY3" fmla="*/ 4692631 h 4934927"/>
              <a:gd name="connsiteX4" fmla="*/ 1 w 642076"/>
              <a:gd name="connsiteY4" fmla="*/ 4934927 h 4934927"/>
              <a:gd name="connsiteX0" fmla="*/ 1 w 642076"/>
              <a:gd name="connsiteY0" fmla="*/ 4897918 h 4897918"/>
              <a:gd name="connsiteX1" fmla="*/ 237335 w 642076"/>
              <a:gd name="connsiteY1" fmla="*/ 0 h 4897918"/>
              <a:gd name="connsiteX2" fmla="*/ 642076 w 642076"/>
              <a:gd name="connsiteY2" fmla="*/ 249807 h 4897918"/>
              <a:gd name="connsiteX3" fmla="*/ 452173 w 642076"/>
              <a:gd name="connsiteY3" fmla="*/ 4655622 h 4897918"/>
              <a:gd name="connsiteX4" fmla="*/ 1 w 642076"/>
              <a:gd name="connsiteY4" fmla="*/ 4897918 h 489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76" h="4897918">
                <a:moveTo>
                  <a:pt x="1" y="4897918"/>
                </a:moveTo>
                <a:lnTo>
                  <a:pt x="237335" y="0"/>
                </a:lnTo>
                <a:lnTo>
                  <a:pt x="642076" y="249807"/>
                </a:lnTo>
                <a:lnTo>
                  <a:pt x="452173" y="4655622"/>
                </a:lnTo>
                <a:lnTo>
                  <a:pt x="1" y="489791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E589D5EF-030F-8769-1C50-91274FB2E506}"/>
              </a:ext>
            </a:extLst>
          </p:cNvPr>
          <p:cNvSpPr/>
          <p:nvPr userDrawn="1"/>
        </p:nvSpPr>
        <p:spPr>
          <a:xfrm rot="10800000">
            <a:off x="10387446" y="0"/>
            <a:ext cx="1804554" cy="1600200"/>
          </a:xfrm>
          <a:prstGeom prst="rtTriangl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6C6B19EB-00A6-024A-AE5E-A768B734BCD4}"/>
              </a:ext>
            </a:extLst>
          </p:cNvPr>
          <p:cNvSpPr/>
          <p:nvPr userDrawn="1"/>
        </p:nvSpPr>
        <p:spPr>
          <a:xfrm>
            <a:off x="0" y="3906982"/>
            <a:ext cx="2867891" cy="2951018"/>
          </a:xfrm>
          <a:prstGeom prst="rtTriangle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F3A084-5693-AD05-A610-B1A7F100A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4566" y="654278"/>
            <a:ext cx="403895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B52CEC-C8CF-9CE5-3B24-56FB847E48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09" y="5634432"/>
            <a:ext cx="956989" cy="95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4AE32C-2F30-350B-3B6C-F202C50057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89723" y="115896"/>
            <a:ext cx="658065" cy="658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0FF70F6A-CAE4-535C-BF5B-2778D6D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E3E02AE-512E-32FD-FF19-25183AC9E500}"/>
              </a:ext>
            </a:extLst>
          </p:cNvPr>
          <p:cNvSpPr/>
          <p:nvPr userDrawn="1"/>
        </p:nvSpPr>
        <p:spPr>
          <a:xfrm>
            <a:off x="1" y="6365432"/>
            <a:ext cx="12192000" cy="667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sp>
        <p:nvSpPr>
          <p:cNvPr id="1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40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endParaRPr lang="en-US" altLang="zh-CN" dirty="0"/>
          </a:p>
          <a:p>
            <a:pPr lvl="0"/>
            <a:endParaRPr lang="en-US" altLang="zh-CN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81208" y="1825625"/>
            <a:ext cx="5181600" cy="435133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endParaRPr lang="zh-CN" altLang="en-US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xmlns="" id="{385707DC-ABC0-B892-85C0-F3CCC6310A65}"/>
              </a:ext>
            </a:extLst>
          </p:cNvPr>
          <p:cNvSpPr txBox="1">
            <a:spLocks/>
          </p:cNvSpPr>
          <p:nvPr userDrawn="1"/>
        </p:nvSpPr>
        <p:spPr>
          <a:xfrm>
            <a:off x="2495508" y="13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 altLang="zh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4C2B1E8-675E-9769-AB1C-C747A8444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692276"/>
            <a:ext cx="628414" cy="628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9365AD7-171E-60E4-84B5-342AC925C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4056398"/>
            <a:ext cx="628414" cy="628414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7052236C-E6A5-6066-0C3E-A62C807E2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6070089" y="-683473"/>
            <a:ext cx="4214454" cy="1962895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16197A58-DEBE-6791-219D-FB0662D2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2712306" y="-526209"/>
            <a:ext cx="3876797" cy="1805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BE67157-5B93-BB35-4452-AEF6039DCA05}"/>
              </a:ext>
            </a:extLst>
          </p:cNvPr>
          <p:cNvSpPr txBox="1"/>
          <p:nvPr userDrawn="1"/>
        </p:nvSpPr>
        <p:spPr>
          <a:xfrm>
            <a:off x="2539830" y="200125"/>
            <a:ext cx="81939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vi-VN" sz="2800" b="1" dirty="0">
                <a:solidFill>
                  <a:srgbClr val="FF0000"/>
                </a:solidFill>
              </a:rPr>
              <a:t>ơ</a:t>
            </a:r>
            <a:r>
              <a:rPr lang="en-US" sz="2800" b="1" dirty="0">
                <a:solidFill>
                  <a:srgbClr val="FF0000"/>
                </a:solidFill>
              </a:rPr>
              <a:t> L</a:t>
            </a:r>
            <a:r>
              <a:rPr lang="vi-VN" sz="2800" b="1" dirty="0">
                <a:solidFill>
                  <a:srgbClr val="FF0000"/>
                </a:solidFill>
              </a:rPr>
              <a:t>ư</a:t>
            </a:r>
            <a:r>
              <a:rPr lang="en-US" sz="2800" b="1" dirty="0" err="1">
                <a:solidFill>
                  <a:srgbClr val="FF0000"/>
                </a:solidFill>
              </a:rPr>
              <a:t>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Thành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Ion Kim </a:t>
            </a:r>
            <a:r>
              <a:rPr lang="en-US" sz="2800" b="1" dirty="0" err="1">
                <a:solidFill>
                  <a:srgbClr val="FF0000"/>
                </a:solidFill>
              </a:rPr>
              <a:t>Loại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Chuyển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</a:rPr>
              <a:t>Dịch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xmlns="" id="{A87EA374-0413-9B9D-92EF-6FE52E127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9644670" y="-526209"/>
            <a:ext cx="4214454" cy="196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1267A8-1A68-EAF8-409A-2AFBF773F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3810" y="61008"/>
            <a:ext cx="1248406" cy="12484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9F5F7E4-98ED-40EB-9BD7-65B11D76C656}"/>
              </a:ext>
            </a:extLst>
          </p:cNvPr>
          <p:cNvSpPr/>
          <p:nvPr userDrawn="1"/>
        </p:nvSpPr>
        <p:spPr>
          <a:xfrm>
            <a:off x="402771" y="6399215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 err="1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</a:t>
            </a:r>
            <a:r>
              <a:rPr lang="en-US" altLang="zh-CN" sz="1400" dirty="0">
                <a:solidFill>
                  <a:schemeClr val="tx2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sz="1400" dirty="0" err="1">
                <a:solidFill>
                  <a:schemeClr val="tx2"/>
                </a:solidFill>
                <a:latin typeface="#9Slide03 Sofia Pro Soft Bold" panose="020B0000000000000000" pitchFamily="34" charset="0"/>
              </a:rPr>
              <a:t>DỰ</a:t>
            </a:r>
            <a:r>
              <a:rPr lang="en-US" altLang="zh-CN" sz="1400" dirty="0">
                <a:solidFill>
                  <a:schemeClr val="tx2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sz="1400" dirty="0" err="1">
                <a:solidFill>
                  <a:schemeClr val="tx2"/>
                </a:solidFill>
                <a:latin typeface="#9Slide03 Sofia Pro Soft Bold" panose="020B0000000000000000" pitchFamily="34" charset="0"/>
              </a:rPr>
              <a:t>ÁN</a:t>
            </a:r>
            <a:r>
              <a:rPr lang="en-US" altLang="zh-CN" sz="1400" dirty="0">
                <a:solidFill>
                  <a:schemeClr val="tx2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sz="1400" dirty="0" err="1">
                <a:solidFill>
                  <a:schemeClr val="tx2"/>
                </a:solidFill>
                <a:latin typeface="#9Slide03 Sofia Pro Soft Bold" panose="020B0000000000000000" pitchFamily="34" charset="0"/>
              </a:rPr>
              <a:t>HÓA</a:t>
            </a:r>
            <a:r>
              <a:rPr lang="en-US" altLang="zh-CN" sz="1400" dirty="0">
                <a:solidFill>
                  <a:schemeClr val="tx2"/>
                </a:solidFill>
                <a:latin typeface="#9Slide03 Sofia Pro Soft Bold" panose="020B0000000000000000" pitchFamily="34" charset="0"/>
              </a:rPr>
              <a:t> 12 </a:t>
            </a:r>
            <a:r>
              <a:rPr lang="en-US" altLang="zh-CN" sz="1400" dirty="0" err="1">
                <a:solidFill>
                  <a:schemeClr val="tx2"/>
                </a:solidFill>
                <a:latin typeface="#9Slide03 Sofia Pro Soft Bold" panose="020B0000000000000000" pitchFamily="34" charset="0"/>
              </a:rPr>
              <a:t>CHƯƠNG</a:t>
            </a:r>
            <a:r>
              <a:rPr lang="en-US" altLang="zh-CN" sz="1400" dirty="0">
                <a:solidFill>
                  <a:schemeClr val="tx2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sz="1400" dirty="0" err="1">
                <a:solidFill>
                  <a:schemeClr val="tx2"/>
                </a:solidFill>
                <a:latin typeface="#9Slide03 Sofia Pro Soft Bold" panose="020B0000000000000000" pitchFamily="34" charset="0"/>
              </a:rPr>
              <a:t>TRÌNH</a:t>
            </a:r>
            <a:r>
              <a:rPr lang="en-US" altLang="zh-CN" sz="1400" dirty="0">
                <a:solidFill>
                  <a:schemeClr val="tx2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altLang="zh-CN" sz="1400" dirty="0" err="1">
                <a:solidFill>
                  <a:schemeClr val="tx2"/>
                </a:solidFill>
                <a:latin typeface="#9Slide03 Sofia Pro Soft Bold" panose="020B0000000000000000" pitchFamily="34" charset="0"/>
              </a:rPr>
              <a:t>MỚI</a:t>
            </a:r>
            <a:endParaRPr lang="zh-CN" altLang="en-US" sz="1400" dirty="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  <p:pic>
        <p:nvPicPr>
          <p:cNvPr id="20" name="Picture 19">
            <a:extLst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93" y="1692276"/>
            <a:ext cx="628414" cy="628414"/>
          </a:xfrm>
          <a:prstGeom prst="rect">
            <a:avLst/>
          </a:prstGeom>
        </p:spPr>
      </p:pic>
      <p:pic>
        <p:nvPicPr>
          <p:cNvPr id="21" name="Picture 20">
            <a:extLst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93" y="4056398"/>
            <a:ext cx="628414" cy="62841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82945" y="58590"/>
            <a:ext cx="1228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A2A41DB-4420-A75C-6B3C-107D8BD86DBB}"/>
              </a:ext>
            </a:extLst>
          </p:cNvPr>
          <p:cNvGrpSpPr/>
          <p:nvPr userDrawn="1"/>
        </p:nvGrpSpPr>
        <p:grpSpPr>
          <a:xfrm flipH="1">
            <a:off x="0" y="0"/>
            <a:ext cx="13024311" cy="6858000"/>
            <a:chOff x="-832311" y="0"/>
            <a:chExt cx="13024311" cy="68580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xmlns="" id="{39A8F63F-E63B-E5EC-7A89-CB47D99CCB5F}"/>
                </a:ext>
              </a:extLst>
            </p:cNvPr>
            <p:cNvSpPr/>
            <p:nvPr userDrawn="1"/>
          </p:nvSpPr>
          <p:spPr>
            <a:xfrm rot="10800000">
              <a:off x="10387446" y="0"/>
              <a:ext cx="1804554" cy="1600200"/>
            </a:xfrm>
            <a:prstGeom prst="rtTriangle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4F4D73A-43CB-9D3F-D0FF-2329D2088C42}"/>
                </a:ext>
              </a:extLst>
            </p:cNvPr>
            <p:cNvGrpSpPr/>
            <p:nvPr userDrawn="1"/>
          </p:nvGrpSpPr>
          <p:grpSpPr>
            <a:xfrm>
              <a:off x="-832311" y="3906982"/>
              <a:ext cx="4897918" cy="2951018"/>
              <a:chOff x="-832311" y="3906982"/>
              <a:chExt cx="4897918" cy="2951018"/>
            </a:xfrm>
          </p:grpSpPr>
          <p:sp>
            <p:nvSpPr>
              <p:cNvPr id="3" name="Parallelogram 12">
                <a:extLst>
                  <a:ext uri="{FF2B5EF4-FFF2-40B4-BE49-F238E27FC236}">
                    <a16:creationId xmlns:a16="http://schemas.microsoft.com/office/drawing/2014/main" xmlns="" id="{259C567D-2E7A-3FB2-1BBD-145B861C527E}"/>
                  </a:ext>
                </a:extLst>
              </p:cNvPr>
              <p:cNvSpPr/>
              <p:nvPr userDrawn="1"/>
            </p:nvSpPr>
            <p:spPr>
              <a:xfrm rot="8074440">
                <a:off x="1471429" y="2768302"/>
                <a:ext cx="290438" cy="4897918"/>
              </a:xfrm>
              <a:custGeom>
                <a:avLst/>
                <a:gdLst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66289 w 621718"/>
                  <a:gd name="connsiteY3" fmla="*/ 6477856 h 6477856"/>
                  <a:gd name="connsiteX4" fmla="*/ 0 w 621718"/>
                  <a:gd name="connsiteY4" fmla="*/ 6477856 h 6477856"/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76450 w 621718"/>
                  <a:gd name="connsiteY3" fmla="*/ 5111263 h 6477856"/>
                  <a:gd name="connsiteX4" fmla="*/ 0 w 621718"/>
                  <a:gd name="connsiteY4" fmla="*/ 6477856 h 6477856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54436 w 599704"/>
                  <a:gd name="connsiteY3" fmla="*/ 5111263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73303 w 599704"/>
                  <a:gd name="connsiteY3" fmla="*/ 4935802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92210 w 599704"/>
                  <a:gd name="connsiteY3" fmla="*/ 4971938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21490 w 599704"/>
                  <a:gd name="connsiteY3" fmla="*/ 4986851 h 5493430"/>
                  <a:gd name="connsiteX4" fmla="*/ 0 w 599704"/>
                  <a:gd name="connsiteY4" fmla="*/ 5493430 h 5493430"/>
                  <a:gd name="connsiteX0" fmla="*/ 0 w 647147"/>
                  <a:gd name="connsiteY0" fmla="*/ 5493430 h 5493430"/>
                  <a:gd name="connsiteX1" fmla="*/ 133416 w 647147"/>
                  <a:gd name="connsiteY1" fmla="*/ 0 h 5493430"/>
                  <a:gd name="connsiteX2" fmla="*/ 647147 w 647147"/>
                  <a:gd name="connsiteY2" fmla="*/ 536734 h 5493430"/>
                  <a:gd name="connsiteX3" fmla="*/ 521490 w 647147"/>
                  <a:gd name="connsiteY3" fmla="*/ 4986851 h 5493430"/>
                  <a:gd name="connsiteX4" fmla="*/ 0 w 647147"/>
                  <a:gd name="connsiteY4" fmla="*/ 5493430 h 5493430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516419 w 642076"/>
                  <a:gd name="connsiteY3" fmla="*/ 4986851 h 5184845"/>
                  <a:gd name="connsiteX4" fmla="*/ 1 w 642076"/>
                  <a:gd name="connsiteY4" fmla="*/ 5184845 h 5184845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452173 w 642076"/>
                  <a:gd name="connsiteY3" fmla="*/ 4942549 h 5184845"/>
                  <a:gd name="connsiteX4" fmla="*/ 1 w 642076"/>
                  <a:gd name="connsiteY4" fmla="*/ 5184845 h 5184845"/>
                  <a:gd name="connsiteX0" fmla="*/ 1 w 642076"/>
                  <a:gd name="connsiteY0" fmla="*/ 4942767 h 4942767"/>
                  <a:gd name="connsiteX1" fmla="*/ 10663 w 642076"/>
                  <a:gd name="connsiteY1" fmla="*/ 0 h 4942767"/>
                  <a:gd name="connsiteX2" fmla="*/ 642076 w 642076"/>
                  <a:gd name="connsiteY2" fmla="*/ 294656 h 4942767"/>
                  <a:gd name="connsiteX3" fmla="*/ 452173 w 642076"/>
                  <a:gd name="connsiteY3" fmla="*/ 4700471 h 4942767"/>
                  <a:gd name="connsiteX4" fmla="*/ 1 w 642076"/>
                  <a:gd name="connsiteY4" fmla="*/ 4942767 h 4942767"/>
                  <a:gd name="connsiteX0" fmla="*/ 1 w 642076"/>
                  <a:gd name="connsiteY0" fmla="*/ 4934927 h 4934927"/>
                  <a:gd name="connsiteX1" fmla="*/ 156727 w 642076"/>
                  <a:gd name="connsiteY1" fmla="*/ 0 h 4934927"/>
                  <a:gd name="connsiteX2" fmla="*/ 642076 w 642076"/>
                  <a:gd name="connsiteY2" fmla="*/ 286816 h 4934927"/>
                  <a:gd name="connsiteX3" fmla="*/ 452173 w 642076"/>
                  <a:gd name="connsiteY3" fmla="*/ 4692631 h 4934927"/>
                  <a:gd name="connsiteX4" fmla="*/ 1 w 642076"/>
                  <a:gd name="connsiteY4" fmla="*/ 4934927 h 4934927"/>
                  <a:gd name="connsiteX0" fmla="*/ 1 w 642076"/>
                  <a:gd name="connsiteY0" fmla="*/ 4897918 h 4897918"/>
                  <a:gd name="connsiteX1" fmla="*/ 237335 w 642076"/>
                  <a:gd name="connsiteY1" fmla="*/ 0 h 4897918"/>
                  <a:gd name="connsiteX2" fmla="*/ 642076 w 642076"/>
                  <a:gd name="connsiteY2" fmla="*/ 249807 h 4897918"/>
                  <a:gd name="connsiteX3" fmla="*/ 452173 w 642076"/>
                  <a:gd name="connsiteY3" fmla="*/ 4655622 h 4897918"/>
                  <a:gd name="connsiteX4" fmla="*/ 1 w 642076"/>
                  <a:gd name="connsiteY4" fmla="*/ 4897918 h 489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076" h="4897918">
                    <a:moveTo>
                      <a:pt x="1" y="4897918"/>
                    </a:moveTo>
                    <a:lnTo>
                      <a:pt x="237335" y="0"/>
                    </a:lnTo>
                    <a:lnTo>
                      <a:pt x="642076" y="249807"/>
                    </a:lnTo>
                    <a:lnTo>
                      <a:pt x="452173" y="4655622"/>
                    </a:lnTo>
                    <a:lnTo>
                      <a:pt x="1" y="4897918"/>
                    </a:lnTo>
                    <a:close/>
                  </a:path>
                </a:pathLst>
              </a:cu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xmlns="" id="{9FA990B2-6E0D-202A-9471-D3175F6528A5}"/>
                  </a:ext>
                </a:extLst>
              </p:cNvPr>
              <p:cNvSpPr/>
              <p:nvPr userDrawn="1"/>
            </p:nvSpPr>
            <p:spPr>
              <a:xfrm>
                <a:off x="0" y="3906982"/>
                <a:ext cx="2867891" cy="2951018"/>
              </a:xfrm>
              <a:prstGeom prst="rtTriangle">
                <a:avLst/>
              </a:prstGeom>
              <a:solidFill>
                <a:srgbClr val="C5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073052F-4B08-5D2E-6FFB-78E5497A7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" contrast="-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209" y="5634432"/>
              <a:ext cx="956989" cy="9569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250973C-2772-4F59-1DB9-72A27CC7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89723" y="115896"/>
              <a:ext cx="658065" cy="6580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1319809" y="542993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733B23E-01E3-256C-BF31-ED48C070A26E}"/>
              </a:ext>
            </a:extLst>
          </p:cNvPr>
          <p:cNvSpPr/>
          <p:nvPr userDrawn="1"/>
        </p:nvSpPr>
        <p:spPr>
          <a:xfrm>
            <a:off x="326571" y="6226629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600" y="1701789"/>
            <a:ext cx="984233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xmlns="" id="{6ECE6A3D-C27E-A88E-A8BA-D00B87CC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A2787DC0-AE3B-C909-93EE-27B39CDF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7060ED3D-F3C4-E8A9-FD13-5F48F76A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40DCD5-2216-A9B6-E3AB-B3DFE8E5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xmlns="" id="{970A3818-53E5-C23F-3BC9-1E6CAE67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24F58648-C7D2-F78B-F66C-841F766B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7BF248A-8300-D382-C0FD-7F2F2C7A5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B924962-3816-43BA-9BCB-0E93DF6D0E52}" type="datetimeFigureOut">
              <a:rPr lang="zh-CN" altLang="en-US" smtClean="0"/>
              <a:pPr/>
              <a:t>2025/4/24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Google Shape;12;p15">
            <a:extLst>
              <a:ext uri="{FF2B5EF4-FFF2-40B4-BE49-F238E27FC236}">
                <a16:creationId xmlns:a16="http://schemas.microsoft.com/office/drawing/2014/main" xmlns="" id="{BD3F8FD5-FB0F-2849-C1E2-BA2EB60FAB21}"/>
              </a:ext>
            </a:extLst>
          </p:cNvPr>
          <p:cNvSpPr txBox="1"/>
          <p:nvPr userDrawn="1"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4</a:t>
            </a:r>
            <a:endParaRPr sz="3600" b="1" dirty="0"/>
          </a:p>
        </p:txBody>
      </p:sp>
      <p:sp>
        <p:nvSpPr>
          <p:cNvPr id="11" name="Google Shape;13;p15">
            <a:extLst>
              <a:ext uri="{FF2B5EF4-FFF2-40B4-BE49-F238E27FC236}">
                <a16:creationId xmlns:a16="http://schemas.microsoft.com/office/drawing/2014/main" xmlns="" id="{EA7CE3F3-017F-EFB0-5DD2-856D4C977D05}"/>
              </a:ext>
            </a:extLst>
          </p:cNvPr>
          <p:cNvSpPr txBox="1"/>
          <p:nvPr userDrawn="1"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 dirty="0"/>
          </a:p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" name="Google Shape;14;p15">
            <a:extLst>
              <a:ext uri="{FF2B5EF4-FFF2-40B4-BE49-F238E27FC236}">
                <a16:creationId xmlns:a16="http://schemas.microsoft.com/office/drawing/2014/main" xmlns="" id="{6EDD2DDD-7798-23DC-1DE5-D2FE21B329BC}"/>
              </a:ext>
            </a:extLst>
          </p:cNvPr>
          <p:cNvSpPr txBox="1"/>
          <p:nvPr userDrawn="1"/>
        </p:nvSpPr>
        <p:spPr>
          <a:xfrm>
            <a:off x="5247274" y="626598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13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" name="Google Shape;10;p15">
            <a:extLst>
              <a:ext uri="{FF2B5EF4-FFF2-40B4-BE49-F238E27FC236}">
                <a16:creationId xmlns:a16="http://schemas.microsoft.com/office/drawing/2014/main" xmlns="" id="{6921CDAB-DFFB-859D-D802-691E0FA918C0}"/>
              </a:ext>
            </a:extLst>
          </p:cNvPr>
          <p:cNvPicPr preferRelativeResize="0"/>
          <p:nvPr userDrawn="1"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>
            <a:fillRect/>
          </a:stretch>
        </p:blipFill>
        <p:spPr>
          <a:xfrm>
            <a:off x="1" y="-134029"/>
            <a:ext cx="12192000" cy="743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;p15">
            <a:extLst>
              <a:ext uri="{FF2B5EF4-FFF2-40B4-BE49-F238E27FC236}">
                <a16:creationId xmlns:a16="http://schemas.microsoft.com/office/drawing/2014/main" xmlns="" id="{9BD8A69C-5D7E-EF8B-3234-6F3A827C6E25}"/>
              </a:ext>
            </a:extLst>
          </p:cNvPr>
          <p:cNvSpPr txBox="1"/>
          <p:nvPr userDrawn="1"/>
        </p:nvSpPr>
        <p:spPr>
          <a:xfrm>
            <a:off x="2661766" y="-137371"/>
            <a:ext cx="94837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S</a:t>
            </a:r>
            <a:r>
              <a:rPr lang="vi-VN" sz="2000" b="1" dirty="0"/>
              <a:t>ơ</a:t>
            </a:r>
            <a:r>
              <a:rPr lang="en-US" sz="2000" b="1" dirty="0"/>
              <a:t> L</a:t>
            </a:r>
            <a:r>
              <a:rPr lang="vi-VN" sz="2000" b="1" dirty="0"/>
              <a:t>ư</a:t>
            </a:r>
            <a:r>
              <a:rPr lang="en-US" sz="2000" b="1" dirty="0" err="1"/>
              <a:t>ợc</a:t>
            </a:r>
            <a:r>
              <a:rPr lang="en-US" sz="2000" b="1" dirty="0"/>
              <a:t> </a:t>
            </a:r>
            <a:r>
              <a:rPr lang="en-US" sz="2000" b="1" dirty="0" err="1"/>
              <a:t>Về</a:t>
            </a:r>
            <a:r>
              <a:rPr lang="en-US" sz="2000" b="1" dirty="0"/>
              <a:t> </a:t>
            </a:r>
            <a:r>
              <a:rPr lang="en-US" sz="2000" b="1" dirty="0" err="1"/>
              <a:t>Phức</a:t>
            </a:r>
            <a:r>
              <a:rPr lang="en-US" sz="2000" b="1" dirty="0"/>
              <a:t> </a:t>
            </a:r>
            <a:r>
              <a:rPr lang="en-US" sz="2000" b="1" dirty="0" err="1"/>
              <a:t>Chất</a:t>
            </a:r>
            <a:endParaRPr lang="en-US" sz="20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Sự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Phức</a:t>
            </a:r>
            <a:r>
              <a:rPr lang="en-US" sz="2000" b="1" dirty="0"/>
              <a:t> </a:t>
            </a:r>
            <a:r>
              <a:rPr lang="en-US" sz="2000" b="1" dirty="0" err="1"/>
              <a:t>Chất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Ion Kim </a:t>
            </a:r>
            <a:r>
              <a:rPr lang="en-US" sz="2000" b="1" dirty="0" err="1"/>
              <a:t>Loại</a:t>
            </a:r>
            <a:r>
              <a:rPr lang="en-US" sz="2000" b="1" dirty="0"/>
              <a:t> </a:t>
            </a:r>
            <a:r>
              <a:rPr lang="en-US" sz="2000" b="1" dirty="0" err="1"/>
              <a:t>Chuyển</a:t>
            </a:r>
            <a:r>
              <a:rPr lang="en-US" sz="2000" b="1" dirty="0"/>
              <a:t> </a:t>
            </a:r>
            <a:r>
              <a:rPr lang="en-US" sz="2000" b="1" dirty="0" err="1"/>
              <a:t>Tiếp</a:t>
            </a:r>
            <a:r>
              <a:rPr lang="en-US" sz="2000" b="1" dirty="0"/>
              <a:t> </a:t>
            </a:r>
            <a:r>
              <a:rPr lang="en-US" sz="2000" b="1" dirty="0" err="1"/>
              <a:t>Trong</a:t>
            </a:r>
            <a:r>
              <a:rPr lang="en-US" sz="2000" b="1" dirty="0"/>
              <a:t> Dung </a:t>
            </a:r>
            <a:r>
              <a:rPr lang="en-US" sz="2000" b="1" dirty="0" err="1"/>
              <a:t>Dịch</a:t>
            </a:r>
            <a:endParaRPr sz="2000" b="1" i="0" u="none" strike="noStrike" cap="none" dirty="0">
              <a:solidFill>
                <a:srgbClr val="0070C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5" name="Google Shape;12;p15">
            <a:extLst>
              <a:ext uri="{FF2B5EF4-FFF2-40B4-BE49-F238E27FC236}">
                <a16:creationId xmlns:a16="http://schemas.microsoft.com/office/drawing/2014/main" xmlns="" id="{96A0F8C4-F8D7-0459-A427-7C5A11B22A1C}"/>
              </a:ext>
            </a:extLst>
          </p:cNvPr>
          <p:cNvSpPr txBox="1"/>
          <p:nvPr userDrawn="1"/>
        </p:nvSpPr>
        <p:spPr>
          <a:xfrm>
            <a:off x="734047" y="-68084"/>
            <a:ext cx="11936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endParaRPr lang="en-US" sz="20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8</a:t>
            </a:r>
            <a:endParaRPr sz="2000" b="1" dirty="0">
              <a:solidFill>
                <a:srgbClr val="0070C0"/>
              </a:solidFill>
            </a:endParaRPr>
          </a:p>
        </p:txBody>
      </p:sp>
      <p:sp>
        <p:nvSpPr>
          <p:cNvPr id="16" name="Google Shape;13;p15">
            <a:extLst>
              <a:ext uri="{FF2B5EF4-FFF2-40B4-BE49-F238E27FC236}">
                <a16:creationId xmlns:a16="http://schemas.microsoft.com/office/drawing/2014/main" xmlns="" id="{89A15E66-DA8A-FE5A-ACA4-636B266E65E5}"/>
              </a:ext>
            </a:extLst>
          </p:cNvPr>
          <p:cNvSpPr txBox="1"/>
          <p:nvPr userDrawn="1"/>
        </p:nvSpPr>
        <p:spPr>
          <a:xfrm>
            <a:off x="-200896" y="-51408"/>
            <a:ext cx="10738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CT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ST</a:t>
            </a:r>
            <a:endParaRPr sz="36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Google Shape;14;p15">
            <a:extLst>
              <a:ext uri="{FF2B5EF4-FFF2-40B4-BE49-F238E27FC236}">
                <a16:creationId xmlns:a16="http://schemas.microsoft.com/office/drawing/2014/main" xmlns="" id="{F1D5915A-C034-98D8-6ED7-F2A120264595}"/>
              </a:ext>
            </a:extLst>
          </p:cNvPr>
          <p:cNvSpPr txBox="1"/>
          <p:nvPr userDrawn="1"/>
        </p:nvSpPr>
        <p:spPr>
          <a:xfrm>
            <a:off x="1292992" y="-38380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BÀI</a:t>
            </a:r>
            <a:endParaRPr lang="en-US" sz="18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20</a:t>
            </a:r>
            <a:endParaRPr sz="18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7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sv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84B49D7C-AED9-F0D8-DE44-D3AC033DB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8688" y="2717800"/>
            <a:ext cx="9662512" cy="838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Ch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8</a:t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L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ỢC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DÃY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KIM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LOẠI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CHUYỂN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TIẾP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THỨ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NHẤT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PHỨC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CHẤT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1282E561-BEF2-AD24-3134-199446394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688" y="4051300"/>
            <a:ext cx="9611712" cy="1190222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20: 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S</a:t>
            </a:r>
            <a:r>
              <a:rPr lang="vi-VN" dirty="0">
                <a:solidFill>
                  <a:srgbClr val="FF0000"/>
                </a:solidFill>
                <a:highlight>
                  <a:srgbClr val="FFFF00"/>
                </a:highlight>
              </a:rPr>
              <a:t>ơ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L</a:t>
            </a:r>
            <a:r>
              <a:rPr lang="vi-VN" dirty="0">
                <a:solidFill>
                  <a:srgbClr val="FF0000"/>
                </a:solidFill>
                <a:highlight>
                  <a:srgbClr val="FFFF00"/>
                </a:highlight>
              </a:rPr>
              <a:t>ư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ợc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Về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Phức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Chất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Và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Sự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Hình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Thành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Phức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Chất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Của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Ion Kim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Loại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Chuyển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Tiếp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Trong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Dung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Dịch</a:t>
            </a: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6539" y="735238"/>
            <a:ext cx="10873924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2B8F66"/>
                </a:solidFill>
              </a:rPr>
              <a:t>2. </a:t>
            </a:r>
            <a:r>
              <a:rPr lang="en-US" sz="3500" dirty="0" err="1">
                <a:solidFill>
                  <a:srgbClr val="2B8F66"/>
                </a:solidFill>
              </a:rPr>
              <a:t>Sự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Hình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Thành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Phức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Chất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Trong</a:t>
            </a:r>
            <a:r>
              <a:rPr lang="en-US" sz="3500" dirty="0">
                <a:solidFill>
                  <a:srgbClr val="2B8F66"/>
                </a:solidFill>
              </a:rPr>
              <a:t> Dung </a:t>
            </a:r>
            <a:r>
              <a:rPr lang="en-US" sz="3500" dirty="0" err="1">
                <a:solidFill>
                  <a:srgbClr val="2B8F66"/>
                </a:solidFill>
              </a:rPr>
              <a:t>Dịch</a:t>
            </a:r>
            <a:endParaRPr lang="en-US" sz="3500" dirty="0">
              <a:solidFill>
                <a:srgbClr val="2B8F66"/>
              </a:solidFill>
            </a:endParaRPr>
          </a:p>
        </p:txBody>
      </p:sp>
      <p:sp>
        <p:nvSpPr>
          <p:cNvPr id="13" name="文本框 22"/>
          <p:cNvSpPr txBox="1"/>
          <p:nvPr/>
        </p:nvSpPr>
        <p:spPr>
          <a:xfrm>
            <a:off x="2321231" y="1692420"/>
            <a:ext cx="8985833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Câu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hỏi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thảo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 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Viết phương trình hóa học của phản ứng xảy ra khi hòa tan kết tủa Cu(OH)2 bằng dung dịch ammonia.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33" y="1701789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17" name="文本框 22">
            <a:extLst/>
          </p:cNvPr>
          <p:cNvSpPr txBox="1"/>
          <p:nvPr/>
        </p:nvSpPr>
        <p:spPr>
          <a:xfrm>
            <a:off x="723607" y="3827075"/>
            <a:ext cx="1068651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Đáp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án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</a:t>
            </a:r>
            <a:r>
              <a:rPr lang="vi-VN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en-US" altLang="zh-CN" sz="28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pPr algn="ctr"/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Cu(OH)</a:t>
            </a:r>
            <a:r>
              <a:rPr lang="vi-VN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2 </a:t>
            </a:r>
            <a:r>
              <a:rPr lang="vi-VN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(s)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+ 4 NH</a:t>
            </a:r>
            <a:r>
              <a:rPr lang="vi-VN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3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vi-VN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(aq)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 [Cu(NH</a:t>
            </a:r>
            <a:r>
              <a:rPr lang="vi-VN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3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)</a:t>
            </a:r>
            <a:r>
              <a:rPr lang="vi-VN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4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]</a:t>
            </a:r>
            <a:r>
              <a:rPr lang="vi-VN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2+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vi-VN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(aq)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+ 2OH</a:t>
            </a:r>
            <a:r>
              <a:rPr lang="vi-VN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-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vi-VN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(aq)</a:t>
            </a:r>
            <a:endParaRPr lang="zh-CN" altLang="en-US" sz="2800" b="1" i="1" baseline="-25000" dirty="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841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6539" y="735238"/>
            <a:ext cx="10873924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2B8F66"/>
                </a:solidFill>
              </a:rPr>
              <a:t>2. </a:t>
            </a:r>
            <a:r>
              <a:rPr lang="en-US" sz="3500" dirty="0" err="1">
                <a:solidFill>
                  <a:srgbClr val="2B8F66"/>
                </a:solidFill>
              </a:rPr>
              <a:t>Sự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Hình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Thành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Phức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Chất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Trong</a:t>
            </a:r>
            <a:r>
              <a:rPr lang="en-US" sz="3500" dirty="0">
                <a:solidFill>
                  <a:srgbClr val="2B8F66"/>
                </a:solidFill>
              </a:rPr>
              <a:t> Dung </a:t>
            </a:r>
            <a:r>
              <a:rPr lang="en-US" sz="3500" dirty="0" err="1">
                <a:solidFill>
                  <a:srgbClr val="2B8F66"/>
                </a:solidFill>
              </a:rPr>
              <a:t>Dịch</a:t>
            </a:r>
            <a:endParaRPr lang="en-US" sz="3500" dirty="0">
              <a:solidFill>
                <a:srgbClr val="2B8F66"/>
              </a:solidFill>
            </a:endParaRPr>
          </a:p>
        </p:txBody>
      </p:sp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6800" y="1714500"/>
            <a:ext cx="10085876" cy="4394576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Aft>
                <a:spcPts val="800"/>
              </a:spcAft>
            </a:pPr>
            <a:endParaRPr lang="en-US" sz="2800" dirty="0">
              <a:solidFill>
                <a:srgbClr val="0070C0"/>
              </a:solidFill>
              <a:latin typeface="#9Slide03 Sofia Pro Soft Bold" panose="020B0604020202020204" charset="0"/>
            </a:endParaRPr>
          </a:p>
          <a:p>
            <a:pPr marL="457200" indent="-457200" fontAlgn="base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dung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dịch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, cation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kim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loại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chuyển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tiếp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tồn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phức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aqua</a:t>
            </a:r>
          </a:p>
          <a:p>
            <a:pPr marL="457200" indent="-457200" fontAlgn="base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Dựa vào hiện tượng thay đổi màu sắc, kết tủa bị hòa tan, sự xuất hiện kết tủa,… có thể dự đoán phức chất đã được hình thành</a:t>
            </a:r>
            <a:endParaRPr lang="en-US" sz="2800" dirty="0">
              <a:solidFill>
                <a:srgbClr val="0070C0"/>
              </a:solidFill>
              <a:latin typeface="#9Slide03 Sofia Pro Soft Bold" panose="020B0604020202020204" charset="0"/>
            </a:endParaRPr>
          </a:p>
          <a:p>
            <a:pPr marL="457200" indent="-457200" fontAlgn="base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dung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dịch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xảy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thay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phối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phức</a:t>
            </a:r>
            <a:r>
              <a:rPr lang="en-US" sz="2800" dirty="0">
                <a:solidFill>
                  <a:srgbClr val="0070C0"/>
                </a:solidFill>
                <a:latin typeface="#9Slide03 Sofia Pro Soft Bold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ofia Pro Soft Bold" panose="020B0604020202020204" charset="0"/>
              </a:rPr>
              <a:t>chất</a:t>
            </a:r>
            <a:endParaRPr lang="en-US" sz="2800" dirty="0">
              <a:solidFill>
                <a:srgbClr val="0070C0"/>
              </a:solidFill>
              <a:latin typeface="#9Slide03 Sofia Pro Soft Bold" panose="020B0604020202020204" charset="0"/>
            </a:endParaRPr>
          </a:p>
          <a:p>
            <a:pPr fontAlgn="base">
              <a:spcAft>
                <a:spcPts val="800"/>
              </a:spcAft>
            </a:pPr>
            <a:endParaRPr lang="en-US" sz="2800" dirty="0">
              <a:solidFill>
                <a:srgbClr val="0070C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280914" y="1447579"/>
            <a:ext cx="1150960" cy="1150960"/>
            <a:chOff x="3926579" y="5350375"/>
            <a:chExt cx="1150960" cy="1150960"/>
          </a:xfrm>
        </p:grpSpPr>
        <p:sp>
          <p:nvSpPr>
            <p:cNvPr id="18" name="Oval 17"/>
            <p:cNvSpPr/>
            <p:nvPr/>
          </p:nvSpPr>
          <p:spPr>
            <a:xfrm>
              <a:off x="3926580" y="5371379"/>
              <a:ext cx="1150959" cy="1108953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Nhóm 33">
              <a:extLst/>
            </p:cNvPr>
            <p:cNvGrpSpPr/>
            <p:nvPr/>
          </p:nvGrpSpPr>
          <p:grpSpPr>
            <a:xfrm>
              <a:off x="3926579" y="5350375"/>
              <a:ext cx="1150960" cy="1150960"/>
              <a:chOff x="1671627" y="360375"/>
              <a:chExt cx="1208304" cy="1208304"/>
            </a:xfrm>
          </p:grpSpPr>
          <p:sp>
            <p:nvSpPr>
              <p:cNvPr id="20" name="Hình Bầu dục 34">
                <a:extLst/>
              </p:cNvPr>
              <p:cNvSpPr/>
              <p:nvPr/>
            </p:nvSpPr>
            <p:spPr>
              <a:xfrm>
                <a:off x="1671627" y="360375"/>
                <a:ext cx="1208304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Hình ảnh 35">
                <a:extLst/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3989" y="457268"/>
                <a:ext cx="899211" cy="899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5707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886538" y="735238"/>
            <a:ext cx="11305461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3500">
                <a:solidFill>
                  <a:srgbClr val="2B8F66"/>
                </a:solidFill>
              </a:rPr>
              <a:t>3. Thí Nghiệm Tạo Thành Một Số Phức Chất Trong Dung Dịch</a:t>
            </a:r>
            <a:endParaRPr lang="en-US" sz="3500" dirty="0">
              <a:solidFill>
                <a:srgbClr val="2B8F66"/>
              </a:solidFill>
            </a:endParaRPr>
          </a:p>
        </p:txBody>
      </p:sp>
      <p:pic>
        <p:nvPicPr>
          <p:cNvPr id="4" name="Bai20 - Phản ứng tạo thành cation [Cu(NH3)4]2+ - Hoá học 12 (Chân trời sáng tạ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530" y="1890586"/>
            <a:ext cx="8672914" cy="48785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6537" y="1367366"/>
            <a:ext cx="835100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cation [Cu(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NH</a:t>
            </a:r>
            <a:r>
              <a:rPr lang="en-US" sz="2800" b="1" baseline="-25000" dirty="0" err="1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en-US" sz="2800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]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2+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78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2"/>
          <p:cNvSpPr txBox="1"/>
          <p:nvPr/>
        </p:nvSpPr>
        <p:spPr>
          <a:xfrm>
            <a:off x="2321231" y="3102120"/>
            <a:ext cx="8985833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Câu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hỏi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thảo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- 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Nêu các hiện 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ợng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quan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sát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đ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ợc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ở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nghiệm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1.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-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ơng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trình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hóa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học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phản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ứng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xảy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ra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nghiệm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giải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thích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. 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33" y="3111489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886538" y="735238"/>
            <a:ext cx="11305461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3500">
                <a:solidFill>
                  <a:srgbClr val="2B8F66"/>
                </a:solidFill>
              </a:rPr>
              <a:t>3. Thí Nghiệm Tạo Thành Một Số Phức Chất Trong Dung Dịch</a:t>
            </a:r>
            <a:endParaRPr lang="en-US" sz="3500" dirty="0">
              <a:solidFill>
                <a:srgbClr val="2B8F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6537" y="1367366"/>
            <a:ext cx="835100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cation [Cu(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NH</a:t>
            </a:r>
            <a:r>
              <a:rPr lang="en-US" sz="2800" b="1" baseline="-25000" dirty="0" err="1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en-US" sz="2800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]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2+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90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17" name="文本框 22">
            <a:extLst/>
          </p:cNvPr>
          <p:cNvSpPr txBox="1"/>
          <p:nvPr/>
        </p:nvSpPr>
        <p:spPr>
          <a:xfrm>
            <a:off x="530651" y="1865136"/>
            <a:ext cx="11445580" cy="53245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Dung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ban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đầu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có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xanh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</a:t>
            </a:r>
            <a:r>
              <a:rPr lang="vi-VN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ơng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khi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nhỏ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từ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từ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từng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giọt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dung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NH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3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vào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ống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nghiệm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sẽ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xuất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hiện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kết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tủa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xanh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lam,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khi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thêm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đến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</a:t>
            </a:r>
            <a:r>
              <a:rPr lang="vi-VN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NH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3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và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lắc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ống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nghiệm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kết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tủa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tan,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tạo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ra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dung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trong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suốt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xanh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thẫm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.</a:t>
            </a:r>
          </a:p>
          <a:p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PTHH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: </a:t>
            </a:r>
          </a:p>
          <a:p>
            <a:pPr algn="ctr"/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NH</a:t>
            </a:r>
            <a:r>
              <a:rPr lang="en-US" altLang="zh-CN" sz="2800" b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3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)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+ H</a:t>
            </a:r>
            <a:r>
              <a:rPr lang="en-US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2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O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(l)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  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NH</a:t>
            </a:r>
            <a:r>
              <a:rPr lang="en-US" altLang="zh-CN" sz="2800" b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4</a:t>
            </a:r>
            <a:r>
              <a:rPr lang="en-US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</a:rPr>
              <a:t>+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)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+ OH</a:t>
            </a:r>
            <a:r>
              <a:rPr lang="en-US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</a:rPr>
              <a:t>-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)</a:t>
            </a:r>
          </a:p>
          <a:p>
            <a:endParaRPr lang="en-US" altLang="zh-CN" sz="2800" b="1" dirty="0"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pPr algn="ctr"/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[Cu(H</a:t>
            </a:r>
            <a:r>
              <a:rPr lang="en-US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2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O)</a:t>
            </a:r>
            <a:r>
              <a:rPr lang="en-US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6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]</a:t>
            </a:r>
            <a:r>
              <a:rPr lang="en-US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</a:rPr>
              <a:t>2+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)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+ 2 OH</a:t>
            </a:r>
            <a:r>
              <a:rPr lang="en-US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</a:rPr>
              <a:t>-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(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aq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) 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 Cu(OH)</a:t>
            </a:r>
            <a:r>
              <a:rPr lang="en-US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2</a:t>
            </a:r>
            <a:r>
              <a:rPr lang="en-US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(s)</a:t>
            </a:r>
            <a:r>
              <a:rPr lang="en-US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 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+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6 H</a:t>
            </a:r>
            <a:r>
              <a:rPr lang="en-US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2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O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(l)</a:t>
            </a:r>
          </a:p>
          <a:p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              </a:t>
            </a:r>
            <a:r>
              <a:rPr lang="en-US" altLang="zh-CN" sz="20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            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(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xanh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</a:t>
            </a:r>
            <a:r>
              <a:rPr lang="vi-VN" altLang="zh-CN" sz="20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ơng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)                                        (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kết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tủa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xanh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lam)</a:t>
            </a:r>
          </a:p>
          <a:p>
            <a:endParaRPr lang="en-US" altLang="zh-CN" sz="2000" b="1" i="1" dirty="0"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pPr algn="ctr"/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Cu(OH)</a:t>
            </a:r>
            <a:r>
              <a:rPr lang="en-US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2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)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+ 4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NH</a:t>
            </a:r>
            <a:r>
              <a:rPr lang="en-US" altLang="zh-CN" sz="2800" b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3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)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 [Cu(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NH</a:t>
            </a:r>
            <a:r>
              <a:rPr lang="en-US" altLang="zh-CN" sz="2800" b="1" baseline="-25000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3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)</a:t>
            </a:r>
            <a:r>
              <a:rPr lang="en-US" altLang="zh-CN" sz="2800" b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4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]</a:t>
            </a:r>
            <a:r>
              <a:rPr lang="en-US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2+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)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+ 2 OH</a:t>
            </a:r>
            <a:r>
              <a:rPr lang="en-US" altLang="zh-CN" sz="2800" b="1" baseline="30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-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)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</a:p>
          <a:p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            (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kết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tủa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màu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xanh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lam)                      (dung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dịch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màu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xanh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0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thẫm</a:t>
            </a:r>
            <a:r>
              <a:rPr lang="en-US" altLang="zh-CN" sz="20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)</a:t>
            </a:r>
            <a:endParaRPr lang="en-US" altLang="zh-CN" sz="2000" b="1" i="1" dirty="0"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endParaRPr lang="zh-CN" altLang="en-US" sz="2800" b="1" i="1" dirty="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6" name="Title 1">
            <a:extLst/>
          </p:cNvPr>
          <p:cNvSpPr txBox="1">
            <a:spLocks/>
          </p:cNvSpPr>
          <p:nvPr/>
        </p:nvSpPr>
        <p:spPr>
          <a:xfrm>
            <a:off x="886538" y="735238"/>
            <a:ext cx="11305461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3500" dirty="0">
                <a:solidFill>
                  <a:srgbClr val="2B8F66"/>
                </a:solidFill>
              </a:rPr>
              <a:t>3. </a:t>
            </a:r>
            <a:r>
              <a:rPr lang="en-US" sz="3500" dirty="0" err="1">
                <a:solidFill>
                  <a:srgbClr val="2B8F66"/>
                </a:solidFill>
              </a:rPr>
              <a:t>Thí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Nghiệm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Tạo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Thành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Một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Số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Phức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Chất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Trong</a:t>
            </a:r>
            <a:r>
              <a:rPr lang="en-US" sz="3500" dirty="0">
                <a:solidFill>
                  <a:srgbClr val="2B8F66"/>
                </a:solidFill>
              </a:rPr>
              <a:t> Dung </a:t>
            </a:r>
            <a:r>
              <a:rPr lang="en-US" sz="3500" dirty="0" err="1">
                <a:solidFill>
                  <a:srgbClr val="2B8F66"/>
                </a:solidFill>
              </a:rPr>
              <a:t>Dịch</a:t>
            </a:r>
            <a:endParaRPr lang="en-US" sz="3500" dirty="0">
              <a:solidFill>
                <a:srgbClr val="2B8F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6537" y="1367366"/>
            <a:ext cx="835100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cation [Cu(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NH</a:t>
            </a:r>
            <a:r>
              <a:rPr lang="en-US" sz="2800" b="1" baseline="-25000" dirty="0" err="1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en-US" sz="2800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]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2+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011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886538" y="735238"/>
            <a:ext cx="11305461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3500">
                <a:solidFill>
                  <a:srgbClr val="2B8F66"/>
                </a:solidFill>
              </a:rPr>
              <a:t>3. Thí Nghiệm Tạo Thành Một Số Phức Chất Trong Dung Dịch</a:t>
            </a:r>
            <a:endParaRPr lang="en-US" sz="3500" dirty="0">
              <a:solidFill>
                <a:srgbClr val="2B8F66"/>
              </a:solidFill>
            </a:endParaRPr>
          </a:p>
        </p:txBody>
      </p:sp>
      <p:pic>
        <p:nvPicPr>
          <p:cNvPr id="6" name="Bai20 - Phản ứng tạo phức anion [CuCl4]2- - Hoá học 12 (Chân trời sáng tạ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8667" y="1820746"/>
            <a:ext cx="8716433" cy="49029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6307" y="1325359"/>
            <a:ext cx="747159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Phản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anion [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CuCl</a:t>
            </a:r>
            <a:r>
              <a:rPr lang="en-US" sz="2800" b="1" baseline="-25000" dirty="0" err="1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]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2-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8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2"/>
          <p:cNvSpPr txBox="1"/>
          <p:nvPr/>
        </p:nvSpPr>
        <p:spPr>
          <a:xfrm>
            <a:off x="2308531" y="2708420"/>
            <a:ext cx="8985833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Câu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hỏi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thảo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- 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Nêu các hiện 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ợng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quan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sát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đ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ợc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nghiệm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2.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-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ơng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trình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hóa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học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phản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ứng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xảy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ra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nghiệm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giải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thích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. 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33" y="2717789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886538" y="735238"/>
            <a:ext cx="11305461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3500">
                <a:solidFill>
                  <a:srgbClr val="2B8F66"/>
                </a:solidFill>
              </a:rPr>
              <a:t>3. Thí Nghiệm Tạo Thành Một Số Phức Chất Trong Dung Dịch</a:t>
            </a:r>
            <a:endParaRPr lang="en-US" sz="3500" dirty="0">
              <a:solidFill>
                <a:srgbClr val="2B8F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6307" y="1325359"/>
            <a:ext cx="747159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Phản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anion [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CuCl</a:t>
            </a:r>
            <a:r>
              <a:rPr lang="en-US" sz="2800" b="1" baseline="-25000" dirty="0" err="1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]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2-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4333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17" name="文本框 22">
            <a:extLst/>
          </p:cNvPr>
          <p:cNvSpPr txBox="1"/>
          <p:nvPr/>
        </p:nvSpPr>
        <p:spPr>
          <a:xfrm>
            <a:off x="530651" y="2020955"/>
            <a:ext cx="11445580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	Dung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ban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đầu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có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xanh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</a:t>
            </a:r>
            <a:r>
              <a:rPr lang="vi-VN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ơng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thêm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dần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dung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HCl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đặc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vào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ống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nghiệm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xanh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của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dung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sẽ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bị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đổi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dần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sang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xanh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nõn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chuối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khi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thêm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đến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</a:t>
            </a:r>
            <a:r>
              <a:rPr lang="vi-VN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HCl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đặc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sẽ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thu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đ</a:t>
            </a:r>
            <a:r>
              <a:rPr lang="vi-VN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ợc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dung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có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vàng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rõ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.</a:t>
            </a:r>
          </a:p>
          <a:p>
            <a:endParaRPr lang="en-US" altLang="zh-CN" sz="2800" b="1" i="1" dirty="0"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PTHH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: </a:t>
            </a:r>
          </a:p>
          <a:p>
            <a:endParaRPr lang="en-US" altLang="zh-CN" sz="2800" b="1" i="1" dirty="0"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[Cu(H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2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O)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6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]</a:t>
            </a:r>
            <a:r>
              <a:rPr lang="en-US" altLang="zh-CN" sz="2800" b="1" i="1" baseline="30000" dirty="0">
                <a:latin typeface="#9Slide03 Sofia Pro Soft Bold" panose="020B0000000000000000" pitchFamily="34" charset="0"/>
                <a:cs typeface="Calibri" panose="020F0502020204030204" charset="0"/>
              </a:rPr>
              <a:t>2+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)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+ 4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HCl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(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</a:rPr>
              <a:t>aq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) 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 [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CuCl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4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]</a:t>
            </a:r>
            <a:r>
              <a:rPr lang="en-US" altLang="zh-CN" sz="2800" b="1" i="1" baseline="30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2-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)</a:t>
            </a:r>
            <a:r>
              <a:rPr lang="en-US" altLang="zh-CN" sz="2800" b="1" i="1" baseline="30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 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+ 4 </a:t>
            </a:r>
            <a:r>
              <a:rPr lang="en-US" altLang="zh-CN" sz="2800" b="1" i="1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H3O</a:t>
            </a:r>
            <a:r>
              <a:rPr lang="en-US" altLang="zh-CN" sz="2800" b="1" i="1" baseline="30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+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(</a:t>
            </a:r>
            <a:r>
              <a:rPr lang="en-US" altLang="zh-CN" sz="2800" b="1" i="1" baseline="-25000" dirty="0" err="1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aq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  <a:sym typeface="Wingdings" panose="05000000000000000000" pitchFamily="2" charset="2"/>
              </a:rPr>
              <a:t>)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  + 2 H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2</a:t>
            </a:r>
            <a:r>
              <a:rPr lang="en-US" altLang="zh-CN" sz="2800" b="1" i="1" dirty="0">
                <a:latin typeface="#9Slide03 Sofia Pro Soft Bold" panose="020B0000000000000000" pitchFamily="34" charset="0"/>
                <a:cs typeface="Calibri" panose="020F0502020204030204" charset="0"/>
              </a:rPr>
              <a:t>O </a:t>
            </a:r>
            <a:r>
              <a:rPr lang="en-US" altLang="zh-CN" sz="2800" b="1" i="1" baseline="-25000" dirty="0">
                <a:latin typeface="#9Slide03 Sofia Pro Soft Bold" panose="020B0000000000000000" pitchFamily="34" charset="0"/>
                <a:cs typeface="Calibri" panose="020F0502020204030204" charset="0"/>
              </a:rPr>
              <a:t>(l)</a:t>
            </a:r>
            <a:endParaRPr lang="zh-CN" altLang="en-US" sz="2800" b="1" i="1" baseline="-25000" dirty="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886538" y="735238"/>
            <a:ext cx="11305461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3500">
                <a:solidFill>
                  <a:srgbClr val="2B8F66"/>
                </a:solidFill>
              </a:rPr>
              <a:t>3. Thí Nghiệm Tạo Thành Một Số Phức Chất Trong Dung Dịch</a:t>
            </a:r>
            <a:endParaRPr lang="en-US" sz="3500" dirty="0">
              <a:solidFill>
                <a:srgbClr val="2B8F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6307" y="1325359"/>
            <a:ext cx="747159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Phản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anion [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CuCl</a:t>
            </a:r>
            <a:r>
              <a:rPr lang="en-US" sz="2800" b="1" baseline="-25000" dirty="0" err="1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]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2-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8815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2"/>
          <p:cNvSpPr txBox="1"/>
          <p:nvPr/>
        </p:nvSpPr>
        <p:spPr>
          <a:xfrm>
            <a:off x="2321231" y="1692420"/>
            <a:ext cx="898583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Câu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hỏi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thảo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Em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hãy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vẽ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s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ơ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đồ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t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duy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mô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tả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một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số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ứng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dụng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chất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.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33" y="1701789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886538" y="735238"/>
            <a:ext cx="11305461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3500" dirty="0">
                <a:solidFill>
                  <a:srgbClr val="2B8F66"/>
                </a:solidFill>
              </a:rPr>
              <a:t>4. </a:t>
            </a:r>
            <a:r>
              <a:rPr lang="en-US" sz="3500" dirty="0" err="1">
                <a:solidFill>
                  <a:srgbClr val="2B8F66"/>
                </a:solidFill>
              </a:rPr>
              <a:t>Một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Số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Ứng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Dụng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Của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Phức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Chất</a:t>
            </a:r>
            <a:endParaRPr lang="en-US" sz="3500" dirty="0">
              <a:solidFill>
                <a:srgbClr val="2B8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9723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886538" y="735238"/>
            <a:ext cx="11305461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3500" dirty="0">
                <a:solidFill>
                  <a:srgbClr val="2B8F66"/>
                </a:solidFill>
              </a:rPr>
              <a:t>4. </a:t>
            </a:r>
            <a:r>
              <a:rPr lang="en-US" sz="3500" dirty="0" err="1">
                <a:solidFill>
                  <a:srgbClr val="2B8F66"/>
                </a:solidFill>
              </a:rPr>
              <a:t>Một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Số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Ứng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Dụng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Của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Phức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Chất</a:t>
            </a:r>
            <a:endParaRPr lang="en-US" sz="3500" dirty="0">
              <a:solidFill>
                <a:srgbClr val="2B8F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3888" r="417" b="1945"/>
          <a:stretch/>
        </p:blipFill>
        <p:spPr>
          <a:xfrm>
            <a:off x="1657350" y="1489021"/>
            <a:ext cx="8877300" cy="530130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280914" y="876079"/>
            <a:ext cx="1150960" cy="1150960"/>
            <a:chOff x="3926579" y="5350375"/>
            <a:chExt cx="1150960" cy="1150960"/>
          </a:xfrm>
        </p:grpSpPr>
        <p:sp>
          <p:nvSpPr>
            <p:cNvPr id="16" name="Oval 15"/>
            <p:cNvSpPr/>
            <p:nvPr/>
          </p:nvSpPr>
          <p:spPr>
            <a:xfrm>
              <a:off x="3926580" y="5371379"/>
              <a:ext cx="1150959" cy="1108953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Nhóm 33">
              <a:extLst/>
            </p:cNvPr>
            <p:cNvGrpSpPr/>
            <p:nvPr/>
          </p:nvGrpSpPr>
          <p:grpSpPr>
            <a:xfrm>
              <a:off x="3926579" y="5350375"/>
              <a:ext cx="1150960" cy="1150960"/>
              <a:chOff x="1671627" y="360375"/>
              <a:chExt cx="1208304" cy="1208304"/>
            </a:xfrm>
          </p:grpSpPr>
          <p:sp>
            <p:nvSpPr>
              <p:cNvPr id="18" name="Hình Bầu dục 34">
                <a:extLst/>
              </p:cNvPr>
              <p:cNvSpPr/>
              <p:nvPr/>
            </p:nvSpPr>
            <p:spPr>
              <a:xfrm>
                <a:off x="1671627" y="360375"/>
                <a:ext cx="1208304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Hình ảnh 35">
                <a:extLst/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3989" y="457268"/>
                <a:ext cx="899211" cy="899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899994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19700" y="1517727"/>
            <a:ext cx="6610350" cy="4313405"/>
            <a:chOff x="4975046" y="963445"/>
            <a:chExt cx="6408805" cy="43134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r="10437"/>
            <a:stretch/>
          </p:blipFill>
          <p:spPr>
            <a:xfrm>
              <a:off x="4975046" y="1425110"/>
              <a:ext cx="6408805" cy="385174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7" name="TextBox 6"/>
            <p:cNvSpPr txBox="1"/>
            <p:nvPr/>
          </p:nvSpPr>
          <p:spPr>
            <a:xfrm>
              <a:off x="5266629" y="963445"/>
              <a:ext cx="2441855" cy="92333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.VnFree" panose="020B7200000000000000" pitchFamily="34" charset="0"/>
                </a:rPr>
                <a:t>Chlorophyll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5686" y="1138691"/>
            <a:ext cx="4190278" cy="5019748"/>
            <a:chOff x="1102876" y="1179613"/>
            <a:chExt cx="4814370" cy="5678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8649" t="22639" r="21959" b="-2542"/>
            <a:stretch/>
          </p:blipFill>
          <p:spPr>
            <a:xfrm>
              <a:off x="1102876" y="1179613"/>
              <a:ext cx="4173974" cy="56783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9" name="TextBox 8"/>
            <p:cNvSpPr txBox="1"/>
            <p:nvPr/>
          </p:nvSpPr>
          <p:spPr>
            <a:xfrm>
              <a:off x="3189863" y="5518018"/>
              <a:ext cx="2727383" cy="1044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.VnFree" panose="020B7200000000000000" pitchFamily="34" charset="0"/>
                </a:rPr>
                <a:t>Vitamin </a:t>
              </a:r>
              <a:r>
                <a:rPr lang="en-US" sz="5400" b="1" dirty="0" err="1">
                  <a:solidFill>
                    <a:srgbClr val="FF0000"/>
                  </a:solidFill>
                  <a:latin typeface=".VnFree" panose="020B7200000000000000" pitchFamily="34" charset="0"/>
                </a:rPr>
                <a:t>B12</a:t>
              </a:r>
              <a:endParaRPr lang="en-US" sz="5400" b="1" dirty="0">
                <a:solidFill>
                  <a:srgbClr val="FF0000"/>
                </a:solidFill>
                <a:latin typeface=".VnFree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012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50">
            <a:extLst>
              <a:ext uri="{FF2B5EF4-FFF2-40B4-BE49-F238E27FC236}">
                <a16:creationId xmlns:a16="http://schemas.microsoft.com/office/drawing/2014/main" xmlns="" id="{72AD2E49-1DD5-975B-16AA-CA7A810198DE}"/>
              </a:ext>
            </a:extLst>
          </p:cNvPr>
          <p:cNvGrpSpPr/>
          <p:nvPr/>
        </p:nvGrpSpPr>
        <p:grpSpPr>
          <a:xfrm>
            <a:off x="1191116" y="2973570"/>
            <a:ext cx="3851645" cy="1407069"/>
            <a:chOff x="5537206" y="1704231"/>
            <a:chExt cx="2031262" cy="745468"/>
          </a:xfrm>
        </p:grpSpPr>
        <p:sp>
          <p:nvSpPr>
            <p:cNvPr id="194" name="Rectangle 51">
              <a:extLst>
                <a:ext uri="{FF2B5EF4-FFF2-40B4-BE49-F238E27FC236}">
                  <a16:creationId xmlns:a16="http://schemas.microsoft.com/office/drawing/2014/main" xmlns="" id="{4C61779B-4F1E-A33C-EDC3-4CD7CBDAC5B3}"/>
                </a:ext>
              </a:extLst>
            </p:cNvPr>
            <p:cNvSpPr/>
            <p:nvPr/>
          </p:nvSpPr>
          <p:spPr>
            <a:xfrm>
              <a:off x="5827750" y="1704231"/>
              <a:ext cx="1740718" cy="745468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2177060">
                <a:defRPr/>
              </a:pPr>
              <a:r>
                <a:rPr lang="fr-FR" sz="3600" b="1" dirty="0">
                  <a:ln w="0"/>
                  <a:solidFill>
                    <a:schemeClr val="accent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Ion</a:t>
              </a:r>
              <a:endParaRPr kumimoji="0" lang="en-US" sz="36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5" name="Oval 52">
              <a:extLst>
                <a:ext uri="{FF2B5EF4-FFF2-40B4-BE49-F238E27FC236}">
                  <a16:creationId xmlns:a16="http://schemas.microsoft.com/office/drawing/2014/main" xmlns="" id="{636CDBB1-FCD8-4AC1-4514-38E5281BF00D}"/>
                </a:ext>
              </a:extLst>
            </p:cNvPr>
            <p:cNvSpPr/>
            <p:nvPr/>
          </p:nvSpPr>
          <p:spPr>
            <a:xfrm>
              <a:off x="5537206" y="1811194"/>
              <a:ext cx="544265" cy="497663"/>
            </a:xfrm>
            <a:prstGeom prst="ellipse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/>
              </a:endParaRPr>
            </a:p>
          </p:txBody>
        </p:sp>
      </p:grpSp>
      <p:grpSp>
        <p:nvGrpSpPr>
          <p:cNvPr id="182" name="Group 54">
            <a:extLst>
              <a:ext uri="{FF2B5EF4-FFF2-40B4-BE49-F238E27FC236}">
                <a16:creationId xmlns:a16="http://schemas.microsoft.com/office/drawing/2014/main" xmlns="" id="{8D675A66-7D27-1971-BAD3-7527C1A9F263}"/>
              </a:ext>
            </a:extLst>
          </p:cNvPr>
          <p:cNvGrpSpPr/>
          <p:nvPr/>
        </p:nvGrpSpPr>
        <p:grpSpPr>
          <a:xfrm>
            <a:off x="6701489" y="2973580"/>
            <a:ext cx="3851649" cy="1407060"/>
            <a:chOff x="5537206" y="1704231"/>
            <a:chExt cx="2031264" cy="745468"/>
          </a:xfrm>
        </p:grpSpPr>
        <p:sp>
          <p:nvSpPr>
            <p:cNvPr id="191" name="Rectangle 55">
              <a:extLst>
                <a:ext uri="{FF2B5EF4-FFF2-40B4-BE49-F238E27FC236}">
                  <a16:creationId xmlns:a16="http://schemas.microsoft.com/office/drawing/2014/main" xmlns="" id="{0DEDE839-5E25-9921-8992-F778254895BB}"/>
                </a:ext>
              </a:extLst>
            </p:cNvPr>
            <p:cNvSpPr/>
            <p:nvPr/>
          </p:nvSpPr>
          <p:spPr>
            <a:xfrm>
              <a:off x="5827751" y="1704231"/>
              <a:ext cx="1740719" cy="745468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2177060">
                <a:defRPr/>
              </a:pPr>
              <a:r>
                <a:rPr lang="en-US" sz="3600" b="1" dirty="0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Hydrogen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2" name="Oval 56">
              <a:extLst>
                <a:ext uri="{FF2B5EF4-FFF2-40B4-BE49-F238E27FC236}">
                  <a16:creationId xmlns:a16="http://schemas.microsoft.com/office/drawing/2014/main" xmlns="" id="{A9A82AB5-1BA2-9DDF-FE60-4A8F37DF9037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83" name="Group 3">
            <a:extLst>
              <a:ext uri="{FF2B5EF4-FFF2-40B4-BE49-F238E27FC236}">
                <a16:creationId xmlns:a16="http://schemas.microsoft.com/office/drawing/2014/main" xmlns="" id="{8F0727E0-BEB7-2A8C-3F63-70A2E72B3A90}"/>
              </a:ext>
            </a:extLst>
          </p:cNvPr>
          <p:cNvGrpSpPr/>
          <p:nvPr/>
        </p:nvGrpSpPr>
        <p:grpSpPr>
          <a:xfrm>
            <a:off x="1180826" y="4776549"/>
            <a:ext cx="3851649" cy="1515175"/>
            <a:chOff x="5537206" y="1704231"/>
            <a:chExt cx="2031264" cy="745468"/>
          </a:xfrm>
        </p:grpSpPr>
        <p:sp>
          <p:nvSpPr>
            <p:cNvPr id="188" name="Rectangle 45">
              <a:extLst>
                <a:ext uri="{FF2B5EF4-FFF2-40B4-BE49-F238E27FC236}">
                  <a16:creationId xmlns:a16="http://schemas.microsoft.com/office/drawing/2014/main" xmlns="" id="{3BF07E15-09B2-6C39-EF8F-5D9C67EE0E07}"/>
                </a:ext>
              </a:extLst>
            </p:cNvPr>
            <p:cNvSpPr/>
            <p:nvPr/>
          </p:nvSpPr>
          <p:spPr>
            <a:xfrm>
              <a:off x="5827751" y="1704231"/>
              <a:ext cx="1740719" cy="745468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2177060">
                <a:defRPr/>
              </a:pPr>
              <a:r>
                <a:rPr lang="en-US" sz="3600" b="1" dirty="0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</a:p>
            <a:p>
              <a:pPr algn="ctr" defTabSz="2177060">
                <a:defRPr/>
              </a:pPr>
              <a:r>
                <a:rPr lang="en-US" sz="3600" b="1" dirty="0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Cho - </a:t>
              </a:r>
              <a:r>
                <a:rPr lang="en-US" sz="3600" b="1" dirty="0" err="1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endParaRPr lang="en-US" sz="3600" b="1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89" name="Oval 46">
              <a:extLst>
                <a:ext uri="{FF2B5EF4-FFF2-40B4-BE49-F238E27FC236}">
                  <a16:creationId xmlns:a16="http://schemas.microsoft.com/office/drawing/2014/main" xmlns="" id="{461F5F73-BD80-1125-5F9F-D018D6583AB1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84" name="Group 58">
            <a:extLst>
              <a:ext uri="{FF2B5EF4-FFF2-40B4-BE49-F238E27FC236}">
                <a16:creationId xmlns:a16="http://schemas.microsoft.com/office/drawing/2014/main" xmlns="" id="{84CD6109-43CC-61F2-5902-DCD62208779E}"/>
              </a:ext>
            </a:extLst>
          </p:cNvPr>
          <p:cNvGrpSpPr/>
          <p:nvPr/>
        </p:nvGrpSpPr>
        <p:grpSpPr>
          <a:xfrm>
            <a:off x="6716267" y="4769800"/>
            <a:ext cx="3851647" cy="1515177"/>
            <a:chOff x="5537206" y="1704231"/>
            <a:chExt cx="2031263" cy="745468"/>
          </a:xfrm>
        </p:grpSpPr>
        <p:sp>
          <p:nvSpPr>
            <p:cNvPr id="185" name="Rectangle 59">
              <a:extLst>
                <a:ext uri="{FF2B5EF4-FFF2-40B4-BE49-F238E27FC236}">
                  <a16:creationId xmlns:a16="http://schemas.microsoft.com/office/drawing/2014/main" xmlns="" id="{6A00336A-EBE0-35D6-45C0-17F5FCDC34A6}"/>
                </a:ext>
              </a:extLst>
            </p:cNvPr>
            <p:cNvSpPr/>
            <p:nvPr/>
          </p:nvSpPr>
          <p:spPr>
            <a:xfrm>
              <a:off x="5827750" y="1704231"/>
              <a:ext cx="1740719" cy="745468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defTabSz="2177060">
                <a:defRPr/>
              </a:pPr>
              <a:r>
                <a:rPr lang="en-US" sz="3600" b="1" dirty="0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Kim </a:t>
              </a:r>
              <a:r>
                <a:rPr lang="en-US" sz="3600" b="1" dirty="0" err="1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86" name="Oval 60">
              <a:extLst>
                <a:ext uri="{FF2B5EF4-FFF2-40B4-BE49-F238E27FC236}">
                  <a16:creationId xmlns:a16="http://schemas.microsoft.com/office/drawing/2014/main" xmlns="" id="{A4D16DCD-36CE-BA61-7C15-34DE3D7A0F18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97" name="Oval 49">
            <a:extLst>
              <a:ext uri="{FF2B5EF4-FFF2-40B4-BE49-F238E27FC236}">
                <a16:creationId xmlns:a16="http://schemas.microsoft.com/office/drawing/2014/main" xmlns="" id="{DE48CAC8-B544-9B27-FD87-8A3EF4643B24}"/>
              </a:ext>
            </a:extLst>
          </p:cNvPr>
          <p:cNvSpPr/>
          <p:nvPr/>
        </p:nvSpPr>
        <p:spPr>
          <a:xfrm>
            <a:off x="1193823" y="4991217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8" name="Group 11">
            <a:extLst>
              <a:ext uri="{FF2B5EF4-FFF2-40B4-BE49-F238E27FC236}">
                <a16:creationId xmlns:a16="http://schemas.microsoft.com/office/drawing/2014/main" xmlns="" id="{8310EA52-3637-9117-C3C8-6907AE88E80C}"/>
              </a:ext>
            </a:extLst>
          </p:cNvPr>
          <p:cNvGrpSpPr/>
          <p:nvPr/>
        </p:nvGrpSpPr>
        <p:grpSpPr>
          <a:xfrm>
            <a:off x="0" y="1235672"/>
            <a:ext cx="11984932" cy="1385417"/>
            <a:chOff x="226013" y="2093127"/>
            <a:chExt cx="11984932" cy="1797576"/>
          </a:xfrm>
        </p:grpSpPr>
        <p:grpSp>
          <p:nvGrpSpPr>
            <p:cNvPr id="199" name="Group 20">
              <a:extLst>
                <a:ext uri="{FF2B5EF4-FFF2-40B4-BE49-F238E27FC236}">
                  <a16:creationId xmlns:a16="http://schemas.microsoft.com/office/drawing/2014/main" xmlns="" id="{4B3478C5-9FFA-D382-E96E-28AED786B35B}"/>
                </a:ext>
              </a:extLst>
            </p:cNvPr>
            <p:cNvGrpSpPr/>
            <p:nvPr/>
          </p:nvGrpSpPr>
          <p:grpSpPr>
            <a:xfrm>
              <a:off x="226013" y="2118270"/>
              <a:ext cx="11984932" cy="1772433"/>
              <a:chOff x="534987" y="1718322"/>
              <a:chExt cx="11578783" cy="1486443"/>
            </a:xfrm>
          </p:grpSpPr>
          <p:sp>
            <p:nvSpPr>
              <p:cNvPr id="201" name="Rounded Rectangle 24">
                <a:extLst>
                  <a:ext uri="{FF2B5EF4-FFF2-40B4-BE49-F238E27FC236}">
                    <a16:creationId xmlns:a16="http://schemas.microsoft.com/office/drawing/2014/main" xmlns="" id="{1A612DA7-D09A-7C29-2EFC-95D9F4F19C5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11358120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02" name="Group 25">
                <a:extLst>
                  <a:ext uri="{FF2B5EF4-FFF2-40B4-BE49-F238E27FC236}">
                    <a16:creationId xmlns:a16="http://schemas.microsoft.com/office/drawing/2014/main" xmlns="" id="{3CA64509-CE3B-B8E4-2F3D-956B01739FD4}"/>
                  </a:ext>
                </a:extLst>
              </p:cNvPr>
              <p:cNvGrpSpPr/>
              <p:nvPr/>
            </p:nvGrpSpPr>
            <p:grpSpPr>
              <a:xfrm>
                <a:off x="534987" y="1718322"/>
                <a:ext cx="3223234" cy="1105881"/>
                <a:chOff x="534987" y="1718322"/>
                <a:chExt cx="3223234" cy="1105881"/>
              </a:xfrm>
            </p:grpSpPr>
            <p:sp>
              <p:nvSpPr>
                <p:cNvPr id="203" name="Isosceles Triangle 44">
                  <a:extLst>
                    <a:ext uri="{FF2B5EF4-FFF2-40B4-BE49-F238E27FC236}">
                      <a16:creationId xmlns:a16="http://schemas.microsoft.com/office/drawing/2014/main" xmlns="" id="{E54EB023-9AE1-DF35-AA6E-DACEBC7662B1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Pentagon 27">
                  <a:extLst>
                    <a:ext uri="{FF2B5EF4-FFF2-40B4-BE49-F238E27FC236}">
                      <a16:creationId xmlns:a16="http://schemas.microsoft.com/office/drawing/2014/main" xmlns="" id="{FB371E2C-5CF5-F146-D665-5CB5D4993E7C}"/>
                    </a:ext>
                  </a:extLst>
                </p:cNvPr>
                <p:cNvSpPr/>
                <p:nvPr/>
              </p:nvSpPr>
              <p:spPr bwMode="auto">
                <a:xfrm>
                  <a:off x="534987" y="1718322"/>
                  <a:ext cx="3223234" cy="72509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oup 11">
                  <a:extLst>
                    <a:ext uri="{FF2B5EF4-FFF2-40B4-BE49-F238E27FC236}">
                      <a16:creationId xmlns:a16="http://schemas.microsoft.com/office/drawing/2014/main" xmlns="" id="{7AE79723-B3FA-3046-7148-0A1C9361C8E6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08" name="Freeform 31">
                    <a:extLst>
                      <a:ext uri="{FF2B5EF4-FFF2-40B4-BE49-F238E27FC236}">
                        <a16:creationId xmlns:a16="http://schemas.microsoft.com/office/drawing/2014/main" xmlns="" id="{E6D3B3E3-5AF3-1F2E-02C6-36FA8DA8AEC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2">
                    <a:extLst>
                      <a:ext uri="{FF2B5EF4-FFF2-40B4-BE49-F238E27FC236}">
                        <a16:creationId xmlns:a16="http://schemas.microsoft.com/office/drawing/2014/main" xmlns="" id="{E6A9BA8E-9A42-F048-B7BE-704791DB83E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">
                    <a:extLst>
                      <a:ext uri="{FF2B5EF4-FFF2-40B4-BE49-F238E27FC236}">
                        <a16:creationId xmlns:a16="http://schemas.microsoft.com/office/drawing/2014/main" xmlns="" id="{69BDD0E0-C8A6-C1CB-D9E1-9D00FEDBEC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Rectangle 34">
                    <a:extLst>
                      <a:ext uri="{FF2B5EF4-FFF2-40B4-BE49-F238E27FC236}">
                        <a16:creationId xmlns:a16="http://schemas.microsoft.com/office/drawing/2014/main" xmlns="" id="{1DF7F754-976A-7C5B-2917-8AD1F3384B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Rectangle 35">
                    <a:extLst>
                      <a:ext uri="{FF2B5EF4-FFF2-40B4-BE49-F238E27FC236}">
                        <a16:creationId xmlns:a16="http://schemas.microsoft.com/office/drawing/2014/main" xmlns="" id="{1993EF4F-8C56-FB06-52BD-67AAAC25A6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Rectangle 36">
                    <a:extLst>
                      <a:ext uri="{FF2B5EF4-FFF2-40B4-BE49-F238E27FC236}">
                        <a16:creationId xmlns:a16="http://schemas.microsoft.com/office/drawing/2014/main" xmlns="" id="{0539F9E5-BDBC-EE2A-4B68-E846923C00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Rectangle 37">
                    <a:extLst>
                      <a:ext uri="{FF2B5EF4-FFF2-40B4-BE49-F238E27FC236}">
                        <a16:creationId xmlns:a16="http://schemas.microsoft.com/office/drawing/2014/main" xmlns="" id="{07B97361-9B9F-80E1-5F72-9D6217C547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6" name="Chevron 29">
                  <a:extLst>
                    <a:ext uri="{FF2B5EF4-FFF2-40B4-BE49-F238E27FC236}">
                      <a16:creationId xmlns:a16="http://schemas.microsoft.com/office/drawing/2014/main" xmlns="" id="{C2189541-5364-7373-5E15-555F3A174281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TextBox 13">
                  <a:extLst>
                    <a:ext uri="{FF2B5EF4-FFF2-40B4-BE49-F238E27FC236}">
                      <a16:creationId xmlns:a16="http://schemas.microsoft.com/office/drawing/2014/main" xmlns="" id="{58A029AB-16D9-BACE-2FE0-2CEAE03601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48182" y="1763895"/>
                  <a:ext cx="1586159" cy="593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p:sp>
          <p:nvSpPr>
            <p:cNvPr id="200" name="Text Box 5">
              <a:extLst>
                <a:ext uri="{FF2B5EF4-FFF2-40B4-BE49-F238E27FC236}">
                  <a16:creationId xmlns:a16="http://schemas.microsoft.com/office/drawing/2014/main" xmlns="" id="{ED713F40-6C2E-6159-019E-3E2FAB03C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6704" y="2093127"/>
              <a:ext cx="8574241" cy="1293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lvl="0" algn="l" defTabSz="2177278">
                <a:spcBef>
                  <a:spcPct val="50000"/>
                </a:spcBef>
                <a:buNone/>
                <a:defRPr/>
              </a:pP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phức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chất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giữa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phối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tử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và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nguyên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tử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trung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tâm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loại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liên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kết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sau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đây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 ?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46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1">
            <a:extLst>
              <a:ext uri="{FF2B5EF4-FFF2-40B4-BE49-F238E27FC236}">
                <a16:creationId xmlns:a16="http://schemas.microsoft.com/office/drawing/2014/main" xmlns="" id="{8310EA52-3637-9117-C3C8-6907AE88E80C}"/>
              </a:ext>
            </a:extLst>
          </p:cNvPr>
          <p:cNvGrpSpPr/>
          <p:nvPr/>
        </p:nvGrpSpPr>
        <p:grpSpPr>
          <a:xfrm>
            <a:off x="0" y="1456788"/>
            <a:ext cx="11984932" cy="1856444"/>
            <a:chOff x="226013" y="2034258"/>
            <a:chExt cx="11984932" cy="1856444"/>
          </a:xfrm>
        </p:grpSpPr>
        <p:grpSp>
          <p:nvGrpSpPr>
            <p:cNvPr id="199" name="Group 20">
              <a:extLst>
                <a:ext uri="{FF2B5EF4-FFF2-40B4-BE49-F238E27FC236}">
                  <a16:creationId xmlns:a16="http://schemas.microsoft.com/office/drawing/2014/main" xmlns="" id="{4B3478C5-9FFA-D382-E96E-28AED786B35B}"/>
                </a:ext>
              </a:extLst>
            </p:cNvPr>
            <p:cNvGrpSpPr/>
            <p:nvPr/>
          </p:nvGrpSpPr>
          <p:grpSpPr>
            <a:xfrm>
              <a:off x="226013" y="2034258"/>
              <a:ext cx="11984932" cy="1856444"/>
              <a:chOff x="534987" y="1647866"/>
              <a:chExt cx="11578783" cy="1556899"/>
            </a:xfrm>
          </p:grpSpPr>
          <p:sp>
            <p:nvSpPr>
              <p:cNvPr id="201" name="Rounded Rectangle 24">
                <a:extLst>
                  <a:ext uri="{FF2B5EF4-FFF2-40B4-BE49-F238E27FC236}">
                    <a16:creationId xmlns:a16="http://schemas.microsoft.com/office/drawing/2014/main" xmlns="" id="{1A612DA7-D09A-7C29-2EFC-95D9F4F19C5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11358120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02" name="Group 25">
                <a:extLst>
                  <a:ext uri="{FF2B5EF4-FFF2-40B4-BE49-F238E27FC236}">
                    <a16:creationId xmlns:a16="http://schemas.microsoft.com/office/drawing/2014/main" xmlns="" id="{3CA64509-CE3B-B8E4-2F3D-956B01739FD4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03" name="Isosceles Triangle 44">
                  <a:extLst>
                    <a:ext uri="{FF2B5EF4-FFF2-40B4-BE49-F238E27FC236}">
                      <a16:creationId xmlns:a16="http://schemas.microsoft.com/office/drawing/2014/main" xmlns="" id="{E54EB023-9AE1-DF35-AA6E-DACEBC7662B1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Pentagon 27">
                  <a:extLst>
                    <a:ext uri="{FF2B5EF4-FFF2-40B4-BE49-F238E27FC236}">
                      <a16:creationId xmlns:a16="http://schemas.microsoft.com/office/drawing/2014/main" xmlns="" id="{FB371E2C-5CF5-F146-D665-5CB5D4993E7C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oup 11">
                  <a:extLst>
                    <a:ext uri="{FF2B5EF4-FFF2-40B4-BE49-F238E27FC236}">
                      <a16:creationId xmlns:a16="http://schemas.microsoft.com/office/drawing/2014/main" xmlns="" id="{7AE79723-B3FA-3046-7148-0A1C9361C8E6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08" name="Freeform 31">
                    <a:extLst>
                      <a:ext uri="{FF2B5EF4-FFF2-40B4-BE49-F238E27FC236}">
                        <a16:creationId xmlns:a16="http://schemas.microsoft.com/office/drawing/2014/main" xmlns="" id="{E6D3B3E3-5AF3-1F2E-02C6-36FA8DA8AEC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2">
                    <a:extLst>
                      <a:ext uri="{FF2B5EF4-FFF2-40B4-BE49-F238E27FC236}">
                        <a16:creationId xmlns:a16="http://schemas.microsoft.com/office/drawing/2014/main" xmlns="" id="{E6A9BA8E-9A42-F048-B7BE-704791DB83E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">
                    <a:extLst>
                      <a:ext uri="{FF2B5EF4-FFF2-40B4-BE49-F238E27FC236}">
                        <a16:creationId xmlns:a16="http://schemas.microsoft.com/office/drawing/2014/main" xmlns="" id="{69BDD0E0-C8A6-C1CB-D9E1-9D00FEDBEC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Rectangle 34">
                    <a:extLst>
                      <a:ext uri="{FF2B5EF4-FFF2-40B4-BE49-F238E27FC236}">
                        <a16:creationId xmlns:a16="http://schemas.microsoft.com/office/drawing/2014/main" xmlns="" id="{1DF7F754-976A-7C5B-2917-8AD1F3384B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Rectangle 35">
                    <a:extLst>
                      <a:ext uri="{FF2B5EF4-FFF2-40B4-BE49-F238E27FC236}">
                        <a16:creationId xmlns:a16="http://schemas.microsoft.com/office/drawing/2014/main" xmlns="" id="{1993EF4F-8C56-FB06-52BD-67AAAC25A6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Rectangle 36">
                    <a:extLst>
                      <a:ext uri="{FF2B5EF4-FFF2-40B4-BE49-F238E27FC236}">
                        <a16:creationId xmlns:a16="http://schemas.microsoft.com/office/drawing/2014/main" xmlns="" id="{0539F9E5-BDBC-EE2A-4B68-E846923C00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Rectangle 37">
                    <a:extLst>
                      <a:ext uri="{FF2B5EF4-FFF2-40B4-BE49-F238E27FC236}">
                        <a16:creationId xmlns:a16="http://schemas.microsoft.com/office/drawing/2014/main" xmlns="" id="{07B97361-9B9F-80E1-5F72-9D6217C547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6" name="Chevron 29">
                  <a:extLst>
                    <a:ext uri="{FF2B5EF4-FFF2-40B4-BE49-F238E27FC236}">
                      <a16:creationId xmlns:a16="http://schemas.microsoft.com/office/drawing/2014/main" xmlns="" id="{C2189541-5364-7373-5E15-555F3A174281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TextBox 13">
                  <a:extLst>
                    <a:ext uri="{FF2B5EF4-FFF2-40B4-BE49-F238E27FC236}">
                      <a16:creationId xmlns:a16="http://schemas.microsoft.com/office/drawing/2014/main" xmlns="" id="{58A029AB-16D9-BACE-2FE0-2CEAE03601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2</a:t>
                  </a:r>
                </a:p>
              </p:txBody>
            </p:sp>
          </p:grpSp>
        </p:grpSp>
        <p:sp>
          <p:nvSpPr>
            <p:cNvPr id="200" name="Text Box 5">
              <a:extLst>
                <a:ext uri="{FF2B5EF4-FFF2-40B4-BE49-F238E27FC236}">
                  <a16:creationId xmlns:a16="http://schemas.microsoft.com/office/drawing/2014/main" xmlns="" id="{ED713F40-6C2E-6159-019E-3E2FAB03C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6704" y="2172947"/>
              <a:ext cx="8160983" cy="166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lvl="0" algn="l" defTabSz="2177278">
                <a:spcBef>
                  <a:spcPct val="50000"/>
                </a:spcBef>
                <a:buNone/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 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Viết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công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thức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hóa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học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của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phức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chất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aqua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của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ion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Mn</a:t>
              </a:r>
              <a:r>
                <a:rPr lang="en-US" b="1" baseline="30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en-US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+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và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ion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Co</a:t>
              </a:r>
              <a:r>
                <a:rPr lang="en-US" b="1" baseline="30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3</a:t>
              </a:r>
              <a:r>
                <a:rPr lang="en-US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+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.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Biết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chúng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đều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có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hình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dạng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bát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diện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.</a:t>
              </a:r>
              <a:endPara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88">
            <a:extLst/>
          </p:cNvPr>
          <p:cNvGrpSpPr/>
          <p:nvPr/>
        </p:nvGrpSpPr>
        <p:grpSpPr>
          <a:xfrm>
            <a:off x="120217" y="3576529"/>
            <a:ext cx="11880525" cy="2978421"/>
            <a:chOff x="184495" y="3682144"/>
            <a:chExt cx="5939876" cy="1443492"/>
          </a:xfrm>
        </p:grpSpPr>
        <p:sp>
          <p:nvSpPr>
            <p:cNvPr id="37" name="Rounded Rectangle 4">
              <a:extLst/>
            </p:cNvPr>
            <p:cNvSpPr/>
            <p:nvPr/>
          </p:nvSpPr>
          <p:spPr>
            <a:xfrm>
              <a:off x="184495" y="3753148"/>
              <a:ext cx="5939876" cy="1372488"/>
            </a:xfrm>
            <a:prstGeom prst="roundRect">
              <a:avLst>
                <a:gd name="adj" fmla="val 2239"/>
              </a:avLst>
            </a:prstGeom>
            <a:solidFill>
              <a:srgbClr val="F79646">
                <a:lumMod val="20000"/>
                <a:lumOff val="80000"/>
              </a:srgbClr>
            </a:solidFill>
            <a:ln w="1905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Calibri"/>
                </a:rPr>
                <a:t>[</a:t>
              </a:r>
              <a:r>
                <a:rPr lang="en-US" sz="4800" b="1" dirty="0" err="1">
                  <a:latin typeface="Calibri"/>
                </a:rPr>
                <a:t>Mn</a:t>
              </a:r>
              <a:r>
                <a:rPr lang="en-US" sz="4800" b="1" dirty="0">
                  <a:latin typeface="Calibri"/>
                </a:rPr>
                <a:t>(H</a:t>
              </a:r>
              <a:r>
                <a:rPr lang="en-US" sz="4800" b="1" baseline="-25000" dirty="0">
                  <a:latin typeface="Calibri"/>
                </a:rPr>
                <a:t>2</a:t>
              </a:r>
              <a:r>
                <a:rPr lang="en-US" sz="4800" b="1" dirty="0">
                  <a:latin typeface="Calibri"/>
                </a:rPr>
                <a:t>O)</a:t>
              </a:r>
              <a:r>
                <a:rPr lang="en-US" sz="4800" b="1" baseline="-25000" dirty="0">
                  <a:latin typeface="Calibri"/>
                </a:rPr>
                <a:t>6</a:t>
              </a:r>
              <a:r>
                <a:rPr lang="en-US" sz="4800" b="1" dirty="0">
                  <a:latin typeface="Calibri"/>
                </a:rPr>
                <a:t>]</a:t>
              </a:r>
              <a:r>
                <a:rPr lang="en-US" sz="4800" b="1" baseline="30000" dirty="0">
                  <a:latin typeface="Calibri"/>
                </a:rPr>
                <a:t>2+</a:t>
              </a:r>
              <a:r>
                <a:rPr lang="en-US" sz="4800" b="1" dirty="0">
                  <a:latin typeface="Calibri"/>
                </a:rPr>
                <a:t> </a:t>
              </a:r>
              <a:r>
                <a:rPr lang="en-US" sz="4800" b="1" dirty="0" err="1">
                  <a:latin typeface="Calibri"/>
                </a:rPr>
                <a:t>và</a:t>
              </a:r>
              <a:r>
                <a:rPr lang="en-US" sz="4800" b="1" dirty="0">
                  <a:latin typeface="Calibri"/>
                </a:rPr>
                <a:t> [Co(H</a:t>
              </a:r>
              <a:r>
                <a:rPr lang="en-US" sz="4800" b="1" baseline="-25000" dirty="0">
                  <a:latin typeface="Calibri"/>
                </a:rPr>
                <a:t>2</a:t>
              </a:r>
              <a:r>
                <a:rPr lang="en-US" sz="4800" b="1" dirty="0">
                  <a:latin typeface="Calibri"/>
                </a:rPr>
                <a:t>O)</a:t>
              </a:r>
              <a:r>
                <a:rPr lang="en-US" sz="4800" b="1" baseline="-25000" dirty="0">
                  <a:latin typeface="Calibri"/>
                </a:rPr>
                <a:t>6</a:t>
              </a:r>
              <a:r>
                <a:rPr lang="en-US" sz="4800" b="1" dirty="0">
                  <a:latin typeface="Calibri"/>
                </a:rPr>
                <a:t>]</a:t>
              </a:r>
              <a:r>
                <a:rPr lang="en-US" sz="4800" b="1" baseline="30000" dirty="0">
                  <a:latin typeface="Calibri"/>
                </a:rPr>
                <a:t>3+</a:t>
              </a:r>
              <a:endParaRPr kumimoji="0" lang="en-US" sz="4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38" name="Group 5">
              <a:extLst/>
            </p:cNvPr>
            <p:cNvGrpSpPr/>
            <p:nvPr/>
          </p:nvGrpSpPr>
          <p:grpSpPr>
            <a:xfrm>
              <a:off x="203200" y="3682144"/>
              <a:ext cx="1740440" cy="456056"/>
              <a:chOff x="1275608" y="6322795"/>
              <a:chExt cx="3411893" cy="828632"/>
            </a:xfrm>
          </p:grpSpPr>
          <p:sp>
            <p:nvSpPr>
              <p:cNvPr id="39" name="Freeform 20">
                <a:extLst/>
              </p:cNvPr>
              <p:cNvSpPr>
                <a:spLocks/>
              </p:cNvSpPr>
              <p:nvPr/>
            </p:nvSpPr>
            <p:spPr bwMode="auto">
              <a:xfrm rot="16200000" flipV="1">
                <a:off x="2827562" y="5291487"/>
                <a:ext cx="828631" cy="2891247"/>
              </a:xfrm>
              <a:prstGeom prst="round1Rect">
                <a:avLst/>
              </a:prstGeom>
              <a:solidFill>
                <a:sysClr val="window" lastClr="FFFFFF"/>
              </a:solidFill>
              <a:ln w="57150">
                <a:solidFill>
                  <a:srgbClr val="F79646">
                    <a:lumMod val="50000"/>
                  </a:srgb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34" tIns="45717" rIns="91434" bIns="45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TextBox 7">
                <a:extLst/>
              </p:cNvPr>
              <p:cNvSpPr txBox="1"/>
              <p:nvPr/>
            </p:nvSpPr>
            <p:spPr>
              <a:xfrm>
                <a:off x="2187353" y="6393516"/>
                <a:ext cx="2440280" cy="731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kumimoji="0" lang="vi-VN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1" name="Round Diagonal Corner Rectangle 8">
                <a:extLst/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rgbClr val="F79646">
                  <a:lumMod val="75000"/>
                </a:srgbClr>
              </a:solidFill>
              <a:ln w="5715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9">
                <a:extLst/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34" tIns="45717" rIns="91434" bIns="45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386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1">
            <a:extLst>
              <a:ext uri="{FF2B5EF4-FFF2-40B4-BE49-F238E27FC236}">
                <a16:creationId xmlns:a16="http://schemas.microsoft.com/office/drawing/2014/main" xmlns="" id="{8310EA52-3637-9117-C3C8-6907AE88E80C}"/>
              </a:ext>
            </a:extLst>
          </p:cNvPr>
          <p:cNvGrpSpPr/>
          <p:nvPr/>
        </p:nvGrpSpPr>
        <p:grpSpPr>
          <a:xfrm>
            <a:off x="0" y="1113888"/>
            <a:ext cx="11984932" cy="1856444"/>
            <a:chOff x="226013" y="2034258"/>
            <a:chExt cx="11984932" cy="1856444"/>
          </a:xfrm>
        </p:grpSpPr>
        <p:grpSp>
          <p:nvGrpSpPr>
            <p:cNvPr id="199" name="Group 20">
              <a:extLst>
                <a:ext uri="{FF2B5EF4-FFF2-40B4-BE49-F238E27FC236}">
                  <a16:creationId xmlns:a16="http://schemas.microsoft.com/office/drawing/2014/main" xmlns="" id="{4B3478C5-9FFA-D382-E96E-28AED786B35B}"/>
                </a:ext>
              </a:extLst>
            </p:cNvPr>
            <p:cNvGrpSpPr/>
            <p:nvPr/>
          </p:nvGrpSpPr>
          <p:grpSpPr>
            <a:xfrm>
              <a:off x="226013" y="2034258"/>
              <a:ext cx="11984932" cy="1856444"/>
              <a:chOff x="534987" y="1647866"/>
              <a:chExt cx="11578783" cy="1556899"/>
            </a:xfrm>
          </p:grpSpPr>
          <p:sp>
            <p:nvSpPr>
              <p:cNvPr id="201" name="Rounded Rectangle 24">
                <a:extLst>
                  <a:ext uri="{FF2B5EF4-FFF2-40B4-BE49-F238E27FC236}">
                    <a16:creationId xmlns:a16="http://schemas.microsoft.com/office/drawing/2014/main" xmlns="" id="{1A612DA7-D09A-7C29-2EFC-95D9F4F19C5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11358120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02" name="Group 25">
                <a:extLst>
                  <a:ext uri="{FF2B5EF4-FFF2-40B4-BE49-F238E27FC236}">
                    <a16:creationId xmlns:a16="http://schemas.microsoft.com/office/drawing/2014/main" xmlns="" id="{3CA64509-CE3B-B8E4-2F3D-956B01739FD4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03" name="Isosceles Triangle 44">
                  <a:extLst>
                    <a:ext uri="{FF2B5EF4-FFF2-40B4-BE49-F238E27FC236}">
                      <a16:creationId xmlns:a16="http://schemas.microsoft.com/office/drawing/2014/main" xmlns="" id="{E54EB023-9AE1-DF35-AA6E-DACEBC7662B1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Pentagon 27">
                  <a:extLst>
                    <a:ext uri="{FF2B5EF4-FFF2-40B4-BE49-F238E27FC236}">
                      <a16:creationId xmlns:a16="http://schemas.microsoft.com/office/drawing/2014/main" xmlns="" id="{FB371E2C-5CF5-F146-D665-5CB5D4993E7C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5" name="Group 11">
                  <a:extLst>
                    <a:ext uri="{FF2B5EF4-FFF2-40B4-BE49-F238E27FC236}">
                      <a16:creationId xmlns:a16="http://schemas.microsoft.com/office/drawing/2014/main" xmlns="" id="{7AE79723-B3FA-3046-7148-0A1C9361C8E6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08" name="Freeform 31">
                    <a:extLst>
                      <a:ext uri="{FF2B5EF4-FFF2-40B4-BE49-F238E27FC236}">
                        <a16:creationId xmlns:a16="http://schemas.microsoft.com/office/drawing/2014/main" xmlns="" id="{E6D3B3E3-5AF3-1F2E-02C6-36FA8DA8AEC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 32">
                    <a:extLst>
                      <a:ext uri="{FF2B5EF4-FFF2-40B4-BE49-F238E27FC236}">
                        <a16:creationId xmlns:a16="http://schemas.microsoft.com/office/drawing/2014/main" xmlns="" id="{E6A9BA8E-9A42-F048-B7BE-704791DB83E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Freeform 33">
                    <a:extLst>
                      <a:ext uri="{FF2B5EF4-FFF2-40B4-BE49-F238E27FC236}">
                        <a16:creationId xmlns:a16="http://schemas.microsoft.com/office/drawing/2014/main" xmlns="" id="{69BDD0E0-C8A6-C1CB-D9E1-9D00FEDBEC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Rectangle 34">
                    <a:extLst>
                      <a:ext uri="{FF2B5EF4-FFF2-40B4-BE49-F238E27FC236}">
                        <a16:creationId xmlns:a16="http://schemas.microsoft.com/office/drawing/2014/main" xmlns="" id="{1DF7F754-976A-7C5B-2917-8AD1F3384B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2" name="Rectangle 35">
                    <a:extLst>
                      <a:ext uri="{FF2B5EF4-FFF2-40B4-BE49-F238E27FC236}">
                        <a16:creationId xmlns:a16="http://schemas.microsoft.com/office/drawing/2014/main" xmlns="" id="{1993EF4F-8C56-FB06-52BD-67AAAC25A6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Rectangle 36">
                    <a:extLst>
                      <a:ext uri="{FF2B5EF4-FFF2-40B4-BE49-F238E27FC236}">
                        <a16:creationId xmlns:a16="http://schemas.microsoft.com/office/drawing/2014/main" xmlns="" id="{0539F9E5-BDBC-EE2A-4B68-E846923C00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" name="Rectangle 37">
                    <a:extLst>
                      <a:ext uri="{FF2B5EF4-FFF2-40B4-BE49-F238E27FC236}">
                        <a16:creationId xmlns:a16="http://schemas.microsoft.com/office/drawing/2014/main" xmlns="" id="{07B97361-9B9F-80E1-5F72-9D6217C547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6" name="Chevron 29">
                  <a:extLst>
                    <a:ext uri="{FF2B5EF4-FFF2-40B4-BE49-F238E27FC236}">
                      <a16:creationId xmlns:a16="http://schemas.microsoft.com/office/drawing/2014/main" xmlns="" id="{C2189541-5364-7373-5E15-555F3A174281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TextBox 13">
                  <a:extLst>
                    <a:ext uri="{FF2B5EF4-FFF2-40B4-BE49-F238E27FC236}">
                      <a16:creationId xmlns:a16="http://schemas.microsoft.com/office/drawing/2014/main" xmlns="" id="{58A029AB-16D9-BACE-2FE0-2CEAE03601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</a:t>
                  </a:r>
                  <a:r>
                    <a:rPr lang="en-US" sz="4800" b="1" dirty="0">
                      <a:solidFill>
                        <a:prstClr val="white"/>
                      </a:solidFill>
                      <a:latin typeface="Tahoma" pitchFamily="34" charset="0"/>
                      <a:cs typeface="Tahoma" pitchFamily="34" charset="0"/>
                    </a:rPr>
                    <a:t>3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</p:grpSp>
        </p:grpSp>
        <p:sp>
          <p:nvSpPr>
            <p:cNvPr id="200" name="Text Box 5">
              <a:extLst>
                <a:ext uri="{FF2B5EF4-FFF2-40B4-BE49-F238E27FC236}">
                  <a16:creationId xmlns:a16="http://schemas.microsoft.com/office/drawing/2014/main" xmlns="" id="{ED713F40-6C2E-6159-019E-3E2FAB03C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7654" y="2134847"/>
              <a:ext cx="8160983" cy="166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lvl="0" algn="l" defTabSz="2177278">
                <a:spcBef>
                  <a:spcPct val="50000"/>
                </a:spcBef>
                <a:buNone/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 Ion [Cu(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NH</a:t>
              </a:r>
              <a:r>
                <a:rPr lang="en-US" b="1" baseline="-2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3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)</a:t>
              </a:r>
              <a:r>
                <a:rPr lang="en-US" b="1" baseline="-2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]</a:t>
              </a:r>
              <a:r>
                <a:rPr lang="en-US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2+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có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dạng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vuông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phẳng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, ion [Cu(H</a:t>
              </a:r>
              <a:r>
                <a:rPr lang="en-US" b="1" baseline="-2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O)</a:t>
              </a:r>
              <a:r>
                <a:rPr lang="en-US" b="1" baseline="-2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6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]</a:t>
              </a:r>
              <a:r>
                <a:rPr lang="en-US" b="1" baseline="30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2+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có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dạng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bát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diện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.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Hãy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vẽ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dạng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hình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học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của</a:t>
              </a: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chúng</a:t>
              </a:r>
              <a:endPara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88">
            <a:extLst/>
          </p:cNvPr>
          <p:cNvGrpSpPr/>
          <p:nvPr/>
        </p:nvGrpSpPr>
        <p:grpSpPr>
          <a:xfrm>
            <a:off x="184484" y="3299372"/>
            <a:ext cx="11880525" cy="3463359"/>
            <a:chOff x="184495" y="3658076"/>
            <a:chExt cx="5939876" cy="1571269"/>
          </a:xfrm>
        </p:grpSpPr>
        <p:sp>
          <p:nvSpPr>
            <p:cNvPr id="20" name="Rounded Rectangle 4">
              <a:extLst/>
            </p:cNvPr>
            <p:cNvSpPr/>
            <p:nvPr/>
          </p:nvSpPr>
          <p:spPr>
            <a:xfrm>
              <a:off x="184495" y="3658076"/>
              <a:ext cx="5939876" cy="1571269"/>
            </a:xfrm>
            <a:prstGeom prst="roundRect">
              <a:avLst>
                <a:gd name="adj" fmla="val 2239"/>
              </a:avLst>
            </a:prstGeom>
            <a:solidFill>
              <a:srgbClr val="F79646">
                <a:lumMod val="20000"/>
                <a:lumOff val="80000"/>
              </a:srgbClr>
            </a:solidFill>
            <a:ln w="1905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" name="Group 5">
              <a:extLst/>
            </p:cNvPr>
            <p:cNvGrpSpPr/>
            <p:nvPr/>
          </p:nvGrpSpPr>
          <p:grpSpPr>
            <a:xfrm>
              <a:off x="203200" y="3682144"/>
              <a:ext cx="1740440" cy="456056"/>
              <a:chOff x="1275608" y="6322795"/>
              <a:chExt cx="3411893" cy="828632"/>
            </a:xfrm>
          </p:grpSpPr>
          <p:sp>
            <p:nvSpPr>
              <p:cNvPr id="22" name="Freeform 20">
                <a:extLst/>
              </p:cNvPr>
              <p:cNvSpPr>
                <a:spLocks/>
              </p:cNvSpPr>
              <p:nvPr/>
            </p:nvSpPr>
            <p:spPr bwMode="auto">
              <a:xfrm rot="16200000" flipV="1">
                <a:off x="2827562" y="5291487"/>
                <a:ext cx="828631" cy="2891247"/>
              </a:xfrm>
              <a:prstGeom prst="round1Rect">
                <a:avLst/>
              </a:prstGeom>
              <a:solidFill>
                <a:sysClr val="window" lastClr="FFFFFF"/>
              </a:solidFill>
              <a:ln w="57150">
                <a:solidFill>
                  <a:srgbClr val="F79646">
                    <a:lumMod val="50000"/>
                  </a:srgb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34" tIns="45717" rIns="91434" bIns="45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TextBox 7">
                <a:extLst/>
              </p:cNvPr>
              <p:cNvSpPr txBox="1"/>
              <p:nvPr/>
            </p:nvSpPr>
            <p:spPr>
              <a:xfrm>
                <a:off x="2187353" y="6393516"/>
                <a:ext cx="2440280" cy="731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Lời 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iải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4" name="Round Diagonal Corner Rectangle 8">
                <a:extLst/>
              </p:cNvPr>
              <p:cNvSpPr/>
              <p:nvPr/>
            </p:nvSpPr>
            <p:spPr>
              <a:xfrm flipV="1">
                <a:off x="1275608" y="6330946"/>
                <a:ext cx="852450" cy="820481"/>
              </a:xfrm>
              <a:prstGeom prst="round2DiagRect">
                <a:avLst/>
              </a:prstGeom>
              <a:solidFill>
                <a:srgbClr val="F79646">
                  <a:lumMod val="75000"/>
                </a:srgbClr>
              </a:solidFill>
              <a:ln w="5715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9">
                <a:extLst/>
              </p:cNvPr>
              <p:cNvSpPr>
                <a:spLocks noEditPoints="1"/>
              </p:cNvSpPr>
              <p:nvPr/>
            </p:nvSpPr>
            <p:spPr bwMode="auto">
              <a:xfrm>
                <a:off x="1403701" y="6378164"/>
                <a:ext cx="545196" cy="739115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34" tIns="45717" rIns="91434" bIns="4571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21770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129" t="65483"/>
          <a:stretch/>
        </p:blipFill>
        <p:spPr>
          <a:xfrm>
            <a:off x="7715250" y="4489611"/>
            <a:ext cx="3676651" cy="2188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354" t="12466" b="54641"/>
          <a:stretch/>
        </p:blipFill>
        <p:spPr>
          <a:xfrm>
            <a:off x="2878314" y="4412357"/>
            <a:ext cx="3603463" cy="22826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042" y="4443443"/>
            <a:ext cx="2536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Ion [Cu(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NH</a:t>
            </a:r>
            <a:r>
              <a:rPr lang="en-US" sz="2800" b="1" baseline="-25000" dirty="0" err="1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US" sz="28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]</a:t>
            </a:r>
            <a:r>
              <a:rPr lang="en-US" sz="2800" b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2+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096250" y="3867908"/>
            <a:ext cx="2571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Ion [Cu(H</a:t>
            </a:r>
            <a:r>
              <a:rPr lang="en-US" sz="28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O)</a:t>
            </a:r>
            <a:r>
              <a:rPr lang="en-US" sz="2800" b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6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]</a:t>
            </a:r>
            <a:r>
              <a:rPr lang="en-US" sz="2800" b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2+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0" y="3695700"/>
            <a:ext cx="0" cy="260985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3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xmlns="" id="{0D98B830-4990-E4BD-9C55-7BC67F4F0A50}"/>
              </a:ext>
            </a:extLst>
          </p:cNvPr>
          <p:cNvGrpSpPr/>
          <p:nvPr/>
        </p:nvGrpSpPr>
        <p:grpSpPr>
          <a:xfrm>
            <a:off x="582193" y="677285"/>
            <a:ext cx="6962321" cy="960549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xmlns="" id="{1A4D9B33-BF44-6567-FCA4-19BFEB62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xmlns="" id="{7E900E80-6864-1C5B-7EE5-E79AD60BE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xmlns="" id="{D442162F-F5AD-31EF-C127-EEFC7A24A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xmlns="" id="{F6BECFA3-4218-84B4-23DE-B2CDE0E43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xmlns="" id="{AF4B0E3F-D98E-9544-7454-BB557CA42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xmlns="" id="{919B6D88-0053-E7C2-039D-240AB9325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xmlns="" id="{FD47E749-88C1-3AD3-63DB-45E7EC9FC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xmlns="" id="{4C9D57FB-005C-6203-B1E8-0D04E2783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xmlns="" id="{62CEFAC3-E448-1144-A7CB-A57F3C99C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xmlns="" id="{498F5AEF-1ABB-AC01-1C20-18013A442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xmlns="" id="{7C6639BD-70DF-18DB-1ED5-D1BB43FC1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xmlns="" id="{DEF2D13F-7780-1F9B-AA81-6206C8037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xmlns="" id="{8FD0B4AB-8C98-B34F-C136-BE17637A3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xmlns="" id="{9C764EEF-F0FB-380B-C9B8-5E498F721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xmlns="" id="{7F58A797-F3D5-39E2-1E8D-8C897D199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xmlns="" id="{EF1B0203-7040-FBE2-2358-2E3EEEAF5A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xmlns="" id="{E0AFA91A-1BA3-1AAD-A27A-0C695D244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xmlns="" id="{13667C3B-5629-6FC3-5406-332795C97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xmlns="" id="{E4552AB6-4DE1-2803-CB8C-73013F354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xmlns="" id="{5BBD3501-D3D3-0489-7D03-9A7ABAFFF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xmlns="" id="{A42A9304-7C3C-D543-3107-194538A54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xmlns="" id="{5A207F2E-264C-C401-8F83-A1044BA69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xmlns="" id="{A06386A4-A433-1D3C-A6CC-554375B622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xmlns="" id="{49B5FFB6-1DB8-934E-A073-E1EEF61C7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xmlns="" id="{99E0F71A-288E-C7C2-0A34-FE4C49DFA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xmlns="" id="{F7B9EE35-B7EE-DD19-0939-776D8CBF0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xmlns="" id="{CF8E5C67-7782-7FEB-673D-DD76107E43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xmlns="" id="{67A53516-DDA8-E15E-9A52-BBF259506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F78487D2-7CC9-5275-12FE-7ACD67E61912}"/>
              </a:ext>
            </a:extLst>
          </p:cNvPr>
          <p:cNvGrpSpPr/>
          <p:nvPr/>
        </p:nvGrpSpPr>
        <p:grpSpPr>
          <a:xfrm>
            <a:off x="1950528" y="2877408"/>
            <a:ext cx="988551" cy="960472"/>
            <a:chOff x="3067627" y="696041"/>
            <a:chExt cx="988551" cy="960472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xmlns="" id="{4B31B957-9187-AF3C-A8A4-CD0F6BDCF265}"/>
                </a:ext>
              </a:extLst>
            </p:cNvPr>
            <p:cNvSpPr/>
            <p:nvPr/>
          </p:nvSpPr>
          <p:spPr>
            <a:xfrm>
              <a:off x="3067627" y="696041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Đồ họa 32" descr="Repeat with solid fill">
              <a:extLst>
                <a:ext uri="{FF2B5EF4-FFF2-40B4-BE49-F238E27FC236}">
                  <a16:creationId xmlns:a16="http://schemas.microsoft.com/office/drawing/2014/main" xmlns="" id="{89A4A7BC-A2A8-0DF1-7F42-7246E2B74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2247719" flipV="1">
              <a:off x="3104703" y="719077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D93E7167-198F-65EC-369F-BF888BC4CD9C}"/>
              </a:ext>
            </a:extLst>
          </p:cNvPr>
          <p:cNvGrpSpPr/>
          <p:nvPr/>
        </p:nvGrpSpPr>
        <p:grpSpPr>
          <a:xfrm>
            <a:off x="3243281" y="2877408"/>
            <a:ext cx="1150960" cy="1150960"/>
            <a:chOff x="1671627" y="360375"/>
            <a:chExt cx="1208304" cy="1208304"/>
          </a:xfrm>
        </p:grpSpPr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CE81AE6F-3956-7D96-4DB6-7B5106F37E4E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xmlns="" id="{1DB5D84C-B3D4-27E8-7630-EE91637FD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93B7CCF3-D401-3B59-3199-5C073E20F5D6}"/>
              </a:ext>
            </a:extLst>
          </p:cNvPr>
          <p:cNvGrpSpPr/>
          <p:nvPr/>
        </p:nvGrpSpPr>
        <p:grpSpPr>
          <a:xfrm>
            <a:off x="4698443" y="2829951"/>
            <a:ext cx="988551" cy="960472"/>
            <a:chOff x="3173728" y="396007"/>
            <a:chExt cx="988551" cy="96047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88D93E03-C039-F7DB-107A-6F4E890FDBC7}"/>
                </a:ext>
              </a:extLst>
            </p:cNvPr>
            <p:cNvGrpSpPr/>
            <p:nvPr/>
          </p:nvGrpSpPr>
          <p:grpSpPr>
            <a:xfrm>
              <a:off x="3318388" y="678425"/>
              <a:ext cx="693174" cy="452719"/>
              <a:chOff x="5753100" y="3407568"/>
              <a:chExt cx="691715" cy="373856"/>
            </a:xfrm>
            <a:solidFill>
              <a:srgbClr val="006600"/>
            </a:solidFill>
          </p:grpSpPr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xmlns="" id="{69C68FF4-74D4-C428-0056-517F562E1DF1}"/>
                  </a:ext>
                </a:extLst>
              </p:cNvPr>
              <p:cNvSpPr/>
              <p:nvPr/>
            </p:nvSpPr>
            <p:spPr>
              <a:xfrm>
                <a:off x="6222492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xmlns="" id="{84498F27-1C83-7D3A-770A-F396D6941718}"/>
                  </a:ext>
                </a:extLst>
              </p:cNvPr>
              <p:cNvSpPr/>
              <p:nvPr/>
            </p:nvSpPr>
            <p:spPr>
              <a:xfrm>
                <a:off x="5827204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xmlns="" id="{88F808AF-B271-E020-09D8-E06144480ABA}"/>
                  </a:ext>
                </a:extLst>
              </p:cNvPr>
              <p:cNvSpPr/>
              <p:nvPr/>
            </p:nvSpPr>
            <p:spPr>
              <a:xfrm>
                <a:off x="6176200" y="3575875"/>
                <a:ext cx="268615" cy="148399"/>
              </a:xfrm>
              <a:custGeom>
                <a:avLst/>
                <a:gdLst>
                  <a:gd name="connsiteX0" fmla="*/ 253746 w 268615"/>
                  <a:gd name="connsiteY0" fmla="*/ 44101 h 148399"/>
                  <a:gd name="connsiteX1" fmla="*/ 181356 w 268615"/>
                  <a:gd name="connsiteY1" fmla="*/ 9525 h 148399"/>
                  <a:gd name="connsiteX2" fmla="*/ 120396 w 268615"/>
                  <a:gd name="connsiteY2" fmla="*/ 0 h 148399"/>
                  <a:gd name="connsiteX3" fmla="*/ 59436 w 268615"/>
                  <a:gd name="connsiteY3" fmla="*/ 9525 h 148399"/>
                  <a:gd name="connsiteX4" fmla="*/ 3429 w 268615"/>
                  <a:gd name="connsiteY4" fmla="*/ 33529 h 148399"/>
                  <a:gd name="connsiteX5" fmla="*/ 0 w 268615"/>
                  <a:gd name="connsiteY5" fmla="*/ 37434 h 148399"/>
                  <a:gd name="connsiteX6" fmla="*/ 76200 w 268615"/>
                  <a:gd name="connsiteY6" fmla="*/ 75534 h 148399"/>
                  <a:gd name="connsiteX7" fmla="*/ 104108 w 268615"/>
                  <a:gd name="connsiteY7" fmla="*/ 131446 h 148399"/>
                  <a:gd name="connsiteX8" fmla="*/ 104108 w 268615"/>
                  <a:gd name="connsiteY8" fmla="*/ 148400 h 148399"/>
                  <a:gd name="connsiteX9" fmla="*/ 268605 w 268615"/>
                  <a:gd name="connsiteY9" fmla="*/ 148400 h 148399"/>
                  <a:gd name="connsiteX10" fmla="*/ 268605 w 268615"/>
                  <a:gd name="connsiteY10" fmla="*/ 73819 h 148399"/>
                  <a:gd name="connsiteX11" fmla="*/ 253746 w 268615"/>
                  <a:gd name="connsiteY11" fmla="*/ 44101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8615" h="148399">
                    <a:moveTo>
                      <a:pt x="253746" y="44101"/>
                    </a:moveTo>
                    <a:cubicBezTo>
                      <a:pt x="232401" y="27476"/>
                      <a:pt x="207702" y="15681"/>
                      <a:pt x="181356" y="9525"/>
                    </a:cubicBezTo>
                    <a:cubicBezTo>
                      <a:pt x="161530" y="3742"/>
                      <a:pt x="141041" y="541"/>
                      <a:pt x="120396" y="0"/>
                    </a:cubicBezTo>
                    <a:cubicBezTo>
                      <a:pt x="99702" y="-45"/>
                      <a:pt x="79130" y="3169"/>
                      <a:pt x="59436" y="9525"/>
                    </a:cubicBezTo>
                    <a:cubicBezTo>
                      <a:pt x="39707" y="14783"/>
                      <a:pt x="20843" y="22868"/>
                      <a:pt x="3429" y="33529"/>
                    </a:cubicBezTo>
                    <a:cubicBezTo>
                      <a:pt x="2286" y="34862"/>
                      <a:pt x="1238" y="36196"/>
                      <a:pt x="0" y="37434"/>
                    </a:cubicBezTo>
                    <a:cubicBezTo>
                      <a:pt x="27701" y="44889"/>
                      <a:pt x="53615" y="57847"/>
                      <a:pt x="76200" y="75534"/>
                    </a:cubicBezTo>
                    <a:cubicBezTo>
                      <a:pt x="94021" y="88541"/>
                      <a:pt x="104425" y="109385"/>
                      <a:pt x="104108" y="131446"/>
                    </a:cubicBezTo>
                    <a:lnTo>
                      <a:pt x="104108" y="148400"/>
                    </a:lnTo>
                    <a:lnTo>
                      <a:pt x="268605" y="148400"/>
                    </a:lnTo>
                    <a:lnTo>
                      <a:pt x="268605" y="73819"/>
                    </a:lnTo>
                    <a:cubicBezTo>
                      <a:pt x="268892" y="62061"/>
                      <a:pt x="263324" y="50927"/>
                      <a:pt x="253746" y="44101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xmlns="" id="{CDC23391-0A31-851D-2EC6-F6E20AB6D131}"/>
                  </a:ext>
                </a:extLst>
              </p:cNvPr>
              <p:cNvSpPr/>
              <p:nvPr/>
            </p:nvSpPr>
            <p:spPr>
              <a:xfrm>
                <a:off x="5753100" y="3575875"/>
                <a:ext cx="268605" cy="148399"/>
              </a:xfrm>
              <a:custGeom>
                <a:avLst/>
                <a:gdLst>
                  <a:gd name="connsiteX0" fmla="*/ 164687 w 268605"/>
                  <a:gd name="connsiteY0" fmla="*/ 131445 h 148399"/>
                  <a:gd name="connsiteX1" fmla="*/ 191357 w 268605"/>
                  <a:gd name="connsiteY1" fmla="*/ 76486 h 148399"/>
                  <a:gd name="connsiteX2" fmla="*/ 192500 w 268605"/>
                  <a:gd name="connsiteY2" fmla="*/ 75534 h 148399"/>
                  <a:gd name="connsiteX3" fmla="*/ 193739 w 268605"/>
                  <a:gd name="connsiteY3" fmla="*/ 74676 h 148399"/>
                  <a:gd name="connsiteX4" fmla="*/ 268605 w 268605"/>
                  <a:gd name="connsiteY4" fmla="*/ 37529 h 148399"/>
                  <a:gd name="connsiteX5" fmla="*/ 263176 w 268605"/>
                  <a:gd name="connsiteY5" fmla="*/ 31338 h 148399"/>
                  <a:gd name="connsiteX6" fmla="*/ 209550 w 268605"/>
                  <a:gd name="connsiteY6" fmla="*/ 9525 h 148399"/>
                  <a:gd name="connsiteX7" fmla="*/ 148590 w 268605"/>
                  <a:gd name="connsiteY7" fmla="*/ 0 h 148399"/>
                  <a:gd name="connsiteX8" fmla="*/ 87630 w 268605"/>
                  <a:gd name="connsiteY8" fmla="*/ 9525 h 148399"/>
                  <a:gd name="connsiteX9" fmla="*/ 15240 w 268605"/>
                  <a:gd name="connsiteY9" fmla="*/ 44101 h 148399"/>
                  <a:gd name="connsiteX10" fmla="*/ 0 w 268605"/>
                  <a:gd name="connsiteY10" fmla="*/ 73819 h 148399"/>
                  <a:gd name="connsiteX11" fmla="*/ 0 w 268605"/>
                  <a:gd name="connsiteY11" fmla="*/ 148400 h 148399"/>
                  <a:gd name="connsiteX12" fmla="*/ 164687 w 268605"/>
                  <a:gd name="connsiteY12" fmla="*/ 148400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8605" h="148399">
                    <a:moveTo>
                      <a:pt x="164687" y="131445"/>
                    </a:moveTo>
                    <a:cubicBezTo>
                      <a:pt x="164708" y="110012"/>
                      <a:pt x="174533" y="89766"/>
                      <a:pt x="191357" y="76486"/>
                    </a:cubicBezTo>
                    <a:lnTo>
                      <a:pt x="192500" y="75534"/>
                    </a:lnTo>
                    <a:lnTo>
                      <a:pt x="193739" y="74676"/>
                    </a:lnTo>
                    <a:cubicBezTo>
                      <a:pt x="216581" y="58427"/>
                      <a:pt x="241848" y="45890"/>
                      <a:pt x="268605" y="37529"/>
                    </a:cubicBezTo>
                    <a:cubicBezTo>
                      <a:pt x="266700" y="35529"/>
                      <a:pt x="264986" y="33433"/>
                      <a:pt x="263176" y="31338"/>
                    </a:cubicBezTo>
                    <a:cubicBezTo>
                      <a:pt x="246437" y="21538"/>
                      <a:pt x="228377" y="14193"/>
                      <a:pt x="209550" y="9525"/>
                    </a:cubicBezTo>
                    <a:cubicBezTo>
                      <a:pt x="189726" y="3734"/>
                      <a:pt x="169235" y="532"/>
                      <a:pt x="148590" y="0"/>
                    </a:cubicBezTo>
                    <a:cubicBezTo>
                      <a:pt x="127896" y="-39"/>
                      <a:pt x="107326" y="3176"/>
                      <a:pt x="87630" y="9525"/>
                    </a:cubicBezTo>
                    <a:cubicBezTo>
                      <a:pt x="61651" y="16693"/>
                      <a:pt x="37144" y="28399"/>
                      <a:pt x="15240" y="44101"/>
                    </a:cubicBezTo>
                    <a:cubicBezTo>
                      <a:pt x="5858" y="51134"/>
                      <a:pt x="236" y="62096"/>
                      <a:pt x="0" y="73819"/>
                    </a:cubicBezTo>
                    <a:lnTo>
                      <a:pt x="0" y="148400"/>
                    </a:lnTo>
                    <a:lnTo>
                      <a:pt x="164687" y="14840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xmlns="" id="{6F28A997-2512-6FA3-885F-BF6DFE0BD02A}"/>
                  </a:ext>
                </a:extLst>
              </p:cNvPr>
              <p:cNvSpPr/>
              <p:nvPr/>
            </p:nvSpPr>
            <p:spPr>
              <a:xfrm>
                <a:off x="5950743" y="3633595"/>
                <a:ext cx="296430" cy="147829"/>
              </a:xfrm>
              <a:custGeom>
                <a:avLst/>
                <a:gdLst>
                  <a:gd name="connsiteX0" fmla="*/ 0 w 296430"/>
                  <a:gd name="connsiteY0" fmla="*/ 147830 h 147829"/>
                  <a:gd name="connsiteX1" fmla="*/ 0 w 296430"/>
                  <a:gd name="connsiteY1" fmla="*/ 73725 h 147829"/>
                  <a:gd name="connsiteX2" fmla="*/ 14859 w 296430"/>
                  <a:gd name="connsiteY2" fmla="*/ 44102 h 147829"/>
                  <a:gd name="connsiteX3" fmla="*/ 87249 w 296430"/>
                  <a:gd name="connsiteY3" fmla="*/ 9527 h 147829"/>
                  <a:gd name="connsiteX4" fmla="*/ 148209 w 296430"/>
                  <a:gd name="connsiteY4" fmla="*/ 2 h 147829"/>
                  <a:gd name="connsiteX5" fmla="*/ 209169 w 296430"/>
                  <a:gd name="connsiteY5" fmla="*/ 9527 h 147829"/>
                  <a:gd name="connsiteX6" fmla="*/ 281654 w 296430"/>
                  <a:gd name="connsiteY6" fmla="*/ 44102 h 147829"/>
                  <a:gd name="connsiteX7" fmla="*/ 296418 w 296430"/>
                  <a:gd name="connsiteY7" fmla="*/ 73725 h 147829"/>
                  <a:gd name="connsiteX8" fmla="*/ 296418 w 296430"/>
                  <a:gd name="connsiteY8" fmla="*/ 147830 h 14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30" h="147829">
                    <a:moveTo>
                      <a:pt x="0" y="147830"/>
                    </a:moveTo>
                    <a:lnTo>
                      <a:pt x="0" y="73725"/>
                    </a:lnTo>
                    <a:cubicBezTo>
                      <a:pt x="45" y="62069"/>
                      <a:pt x="5544" y="51107"/>
                      <a:pt x="14859" y="44102"/>
                    </a:cubicBezTo>
                    <a:cubicBezTo>
                      <a:pt x="36723" y="28334"/>
                      <a:pt x="61243" y="16622"/>
                      <a:pt x="87249" y="9527"/>
                    </a:cubicBezTo>
                    <a:cubicBezTo>
                      <a:pt x="106934" y="3133"/>
                      <a:pt x="127512" y="-82"/>
                      <a:pt x="148209" y="2"/>
                    </a:cubicBezTo>
                    <a:cubicBezTo>
                      <a:pt x="168859" y="486"/>
                      <a:pt x="189355" y="3690"/>
                      <a:pt x="209169" y="9527"/>
                    </a:cubicBezTo>
                    <a:cubicBezTo>
                      <a:pt x="235567" y="15619"/>
                      <a:pt x="260308" y="27421"/>
                      <a:pt x="281654" y="44102"/>
                    </a:cubicBezTo>
                    <a:cubicBezTo>
                      <a:pt x="291195" y="50908"/>
                      <a:pt x="296728" y="62010"/>
                      <a:pt x="296418" y="73725"/>
                    </a:cubicBezTo>
                    <a:lnTo>
                      <a:pt x="296418" y="14783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xmlns="" id="{CB2B8783-11EC-8264-AFBC-76E54166E652}"/>
                  </a:ext>
                </a:extLst>
              </p:cNvPr>
              <p:cNvSpPr/>
              <p:nvPr/>
            </p:nvSpPr>
            <p:spPr>
              <a:xfrm>
                <a:off x="6024848" y="3465195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5 h 148209"/>
                  <a:gd name="connsiteX1" fmla="*/ 74105 w 148209"/>
                  <a:gd name="connsiteY1" fmla="*/ 148209 h 148209"/>
                  <a:gd name="connsiteX2" fmla="*/ 0 w 148209"/>
                  <a:gd name="connsiteY2" fmla="*/ 74105 h 148209"/>
                  <a:gd name="connsiteX3" fmla="*/ 74105 w 148209"/>
                  <a:gd name="connsiteY3" fmla="*/ 0 h 148209"/>
                  <a:gd name="connsiteX4" fmla="*/ 148209 w 148209"/>
                  <a:gd name="connsiteY4" fmla="*/ 74105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5"/>
                    </a:moveTo>
                    <a:cubicBezTo>
                      <a:pt x="148209" y="115031"/>
                      <a:pt x="115031" y="148209"/>
                      <a:pt x="74105" y="148209"/>
                    </a:cubicBezTo>
                    <a:cubicBezTo>
                      <a:pt x="33178" y="148209"/>
                      <a:pt x="0" y="115031"/>
                      <a:pt x="0" y="74105"/>
                    </a:cubicBezTo>
                    <a:cubicBezTo>
                      <a:pt x="0" y="33178"/>
                      <a:pt x="33178" y="0"/>
                      <a:pt x="74105" y="0"/>
                    </a:cubicBezTo>
                    <a:cubicBezTo>
                      <a:pt x="115031" y="0"/>
                      <a:pt x="148209" y="33178"/>
                      <a:pt x="148209" y="74105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Bong bóng Lời nói: Hình bầu dục 38">
              <a:extLst>
                <a:ext uri="{FF2B5EF4-FFF2-40B4-BE49-F238E27FC236}">
                  <a16:creationId xmlns:a16="http://schemas.microsoft.com/office/drawing/2014/main" xmlns="" id="{25A567D4-251C-7AE9-FFD8-D4DD7FAF5F4C}"/>
                </a:ext>
              </a:extLst>
            </p:cNvPr>
            <p:cNvSpPr/>
            <p:nvPr/>
          </p:nvSpPr>
          <p:spPr>
            <a:xfrm>
              <a:off x="3173728" y="396007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0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xmlns="" id="{B5CDE30D-E5C7-762A-5063-FF4E76EF5AB8}"/>
              </a:ext>
            </a:extLst>
          </p:cNvPr>
          <p:cNvGrpSpPr/>
          <p:nvPr/>
        </p:nvGrpSpPr>
        <p:grpSpPr>
          <a:xfrm>
            <a:off x="5991196" y="2915177"/>
            <a:ext cx="988551" cy="960472"/>
            <a:chOff x="4439376" y="416105"/>
            <a:chExt cx="988551" cy="960472"/>
          </a:xfrm>
        </p:grpSpPr>
        <p:sp>
          <p:nvSpPr>
            <p:cNvPr id="47" name="Bong bóng Lời nói: Hình bầu dục 46">
              <a:extLst>
                <a:ext uri="{FF2B5EF4-FFF2-40B4-BE49-F238E27FC236}">
                  <a16:creationId xmlns:a16="http://schemas.microsoft.com/office/drawing/2014/main" xmlns="" id="{9966EFFC-96CB-2BB9-64AD-518E5C644DDF}"/>
                </a:ext>
              </a:extLst>
            </p:cNvPr>
            <p:cNvSpPr/>
            <p:nvPr/>
          </p:nvSpPr>
          <p:spPr>
            <a:xfrm>
              <a:off x="4439376" y="416105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2A38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Đồ họa 47" descr="Head with gears with solid fill">
              <a:extLst>
                <a:ext uri="{FF2B5EF4-FFF2-40B4-BE49-F238E27FC236}">
                  <a16:creationId xmlns:a16="http://schemas.microsoft.com/office/drawing/2014/main" xmlns="" id="{A9F910FA-5B1C-D1F9-B0E9-1906FA618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13527" y="449673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CBBBE3D1-BC12-5D9B-136C-EB13AD781AFD}"/>
              </a:ext>
            </a:extLst>
          </p:cNvPr>
          <p:cNvGrpSpPr/>
          <p:nvPr/>
        </p:nvGrpSpPr>
        <p:grpSpPr>
          <a:xfrm>
            <a:off x="8548621" y="2792183"/>
            <a:ext cx="1150960" cy="1121234"/>
            <a:chOff x="7061416" y="323529"/>
            <a:chExt cx="1208304" cy="1208304"/>
          </a:xfrm>
        </p:grpSpPr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64EE0DF7-FEA7-B027-428C-E96B337DC0E6}"/>
                </a:ext>
              </a:extLst>
            </p:cNvPr>
            <p:cNvSpPr/>
            <p:nvPr/>
          </p:nvSpPr>
          <p:spPr>
            <a:xfrm>
              <a:off x="7061416" y="323529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Đồ họa 50" descr="Power with solid fill">
              <a:extLst>
                <a:ext uri="{FF2B5EF4-FFF2-40B4-BE49-F238E27FC236}">
                  <a16:creationId xmlns:a16="http://schemas.microsoft.com/office/drawing/2014/main" xmlns="" id="{97A8B25D-24F1-EFD3-22EA-2649AEC02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130075" y="341145"/>
              <a:ext cx="1112790" cy="1112790"/>
            </a:xfrm>
            <a:prstGeom prst="rect">
              <a:avLst/>
            </a:prstGeom>
          </p:spPr>
        </p:pic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xmlns="" id="{5CDE4FC4-7407-EEF8-791F-5CD45AC6F5ED}"/>
              </a:ext>
            </a:extLst>
          </p:cNvPr>
          <p:cNvGrpSpPr/>
          <p:nvPr/>
        </p:nvGrpSpPr>
        <p:grpSpPr>
          <a:xfrm>
            <a:off x="7283949" y="2839640"/>
            <a:ext cx="960472" cy="988551"/>
            <a:chOff x="5735764" y="363622"/>
            <a:chExt cx="960472" cy="988551"/>
          </a:xfrm>
        </p:grpSpPr>
        <p:sp>
          <p:nvSpPr>
            <p:cNvPr id="53" name="Bong bóng Lời nói: Hình bầu dục 52">
              <a:extLst>
                <a:ext uri="{FF2B5EF4-FFF2-40B4-BE49-F238E27FC236}">
                  <a16:creationId xmlns:a16="http://schemas.microsoft.com/office/drawing/2014/main" xmlns="" id="{6C204C95-3A84-5E9E-4B0A-6B18782D8971}"/>
                </a:ext>
              </a:extLst>
            </p:cNvPr>
            <p:cNvSpPr/>
            <p:nvPr/>
          </p:nvSpPr>
          <p:spPr>
            <a:xfrm rot="16200000">
              <a:off x="5721724" y="377662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37A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Hình ảnh 53">
              <a:extLst>
                <a:ext uri="{FF2B5EF4-FFF2-40B4-BE49-F238E27FC236}">
                  <a16:creationId xmlns:a16="http://schemas.microsoft.com/office/drawing/2014/main" xmlns="" id="{EB865940-9F51-2C1C-44CB-9E7462897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032" y="519739"/>
              <a:ext cx="724992" cy="724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680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-1"/>
            <a:ext cx="12192000" cy="4881093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1687112" y="-3115"/>
            <a:ext cx="8772281" cy="4085718"/>
          </a:xfrm>
          <a:prstGeom prst="rect">
            <a:avLst/>
          </a:prstGeom>
        </p:spPr>
      </p:pic>
      <p:sp>
        <p:nvSpPr>
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4881093"/>
            <a:ext cx="12192000" cy="1976908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2" t="724" r="34057" b="90923"/>
          <a:stretch>
            <a:fillRect/>
          </a:stretch>
        </p:blipFill>
        <p:spPr>
          <a:xfrm>
            <a:off x="4130369" y="677618"/>
            <a:ext cx="3967179" cy="25872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2395" r="84645" b="93484"/>
          <a:stretch>
            <a:fillRect/>
          </a:stretch>
        </p:blipFill>
        <p:spPr>
          <a:xfrm>
            <a:off x="984649" y="541975"/>
            <a:ext cx="1458608" cy="134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7630" r="75474" b="88472"/>
          <a:stretch>
            <a:fillRect/>
          </a:stretch>
        </p:blipFill>
        <p:spPr>
          <a:xfrm>
            <a:off x="2135534" y="2220329"/>
            <a:ext cx="1276283" cy="12762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2307" r="86125" b="83906"/>
          <a:stretch>
            <a:fillRect/>
          </a:stretch>
        </p:blipFill>
        <p:spPr>
          <a:xfrm>
            <a:off x="627017" y="3242030"/>
            <a:ext cx="1422143" cy="12398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2" t="9746" r="5952" b="86022"/>
          <a:stretch>
            <a:fillRect/>
          </a:stretch>
        </p:blipFill>
        <p:spPr>
          <a:xfrm>
            <a:off x="9929798" y="3030396"/>
            <a:ext cx="1349211" cy="13856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7" t="3174" r="3881" b="93039"/>
          <a:stretch>
            <a:fillRect/>
          </a:stretch>
        </p:blipFill>
        <p:spPr>
          <a:xfrm>
            <a:off x="9961570" y="388505"/>
            <a:ext cx="1385680" cy="12398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t="14646" r="12461" b="75553"/>
          <a:stretch>
            <a:fillRect/>
          </a:stretch>
        </p:blipFill>
        <p:spPr>
          <a:xfrm>
            <a:off x="2266487" y="2842467"/>
            <a:ext cx="7826715" cy="274402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029275" y="5468967"/>
            <a:ext cx="808795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F7F9F8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Thank you</a:t>
            </a:r>
            <a:endParaRPr lang="zh-CN" altLang="en-US" sz="5400" b="1" dirty="0">
              <a:solidFill>
                <a:srgbClr val="F7F9F8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6" t="20493" r="3839" b="71711"/>
          <a:stretch>
            <a:fillRect/>
          </a:stretch>
        </p:blipFill>
        <p:spPr>
          <a:xfrm>
            <a:off x="1098576" y="5296749"/>
            <a:ext cx="605307" cy="90152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8" r="80462" b="64472"/>
          <a:stretch>
            <a:fillRect/>
          </a:stretch>
        </p:blipFill>
        <p:spPr>
          <a:xfrm>
            <a:off x="10428450" y="5613283"/>
            <a:ext cx="850559" cy="6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4590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88A56D-426B-8D5E-F30E-D939C6A71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124" y="1691366"/>
            <a:ext cx="5150676" cy="4351338"/>
          </a:xfrm>
        </p:spPr>
        <p:txBody>
          <a:bodyPr>
            <a:normAutofit/>
          </a:bodyPr>
          <a:lstStyle/>
          <a:p>
            <a:pPr lvl="0"/>
            <a:r>
              <a:rPr lang="en-US" altLang="zh-CN" sz="3600" dirty="0">
                <a:solidFill>
                  <a:srgbClr val="FF0000"/>
                </a:solidFill>
              </a:rPr>
              <a:t>1.</a:t>
            </a:r>
            <a:r>
              <a:rPr lang="en-US" altLang="zh-CN" sz="3600" dirty="0"/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</a:rPr>
              <a:t>Phần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</a:rPr>
              <a:t>Dạng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</a:rPr>
              <a:t>Của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</a:rPr>
              <a:t>Phức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1">
                    <a:lumMod val="75000"/>
                  </a:schemeClr>
                </a:solidFill>
              </a:rPr>
              <a:t>Chất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altLang="zh-CN" sz="3600" dirty="0"/>
          </a:p>
          <a:p>
            <a:pPr lvl="0"/>
            <a:r>
              <a:rPr lang="en-US" altLang="zh-CN" sz="3600" dirty="0">
                <a:solidFill>
                  <a:srgbClr val="FF0000"/>
                </a:solidFill>
              </a:rPr>
              <a:t>2.</a:t>
            </a:r>
            <a:r>
              <a:rPr lang="en-US" altLang="zh-CN" sz="3600" dirty="0"/>
              <a:t> </a:t>
            </a:r>
            <a:r>
              <a:rPr lang="en-US" altLang="zh-CN" sz="3600" dirty="0" err="1">
                <a:solidFill>
                  <a:srgbClr val="FF0066"/>
                </a:solidFill>
              </a:rPr>
              <a:t>Sự</a:t>
            </a:r>
            <a:r>
              <a:rPr lang="en-US" altLang="zh-CN" sz="3600" dirty="0">
                <a:solidFill>
                  <a:srgbClr val="FF0066"/>
                </a:solidFill>
              </a:rPr>
              <a:t> </a:t>
            </a:r>
            <a:r>
              <a:rPr lang="en-US" altLang="zh-CN" sz="3600" dirty="0" err="1">
                <a:solidFill>
                  <a:srgbClr val="FF0066"/>
                </a:solidFill>
              </a:rPr>
              <a:t>Hình</a:t>
            </a:r>
            <a:r>
              <a:rPr lang="en-US" altLang="zh-CN" sz="3600" dirty="0">
                <a:solidFill>
                  <a:srgbClr val="FF0066"/>
                </a:solidFill>
              </a:rPr>
              <a:t> </a:t>
            </a:r>
            <a:r>
              <a:rPr lang="en-US" altLang="zh-CN" sz="3600" dirty="0" err="1">
                <a:solidFill>
                  <a:srgbClr val="FF0066"/>
                </a:solidFill>
              </a:rPr>
              <a:t>Thành</a:t>
            </a:r>
            <a:r>
              <a:rPr lang="en-US" altLang="zh-CN" sz="3600" dirty="0">
                <a:solidFill>
                  <a:srgbClr val="FF0066"/>
                </a:solidFill>
              </a:rPr>
              <a:t> </a:t>
            </a:r>
            <a:r>
              <a:rPr lang="en-US" altLang="zh-CN" sz="3600" dirty="0" err="1">
                <a:solidFill>
                  <a:srgbClr val="FF0066"/>
                </a:solidFill>
              </a:rPr>
              <a:t>Phức</a:t>
            </a:r>
            <a:r>
              <a:rPr lang="en-US" altLang="zh-CN" sz="3600" dirty="0">
                <a:solidFill>
                  <a:srgbClr val="FF0066"/>
                </a:solidFill>
              </a:rPr>
              <a:t> </a:t>
            </a:r>
            <a:r>
              <a:rPr lang="en-US" altLang="zh-CN" sz="3600" dirty="0" err="1">
                <a:solidFill>
                  <a:srgbClr val="FF0066"/>
                </a:solidFill>
              </a:rPr>
              <a:t>Chất</a:t>
            </a:r>
            <a:r>
              <a:rPr lang="en-US" altLang="zh-CN" sz="3600" dirty="0">
                <a:solidFill>
                  <a:srgbClr val="FF0066"/>
                </a:solidFill>
              </a:rPr>
              <a:t> </a:t>
            </a:r>
            <a:r>
              <a:rPr lang="en-US" altLang="zh-CN" sz="3600" dirty="0" err="1">
                <a:solidFill>
                  <a:srgbClr val="FF0066"/>
                </a:solidFill>
              </a:rPr>
              <a:t>Trong</a:t>
            </a:r>
            <a:r>
              <a:rPr lang="en-US" altLang="zh-CN" sz="3600" dirty="0">
                <a:solidFill>
                  <a:srgbClr val="FF0066"/>
                </a:solidFill>
              </a:rPr>
              <a:t> Dung </a:t>
            </a:r>
            <a:r>
              <a:rPr lang="en-US" altLang="zh-CN" sz="3600" dirty="0" err="1">
                <a:solidFill>
                  <a:srgbClr val="FF0066"/>
                </a:solidFill>
              </a:rPr>
              <a:t>Dịch</a:t>
            </a:r>
            <a:endParaRPr lang="en-US" altLang="zh-CN" sz="3600" dirty="0">
              <a:solidFill>
                <a:srgbClr val="FF0066"/>
              </a:solidFill>
            </a:endParaRPr>
          </a:p>
          <a:p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82A0921-B2A2-A3EC-0A9E-C1F93893D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6038" y="1704066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en-US" altLang="zh-CN" sz="3600" dirty="0">
                <a:solidFill>
                  <a:srgbClr val="FF0000"/>
                </a:solidFill>
              </a:rPr>
              <a:t>3.</a:t>
            </a:r>
            <a:r>
              <a:rPr lang="en-US" altLang="zh-CN" sz="3600" dirty="0"/>
              <a:t>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Thí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Nghiệm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Tạo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Phức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Chất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 Dung </a:t>
            </a:r>
            <a:r>
              <a:rPr lang="en-US" altLang="zh-CN" sz="3600" dirty="0" err="1">
                <a:solidFill>
                  <a:schemeClr val="accent6">
                    <a:lumMod val="75000"/>
                  </a:schemeClr>
                </a:solidFill>
              </a:rPr>
              <a:t>Dịch</a:t>
            </a:r>
            <a:endParaRPr lang="en-US" altLang="zh-CN" sz="3600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endParaRPr lang="en-US" altLang="zh-CN" sz="3600" dirty="0"/>
          </a:p>
          <a:p>
            <a:pPr lvl="0"/>
            <a:r>
              <a:rPr lang="en-US" altLang="zh-CN" sz="3600" dirty="0">
                <a:solidFill>
                  <a:srgbClr val="FF0000"/>
                </a:solidFill>
              </a:rPr>
              <a:t>4.</a:t>
            </a:r>
            <a:r>
              <a:rPr lang="en-US" altLang="zh-CN" sz="3600" dirty="0"/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</a:rPr>
              <a:t>Ứng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</a:rPr>
              <a:t>Dụng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</a:rPr>
              <a:t>Phức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2">
                    <a:lumMod val="75000"/>
                  </a:schemeClr>
                </a:solidFill>
              </a:rPr>
              <a:t>Chất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6539" y="735238"/>
            <a:ext cx="10515600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70C0"/>
                </a:solidFill>
              </a:rPr>
              <a:t>1. </a:t>
            </a:r>
            <a:r>
              <a:rPr lang="en-US" sz="3500" dirty="0" err="1">
                <a:solidFill>
                  <a:srgbClr val="0070C0"/>
                </a:solidFill>
              </a:rPr>
              <a:t>Thành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Phần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Và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Dạng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Hình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Học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Của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Phức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Chất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321231" y="1692420"/>
            <a:ext cx="898583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B05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Câu</a:t>
            </a:r>
            <a:r>
              <a:rPr lang="en-US" altLang="zh-CN" sz="2800" b="1" dirty="0">
                <a:solidFill>
                  <a:srgbClr val="00B05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hỏi</a:t>
            </a:r>
            <a:r>
              <a:rPr lang="en-US" altLang="zh-CN" sz="2800" b="1" dirty="0">
                <a:solidFill>
                  <a:srgbClr val="00B05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thảo</a:t>
            </a:r>
            <a:r>
              <a:rPr lang="en-US" altLang="zh-CN" sz="2800" b="1" dirty="0">
                <a:solidFill>
                  <a:srgbClr val="00B05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2800" b="1" dirty="0">
                <a:solidFill>
                  <a:srgbClr val="00B05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Hãy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cho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thành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phần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chất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đ</a:t>
            </a:r>
            <a:r>
              <a:rPr lang="vi-VN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ợc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thể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hiện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hình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20.1.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060" t="7565"/>
          <a:stretch/>
        </p:blipFill>
        <p:spPr>
          <a:xfrm>
            <a:off x="2993508" y="2807919"/>
            <a:ext cx="6301661" cy="3944023"/>
          </a:xfrm>
          <a:prstGeom prst="rect">
            <a:avLst/>
          </a:prstGeom>
        </p:spPr>
      </p:pic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39" y="16924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01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6539" y="735238"/>
            <a:ext cx="10515600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70C0"/>
                </a:solidFill>
              </a:rPr>
              <a:t>1. </a:t>
            </a:r>
            <a:r>
              <a:rPr lang="en-US" sz="3500" dirty="0" err="1">
                <a:solidFill>
                  <a:srgbClr val="0070C0"/>
                </a:solidFill>
              </a:rPr>
              <a:t>Thành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Phần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Và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Dạng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Hình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Học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Của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Phức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Chất</a:t>
            </a:r>
            <a:endParaRPr lang="en-US" sz="3500" dirty="0">
              <a:solidFill>
                <a:srgbClr val="0070C0"/>
              </a:solidFill>
            </a:endParaRPr>
          </a:p>
        </p:txBody>
      </p:sp>
      <p:sp>
        <p:nvSpPr>
          <p:cNvPr id="3" name="文本框 22">
            <a:extLst>
              <a:ext uri="{FF2B5EF4-FFF2-40B4-BE49-F238E27FC236}">
                <a16:creationId xmlns:a16="http://schemas.microsoft.com/office/drawing/2014/main" xmlns="" id="{E422876E-C2B2-4C32-DD9B-A026D11F29A8}"/>
              </a:ext>
            </a:extLst>
          </p:cNvPr>
          <p:cNvSpPr txBox="1"/>
          <p:nvPr/>
        </p:nvSpPr>
        <p:spPr>
          <a:xfrm>
            <a:off x="5600700" y="2362200"/>
            <a:ext cx="6134100" cy="3108543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en-US" altLang="zh-CN" sz="28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-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chất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phần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trong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dấu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[ ],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gồm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có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nguyên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trung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tâm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và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phối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.</a:t>
            </a:r>
          </a:p>
          <a:p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	</a:t>
            </a:r>
          </a:p>
          <a:p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	-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Liên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kết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giữa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nguyên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tử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trung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tâm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và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phối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tử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là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liên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kết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cho-nhận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.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</a:p>
          <a:p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2800" b="1" dirty="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060" t="7565"/>
          <a:stretch/>
        </p:blipFill>
        <p:spPr>
          <a:xfrm>
            <a:off x="533400" y="2153167"/>
            <a:ext cx="4887039" cy="31085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80640" y="1489021"/>
            <a:ext cx="1150960" cy="1150960"/>
            <a:chOff x="3926579" y="5350375"/>
            <a:chExt cx="1150960" cy="1150960"/>
          </a:xfrm>
        </p:grpSpPr>
        <p:sp>
          <p:nvSpPr>
            <p:cNvPr id="6" name="Oval 5"/>
            <p:cNvSpPr/>
            <p:nvPr/>
          </p:nvSpPr>
          <p:spPr>
            <a:xfrm>
              <a:off x="3926580" y="5371379"/>
              <a:ext cx="1150959" cy="1108953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33">
              <a:extLst/>
            </p:cNvPr>
            <p:cNvGrpSpPr/>
            <p:nvPr/>
          </p:nvGrpSpPr>
          <p:grpSpPr>
            <a:xfrm>
              <a:off x="3926579" y="5350375"/>
              <a:ext cx="1150960" cy="1150960"/>
              <a:chOff x="1671627" y="360375"/>
              <a:chExt cx="1208304" cy="1208304"/>
            </a:xfrm>
          </p:grpSpPr>
          <p:sp>
            <p:nvSpPr>
              <p:cNvPr id="8" name="Hình Bầu dục 34">
                <a:extLst/>
              </p:cNvPr>
              <p:cNvSpPr/>
              <p:nvPr/>
            </p:nvSpPr>
            <p:spPr>
              <a:xfrm>
                <a:off x="1671627" y="360375"/>
                <a:ext cx="1208304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35">
                <a:extLst/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3989" y="457268"/>
                <a:ext cx="899211" cy="899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32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6539" y="735238"/>
            <a:ext cx="10515600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0070C0"/>
                </a:solidFill>
              </a:rPr>
              <a:t>1. </a:t>
            </a:r>
            <a:r>
              <a:rPr lang="en-US" sz="3500" dirty="0" err="1">
                <a:solidFill>
                  <a:srgbClr val="0070C0"/>
                </a:solidFill>
              </a:rPr>
              <a:t>Thành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Phần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Và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Dạng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Hình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Học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Của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Phức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 err="1">
                <a:solidFill>
                  <a:srgbClr val="0070C0"/>
                </a:solidFill>
              </a:rPr>
              <a:t>Chất</a:t>
            </a:r>
            <a:endParaRPr lang="en-US" sz="35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527241"/>
              </p:ext>
            </p:extLst>
          </p:nvPr>
        </p:nvGraphicFramePr>
        <p:xfrm>
          <a:off x="1337389" y="2794000"/>
          <a:ext cx="9588499" cy="352415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xmlns="" val="4056091659"/>
                    </a:ext>
                  </a:extLst>
                </a:gridCol>
                <a:gridCol w="3784600">
                  <a:extLst>
                    <a:ext uri="{9D8B030D-6E8A-4147-A177-3AD203B41FA5}">
                      <a16:colId xmlns:a16="http://schemas.microsoft.com/office/drawing/2014/main" xmlns="" val="208366485"/>
                    </a:ext>
                  </a:extLst>
                </a:gridCol>
                <a:gridCol w="3162299">
                  <a:extLst>
                    <a:ext uri="{9D8B030D-6E8A-4147-A177-3AD203B41FA5}">
                      <a16:colId xmlns:a16="http://schemas.microsoft.com/office/drawing/2014/main" xmlns="" val="1223915949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err="1">
                          <a:solidFill>
                            <a:srgbClr val="FF0000"/>
                          </a:solidFill>
                        </a:rPr>
                        <a:t>Phức</a:t>
                      </a:r>
                      <a:r>
                        <a:rPr lang="en-US" altLang="zh-CN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800" dirty="0" err="1">
                          <a:solidFill>
                            <a:srgbClr val="FF0000"/>
                          </a:solidFill>
                        </a:rPr>
                        <a:t>Chất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err="1">
                          <a:solidFill>
                            <a:srgbClr val="FF0000"/>
                          </a:solidFill>
                        </a:rPr>
                        <a:t>Nguyên</a:t>
                      </a:r>
                      <a:r>
                        <a:rPr lang="en-US" altLang="zh-CN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800" dirty="0" err="1">
                          <a:solidFill>
                            <a:srgbClr val="FF0000"/>
                          </a:solidFill>
                        </a:rPr>
                        <a:t>Tử</a:t>
                      </a:r>
                      <a:r>
                        <a:rPr lang="en-US" altLang="zh-CN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800" dirty="0" err="1">
                          <a:solidFill>
                            <a:srgbClr val="FF0000"/>
                          </a:solidFill>
                        </a:rPr>
                        <a:t>Trung</a:t>
                      </a:r>
                      <a:r>
                        <a:rPr lang="en-US" altLang="zh-CN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800" dirty="0" err="1">
                          <a:solidFill>
                            <a:srgbClr val="FF0000"/>
                          </a:solidFill>
                        </a:rPr>
                        <a:t>Tâm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err="1">
                          <a:solidFill>
                            <a:srgbClr val="FF0000"/>
                          </a:solidFill>
                        </a:rPr>
                        <a:t>Phối</a:t>
                      </a:r>
                      <a:r>
                        <a:rPr lang="en-US" altLang="zh-CN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2800" dirty="0" err="1">
                          <a:solidFill>
                            <a:srgbClr val="FF0000"/>
                          </a:solidFill>
                        </a:rPr>
                        <a:t>Tử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3114929"/>
                  </a:ext>
                </a:extLst>
              </a:tr>
              <a:tr h="975750">
                <a:tc>
                  <a:txBody>
                    <a:bodyPr/>
                    <a:lstStyle/>
                    <a:p>
                      <a:endParaRPr lang="en-US" sz="36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1881328"/>
                  </a:ext>
                </a:extLst>
              </a:tr>
              <a:tr h="975750">
                <a:tc>
                  <a:txBody>
                    <a:bodyPr/>
                    <a:lstStyle/>
                    <a:p>
                      <a:endParaRPr lang="en-US" sz="36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627178"/>
                  </a:ext>
                </a:extLst>
              </a:tr>
              <a:tr h="975750">
                <a:tc>
                  <a:txBody>
                    <a:bodyPr/>
                    <a:lstStyle/>
                    <a:p>
                      <a:endParaRPr lang="en-US" sz="36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3688228"/>
                  </a:ext>
                </a:extLst>
              </a:tr>
            </a:tbl>
          </a:graphicData>
        </a:graphic>
      </p:graphicFrame>
      <p:sp>
        <p:nvSpPr>
          <p:cNvPr id="11" name="文本框 22">
            <a:extLst/>
          </p:cNvPr>
          <p:cNvSpPr txBox="1"/>
          <p:nvPr/>
        </p:nvSpPr>
        <p:spPr>
          <a:xfrm>
            <a:off x="353139" y="1571617"/>
            <a:ext cx="1126736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Một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số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ví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dụ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về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chất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	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Hãy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cho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nguyên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trung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tâm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phối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ion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? 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6928" y="3561834"/>
            <a:ext cx="2398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[Cr(</a:t>
            </a:r>
            <a:r>
              <a:rPr lang="en-US" sz="3600" b="1" dirty="0" err="1"/>
              <a:t>NH</a:t>
            </a:r>
            <a:r>
              <a:rPr lang="en-US" sz="3600" b="1" baseline="-25000" dirty="0" err="1"/>
              <a:t>3</a:t>
            </a:r>
            <a:r>
              <a:rPr lang="en-US" sz="3600" b="1" dirty="0"/>
              <a:t>)</a:t>
            </a:r>
            <a:r>
              <a:rPr lang="en-US" sz="3600" b="1" baseline="-25000" dirty="0"/>
              <a:t>6</a:t>
            </a:r>
            <a:r>
              <a:rPr lang="en-US" sz="3600" b="1" dirty="0"/>
              <a:t>]</a:t>
            </a:r>
            <a:r>
              <a:rPr lang="en-US" sz="3600" b="1" baseline="30000" dirty="0"/>
              <a:t>3+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1346928" y="4476441"/>
            <a:ext cx="1656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[</a:t>
            </a:r>
            <a:r>
              <a:rPr lang="en-US" sz="3600" b="1" dirty="0" err="1"/>
              <a:t>CrCl</a:t>
            </a:r>
            <a:r>
              <a:rPr lang="en-US" sz="3600" b="1" baseline="-25000" dirty="0" err="1"/>
              <a:t>6</a:t>
            </a:r>
            <a:r>
              <a:rPr lang="en-US" sz="3600" b="1" dirty="0"/>
              <a:t>]</a:t>
            </a:r>
            <a:r>
              <a:rPr lang="en-US" sz="3600" b="1" baseline="30000" dirty="0"/>
              <a:t>3-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1337389" y="5482792"/>
            <a:ext cx="2603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[</a:t>
            </a:r>
            <a:r>
              <a:rPr lang="en-US" sz="3600" b="1" dirty="0" err="1"/>
              <a:t>PtCl</a:t>
            </a:r>
            <a:r>
              <a:rPr lang="en-US" sz="3600" b="1" baseline="-25000" dirty="0" err="1"/>
              <a:t>2</a:t>
            </a:r>
            <a:r>
              <a:rPr lang="en-US" sz="3600" b="1" dirty="0"/>
              <a:t>(</a:t>
            </a:r>
            <a:r>
              <a:rPr lang="en-US" sz="3600" b="1" dirty="0" err="1"/>
              <a:t>NH</a:t>
            </a:r>
            <a:r>
              <a:rPr lang="en-US" sz="3600" b="1" baseline="-25000" dirty="0" err="1"/>
              <a:t>3</a:t>
            </a:r>
            <a:r>
              <a:rPr lang="en-US" sz="3600" b="1" dirty="0"/>
              <a:t>)</a:t>
            </a:r>
            <a:r>
              <a:rPr lang="en-US" sz="3600" b="1" baseline="-25000" dirty="0"/>
              <a:t>2</a:t>
            </a:r>
            <a:r>
              <a:rPr lang="en-US" sz="3600" b="1" dirty="0"/>
              <a:t>]</a:t>
            </a:r>
            <a:endParaRPr lang="en-US" sz="3600" dirty="0"/>
          </a:p>
        </p:txBody>
      </p:sp>
      <p:sp>
        <p:nvSpPr>
          <p:cNvPr id="17" name="Rectangle 16"/>
          <p:cNvSpPr/>
          <p:nvPr/>
        </p:nvSpPr>
        <p:spPr>
          <a:xfrm>
            <a:off x="5340595" y="3561834"/>
            <a:ext cx="901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 err="1"/>
              <a:t>Cr</a:t>
            </a:r>
            <a:r>
              <a:rPr lang="fr-FR" sz="3600" baseline="30000" dirty="0" err="1"/>
              <a:t>3</a:t>
            </a:r>
            <a:r>
              <a:rPr lang="fr-FR" sz="3600" baseline="30000" dirty="0"/>
              <a:t>+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5340594" y="4514334"/>
            <a:ext cx="901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/>
              <a:t>Cr</a:t>
            </a:r>
            <a:r>
              <a:rPr lang="en-US" sz="3600" baseline="30000" dirty="0" err="1"/>
              <a:t>3</a:t>
            </a:r>
            <a:r>
              <a:rPr lang="en-US" sz="3600" baseline="30000" dirty="0"/>
              <a:t>+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5343127" y="5494291"/>
            <a:ext cx="889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/>
              <a:t>Pt</a:t>
            </a:r>
            <a:r>
              <a:rPr lang="en-US" sz="3600" baseline="30000" dirty="0" err="1"/>
              <a:t>2</a:t>
            </a:r>
            <a:r>
              <a:rPr lang="en-US" sz="3600" baseline="30000" dirty="0"/>
              <a:t>+</a:t>
            </a:r>
            <a:endParaRPr lang="en-US" sz="3600" dirty="0"/>
          </a:p>
        </p:txBody>
      </p:sp>
      <p:sp>
        <p:nvSpPr>
          <p:cNvPr id="20" name="Rectangle 19"/>
          <p:cNvSpPr/>
          <p:nvPr/>
        </p:nvSpPr>
        <p:spPr>
          <a:xfrm>
            <a:off x="8935373" y="3561834"/>
            <a:ext cx="925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dirty="0" err="1"/>
              <a:t>NH</a:t>
            </a:r>
            <a:r>
              <a:rPr lang="fr-FR" sz="3600" baseline="-25000" dirty="0" err="1"/>
              <a:t>3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9082047" y="4514334"/>
            <a:ext cx="63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Cl</a:t>
            </a:r>
            <a:r>
              <a:rPr lang="en-US" sz="3600" baseline="30000" dirty="0"/>
              <a:t>-</a:t>
            </a:r>
            <a:endParaRPr lang="en-US" sz="3600" dirty="0"/>
          </a:p>
        </p:txBody>
      </p:sp>
      <p:sp>
        <p:nvSpPr>
          <p:cNvPr id="22" name="Rectangle 21"/>
          <p:cNvSpPr/>
          <p:nvPr/>
        </p:nvSpPr>
        <p:spPr>
          <a:xfrm>
            <a:off x="7976480" y="5494291"/>
            <a:ext cx="2699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NH</a:t>
            </a:r>
            <a:r>
              <a:rPr lang="en-US" sz="3600" baseline="-25000" dirty="0" err="1"/>
              <a:t>3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ion Cl</a:t>
            </a:r>
            <a:r>
              <a:rPr lang="en-US" sz="3600" baseline="30000" dirty="0"/>
              <a:t>-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7425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6539" y="735238"/>
            <a:ext cx="10515600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2B8F66"/>
                </a:solidFill>
              </a:rPr>
              <a:t>1. </a:t>
            </a:r>
            <a:r>
              <a:rPr lang="en-US" sz="3500" dirty="0" err="1">
                <a:solidFill>
                  <a:srgbClr val="2B8F66"/>
                </a:solidFill>
              </a:rPr>
              <a:t>Thành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Phần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Và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Dạng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Hình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Học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Của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Phức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Chất</a:t>
            </a:r>
            <a:endParaRPr lang="en-US" sz="3500" dirty="0">
              <a:solidFill>
                <a:srgbClr val="2B8F66"/>
              </a:solidFill>
            </a:endParaRPr>
          </a:p>
        </p:txBody>
      </p:sp>
      <p:sp>
        <p:nvSpPr>
          <p:cNvPr id="3" name="文本框 22">
            <a:extLst>
              <a:ext uri="{FF2B5EF4-FFF2-40B4-BE49-F238E27FC236}">
                <a16:creationId xmlns:a16="http://schemas.microsoft.com/office/drawing/2014/main" xmlns="" id="{E422876E-C2B2-4C32-DD9B-A026D11F29A8}"/>
              </a:ext>
            </a:extLst>
          </p:cNvPr>
          <p:cNvSpPr txBox="1"/>
          <p:nvPr/>
        </p:nvSpPr>
        <p:spPr>
          <a:xfrm>
            <a:off x="1560977" y="5677477"/>
            <a:ext cx="8985833" cy="954107"/>
          </a:xfrm>
          <a:prstGeom prst="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chất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có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các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dạng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hình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học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khác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nhau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phổ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biến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là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dạng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tứ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diện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vuông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phẳng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và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bát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diện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.</a:t>
            </a:r>
            <a:endParaRPr lang="zh-CN" altLang="en-US" sz="2800" b="1" dirty="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311364" y="1515998"/>
            <a:ext cx="898583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Câu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hỏi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thảo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 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Quan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sát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Hình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20.2,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cho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dạng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hình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học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mỗi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ion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chất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8CA99A-95B9-3AA7-2419-9B57DE1B3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48" y="1535851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446" b="10383"/>
          <a:stretch/>
        </p:blipFill>
        <p:spPr>
          <a:xfrm>
            <a:off x="2373136" y="2470104"/>
            <a:ext cx="6862385" cy="30849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61864" y="5603059"/>
            <a:ext cx="1150960" cy="1150960"/>
            <a:chOff x="3926579" y="5350375"/>
            <a:chExt cx="1150960" cy="1150960"/>
          </a:xfrm>
        </p:grpSpPr>
        <p:sp>
          <p:nvSpPr>
            <p:cNvPr id="9" name="Oval 8"/>
            <p:cNvSpPr/>
            <p:nvPr/>
          </p:nvSpPr>
          <p:spPr>
            <a:xfrm>
              <a:off x="3926580" y="5371379"/>
              <a:ext cx="1150959" cy="1108953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33">
              <a:extLst/>
            </p:cNvPr>
            <p:cNvGrpSpPr/>
            <p:nvPr/>
          </p:nvGrpSpPr>
          <p:grpSpPr>
            <a:xfrm>
              <a:off x="3926579" y="5350375"/>
              <a:ext cx="1150960" cy="1150960"/>
              <a:chOff x="1671627" y="360375"/>
              <a:chExt cx="1208304" cy="1208304"/>
            </a:xfrm>
          </p:grpSpPr>
          <p:sp>
            <p:nvSpPr>
              <p:cNvPr id="11" name="Hình Bầu dục 34">
                <a:extLst/>
              </p:cNvPr>
              <p:cNvSpPr/>
              <p:nvPr/>
            </p:nvSpPr>
            <p:spPr>
              <a:xfrm>
                <a:off x="1671627" y="360375"/>
                <a:ext cx="1208304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Hình ảnh 35">
                <a:extLst/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3989" y="457268"/>
                <a:ext cx="899211" cy="899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139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6539" y="735238"/>
            <a:ext cx="10515600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2B8F66"/>
                </a:solidFill>
              </a:rPr>
              <a:t>1. </a:t>
            </a:r>
            <a:r>
              <a:rPr lang="en-US" sz="3500" dirty="0" err="1">
                <a:solidFill>
                  <a:srgbClr val="2B8F66"/>
                </a:solidFill>
              </a:rPr>
              <a:t>Thành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Phần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Và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Dạng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Hình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Học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Của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Phức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Chất</a:t>
            </a:r>
            <a:endParaRPr lang="en-US" sz="3500" dirty="0">
              <a:solidFill>
                <a:srgbClr val="2B8F66"/>
              </a:solidFill>
            </a:endParaRPr>
          </a:p>
        </p:txBody>
      </p:sp>
      <p:sp>
        <p:nvSpPr>
          <p:cNvPr id="3" name="文本框 22">
            <a:extLst>
              <a:ext uri="{FF2B5EF4-FFF2-40B4-BE49-F238E27FC236}">
                <a16:creationId xmlns:a16="http://schemas.microsoft.com/office/drawing/2014/main" xmlns="" id="{E422876E-C2B2-4C32-DD9B-A026D11F29A8}"/>
              </a:ext>
            </a:extLst>
          </p:cNvPr>
          <p:cNvSpPr txBox="1"/>
          <p:nvPr/>
        </p:nvSpPr>
        <p:spPr>
          <a:xfrm>
            <a:off x="1253694" y="1857540"/>
            <a:ext cx="898583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Luyện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tập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Hãy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cho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nguyên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trung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tâm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phối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tử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trong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ion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ở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Hình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20.2.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51" y="2912143"/>
            <a:ext cx="6716062" cy="3286584"/>
          </a:xfrm>
          <a:prstGeom prst="rect">
            <a:avLst/>
          </a:prstGeom>
        </p:spPr>
      </p:pic>
      <p:sp>
        <p:nvSpPr>
          <p:cNvPr id="8" name="文本框 22">
            <a:extLst/>
          </p:cNvPr>
          <p:cNvSpPr txBox="1"/>
          <p:nvPr/>
        </p:nvSpPr>
        <p:spPr>
          <a:xfrm>
            <a:off x="7369572" y="2912143"/>
            <a:ext cx="3232167" cy="31085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altLang="zh-CN" sz="2800" b="1" dirty="0"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pPr algn="ctr"/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a)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Zn</a:t>
            </a:r>
            <a:r>
              <a:rPr lang="en-US" altLang="zh-CN" sz="2800" b="1" baseline="30000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2</a:t>
            </a:r>
            <a:r>
              <a:rPr lang="en-US" altLang="zh-CN" sz="2800" b="1" baseline="30000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+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NH</a:t>
            </a:r>
            <a:r>
              <a:rPr lang="en-US" altLang="zh-CN" sz="2800" b="1" baseline="-25000" dirty="0" err="1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3</a:t>
            </a:r>
            <a:endParaRPr lang="en-US" altLang="zh-CN" sz="2800" b="1" baseline="-25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pPr algn="ctr"/>
            <a:endParaRPr lang="en-US" altLang="zh-CN" sz="2800" b="1" dirty="0"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pPr algn="ctr"/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b)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Pt</a:t>
            </a:r>
            <a:r>
              <a:rPr lang="en-US" altLang="zh-CN" sz="2800" b="1" baseline="30000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2</a:t>
            </a:r>
            <a:r>
              <a:rPr lang="en-US" altLang="zh-CN" sz="2800" b="1" baseline="30000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+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NH</a:t>
            </a:r>
            <a:r>
              <a:rPr lang="en-US" altLang="zh-CN" sz="2800" b="1" baseline="-25000" dirty="0" err="1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3</a:t>
            </a:r>
            <a:endParaRPr lang="en-US" altLang="zh-CN" sz="2800" b="1" baseline="-25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pPr algn="ctr"/>
            <a:endParaRPr lang="en-US" altLang="zh-CN" sz="2800" b="1" dirty="0"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pPr algn="ctr"/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c)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Co</a:t>
            </a:r>
            <a:r>
              <a:rPr lang="en-US" altLang="zh-CN" sz="2800" b="1" baseline="30000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3</a:t>
            </a:r>
            <a:r>
              <a:rPr lang="en-US" altLang="zh-CN" sz="2800" b="1" baseline="30000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+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NH</a:t>
            </a:r>
            <a:r>
              <a:rPr lang="en-US" altLang="zh-CN" sz="2800" b="1" baseline="-25000" dirty="0" err="1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3</a:t>
            </a:r>
            <a:endParaRPr lang="en-US" altLang="zh-CN" sz="2800" b="1" baseline="-25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  <a:p>
            <a:pPr algn="ctr"/>
            <a:endParaRPr lang="zh-CN" altLang="en-US" sz="2800" b="1" dirty="0"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8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6539" y="735238"/>
            <a:ext cx="10873924" cy="795790"/>
          </a:xfrm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2B8F66"/>
                </a:solidFill>
              </a:rPr>
              <a:t>2. </a:t>
            </a:r>
            <a:r>
              <a:rPr lang="en-US" sz="3500" dirty="0" err="1">
                <a:solidFill>
                  <a:srgbClr val="2B8F66"/>
                </a:solidFill>
              </a:rPr>
              <a:t>Sự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Hình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Thành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Phức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Chất</a:t>
            </a:r>
            <a:r>
              <a:rPr lang="en-US" sz="3500" dirty="0">
                <a:solidFill>
                  <a:srgbClr val="2B8F66"/>
                </a:solidFill>
              </a:rPr>
              <a:t> </a:t>
            </a:r>
            <a:r>
              <a:rPr lang="en-US" sz="3500" dirty="0" err="1">
                <a:solidFill>
                  <a:srgbClr val="2B8F66"/>
                </a:solidFill>
              </a:rPr>
              <a:t>Trong</a:t>
            </a:r>
            <a:r>
              <a:rPr lang="en-US" sz="3500" dirty="0">
                <a:solidFill>
                  <a:srgbClr val="2B8F66"/>
                </a:solidFill>
              </a:rPr>
              <a:t> Dung </a:t>
            </a:r>
            <a:r>
              <a:rPr lang="en-US" sz="3500" dirty="0" err="1">
                <a:solidFill>
                  <a:srgbClr val="2B8F66"/>
                </a:solidFill>
              </a:rPr>
              <a:t>Dịch</a:t>
            </a:r>
            <a:endParaRPr lang="en-US" sz="3500" dirty="0">
              <a:solidFill>
                <a:srgbClr val="2B8F66"/>
              </a:solidFill>
            </a:endParaRPr>
          </a:p>
        </p:txBody>
      </p:sp>
      <p:sp>
        <p:nvSpPr>
          <p:cNvPr id="13" name="文本框 22"/>
          <p:cNvSpPr txBox="1"/>
          <p:nvPr/>
        </p:nvSpPr>
        <p:spPr>
          <a:xfrm>
            <a:off x="2321231" y="1692420"/>
            <a:ext cx="8985833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Câu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hỏi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thảo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 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Quan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sát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Hình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20.3,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hãy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cho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sắc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dung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CuSO</a:t>
            </a:r>
            <a:r>
              <a:rPr lang="en-US" altLang="zh-CN" sz="2800" b="1" baseline="-25000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4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.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sắc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đó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chất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aqua </a:t>
            </a:r>
            <a:r>
              <a:rPr lang="en-US" altLang="zh-CN" sz="2800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nào</a:t>
            </a:r>
            <a:r>
              <a:rPr lang="en-US" altLang="zh-CN" sz="2800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?</a:t>
            </a:r>
            <a:endParaRPr lang="zh-CN" altLang="en-US" sz="2800" b="1" dirty="0">
              <a:solidFill>
                <a:srgbClr val="FF0000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33" y="1701789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4" y="777246"/>
            <a:ext cx="711775" cy="711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209" y="3077415"/>
            <a:ext cx="4251140" cy="2312844"/>
          </a:xfrm>
          <a:prstGeom prst="rect">
            <a:avLst/>
          </a:prstGeom>
        </p:spPr>
      </p:pic>
      <p:sp>
        <p:nvSpPr>
          <p:cNvPr id="17" name="文本框 22">
            <a:extLst/>
          </p:cNvPr>
          <p:cNvSpPr txBox="1"/>
          <p:nvPr/>
        </p:nvSpPr>
        <p:spPr>
          <a:xfrm>
            <a:off x="1187433" y="5337823"/>
            <a:ext cx="10686515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Đáp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án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 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Dung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CuSO</a:t>
            </a:r>
            <a:r>
              <a:rPr lang="en-US" altLang="zh-CN" sz="2800" b="1" baseline="-25000" dirty="0" err="1">
                <a:latin typeface="#9Slide03 Sofia Pro Soft Bold" panose="020B0000000000000000" pitchFamily="34" charset="0"/>
                <a:cs typeface="Calibri" panose="020F0502020204030204" charset="0"/>
              </a:rPr>
              <a:t>4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trong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n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ớc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có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dirty="0">
                <a:solidFill>
                  <a:srgbClr val="0070C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xanh</a:t>
            </a:r>
            <a:r>
              <a:rPr lang="en-US" altLang="zh-CN" sz="2800" b="1" dirty="0">
                <a:solidFill>
                  <a:srgbClr val="0070C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d</a:t>
            </a:r>
            <a:r>
              <a:rPr lang="vi-VN" altLang="zh-CN" sz="2800" b="1" dirty="0">
                <a:solidFill>
                  <a:srgbClr val="0070C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solidFill>
                  <a:srgbClr val="0070C0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ơng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màu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này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đ</a:t>
            </a:r>
            <a:r>
              <a:rPr lang="vi-VN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ư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ợc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tạo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ra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latin typeface="#9Slide03 Sofia Pro Soft Bold" panose="020B0000000000000000" pitchFamily="34" charset="0"/>
                <a:cs typeface="Calibri" panose="020F0502020204030204" charset="0"/>
              </a:rPr>
              <a:t>là</a:t>
            </a:r>
            <a:r>
              <a:rPr lang="en-US" altLang="zh-CN" sz="2800" b="1" dirty="0"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do </a:t>
            </a:r>
            <a:r>
              <a:rPr lang="en-US" altLang="zh-CN" sz="2800" b="1" dirty="0" err="1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trong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dung </a:t>
            </a:r>
            <a:r>
              <a:rPr lang="en-US" altLang="zh-CN" sz="2800" b="1" dirty="0" err="1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dịch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tồn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tại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phức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chất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aqua [Cu(H</a:t>
            </a:r>
            <a:r>
              <a:rPr lang="en-US" altLang="zh-CN" sz="2800" b="1" baseline="-25000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2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O)</a:t>
            </a:r>
            <a:r>
              <a:rPr lang="en-US" altLang="zh-CN" sz="2800" b="1" baseline="-25000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6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]</a:t>
            </a:r>
            <a:r>
              <a:rPr lang="en-US" altLang="zh-CN" sz="2800" b="1" baseline="30000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2+</a:t>
            </a:r>
            <a:r>
              <a:rPr lang="en-US" altLang="zh-CN" sz="2800" b="1" dirty="0">
                <a:solidFill>
                  <a:schemeClr val="accent2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. </a:t>
            </a:r>
            <a:endParaRPr lang="zh-CN" altLang="en-US" sz="2800" b="1" dirty="0">
              <a:solidFill>
                <a:schemeClr val="accent2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26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2186</TotalTime>
  <Words>990</Words>
  <Application>Microsoft Office PowerPoint</Application>
  <PresentationFormat>Custom</PresentationFormat>
  <Paragraphs>114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VNI-Times</vt:lpstr>
      <vt:lpstr>Calibri</vt:lpstr>
      <vt:lpstr>.VnFree</vt:lpstr>
      <vt:lpstr>#9Slide03 Sofia Pro Soft Bold</vt:lpstr>
      <vt:lpstr>Wingdings</vt:lpstr>
      <vt:lpstr>Tahoma</vt:lpstr>
      <vt:lpstr>Questrial</vt:lpstr>
      <vt:lpstr>Office Theme</vt:lpstr>
      <vt:lpstr>Chương 8 SƠ LƯỢC VỀ DÃY KIM LOẠI CHUYỂN TIẾP THỨ NHẤT VÀ PHỨC CHẤT </vt:lpstr>
      <vt:lpstr>PowerPoint Presentation</vt:lpstr>
      <vt:lpstr>PowerPoint Presentation</vt:lpstr>
      <vt:lpstr>1. Thành Phần Và Dạng Hình Học Của Phức Chất</vt:lpstr>
      <vt:lpstr>1. Thành Phần Và Dạng Hình Học Của Phức Chất</vt:lpstr>
      <vt:lpstr>1. Thành Phần Và Dạng Hình Học Của Phức Chất</vt:lpstr>
      <vt:lpstr>1. Thành Phần Và Dạng Hình Học Của Phức Chất</vt:lpstr>
      <vt:lpstr>1. Thành Phần Và Dạng Hình Học Của Phức Chất</vt:lpstr>
      <vt:lpstr>2. Sự Hình Thành Phức Chất Trong Dung Dịch</vt:lpstr>
      <vt:lpstr>2. Sự Hình Thành Phức Chất Trong Dung Dịch</vt:lpstr>
      <vt:lpstr>2. Sự Hình Thành Phức Chất Trong Dung Dịch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TGDD</dc:creator>
  <dc:description>9Slide.vn</dc:description>
  <cp:lastModifiedBy>Admin</cp:lastModifiedBy>
  <cp:revision>98</cp:revision>
  <dcterms:created xsi:type="dcterms:W3CDTF">2018-03-12T09:20:00Z</dcterms:created>
  <dcterms:modified xsi:type="dcterms:W3CDTF">2025-04-24T05:20:23Z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1033-12.2.0.13489</vt:lpwstr>
  </property>
  <property fmtid="{D5CDD505-2E9C-101B-9397-08002B2CF9AE}" pid="3" name="ICV">
    <vt:lpwstr>188AE3FB7FFC4403850F92F3FBF5FDCA_13</vt:lpwstr>
  </property>
</Properties>
</file>