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1"/>
  </p:notesMasterIdLst>
  <p:sldIdLst>
    <p:sldId id="256" r:id="rId3"/>
    <p:sldId id="260" r:id="rId4"/>
    <p:sldId id="258" r:id="rId5"/>
    <p:sldId id="262" r:id="rId6"/>
    <p:sldId id="263" r:id="rId7"/>
    <p:sldId id="267" r:id="rId8"/>
    <p:sldId id="266" r:id="rId9"/>
    <p:sldId id="259" r:id="rId10"/>
    <p:sldId id="268" r:id="rId11"/>
    <p:sldId id="264" r:id="rId12"/>
    <p:sldId id="269" r:id="rId13"/>
    <p:sldId id="265" r:id="rId14"/>
    <p:sldId id="271" r:id="rId15"/>
    <p:sldId id="272" r:id="rId16"/>
    <p:sldId id="273" r:id="rId17"/>
    <p:sldId id="274" r:id="rId18"/>
    <p:sldId id="275" r:id="rId19"/>
    <p:sldId id="276" r:id="rId20"/>
    <p:sldId id="277" r:id="rId21"/>
    <p:sldId id="278" r:id="rId22"/>
    <p:sldId id="279" r:id="rId23"/>
    <p:sldId id="280" r:id="rId24"/>
    <p:sldId id="281" r:id="rId25"/>
    <p:sldId id="270" r:id="rId26"/>
    <p:sldId id="282" r:id="rId27"/>
    <p:sldId id="283" r:id="rId28"/>
    <p:sldId id="284" r:id="rId29"/>
    <p:sldId id="261" r:id="rId30"/>
  </p:sldIdLst>
  <p:sldSz cx="24385588" cy="13717588"/>
  <p:notesSz cx="6797675" cy="9928225"/>
  <p:embeddedFontLst>
    <p:embeddedFont>
      <p:font typeface="Calibri" pitchFamily="34" charset="0"/>
      <p:regular r:id="rId32"/>
      <p:bold r:id="rId33"/>
      <p:italic r:id="rId34"/>
      <p:boldItalic r:id="rId35"/>
    </p:embeddedFont>
    <p:embeddedFont>
      <p:font typeface="Calibri Light" pitchFamily="34" charset="0"/>
      <p:regular r:id="rId36"/>
      <p:italic r:id="rId37"/>
    </p:embeddedFont>
    <p:embeddedFont>
      <p:font typeface="Questrial" charset="0"/>
      <p:regular r:id="rId38"/>
    </p:embeddedFont>
    <p:embeddedFont>
      <p:font typeface="Cambria Math" pitchFamily="18" charset="0"/>
      <p:regular r:id="rId39"/>
    </p:embeddedFont>
    <p:embeddedFont>
      <p:font typeface="Tahoma" pitchFamily="34" charset="0"/>
      <p:regular r:id="rId40"/>
      <p:bold r:id="rId41"/>
    </p:embeddedFont>
    <p:embeddedFont>
      <p:font typeface="Roboto"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321">
          <p15:clr>
            <a:srgbClr val="A4A3A4"/>
          </p15:clr>
        </p15:guide>
        <p15:guide id="2" pos="768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2843" autoAdjust="0"/>
  </p:normalViewPr>
  <p:slideViewPr>
    <p:cSldViewPr snapToGrid="0">
      <p:cViewPr>
        <p:scale>
          <a:sx n="25" d="100"/>
          <a:sy n="25" d="100"/>
        </p:scale>
        <p:origin x="-1092" y="-684"/>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55782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50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73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96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74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35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01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72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13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615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93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474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822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611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760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1407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7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40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53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7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96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5B8044-B539-3276-0BF8-0E65EB223DA8}"/>
              </a:ext>
            </a:extLst>
          </p:cNvPr>
          <p:cNvSpPr>
            <a:spLocks noGrp="1"/>
          </p:cNvSpPr>
          <p:nvPr>
            <p:ph type="ctrTitle"/>
          </p:nvPr>
        </p:nvSpPr>
        <p:spPr>
          <a:xfrm>
            <a:off x="3048000" y="2244725"/>
            <a:ext cx="18289588" cy="4776788"/>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A679F901-3CCB-BA59-43CB-342FE9E15D61}"/>
              </a:ext>
            </a:extLst>
          </p:cNvPr>
          <p:cNvSpPr>
            <a:spLocks noGrp="1"/>
          </p:cNvSpPr>
          <p:nvPr>
            <p:ph type="subTitle" idx="1"/>
          </p:nvPr>
        </p:nvSpPr>
        <p:spPr>
          <a:xfrm>
            <a:off x="3048000" y="7205663"/>
            <a:ext cx="18289588"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12021AA-1319-2ADB-55F2-93320156FEA3}"/>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5" name="Footer Placeholder 4">
            <a:extLst>
              <a:ext uri="{FF2B5EF4-FFF2-40B4-BE49-F238E27FC236}">
                <a16:creationId xmlns="" xmlns:a16="http://schemas.microsoft.com/office/drawing/2014/main" id="{318F9095-3537-C4BF-5552-FEA10A2B5C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7E884FA-9D05-5AEF-A5B7-838F7F5EDDB2}"/>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1248387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F7FE7-DD18-C0EC-BEDC-128E60D03EE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B21B448-518C-E97A-B0C1-574E869AD5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4CD720C-BC1C-37D3-6D56-B9AC2279E5C6}"/>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5" name="Footer Placeholder 4">
            <a:extLst>
              <a:ext uri="{FF2B5EF4-FFF2-40B4-BE49-F238E27FC236}">
                <a16:creationId xmlns="" xmlns:a16="http://schemas.microsoft.com/office/drawing/2014/main" id="{965E8F8D-4332-363C-47A8-82CB90D2E0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2D23048-48A0-9A6F-3B9F-748A67291C79}"/>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2880371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D3B676-2631-1D1D-9F23-FE23F195B8D8}"/>
              </a:ext>
            </a:extLst>
          </p:cNvPr>
          <p:cNvSpPr>
            <a:spLocks noGrp="1"/>
          </p:cNvSpPr>
          <p:nvPr>
            <p:ph type="title"/>
          </p:nvPr>
        </p:nvSpPr>
        <p:spPr>
          <a:xfrm>
            <a:off x="1663700" y="3419475"/>
            <a:ext cx="21032788" cy="5707063"/>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6447ED1-D262-3609-82A7-0DE0733DB8AA}"/>
              </a:ext>
            </a:extLst>
          </p:cNvPr>
          <p:cNvSpPr>
            <a:spLocks noGrp="1"/>
          </p:cNvSpPr>
          <p:nvPr>
            <p:ph type="body" idx="1"/>
          </p:nvPr>
        </p:nvSpPr>
        <p:spPr>
          <a:xfrm>
            <a:off x="1663700" y="9180513"/>
            <a:ext cx="21032788"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AC008C3-B0A4-8E5C-E154-09E8624A634D}"/>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5" name="Footer Placeholder 4">
            <a:extLst>
              <a:ext uri="{FF2B5EF4-FFF2-40B4-BE49-F238E27FC236}">
                <a16:creationId xmlns="" xmlns:a16="http://schemas.microsoft.com/office/drawing/2014/main" id="{A456BCF2-4F80-4783-2763-6152068B638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54D8228-373C-B9CE-C63A-3C8FB9A6F310}"/>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334606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8763C-0884-ED17-02BD-95DA379EEA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93E8027-7F92-FB5E-16DF-C5DF54E82B6F}"/>
              </a:ext>
            </a:extLst>
          </p:cNvPr>
          <p:cNvSpPr>
            <a:spLocks noGrp="1"/>
          </p:cNvSpPr>
          <p:nvPr>
            <p:ph sz="half" idx="1"/>
          </p:nvPr>
        </p:nvSpPr>
        <p:spPr>
          <a:xfrm>
            <a:off x="1676400" y="3651250"/>
            <a:ext cx="10439400" cy="870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56D6473A-FDB4-477B-7883-2D42AC5F00BF}"/>
              </a:ext>
            </a:extLst>
          </p:cNvPr>
          <p:cNvSpPr>
            <a:spLocks noGrp="1"/>
          </p:cNvSpPr>
          <p:nvPr>
            <p:ph sz="half" idx="2"/>
          </p:nvPr>
        </p:nvSpPr>
        <p:spPr>
          <a:xfrm>
            <a:off x="12268200" y="3651250"/>
            <a:ext cx="10440988" cy="870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2AAD68CD-76B5-255A-6B2B-958625BD02B1}"/>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6" name="Footer Placeholder 5">
            <a:extLst>
              <a:ext uri="{FF2B5EF4-FFF2-40B4-BE49-F238E27FC236}">
                <a16:creationId xmlns="" xmlns:a16="http://schemas.microsoft.com/office/drawing/2014/main" id="{066A3C94-22EB-8281-6194-64484C9572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09907DE-80F2-8BA4-CC7D-5C8D50F8B299}"/>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1517494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2369C6-807E-2BE5-378F-34B95758C754}"/>
              </a:ext>
            </a:extLst>
          </p:cNvPr>
          <p:cNvSpPr>
            <a:spLocks noGrp="1"/>
          </p:cNvSpPr>
          <p:nvPr>
            <p:ph type="title"/>
          </p:nvPr>
        </p:nvSpPr>
        <p:spPr>
          <a:xfrm>
            <a:off x="1679575" y="730250"/>
            <a:ext cx="21032788" cy="2651125"/>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9FDD3F9A-E986-9DBE-B006-298DFAE3AA82}"/>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1320463-CEEF-2888-61A5-81CED10C0FC6}"/>
              </a:ext>
            </a:extLst>
          </p:cNvPr>
          <p:cNvSpPr>
            <a:spLocks noGrp="1"/>
          </p:cNvSpPr>
          <p:nvPr>
            <p:ph sz="half" idx="2"/>
          </p:nvPr>
        </p:nvSpPr>
        <p:spPr>
          <a:xfrm>
            <a:off x="1679575" y="5010150"/>
            <a:ext cx="10315575" cy="737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61C0B91-8F69-9A32-1858-FA34B7236D0F}"/>
              </a:ext>
            </a:extLst>
          </p:cNvPr>
          <p:cNvSpPr>
            <a:spLocks noGrp="1"/>
          </p:cNvSpPr>
          <p:nvPr>
            <p:ph type="body" sz="quarter" idx="3"/>
          </p:nvPr>
        </p:nvSpPr>
        <p:spPr>
          <a:xfrm>
            <a:off x="12345988"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FF234B6-6A31-E4DC-FD80-8FD0A922C61C}"/>
              </a:ext>
            </a:extLst>
          </p:cNvPr>
          <p:cNvSpPr>
            <a:spLocks noGrp="1"/>
          </p:cNvSpPr>
          <p:nvPr>
            <p:ph sz="quarter" idx="4"/>
          </p:nvPr>
        </p:nvSpPr>
        <p:spPr>
          <a:xfrm>
            <a:off x="12345988" y="5010150"/>
            <a:ext cx="10366375" cy="737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321E821-43BC-6592-C30C-5B6E7F49AE37}"/>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8" name="Footer Placeholder 7">
            <a:extLst>
              <a:ext uri="{FF2B5EF4-FFF2-40B4-BE49-F238E27FC236}">
                <a16:creationId xmlns="" xmlns:a16="http://schemas.microsoft.com/office/drawing/2014/main" id="{4F3374EA-6C70-F8A5-4790-104E71541FB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E7990963-E0E7-B4DD-A034-5FBA1AA9319E}"/>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225650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F95E3F-C2EB-9F03-F07E-95457CCD7B3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7F0BEED6-3242-8E2B-2088-416096EAA9B4}"/>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4" name="Footer Placeholder 3">
            <a:extLst>
              <a:ext uri="{FF2B5EF4-FFF2-40B4-BE49-F238E27FC236}">
                <a16:creationId xmlns="" xmlns:a16="http://schemas.microsoft.com/office/drawing/2014/main" id="{EE638700-7A72-AE5D-85A8-7C15498875A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606DB3AF-737B-2D0B-80AF-A14BD3C36EC6}"/>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1709017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AAA47E6-5173-3C98-761C-661DDECF90FD}"/>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3" name="Footer Placeholder 2">
            <a:extLst>
              <a:ext uri="{FF2B5EF4-FFF2-40B4-BE49-F238E27FC236}">
                <a16:creationId xmlns="" xmlns:a16="http://schemas.microsoft.com/office/drawing/2014/main" id="{219CD622-5257-EFFE-3BC5-312877D4175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A735F4A-71FE-5156-DD39-6409CFCE5598}"/>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44218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D7254E-E59E-0D83-CE5D-6EA8F98E3637}"/>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E508155-FC1F-4D69-3892-DB3A33EDCCFF}"/>
              </a:ext>
            </a:extLst>
          </p:cNvPr>
          <p:cNvSpPr>
            <a:spLocks noGrp="1"/>
          </p:cNvSpPr>
          <p:nvPr>
            <p:ph idx="1"/>
          </p:nvPr>
        </p:nvSpPr>
        <p:spPr>
          <a:xfrm>
            <a:off x="10366375" y="1974850"/>
            <a:ext cx="12345988" cy="97488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2DC3AC8-8C39-6AFF-8E9F-90FE4E402929}"/>
              </a:ext>
            </a:extLst>
          </p:cNvPr>
          <p:cNvSpPr>
            <a:spLocks noGrp="1"/>
          </p:cNvSpPr>
          <p:nvPr>
            <p:ph type="body" sz="half" idx="2"/>
          </p:nvPr>
        </p:nvSpPr>
        <p:spPr>
          <a:xfrm>
            <a:off x="1679575" y="4114800"/>
            <a:ext cx="7864475" cy="76247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5611E9-7FBF-6DA0-4129-A7BA51D3D727}"/>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6" name="Footer Placeholder 5">
            <a:extLst>
              <a:ext uri="{FF2B5EF4-FFF2-40B4-BE49-F238E27FC236}">
                <a16:creationId xmlns="" xmlns:a16="http://schemas.microsoft.com/office/drawing/2014/main" id="{AB91A4A2-5FE0-9A7A-83DC-0981F8F9F26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BE9FBF84-A349-449C-0D3D-F29C389CE69A}"/>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251695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8FD2DE-F65F-27A2-6E05-62D55C9F682C}"/>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5F2356F9-39A6-919E-0B82-6FB1738486B7}"/>
              </a:ext>
            </a:extLst>
          </p:cNvPr>
          <p:cNvSpPr>
            <a:spLocks noGrp="1"/>
          </p:cNvSpPr>
          <p:nvPr>
            <p:ph type="pic" idx="1"/>
          </p:nvPr>
        </p:nvSpPr>
        <p:spPr>
          <a:xfrm>
            <a:off x="10366375" y="1974850"/>
            <a:ext cx="12345988" cy="9748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DA990998-697D-6592-7336-D937A1215DB2}"/>
              </a:ext>
            </a:extLst>
          </p:cNvPr>
          <p:cNvSpPr>
            <a:spLocks noGrp="1"/>
          </p:cNvSpPr>
          <p:nvPr>
            <p:ph type="body" sz="half" idx="2"/>
          </p:nvPr>
        </p:nvSpPr>
        <p:spPr>
          <a:xfrm>
            <a:off x="1679575" y="4114800"/>
            <a:ext cx="7864475" cy="76247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E6CD8B0-D039-CEF7-BC48-61A256BB2E66}"/>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6" name="Footer Placeholder 5">
            <a:extLst>
              <a:ext uri="{FF2B5EF4-FFF2-40B4-BE49-F238E27FC236}">
                <a16:creationId xmlns="" xmlns:a16="http://schemas.microsoft.com/office/drawing/2014/main" id="{1BE12BDB-69E7-829C-A2F0-D540524FDBC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213DA8C5-F2C6-D487-CADE-4B0553FEA914}"/>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3893613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466A8-B13D-5B1B-2C49-7C59E0D881C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557323B1-5CC1-0623-7E3A-1F1A173C4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5FB1893-06C0-DFC4-6D81-A1618A33432A}"/>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5" name="Footer Placeholder 4">
            <a:extLst>
              <a:ext uri="{FF2B5EF4-FFF2-40B4-BE49-F238E27FC236}">
                <a16:creationId xmlns="" xmlns:a16="http://schemas.microsoft.com/office/drawing/2014/main" id="{E1401615-63D8-ACB7-20E5-33FA0298F40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8C91072-587D-F6D6-C92B-0F80C04B79AB}"/>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4054005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A151880-33BD-41E6-F4DA-221827AA91DD}"/>
              </a:ext>
            </a:extLst>
          </p:cNvPr>
          <p:cNvSpPr>
            <a:spLocks noGrp="1"/>
          </p:cNvSpPr>
          <p:nvPr>
            <p:ph type="title" orient="vert"/>
          </p:nvPr>
        </p:nvSpPr>
        <p:spPr>
          <a:xfrm>
            <a:off x="17451388" y="730250"/>
            <a:ext cx="5257800" cy="11625263"/>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6CAD67BB-CA99-0B8F-896F-6FF1805492B5}"/>
              </a:ext>
            </a:extLst>
          </p:cNvPr>
          <p:cNvSpPr>
            <a:spLocks noGrp="1"/>
          </p:cNvSpPr>
          <p:nvPr>
            <p:ph type="body" orient="vert" idx="1"/>
          </p:nvPr>
        </p:nvSpPr>
        <p:spPr>
          <a:xfrm>
            <a:off x="1676400" y="730250"/>
            <a:ext cx="15622588" cy="11625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9B83B729-72BA-0FF7-4C3F-D9FD643B3BFF}"/>
              </a:ext>
            </a:extLst>
          </p:cNvPr>
          <p:cNvSpPr>
            <a:spLocks noGrp="1"/>
          </p:cNvSpPr>
          <p:nvPr>
            <p:ph type="dt" sz="half" idx="10"/>
          </p:nvPr>
        </p:nvSpPr>
        <p:spPr/>
        <p:txBody>
          <a:bodyPr/>
          <a:lstStyle/>
          <a:p>
            <a:fld id="{E16FF96C-FF9E-47DB-9EFF-7CD6B31D2B86}" type="datetimeFigureOut">
              <a:rPr lang="vi-VN" smtClean="0"/>
              <a:t>24/04/2025</a:t>
            </a:fld>
            <a:endParaRPr lang="vi-VN"/>
          </a:p>
        </p:txBody>
      </p:sp>
      <p:sp>
        <p:nvSpPr>
          <p:cNvPr id="5" name="Footer Placeholder 4">
            <a:extLst>
              <a:ext uri="{FF2B5EF4-FFF2-40B4-BE49-F238E27FC236}">
                <a16:creationId xmlns="" xmlns:a16="http://schemas.microsoft.com/office/drawing/2014/main" id="{806233DC-1A10-6729-795F-6472487ECA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EE36249-D7DC-E705-EEF4-193086022C06}"/>
              </a:ext>
            </a:extLst>
          </p:cNvPr>
          <p:cNvSpPr>
            <a:spLocks noGrp="1"/>
          </p:cNvSpPr>
          <p:nvPr>
            <p:ph type="sldNum" sz="quarter" idx="12"/>
          </p:nvPr>
        </p:nvSpPr>
        <p:spPr/>
        <p:txBody>
          <a:bodyPr/>
          <a:lstStyle/>
          <a:p>
            <a:fld id="{5E289066-1F3A-4C32-B1E2-A1A648ED82A8}" type="slidenum">
              <a:rPr lang="vi-VN" smtClean="0"/>
              <a:t>‹#›</a:t>
            </a:fld>
            <a:endParaRPr lang="vi-VN"/>
          </a:p>
        </p:txBody>
      </p:sp>
    </p:spTree>
    <p:extLst>
      <p:ext uri="{BB962C8B-B14F-4D97-AF65-F5344CB8AC3E}">
        <p14:creationId xmlns:p14="http://schemas.microsoft.com/office/powerpoint/2010/main" val="344416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20000"/>
                <a:lumOff val="80000"/>
              </a:schemeClr>
            </a:gs>
            <a:gs pos="100000">
              <a:srgbClr val="FFFF00"/>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4">
            <a:alphaModFix/>
            <a:extLst>
              <a:ext uri="{BEBA8EAE-BF5A-486C-A8C5-ECC9F3942E4B}">
                <a14:imgProps xmlns:a14="http://schemas.microsoft.com/office/drawing/2010/main">
                  <a14:imgLayer r:embed="rId15">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lt1"/>
                </a:solidFill>
                <a:latin typeface="Questrial"/>
                <a:ea typeface="Questrial"/>
                <a:cs typeface="Questrial"/>
                <a:sym typeface="Questrial"/>
              </a:rPr>
              <a:t>HỢP CHẤT CARBONYL</a:t>
            </a:r>
            <a:endParaRPr sz="5400" b="1" i="0" u="none" strike="noStrike" cap="none">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6</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47274" y="626598"/>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BÀI 18</a:t>
            </a:r>
            <a:endParaRPr sz="36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6">
            <a:alphaModFix/>
          </a:blip>
          <a:srcRect/>
          <a:stretch/>
        </p:blipFill>
        <p:spPr>
          <a:xfrm>
            <a:off x="33363147" y="0"/>
            <a:ext cx="24387047" cy="13717882"/>
          </a:xfrm>
          <a:prstGeom prst="rect">
            <a:avLst/>
          </a:prstGeom>
          <a:noFill/>
          <a:ln>
            <a:noFill/>
          </a:ln>
        </p:spPr>
      </p:pic>
      <p:pic>
        <p:nvPicPr>
          <p:cNvPr id="1028" name="Picture 4" descr="Sách giáo khoa Chân trời sáng tạo - Bộ sách của Nhà xuất bản Giáo dục Việt  Nam">
            <a:extLst>
              <a:ext uri="{FF2B5EF4-FFF2-40B4-BE49-F238E27FC236}">
                <a16:creationId xmlns="" xmlns:a16="http://schemas.microsoft.com/office/drawing/2014/main" id="{C701E0A0-EF09-9D3E-5CD6-A1B0995783D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7799" y="-119803"/>
            <a:ext cx="2210120" cy="175509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4345" userDrawn="1">
          <p15:clr>
            <a:srgbClr val="F26B43"/>
          </p15:clr>
        </p15:guide>
        <p15:guide id="2"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6">
                <a:lumMod val="20000"/>
                <a:lumOff val="80000"/>
              </a:schemeClr>
            </a:gs>
            <a:gs pos="100000">
              <a:srgbClr val="FFFF00"/>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F1B6367-9686-D3FB-0CBA-63FEBDD7283E}"/>
              </a:ext>
            </a:extLst>
          </p:cNvPr>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99D289D9-1FE9-BB16-57EB-CF6FE03E2C3A}"/>
              </a:ext>
            </a:extLst>
          </p:cNvPr>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A98FC2A5-433E-48FD-F9D5-0E866FA58E7F}"/>
              </a:ext>
            </a:extLst>
          </p:cNvPr>
          <p:cNvSpPr>
            <a:spLocks noGrp="1"/>
          </p:cNvSpPr>
          <p:nvPr>
            <p:ph type="dt" sz="half" idx="2"/>
          </p:nvPr>
        </p:nvSpPr>
        <p:spPr>
          <a:xfrm>
            <a:off x="1676400" y="12714288"/>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E16FF96C-FF9E-47DB-9EFF-7CD6B31D2B86}" type="datetimeFigureOut">
              <a:rPr lang="vi-VN" smtClean="0"/>
              <a:t>24/04/2025</a:t>
            </a:fld>
            <a:endParaRPr lang="vi-VN"/>
          </a:p>
        </p:txBody>
      </p:sp>
      <p:sp>
        <p:nvSpPr>
          <p:cNvPr id="5" name="Footer Placeholder 4">
            <a:extLst>
              <a:ext uri="{FF2B5EF4-FFF2-40B4-BE49-F238E27FC236}">
                <a16:creationId xmlns="" xmlns:a16="http://schemas.microsoft.com/office/drawing/2014/main" id="{0D7FCF0E-4AA3-A43C-6604-F1C3EEC60909}"/>
              </a:ext>
            </a:extLst>
          </p:cNvPr>
          <p:cNvSpPr>
            <a:spLocks noGrp="1"/>
          </p:cNvSpPr>
          <p:nvPr>
            <p:ph type="ftr" sz="quarter" idx="3"/>
          </p:nvPr>
        </p:nvSpPr>
        <p:spPr>
          <a:xfrm>
            <a:off x="8077200" y="12714288"/>
            <a:ext cx="8231188"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13707BA6-E580-48F6-210E-D630A4864B28}"/>
              </a:ext>
            </a:extLst>
          </p:cNvPr>
          <p:cNvSpPr>
            <a:spLocks noGrp="1"/>
          </p:cNvSpPr>
          <p:nvPr>
            <p:ph type="sldNum" sz="quarter" idx="4"/>
          </p:nvPr>
        </p:nvSpPr>
        <p:spPr>
          <a:xfrm>
            <a:off x="17222788" y="12714288"/>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5E289066-1F3A-4C32-B1E2-A1A648ED82A8}" type="slidenum">
              <a:rPr lang="vi-VN" smtClean="0"/>
              <a:t>‹#›</a:t>
            </a:fld>
            <a:endParaRPr lang="vi-VN"/>
          </a:p>
        </p:txBody>
      </p:sp>
    </p:spTree>
    <p:extLst>
      <p:ext uri="{BB962C8B-B14F-4D97-AF65-F5344CB8AC3E}">
        <p14:creationId xmlns:p14="http://schemas.microsoft.com/office/powerpoint/2010/main" val="38656980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png"/><Relationship Id="rId47" Type="http://schemas.openxmlformats.org/officeDocument/2006/relationships/image" Target="../media/image62.png"/><Relationship Id="rId50" Type="http://schemas.openxmlformats.org/officeDocument/2006/relationships/image" Target="../media/image65.png"/><Relationship Id="rId55" Type="http://schemas.openxmlformats.org/officeDocument/2006/relationships/image" Target="../media/image70.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image" Target="../media/image61.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41" Type="http://schemas.openxmlformats.org/officeDocument/2006/relationships/image" Target="../media/image56.png"/><Relationship Id="rId54"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55.png"/><Relationship Id="rId45" Type="http://schemas.openxmlformats.org/officeDocument/2006/relationships/image" Target="../media/image60.png"/><Relationship Id="rId53" Type="http://schemas.openxmlformats.org/officeDocument/2006/relationships/image" Target="../media/image68.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49" Type="http://schemas.openxmlformats.org/officeDocument/2006/relationships/image" Target="../media/image64.png"/><Relationship Id="rId57" Type="http://schemas.openxmlformats.org/officeDocument/2006/relationships/image" Target="../media/image72.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image" Target="../media/image59.png"/><Relationship Id="rId52" Type="http://schemas.openxmlformats.org/officeDocument/2006/relationships/image" Target="../media/image67.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43" Type="http://schemas.openxmlformats.org/officeDocument/2006/relationships/image" Target="../media/image58.png"/><Relationship Id="rId48" Type="http://schemas.openxmlformats.org/officeDocument/2006/relationships/image" Target="../media/image63.png"/><Relationship Id="rId56" Type="http://schemas.openxmlformats.org/officeDocument/2006/relationships/image" Target="../media/image71.png"/><Relationship Id="rId8" Type="http://schemas.openxmlformats.org/officeDocument/2006/relationships/image" Target="../media/image23.png"/><Relationship Id="rId51" Type="http://schemas.openxmlformats.org/officeDocument/2006/relationships/image" Target="../media/image66.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5604888"/>
            <a:ext cx="22393796" cy="8112700"/>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0894" y="2099256"/>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a:solidFill>
                  <a:srgbClr val="776249"/>
                </a:solidFill>
                <a:latin typeface="Tahoma"/>
                <a:ea typeface="Tahoma"/>
                <a:cs typeface="Tahoma"/>
                <a:sym typeface="Tahoma"/>
              </a:rPr>
              <a:t>Chương 6: HỢP CHẤT CARBONYL (ALDEHYDE- KETONE-CARBOXYLIC ACID)</a:t>
            </a:r>
            <a:endParaRPr/>
          </a:p>
        </p:txBody>
      </p:sp>
      <p:grpSp>
        <p:nvGrpSpPr>
          <p:cNvPr id="173" name="Google Shape;173;p1"/>
          <p:cNvGrpSpPr/>
          <p:nvPr/>
        </p:nvGrpSpPr>
        <p:grpSpPr>
          <a:xfrm>
            <a:off x="2664823" y="3344093"/>
            <a:ext cx="19190297" cy="1171504"/>
            <a:chOff x="2806785" y="4466349"/>
            <a:chExt cx="18976301" cy="1016586"/>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2806785" y="4466349"/>
              <a:ext cx="18976301" cy="1016586"/>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a:solidFill>
                    <a:srgbClr val="135F82"/>
                  </a:solidFill>
                  <a:latin typeface="Questrial"/>
                  <a:ea typeface="Questrial"/>
                  <a:cs typeface="Questrial"/>
                  <a:sym typeface="Questrial"/>
                </a:rPr>
                <a:t>Bài 18: HỢP CHẤT CARBONYL</a:t>
              </a:r>
              <a:endParaRPr sz="6600" b="1">
                <a:solidFill>
                  <a:srgbClr val="135F82"/>
                </a:solidFill>
                <a:latin typeface="Questrial"/>
                <a:ea typeface="Questrial"/>
                <a:cs typeface="Questrial"/>
                <a:sym typeface="Questrial"/>
              </a:endParaRPr>
            </a:p>
          </p:txBody>
        </p:sp>
      </p:grpSp>
      <p:grpSp>
        <p:nvGrpSpPr>
          <p:cNvPr id="185" name="Google Shape;185;p1"/>
          <p:cNvGrpSpPr/>
          <p:nvPr/>
        </p:nvGrpSpPr>
        <p:grpSpPr>
          <a:xfrm>
            <a:off x="1116660" y="6054043"/>
            <a:ext cx="19962219" cy="1156525"/>
            <a:chOff x="7459670" y="7086599"/>
            <a:chExt cx="19965832" cy="1156734"/>
          </a:xfrm>
        </p:grpSpPr>
        <p:sp>
          <p:nvSpPr>
            <p:cNvPr id="186" name="Google Shape;186;p1">
              <a:hlinkClick r:id="" action="ppaction://noaction"/>
            </p:cNvPr>
            <p:cNvSpPr/>
            <p:nvPr/>
          </p:nvSpPr>
          <p:spPr>
            <a:xfrm>
              <a:off x="9046634" y="7412227"/>
              <a:ext cx="18378868" cy="8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1: </a:t>
              </a:r>
              <a:r>
                <a:rPr lang="nl-NL" sz="4800" b="1">
                  <a:solidFill>
                    <a:srgbClr val="135F82"/>
                  </a:solidFill>
                  <a:latin typeface="Tahoma"/>
                  <a:ea typeface="Tahoma"/>
                  <a:cs typeface="Tahoma"/>
                  <a:sym typeface="Tahoma"/>
                </a:rPr>
                <a:t>K</a:t>
              </a:r>
              <a:r>
                <a:rPr lang="nl-NL" sz="4800" b="1">
                  <a:solidFill>
                    <a:srgbClr val="135F82"/>
                  </a:solidFill>
                  <a:latin typeface="Tahoma"/>
                  <a:ea typeface="Tahoma"/>
                  <a:cs typeface="Tahoma"/>
                </a:rPr>
                <a:t>hái niệm, đặc điểm cấu tạo hợp chất carbonyl</a:t>
              </a:r>
              <a:endParaRPr sz="4800" b="1">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1116660" y="7341246"/>
            <a:ext cx="16813248" cy="945116"/>
            <a:chOff x="7459670" y="8524495"/>
            <a:chExt cx="16816291" cy="945287"/>
          </a:xfrm>
        </p:grpSpPr>
        <p:sp>
          <p:nvSpPr>
            <p:cNvPr id="193" name="Google Shape;193;p1"/>
            <p:cNvSpPr/>
            <p:nvPr/>
          </p:nvSpPr>
          <p:spPr>
            <a:xfrm>
              <a:off x="9092456" y="8638675"/>
              <a:ext cx="15183505" cy="831107"/>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a:solidFill>
                    <a:srgbClr val="135F82"/>
                  </a:solidFill>
                  <a:latin typeface="Tahoma"/>
                  <a:ea typeface="Tahoma"/>
                  <a:cs typeface="Tahoma"/>
                  <a:sym typeface="Tahoma"/>
                </a:rPr>
                <a:t>Tiêu đề 2: </a:t>
              </a:r>
              <a:r>
                <a:rPr lang="nl-NL" sz="4800" b="1">
                  <a:solidFill>
                    <a:srgbClr val="135F82"/>
                  </a:solidFill>
                  <a:latin typeface="Tahoma"/>
                  <a:ea typeface="Tahoma"/>
                  <a:cs typeface="Tahoma"/>
                  <a:sym typeface="Tahoma"/>
                </a:rPr>
                <a:t>D</a:t>
              </a:r>
              <a:r>
                <a:rPr lang="nl-NL" sz="4800" b="1">
                  <a:solidFill>
                    <a:srgbClr val="135F82"/>
                  </a:solidFill>
                  <a:latin typeface="Tahoma"/>
                  <a:ea typeface="Tahoma"/>
                  <a:cs typeface="Tahoma"/>
                </a:rPr>
                <a:t>anh pháp</a:t>
              </a:r>
              <a:endParaRPr lang="vi-VN" sz="4800" b="1">
                <a:solidFill>
                  <a:srgbClr val="135F82"/>
                </a:solidFill>
                <a:latin typeface="Tahoma"/>
                <a:ea typeface="Tahoma"/>
                <a:cs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grpSp>
        <p:nvGrpSpPr>
          <p:cNvPr id="199" name="Google Shape;199;p1"/>
          <p:cNvGrpSpPr/>
          <p:nvPr/>
        </p:nvGrpSpPr>
        <p:grpSpPr>
          <a:xfrm>
            <a:off x="1169186" y="8543686"/>
            <a:ext cx="22573304" cy="957450"/>
            <a:chOff x="7459670" y="9982199"/>
            <a:chExt cx="22577386" cy="957623"/>
          </a:xfrm>
        </p:grpSpPr>
        <p:sp>
          <p:nvSpPr>
            <p:cNvPr id="200" name="Google Shape;200;p1"/>
            <p:cNvSpPr/>
            <p:nvPr/>
          </p:nvSpPr>
          <p:spPr>
            <a:xfrm>
              <a:off x="9092455" y="10108716"/>
              <a:ext cx="20944601" cy="8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3: </a:t>
              </a:r>
              <a:r>
                <a:rPr lang="nl-NL" sz="4800" b="1">
                  <a:solidFill>
                    <a:srgbClr val="135F82"/>
                  </a:solidFill>
                  <a:latin typeface="Tahoma"/>
                  <a:ea typeface="Tahoma"/>
                  <a:cs typeface="Tahoma"/>
                  <a:sym typeface="Tahoma"/>
                </a:rPr>
                <a:t>T</a:t>
              </a:r>
              <a:r>
                <a:rPr lang="nl-NL" sz="4800" b="1">
                  <a:solidFill>
                    <a:srgbClr val="135F82"/>
                  </a:solidFill>
                  <a:latin typeface="Tahoma"/>
                  <a:ea typeface="Tahoma"/>
                  <a:cs typeface="Tahoma"/>
                </a:rPr>
                <a:t>ính chất vật lí </a:t>
              </a:r>
              <a:endParaRPr sz="4800" b="1">
                <a:solidFill>
                  <a:srgbClr val="135F82"/>
                </a:solidFill>
                <a:latin typeface="Tahoma"/>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69954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grpSp>
      <p:grpSp>
        <p:nvGrpSpPr>
          <p:cNvPr id="206" name="Google Shape;206;p1"/>
          <p:cNvGrpSpPr/>
          <p:nvPr/>
        </p:nvGrpSpPr>
        <p:grpSpPr>
          <a:xfrm>
            <a:off x="1116660" y="9851067"/>
            <a:ext cx="21339695" cy="1696114"/>
            <a:chOff x="7459670" y="9982199"/>
            <a:chExt cx="21343553" cy="1696422"/>
          </a:xfrm>
        </p:grpSpPr>
        <p:sp>
          <p:nvSpPr>
            <p:cNvPr id="207" name="Google Shape;207;p1"/>
            <p:cNvSpPr/>
            <p:nvPr/>
          </p:nvSpPr>
          <p:spPr>
            <a:xfrm>
              <a:off x="9092456" y="10108716"/>
              <a:ext cx="19710767" cy="1569905"/>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a:solidFill>
                    <a:srgbClr val="135F82"/>
                  </a:solidFill>
                  <a:latin typeface="Tahoma"/>
                  <a:ea typeface="Tahoma"/>
                  <a:cs typeface="Tahoma"/>
                  <a:sym typeface="Tahoma"/>
                </a:rPr>
                <a:t>Tiêu đề 4:</a:t>
              </a:r>
              <a:r>
                <a:rPr lang="nl-NL" sz="4800" b="1">
                  <a:solidFill>
                    <a:srgbClr val="135F82"/>
                  </a:solidFill>
                  <a:latin typeface="Tahoma"/>
                  <a:ea typeface="Tahoma"/>
                  <a:cs typeface="Tahoma"/>
                  <a:sym typeface="Tahoma"/>
                </a:rPr>
                <a:t>T</a:t>
              </a:r>
              <a:r>
                <a:rPr lang="nl-NL" sz="4800" b="1">
                  <a:solidFill>
                    <a:srgbClr val="135F82"/>
                  </a:solidFill>
                  <a:latin typeface="Tahoma"/>
                  <a:ea typeface="Tahoma"/>
                  <a:cs typeface="Tahoma"/>
                </a:rPr>
                <a:t>ính chất hoá học. </a:t>
              </a:r>
              <a:endParaRPr lang="vi-VN" sz="4800" b="1">
                <a:solidFill>
                  <a:srgbClr val="135F82"/>
                </a:solidFill>
                <a:latin typeface="Tahoma"/>
                <a:ea typeface="Tahoma"/>
                <a:cs typeface="Tahoma"/>
              </a:endParaRPr>
            </a:p>
            <a:p>
              <a:pPr marL="0" marR="0" lvl="0" indent="0" algn="l" rtl="0">
                <a:lnSpc>
                  <a:spcPct val="100000"/>
                </a:lnSpc>
                <a:spcBef>
                  <a:spcPts val="0"/>
                </a:spcBef>
                <a:spcAft>
                  <a:spcPts val="0"/>
                </a:spcAft>
                <a:buClr>
                  <a:srgbClr val="135F82"/>
                </a:buClr>
                <a:buSzPts val="4800"/>
                <a:buFont typeface="Tahoma"/>
                <a:buNone/>
              </a:pPr>
              <a:endParaRPr sz="4800" b="1">
                <a:solidFill>
                  <a:srgbClr val="135F82"/>
                </a:solidFill>
                <a:latin typeface="Tahoma"/>
                <a:ea typeface="Tahoma"/>
                <a:cs typeface="Tahoma"/>
                <a:sym typeface="Tahoma"/>
              </a:endParaRPr>
            </a:p>
          </p:txBody>
        </p:sp>
        <p:grpSp>
          <p:nvGrpSpPr>
            <p:cNvPr id="208" name="Google Shape;208;p1"/>
            <p:cNvGrpSpPr/>
            <p:nvPr/>
          </p:nvGrpSpPr>
          <p:grpSpPr>
            <a:xfrm>
              <a:off x="7459670" y="9982199"/>
              <a:ext cx="1392614" cy="872846"/>
              <a:chOff x="7459670" y="7543799"/>
              <a:chExt cx="1381117" cy="87284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731520"/>
                <a:chOff x="7469187" y="7685126"/>
                <a:chExt cx="1371600" cy="731520"/>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2" name="Google Shape;212;p1"/>
                <p:cNvSpPr txBox="1"/>
                <p:nvPr/>
              </p:nvSpPr>
              <p:spPr>
                <a:xfrm>
                  <a:off x="7826023" y="7688759"/>
                  <a:ext cx="773086"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IV</a:t>
                  </a:r>
                  <a:endParaRPr sz="4000" b="1">
                    <a:solidFill>
                      <a:srgbClr val="FFFFFF"/>
                    </a:solidFill>
                    <a:latin typeface="Tahoma"/>
                    <a:ea typeface="Tahoma"/>
                    <a:cs typeface="Tahoma"/>
                    <a:sym typeface="Tahoma"/>
                  </a:endParaRPr>
                </a:p>
              </p:txBody>
            </p:sp>
          </p:grpSp>
        </p:grpSp>
      </p:grpSp>
      <p:grpSp>
        <p:nvGrpSpPr>
          <p:cNvPr id="213" name="Google Shape;213;p1"/>
          <p:cNvGrpSpPr/>
          <p:nvPr/>
        </p:nvGrpSpPr>
        <p:grpSpPr>
          <a:xfrm>
            <a:off x="1116660" y="11112149"/>
            <a:ext cx="21339695" cy="957450"/>
            <a:chOff x="7459670" y="9982199"/>
            <a:chExt cx="21343553" cy="957624"/>
          </a:xfrm>
        </p:grpSpPr>
        <p:sp>
          <p:nvSpPr>
            <p:cNvPr id="214" name="Google Shape;214;p1"/>
            <p:cNvSpPr/>
            <p:nvPr/>
          </p:nvSpPr>
          <p:spPr>
            <a:xfrm>
              <a:off x="9092456" y="10108716"/>
              <a:ext cx="19710767" cy="831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5: Ứ</a:t>
              </a:r>
              <a:r>
                <a:rPr lang="en-US" sz="4800" b="1">
                  <a:solidFill>
                    <a:srgbClr val="135F82"/>
                  </a:solidFill>
                  <a:latin typeface="Tahoma"/>
                  <a:ea typeface="Tahoma"/>
                  <a:cs typeface="Tahoma"/>
                </a:rPr>
                <a:t>ng dụng</a:t>
              </a:r>
              <a:endParaRPr sz="4800" b="1">
                <a:solidFill>
                  <a:srgbClr val="135F82"/>
                </a:solidFill>
                <a:latin typeface="Tahoma"/>
                <a:ea typeface="Tahoma"/>
                <a:cs typeface="Tahoma"/>
                <a:sym typeface="Tahoma"/>
              </a:endParaRPr>
            </a:p>
          </p:txBody>
        </p:sp>
        <p:grpSp>
          <p:nvGrpSpPr>
            <p:cNvPr id="215" name="Google Shape;215;p1"/>
            <p:cNvGrpSpPr/>
            <p:nvPr/>
          </p:nvGrpSpPr>
          <p:grpSpPr>
            <a:xfrm>
              <a:off x="7459670" y="9982199"/>
              <a:ext cx="1392614" cy="872846"/>
              <a:chOff x="7459670" y="7543799"/>
              <a:chExt cx="1381117" cy="872846"/>
            </a:xfrm>
          </p:grpSpPr>
          <p:sp>
            <p:nvSpPr>
              <p:cNvPr id="216"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7" name="Google Shape;217;p1"/>
              <p:cNvGrpSpPr/>
              <p:nvPr/>
            </p:nvGrpSpPr>
            <p:grpSpPr>
              <a:xfrm>
                <a:off x="7469187" y="7685126"/>
                <a:ext cx="1371600" cy="731520"/>
                <a:chOff x="7469187" y="7685126"/>
                <a:chExt cx="1371600" cy="731520"/>
              </a:xfrm>
            </p:grpSpPr>
            <p:sp>
              <p:nvSpPr>
                <p:cNvPr id="218" name="Google Shape;218;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9" name="Google Shape;219;p1"/>
                <p:cNvSpPr txBox="1"/>
                <p:nvPr/>
              </p:nvSpPr>
              <p:spPr>
                <a:xfrm>
                  <a:off x="7949252" y="7688759"/>
                  <a:ext cx="526627"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V</a:t>
                  </a:r>
                  <a:endParaRPr sz="4000" b="1">
                    <a:solidFill>
                      <a:srgbClr val="FFFFFF"/>
                    </a:solidFill>
                    <a:latin typeface="Tahoma"/>
                    <a:ea typeface="Tahoma"/>
                    <a:cs typeface="Tahoma"/>
                    <a:sym typeface="Tahoma"/>
                  </a:endParaRPr>
                </a:p>
              </p:txBody>
            </p:sp>
          </p:grpSp>
        </p:grpSp>
      </p:grpSp>
      <p:grpSp>
        <p:nvGrpSpPr>
          <p:cNvPr id="8" name="Google Shape;213;p1">
            <a:extLst>
              <a:ext uri="{FF2B5EF4-FFF2-40B4-BE49-F238E27FC236}">
                <a16:creationId xmlns="" xmlns:a16="http://schemas.microsoft.com/office/drawing/2014/main" id="{C7935D1C-6215-5C8D-6C28-B8983E929788}"/>
              </a:ext>
            </a:extLst>
          </p:cNvPr>
          <p:cNvGrpSpPr/>
          <p:nvPr/>
        </p:nvGrpSpPr>
        <p:grpSpPr>
          <a:xfrm>
            <a:off x="1164784" y="12260292"/>
            <a:ext cx="21339697" cy="957449"/>
            <a:chOff x="7459668" y="9982200"/>
            <a:chExt cx="21343555" cy="957623"/>
          </a:xfrm>
        </p:grpSpPr>
        <p:sp>
          <p:nvSpPr>
            <p:cNvPr id="10" name="Google Shape;214;p1">
              <a:extLst>
                <a:ext uri="{FF2B5EF4-FFF2-40B4-BE49-F238E27FC236}">
                  <a16:creationId xmlns="" xmlns:a16="http://schemas.microsoft.com/office/drawing/2014/main" id="{48B2B157-A987-81C3-4681-D8E70BCFA999}"/>
                </a:ext>
              </a:extLst>
            </p:cNvPr>
            <p:cNvSpPr/>
            <p:nvPr/>
          </p:nvSpPr>
          <p:spPr>
            <a:xfrm>
              <a:off x="9092456" y="10108716"/>
              <a:ext cx="19710767" cy="831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6: Điều chế</a:t>
              </a:r>
              <a:endParaRPr sz="4800" b="1">
                <a:solidFill>
                  <a:srgbClr val="135F82"/>
                </a:solidFill>
                <a:latin typeface="Tahoma"/>
                <a:ea typeface="Tahoma"/>
                <a:cs typeface="Tahoma"/>
                <a:sym typeface="Tahoma"/>
              </a:endParaRPr>
            </a:p>
          </p:txBody>
        </p:sp>
        <p:grpSp>
          <p:nvGrpSpPr>
            <p:cNvPr id="11" name="Google Shape;215;p1">
              <a:extLst>
                <a:ext uri="{FF2B5EF4-FFF2-40B4-BE49-F238E27FC236}">
                  <a16:creationId xmlns="" xmlns:a16="http://schemas.microsoft.com/office/drawing/2014/main" id="{BADC2FDC-D1A7-670B-A1C3-3E19B16D2276}"/>
                </a:ext>
              </a:extLst>
            </p:cNvPr>
            <p:cNvGrpSpPr/>
            <p:nvPr/>
          </p:nvGrpSpPr>
          <p:grpSpPr>
            <a:xfrm>
              <a:off x="7459668" y="9982200"/>
              <a:ext cx="1402210" cy="872846"/>
              <a:chOff x="7459669" y="7543800"/>
              <a:chExt cx="1390634" cy="872846"/>
            </a:xfrm>
          </p:grpSpPr>
          <p:sp>
            <p:nvSpPr>
              <p:cNvPr id="12" name="Google Shape;216;p1">
                <a:extLst>
                  <a:ext uri="{FF2B5EF4-FFF2-40B4-BE49-F238E27FC236}">
                    <a16:creationId xmlns="" xmlns:a16="http://schemas.microsoft.com/office/drawing/2014/main" id="{B6AB0E8F-2751-E455-AFC4-9E366357B3E3}"/>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3" name="Google Shape;217;p1">
                <a:extLst>
                  <a:ext uri="{FF2B5EF4-FFF2-40B4-BE49-F238E27FC236}">
                    <a16:creationId xmlns="" xmlns:a16="http://schemas.microsoft.com/office/drawing/2014/main" id="{52721D7C-6861-C9AB-5E1B-E6B943BF0A4B}"/>
                  </a:ext>
                </a:extLst>
              </p:cNvPr>
              <p:cNvGrpSpPr/>
              <p:nvPr/>
            </p:nvGrpSpPr>
            <p:grpSpPr>
              <a:xfrm>
                <a:off x="7469187" y="7685126"/>
                <a:ext cx="1381116" cy="731520"/>
                <a:chOff x="7469187" y="7685126"/>
                <a:chExt cx="1381116" cy="731520"/>
              </a:xfrm>
            </p:grpSpPr>
            <p:sp>
              <p:nvSpPr>
                <p:cNvPr id="14" name="Google Shape;218;p1">
                  <a:extLst>
                    <a:ext uri="{FF2B5EF4-FFF2-40B4-BE49-F238E27FC236}">
                      <a16:creationId xmlns="" xmlns:a16="http://schemas.microsoft.com/office/drawing/2014/main" id="{8476DD84-4C80-93AC-B327-3253998E4E27}"/>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5" name="Google Shape;219;p1">
                  <a:extLst>
                    <a:ext uri="{FF2B5EF4-FFF2-40B4-BE49-F238E27FC236}">
                      <a16:creationId xmlns="" xmlns:a16="http://schemas.microsoft.com/office/drawing/2014/main" id="{9CEDF38A-762D-731C-A76F-1A70884B9FA6}"/>
                    </a:ext>
                  </a:extLst>
                </p:cNvPr>
                <p:cNvSpPr txBox="1"/>
                <p:nvPr/>
              </p:nvSpPr>
              <p:spPr>
                <a:xfrm>
                  <a:off x="7949252" y="7688759"/>
                  <a:ext cx="901051"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VI</a:t>
                  </a:r>
                  <a:endParaRPr sz="4000" b="1">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3"/>
                                        </p:tgtEl>
                                        <p:attrNameLst>
                                          <p:attrName>style.visibility</p:attrName>
                                        </p:attrNameLst>
                                      </p:cBhvr>
                                      <p:to>
                                        <p:strVal val="visible"/>
                                      </p:to>
                                    </p:set>
                                    <p:animEffect transition="in" filter="fade">
                                      <p:cBhvr>
                                        <p:cTn id="41" dur="500"/>
                                        <p:tgtEl>
                                          <p:spTgt spid="2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1015622"/>
            <a:chOff x="-288924" y="1892299"/>
            <a:chExt cx="19659598" cy="1015502"/>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627730" y="1913523"/>
              <a:ext cx="1374607"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10155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6000" b="1">
                  <a:solidFill>
                    <a:srgbClr val="135F82"/>
                  </a:solidFill>
                  <a:latin typeface="Tahoma"/>
                  <a:ea typeface="Tahoma"/>
                  <a:cs typeface="Tahoma"/>
                  <a:sym typeface="Tahoma"/>
                </a:rPr>
                <a:t>TIÊU ĐỀ 3: </a:t>
              </a:r>
              <a:r>
                <a:rPr lang="nl-NL" sz="6000" b="1">
                  <a:solidFill>
                    <a:srgbClr val="135F82"/>
                  </a:solidFill>
                  <a:latin typeface="Tahoma"/>
                  <a:ea typeface="Tahoma"/>
                  <a:cs typeface="Tahoma"/>
                  <a:sym typeface="Tahoma"/>
                </a:rPr>
                <a:t>Tính chất vật lí</a:t>
              </a:r>
              <a:endParaRPr sz="60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61010" y="4025411"/>
            <a:ext cx="23549364" cy="8776190"/>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 xmlns:a16="http://schemas.microsoft.com/office/drawing/2014/main" id="{039E93A6-914E-3201-2DA6-2BA65601A31D}"/>
                </a:ext>
              </a:extLst>
            </p:cNvPr>
            <p:cNvSpPr txBox="1"/>
            <p:nvPr/>
          </p:nvSpPr>
          <p:spPr>
            <a:xfrm>
              <a:off x="4534198" y="6148341"/>
              <a:ext cx="15612038" cy="5340213"/>
            </a:xfrm>
            <a:prstGeom prst="rect">
              <a:avLst/>
            </a:prstGeom>
            <a:noFill/>
          </p:spPr>
          <p:txBody>
            <a:bodyPr wrap="square" rtlCol="0">
              <a:spAutoFit/>
            </a:bodyPr>
            <a:lstStyle/>
            <a:p>
              <a:pPr algn="just">
                <a:lnSpc>
                  <a:spcPct val="115000"/>
                </a:lnSpc>
                <a:spcAft>
                  <a:spcPts val="1000"/>
                </a:spcAft>
              </a:pPr>
              <a:r>
                <a:rPr lang="en-US" sz="8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a:t>
              </a:r>
              <a:r>
                <a:rPr lang="vi-VN" sz="8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uan sát Bảng 18.2 hãy nhận xét sự thay đổi trạng thái, nhiệt độ sôi và độ tan của một số hợp chất carbonyl khi số nguyên tử carbon tăng dần</a:t>
              </a:r>
              <a:r>
                <a:rPr lang="en-US" sz="8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8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35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357123" y="6488149"/>
            <a:ext cx="23671341" cy="7357305"/>
            <a:chOff x="184495" y="3640704"/>
            <a:chExt cx="11834900" cy="1484933"/>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640704"/>
              <a:ext cx="11834900" cy="1484933"/>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15000"/>
                </a:lnSpc>
                <a:spcAft>
                  <a:spcPts val="1000"/>
                </a:spcAft>
              </a:pPr>
              <a:endPar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spcAft>
                  <a:spcPts val="1000"/>
                </a:spcAft>
              </a:pPr>
              <a:r>
                <a:rPr lang="vi-VN" sz="4400" kern="1200">
                  <a:solidFill>
                    <a:schemeClr val="tx1"/>
                  </a:solidFill>
                  <a:latin typeface="Tahoma" panose="020B0604030504040204" pitchFamily="34" charset="0"/>
                  <a:ea typeface="Tahoma" panose="020B0604030504040204" pitchFamily="34" charset="0"/>
                  <a:cs typeface="Tahoma" panose="020B0604030504040204" pitchFamily="34" charset="0"/>
                </a:rPr>
                <a:t>Thứ tự tăng dẫn nhiệt độ sôi</a:t>
              </a:r>
              <a:r>
                <a:rPr lang="en-US" sz="4400" kern="12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4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4400" kern="1200">
                  <a:solidFill>
                    <a:schemeClr val="tx1"/>
                  </a:solidFill>
                  <a:latin typeface="Tahoma" panose="020B0604030504040204" pitchFamily="34" charset="0"/>
                  <a:ea typeface="Tahoma" panose="020B0604030504040204" pitchFamily="34" charset="0"/>
                  <a:cs typeface="Tahoma" panose="020B0604030504040204" pitchFamily="34" charset="0"/>
                </a:rPr>
                <a:t>(3),</a:t>
              </a:r>
              <a:r>
                <a:rPr lang="vi-VN" sz="4400" kern="1200">
                  <a:solidFill>
                    <a:schemeClr val="tx1"/>
                  </a:solidFill>
                  <a:latin typeface="Tahoma" panose="020B0604030504040204" pitchFamily="34" charset="0"/>
                  <a:ea typeface="Tahoma" panose="020B0604030504040204" pitchFamily="34" charset="0"/>
                  <a:cs typeface="Tahoma" panose="020B0604030504040204" pitchFamily="34" charset="0"/>
                </a:rPr>
                <a:t> (1), (2)</a:t>
              </a:r>
              <a:endParaRPr lang="en-US" sz="44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4400" kern="1200">
                  <a:solidFill>
                    <a:schemeClr val="tx1"/>
                  </a:solidFill>
                  <a:latin typeface="Tahoma" panose="020B0604030504040204" pitchFamily="34" charset="0"/>
                  <a:ea typeface="Tahoma" panose="020B0604030504040204" pitchFamily="34" charset="0"/>
                  <a:cs typeface="Tahoma" panose="020B0604030504040204" pitchFamily="34" charset="0"/>
                </a:rPr>
                <a:t>Giải thích: Vì ethanol có liên kết hidro nên có nhiệt độ sôi cao nhất; </a:t>
              </a:r>
              <a:r>
                <a:rPr lang="vi-VN" sz="4400" kern="1200">
                  <a:latin typeface="Tahoma" panose="020B0604030504040204" pitchFamily="34" charset="0"/>
                  <a:ea typeface="Tahoma" panose="020B0604030504040204" pitchFamily="34" charset="0"/>
                  <a:cs typeface="Tahoma" panose="020B0604030504040204" pitchFamily="34" charset="0"/>
                </a:rPr>
                <a:t>acetaldehyde</a:t>
              </a:r>
              <a:r>
                <a:rPr lang="en-US" sz="4400" kern="1200">
                  <a:solidFill>
                    <a:schemeClr val="tx1"/>
                  </a:solidFill>
                  <a:latin typeface="Tahoma" panose="020B0604030504040204" pitchFamily="34" charset="0"/>
                  <a:ea typeface="Tahoma" panose="020B0604030504040204" pitchFamily="34" charset="0"/>
                  <a:cs typeface="Tahoma" panose="020B0604030504040204" pitchFamily="34" charset="0"/>
                </a:rPr>
                <a:t> và </a:t>
              </a:r>
              <a:r>
                <a:rPr lang="en-US" sz="4400" kern="1200">
                  <a:latin typeface="Tahoma" panose="020B0604030504040204" pitchFamily="34" charset="0"/>
                  <a:ea typeface="Tahoma" panose="020B0604030504040204" pitchFamily="34" charset="0"/>
                  <a:cs typeface="Tahoma" panose="020B0604030504040204" pitchFamily="34" charset="0"/>
                </a:rPr>
                <a:t>ethane</a:t>
              </a:r>
              <a:r>
                <a:rPr lang="en-US" sz="4400" kern="1200">
                  <a:solidFill>
                    <a:schemeClr val="tx1"/>
                  </a:solidFill>
                  <a:latin typeface="Tahoma" panose="020B0604030504040204" pitchFamily="34" charset="0"/>
                  <a:ea typeface="Tahoma" panose="020B0604030504040204" pitchFamily="34" charset="0"/>
                  <a:cs typeface="Tahoma" panose="020B0604030504040204" pitchFamily="34" charset="0"/>
                </a:rPr>
                <a:t> không có liên kết hidro nhưng </a:t>
              </a:r>
              <a:r>
                <a:rPr lang="vi-VN" sz="4400" kern="1200">
                  <a:latin typeface="Tahoma" panose="020B0604030504040204" pitchFamily="34" charset="0"/>
                  <a:ea typeface="Tahoma" panose="020B0604030504040204" pitchFamily="34" charset="0"/>
                  <a:cs typeface="Tahoma" panose="020B0604030504040204" pitchFamily="34" charset="0"/>
                </a:rPr>
                <a:t>acetaldehyde</a:t>
              </a:r>
              <a:r>
                <a:rPr lang="en-US" sz="4400" kern="1200">
                  <a:latin typeface="Tahoma" panose="020B0604030504040204" pitchFamily="34" charset="0"/>
                  <a:ea typeface="Tahoma" panose="020B0604030504040204" pitchFamily="34" charset="0"/>
                  <a:cs typeface="Tahoma" panose="020B0604030504040204" pitchFamily="34" charset="0"/>
                </a:rPr>
                <a:t> có khối lượng lớn hơn nên có nhiệt độ sôi cao hơn ethane.</a:t>
              </a:r>
              <a:endParaRPr lang="vi-VN" sz="44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1035834" y="2647765"/>
            <a:ext cx="23825350" cy="3033557"/>
            <a:chOff x="226013" y="2034258"/>
            <a:chExt cx="23825350" cy="4256061"/>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4256061"/>
              <a:chOff x="534987" y="1647866"/>
              <a:chExt cx="23017949" cy="3569328"/>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1"/>
                <a:ext cx="22797286" cy="349630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69" cy="48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Câu 1</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528813" y="2109740"/>
              <a:ext cx="20261986" cy="291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3657600" lvl="8" indent="0">
                <a:lnSpc>
                  <a:spcPct val="150000"/>
                </a:lnSpc>
                <a:buNone/>
              </a:pPr>
              <a:r>
                <a:rPr lang="vi-VN" sz="4400" kern="1200">
                  <a:latin typeface="Tahoma" panose="020B0604030504040204" pitchFamily="34" charset="0"/>
                  <a:ea typeface="Tahoma" panose="020B0604030504040204" pitchFamily="34" charset="0"/>
                  <a:cs typeface="Tahoma" panose="020B0604030504040204" pitchFamily="34" charset="0"/>
                </a:rPr>
                <a:t>Hãy sắp xếp theo thứ tự tăng dẫn nhiệt độ sôi các chất sau: acetaldehyde (1), ethanol (2), </a:t>
              </a:r>
              <a:r>
                <a:rPr lang="en-US" sz="4400" kern="1200">
                  <a:latin typeface="Tahoma" panose="020B0604030504040204" pitchFamily="34" charset="0"/>
                  <a:ea typeface="Tahoma" panose="020B0604030504040204" pitchFamily="34" charset="0"/>
                  <a:cs typeface="Tahoma" panose="020B0604030504040204" pitchFamily="34" charset="0"/>
                </a:rPr>
                <a:t>ethane (3) Giải thích</a:t>
              </a:r>
              <a:endParaRPr lang="vi-VN" sz="4400" kern="120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283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 Tính chất hoá học</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2791326"/>
            <a:ext cx="23549364" cy="10482302"/>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 xmlns:a16="http://schemas.microsoft.com/office/drawing/2014/main" id="{7F47A0AB-6FCB-A363-62AE-1B2B37332D04}"/>
              </a:ext>
            </a:extLst>
          </p:cNvPr>
          <p:cNvSpPr txBox="1"/>
          <p:nvPr/>
        </p:nvSpPr>
        <p:spPr>
          <a:xfrm>
            <a:off x="725440" y="3678071"/>
            <a:ext cx="22896560" cy="9703362"/>
          </a:xfrm>
          <a:prstGeom prst="rect">
            <a:avLst/>
          </a:prstGeom>
          <a:noFill/>
        </p:spPr>
        <p:txBody>
          <a:bodyPr wrap="square">
            <a:spAutoFit/>
          </a:bodyPr>
          <a:lstStyle/>
          <a:p>
            <a:pPr algn="just">
              <a:lnSpc>
                <a:spcPct val="150000"/>
              </a:lnSpc>
              <a:spcAft>
                <a:spcPts val="1000"/>
              </a:spcAft>
            </a:pPr>
            <a:r>
              <a:rPr lang="vi-VN" sz="4800" b="1">
                <a:solidFill>
                  <a:srgbClr val="135F82"/>
                </a:solidFill>
                <a:latin typeface="Tahoma"/>
                <a:ea typeface="Tahoma"/>
                <a:cs typeface="Tahoma"/>
              </a:rPr>
              <a:t>Nhóm I. Tìm hiểu phản ứng khử aldehyde/ketone tạo thành alcohol</a:t>
            </a:r>
            <a:r>
              <a:rPr lang="en-US" sz="4800" b="1">
                <a:solidFill>
                  <a:srgbClr val="135F82"/>
                </a:solidFill>
                <a:latin typeface="Tahoma"/>
                <a:ea typeface="Tahoma"/>
                <a:cs typeface="Tahoma"/>
              </a:rPr>
              <a:t>.</a:t>
            </a:r>
          </a:p>
          <a:p>
            <a:pPr algn="just">
              <a:lnSpc>
                <a:spcPct val="150000"/>
              </a:lnSpc>
              <a:spcAft>
                <a:spcPts val="1000"/>
              </a:spcAft>
            </a:pPr>
            <a:r>
              <a:rPr lang="vi-VN" sz="4800">
                <a:solidFill>
                  <a:srgbClr val="135F82"/>
                </a:solidFill>
                <a:latin typeface="Tahoma"/>
                <a:ea typeface="Tahoma"/>
                <a:cs typeface="Tahoma"/>
              </a:rPr>
              <a:t>Viết sơ đồ phản ứng tạo thành alcohol của các</a:t>
            </a:r>
            <a:r>
              <a:rPr lang="en-US" sz="4800">
                <a:solidFill>
                  <a:srgbClr val="135F82"/>
                </a:solidFill>
                <a:latin typeface="Tahoma"/>
                <a:ea typeface="Tahoma"/>
                <a:cs typeface="Tahoma"/>
              </a:rPr>
              <a:t> </a:t>
            </a:r>
            <a:r>
              <a:rPr lang="vi-VN" sz="4800">
                <a:solidFill>
                  <a:srgbClr val="135F82"/>
                </a:solidFill>
                <a:latin typeface="Tahoma"/>
                <a:ea typeface="Tahoma"/>
                <a:cs typeface="Tahoma"/>
              </a:rPr>
              <a:t>aldehyde/ketone </a:t>
            </a:r>
          </a:p>
          <a:p>
            <a:pPr marL="914400" indent="-914400">
              <a:lnSpc>
                <a:spcPct val="150000"/>
              </a:lnSpc>
              <a:spcAft>
                <a:spcPts val="1000"/>
              </a:spcAft>
              <a:buAutoNum type="arabicPeriod"/>
            </a:pPr>
            <a:r>
              <a:rPr lang="vi-VN" sz="4800">
                <a:solidFill>
                  <a:srgbClr val="135F82"/>
                </a:solidFill>
                <a:latin typeface="Tahoma"/>
                <a:ea typeface="Tahoma"/>
                <a:cs typeface="Tahoma"/>
              </a:rPr>
              <a:t>Dựa vào giá trị đ</a:t>
            </a:r>
            <a:r>
              <a:rPr lang="en-US" sz="4800">
                <a:solidFill>
                  <a:srgbClr val="135F82"/>
                </a:solidFill>
                <a:latin typeface="Tahoma"/>
                <a:ea typeface="Tahoma"/>
                <a:cs typeface="Tahoma"/>
              </a:rPr>
              <a:t>ộ</a:t>
            </a:r>
            <a:r>
              <a:rPr lang="vi-VN" sz="4800">
                <a:solidFill>
                  <a:srgbClr val="135F82"/>
                </a:solidFill>
                <a:latin typeface="Tahoma"/>
                <a:ea typeface="Tahoma"/>
                <a:cs typeface="Tahoma"/>
              </a:rPr>
              <a:t> âm diện của nguyên tử C và nguyên tử </a:t>
            </a:r>
            <a:r>
              <a:rPr lang="en-US" sz="4800">
                <a:solidFill>
                  <a:srgbClr val="135F82"/>
                </a:solidFill>
                <a:latin typeface="Tahoma"/>
                <a:ea typeface="Tahoma"/>
                <a:cs typeface="Tahoma"/>
              </a:rPr>
              <a:t>O.</a:t>
            </a:r>
            <a:r>
              <a:rPr lang="vi-VN" sz="4800">
                <a:solidFill>
                  <a:srgbClr val="135F82"/>
                </a:solidFill>
                <a:latin typeface="Tahoma"/>
                <a:ea typeface="Tahoma"/>
                <a:cs typeface="Tahoma"/>
              </a:rPr>
              <a:t> </a:t>
            </a:r>
            <a:endParaRPr lang="en-US" sz="4800">
              <a:solidFill>
                <a:srgbClr val="135F82"/>
              </a:solidFill>
              <a:latin typeface="Tahoma"/>
              <a:ea typeface="Tahoma"/>
              <a:cs typeface="Tahoma"/>
            </a:endParaRPr>
          </a:p>
          <a:p>
            <a:pPr>
              <a:lnSpc>
                <a:spcPct val="150000"/>
              </a:lnSpc>
              <a:spcAft>
                <a:spcPts val="1000"/>
              </a:spcAft>
            </a:pPr>
            <a:r>
              <a:rPr lang="en-US" sz="4800">
                <a:solidFill>
                  <a:srgbClr val="135F82"/>
                </a:solidFill>
                <a:latin typeface="Tahoma"/>
                <a:ea typeface="Tahoma"/>
                <a:cs typeface="Tahoma"/>
              </a:rPr>
              <a:t>G</a:t>
            </a:r>
            <a:r>
              <a:rPr lang="vi-VN" sz="4800">
                <a:solidFill>
                  <a:srgbClr val="135F82"/>
                </a:solidFill>
                <a:latin typeface="Tahoma"/>
                <a:ea typeface="Tahoma"/>
                <a:cs typeface="Tahoma"/>
              </a:rPr>
              <a:t>iải thích sự phân cực của liên kết </a:t>
            </a:r>
            <a:r>
              <a:rPr lang="en-US" sz="4800">
                <a:solidFill>
                  <a:srgbClr val="135F82"/>
                </a:solidFill>
                <a:latin typeface="Tahoma"/>
                <a:ea typeface="Tahoma"/>
                <a:cs typeface="Tahoma"/>
              </a:rPr>
              <a:t>C=O</a:t>
            </a:r>
            <a:r>
              <a:rPr lang="vi-VN" sz="4800">
                <a:solidFill>
                  <a:srgbClr val="135F82"/>
                </a:solidFill>
                <a:latin typeface="Tahoma"/>
                <a:ea typeface="Tahoma"/>
                <a:cs typeface="Tahoma"/>
              </a:rPr>
              <a:t> trong các hợp chất carbonyl.</a:t>
            </a:r>
          </a:p>
          <a:p>
            <a:pPr algn="just">
              <a:lnSpc>
                <a:spcPct val="150000"/>
              </a:lnSpc>
              <a:spcAft>
                <a:spcPts val="1000"/>
              </a:spcAft>
            </a:pPr>
            <a:r>
              <a:rPr lang="vi-VN" sz="4800">
                <a:solidFill>
                  <a:srgbClr val="135F82"/>
                </a:solidFill>
                <a:latin typeface="Tahoma"/>
                <a:ea typeface="Tahoma"/>
                <a:cs typeface="Tahoma"/>
              </a:rPr>
              <a:t>2. Viết sơ đồ phản ứng tạo thành alcohol của các chất sau </a:t>
            </a:r>
            <a:endParaRPr lang="en-US" sz="4800">
              <a:solidFill>
                <a:srgbClr val="135F82"/>
              </a:solidFill>
              <a:latin typeface="Tahoma"/>
              <a:ea typeface="Tahoma"/>
              <a:cs typeface="Tahoma"/>
            </a:endParaRPr>
          </a:p>
          <a:p>
            <a:pPr algn="just">
              <a:lnSpc>
                <a:spcPct val="150000"/>
              </a:lnSpc>
              <a:spcAft>
                <a:spcPts val="1000"/>
              </a:spcAft>
            </a:pPr>
            <a:r>
              <a:rPr lang="vi-VN" sz="4800">
                <a:solidFill>
                  <a:srgbClr val="135F82"/>
                </a:solidFill>
                <a:latin typeface="Tahoma"/>
                <a:ea typeface="Tahoma"/>
                <a:cs typeface="Tahoma"/>
              </a:rPr>
              <a:t>(dùng chất khử là LiAIH, hoặc NaBH):</a:t>
            </a:r>
          </a:p>
          <a:p>
            <a:pPr algn="just">
              <a:lnSpc>
                <a:spcPct val="150000"/>
              </a:lnSpc>
              <a:spcAft>
                <a:spcPts val="1000"/>
              </a:spcAft>
            </a:pPr>
            <a:r>
              <a:rPr lang="vi-VN" sz="4800">
                <a:solidFill>
                  <a:srgbClr val="135F82"/>
                </a:solidFill>
                <a:latin typeface="Tahoma"/>
                <a:ea typeface="Tahoma"/>
                <a:cs typeface="Tahoma"/>
              </a:rPr>
              <a:t>a) C</a:t>
            </a:r>
            <a:r>
              <a:rPr lang="en-US" sz="4800" baseline="-25000">
                <a:solidFill>
                  <a:srgbClr val="135F82"/>
                </a:solidFill>
                <a:latin typeface="Tahoma"/>
                <a:ea typeface="Tahoma"/>
                <a:cs typeface="Tahoma"/>
              </a:rPr>
              <a:t>2</a:t>
            </a:r>
            <a:r>
              <a:rPr lang="vi-VN" sz="4800">
                <a:solidFill>
                  <a:srgbClr val="135F82"/>
                </a:solidFill>
                <a:latin typeface="Tahoma"/>
                <a:ea typeface="Tahoma"/>
                <a:cs typeface="Tahoma"/>
              </a:rPr>
              <a:t>H</a:t>
            </a:r>
            <a:r>
              <a:rPr lang="en-US" sz="4800" baseline="-25000">
                <a:solidFill>
                  <a:srgbClr val="135F82"/>
                </a:solidFill>
                <a:latin typeface="Tahoma"/>
                <a:ea typeface="Tahoma"/>
                <a:cs typeface="Tahoma"/>
              </a:rPr>
              <a:t>5</a:t>
            </a:r>
            <a:r>
              <a:rPr lang="vi-VN" sz="4800">
                <a:solidFill>
                  <a:srgbClr val="135F82"/>
                </a:solidFill>
                <a:latin typeface="Tahoma"/>
                <a:ea typeface="Tahoma"/>
                <a:cs typeface="Tahoma"/>
              </a:rPr>
              <a:t>CHO</a:t>
            </a:r>
          </a:p>
          <a:p>
            <a:pPr>
              <a:lnSpc>
                <a:spcPct val="150000"/>
              </a:lnSpc>
            </a:pPr>
            <a:r>
              <a:rPr lang="vi-VN" sz="4800">
                <a:solidFill>
                  <a:srgbClr val="135F82"/>
                </a:solidFill>
                <a:latin typeface="Tahoma"/>
                <a:ea typeface="Tahoma"/>
                <a:cs typeface="Tahoma"/>
              </a:rPr>
              <a:t>b) CH</a:t>
            </a:r>
            <a:r>
              <a:rPr lang="en-US" sz="4800" baseline="-25000">
                <a:solidFill>
                  <a:srgbClr val="135F82"/>
                </a:solidFill>
                <a:latin typeface="Tahoma"/>
                <a:ea typeface="Tahoma"/>
                <a:cs typeface="Tahoma"/>
              </a:rPr>
              <a:t>3</a:t>
            </a:r>
            <a:r>
              <a:rPr lang="vi-VN" sz="4800">
                <a:solidFill>
                  <a:srgbClr val="135F82"/>
                </a:solidFill>
                <a:latin typeface="Tahoma"/>
                <a:ea typeface="Tahoma"/>
                <a:cs typeface="Tahoma"/>
              </a:rPr>
              <a:t>COCH</a:t>
            </a:r>
            <a:r>
              <a:rPr lang="en-US" sz="4800" baseline="-25000">
                <a:solidFill>
                  <a:srgbClr val="135F82"/>
                </a:solidFill>
                <a:latin typeface="Tahoma"/>
                <a:ea typeface="Tahoma"/>
                <a:cs typeface="Tahoma"/>
              </a:rPr>
              <a:t>2</a:t>
            </a:r>
            <a:r>
              <a:rPr lang="vi-VN" sz="4800">
                <a:solidFill>
                  <a:srgbClr val="135F82"/>
                </a:solidFill>
                <a:latin typeface="Tahoma"/>
                <a:ea typeface="Tahoma"/>
                <a:cs typeface="Tahoma"/>
              </a:rPr>
              <a:t>CH</a:t>
            </a:r>
            <a:r>
              <a:rPr lang="en-US" sz="4800" baseline="-25000">
                <a:solidFill>
                  <a:srgbClr val="135F82"/>
                </a:solidFill>
                <a:latin typeface="Tahoma"/>
                <a:ea typeface="Tahoma"/>
                <a:cs typeface="Tahoma"/>
              </a:rPr>
              <a:t>3</a:t>
            </a:r>
            <a:endParaRPr lang="vi-VN" sz="4800">
              <a:solidFill>
                <a:srgbClr val="135F82"/>
              </a:solidFill>
              <a:latin typeface="Tahoma"/>
              <a:ea typeface="Tahoma"/>
              <a:cs typeface="Tahoma"/>
            </a:endParaRPr>
          </a:p>
        </p:txBody>
      </p:sp>
    </p:spTree>
    <p:extLst>
      <p:ext uri="{BB962C8B-B14F-4D97-AF65-F5344CB8AC3E}">
        <p14:creationId xmlns:p14="http://schemas.microsoft.com/office/powerpoint/2010/main" val="190868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 Tính chất hoá học</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110784" y="3202252"/>
            <a:ext cx="23549364" cy="10515336"/>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 xmlns:a16="http://schemas.microsoft.com/office/drawing/2014/main" id="{7F47A0AB-6FCB-A363-62AE-1B2B37332D04}"/>
              </a:ext>
            </a:extLst>
          </p:cNvPr>
          <p:cNvSpPr txBox="1"/>
          <p:nvPr/>
        </p:nvSpPr>
        <p:spPr>
          <a:xfrm>
            <a:off x="725440" y="4368948"/>
            <a:ext cx="22286960" cy="8210646"/>
          </a:xfrm>
          <a:prstGeom prst="rect">
            <a:avLst/>
          </a:prstGeom>
          <a:noFill/>
        </p:spPr>
        <p:txBody>
          <a:bodyPr wrap="square">
            <a:spAutoFit/>
          </a:bodyPr>
          <a:lstStyle/>
          <a:p>
            <a:pPr algn="just">
              <a:lnSpc>
                <a:spcPct val="150000"/>
              </a:lnSpc>
              <a:spcAft>
                <a:spcPts val="1000"/>
              </a:spcAft>
            </a:pPr>
            <a:r>
              <a:rPr lang="vi-VN" sz="4800" b="1">
                <a:solidFill>
                  <a:srgbClr val="135F82"/>
                </a:solidFill>
                <a:latin typeface="Tahoma"/>
                <a:ea typeface="Tahoma"/>
                <a:cs typeface="Tahoma"/>
              </a:rPr>
              <a:t>Nhóm II. Tìm hiểu phản ứng của aldehyde với nước bromine </a:t>
            </a:r>
          </a:p>
          <a:p>
            <a:pPr marL="914400" indent="-914400" algn="just">
              <a:lnSpc>
                <a:spcPct val="150000"/>
              </a:lnSpc>
              <a:spcAft>
                <a:spcPts val="1000"/>
              </a:spcAft>
              <a:buAutoNum type="arabicPeriod"/>
            </a:pPr>
            <a:r>
              <a:rPr lang="vi-VN" sz="4800">
                <a:solidFill>
                  <a:srgbClr val="135F82"/>
                </a:solidFill>
                <a:latin typeface="Tahoma"/>
                <a:ea typeface="Tahoma"/>
                <a:cs typeface="Tahoma"/>
              </a:rPr>
              <a:t>Cho biết sự thay đổi số oxi hoá của C và Br trong phương trình hoá học </a:t>
            </a:r>
            <a:endParaRPr lang="en-US" sz="4800">
              <a:solidFill>
                <a:srgbClr val="135F82"/>
              </a:solidFill>
              <a:latin typeface="Tahoma"/>
              <a:ea typeface="Tahoma"/>
              <a:cs typeface="Tahoma"/>
            </a:endParaRPr>
          </a:p>
          <a:p>
            <a:pPr algn="just">
              <a:lnSpc>
                <a:spcPct val="150000"/>
              </a:lnSpc>
              <a:spcAft>
                <a:spcPts val="1000"/>
              </a:spcAft>
            </a:pPr>
            <a:r>
              <a:rPr lang="vi-VN" sz="4800">
                <a:solidFill>
                  <a:srgbClr val="135F82"/>
                </a:solidFill>
                <a:latin typeface="Tahoma"/>
                <a:ea typeface="Tahoma"/>
                <a:cs typeface="Tahoma"/>
              </a:rPr>
              <a:t>ở ví dụ </a:t>
            </a:r>
            <a:r>
              <a:rPr lang="en-US" sz="4800">
                <a:solidFill>
                  <a:srgbClr val="135F82"/>
                </a:solidFill>
                <a:latin typeface="Tahoma"/>
                <a:ea typeface="Tahoma"/>
                <a:cs typeface="Tahoma"/>
              </a:rPr>
              <a:t>CH₂CH=O + Br₂ + H₂O → CH₂COOH + 2HBr</a:t>
            </a:r>
            <a:endParaRPr lang="vi-VN" sz="4800">
              <a:solidFill>
                <a:srgbClr val="135F82"/>
              </a:solidFill>
              <a:latin typeface="Tahoma"/>
              <a:ea typeface="Tahoma"/>
              <a:cs typeface="Tahoma"/>
            </a:endParaRPr>
          </a:p>
          <a:p>
            <a:pPr algn="just">
              <a:lnSpc>
                <a:spcPct val="150000"/>
              </a:lnSpc>
              <a:spcAft>
                <a:spcPts val="1000"/>
              </a:spcAft>
            </a:pPr>
            <a:r>
              <a:rPr lang="vi-VN" sz="4800">
                <a:solidFill>
                  <a:srgbClr val="135F82"/>
                </a:solidFill>
                <a:latin typeface="Tahoma"/>
                <a:ea typeface="Tahoma"/>
                <a:cs typeface="Tahoma"/>
              </a:rPr>
              <a:t> - Xác định chất oxi hóa và chất khử.</a:t>
            </a:r>
          </a:p>
          <a:p>
            <a:pPr>
              <a:lnSpc>
                <a:spcPct val="150000"/>
              </a:lnSpc>
            </a:pPr>
            <a:r>
              <a:rPr lang="vi-VN" sz="4800">
                <a:solidFill>
                  <a:srgbClr val="135F82"/>
                </a:solidFill>
                <a:latin typeface="Tahoma"/>
                <a:ea typeface="Tahoma"/>
                <a:cs typeface="Tahoma"/>
              </a:rPr>
              <a:t>2. Trình bày phương pháp hoá học để nhận biết 3 chất lỏng riêng biệt sau: </a:t>
            </a:r>
            <a:endParaRPr lang="en-US" sz="4800">
              <a:solidFill>
                <a:srgbClr val="135F82"/>
              </a:solidFill>
              <a:latin typeface="Tahoma"/>
              <a:ea typeface="Tahoma"/>
              <a:cs typeface="Tahoma"/>
            </a:endParaRPr>
          </a:p>
          <a:p>
            <a:pPr>
              <a:lnSpc>
                <a:spcPct val="150000"/>
              </a:lnSpc>
            </a:pPr>
            <a:r>
              <a:rPr lang="vi-VN" sz="4800">
                <a:solidFill>
                  <a:srgbClr val="135F82"/>
                </a:solidFill>
                <a:latin typeface="Tahoma"/>
                <a:ea typeface="Tahoma"/>
                <a:cs typeface="Tahoma"/>
              </a:rPr>
              <a:t>propan-1-ol (CH</a:t>
            </a:r>
            <a:r>
              <a:rPr lang="vi-VN" sz="4800" baseline="-25000">
                <a:solidFill>
                  <a:srgbClr val="135F82"/>
                </a:solidFill>
                <a:latin typeface="Tahoma"/>
                <a:ea typeface="Tahoma"/>
                <a:cs typeface="Tahoma"/>
              </a:rPr>
              <a:t>3</a:t>
            </a:r>
            <a:r>
              <a:rPr lang="vi-VN" sz="4800">
                <a:solidFill>
                  <a:srgbClr val="135F82"/>
                </a:solidFill>
                <a:latin typeface="Tahoma"/>
                <a:ea typeface="Tahoma"/>
                <a:cs typeface="Tahoma"/>
              </a:rPr>
              <a:t>CH</a:t>
            </a:r>
            <a:r>
              <a:rPr lang="vi-VN" sz="4800" baseline="-25000">
                <a:solidFill>
                  <a:srgbClr val="135F82"/>
                </a:solidFill>
                <a:latin typeface="Tahoma"/>
                <a:ea typeface="Tahoma"/>
                <a:cs typeface="Tahoma"/>
              </a:rPr>
              <a:t>2</a:t>
            </a:r>
            <a:r>
              <a:rPr lang="vi-VN" sz="4800">
                <a:solidFill>
                  <a:srgbClr val="135F82"/>
                </a:solidFill>
                <a:latin typeface="Tahoma"/>
                <a:ea typeface="Tahoma"/>
                <a:cs typeface="Tahoma"/>
              </a:rPr>
              <a:t>CH</a:t>
            </a:r>
            <a:r>
              <a:rPr lang="vi-VN" sz="4800" baseline="-25000">
                <a:solidFill>
                  <a:srgbClr val="135F82"/>
                </a:solidFill>
                <a:latin typeface="Tahoma"/>
                <a:ea typeface="Tahoma"/>
                <a:cs typeface="Tahoma"/>
              </a:rPr>
              <a:t>2</a:t>
            </a:r>
            <a:r>
              <a:rPr lang="vi-VN" sz="4800">
                <a:solidFill>
                  <a:srgbClr val="135F82"/>
                </a:solidFill>
                <a:latin typeface="Tahoma"/>
                <a:ea typeface="Tahoma"/>
                <a:cs typeface="Tahoma"/>
              </a:rPr>
              <a:t>OH), Propanal (CH</a:t>
            </a:r>
            <a:r>
              <a:rPr lang="vi-VN" sz="4800" baseline="-25000">
                <a:solidFill>
                  <a:srgbClr val="135F82"/>
                </a:solidFill>
                <a:latin typeface="Tahoma"/>
                <a:ea typeface="Tahoma"/>
                <a:cs typeface="Tahoma"/>
              </a:rPr>
              <a:t>3</a:t>
            </a:r>
            <a:r>
              <a:rPr lang="vi-VN" sz="4800">
                <a:solidFill>
                  <a:srgbClr val="135F82"/>
                </a:solidFill>
                <a:latin typeface="Tahoma"/>
                <a:ea typeface="Tahoma"/>
                <a:cs typeface="Tahoma"/>
              </a:rPr>
              <a:t>CH</a:t>
            </a:r>
            <a:r>
              <a:rPr lang="vi-VN" sz="4800" baseline="-25000">
                <a:solidFill>
                  <a:srgbClr val="135F82"/>
                </a:solidFill>
                <a:latin typeface="Tahoma"/>
                <a:ea typeface="Tahoma"/>
                <a:cs typeface="Tahoma"/>
              </a:rPr>
              <a:t>2</a:t>
            </a:r>
            <a:r>
              <a:rPr lang="vi-VN" sz="4800">
                <a:solidFill>
                  <a:srgbClr val="135F82"/>
                </a:solidFill>
                <a:latin typeface="Tahoma"/>
                <a:ea typeface="Tahoma"/>
                <a:cs typeface="Tahoma"/>
              </a:rPr>
              <a:t>CHO) và</a:t>
            </a:r>
            <a:endParaRPr lang="en-US" sz="4800">
              <a:solidFill>
                <a:srgbClr val="135F82"/>
              </a:solidFill>
              <a:latin typeface="Tahoma"/>
              <a:ea typeface="Tahoma"/>
              <a:cs typeface="Tahoma"/>
            </a:endParaRPr>
          </a:p>
          <a:p>
            <a:pPr>
              <a:lnSpc>
                <a:spcPct val="150000"/>
              </a:lnSpc>
            </a:pPr>
            <a:r>
              <a:rPr lang="vi-VN" sz="4800">
                <a:solidFill>
                  <a:srgbClr val="135F82"/>
                </a:solidFill>
                <a:latin typeface="Tahoma"/>
                <a:ea typeface="Tahoma"/>
                <a:cs typeface="Tahoma"/>
              </a:rPr>
              <a:t> acetone (CH</a:t>
            </a:r>
            <a:r>
              <a:rPr lang="vi-VN" sz="4800" baseline="-25000">
                <a:solidFill>
                  <a:srgbClr val="135F82"/>
                </a:solidFill>
                <a:latin typeface="Tahoma"/>
                <a:ea typeface="Tahoma"/>
                <a:cs typeface="Tahoma"/>
              </a:rPr>
              <a:t>3</a:t>
            </a:r>
            <a:r>
              <a:rPr lang="vi-VN" sz="4800">
                <a:solidFill>
                  <a:srgbClr val="135F82"/>
                </a:solidFill>
                <a:latin typeface="Tahoma"/>
                <a:ea typeface="Tahoma"/>
                <a:cs typeface="Tahoma"/>
              </a:rPr>
              <a:t>COCH</a:t>
            </a:r>
            <a:r>
              <a:rPr lang="vi-VN" sz="4800" baseline="-25000">
                <a:solidFill>
                  <a:srgbClr val="135F82"/>
                </a:solidFill>
                <a:latin typeface="Tahoma"/>
                <a:ea typeface="Tahoma"/>
                <a:cs typeface="Tahoma"/>
              </a:rPr>
              <a:t>3</a:t>
            </a:r>
            <a:r>
              <a:rPr lang="vi-VN" sz="4800">
                <a:solidFill>
                  <a:srgbClr val="135F82"/>
                </a:solidFill>
                <a:latin typeface="Tahoma"/>
                <a:ea typeface="Tahoma"/>
                <a:cs typeface="Tahoma"/>
              </a:rPr>
              <a:t>).</a:t>
            </a:r>
          </a:p>
        </p:txBody>
      </p:sp>
    </p:spTree>
    <p:extLst>
      <p:ext uri="{BB962C8B-B14F-4D97-AF65-F5344CB8AC3E}">
        <p14:creationId xmlns:p14="http://schemas.microsoft.com/office/powerpoint/2010/main" val="301231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 Tính chất hoá học</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2983832"/>
            <a:ext cx="23549364" cy="10289796"/>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 xmlns:a16="http://schemas.microsoft.com/office/drawing/2014/main" id="{7F47A0AB-6FCB-A363-62AE-1B2B37332D04}"/>
              </a:ext>
            </a:extLst>
          </p:cNvPr>
          <p:cNvSpPr txBox="1"/>
          <p:nvPr/>
        </p:nvSpPr>
        <p:spPr>
          <a:xfrm>
            <a:off x="725440" y="3963785"/>
            <a:ext cx="22248860" cy="8338886"/>
          </a:xfrm>
          <a:prstGeom prst="rect">
            <a:avLst/>
          </a:prstGeom>
          <a:noFill/>
        </p:spPr>
        <p:txBody>
          <a:bodyPr wrap="square">
            <a:spAutoFit/>
          </a:bodyPr>
          <a:lstStyle/>
          <a:p>
            <a:pPr algn="just">
              <a:lnSpc>
                <a:spcPct val="150000"/>
              </a:lnSpc>
              <a:spcAft>
                <a:spcPts val="1000"/>
              </a:spcAft>
            </a:pPr>
            <a:r>
              <a:rPr lang="vi-VN" sz="4800" b="1">
                <a:solidFill>
                  <a:srgbClr val="135F82"/>
                </a:solidFill>
                <a:latin typeface="Tahoma"/>
                <a:ea typeface="Tahoma"/>
                <a:cs typeface="Tahoma"/>
              </a:rPr>
              <a:t>Nhóm III. Tìm hiểu thí nghiệm nghiên cứu phản ứng oxi hoá aldehyde </a:t>
            </a:r>
          </a:p>
          <a:p>
            <a:pPr marL="914400" indent="-914400" algn="just">
              <a:lnSpc>
                <a:spcPct val="150000"/>
              </a:lnSpc>
              <a:spcAft>
                <a:spcPts val="1000"/>
              </a:spcAft>
              <a:buAutoNum type="arabicPeriod"/>
            </a:pPr>
            <a:r>
              <a:rPr lang="vi-VN" sz="4800">
                <a:solidFill>
                  <a:srgbClr val="135F82"/>
                </a:solidFill>
                <a:latin typeface="Tahoma"/>
                <a:ea typeface="Tahoma"/>
                <a:cs typeface="Tahoma"/>
              </a:rPr>
              <a:t>Xác định vai trò của CH</a:t>
            </a:r>
            <a:r>
              <a:rPr lang="en-US" sz="4800" baseline="-25000">
                <a:solidFill>
                  <a:srgbClr val="135F82"/>
                </a:solidFill>
                <a:latin typeface="Tahoma"/>
                <a:ea typeface="Tahoma"/>
                <a:cs typeface="Tahoma"/>
              </a:rPr>
              <a:t>3</a:t>
            </a:r>
            <a:r>
              <a:rPr lang="vi-VN" sz="4800">
                <a:solidFill>
                  <a:srgbClr val="135F82"/>
                </a:solidFill>
                <a:latin typeface="Tahoma"/>
                <a:ea typeface="Tahoma"/>
                <a:cs typeface="Tahoma"/>
              </a:rPr>
              <a:t>CHO trong phản ứng tráng bạc. </a:t>
            </a:r>
            <a:endParaRPr lang="en-US" sz="4800">
              <a:solidFill>
                <a:srgbClr val="135F82"/>
              </a:solidFill>
              <a:latin typeface="Tahoma"/>
              <a:ea typeface="Tahoma"/>
              <a:cs typeface="Tahoma"/>
            </a:endParaRPr>
          </a:p>
          <a:p>
            <a:pPr algn="just">
              <a:lnSpc>
                <a:spcPct val="150000"/>
              </a:lnSpc>
              <a:spcAft>
                <a:spcPts val="1000"/>
              </a:spcAft>
            </a:pPr>
            <a:r>
              <a:rPr lang="vi-VN" sz="4800">
                <a:solidFill>
                  <a:srgbClr val="135F82"/>
                </a:solidFill>
                <a:latin typeface="Tahoma"/>
                <a:ea typeface="Tahoma"/>
                <a:cs typeface="Tahoma"/>
              </a:rPr>
              <a:t>Tìm hiểu ứng d</a:t>
            </a:r>
            <a:r>
              <a:rPr lang="en-US" sz="4800">
                <a:solidFill>
                  <a:srgbClr val="135F82"/>
                </a:solidFill>
                <a:latin typeface="Tahoma"/>
                <a:ea typeface="Tahoma"/>
                <a:cs typeface="Tahoma"/>
              </a:rPr>
              <a:t>ụng</a:t>
            </a:r>
            <a:r>
              <a:rPr lang="vi-VN" sz="4800">
                <a:solidFill>
                  <a:srgbClr val="135F82"/>
                </a:solidFill>
                <a:latin typeface="Tahoma"/>
                <a:ea typeface="Tahoma"/>
                <a:cs typeface="Tahoma"/>
              </a:rPr>
              <a:t> của phản ứng trong thực tiễn.</a:t>
            </a:r>
          </a:p>
          <a:p>
            <a:pPr algn="just">
              <a:lnSpc>
                <a:spcPct val="150000"/>
              </a:lnSpc>
              <a:spcAft>
                <a:spcPts val="1000"/>
              </a:spcAft>
            </a:pPr>
            <a:r>
              <a:rPr lang="vi-VN" sz="4800">
                <a:solidFill>
                  <a:srgbClr val="135F82"/>
                </a:solidFill>
                <a:latin typeface="Tahoma"/>
                <a:ea typeface="Tahoma"/>
                <a:cs typeface="Tahoma"/>
              </a:rPr>
              <a:t>2. Vì sao trong phản ứng tráng bạc, người ta chỉ làm nóng mà không </a:t>
            </a:r>
            <a:endParaRPr lang="en-US" sz="4800">
              <a:solidFill>
                <a:srgbClr val="135F82"/>
              </a:solidFill>
              <a:latin typeface="Tahoma"/>
              <a:ea typeface="Tahoma"/>
              <a:cs typeface="Tahoma"/>
            </a:endParaRPr>
          </a:p>
          <a:p>
            <a:pPr algn="just">
              <a:lnSpc>
                <a:spcPct val="150000"/>
              </a:lnSpc>
              <a:spcAft>
                <a:spcPts val="1000"/>
              </a:spcAft>
            </a:pPr>
            <a:r>
              <a:rPr lang="vi-VN" sz="4800">
                <a:solidFill>
                  <a:srgbClr val="135F82"/>
                </a:solidFill>
                <a:latin typeface="Tahoma"/>
                <a:ea typeface="Tahoma"/>
                <a:cs typeface="Tahoma"/>
              </a:rPr>
              <a:t>đun sôi hỗn hợp chất phản ứng?</a:t>
            </a:r>
          </a:p>
          <a:p>
            <a:pPr>
              <a:lnSpc>
                <a:spcPct val="150000"/>
              </a:lnSpc>
            </a:pPr>
            <a:r>
              <a:rPr lang="en-US" sz="4800">
                <a:solidFill>
                  <a:srgbClr val="135F82"/>
                </a:solidFill>
                <a:latin typeface="Tahoma"/>
                <a:ea typeface="Tahoma"/>
                <a:cs typeface="Tahoma"/>
              </a:rPr>
              <a:t>3. </a:t>
            </a:r>
            <a:r>
              <a:rPr lang="vi-VN" sz="4800">
                <a:solidFill>
                  <a:srgbClr val="135F82"/>
                </a:solidFill>
                <a:latin typeface="Tahoma"/>
                <a:ea typeface="Tahoma"/>
                <a:cs typeface="Tahoma"/>
              </a:rPr>
              <a:t>Khi cho dung dịch NaOH vào dung dịch CuSO</a:t>
            </a:r>
            <a:r>
              <a:rPr lang="en-US" sz="4800" baseline="-25000">
                <a:solidFill>
                  <a:srgbClr val="135F82"/>
                </a:solidFill>
                <a:latin typeface="Tahoma"/>
                <a:ea typeface="Tahoma"/>
                <a:cs typeface="Tahoma"/>
              </a:rPr>
              <a:t>4</a:t>
            </a:r>
            <a:r>
              <a:rPr lang="vi-VN" sz="4800">
                <a:solidFill>
                  <a:srgbClr val="135F82"/>
                </a:solidFill>
                <a:latin typeface="Tahoma"/>
                <a:ea typeface="Tahoma"/>
                <a:cs typeface="Tahoma"/>
              </a:rPr>
              <a:t> đến khi kết tủa không tăng</a:t>
            </a:r>
            <a:endParaRPr lang="en-US" sz="4800">
              <a:solidFill>
                <a:srgbClr val="135F82"/>
              </a:solidFill>
              <a:latin typeface="Tahoma"/>
              <a:ea typeface="Tahoma"/>
              <a:cs typeface="Tahoma"/>
            </a:endParaRPr>
          </a:p>
          <a:p>
            <a:pPr>
              <a:lnSpc>
                <a:spcPct val="150000"/>
              </a:lnSpc>
            </a:pPr>
            <a:r>
              <a:rPr lang="vi-VN" sz="4800">
                <a:solidFill>
                  <a:srgbClr val="135F82"/>
                </a:solidFill>
                <a:latin typeface="Tahoma"/>
                <a:ea typeface="Tahoma"/>
                <a:cs typeface="Tahoma"/>
              </a:rPr>
              <a:t> thêm nữa, cho biết tên gọi và màu sắc của kết tủa thu được.</a:t>
            </a:r>
          </a:p>
        </p:txBody>
      </p:sp>
    </p:spTree>
    <p:extLst>
      <p:ext uri="{BB962C8B-B14F-4D97-AF65-F5344CB8AC3E}">
        <p14:creationId xmlns:p14="http://schemas.microsoft.com/office/powerpoint/2010/main" val="30752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 Tính chất hoá học</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2402823"/>
            <a:ext cx="23549364" cy="10870805"/>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 xmlns:a16="http://schemas.microsoft.com/office/drawing/2014/main" id="{7F47A0AB-6FCB-A363-62AE-1B2B37332D04}"/>
              </a:ext>
            </a:extLst>
          </p:cNvPr>
          <p:cNvSpPr txBox="1"/>
          <p:nvPr/>
        </p:nvSpPr>
        <p:spPr>
          <a:xfrm>
            <a:off x="725440" y="3798484"/>
            <a:ext cx="21448760" cy="9484648"/>
          </a:xfrm>
          <a:prstGeom prst="rect">
            <a:avLst/>
          </a:prstGeom>
          <a:noFill/>
        </p:spPr>
        <p:txBody>
          <a:bodyPr wrap="square">
            <a:spAutoFit/>
          </a:bodyPr>
          <a:lstStyle/>
          <a:p>
            <a:pPr algn="just">
              <a:lnSpc>
                <a:spcPct val="150000"/>
              </a:lnSpc>
              <a:spcAft>
                <a:spcPts val="1000"/>
              </a:spcAft>
            </a:pPr>
            <a:r>
              <a:rPr lang="vi-VN" sz="4800" b="1">
                <a:solidFill>
                  <a:srgbClr val="135F82"/>
                </a:solidFill>
                <a:latin typeface="Tahoma"/>
                <a:ea typeface="Tahoma"/>
                <a:cs typeface="Tahoma"/>
              </a:rPr>
              <a:t>Nhóm IV. </a:t>
            </a:r>
          </a:p>
          <a:p>
            <a:pPr algn="just">
              <a:lnSpc>
                <a:spcPct val="150000"/>
              </a:lnSpc>
              <a:spcAft>
                <a:spcPts val="1000"/>
              </a:spcAft>
            </a:pPr>
            <a:r>
              <a:rPr lang="en-US" sz="4800">
                <a:solidFill>
                  <a:srgbClr val="135F82"/>
                </a:solidFill>
                <a:latin typeface="Tahoma"/>
                <a:ea typeface="Tahoma"/>
                <a:cs typeface="Tahoma"/>
              </a:rPr>
              <a:t>1. </a:t>
            </a:r>
            <a:r>
              <a:rPr lang="vi-VN" sz="4800">
                <a:solidFill>
                  <a:srgbClr val="135F82"/>
                </a:solidFill>
                <a:latin typeface="Tahoma"/>
                <a:ea typeface="Tahoma"/>
                <a:cs typeface="Tahoma"/>
              </a:rPr>
              <a:t>Tìm hiểu p</a:t>
            </a:r>
            <a:r>
              <a:rPr lang="en-US" sz="4800">
                <a:solidFill>
                  <a:srgbClr val="135F82"/>
                </a:solidFill>
                <a:latin typeface="Tahoma"/>
                <a:ea typeface="Tahoma"/>
                <a:cs typeface="Tahoma"/>
              </a:rPr>
              <a:t>hản ứng cộng hydrogen cyanide</a:t>
            </a:r>
            <a:endParaRPr lang="vi-VN" sz="4800">
              <a:solidFill>
                <a:srgbClr val="135F82"/>
              </a:solidFill>
              <a:latin typeface="Tahoma"/>
              <a:ea typeface="Tahoma"/>
              <a:cs typeface="Tahoma"/>
            </a:endParaRPr>
          </a:p>
          <a:p>
            <a:pPr marL="685800" indent="-685800" algn="just">
              <a:lnSpc>
                <a:spcPct val="150000"/>
              </a:lnSpc>
              <a:spcAft>
                <a:spcPts val="1000"/>
              </a:spcAft>
              <a:buFontTx/>
              <a:buChar char="-"/>
            </a:pPr>
            <a:r>
              <a:rPr lang="vi-VN" sz="4800">
                <a:solidFill>
                  <a:srgbClr val="135F82"/>
                </a:solidFill>
                <a:latin typeface="Tahoma"/>
                <a:ea typeface="Tahoma"/>
                <a:cs typeface="Tahoma"/>
              </a:rPr>
              <a:t>Từ đặc điểm cấu tạo nào của aldehyde, ketone chứng tỏ chúng có thể</a:t>
            </a:r>
            <a:endParaRPr lang="en-US" sz="4800">
              <a:solidFill>
                <a:srgbClr val="135F82"/>
              </a:solidFill>
              <a:latin typeface="Tahoma"/>
              <a:ea typeface="Tahoma"/>
              <a:cs typeface="Tahoma"/>
            </a:endParaRPr>
          </a:p>
          <a:p>
            <a:pPr algn="just">
              <a:lnSpc>
                <a:spcPct val="150000"/>
              </a:lnSpc>
              <a:spcAft>
                <a:spcPts val="1000"/>
              </a:spcAft>
            </a:pPr>
            <a:r>
              <a:rPr lang="vi-VN" sz="4800">
                <a:solidFill>
                  <a:srgbClr val="135F82"/>
                </a:solidFill>
                <a:latin typeface="Tahoma"/>
                <a:ea typeface="Tahoma"/>
                <a:cs typeface="Tahoma"/>
              </a:rPr>
              <a:t> tham gia phản ứng cộng?</a:t>
            </a:r>
          </a:p>
          <a:p>
            <a:pPr algn="just">
              <a:lnSpc>
                <a:spcPct val="150000"/>
              </a:lnSpc>
              <a:spcAft>
                <a:spcPts val="1000"/>
              </a:spcAft>
            </a:pPr>
            <a:r>
              <a:rPr lang="en-US" sz="4800">
                <a:solidFill>
                  <a:srgbClr val="135F82"/>
                </a:solidFill>
                <a:latin typeface="Tahoma"/>
                <a:ea typeface="Tahoma"/>
                <a:cs typeface="Tahoma"/>
              </a:rPr>
              <a:t>2. </a:t>
            </a:r>
            <a:r>
              <a:rPr lang="vi-VN" sz="4800">
                <a:solidFill>
                  <a:srgbClr val="135F82"/>
                </a:solidFill>
                <a:latin typeface="Tahoma"/>
                <a:ea typeface="Tahoma"/>
                <a:cs typeface="Tahoma"/>
              </a:rPr>
              <a:t>Tìm hiểu </a:t>
            </a:r>
            <a:r>
              <a:rPr lang="en-US" sz="4800">
                <a:solidFill>
                  <a:srgbClr val="135F82"/>
                </a:solidFill>
                <a:latin typeface="Tahoma"/>
                <a:ea typeface="Tahoma"/>
                <a:cs typeface="Tahoma"/>
              </a:rPr>
              <a:t>phản ứng tạo iodoform</a:t>
            </a:r>
            <a:endParaRPr lang="vi-VN" sz="4800">
              <a:solidFill>
                <a:srgbClr val="135F82"/>
              </a:solidFill>
              <a:latin typeface="Tahoma"/>
              <a:ea typeface="Tahoma"/>
              <a:cs typeface="Tahoma"/>
            </a:endParaRPr>
          </a:p>
          <a:p>
            <a:pPr marL="685800" indent="-685800" algn="just">
              <a:lnSpc>
                <a:spcPct val="150000"/>
              </a:lnSpc>
              <a:spcAft>
                <a:spcPts val="1000"/>
              </a:spcAft>
              <a:buFontTx/>
              <a:buChar char="-"/>
            </a:pPr>
            <a:r>
              <a:rPr lang="vi-VN" sz="4800">
                <a:solidFill>
                  <a:srgbClr val="135F82"/>
                </a:solidFill>
                <a:latin typeface="Tahoma"/>
                <a:ea typeface="Tahoma"/>
                <a:cs typeface="Tahoma"/>
              </a:rPr>
              <a:t>Trong thí nghiệm 3 tạo iodoform. Từ phương trình hoá học xác định </a:t>
            </a:r>
            <a:endParaRPr lang="en-US" sz="4800">
              <a:solidFill>
                <a:srgbClr val="135F82"/>
              </a:solidFill>
              <a:latin typeface="Tahoma"/>
              <a:ea typeface="Tahoma"/>
              <a:cs typeface="Tahoma"/>
            </a:endParaRPr>
          </a:p>
          <a:p>
            <a:pPr algn="just">
              <a:lnSpc>
                <a:spcPct val="150000"/>
              </a:lnSpc>
              <a:spcAft>
                <a:spcPts val="1000"/>
              </a:spcAft>
            </a:pPr>
            <a:r>
              <a:rPr lang="vi-VN" sz="4800">
                <a:solidFill>
                  <a:srgbClr val="135F82"/>
                </a:solidFill>
                <a:latin typeface="Tahoma"/>
                <a:ea typeface="Tahoma"/>
                <a:cs typeface="Tahoma"/>
              </a:rPr>
              <a:t>vai trò của I</a:t>
            </a:r>
            <a:r>
              <a:rPr lang="vi-VN" sz="4800" baseline="-25000">
                <a:solidFill>
                  <a:srgbClr val="135F82"/>
                </a:solidFill>
                <a:latin typeface="Tahoma"/>
                <a:ea typeface="Tahoma"/>
                <a:cs typeface="Tahoma"/>
              </a:rPr>
              <a:t>2</a:t>
            </a:r>
            <a:r>
              <a:rPr lang="vi-VN" sz="4800">
                <a:solidFill>
                  <a:srgbClr val="135F82"/>
                </a:solidFill>
                <a:latin typeface="Tahoma"/>
                <a:ea typeface="Tahoma"/>
                <a:cs typeface="Tahoma"/>
              </a:rPr>
              <a:t> và NaOH trong phản ứng tạo iodoform</a:t>
            </a:r>
            <a:r>
              <a:rPr lang="en-US" sz="4800">
                <a:solidFill>
                  <a:srgbClr val="135F82"/>
                </a:solidFill>
                <a:latin typeface="Tahoma"/>
                <a:ea typeface="Tahoma"/>
                <a:cs typeface="Tahoma"/>
              </a:rPr>
              <a:t> ?</a:t>
            </a:r>
            <a:endParaRPr lang="vi-VN" sz="4800">
              <a:solidFill>
                <a:srgbClr val="135F82"/>
              </a:solidFill>
              <a:latin typeface="Tahoma"/>
              <a:ea typeface="Tahoma"/>
              <a:cs typeface="Tahoma"/>
            </a:endParaRPr>
          </a:p>
          <a:p>
            <a:endParaRPr lang="vi-VN" sz="4800" b="1">
              <a:solidFill>
                <a:srgbClr val="135F82"/>
              </a:solidFill>
              <a:latin typeface="Tahoma"/>
              <a:ea typeface="Tahoma"/>
              <a:cs typeface="Tahoma"/>
            </a:endParaRPr>
          </a:p>
        </p:txBody>
      </p:sp>
    </p:spTree>
    <p:extLst>
      <p:ext uri="{BB962C8B-B14F-4D97-AF65-F5344CB8AC3E}">
        <p14:creationId xmlns:p14="http://schemas.microsoft.com/office/powerpoint/2010/main" val="388628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 Tính chất hoá học</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2402823"/>
            <a:ext cx="23549364" cy="10870805"/>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 xmlns:a16="http://schemas.microsoft.com/office/drawing/2014/main" id="{7F47A0AB-6FCB-A363-62AE-1B2B37332D04}"/>
              </a:ext>
            </a:extLst>
          </p:cNvPr>
          <p:cNvSpPr txBox="1"/>
          <p:nvPr/>
        </p:nvSpPr>
        <p:spPr>
          <a:xfrm>
            <a:off x="725440" y="4494872"/>
            <a:ext cx="29092358" cy="830997"/>
          </a:xfrm>
          <a:prstGeom prst="rect">
            <a:avLst/>
          </a:prstGeom>
          <a:noFill/>
        </p:spPr>
        <p:txBody>
          <a:bodyPr wrap="square">
            <a:spAutoFit/>
          </a:bodyPr>
          <a:lstStyle/>
          <a:p>
            <a:endParaRPr lang="vi-VN" sz="4800" b="1">
              <a:solidFill>
                <a:srgbClr val="135F82"/>
              </a:solidFill>
              <a:latin typeface="Tahoma"/>
              <a:ea typeface="Tahoma"/>
              <a:cs typeface="Tahoma"/>
            </a:endParaRPr>
          </a:p>
        </p:txBody>
      </p:sp>
      <p:sp>
        <p:nvSpPr>
          <p:cNvPr id="5" name="TextBox 4">
            <a:extLst>
              <a:ext uri="{FF2B5EF4-FFF2-40B4-BE49-F238E27FC236}">
                <a16:creationId xmlns="" xmlns:a16="http://schemas.microsoft.com/office/drawing/2014/main" id="{5343044E-A0BF-FD9A-20A6-30B7C6FEC862}"/>
              </a:ext>
            </a:extLst>
          </p:cNvPr>
          <p:cNvSpPr txBox="1"/>
          <p:nvPr/>
        </p:nvSpPr>
        <p:spPr>
          <a:xfrm>
            <a:off x="1424197" y="3681510"/>
            <a:ext cx="21397703" cy="3788922"/>
          </a:xfrm>
          <a:prstGeom prst="rect">
            <a:avLst/>
          </a:prstGeom>
          <a:noFill/>
        </p:spPr>
        <p:txBody>
          <a:bodyPr wrap="square">
            <a:spAutoFit/>
          </a:bodyPr>
          <a:lstStyle/>
          <a:p>
            <a:pPr>
              <a:lnSpc>
                <a:spcPct val="115000"/>
              </a:lnSpc>
              <a:spcAft>
                <a:spcPts val="1000"/>
              </a:spcAft>
            </a:pPr>
            <a:r>
              <a:rPr lang="vi-VN" sz="4800">
                <a:solidFill>
                  <a:srgbClr val="135F82"/>
                </a:solidFill>
                <a:latin typeface="Tahoma"/>
                <a:ea typeface="Tahoma"/>
                <a:cs typeface="Tahoma"/>
              </a:rPr>
              <a:t>Nhóm &gt; C=O quyết định tính chất hoá học đặc trưng của aldehyde,</a:t>
            </a:r>
            <a:endParaRPr lang="en-US" sz="4800">
              <a:solidFill>
                <a:srgbClr val="135F82"/>
              </a:solidFill>
              <a:latin typeface="Tahoma"/>
              <a:ea typeface="Tahoma"/>
              <a:cs typeface="Tahoma"/>
            </a:endParaRPr>
          </a:p>
          <a:p>
            <a:pPr>
              <a:lnSpc>
                <a:spcPct val="115000"/>
              </a:lnSpc>
              <a:spcAft>
                <a:spcPts val="1000"/>
              </a:spcAft>
            </a:pPr>
            <a:r>
              <a:rPr lang="vi-VN" sz="4800">
                <a:solidFill>
                  <a:srgbClr val="135F82"/>
                </a:solidFill>
                <a:latin typeface="Tahoma"/>
                <a:ea typeface="Tahoma"/>
                <a:cs typeface="Tahoma"/>
              </a:rPr>
              <a:t> ketone.</a:t>
            </a:r>
          </a:p>
          <a:p>
            <a:pPr algn="just">
              <a:lnSpc>
                <a:spcPct val="115000"/>
              </a:lnSpc>
              <a:spcAft>
                <a:spcPts val="1000"/>
              </a:spcAft>
            </a:pPr>
            <a:r>
              <a:rPr lang="en-US" sz="4800" b="1">
                <a:solidFill>
                  <a:srgbClr val="135F82"/>
                </a:solidFill>
                <a:latin typeface="Tahoma"/>
                <a:ea typeface="Tahoma"/>
                <a:cs typeface="Tahoma"/>
              </a:rPr>
              <a:t>1. Phản ứng khử aldehyde, ketone</a:t>
            </a:r>
            <a:endParaRPr lang="vi-VN" sz="4800" b="1">
              <a:solidFill>
                <a:srgbClr val="135F82"/>
              </a:solidFill>
              <a:latin typeface="Tahoma"/>
              <a:ea typeface="Tahoma"/>
              <a:cs typeface="Tahoma"/>
            </a:endParaRPr>
          </a:p>
          <a:p>
            <a:pPr algn="just">
              <a:lnSpc>
                <a:spcPct val="115000"/>
              </a:lnSpc>
              <a:spcAft>
                <a:spcPts val="1000"/>
              </a:spcAft>
            </a:pPr>
            <a:r>
              <a:rPr lang="en-US" sz="4800" b="1">
                <a:solidFill>
                  <a:srgbClr val="135F82"/>
                </a:solidFill>
                <a:latin typeface="Tahoma"/>
                <a:ea typeface="Tahoma"/>
                <a:cs typeface="Tahoma"/>
              </a:rPr>
              <a:t> </a:t>
            </a:r>
            <a:r>
              <a:rPr lang="en-US" sz="4800">
                <a:solidFill>
                  <a:srgbClr val="135F82"/>
                </a:solidFill>
                <a:latin typeface="Tahoma"/>
                <a:ea typeface="Tahoma"/>
                <a:cs typeface="Tahoma"/>
              </a:rPr>
              <a:t>Các chất khử LiAlH</a:t>
            </a:r>
            <a:r>
              <a:rPr lang="en-US" sz="4800" baseline="-25000">
                <a:solidFill>
                  <a:srgbClr val="135F82"/>
                </a:solidFill>
                <a:latin typeface="Tahoma"/>
                <a:ea typeface="Tahoma"/>
                <a:cs typeface="Tahoma"/>
              </a:rPr>
              <a:t>4</a:t>
            </a:r>
            <a:r>
              <a:rPr lang="en-US" sz="4800">
                <a:solidFill>
                  <a:srgbClr val="135F82"/>
                </a:solidFill>
                <a:latin typeface="Tahoma"/>
                <a:ea typeface="Tahoma"/>
                <a:cs typeface="Tahoma"/>
              </a:rPr>
              <a:t> hoặc NaBH, khử aldehyde, ketone thành alcohol</a:t>
            </a:r>
            <a:r>
              <a:rPr lang="en-US" sz="1400">
                <a:effectLst/>
                <a:latin typeface="Times New Roman" panose="02020603050405020304" pitchFamily="18" charset="0"/>
                <a:ea typeface="Calibri" panose="020F0502020204030204" pitchFamily="34" charset="0"/>
                <a:cs typeface="Times New Roman" panose="02020603050405020304" pitchFamily="18" charset="0"/>
              </a:rPr>
              <a: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Object 8">
            <a:extLst>
              <a:ext uri="{FF2B5EF4-FFF2-40B4-BE49-F238E27FC236}">
                <a16:creationId xmlns="" xmlns:a16="http://schemas.microsoft.com/office/drawing/2014/main" id="{74080337-4E78-940D-FA63-544B3E8E6EDD}"/>
              </a:ext>
            </a:extLst>
          </p:cNvPr>
          <p:cNvGraphicFramePr>
            <a:graphicFrameLocks noChangeAspect="1"/>
          </p:cNvGraphicFramePr>
          <p:nvPr>
            <p:extLst>
              <p:ext uri="{D42A27DB-BD31-4B8C-83A1-F6EECF244321}">
                <p14:modId xmlns:p14="http://schemas.microsoft.com/office/powerpoint/2010/main" val="899629283"/>
              </p:ext>
            </p:extLst>
          </p:nvPr>
        </p:nvGraphicFramePr>
        <p:xfrm>
          <a:off x="6487604" y="8141617"/>
          <a:ext cx="12715132" cy="5132011"/>
        </p:xfrm>
        <a:graphic>
          <a:graphicData uri="http://schemas.openxmlformats.org/presentationml/2006/ole">
            <mc:AlternateContent xmlns:mc="http://schemas.openxmlformats.org/markup-compatibility/2006">
              <mc:Choice xmlns:v="urn:schemas-microsoft-com:vml" Requires="v">
                <p:oleObj spid="_x0000_s1027" name="Equation" r:id="rId4" imgW="2108160" imgH="850680" progId="Equation.DSMT4">
                  <p:embed/>
                </p:oleObj>
              </mc:Choice>
              <mc:Fallback>
                <p:oleObj name="Equation" r:id="rId4" imgW="2108160" imgH="850680" progId="Equation.DSMT4">
                  <p:embed/>
                  <p:pic>
                    <p:nvPicPr>
                      <p:cNvPr id="0" name=""/>
                      <p:cNvPicPr/>
                      <p:nvPr/>
                    </p:nvPicPr>
                    <p:blipFill>
                      <a:blip r:embed="rId5"/>
                      <a:stretch>
                        <a:fillRect/>
                      </a:stretch>
                    </p:blipFill>
                    <p:spPr>
                      <a:xfrm>
                        <a:off x="6487604" y="8141617"/>
                        <a:ext cx="12715132" cy="5132011"/>
                      </a:xfrm>
                      <a:prstGeom prst="rect">
                        <a:avLst/>
                      </a:prstGeom>
                    </p:spPr>
                  </p:pic>
                </p:oleObj>
              </mc:Fallback>
            </mc:AlternateContent>
          </a:graphicData>
        </a:graphic>
      </p:graphicFrame>
    </p:spTree>
    <p:extLst>
      <p:ext uri="{BB962C8B-B14F-4D97-AF65-F5344CB8AC3E}">
        <p14:creationId xmlns:p14="http://schemas.microsoft.com/office/powerpoint/2010/main" val="20741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 Tính chất hoá học</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2402823"/>
            <a:ext cx="23549364" cy="10870805"/>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 xmlns:a16="http://schemas.microsoft.com/office/drawing/2014/main" id="{7F47A0AB-6FCB-A363-62AE-1B2B37332D04}"/>
              </a:ext>
            </a:extLst>
          </p:cNvPr>
          <p:cNvSpPr txBox="1"/>
          <p:nvPr/>
        </p:nvSpPr>
        <p:spPr>
          <a:xfrm>
            <a:off x="725440" y="4494872"/>
            <a:ext cx="29092358" cy="830997"/>
          </a:xfrm>
          <a:prstGeom prst="rect">
            <a:avLst/>
          </a:prstGeom>
          <a:noFill/>
        </p:spPr>
        <p:txBody>
          <a:bodyPr wrap="square">
            <a:spAutoFit/>
          </a:bodyPr>
          <a:lstStyle/>
          <a:p>
            <a:endParaRPr lang="vi-VN" sz="4800" b="1">
              <a:solidFill>
                <a:srgbClr val="135F82"/>
              </a:solidFill>
              <a:latin typeface="Tahoma"/>
              <a:ea typeface="Tahoma"/>
              <a:cs typeface="Tahoma"/>
            </a:endParaRPr>
          </a:p>
        </p:txBody>
      </p:sp>
      <p:sp>
        <p:nvSpPr>
          <p:cNvPr id="10" name="TextBox 9">
            <a:extLst>
              <a:ext uri="{FF2B5EF4-FFF2-40B4-BE49-F238E27FC236}">
                <a16:creationId xmlns="" xmlns:a16="http://schemas.microsoft.com/office/drawing/2014/main" id="{D31C3A88-4C30-E717-8359-1A44D4F994CC}"/>
              </a:ext>
            </a:extLst>
          </p:cNvPr>
          <p:cNvSpPr txBox="1"/>
          <p:nvPr/>
        </p:nvSpPr>
        <p:spPr>
          <a:xfrm>
            <a:off x="1016726" y="4308740"/>
            <a:ext cx="19176274" cy="6026650"/>
          </a:xfrm>
          <a:prstGeom prst="rect">
            <a:avLst/>
          </a:prstGeom>
          <a:noFill/>
        </p:spPr>
        <p:txBody>
          <a:bodyPr wrap="square">
            <a:spAutoFit/>
          </a:bodyPr>
          <a:lstStyle/>
          <a:p>
            <a:pPr algn="just">
              <a:lnSpc>
                <a:spcPct val="115000"/>
              </a:lnSpc>
              <a:spcAft>
                <a:spcPts val="1000"/>
              </a:spcAft>
            </a:pPr>
            <a:r>
              <a:rPr lang="en-US" sz="8000" b="1">
                <a:effectLst/>
                <a:latin typeface="Times New Roman" panose="02020603050405020304" pitchFamily="18" charset="0"/>
                <a:ea typeface="Calibri" panose="020F0502020204030204" pitchFamily="34" charset="0"/>
                <a:cs typeface="Times New Roman" panose="02020603050405020304" pitchFamily="18" charset="0"/>
              </a:rPr>
              <a:t>Kết luận: </a:t>
            </a:r>
            <a:endParaRPr lang="vi-VN" sz="8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8000">
                <a:effectLst/>
                <a:latin typeface="Times New Roman" panose="02020603050405020304" pitchFamily="18" charset="0"/>
                <a:ea typeface="Calibri" panose="020F0502020204030204" pitchFamily="34" charset="0"/>
                <a:cs typeface="Times New Roman" panose="02020603050405020304" pitchFamily="18" charset="0"/>
              </a:rPr>
              <a:t>Với chất khử là LiAlH</a:t>
            </a:r>
            <a:r>
              <a:rPr lang="en-US" sz="8000" baseline="-25000">
                <a:effectLst/>
                <a:latin typeface="Times New Roman" panose="02020603050405020304" pitchFamily="18" charset="0"/>
                <a:ea typeface="Calibri" panose="020F0502020204030204" pitchFamily="34" charset="0"/>
                <a:cs typeface="Times New Roman" panose="02020603050405020304" pitchFamily="18" charset="0"/>
              </a:rPr>
              <a:t>4</a:t>
            </a:r>
            <a:r>
              <a:rPr lang="en-US" sz="8000" baseline="-25000">
                <a:latin typeface="Times New Roman" panose="02020603050405020304" pitchFamily="18" charset="0"/>
                <a:ea typeface="Calibri" panose="020F0502020204030204" pitchFamily="34" charset="0"/>
                <a:cs typeface="Times New Roman" panose="02020603050405020304" pitchFamily="18" charset="0"/>
              </a:rPr>
              <a:t> </a:t>
            </a:r>
            <a:r>
              <a:rPr lang="en-US" sz="8000">
                <a:effectLst/>
                <a:latin typeface="Times New Roman" panose="02020603050405020304" pitchFamily="18" charset="0"/>
                <a:ea typeface="Calibri" panose="020F0502020204030204" pitchFamily="34" charset="0"/>
                <a:cs typeface="Times New Roman" panose="02020603050405020304" pitchFamily="18" charset="0"/>
              </a:rPr>
              <a:t>hoặc NaBH thì: </a:t>
            </a:r>
            <a:endParaRPr lang="vi-VN" sz="8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8000">
                <a:effectLst/>
                <a:latin typeface="Times New Roman" panose="02020603050405020304" pitchFamily="18" charset="0"/>
                <a:ea typeface="Calibri" panose="020F0502020204030204" pitchFamily="34" charset="0"/>
                <a:cs typeface="Times New Roman" panose="02020603050405020304" pitchFamily="18" charset="0"/>
              </a:rPr>
              <a:t>- Aldehyde bị khử tạo thành alcohol bậc I.</a:t>
            </a:r>
            <a:endParaRPr lang="vi-VN" sz="8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8000">
                <a:effectLst/>
                <a:latin typeface="Times New Roman" panose="02020603050405020304" pitchFamily="18" charset="0"/>
                <a:ea typeface="Calibri" panose="020F0502020204030204" pitchFamily="34" charset="0"/>
                <a:cs typeface="Times New Roman" panose="02020603050405020304" pitchFamily="18" charset="0"/>
              </a:rPr>
              <a:t>- Ketone bị khử tạo thành alcohol bậc II.</a:t>
            </a:r>
            <a:endParaRPr lang="vi-VN" sz="8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 Tính chất hoá học</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2402823"/>
            <a:ext cx="23549364" cy="11314765"/>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 xmlns:a16="http://schemas.microsoft.com/office/drawing/2014/main" id="{7F47A0AB-6FCB-A363-62AE-1B2B37332D04}"/>
              </a:ext>
            </a:extLst>
          </p:cNvPr>
          <p:cNvSpPr txBox="1"/>
          <p:nvPr/>
        </p:nvSpPr>
        <p:spPr>
          <a:xfrm>
            <a:off x="725440" y="4494872"/>
            <a:ext cx="22188702" cy="808839"/>
          </a:xfrm>
          <a:prstGeom prst="rect">
            <a:avLst/>
          </a:prstGeom>
          <a:noFill/>
        </p:spPr>
        <p:txBody>
          <a:bodyPr wrap="square">
            <a:spAutoFit/>
          </a:bodyPr>
          <a:lstStyle/>
          <a:p>
            <a:endParaRPr lang="vi-VN" sz="4800" b="1">
              <a:solidFill>
                <a:srgbClr val="135F82"/>
              </a:solidFill>
              <a:latin typeface="Tahoma"/>
              <a:ea typeface="Tahoma"/>
              <a:cs typeface="Tahoma"/>
            </a:endParaRPr>
          </a:p>
        </p:txBody>
      </p:sp>
      <p:sp>
        <p:nvSpPr>
          <p:cNvPr id="13" name="TextBox 12">
            <a:extLst>
              <a:ext uri="{FF2B5EF4-FFF2-40B4-BE49-F238E27FC236}">
                <a16:creationId xmlns="" xmlns:a16="http://schemas.microsoft.com/office/drawing/2014/main" id="{13E26084-98BD-D93A-326E-0B2258B604A9}"/>
              </a:ext>
            </a:extLst>
          </p:cNvPr>
          <p:cNvSpPr txBox="1"/>
          <p:nvPr/>
        </p:nvSpPr>
        <p:spPr>
          <a:xfrm>
            <a:off x="418112" y="3442415"/>
            <a:ext cx="22479988" cy="1851404"/>
          </a:xfrm>
          <a:prstGeom prst="rect">
            <a:avLst/>
          </a:prstGeom>
          <a:noFill/>
        </p:spPr>
        <p:txBody>
          <a:bodyPr wrap="square">
            <a:spAutoFit/>
          </a:bodyPr>
          <a:lstStyle/>
          <a:p>
            <a:pPr algn="just">
              <a:lnSpc>
                <a:spcPct val="115000"/>
              </a:lnSpc>
              <a:spcAft>
                <a:spcPts val="1000"/>
              </a:spcAf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2. Phản ứng oxi hoá aldehyde</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Aldehyde dễ bị oxi hoá bởi một số tác nhân oxi hoá tạo thành carboxylic acid tương ứng.</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 xmlns:a16="http://schemas.microsoft.com/office/drawing/2014/main" id="{D8E717CE-18FE-CC1B-91E6-F57DBA911F76}"/>
              </a:ext>
            </a:extLst>
          </p:cNvPr>
          <p:cNvSpPr txBox="1"/>
          <p:nvPr/>
        </p:nvSpPr>
        <p:spPr>
          <a:xfrm>
            <a:off x="709398" y="6858794"/>
            <a:ext cx="22188702" cy="6739922"/>
          </a:xfrm>
          <a:prstGeom prst="rect">
            <a:avLst/>
          </a:prstGeom>
          <a:noFill/>
        </p:spPr>
        <p:txBody>
          <a:bodyPr wrap="square">
            <a:spAutoFit/>
          </a:bodyPr>
          <a:lstStyle/>
          <a:p>
            <a:pPr algn="just">
              <a:lnSpc>
                <a:spcPct val="115000"/>
              </a:lnSpc>
              <a:spcAft>
                <a:spcPts val="10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Aldehyde bị nước bromine oxi hoá tạo thành carboxylic acid.</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Ví dụ: CH</a:t>
            </a:r>
            <a:r>
              <a:rPr lang="en-US" sz="4800">
                <a:effectLst/>
                <a:latin typeface="Cambria Math" panose="02040503050406030204" pitchFamily="18" charset="0"/>
                <a:ea typeface="Calibri" panose="020F0502020204030204" pitchFamily="34" charset="0"/>
                <a:cs typeface="Cambria Math" panose="02040503050406030204" pitchFamily="18" charset="0"/>
              </a:rPr>
              <a:t>₂</a:t>
            </a:r>
            <a:r>
              <a:rPr lang="en-US" sz="4800">
                <a:effectLst/>
                <a:latin typeface="Times New Roman" panose="02020603050405020304" pitchFamily="18" charset="0"/>
                <a:ea typeface="Calibri" panose="020F0502020204030204" pitchFamily="34" charset="0"/>
                <a:cs typeface="Times New Roman" panose="02020603050405020304" pitchFamily="18" charset="0"/>
              </a:rPr>
              <a:t>CH=O + Br</a:t>
            </a:r>
            <a:r>
              <a:rPr lang="en-US" sz="4800">
                <a:effectLst/>
                <a:latin typeface="Cambria Math" panose="02040503050406030204" pitchFamily="18" charset="0"/>
                <a:ea typeface="Calibri" panose="020F0502020204030204" pitchFamily="34" charset="0"/>
                <a:cs typeface="Cambria Math" panose="02040503050406030204" pitchFamily="18" charset="0"/>
              </a:rPr>
              <a:t>₂</a:t>
            </a:r>
            <a:r>
              <a:rPr lang="en-US" sz="4800">
                <a:effectLst/>
                <a:latin typeface="Times New Roman" panose="02020603050405020304" pitchFamily="18" charset="0"/>
                <a:ea typeface="Calibri" panose="020F0502020204030204" pitchFamily="34" charset="0"/>
                <a:cs typeface="Times New Roman" panose="02020603050405020304" pitchFamily="18" charset="0"/>
              </a:rPr>
              <a:t> + H</a:t>
            </a:r>
            <a:r>
              <a:rPr lang="en-US" sz="4800">
                <a:effectLst/>
                <a:latin typeface="Cambria Math" panose="02040503050406030204" pitchFamily="18" charset="0"/>
                <a:ea typeface="Calibri" panose="020F0502020204030204" pitchFamily="34" charset="0"/>
                <a:cs typeface="Cambria Math" panose="02040503050406030204" pitchFamily="18" charset="0"/>
              </a:rPr>
              <a:t>₂</a:t>
            </a:r>
            <a:r>
              <a:rPr lang="en-US" sz="4800">
                <a:effectLst/>
                <a:latin typeface="Times New Roman" panose="02020603050405020304" pitchFamily="18" charset="0"/>
                <a:ea typeface="Calibri" panose="020F0502020204030204" pitchFamily="34" charset="0"/>
                <a:cs typeface="Times New Roman" panose="02020603050405020304" pitchFamily="18" charset="0"/>
              </a:rPr>
              <a:t>O → CH</a:t>
            </a:r>
            <a:r>
              <a:rPr lang="en-US" sz="4800">
                <a:effectLst/>
                <a:latin typeface="Cambria Math" panose="02040503050406030204" pitchFamily="18" charset="0"/>
                <a:ea typeface="Calibri" panose="020F0502020204030204" pitchFamily="34" charset="0"/>
                <a:cs typeface="Cambria Math" panose="02040503050406030204" pitchFamily="18" charset="0"/>
              </a:rPr>
              <a:t>₂</a:t>
            </a:r>
            <a:r>
              <a:rPr lang="en-US" sz="4800">
                <a:effectLst/>
                <a:latin typeface="Times New Roman" panose="02020603050405020304" pitchFamily="18" charset="0"/>
                <a:ea typeface="Calibri" panose="020F0502020204030204" pitchFamily="34" charset="0"/>
                <a:cs typeface="Times New Roman" panose="02020603050405020304" pitchFamily="18" charset="0"/>
              </a:rPr>
              <a:t>COOH + 2HBr</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Kết luận: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Khi tác dụng với nước bromine, aldehyde bị oxi hoá tạo thành acid.</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a:p>
            <a:pPr marL="685800" indent="-685800" algn="just">
              <a:lnSpc>
                <a:spcPct val="115000"/>
              </a:lnSpc>
              <a:spcAft>
                <a:spcPts val="1000"/>
              </a:spcAft>
              <a:buFontTx/>
              <a:buChar char="-"/>
            </a:pPr>
            <a:r>
              <a:rPr lang="en-US" sz="4800">
                <a:effectLst/>
                <a:latin typeface="Times New Roman" panose="02020603050405020304" pitchFamily="18" charset="0"/>
                <a:ea typeface="Calibri" panose="020F0502020204030204" pitchFamily="34" charset="0"/>
                <a:cs typeface="Times New Roman" panose="02020603050405020304" pitchFamily="18" charset="0"/>
              </a:rPr>
              <a:t>Phản ứng với thuốc thử Tollens (phản ứng tráng bạc) và Cu(OH)</a:t>
            </a:r>
            <a:r>
              <a:rPr lang="en-US" sz="48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4800">
                <a:effectLst/>
                <a:latin typeface="Times New Roman" panose="02020603050405020304" pitchFamily="18" charset="0"/>
                <a:ea typeface="Calibri" panose="020F0502020204030204" pitchFamily="34" charset="0"/>
                <a:cs typeface="Times New Roman" panose="02020603050405020304" pitchFamily="18" charset="0"/>
              </a:rPr>
              <a:t> /OH là phản ứng đặc </a:t>
            </a:r>
          </a:p>
          <a:p>
            <a:pPr algn="just">
              <a:lnSpc>
                <a:spcPct val="115000"/>
              </a:lnSpc>
              <a:spcAft>
                <a:spcPts val="10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trưng của aldehyde, thường dùng để nhận biết các aldehyde.</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Ketone không tham gia các phản ứng trên.</a:t>
            </a:r>
            <a:endParaRPr lang="vi-VN" sz="44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8" name="Object 17">
            <a:extLst>
              <a:ext uri="{FF2B5EF4-FFF2-40B4-BE49-F238E27FC236}">
                <a16:creationId xmlns="" xmlns:a16="http://schemas.microsoft.com/office/drawing/2014/main" id="{79C01312-4DB6-E1C3-16DF-8E9FEF6C30BB}"/>
              </a:ext>
            </a:extLst>
          </p:cNvPr>
          <p:cNvGraphicFramePr>
            <a:graphicFrameLocks noChangeAspect="1"/>
          </p:cNvGraphicFramePr>
          <p:nvPr>
            <p:extLst>
              <p:ext uri="{D42A27DB-BD31-4B8C-83A1-F6EECF244321}">
                <p14:modId xmlns:p14="http://schemas.microsoft.com/office/powerpoint/2010/main" val="818845696"/>
              </p:ext>
            </p:extLst>
          </p:nvPr>
        </p:nvGraphicFramePr>
        <p:xfrm>
          <a:off x="4762500" y="5277994"/>
          <a:ext cx="10820400" cy="1426319"/>
        </p:xfrm>
        <a:graphic>
          <a:graphicData uri="http://schemas.openxmlformats.org/presentationml/2006/ole">
            <mc:AlternateContent xmlns:mc="http://schemas.openxmlformats.org/markup-compatibility/2006">
              <mc:Choice xmlns:v="urn:schemas-microsoft-com:vml" Requires="v">
                <p:oleObj spid="_x0000_s2051" name="Equation" r:id="rId4" imgW="1612800" imgH="203040" progId="Equation.DSMT4">
                  <p:embed/>
                </p:oleObj>
              </mc:Choice>
              <mc:Fallback>
                <p:oleObj name="Equation" r:id="rId4" imgW="1612800" imgH="203040" progId="Equation.DSMT4">
                  <p:embed/>
                  <p:pic>
                    <p:nvPicPr>
                      <p:cNvPr id="0" name=""/>
                      <p:cNvPicPr/>
                      <p:nvPr/>
                    </p:nvPicPr>
                    <p:blipFill>
                      <a:blip r:embed="rId5"/>
                      <a:stretch>
                        <a:fillRect/>
                      </a:stretch>
                    </p:blipFill>
                    <p:spPr>
                      <a:xfrm>
                        <a:off x="4762500" y="5277994"/>
                        <a:ext cx="10820400" cy="1426319"/>
                      </a:xfrm>
                      <a:prstGeom prst="rect">
                        <a:avLst/>
                      </a:prstGeom>
                    </p:spPr>
                  </p:pic>
                </p:oleObj>
              </mc:Fallback>
            </mc:AlternateContent>
          </a:graphicData>
        </a:graphic>
      </p:graphicFrame>
    </p:spTree>
    <p:extLst>
      <p:ext uri="{BB962C8B-B14F-4D97-AF65-F5344CB8AC3E}">
        <p14:creationId xmlns:p14="http://schemas.microsoft.com/office/powerpoint/2010/main" val="4589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 Tính chất hoá học</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2402823"/>
            <a:ext cx="23549364" cy="11314765"/>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 xmlns:a16="http://schemas.microsoft.com/office/drawing/2014/main" id="{7F47A0AB-6FCB-A363-62AE-1B2B37332D04}"/>
              </a:ext>
            </a:extLst>
          </p:cNvPr>
          <p:cNvSpPr txBox="1"/>
          <p:nvPr/>
        </p:nvSpPr>
        <p:spPr>
          <a:xfrm>
            <a:off x="725440" y="4494872"/>
            <a:ext cx="29092358" cy="830997"/>
          </a:xfrm>
          <a:prstGeom prst="rect">
            <a:avLst/>
          </a:prstGeom>
          <a:noFill/>
        </p:spPr>
        <p:txBody>
          <a:bodyPr wrap="square">
            <a:spAutoFit/>
          </a:bodyPr>
          <a:lstStyle/>
          <a:p>
            <a:endParaRPr lang="vi-VN" sz="4800" b="1">
              <a:solidFill>
                <a:srgbClr val="135F82"/>
              </a:solidFill>
              <a:latin typeface="Tahoma"/>
              <a:ea typeface="Tahoma"/>
              <a:cs typeface="Tahoma"/>
            </a:endParaRPr>
          </a:p>
        </p:txBody>
      </p:sp>
      <p:sp>
        <p:nvSpPr>
          <p:cNvPr id="10" name="TextBox 9">
            <a:extLst>
              <a:ext uri="{FF2B5EF4-FFF2-40B4-BE49-F238E27FC236}">
                <a16:creationId xmlns="" xmlns:a16="http://schemas.microsoft.com/office/drawing/2014/main" id="{21030A18-E33E-7526-2EB9-DDCF07227557}"/>
              </a:ext>
            </a:extLst>
          </p:cNvPr>
          <p:cNvSpPr txBox="1"/>
          <p:nvPr/>
        </p:nvSpPr>
        <p:spPr>
          <a:xfrm>
            <a:off x="725440" y="3512551"/>
            <a:ext cx="22934708" cy="9830383"/>
          </a:xfrm>
          <a:prstGeom prst="rect">
            <a:avLst/>
          </a:prstGeom>
          <a:noFill/>
        </p:spPr>
        <p:txBody>
          <a:bodyPr wrap="square">
            <a:spAutoFit/>
          </a:bodyPr>
          <a:lstStyle/>
          <a:p>
            <a:pPr algn="just">
              <a:lnSpc>
                <a:spcPct val="115000"/>
              </a:lnSpc>
              <a:spcAft>
                <a:spcPts val="10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iodoform</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hydrogen cyanide</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Hydrogen cyanide (HCN),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carbonyl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cyanohydrin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hydroxynitrile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CH</a:t>
            </a:r>
            <a:r>
              <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-CH=O + H-C≡N→ CH</a:t>
            </a:r>
            <a:r>
              <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-CH(OH)-CN</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CH</a:t>
            </a:r>
            <a:r>
              <a:rPr lang="en-US" sz="3600" dirty="0">
                <a:effectLst/>
                <a:latin typeface="Cambria Math" panose="02040503050406030204" pitchFamily="18" charset="0"/>
                <a:ea typeface="Calibri" panose="020F0502020204030204" pitchFamily="34" charset="0"/>
                <a:cs typeface="Cambria Math" panose="02040503050406030204" pitchFamily="18" charset="0"/>
              </a:rPr>
              <a:t>₂</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-CO-CH</a:t>
            </a:r>
            <a:r>
              <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 H-C≡N→ (CH</a:t>
            </a:r>
            <a:r>
              <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C(OH)-CN</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iodoform</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Phương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vi-VN" sz="3600" dirty="0" smtClean="0">
                <a:effectLst/>
                <a:latin typeface="Times New Roman" panose="02020603050405020304" pitchFamily="18" charset="0"/>
                <a:ea typeface="Calibri" panose="020F0502020204030204" pitchFamily="34" charset="0"/>
                <a:cs typeface="Times New Roman" panose="02020603050405020304" pitchFamily="18" charset="0"/>
              </a:rPr>
              <a:t>CH</a:t>
            </a:r>
            <a:r>
              <a:rPr lang="en-US" sz="3600" dirty="0">
                <a:latin typeface="Cambria Math" panose="02040503050406030204" pitchFamily="18" charset="0"/>
                <a:ea typeface="Calibri" panose="020F0502020204030204" pitchFamily="34" charset="0"/>
                <a:cs typeface="Times New Roman" panose="02020603050405020304" pitchFamily="18" charset="0"/>
              </a:rPr>
              <a:t>3</a:t>
            </a:r>
            <a:r>
              <a:rPr lang="vi-VN" sz="3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HO + 31</a:t>
            </a:r>
            <a:r>
              <a:rPr lang="vi-VN" sz="3600" dirty="0">
                <a:effectLst/>
                <a:latin typeface="Cambria Math" panose="02040503050406030204" pitchFamily="18" charset="0"/>
                <a:ea typeface="Calibri" panose="020F0502020204030204" pitchFamily="34" charset="0"/>
                <a:cs typeface="Cambria Math" panose="02040503050406030204" pitchFamily="18" charset="0"/>
              </a:rPr>
              <a:t>₂</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+ 4NaOH → CHI</a:t>
            </a:r>
            <a:r>
              <a:rPr lang="vi-VN" sz="3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HCOONa</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+ 3Nal+ 3H</a:t>
            </a:r>
            <a:r>
              <a:rPr lang="vi-VN" sz="3600" dirty="0">
                <a:effectLst/>
                <a:latin typeface="Cambria Math" panose="02040503050406030204" pitchFamily="18" charset="0"/>
                <a:ea typeface="Calibri" panose="020F0502020204030204" pitchFamily="34" charset="0"/>
                <a:cs typeface="Cambria Math" panose="02040503050406030204" pitchFamily="18" charset="0"/>
              </a:rPr>
              <a:t>₂</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O </a:t>
            </a:r>
          </a:p>
          <a:p>
            <a:pPr>
              <a:lnSpc>
                <a:spcPct val="115000"/>
              </a:lnSpc>
              <a:spcAft>
                <a:spcPts val="1000"/>
              </a:spcAft>
            </a:pP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ra tương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acetone</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smtClean="0">
                <a:effectLst/>
                <a:latin typeface="Times New Roman" panose="02020603050405020304" pitchFamily="18" charset="0"/>
                <a:ea typeface="Calibri" panose="020F0502020204030204" pitchFamily="34" charset="0"/>
                <a:cs typeface="Times New Roman" panose="02020603050405020304" pitchFamily="18" charset="0"/>
              </a:rPr>
              <a:t>CH</a:t>
            </a:r>
            <a:r>
              <a:rPr lang="en-US" sz="3600" dirty="0">
                <a:latin typeface="Cambria Math" panose="02040503050406030204" pitchFamily="18" charset="0"/>
                <a:ea typeface="Calibri" panose="020F0502020204030204" pitchFamily="34" charset="0"/>
                <a:cs typeface="Times New Roman" panose="02020603050405020304" pitchFamily="18" charset="0"/>
              </a:rPr>
              <a:t>3</a:t>
            </a:r>
            <a:r>
              <a:rPr lang="vi-VN" sz="3600" dirty="0" smtClean="0">
                <a:effectLst/>
                <a:latin typeface="Times New Roman" panose="02020603050405020304" pitchFamily="18" charset="0"/>
                <a:ea typeface="Calibri" panose="020F0502020204030204" pitchFamily="34" charset="0"/>
                <a:cs typeface="Times New Roman" panose="02020603050405020304" pitchFamily="18" charset="0"/>
              </a:rPr>
              <a:t>COCH</a:t>
            </a:r>
            <a:r>
              <a:rPr lang="vi-VN" sz="36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3</a:t>
            </a:r>
            <a:r>
              <a:rPr lang="vi-VN"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+ 31</a:t>
            </a:r>
            <a:r>
              <a:rPr lang="vi-VN" sz="3600" dirty="0">
                <a:effectLst/>
                <a:latin typeface="Cambria Math" panose="02040503050406030204" pitchFamily="18" charset="0"/>
                <a:ea typeface="Calibri" panose="020F0502020204030204" pitchFamily="34" charset="0"/>
                <a:cs typeface="Cambria Math" panose="02040503050406030204" pitchFamily="18" charset="0"/>
              </a:rPr>
              <a:t>₂</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+ 4NaOH → </a:t>
            </a:r>
            <a:r>
              <a:rPr lang="vi-VN" sz="3600" dirty="0" smtClean="0">
                <a:effectLst/>
                <a:latin typeface="Times New Roman" panose="02020603050405020304" pitchFamily="18" charset="0"/>
                <a:ea typeface="Calibri" panose="020F0502020204030204" pitchFamily="34" charset="0"/>
                <a:cs typeface="Times New Roman" panose="02020603050405020304" pitchFamily="18" charset="0"/>
              </a:rPr>
              <a:t>CHI</a:t>
            </a:r>
            <a:r>
              <a:rPr lang="en-US" sz="3600" smtClean="0">
                <a:effectLst/>
                <a:latin typeface="Times New Roman" panose="02020603050405020304" pitchFamily="18" charset="0"/>
                <a:ea typeface="Calibri" panose="020F0502020204030204" pitchFamily="34" charset="0"/>
                <a:cs typeface="Times New Roman" panose="02020603050405020304" pitchFamily="18" charset="0"/>
              </a:rPr>
              <a:t>3</a:t>
            </a:r>
            <a:r>
              <a:rPr lang="vi-VN" sz="360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CH</a:t>
            </a:r>
            <a:r>
              <a:rPr lang="vi-VN" sz="3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COONa+ 3Nal + 3H</a:t>
            </a:r>
            <a:r>
              <a:rPr lang="vi-VN" sz="3600" dirty="0">
                <a:effectLst/>
                <a:latin typeface="Cambria Math" panose="02040503050406030204" pitchFamily="18" charset="0"/>
                <a:ea typeface="Calibri" panose="020F0502020204030204" pitchFamily="34" charset="0"/>
                <a:cs typeface="Cambria Math" panose="02040503050406030204" pitchFamily="18" charset="0"/>
              </a:rPr>
              <a:t>₂</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O</a:t>
            </a:r>
          </a:p>
          <a:p>
            <a:pPr>
              <a:lnSpc>
                <a:spcPct val="115000"/>
              </a:lnSpc>
              <a:spcAft>
                <a:spcPts val="10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Sau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thu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tủa</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nhạt</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CHI</a:t>
            </a:r>
            <a:r>
              <a:rPr lang="vi-VN" sz="3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Aldehyde, ketone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HCN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cyanohydrin.</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Các</a:t>
            </a:r>
            <a:r>
              <a:rPr lang="en-US" sz="3600" dirty="0">
                <a:effectLst/>
                <a:latin typeface="Times New Roman" panose="02020603050405020304" pitchFamily="18" charset="0"/>
                <a:ea typeface="Calibri" panose="020F0502020204030204" pitchFamily="34" charset="0"/>
              </a:rPr>
              <a:t> aldehyde </a:t>
            </a:r>
            <a:r>
              <a:rPr lang="en-US" sz="3600" dirty="0" err="1">
                <a:effectLst/>
                <a:latin typeface="Times New Roman" panose="02020603050405020304" pitchFamily="18" charset="0"/>
                <a:ea typeface="Calibri" panose="020F0502020204030204" pitchFamily="34" charset="0"/>
              </a:rPr>
              <a:t>và</a:t>
            </a:r>
            <a:r>
              <a:rPr lang="en-US" sz="3600" dirty="0">
                <a:effectLst/>
                <a:latin typeface="Times New Roman" panose="02020603050405020304" pitchFamily="18" charset="0"/>
                <a:ea typeface="Calibri" panose="020F0502020204030204" pitchFamily="34" charset="0"/>
              </a:rPr>
              <a:t> ketone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nhóm</a:t>
            </a:r>
            <a:r>
              <a:rPr lang="en-US" sz="3600" dirty="0">
                <a:effectLst/>
                <a:latin typeface="Times New Roman" panose="02020603050405020304" pitchFamily="18" charset="0"/>
                <a:ea typeface="Calibri" panose="020F0502020204030204" pitchFamily="34" charset="0"/>
              </a:rPr>
              <a:t> methyl </a:t>
            </a:r>
            <a:r>
              <a:rPr lang="en-US" sz="3600" dirty="0" err="1">
                <a:effectLst/>
                <a:latin typeface="Times New Roman" panose="02020603050405020304" pitchFamily="18" charset="0"/>
                <a:ea typeface="Calibri" panose="020F0502020204030204" pitchFamily="34" charset="0"/>
              </a:rPr>
              <a:t>cạnh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nhóm</a:t>
            </a:r>
            <a:r>
              <a:rPr lang="en-US" sz="3600" dirty="0">
                <a:effectLst/>
                <a:latin typeface="Times New Roman" panose="02020603050405020304" pitchFamily="18" charset="0"/>
                <a:ea typeface="Calibri" panose="020F0502020204030204" pitchFamily="34" charset="0"/>
              </a:rPr>
              <a:t> carbonyl (CH</a:t>
            </a:r>
            <a:r>
              <a:rPr lang="en-US" sz="3600" baseline="-25000" dirty="0">
                <a:effectLst/>
                <a:latin typeface="Times New Roman" panose="02020603050405020304" pitchFamily="18" charset="0"/>
                <a:ea typeface="Calibri" panose="020F0502020204030204" pitchFamily="34" charset="0"/>
              </a:rPr>
              <a:t>3</a:t>
            </a:r>
            <a:r>
              <a:rPr lang="en-US" sz="3600" dirty="0">
                <a:effectLst/>
                <a:latin typeface="Times New Roman" panose="02020603050405020304" pitchFamily="18" charset="0"/>
                <a:ea typeface="Calibri" panose="020F0502020204030204" pitchFamily="34" charset="0"/>
              </a:rPr>
              <a:t>CO</a:t>
            </a:r>
            <a:r>
              <a:rPr lang="en-US" sz="3600" baseline="30000" dirty="0">
                <a:effectLst/>
                <a:latin typeface="Times New Roman" panose="02020603050405020304" pitchFamily="18" charset="0"/>
                <a:ea typeface="Calibri" panose="020F0502020204030204" pitchFamily="34" charset="0"/>
              </a:rPr>
              <a: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tham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được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phản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ứng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tạo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iodoform</a:t>
            </a:r>
            <a:r>
              <a:rPr lang="en-US" sz="3600" dirty="0">
                <a:effectLst/>
                <a:latin typeface="Times New Roman" panose="02020603050405020304" pitchFamily="18" charset="0"/>
                <a:ea typeface="Calibri" panose="020F0502020204030204" pitchFamily="34" charset="0"/>
              </a:rPr>
              <a:t>.</a:t>
            </a:r>
            <a:endParaRPr lang="vi-VN" sz="3600" dirty="0"/>
          </a:p>
        </p:txBody>
      </p:sp>
    </p:spTree>
    <p:extLst>
      <p:ext uri="{BB962C8B-B14F-4D97-AF65-F5344CB8AC3E}">
        <p14:creationId xmlns:p14="http://schemas.microsoft.com/office/powerpoint/2010/main" val="25631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 xmlns:a16="http://schemas.microsoft.com/office/drawing/2014/main" id="{6A3EA2FF-6D29-F63E-A7AB-7C8988CFB3E3}"/>
              </a:ext>
            </a:extLst>
          </p:cNvPr>
          <p:cNvGrpSpPr/>
          <p:nvPr/>
        </p:nvGrpSpPr>
        <p:grpSpPr>
          <a:xfrm>
            <a:off x="824347" y="2249603"/>
            <a:ext cx="22738481" cy="2695773"/>
            <a:chOff x="17200151" y="2536121"/>
            <a:chExt cx="22738481" cy="1888394"/>
          </a:xfrm>
        </p:grpSpPr>
        <p:sp>
          <p:nvSpPr>
            <p:cNvPr id="12" name="Right Triangle 109">
              <a:extLst>
                <a:ext uri="{FF2B5EF4-FFF2-40B4-BE49-F238E27FC236}">
                  <a16:creationId xmlns=""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 xmlns:a16="http://schemas.microsoft.com/office/drawing/2014/main" id="{24B3A259-8848-90BA-D5E5-841041DB744C}"/>
                </a:ext>
              </a:extLst>
            </p:cNvPr>
            <p:cNvSpPr txBox="1"/>
            <p:nvPr/>
          </p:nvSpPr>
          <p:spPr>
            <a:xfrm>
              <a:off x="17315592" y="2536121"/>
              <a:ext cx="304442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Khởi động</a:t>
              </a:r>
              <a:endParaRPr kumimoji="0" lang="en-US" sz="4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 xmlns:a16="http://schemas.microsoft.com/office/drawing/2014/main" id="{CC090838-E6D4-1B12-64CA-A5CC3592ED7F}"/>
              </a:ext>
            </a:extLst>
          </p:cNvPr>
          <p:cNvSpPr txBox="1"/>
          <p:nvPr/>
        </p:nvSpPr>
        <p:spPr>
          <a:xfrm>
            <a:off x="4523874" y="2406317"/>
            <a:ext cx="18921926" cy="2334742"/>
          </a:xfrm>
          <a:prstGeom prst="rect">
            <a:avLst/>
          </a:prstGeom>
          <a:noFill/>
        </p:spPr>
        <p:txBody>
          <a:bodyPr wrap="square" rtlCol="0">
            <a:spAutoFit/>
          </a:bodyPr>
          <a:lstStyle/>
          <a:p>
            <a:pPr algn="just">
              <a:lnSpc>
                <a:spcPct val="115000"/>
              </a:lnSpc>
              <a:spcAft>
                <a:spcPts val="1000"/>
              </a:spcAft>
            </a:pPr>
            <a:r>
              <a:rPr lang="nl-NL" sz="6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sát hình sau đây, em hãy nhận xét về đặc điểm cấu tạo của các chất sau: </a:t>
            </a:r>
            <a:endParaRPr lang="vi-VN" sz="66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8" name="Group 54">
            <a:extLst>
              <a:ext uri="{FF2B5EF4-FFF2-40B4-BE49-F238E27FC236}">
                <a16:creationId xmlns="" xmlns:a16="http://schemas.microsoft.com/office/drawing/2014/main" id="{BE599DA6-88BF-DD50-3F74-59E58CEAFA6E}"/>
              </a:ext>
            </a:extLst>
          </p:cNvPr>
          <p:cNvGrpSpPr/>
          <p:nvPr/>
        </p:nvGrpSpPr>
        <p:grpSpPr>
          <a:xfrm>
            <a:off x="1338793" y="4205801"/>
            <a:ext cx="22884349" cy="4080903"/>
            <a:chOff x="1268077" y="3405486"/>
            <a:chExt cx="22884349" cy="2002538"/>
          </a:xfrm>
        </p:grpSpPr>
        <p:sp>
          <p:nvSpPr>
            <p:cNvPr id="31" name="Rounded Rectangle 148">
              <a:extLst>
                <a:ext uri="{FF2B5EF4-FFF2-40B4-BE49-F238E27FC236}">
                  <a16:creationId xmlns=""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5" name="Group 70">
              <a:extLst>
                <a:ext uri="{FF2B5EF4-FFF2-40B4-BE49-F238E27FC236}">
                  <a16:creationId xmlns="" xmlns:a16="http://schemas.microsoft.com/office/drawing/2014/main" id="{ED762990-A6C2-8C55-74D1-D97701498E0E}"/>
                </a:ext>
              </a:extLst>
            </p:cNvPr>
            <p:cNvGrpSpPr/>
            <p:nvPr/>
          </p:nvGrpSpPr>
          <p:grpSpPr>
            <a:xfrm>
              <a:off x="1268078" y="3405486"/>
              <a:ext cx="950173" cy="940513"/>
              <a:chOff x="1311958" y="3405486"/>
              <a:chExt cx="950173" cy="940513"/>
            </a:xfrm>
          </p:grpSpPr>
          <p:sp>
            <p:nvSpPr>
              <p:cNvPr id="36" name="Rectangle 11">
                <a:extLst>
                  <a:ext uri="{FF2B5EF4-FFF2-40B4-BE49-F238E27FC236}">
                    <a16:creationId xmlns=""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61" name="Group 101">
            <a:extLst>
              <a:ext uri="{FF2B5EF4-FFF2-40B4-BE49-F238E27FC236}">
                <a16:creationId xmlns="" xmlns:a16="http://schemas.microsoft.com/office/drawing/2014/main" id="{552259C1-52E8-0282-A4CF-6194AF106405}"/>
              </a:ext>
            </a:extLst>
          </p:cNvPr>
          <p:cNvGrpSpPr/>
          <p:nvPr/>
        </p:nvGrpSpPr>
        <p:grpSpPr>
          <a:xfrm>
            <a:off x="633459" y="8463925"/>
            <a:ext cx="23678615" cy="5194587"/>
            <a:chOff x="1270511" y="5867400"/>
            <a:chExt cx="23678615" cy="5516724"/>
          </a:xfrm>
        </p:grpSpPr>
        <p:sp>
          <p:nvSpPr>
            <p:cNvPr id="62" name="Rounded Rectangle 181">
              <a:extLst>
                <a:ext uri="{FF2B5EF4-FFF2-40B4-BE49-F238E27FC236}">
                  <a16:creationId xmlns="" xmlns:a16="http://schemas.microsoft.com/office/drawing/2014/main" id="{6F3CB19B-40CA-09CF-83D0-2B8708DFA1CB}"/>
                </a:ext>
              </a:extLst>
            </p:cNvPr>
            <p:cNvSpPr/>
            <p:nvPr/>
          </p:nvSpPr>
          <p:spPr>
            <a:xfrm>
              <a:off x="2138484" y="6752333"/>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a:solidFill>
                    <a:srgbClr val="000000"/>
                  </a:solidFill>
                  <a:latin typeface="Times New Roman" panose="02020603050405020304" pitchFamily="18" charset="0"/>
                  <a:cs typeface="Times New Roman" panose="02020603050405020304" pitchFamily="18" charset="0"/>
                </a:rPr>
                <a:t>Các hợp chất trên đều chứa nhóm –CH=O trong phân tử. Hợp chất này thuộc loại hợp chất </a:t>
              </a:r>
              <a:r>
                <a:rPr lang="vi-VN" sz="6600">
                  <a:solidFill>
                    <a:srgbClr val="000000"/>
                  </a:solidFill>
                  <a:latin typeface="Times New Roman" panose="02020603050405020304" pitchFamily="18" charset="0"/>
                  <a:cs typeface="Times New Roman" panose="02020603050405020304" pitchFamily="18" charset="0"/>
                </a:rPr>
                <a:t>carbonyl</a:t>
              </a:r>
              <a:endParaRPr lang="en-US" sz="6600">
                <a:solidFill>
                  <a:srgbClr val="000000"/>
                </a:solidFill>
                <a:latin typeface="Times New Roman" panose="02020603050405020304" pitchFamily="18" charset="0"/>
                <a:cs typeface="Times New Roman" panose="02020603050405020304" pitchFamily="18" charset="0"/>
              </a:endParaRPr>
            </a:p>
          </p:txBody>
        </p:sp>
        <p:grpSp>
          <p:nvGrpSpPr>
            <p:cNvPr id="63" name="Group 60">
              <a:extLst>
                <a:ext uri="{FF2B5EF4-FFF2-40B4-BE49-F238E27FC236}">
                  <a16:creationId xmlns="" xmlns:a16="http://schemas.microsoft.com/office/drawing/2014/main" id="{A246C890-2649-CC5B-E470-BFD65516E562}"/>
                </a:ext>
              </a:extLst>
            </p:cNvPr>
            <p:cNvGrpSpPr/>
            <p:nvPr/>
          </p:nvGrpSpPr>
          <p:grpSpPr>
            <a:xfrm>
              <a:off x="1270511" y="5867400"/>
              <a:ext cx="3568119" cy="845462"/>
              <a:chOff x="1224541" y="6305967"/>
              <a:chExt cx="3568119" cy="845462"/>
            </a:xfrm>
          </p:grpSpPr>
          <p:sp>
            <p:nvSpPr>
              <p:cNvPr id="64" name="Freeform 20">
                <a:extLst>
                  <a:ext uri="{FF2B5EF4-FFF2-40B4-BE49-F238E27FC236}">
                    <a16:creationId xmlns=""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 xmlns:a16="http://schemas.microsoft.com/office/drawing/2014/main" id="{19AE44F2-4591-26E8-370B-2F686D3E3ABF}"/>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6" name="Picture 5">
            <a:extLst>
              <a:ext uri="{FF2B5EF4-FFF2-40B4-BE49-F238E27FC236}">
                <a16:creationId xmlns="" xmlns:a16="http://schemas.microsoft.com/office/drawing/2014/main" id="{B9039B1C-718F-2CB7-623C-A5524BE358A9}"/>
              </a:ext>
            </a:extLst>
          </p:cNvPr>
          <p:cNvPicPr>
            <a:picLocks noChangeAspect="1"/>
          </p:cNvPicPr>
          <p:nvPr/>
        </p:nvPicPr>
        <p:blipFill>
          <a:blip r:embed="rId2"/>
          <a:stretch>
            <a:fillRect/>
          </a:stretch>
        </p:blipFill>
        <p:spPr>
          <a:xfrm>
            <a:off x="3901085" y="5691854"/>
            <a:ext cx="17915979" cy="2024687"/>
          </a:xfrm>
          <a:prstGeom prst="rect">
            <a:avLst/>
          </a:prstGeom>
        </p:spPr>
      </p:pic>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5: Ứng dụng</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4895941"/>
            <a:ext cx="23549364" cy="8377687"/>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TextBox 9">
            <a:extLst>
              <a:ext uri="{FF2B5EF4-FFF2-40B4-BE49-F238E27FC236}">
                <a16:creationId xmlns="" xmlns:a16="http://schemas.microsoft.com/office/drawing/2014/main" id="{0124B8B5-D401-C3CA-DB88-F3862712A49B}"/>
              </a:ext>
            </a:extLst>
          </p:cNvPr>
          <p:cNvSpPr txBox="1"/>
          <p:nvPr/>
        </p:nvSpPr>
        <p:spPr>
          <a:xfrm>
            <a:off x="1012867" y="3012927"/>
            <a:ext cx="29037465" cy="1264385"/>
          </a:xfrm>
          <a:prstGeom prst="rect">
            <a:avLst/>
          </a:prstGeom>
          <a:noFill/>
        </p:spPr>
        <p:txBody>
          <a:bodyPr wrap="square">
            <a:spAutoFit/>
          </a:bodyPr>
          <a:lstStyle/>
          <a:p>
            <a:pPr algn="just">
              <a:lnSpc>
                <a:spcPct val="115000"/>
              </a:lnSpc>
              <a:spcAft>
                <a:spcPts val="1000"/>
              </a:spcAft>
            </a:pPr>
            <a:r>
              <a:rPr lang="en-US" sz="7200">
                <a:effectLst/>
                <a:latin typeface="Times New Roman" panose="02020603050405020304" pitchFamily="18" charset="0"/>
                <a:ea typeface="Calibri" panose="020F0502020204030204" pitchFamily="34" charset="0"/>
                <a:cs typeface="Times New Roman" panose="02020603050405020304" pitchFamily="18" charset="0"/>
              </a:rPr>
              <a:t>Dựa vào sgk nêu một số ứng dụng của các hợp chất carbonyl ?</a:t>
            </a:r>
            <a:endParaRPr lang="vi-VN" sz="72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6FDC2835-A06D-E50B-1DBA-7D7235012618}"/>
              </a:ext>
            </a:extLst>
          </p:cNvPr>
          <p:cNvPicPr>
            <a:picLocks noChangeAspect="1"/>
          </p:cNvPicPr>
          <p:nvPr/>
        </p:nvPicPr>
        <p:blipFill>
          <a:blip r:embed="rId3"/>
          <a:stretch>
            <a:fillRect/>
          </a:stretch>
        </p:blipFill>
        <p:spPr>
          <a:xfrm>
            <a:off x="2427182" y="5657518"/>
            <a:ext cx="21132586" cy="7360789"/>
          </a:xfrm>
          <a:prstGeom prst="rect">
            <a:avLst/>
          </a:prstGeom>
        </p:spPr>
      </p:pic>
    </p:spTree>
    <p:extLst>
      <p:ext uri="{BB962C8B-B14F-4D97-AF65-F5344CB8AC3E}">
        <p14:creationId xmlns:p14="http://schemas.microsoft.com/office/powerpoint/2010/main" val="186077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V</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5: Ứng dụng</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4895941"/>
            <a:ext cx="23549364" cy="8821647"/>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 xmlns:a16="http://schemas.microsoft.com/office/drawing/2014/main" id="{3352F996-B335-C541-2433-9CD42B4DC0D0}"/>
              </a:ext>
            </a:extLst>
          </p:cNvPr>
          <p:cNvPicPr>
            <a:picLocks noChangeAspect="1"/>
          </p:cNvPicPr>
          <p:nvPr/>
        </p:nvPicPr>
        <p:blipFill>
          <a:blip r:embed="rId3"/>
          <a:stretch>
            <a:fillRect/>
          </a:stretch>
        </p:blipFill>
        <p:spPr>
          <a:xfrm>
            <a:off x="1920747" y="5972844"/>
            <a:ext cx="20804212" cy="6181443"/>
          </a:xfrm>
          <a:prstGeom prst="rect">
            <a:avLst/>
          </a:prstGeom>
        </p:spPr>
      </p:pic>
      <p:sp>
        <p:nvSpPr>
          <p:cNvPr id="5" name="TextBox 4">
            <a:extLst>
              <a:ext uri="{FF2B5EF4-FFF2-40B4-BE49-F238E27FC236}">
                <a16:creationId xmlns="" xmlns:a16="http://schemas.microsoft.com/office/drawing/2014/main" id="{09582734-D2F2-0C16-0A9A-01C7BA239974}"/>
              </a:ext>
            </a:extLst>
          </p:cNvPr>
          <p:cNvSpPr txBox="1"/>
          <p:nvPr/>
        </p:nvSpPr>
        <p:spPr>
          <a:xfrm>
            <a:off x="7987799" y="12296505"/>
            <a:ext cx="11214937" cy="1015663"/>
          </a:xfrm>
          <a:prstGeom prst="rect">
            <a:avLst/>
          </a:prstGeom>
          <a:noFill/>
        </p:spPr>
        <p:txBody>
          <a:bodyPr wrap="square" rtlCol="0">
            <a:spAutoFit/>
          </a:bodyPr>
          <a:lstStyle/>
          <a:p>
            <a:r>
              <a:rPr lang="en-US" sz="6000"/>
              <a:t>Ứng dụng của formaldehype</a:t>
            </a:r>
            <a:endParaRPr lang="vi-VN" sz="6000"/>
          </a:p>
        </p:txBody>
      </p:sp>
    </p:spTree>
    <p:extLst>
      <p:ext uri="{BB962C8B-B14F-4D97-AF65-F5344CB8AC3E}">
        <p14:creationId xmlns:p14="http://schemas.microsoft.com/office/powerpoint/2010/main" val="100143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VI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6: Điều chế hợp chất carbonyl</a:t>
              </a:r>
              <a:endParaRPr sz="4800" b="1">
                <a:solidFill>
                  <a:srgbClr val="135F82"/>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18112" y="4355859"/>
            <a:ext cx="23549364" cy="9361729"/>
            <a:chOff x="4221718" y="3423084"/>
            <a:chExt cx="15942152" cy="12392270"/>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2382575"/>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TextBox 9">
            <a:extLst>
              <a:ext uri="{FF2B5EF4-FFF2-40B4-BE49-F238E27FC236}">
                <a16:creationId xmlns="" xmlns:a16="http://schemas.microsoft.com/office/drawing/2014/main" id="{0124B8B5-D401-C3CA-DB88-F3862712A49B}"/>
              </a:ext>
            </a:extLst>
          </p:cNvPr>
          <p:cNvSpPr txBox="1"/>
          <p:nvPr/>
        </p:nvSpPr>
        <p:spPr>
          <a:xfrm>
            <a:off x="1245301" y="2607774"/>
            <a:ext cx="19633500" cy="1166730"/>
          </a:xfrm>
          <a:prstGeom prst="rect">
            <a:avLst/>
          </a:prstGeom>
          <a:noFill/>
        </p:spPr>
        <p:txBody>
          <a:bodyPr wrap="square">
            <a:spAutoFit/>
          </a:bodyPr>
          <a:lstStyle/>
          <a:p>
            <a:pPr algn="just">
              <a:lnSpc>
                <a:spcPct val="115000"/>
              </a:lnSpc>
              <a:spcAft>
                <a:spcPts val="1000"/>
              </a:spcAft>
            </a:pPr>
            <a:r>
              <a:rPr lang="en-US" sz="6600">
                <a:latin typeface="Times New Roman" panose="02020603050405020304" pitchFamily="18" charset="0"/>
                <a:ea typeface="Calibri" panose="020F0502020204030204" pitchFamily="34" charset="0"/>
                <a:cs typeface="Times New Roman" panose="02020603050405020304" pitchFamily="18" charset="0"/>
              </a:rPr>
              <a:t>Hãy n</a:t>
            </a:r>
            <a:r>
              <a:rPr lang="en-US" sz="6600">
                <a:effectLst/>
                <a:latin typeface="Times New Roman" panose="02020603050405020304" pitchFamily="18" charset="0"/>
                <a:ea typeface="Calibri" panose="020F0502020204030204" pitchFamily="34" charset="0"/>
                <a:cs typeface="Times New Roman" panose="02020603050405020304" pitchFamily="18" charset="0"/>
              </a:rPr>
              <a:t>êu phương pháp điều chế các hợp chất carbonyl ?</a:t>
            </a:r>
            <a:endParaRPr lang="vi-VN" sz="6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 xmlns:a16="http://schemas.microsoft.com/office/drawing/2014/main" id="{832F9121-8C22-6CD9-7CA4-2FD673239FC2}"/>
              </a:ext>
            </a:extLst>
          </p:cNvPr>
          <p:cNvSpPr txBox="1"/>
          <p:nvPr/>
        </p:nvSpPr>
        <p:spPr>
          <a:xfrm>
            <a:off x="941932" y="5524730"/>
            <a:ext cx="22146668" cy="2462982"/>
          </a:xfrm>
          <a:prstGeom prst="rect">
            <a:avLst/>
          </a:prstGeom>
          <a:noFill/>
        </p:spPr>
        <p:txBody>
          <a:bodyPr wrap="square">
            <a:spAutoFit/>
          </a:bodyPr>
          <a:lstStyle/>
          <a:p>
            <a:pPr algn="just">
              <a:lnSpc>
                <a:spcPct val="115000"/>
              </a:lnSpc>
              <a:spcAft>
                <a:spcPts val="1000"/>
              </a:spcAft>
            </a:pPr>
            <a:r>
              <a:rPr lang="en-US" sz="6600" b="1">
                <a:effectLst/>
                <a:latin typeface="Times New Roman" panose="02020603050405020304" pitchFamily="18" charset="0"/>
                <a:ea typeface="Calibri" panose="020F0502020204030204" pitchFamily="34" charset="0"/>
                <a:cs typeface="Times New Roman" panose="02020603050405020304" pitchFamily="18" charset="0"/>
              </a:rPr>
              <a:t>1. Acetaldehyde</a:t>
            </a:r>
            <a:endParaRPr lang="vi-VN" sz="6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6600">
                <a:effectLst/>
                <a:latin typeface="Times New Roman" panose="02020603050405020304" pitchFamily="18" charset="0"/>
                <a:ea typeface="Calibri" panose="020F0502020204030204" pitchFamily="34" charset="0"/>
                <a:cs typeface="Times New Roman" panose="02020603050405020304" pitchFamily="18" charset="0"/>
              </a:rPr>
              <a:t>Từ ethene (ethylene)</a:t>
            </a:r>
            <a:endParaRPr lang="vi-VN" sz="66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Object 14">
            <a:extLst>
              <a:ext uri="{FF2B5EF4-FFF2-40B4-BE49-F238E27FC236}">
                <a16:creationId xmlns="" xmlns:a16="http://schemas.microsoft.com/office/drawing/2014/main" id="{02494226-33E4-2A2B-CD7F-6E190A8DE0F7}"/>
              </a:ext>
            </a:extLst>
          </p:cNvPr>
          <p:cNvGraphicFramePr>
            <a:graphicFrameLocks noChangeAspect="1"/>
          </p:cNvGraphicFramePr>
          <p:nvPr>
            <p:extLst>
              <p:ext uri="{D42A27DB-BD31-4B8C-83A1-F6EECF244321}">
                <p14:modId xmlns:p14="http://schemas.microsoft.com/office/powerpoint/2010/main" val="822708379"/>
              </p:ext>
            </p:extLst>
          </p:nvPr>
        </p:nvGraphicFramePr>
        <p:xfrm>
          <a:off x="9767093" y="6854458"/>
          <a:ext cx="12933130" cy="1133254"/>
        </p:xfrm>
        <a:graphic>
          <a:graphicData uri="http://schemas.openxmlformats.org/presentationml/2006/ole">
            <mc:AlternateContent xmlns:mc="http://schemas.openxmlformats.org/markup-compatibility/2006">
              <mc:Choice xmlns:v="urn:schemas-microsoft-com:vml" Requires="v">
                <p:oleObj spid="_x0000_s3075" name="Equation" r:id="rId4" imgW="2426396" imgH="228829" progId="Equation.DSMT4">
                  <p:embed/>
                </p:oleObj>
              </mc:Choice>
              <mc:Fallback>
                <p:oleObj name="Equation" r:id="rId4" imgW="2426396" imgH="228829" progId="Equation.DSMT4">
                  <p:embed/>
                  <p:pic>
                    <p:nvPicPr>
                      <p:cNvPr id="0" name=""/>
                      <p:cNvPicPr/>
                      <p:nvPr/>
                    </p:nvPicPr>
                    <p:blipFill>
                      <a:blip r:embed="rId5"/>
                      <a:stretch>
                        <a:fillRect/>
                      </a:stretch>
                    </p:blipFill>
                    <p:spPr>
                      <a:xfrm>
                        <a:off x="9767093" y="6854458"/>
                        <a:ext cx="12933130" cy="1133254"/>
                      </a:xfrm>
                      <a:prstGeom prst="rect">
                        <a:avLst/>
                      </a:prstGeom>
                    </p:spPr>
                  </p:pic>
                </p:oleObj>
              </mc:Fallback>
            </mc:AlternateContent>
          </a:graphicData>
        </a:graphic>
      </p:graphicFrame>
      <p:sp>
        <p:nvSpPr>
          <p:cNvPr id="18" name="TextBox 17">
            <a:extLst>
              <a:ext uri="{FF2B5EF4-FFF2-40B4-BE49-F238E27FC236}">
                <a16:creationId xmlns="" xmlns:a16="http://schemas.microsoft.com/office/drawing/2014/main" id="{A0429D4D-7D39-EAE2-5357-10E4B2ACE318}"/>
              </a:ext>
            </a:extLst>
          </p:cNvPr>
          <p:cNvSpPr txBox="1"/>
          <p:nvPr/>
        </p:nvSpPr>
        <p:spPr>
          <a:xfrm>
            <a:off x="1012867" y="8636504"/>
            <a:ext cx="11179927" cy="2462982"/>
          </a:xfrm>
          <a:prstGeom prst="rect">
            <a:avLst/>
          </a:prstGeom>
          <a:noFill/>
        </p:spPr>
        <p:txBody>
          <a:bodyPr wrap="square">
            <a:spAutoFit/>
          </a:bodyPr>
          <a:lstStyle/>
          <a:p>
            <a:pPr algn="just">
              <a:lnSpc>
                <a:spcPct val="115000"/>
              </a:lnSpc>
              <a:spcAft>
                <a:spcPts val="1000"/>
              </a:spcAft>
            </a:pPr>
            <a:r>
              <a:rPr lang="en-US" sz="6600" b="1">
                <a:effectLst/>
                <a:latin typeface="Times New Roman" panose="02020603050405020304" pitchFamily="18" charset="0"/>
                <a:ea typeface="Calibri" panose="020F0502020204030204" pitchFamily="34" charset="0"/>
                <a:cs typeface="Times New Roman" panose="02020603050405020304" pitchFamily="18" charset="0"/>
              </a:rPr>
              <a:t>2. Acetone</a:t>
            </a:r>
            <a:endParaRPr lang="vi-VN" sz="6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6600">
                <a:effectLst/>
                <a:latin typeface="Times New Roman" panose="02020603050405020304" pitchFamily="18" charset="0"/>
                <a:ea typeface="Calibri" panose="020F0502020204030204" pitchFamily="34" charset="0"/>
                <a:cs typeface="Times New Roman" panose="02020603050405020304" pitchFamily="18" charset="0"/>
              </a:rPr>
              <a:t>Tu cumene (isopropylbenzene):</a:t>
            </a:r>
            <a:endParaRPr lang="vi-VN" sz="66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 xmlns:a16="http://schemas.microsoft.com/office/drawing/2014/main" id="{A3E1F125-E4BB-76DE-7D1C-EC35BEFC5460}"/>
              </a:ext>
            </a:extLst>
          </p:cNvPr>
          <p:cNvPicPr>
            <a:picLocks noChangeAspect="1"/>
          </p:cNvPicPr>
          <p:nvPr/>
        </p:nvPicPr>
        <p:blipFill>
          <a:blip r:embed="rId6"/>
          <a:stretch>
            <a:fillRect/>
          </a:stretch>
        </p:blipFill>
        <p:spPr>
          <a:xfrm>
            <a:off x="11673032" y="8792246"/>
            <a:ext cx="12294444" cy="4110953"/>
          </a:xfrm>
          <a:prstGeom prst="rect">
            <a:avLst/>
          </a:prstGeom>
        </p:spPr>
      </p:pic>
    </p:spTree>
    <p:extLst>
      <p:ext uri="{BB962C8B-B14F-4D97-AF65-F5344CB8AC3E}">
        <p14:creationId xmlns:p14="http://schemas.microsoft.com/office/powerpoint/2010/main" val="6675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Nhóm 3">
            <a:extLst>
              <a:ext uri="{FF2B5EF4-FFF2-40B4-BE49-F238E27FC236}">
                <a16:creationId xmlns="" xmlns:a16="http://schemas.microsoft.com/office/drawing/2014/main" id="{80193CC4-C61F-A98B-438F-E634C77BD552}"/>
              </a:ext>
            </a:extLst>
          </p:cNvPr>
          <p:cNvGrpSpPr>
            <a:grpSpLocks/>
          </p:cNvGrpSpPr>
          <p:nvPr/>
        </p:nvGrpSpPr>
        <p:grpSpPr bwMode="auto">
          <a:xfrm>
            <a:off x="930335" y="1772460"/>
            <a:ext cx="23455253" cy="11945128"/>
            <a:chOff x="1524000" y="1147764"/>
            <a:chExt cx="9136063" cy="4518025"/>
          </a:xfrm>
        </p:grpSpPr>
        <p:pic>
          <p:nvPicPr>
            <p:cNvPr id="4099" name="Picture 59">
              <a:extLst>
                <a:ext uri="{FF2B5EF4-FFF2-40B4-BE49-F238E27FC236}">
                  <a16:creationId xmlns="" xmlns:a16="http://schemas.microsoft.com/office/drawing/2014/main" id="{8950E736-8419-9EE5-16E7-4483ACA9D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289" y="4702175"/>
              <a:ext cx="7842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8">
              <a:extLst>
                <a:ext uri="{FF2B5EF4-FFF2-40B4-BE49-F238E27FC236}">
                  <a16:creationId xmlns="" xmlns:a16="http://schemas.microsoft.com/office/drawing/2014/main" id="{7BC25D7D-ED34-B0A2-093B-A1FE70759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9" y="4702175"/>
              <a:ext cx="8905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7">
              <a:extLst>
                <a:ext uri="{FF2B5EF4-FFF2-40B4-BE49-F238E27FC236}">
                  <a16:creationId xmlns="" xmlns:a16="http://schemas.microsoft.com/office/drawing/2014/main" id="{7A9FECB1-E3FF-A86D-0229-0FD5F9F44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564" y="3617914"/>
              <a:ext cx="3397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6">
              <a:extLst>
                <a:ext uri="{FF2B5EF4-FFF2-40B4-BE49-F238E27FC236}">
                  <a16:creationId xmlns="" xmlns:a16="http://schemas.microsoft.com/office/drawing/2014/main" id="{826B6F89-4F56-3C16-CA83-8714F13A8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264" y="3890963"/>
              <a:ext cx="5413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5">
              <a:extLst>
                <a:ext uri="{FF2B5EF4-FFF2-40B4-BE49-F238E27FC236}">
                  <a16:creationId xmlns="" xmlns:a16="http://schemas.microsoft.com/office/drawing/2014/main" id="{F1A9BE0F-D173-D225-DE7D-D7863D5261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6164" y="3887789"/>
              <a:ext cx="8350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4">
              <a:extLst>
                <a:ext uri="{FF2B5EF4-FFF2-40B4-BE49-F238E27FC236}">
                  <a16:creationId xmlns="" xmlns:a16="http://schemas.microsoft.com/office/drawing/2014/main" id="{44D7EC12-F8FE-D75F-8B0C-C7FA58ADB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75" y="3567113"/>
              <a:ext cx="7381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53">
              <a:extLst>
                <a:ext uri="{FF2B5EF4-FFF2-40B4-BE49-F238E27FC236}">
                  <a16:creationId xmlns="" xmlns:a16="http://schemas.microsoft.com/office/drawing/2014/main" id="{3B28D923-5B3F-BC83-3CAC-A3B2B2DCEE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4750" y="3883026"/>
              <a:ext cx="7048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52">
              <a:extLst>
                <a:ext uri="{FF2B5EF4-FFF2-40B4-BE49-F238E27FC236}">
                  <a16:creationId xmlns="" xmlns:a16="http://schemas.microsoft.com/office/drawing/2014/main" id="{3D61F982-5EC7-D48A-A02A-99ACA70DAA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7764" y="3870326"/>
              <a:ext cx="7318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51">
              <a:extLst>
                <a:ext uri="{FF2B5EF4-FFF2-40B4-BE49-F238E27FC236}">
                  <a16:creationId xmlns="" xmlns:a16="http://schemas.microsoft.com/office/drawing/2014/main" id="{B3CE038A-EBD0-63D5-EAA7-4627806CE2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4" y="3733801"/>
              <a:ext cx="7381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0">
              <a:extLst>
                <a:ext uri="{FF2B5EF4-FFF2-40B4-BE49-F238E27FC236}">
                  <a16:creationId xmlns="" xmlns:a16="http://schemas.microsoft.com/office/drawing/2014/main" id="{88A8E8B7-0825-7171-153A-F26C96A99F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4925" y="3211513"/>
              <a:ext cx="5984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49">
              <a:extLst>
                <a:ext uri="{FF2B5EF4-FFF2-40B4-BE49-F238E27FC236}">
                  <a16:creationId xmlns="" xmlns:a16="http://schemas.microsoft.com/office/drawing/2014/main" id="{9647138C-F9E5-FE1F-464B-A7FEECA956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5838" y="3354389"/>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48">
              <a:extLst>
                <a:ext uri="{FF2B5EF4-FFF2-40B4-BE49-F238E27FC236}">
                  <a16:creationId xmlns="" xmlns:a16="http://schemas.microsoft.com/office/drawing/2014/main" id="{1CA0E1D9-6981-9D3B-F26E-3D655F8536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6413" y="3046414"/>
              <a:ext cx="16764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47">
              <a:extLst>
                <a:ext uri="{FF2B5EF4-FFF2-40B4-BE49-F238E27FC236}">
                  <a16:creationId xmlns="" xmlns:a16="http://schemas.microsoft.com/office/drawing/2014/main" id="{DE432260-E2FD-9985-79EB-C52801C165A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1875" y="2973388"/>
              <a:ext cx="24209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46">
              <a:extLst>
                <a:ext uri="{FF2B5EF4-FFF2-40B4-BE49-F238E27FC236}">
                  <a16:creationId xmlns="" xmlns:a16="http://schemas.microsoft.com/office/drawing/2014/main" id="{F3CBE883-5391-0DA9-7BE1-C4D884CA5F5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2582863"/>
              <a:ext cx="2224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45">
              <a:extLst>
                <a:ext uri="{FF2B5EF4-FFF2-40B4-BE49-F238E27FC236}">
                  <a16:creationId xmlns="" xmlns:a16="http://schemas.microsoft.com/office/drawing/2014/main" id="{2C9749CC-6087-C385-ED55-A5B76A2351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39900" y="2247900"/>
              <a:ext cx="20081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44">
              <a:extLst>
                <a:ext uri="{FF2B5EF4-FFF2-40B4-BE49-F238E27FC236}">
                  <a16:creationId xmlns="" xmlns:a16="http://schemas.microsoft.com/office/drawing/2014/main" id="{00CFE4BC-BA03-0DDC-72EB-919E00D4E4F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44901" y="2506663"/>
              <a:ext cx="1096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43">
              <a:extLst>
                <a:ext uri="{FF2B5EF4-FFF2-40B4-BE49-F238E27FC236}">
                  <a16:creationId xmlns="" xmlns:a16="http://schemas.microsoft.com/office/drawing/2014/main" id="{E9634C74-D0D8-BBE3-40D9-E35D2DA7134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3589" y="2949575"/>
              <a:ext cx="140017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42">
              <a:extLst>
                <a:ext uri="{FF2B5EF4-FFF2-40B4-BE49-F238E27FC236}">
                  <a16:creationId xmlns="" xmlns:a16="http://schemas.microsoft.com/office/drawing/2014/main" id="{76CF4449-0B08-C3AF-2AE9-2209E10442F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21801" y="2284414"/>
              <a:ext cx="1287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41">
              <a:extLst>
                <a:ext uri="{FF2B5EF4-FFF2-40B4-BE49-F238E27FC236}">
                  <a16:creationId xmlns="" xmlns:a16="http://schemas.microsoft.com/office/drawing/2014/main" id="{1EEEF9C9-AA31-0336-5EF2-4E131ECC6AE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74175" y="2071689"/>
              <a:ext cx="13858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40">
              <a:extLst>
                <a:ext uri="{FF2B5EF4-FFF2-40B4-BE49-F238E27FC236}">
                  <a16:creationId xmlns="" xmlns:a16="http://schemas.microsoft.com/office/drawing/2014/main" id="{D47239CF-753B-EF0B-7FED-D4D6208978C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72401" y="2054226"/>
              <a:ext cx="1649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39">
              <a:extLst>
                <a:ext uri="{FF2B5EF4-FFF2-40B4-BE49-F238E27FC236}">
                  <a16:creationId xmlns="" xmlns:a16="http://schemas.microsoft.com/office/drawing/2014/main" id="{BCE9D880-99AD-41D1-9D14-DA94F8B01DA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161463" y="1831976"/>
              <a:ext cx="117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38">
              <a:extLst>
                <a:ext uri="{FF2B5EF4-FFF2-40B4-BE49-F238E27FC236}">
                  <a16:creationId xmlns="" xmlns:a16="http://schemas.microsoft.com/office/drawing/2014/main" id="{74E67F03-DF7E-59DF-9772-770CDCE4FB2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72401" y="1808163"/>
              <a:ext cx="1489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37">
              <a:extLst>
                <a:ext uri="{FF2B5EF4-FFF2-40B4-BE49-F238E27FC236}">
                  <a16:creationId xmlns="" xmlns:a16="http://schemas.microsoft.com/office/drawing/2014/main" id="{A212EA96-EAFC-C788-FF83-6DE5288E4BE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91300" y="1974850"/>
              <a:ext cx="12827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36">
              <a:extLst>
                <a:ext uri="{FF2B5EF4-FFF2-40B4-BE49-F238E27FC236}">
                  <a16:creationId xmlns="" xmlns:a16="http://schemas.microsoft.com/office/drawing/2014/main" id="{37A9BDAE-17A1-AF7A-DBDF-9696CB3B85D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596313" y="1157289"/>
              <a:ext cx="11811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35">
              <a:extLst>
                <a:ext uri="{FF2B5EF4-FFF2-40B4-BE49-F238E27FC236}">
                  <a16:creationId xmlns="" xmlns:a16="http://schemas.microsoft.com/office/drawing/2014/main" id="{4FD6A357-E4AB-2340-DCCC-8230C13A449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53301" y="1236663"/>
              <a:ext cx="1343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34">
              <a:extLst>
                <a:ext uri="{FF2B5EF4-FFF2-40B4-BE49-F238E27FC236}">
                  <a16:creationId xmlns="" xmlns:a16="http://schemas.microsoft.com/office/drawing/2014/main" id="{9129C34F-2211-2ED1-9543-C46C5946287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56638" y="1473201"/>
              <a:ext cx="11811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33">
              <a:extLst>
                <a:ext uri="{FF2B5EF4-FFF2-40B4-BE49-F238E27FC236}">
                  <a16:creationId xmlns="" xmlns:a16="http://schemas.microsoft.com/office/drawing/2014/main" id="{47034EDB-D043-B47F-B1F4-E1B8C2849E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53300" y="1460500"/>
              <a:ext cx="14033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32">
              <a:extLst>
                <a:ext uri="{FF2B5EF4-FFF2-40B4-BE49-F238E27FC236}">
                  <a16:creationId xmlns="" xmlns:a16="http://schemas.microsoft.com/office/drawing/2014/main" id="{ED726F04-285E-C54D-E29F-93D62239429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84950" y="1382713"/>
              <a:ext cx="8715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31">
              <a:extLst>
                <a:ext uri="{FF2B5EF4-FFF2-40B4-BE49-F238E27FC236}">
                  <a16:creationId xmlns="" xmlns:a16="http://schemas.microsoft.com/office/drawing/2014/main" id="{730EDEDD-6B81-574F-FD79-FC8C38961E0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97800" y="2816225"/>
              <a:ext cx="1460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30">
              <a:extLst>
                <a:ext uri="{FF2B5EF4-FFF2-40B4-BE49-F238E27FC236}">
                  <a16:creationId xmlns="" xmlns:a16="http://schemas.microsoft.com/office/drawing/2014/main" id="{80BF60DF-770B-729B-7BE3-AECEC194CD3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75575" y="2551113"/>
              <a:ext cx="17526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29">
              <a:extLst>
                <a:ext uri="{FF2B5EF4-FFF2-40B4-BE49-F238E27FC236}">
                  <a16:creationId xmlns="" xmlns:a16="http://schemas.microsoft.com/office/drawing/2014/main" id="{123ADA9B-B95E-2B37-50C8-7C97622BEA6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611939" y="2546351"/>
              <a:ext cx="129063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28">
              <a:extLst>
                <a:ext uri="{FF2B5EF4-FFF2-40B4-BE49-F238E27FC236}">
                  <a16:creationId xmlns="" xmlns:a16="http://schemas.microsoft.com/office/drawing/2014/main" id="{F3AB62EA-C1AC-3BEB-67A7-FB53C62D844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505700" y="3086100"/>
              <a:ext cx="2235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27">
              <a:extLst>
                <a:ext uri="{FF2B5EF4-FFF2-40B4-BE49-F238E27FC236}">
                  <a16:creationId xmlns="" xmlns:a16="http://schemas.microsoft.com/office/drawing/2014/main" id="{18C3BFAD-D3D9-C2A9-D268-24B5DA4530C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508875" y="3471863"/>
              <a:ext cx="22669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26">
              <a:extLst>
                <a:ext uri="{FF2B5EF4-FFF2-40B4-BE49-F238E27FC236}">
                  <a16:creationId xmlns="" xmlns:a16="http://schemas.microsoft.com/office/drawing/2014/main" id="{C1EC6D52-37EC-CC71-37B5-610C11A1EDD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508875" y="3497264"/>
              <a:ext cx="2427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25">
              <a:extLst>
                <a:ext uri="{FF2B5EF4-FFF2-40B4-BE49-F238E27FC236}">
                  <a16:creationId xmlns="" xmlns:a16="http://schemas.microsoft.com/office/drawing/2014/main" id="{08844D69-3A8A-9297-FC68-79EDF126F1D0}"/>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611939" y="2563814"/>
              <a:ext cx="10001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Picture 24">
              <a:extLst>
                <a:ext uri="{FF2B5EF4-FFF2-40B4-BE49-F238E27FC236}">
                  <a16:creationId xmlns="" xmlns:a16="http://schemas.microsoft.com/office/drawing/2014/main" id="{356B8807-7608-9002-6BF8-ED5C00CE9DCE}"/>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59450" y="2497139"/>
              <a:ext cx="1004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23">
              <a:extLst>
                <a:ext uri="{FF2B5EF4-FFF2-40B4-BE49-F238E27FC236}">
                  <a16:creationId xmlns="" xmlns:a16="http://schemas.microsoft.com/office/drawing/2014/main" id="{8007D498-9D2C-7F7B-C093-D5100E2F59DC}"/>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134350" y="4276725"/>
              <a:ext cx="820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Picture 22">
              <a:extLst>
                <a:ext uri="{FF2B5EF4-FFF2-40B4-BE49-F238E27FC236}">
                  <a16:creationId xmlns="" xmlns:a16="http://schemas.microsoft.com/office/drawing/2014/main" id="{135E8D2A-377D-7D86-44D7-17827AD0F17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134350" y="4203700"/>
              <a:ext cx="1117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Picture 21">
              <a:extLst>
                <a:ext uri="{FF2B5EF4-FFF2-40B4-BE49-F238E27FC236}">
                  <a16:creationId xmlns="" xmlns:a16="http://schemas.microsoft.com/office/drawing/2014/main" id="{336BACE1-2559-30DB-19A8-6D62C003788A}"/>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124826" y="3994151"/>
              <a:ext cx="930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Picture 20">
              <a:extLst>
                <a:ext uri="{FF2B5EF4-FFF2-40B4-BE49-F238E27FC236}">
                  <a16:creationId xmlns="" xmlns:a16="http://schemas.microsoft.com/office/drawing/2014/main" id="{FAE085FE-485F-6923-1E26-25EC8D8E0274}"/>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170739" y="4189414"/>
              <a:ext cx="10636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Picture 19">
              <a:extLst>
                <a:ext uri="{FF2B5EF4-FFF2-40B4-BE49-F238E27FC236}">
                  <a16:creationId xmlns="" xmlns:a16="http://schemas.microsoft.com/office/drawing/2014/main" id="{DD50F0EC-FBF5-B120-A743-38FC4B90C9FB}"/>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189788" y="4714875"/>
              <a:ext cx="199231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Picture 18">
              <a:extLst>
                <a:ext uri="{FF2B5EF4-FFF2-40B4-BE49-F238E27FC236}">
                  <a16:creationId xmlns="" xmlns:a16="http://schemas.microsoft.com/office/drawing/2014/main" id="{7E6C2476-A9E7-52AA-9B35-BA118736638B}"/>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778750" y="4787901"/>
              <a:ext cx="136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1" name="Picture 17">
              <a:extLst>
                <a:ext uri="{FF2B5EF4-FFF2-40B4-BE49-F238E27FC236}">
                  <a16:creationId xmlns="" xmlns:a16="http://schemas.microsoft.com/office/drawing/2014/main" id="{4E87A005-3570-D585-11AF-2343D894BE78}"/>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778750" y="4584700"/>
              <a:ext cx="11509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16">
              <a:extLst>
                <a:ext uri="{FF2B5EF4-FFF2-40B4-BE49-F238E27FC236}">
                  <a16:creationId xmlns="" xmlns:a16="http://schemas.microsoft.com/office/drawing/2014/main" id="{57CEC997-AD81-9A20-704B-781FBBF3F039}"/>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189789" y="4694238"/>
              <a:ext cx="6889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15">
              <a:extLst>
                <a:ext uri="{FF2B5EF4-FFF2-40B4-BE49-F238E27FC236}">
                  <a16:creationId xmlns="" xmlns:a16="http://schemas.microsoft.com/office/drawing/2014/main" id="{044827A4-F275-7612-6CBA-403F394AF46C}"/>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770563" y="3603626"/>
              <a:ext cx="15732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14">
              <a:extLst>
                <a:ext uri="{FF2B5EF4-FFF2-40B4-BE49-F238E27FC236}">
                  <a16:creationId xmlns="" xmlns:a16="http://schemas.microsoft.com/office/drawing/2014/main" id="{597C8D6C-3AF4-B745-1A65-9A7EA7B69FBD}"/>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627314" y="5267326"/>
              <a:ext cx="20478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5" name="Picture 13">
              <a:extLst>
                <a:ext uri="{FF2B5EF4-FFF2-40B4-BE49-F238E27FC236}">
                  <a16:creationId xmlns="" xmlns:a16="http://schemas.microsoft.com/office/drawing/2014/main" id="{FEF930B8-B6FD-3175-6642-CA82A4C361A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671763" y="5003801"/>
              <a:ext cx="20685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6" name="Picture 12">
              <a:extLst>
                <a:ext uri="{FF2B5EF4-FFF2-40B4-BE49-F238E27FC236}">
                  <a16:creationId xmlns="" xmlns:a16="http://schemas.microsoft.com/office/drawing/2014/main" id="{9B101316-4729-D1EE-8556-37180D0D04E5}"/>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573589" y="4967289"/>
              <a:ext cx="5746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 name="Picture 11">
              <a:extLst>
                <a:ext uri="{FF2B5EF4-FFF2-40B4-BE49-F238E27FC236}">
                  <a16:creationId xmlns="" xmlns:a16="http://schemas.microsoft.com/office/drawing/2014/main" id="{1670DD91-5BDE-068E-AC48-DAD77B324FAB}"/>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067050" y="4449763"/>
              <a:ext cx="16065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8" name="Picture 10">
              <a:extLst>
                <a:ext uri="{FF2B5EF4-FFF2-40B4-BE49-F238E27FC236}">
                  <a16:creationId xmlns="" xmlns:a16="http://schemas.microsoft.com/office/drawing/2014/main" id="{B79339BC-0FCE-3C94-D737-19FDFAD563C7}"/>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817814" y="4672013"/>
              <a:ext cx="17922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9" name="Picture 9">
              <a:extLst>
                <a:ext uri="{FF2B5EF4-FFF2-40B4-BE49-F238E27FC236}">
                  <a16:creationId xmlns="" xmlns:a16="http://schemas.microsoft.com/office/drawing/2014/main" id="{BE8620A5-B3B9-52D8-B516-3E5DF2600B53}"/>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506914" y="4575176"/>
              <a:ext cx="661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0" name="Picture 8">
              <a:extLst>
                <a:ext uri="{FF2B5EF4-FFF2-40B4-BE49-F238E27FC236}">
                  <a16:creationId xmlns="" xmlns:a16="http://schemas.microsoft.com/office/drawing/2014/main" id="{14E5BDB2-B35F-0DA2-A0B3-8D92D9EC69D7}"/>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999039" y="3617913"/>
              <a:ext cx="97472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1" name="Picture 7">
              <a:extLst>
                <a:ext uri="{FF2B5EF4-FFF2-40B4-BE49-F238E27FC236}">
                  <a16:creationId xmlns="" xmlns:a16="http://schemas.microsoft.com/office/drawing/2014/main" id="{FBDEDBE2-D472-894B-2199-E0C2E01B5DA7}"/>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003551" y="1500189"/>
              <a:ext cx="10144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2" name="Picture 6">
              <a:extLst>
                <a:ext uri="{FF2B5EF4-FFF2-40B4-BE49-F238E27FC236}">
                  <a16:creationId xmlns="" xmlns:a16="http://schemas.microsoft.com/office/drawing/2014/main" id="{E280F8E4-EC30-D232-68C0-28F40CDE3083}"/>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963864" y="1147764"/>
              <a:ext cx="11334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3" name="Picture 5">
              <a:extLst>
                <a:ext uri="{FF2B5EF4-FFF2-40B4-BE49-F238E27FC236}">
                  <a16:creationId xmlns="" xmlns:a16="http://schemas.microsoft.com/office/drawing/2014/main" id="{584C2EDA-BB81-8A16-1588-FF4F9479D12C}"/>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930651" y="1343025"/>
              <a:ext cx="20621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4" name="Picture 4">
              <a:extLst>
                <a:ext uri="{FF2B5EF4-FFF2-40B4-BE49-F238E27FC236}">
                  <a16:creationId xmlns="" xmlns:a16="http://schemas.microsoft.com/office/drawing/2014/main" id="{CAB1E4F0-5AA4-D08D-BB07-90470232DDFD}"/>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230814" y="3365500"/>
              <a:ext cx="1273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34">
            <a:extLst>
              <a:ext uri="{FF2B5EF4-FFF2-40B4-BE49-F238E27FC236}">
                <a16:creationId xmlns="" xmlns:a16="http://schemas.microsoft.com/office/drawing/2014/main" id="{E4AA25E1-B45E-8D1E-9102-A7FFAFFE364F}"/>
              </a:ext>
            </a:extLst>
          </p:cNvPr>
          <p:cNvGrpSpPr/>
          <p:nvPr/>
        </p:nvGrpSpPr>
        <p:grpSpPr>
          <a:xfrm>
            <a:off x="-6298" y="1629756"/>
            <a:ext cx="4735123" cy="889799"/>
            <a:chOff x="13477876" y="4114800"/>
            <a:chExt cx="6962774" cy="960438"/>
          </a:xfrm>
        </p:grpSpPr>
        <p:sp>
          <p:nvSpPr>
            <p:cNvPr id="3" name="Freeform 71">
              <a:extLst>
                <a:ext uri="{FF2B5EF4-FFF2-40B4-BE49-F238E27FC236}">
                  <a16:creationId xmlns="" xmlns:a16="http://schemas.microsoft.com/office/drawing/2014/main" id="{6EFBC8FA-9F12-F6B2-0173-E5CBA6AE3AB1}"/>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 xmlns:a16="http://schemas.microsoft.com/office/drawing/2014/main" id="{C0ACF5EE-4476-4071-0C81-8F2410ABD40D}"/>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 xmlns:a16="http://schemas.microsoft.com/office/drawing/2014/main" id="{9A19780E-B338-7877-CD82-48933BD056A2}"/>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 xmlns:a16="http://schemas.microsoft.com/office/drawing/2014/main" id="{7B598BCB-C467-77E5-2246-3AF47311B9D1}"/>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 xmlns:a16="http://schemas.microsoft.com/office/drawing/2014/main" id="{34BDB4D5-91E1-92A5-4618-C1D8EB74EB7E}"/>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 xmlns:a16="http://schemas.microsoft.com/office/drawing/2014/main" id="{F0A97FFA-ABBA-9AF8-C349-B7BD0184AF45}"/>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 xmlns:a16="http://schemas.microsoft.com/office/drawing/2014/main" id="{000F767F-2E26-C646-D174-2EA47123D786}"/>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 xmlns:a16="http://schemas.microsoft.com/office/drawing/2014/main" id="{F2BCC546-09B9-D611-0CA7-8C2B42C6855C}"/>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 xmlns:a16="http://schemas.microsoft.com/office/drawing/2014/main" id="{68712978-F092-0212-0553-ABC81979D7D5}"/>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 xmlns:a16="http://schemas.microsoft.com/office/drawing/2014/main" id="{79141086-6B4C-5821-F466-E6C7111FE214}"/>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 xmlns:a16="http://schemas.microsoft.com/office/drawing/2014/main" id="{5C87DF8B-2459-96DB-3702-91239219D6E3}"/>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 xmlns:a16="http://schemas.microsoft.com/office/drawing/2014/main" id="{60392089-058E-76FA-13BF-CEEBCEEEF04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 xmlns:a16="http://schemas.microsoft.com/office/drawing/2014/main" id="{64DE66C4-7ADE-5C5E-1B6A-44875A68F80C}"/>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 xmlns:a16="http://schemas.microsoft.com/office/drawing/2014/main" id="{072FB01B-CB3D-2772-82CA-BBE82B292169}"/>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 xmlns:a16="http://schemas.microsoft.com/office/drawing/2014/main" id="{1C5196A1-8FBF-DB9C-DD4F-754E81FE9D4D}"/>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 xmlns:a16="http://schemas.microsoft.com/office/drawing/2014/main" id="{B05CFD05-790F-E93D-5611-CF85C03877E1}"/>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 xmlns:a16="http://schemas.microsoft.com/office/drawing/2014/main" id="{4BC2CBDC-DF77-15B8-F834-3B29D4851AAD}"/>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 xmlns:a16="http://schemas.microsoft.com/office/drawing/2014/main" id="{29F7D30C-7898-F307-C0EF-D4EF0A1030D8}"/>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 xmlns:a16="http://schemas.microsoft.com/office/drawing/2014/main" id="{FA6A0085-CE33-829C-CEF2-06E608DB0BCD}"/>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 xmlns:a16="http://schemas.microsoft.com/office/drawing/2014/main" id="{AE0EB171-D589-B116-03BC-1B24C9846605}"/>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 xmlns:a16="http://schemas.microsoft.com/office/drawing/2014/main" id="{09929A48-4704-201F-C693-EC6E581B7469}"/>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 xmlns:a16="http://schemas.microsoft.com/office/drawing/2014/main" id="{90C0D022-75F3-753B-6E08-615F79F6EBB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 xmlns:a16="http://schemas.microsoft.com/office/drawing/2014/main" id="{469CAFEE-8C62-AA6A-8513-496325F67630}"/>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 xmlns:a16="http://schemas.microsoft.com/office/drawing/2014/main" id="{22F281BD-4E15-2D31-2164-F33C4689396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 xmlns:a16="http://schemas.microsoft.com/office/drawing/2014/main" id="{8B342B2D-0D4E-0A49-4949-53245ABEACEE}"/>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 xmlns:a16="http://schemas.microsoft.com/office/drawing/2014/main" id="{3B055520-C969-EB0B-C9CD-25E96A4E2DF7}"/>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 xmlns:a16="http://schemas.microsoft.com/office/drawing/2014/main" id="{023B7167-8529-2140-CB63-672BA56CD4ED}"/>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 xmlns:a16="http://schemas.microsoft.com/office/drawing/2014/main" id="{B7BE56C7-C6FB-07D1-5158-110FB591B818}"/>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311474" y="8814119"/>
            <a:ext cx="23671341" cy="4903468"/>
            <a:chOff x="184495" y="3640704"/>
            <a:chExt cx="11834900" cy="1484933"/>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640704"/>
              <a:ext cx="11834900" cy="1484933"/>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15000"/>
                </a:lnSpc>
                <a:spcAft>
                  <a:spcPts val="1000"/>
                </a:spcAft>
              </a:pPr>
              <a:r>
                <a:rPr lang="en-US" sz="180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vi-VN"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479578" y="2647765"/>
            <a:ext cx="23825350" cy="6166354"/>
            <a:chOff x="226013" y="2034258"/>
            <a:chExt cx="23825350" cy="4256061"/>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4256061"/>
              <a:chOff x="534987" y="1647866"/>
              <a:chExt cx="23017949" cy="3569328"/>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1"/>
                <a:ext cx="22797286" cy="349630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69" cy="48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Câu 1</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62309" y="2172947"/>
              <a:ext cx="20261986" cy="63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defTabSz="2177060">
                <a:spcBef>
                  <a:spcPts val="0"/>
                </a:spcBef>
                <a:buClrTx/>
                <a:buNone/>
                <a:defRPr/>
              </a:pPr>
              <a:endPar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a:extLst>
              <a:ext uri="{FF2B5EF4-FFF2-40B4-BE49-F238E27FC236}">
                <a16:creationId xmlns="" xmlns:a16="http://schemas.microsoft.com/office/drawing/2014/main" id="{58B53F22-7E98-360A-7301-56942E6BCA2A}"/>
              </a:ext>
            </a:extLst>
          </p:cNvPr>
          <p:cNvSpPr txBox="1"/>
          <p:nvPr/>
        </p:nvSpPr>
        <p:spPr>
          <a:xfrm>
            <a:off x="3768911" y="2593351"/>
            <a:ext cx="6645673" cy="307777"/>
          </a:xfrm>
          <a:prstGeom prst="rect">
            <a:avLst/>
          </a:prstGeom>
          <a:noFill/>
        </p:spPr>
        <p:txBody>
          <a:bodyPr wrap="square" rtlCol="0">
            <a:spAutoFit/>
          </a:bodyPr>
          <a:lstStyle/>
          <a:p>
            <a:r>
              <a:rPr lang="en-US"/>
              <a:t>l</a:t>
            </a:r>
            <a:endParaRPr lang="vi-VN"/>
          </a:p>
        </p:txBody>
      </p:sp>
      <p:sp>
        <p:nvSpPr>
          <p:cNvPr id="3" name="TextBox 2">
            <a:extLst>
              <a:ext uri="{FF2B5EF4-FFF2-40B4-BE49-F238E27FC236}">
                <a16:creationId xmlns="" xmlns:a16="http://schemas.microsoft.com/office/drawing/2014/main" id="{7419A437-A757-C69E-BB27-332EDCB8CDE4}"/>
              </a:ext>
            </a:extLst>
          </p:cNvPr>
          <p:cNvSpPr txBox="1"/>
          <p:nvPr/>
        </p:nvSpPr>
        <p:spPr>
          <a:xfrm>
            <a:off x="951951" y="1485900"/>
            <a:ext cx="4153449"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LUYỆN TẬP</a:t>
            </a:r>
            <a:endParaRPr lang="vi-VN"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170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311474" y="8814119"/>
            <a:ext cx="23671341" cy="4903468"/>
            <a:chOff x="184495" y="3640704"/>
            <a:chExt cx="11834900" cy="1484933"/>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640704"/>
              <a:ext cx="11834900" cy="1484933"/>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15000"/>
                </a:lnSpc>
                <a:spcAft>
                  <a:spcPts val="1000"/>
                </a:spcAft>
              </a:pPr>
              <a:r>
                <a:rPr lang="en-US" sz="180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vi-VN"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479578" y="2647765"/>
            <a:ext cx="23825350" cy="6166354"/>
            <a:chOff x="226013" y="2034258"/>
            <a:chExt cx="23825350" cy="4256061"/>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4256061"/>
              <a:chOff x="534987" y="1647866"/>
              <a:chExt cx="23017949" cy="3569328"/>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1"/>
                <a:ext cx="22797286" cy="349630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69" cy="48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Câu 1</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62309" y="2172947"/>
              <a:ext cx="20261986" cy="63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defTabSz="2177060">
                <a:spcBef>
                  <a:spcPts val="0"/>
                </a:spcBef>
                <a:buClrTx/>
                <a:buNone/>
                <a:defRPr/>
              </a:pPr>
              <a:endPar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a:extLst>
              <a:ext uri="{FF2B5EF4-FFF2-40B4-BE49-F238E27FC236}">
                <a16:creationId xmlns="" xmlns:a16="http://schemas.microsoft.com/office/drawing/2014/main" id="{58B53F22-7E98-360A-7301-56942E6BCA2A}"/>
              </a:ext>
            </a:extLst>
          </p:cNvPr>
          <p:cNvSpPr txBox="1"/>
          <p:nvPr/>
        </p:nvSpPr>
        <p:spPr>
          <a:xfrm>
            <a:off x="3768911" y="2593351"/>
            <a:ext cx="6645673" cy="307777"/>
          </a:xfrm>
          <a:prstGeom prst="rect">
            <a:avLst/>
          </a:prstGeom>
          <a:noFill/>
        </p:spPr>
        <p:txBody>
          <a:bodyPr wrap="square" rtlCol="0">
            <a:spAutoFit/>
          </a:bodyPr>
          <a:lstStyle/>
          <a:p>
            <a:r>
              <a:rPr lang="en-US"/>
              <a:t>l</a:t>
            </a:r>
            <a:endParaRPr lang="vi-VN"/>
          </a:p>
        </p:txBody>
      </p:sp>
      <p:sp>
        <p:nvSpPr>
          <p:cNvPr id="3" name="TextBox 2">
            <a:extLst>
              <a:ext uri="{FF2B5EF4-FFF2-40B4-BE49-F238E27FC236}">
                <a16:creationId xmlns="" xmlns:a16="http://schemas.microsoft.com/office/drawing/2014/main" id="{7419A437-A757-C69E-BB27-332EDCB8CDE4}"/>
              </a:ext>
            </a:extLst>
          </p:cNvPr>
          <p:cNvSpPr txBox="1"/>
          <p:nvPr/>
        </p:nvSpPr>
        <p:spPr>
          <a:xfrm>
            <a:off x="951951" y="1485900"/>
            <a:ext cx="4153449"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LUYỆN TẬP</a:t>
            </a:r>
            <a:endParaRPr lang="vi-VN"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22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311474" y="8814119"/>
            <a:ext cx="23671341" cy="4903468"/>
            <a:chOff x="184495" y="3640704"/>
            <a:chExt cx="11834900" cy="1484933"/>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640704"/>
              <a:ext cx="11834900" cy="1484933"/>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15000"/>
                </a:lnSpc>
                <a:spcAft>
                  <a:spcPts val="1000"/>
                </a:spcAft>
              </a:pPr>
              <a:r>
                <a:rPr lang="en-US" sz="180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vi-VN"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479578" y="2647765"/>
            <a:ext cx="23825350" cy="6166354"/>
            <a:chOff x="226013" y="2034258"/>
            <a:chExt cx="23825350" cy="4256061"/>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4256061"/>
              <a:chOff x="534987" y="1647866"/>
              <a:chExt cx="23017949" cy="3569328"/>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1"/>
                <a:ext cx="22797286" cy="349630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69" cy="48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Câu 1</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62309" y="2172947"/>
              <a:ext cx="20261986" cy="63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defTabSz="2177060">
                <a:spcBef>
                  <a:spcPts val="0"/>
                </a:spcBef>
                <a:buClrTx/>
                <a:buNone/>
                <a:defRPr/>
              </a:pPr>
              <a:endPar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a:extLst>
              <a:ext uri="{FF2B5EF4-FFF2-40B4-BE49-F238E27FC236}">
                <a16:creationId xmlns="" xmlns:a16="http://schemas.microsoft.com/office/drawing/2014/main" id="{58B53F22-7E98-360A-7301-56942E6BCA2A}"/>
              </a:ext>
            </a:extLst>
          </p:cNvPr>
          <p:cNvSpPr txBox="1"/>
          <p:nvPr/>
        </p:nvSpPr>
        <p:spPr>
          <a:xfrm>
            <a:off x="3768911" y="2593351"/>
            <a:ext cx="6645673" cy="307777"/>
          </a:xfrm>
          <a:prstGeom prst="rect">
            <a:avLst/>
          </a:prstGeom>
          <a:noFill/>
        </p:spPr>
        <p:txBody>
          <a:bodyPr wrap="square" rtlCol="0">
            <a:spAutoFit/>
          </a:bodyPr>
          <a:lstStyle/>
          <a:p>
            <a:r>
              <a:rPr lang="en-US"/>
              <a:t>l</a:t>
            </a:r>
            <a:endParaRPr lang="vi-VN"/>
          </a:p>
        </p:txBody>
      </p:sp>
      <p:sp>
        <p:nvSpPr>
          <p:cNvPr id="3" name="TextBox 2">
            <a:extLst>
              <a:ext uri="{FF2B5EF4-FFF2-40B4-BE49-F238E27FC236}">
                <a16:creationId xmlns="" xmlns:a16="http://schemas.microsoft.com/office/drawing/2014/main" id="{7419A437-A757-C69E-BB27-332EDCB8CDE4}"/>
              </a:ext>
            </a:extLst>
          </p:cNvPr>
          <p:cNvSpPr txBox="1"/>
          <p:nvPr/>
        </p:nvSpPr>
        <p:spPr>
          <a:xfrm>
            <a:off x="951951" y="1485900"/>
            <a:ext cx="4153449"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LUYỆN TẬP</a:t>
            </a:r>
            <a:endParaRPr lang="vi-VN"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29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311474" y="8814119"/>
            <a:ext cx="23671341" cy="4903468"/>
            <a:chOff x="184495" y="3640704"/>
            <a:chExt cx="11834900" cy="1484933"/>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640704"/>
              <a:ext cx="11834900" cy="1484933"/>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15000"/>
                </a:lnSpc>
                <a:spcAft>
                  <a:spcPts val="1000"/>
                </a:spcAft>
              </a:pPr>
              <a:r>
                <a:rPr lang="en-US" sz="180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vi-VN"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479578" y="2647765"/>
            <a:ext cx="23825350" cy="6166354"/>
            <a:chOff x="226013" y="2034258"/>
            <a:chExt cx="23825350" cy="4256061"/>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4256061"/>
              <a:chOff x="534987" y="1647866"/>
              <a:chExt cx="23017949" cy="3569328"/>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1"/>
                <a:ext cx="22797286" cy="349630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69" cy="48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Câu 1</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62309" y="2172947"/>
              <a:ext cx="20261986" cy="63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defTabSz="2177060">
                <a:spcBef>
                  <a:spcPts val="0"/>
                </a:spcBef>
                <a:buClrTx/>
                <a:buNone/>
                <a:defRPr/>
              </a:pPr>
              <a:endPar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a:extLst>
              <a:ext uri="{FF2B5EF4-FFF2-40B4-BE49-F238E27FC236}">
                <a16:creationId xmlns="" xmlns:a16="http://schemas.microsoft.com/office/drawing/2014/main" id="{58B53F22-7E98-360A-7301-56942E6BCA2A}"/>
              </a:ext>
            </a:extLst>
          </p:cNvPr>
          <p:cNvSpPr txBox="1"/>
          <p:nvPr/>
        </p:nvSpPr>
        <p:spPr>
          <a:xfrm>
            <a:off x="3768911" y="2593351"/>
            <a:ext cx="6645673" cy="307777"/>
          </a:xfrm>
          <a:prstGeom prst="rect">
            <a:avLst/>
          </a:prstGeom>
          <a:noFill/>
        </p:spPr>
        <p:txBody>
          <a:bodyPr wrap="square" rtlCol="0">
            <a:spAutoFit/>
          </a:bodyPr>
          <a:lstStyle/>
          <a:p>
            <a:r>
              <a:rPr lang="en-US"/>
              <a:t>l</a:t>
            </a:r>
            <a:endParaRPr lang="vi-VN"/>
          </a:p>
        </p:txBody>
      </p:sp>
      <p:sp>
        <p:nvSpPr>
          <p:cNvPr id="3" name="TextBox 2">
            <a:extLst>
              <a:ext uri="{FF2B5EF4-FFF2-40B4-BE49-F238E27FC236}">
                <a16:creationId xmlns="" xmlns:a16="http://schemas.microsoft.com/office/drawing/2014/main" id="{7419A437-A757-C69E-BB27-332EDCB8CDE4}"/>
              </a:ext>
            </a:extLst>
          </p:cNvPr>
          <p:cNvSpPr txBox="1"/>
          <p:nvPr/>
        </p:nvSpPr>
        <p:spPr>
          <a:xfrm>
            <a:off x="951951" y="1485900"/>
            <a:ext cx="4153449"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LUYỆN TẬP</a:t>
            </a:r>
            <a:endParaRPr lang="vi-VN"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126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CD9218D0-7DA6-B43E-7FE4-239F5EE01262}"/>
              </a:ext>
            </a:extLst>
          </p:cNvPr>
          <p:cNvSpPr/>
          <p:nvPr/>
        </p:nvSpPr>
        <p:spPr>
          <a:xfrm>
            <a:off x="3997234" y="5535355"/>
            <a:ext cx="15231291" cy="2646878"/>
          </a:xfrm>
          <a:prstGeom prst="rect">
            <a:avLst/>
          </a:prstGeom>
          <a:noFill/>
        </p:spPr>
        <p:txBody>
          <a:bodyPr wrap="square" lIns="91440" tIns="45720" rIns="91440" bIns="45720">
            <a:spAutoFit/>
          </a:bodyPr>
          <a:lstStyle/>
          <a:p>
            <a:pPr algn="ctr"/>
            <a:r>
              <a:rPr lang="en-US" sz="16600" b="1" cap="none" spc="0">
                <a:ln w="9525">
                  <a:solidFill>
                    <a:schemeClr val="bg1"/>
                  </a:solidFill>
                  <a:prstDash val="solid"/>
                </a:ln>
                <a:solidFill>
                  <a:srgbClr val="FFC000"/>
                </a:solidFill>
                <a:effectLst>
                  <a:outerShdw blurRad="50800" dist="38100" dir="2700000" algn="tl" rotWithShape="0">
                    <a:prstClr val="black">
                      <a:alpha val="40000"/>
                    </a:prstClr>
                  </a:outerShdw>
                </a:effectLst>
              </a:rPr>
              <a:t>THANK</a:t>
            </a:r>
            <a:r>
              <a:rPr lang="en-US" sz="16600" b="1" cap="none" spc="0">
                <a:ln w="9525">
                  <a:solidFill>
                    <a:schemeClr val="bg1"/>
                  </a:solidFill>
                  <a:prstDash val="solid"/>
                </a:ln>
                <a:solidFill>
                  <a:schemeClr val="accent5"/>
                </a:solidFill>
                <a:effectLst>
                  <a:outerShdw blurRad="50800" dist="38100" dir="2700000" algn="tl" rotWithShape="0">
                    <a:prstClr val="black">
                      <a:alpha val="40000"/>
                    </a:prstClr>
                  </a:outerShdw>
                </a:effectLst>
              </a:rPr>
              <a:t> </a:t>
            </a:r>
            <a:r>
              <a:rPr lang="en-US" sz="16600" b="1" cap="none" spc="0">
                <a:ln w="9525">
                  <a:solidFill>
                    <a:schemeClr val="bg1"/>
                  </a:solidFill>
                  <a:prstDash val="solid"/>
                </a:ln>
                <a:solidFill>
                  <a:srgbClr val="FFC000"/>
                </a:solidFill>
                <a:effectLst>
                  <a:outerShdw blurRad="50800" dist="38100" dir="2700000" algn="tl" rotWithShape="0">
                    <a:prstClr val="black">
                      <a:alpha val="40000"/>
                    </a:prstClr>
                  </a:outerShdw>
                </a:effectLst>
              </a:rPr>
              <a:t>YOU</a:t>
            </a:r>
          </a:p>
        </p:txBody>
      </p:sp>
    </p:spTree>
    <p:extLst>
      <p:ext uri="{BB962C8B-B14F-4D97-AF65-F5344CB8AC3E}">
        <p14:creationId xmlns:p14="http://schemas.microsoft.com/office/powerpoint/2010/main" val="249212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 name="Picture 1">
            <a:extLst>
              <a:ext uri="{FF2B5EF4-FFF2-40B4-BE49-F238E27FC236}">
                <a16:creationId xmlns="" xmlns:a16="http://schemas.microsoft.com/office/drawing/2014/main" id="{0E46EBF1-0FDA-0E86-B249-711F28848958}"/>
              </a:ext>
            </a:extLst>
          </p:cNvPr>
          <p:cNvPicPr>
            <a:picLocks noChangeAspect="1"/>
          </p:cNvPicPr>
          <p:nvPr/>
        </p:nvPicPr>
        <p:blipFill>
          <a:blip r:embed="rId3"/>
          <a:stretch>
            <a:fillRect/>
          </a:stretch>
        </p:blipFill>
        <p:spPr>
          <a:xfrm>
            <a:off x="1012867" y="3225141"/>
            <a:ext cx="11765090" cy="7507027"/>
          </a:xfrm>
          <a:prstGeom prst="rect">
            <a:avLst/>
          </a:prstGeom>
        </p:spPr>
      </p:pic>
      <p:pic>
        <p:nvPicPr>
          <p:cNvPr id="3" name="Picture 2">
            <a:extLst>
              <a:ext uri="{FF2B5EF4-FFF2-40B4-BE49-F238E27FC236}">
                <a16:creationId xmlns="" xmlns:a16="http://schemas.microsoft.com/office/drawing/2014/main" id="{93D6084A-DA54-94A1-58C5-7EE157D5C763}"/>
              </a:ext>
            </a:extLst>
          </p:cNvPr>
          <p:cNvPicPr>
            <a:picLocks noChangeAspect="1"/>
          </p:cNvPicPr>
          <p:nvPr/>
        </p:nvPicPr>
        <p:blipFill>
          <a:blip r:embed="rId4"/>
          <a:stretch>
            <a:fillRect/>
          </a:stretch>
        </p:blipFill>
        <p:spPr>
          <a:xfrm>
            <a:off x="14389768" y="3225141"/>
            <a:ext cx="9336505" cy="7507027"/>
          </a:xfrm>
          <a:prstGeom prst="rect">
            <a:avLst/>
          </a:prstGeom>
        </p:spPr>
      </p:pic>
      <p:sp>
        <p:nvSpPr>
          <p:cNvPr id="4" name="TextBox 3">
            <a:extLst>
              <a:ext uri="{FF2B5EF4-FFF2-40B4-BE49-F238E27FC236}">
                <a16:creationId xmlns="" xmlns:a16="http://schemas.microsoft.com/office/drawing/2014/main" id="{A59C1EE2-E220-09BD-E310-54AE90B4673B}"/>
              </a:ext>
            </a:extLst>
          </p:cNvPr>
          <p:cNvSpPr txBox="1"/>
          <p:nvPr/>
        </p:nvSpPr>
        <p:spPr>
          <a:xfrm>
            <a:off x="1835528" y="11069053"/>
            <a:ext cx="10797131" cy="1446550"/>
          </a:xfrm>
          <a:prstGeom prst="rect">
            <a:avLst/>
          </a:prstGeom>
          <a:noFill/>
        </p:spPr>
        <p:txBody>
          <a:bodyPr wrap="square" rtlCol="0">
            <a:spAutoFit/>
          </a:bodyPr>
          <a:lstStyle/>
          <a:p>
            <a:r>
              <a:rPr lang="en-US" sz="8800">
                <a:latin typeface="Times New Roman" panose="02020603050405020304" pitchFamily="18" charset="0"/>
                <a:ea typeface="Calibri" panose="020F0502020204030204" pitchFamily="34" charset="0"/>
              </a:rPr>
              <a:t>H</a:t>
            </a:r>
            <a:r>
              <a:rPr lang="vi-VN" sz="8800">
                <a:effectLst/>
                <a:latin typeface="Times New Roman" panose="02020603050405020304" pitchFamily="18" charset="0"/>
                <a:ea typeface="Calibri" panose="020F0502020204030204" pitchFamily="34" charset="0"/>
              </a:rPr>
              <a:t>ormon của nữ giới</a:t>
            </a:r>
            <a:endParaRPr lang="vi-VN" sz="7200"/>
          </a:p>
        </p:txBody>
      </p:sp>
      <p:sp>
        <p:nvSpPr>
          <p:cNvPr id="10" name="TextBox 9">
            <a:extLst>
              <a:ext uri="{FF2B5EF4-FFF2-40B4-BE49-F238E27FC236}">
                <a16:creationId xmlns="" xmlns:a16="http://schemas.microsoft.com/office/drawing/2014/main" id="{B4379E01-D581-7BEE-5171-7AEE59D8F3CE}"/>
              </a:ext>
            </a:extLst>
          </p:cNvPr>
          <p:cNvSpPr txBox="1"/>
          <p:nvPr/>
        </p:nvSpPr>
        <p:spPr>
          <a:xfrm>
            <a:off x="16233317" y="11069053"/>
            <a:ext cx="7011693" cy="1446550"/>
          </a:xfrm>
          <a:prstGeom prst="rect">
            <a:avLst/>
          </a:prstGeom>
          <a:noFill/>
        </p:spPr>
        <p:txBody>
          <a:bodyPr wrap="square" rtlCol="0">
            <a:spAutoFit/>
          </a:bodyPr>
          <a:lstStyle/>
          <a:p>
            <a:r>
              <a:rPr lang="vi-VN" sz="8800">
                <a:effectLst/>
                <a:latin typeface="Times New Roman" panose="02020603050405020304" pitchFamily="18" charset="0"/>
                <a:ea typeface="Calibri" panose="020F0502020204030204" pitchFamily="34" charset="0"/>
              </a:rPr>
              <a:t>11-cis-retinal </a:t>
            </a:r>
            <a:endParaRPr lang="vi-VN" sz="7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704828" y="1469168"/>
            <a:ext cx="23652648" cy="1569620"/>
            <a:chOff x="-288924" y="1758637"/>
            <a:chExt cx="19745822" cy="2129348"/>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173785" y="1758637"/>
              <a:ext cx="17283113" cy="2129348"/>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a:solidFill>
                    <a:srgbClr val="135F82"/>
                  </a:solidFill>
                  <a:latin typeface="Tahoma"/>
                  <a:ea typeface="Tahoma"/>
                  <a:cs typeface="Tahoma"/>
                  <a:sym typeface="Tahoma"/>
                </a:rPr>
                <a:t>TIÊU ĐỀ 1: </a:t>
              </a:r>
              <a:r>
                <a:rPr lang="nl-NL" sz="4800" b="1">
                  <a:solidFill>
                    <a:srgbClr val="135F82"/>
                  </a:solidFill>
                  <a:latin typeface="Tahoma"/>
                  <a:ea typeface="Tahoma"/>
                  <a:cs typeface="Tahoma"/>
                  <a:sym typeface="Tahoma"/>
                </a:rPr>
                <a:t>K</a:t>
              </a:r>
              <a:r>
                <a:rPr lang="nl-NL" sz="4800" b="1">
                  <a:solidFill>
                    <a:srgbClr val="135F82"/>
                  </a:solidFill>
                  <a:latin typeface="Tahoma"/>
                  <a:ea typeface="Tahoma"/>
                  <a:cs typeface="Tahoma"/>
                </a:rPr>
                <a:t>hái niệm, đặc điểm cấu tạo hợp chất carbonyl</a:t>
              </a:r>
              <a:endParaRPr lang="vi-VN" sz="4800" b="1">
                <a:solidFill>
                  <a:srgbClr val="135F82"/>
                </a:solidFill>
                <a:latin typeface="Tahoma"/>
                <a:ea typeface="Tahoma"/>
                <a:cs typeface="Tahoma"/>
              </a:endParaRPr>
            </a:p>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 </a:t>
              </a:r>
              <a:endParaRPr sz="4800" b="1">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Khái niệm</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375005" y="4128645"/>
            <a:ext cx="23635578" cy="8779332"/>
            <a:chOff x="4163354" y="5065234"/>
            <a:chExt cx="16000516" cy="11093647"/>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5078897"/>
              <a:ext cx="15942152" cy="11079984"/>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9" name="TextBox 69">
              <a:extLst>
                <a:ext uri="{FF2B5EF4-FFF2-40B4-BE49-F238E27FC236}">
                  <a16:creationId xmlns="" xmlns:a16="http://schemas.microsoft.com/office/drawing/2014/main" id="{039E93A6-914E-3201-2DA6-2BA65601A31D}"/>
                </a:ext>
              </a:extLst>
            </p:cNvPr>
            <p:cNvSpPr txBox="1"/>
            <p:nvPr/>
          </p:nvSpPr>
          <p:spPr>
            <a:xfrm>
              <a:off x="4163354" y="5065234"/>
              <a:ext cx="15729978" cy="2726499"/>
            </a:xfrm>
            <a:prstGeom prst="rect">
              <a:avLst/>
            </a:prstGeom>
            <a:noFill/>
          </p:spPr>
          <p:txBody>
            <a:bodyPr wrap="square" rtlCol="0">
              <a:spAutoFit/>
            </a:bodyPr>
            <a:lstStyle/>
            <a:p>
              <a:pPr algn="just">
                <a:lnSpc>
                  <a:spcPct val="150000"/>
                </a:lnSpc>
                <a:spcAft>
                  <a:spcPts val="1000"/>
                </a:spcAft>
              </a:pPr>
              <a:r>
                <a:rPr lang="nl-NL" sz="4800">
                  <a:solidFill>
                    <a:srgbClr val="135F82"/>
                  </a:solidFill>
                  <a:latin typeface="Tahoma"/>
                  <a:ea typeface="Tahoma"/>
                  <a:cs typeface="Tahoma"/>
                </a:rPr>
                <a:t>Quan sát Hình 18.1. Cấu trúc phân tử của một số hợp chất carbonyl, kết hợp SGK hãy nêu cấu tạo hợp chất carbonyl ? </a:t>
              </a:r>
              <a:endParaRPr lang="vi-VN" sz="4800">
                <a:solidFill>
                  <a:srgbClr val="135F82"/>
                </a:solidFill>
                <a:latin typeface="Tahoma"/>
                <a:ea typeface="Tahoma"/>
                <a:cs typeface="Tahoma"/>
              </a:endParaRPr>
            </a:p>
          </p:txBody>
        </p:sp>
      </p:grpSp>
      <p:pic>
        <p:nvPicPr>
          <p:cNvPr id="5" name="Picture 4">
            <a:extLst>
              <a:ext uri="{FF2B5EF4-FFF2-40B4-BE49-F238E27FC236}">
                <a16:creationId xmlns="" xmlns:a16="http://schemas.microsoft.com/office/drawing/2014/main" id="{9277F05D-3F77-5227-A618-80ADDA063B7A}"/>
              </a:ext>
            </a:extLst>
          </p:cNvPr>
          <p:cNvPicPr>
            <a:picLocks noChangeAspect="1"/>
          </p:cNvPicPr>
          <p:nvPr/>
        </p:nvPicPr>
        <p:blipFill>
          <a:blip r:embed="rId3"/>
          <a:stretch>
            <a:fillRect/>
          </a:stretch>
        </p:blipFill>
        <p:spPr>
          <a:xfrm>
            <a:off x="812236" y="6858794"/>
            <a:ext cx="22847329" cy="486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23519483" cy="3046948"/>
            <a:chOff x="-288924" y="1892299"/>
            <a:chExt cx="19659598" cy="304658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3046589"/>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a:solidFill>
                    <a:srgbClr val="135F82"/>
                  </a:solidFill>
                  <a:latin typeface="Tahoma"/>
                  <a:ea typeface="Tahoma"/>
                  <a:cs typeface="Tahoma"/>
                  <a:sym typeface="Tahoma"/>
                </a:rPr>
                <a:t>TIÊU ĐỀ 1: K</a:t>
              </a:r>
              <a:r>
                <a:rPr lang="en-US" sz="4800" b="1">
                  <a:solidFill>
                    <a:srgbClr val="135F82"/>
                  </a:solidFill>
                  <a:latin typeface="Tahoma"/>
                  <a:ea typeface="Tahoma"/>
                  <a:cs typeface="Tahoma"/>
                </a:rPr>
                <a:t>hái niệm, đặc điểm cấu tạo hợp chất carbonyl</a:t>
              </a:r>
            </a:p>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 </a:t>
              </a:r>
            </a:p>
            <a:p>
              <a:pPr marL="0" marR="0" lvl="0" indent="0" algn="l" rtl="0">
                <a:lnSpc>
                  <a:spcPct val="100000"/>
                </a:lnSpc>
                <a:spcBef>
                  <a:spcPts val="0"/>
                </a:spcBef>
                <a:spcAft>
                  <a:spcPts val="0"/>
                </a:spcAft>
                <a:buClr>
                  <a:srgbClr val="135F82"/>
                </a:buClr>
                <a:buSzPts val="4800"/>
                <a:buFont typeface="Tahoma"/>
                <a:buNone/>
              </a:pPr>
              <a:endParaRPr sz="4800" b="1">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Khái niệm</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 xmlns:a16="http://schemas.microsoft.com/office/drawing/2014/main" id="{C4679AE0-23EB-EA4C-0A06-A09EF09E177F}"/>
              </a:ext>
            </a:extLst>
          </p:cNvPr>
          <p:cNvGrpSpPr/>
          <p:nvPr/>
        </p:nvGrpSpPr>
        <p:grpSpPr>
          <a:xfrm>
            <a:off x="461010" y="4025411"/>
            <a:ext cx="23549364" cy="8776190"/>
            <a:chOff x="4221718" y="3423084"/>
            <a:chExt cx="15942152" cy="11089678"/>
          </a:xfrm>
        </p:grpSpPr>
        <p:sp>
          <p:nvSpPr>
            <p:cNvPr id="7" name="Rounded Rectangle 67">
              <a:extLst>
                <a:ext uri="{FF2B5EF4-FFF2-40B4-BE49-F238E27FC236}">
                  <a16:creationId xmlns=""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TextBox 13">
            <a:extLst>
              <a:ext uri="{FF2B5EF4-FFF2-40B4-BE49-F238E27FC236}">
                <a16:creationId xmlns="" xmlns:a16="http://schemas.microsoft.com/office/drawing/2014/main" id="{8B32984D-1C4A-CD34-9FFF-67B2DA6A1B09}"/>
              </a:ext>
            </a:extLst>
          </p:cNvPr>
          <p:cNvSpPr txBox="1"/>
          <p:nvPr/>
        </p:nvSpPr>
        <p:spPr>
          <a:xfrm>
            <a:off x="581062" y="5213544"/>
            <a:ext cx="23343516" cy="1508105"/>
          </a:xfrm>
          <a:prstGeom prst="rect">
            <a:avLst/>
          </a:prstGeom>
          <a:noFill/>
        </p:spPr>
        <p:txBody>
          <a:bodyPr wrap="square">
            <a:spAutoFit/>
          </a:bodyPr>
          <a:lstStyle/>
          <a:p>
            <a:r>
              <a:rPr lang="nl-NL" sz="1400">
                <a:solidFill>
                  <a:srgbClr val="000000"/>
                </a:solidFill>
                <a:effectLst/>
                <a:latin typeface="Times New Roman" panose="02020603050405020304" pitchFamily="18" charset="0"/>
                <a:ea typeface="Calibri" panose="020F0502020204030204" pitchFamily="34" charset="0"/>
              </a:rPr>
              <a:t>- </a:t>
            </a:r>
            <a:r>
              <a:rPr lang="nl-NL" sz="4600">
                <a:solidFill>
                  <a:schemeClr val="tx1"/>
                </a:solidFill>
                <a:latin typeface="Tahoma"/>
                <a:ea typeface="Tahoma"/>
                <a:cs typeface="Tahoma"/>
              </a:rPr>
              <a:t>- Hợp chất carbonyl là các hợp chất hữu cơ chứa nhóm carbonyl             trong phân tử. </a:t>
            </a:r>
            <a:endParaRPr lang="vi-VN" sz="4600">
              <a:solidFill>
                <a:schemeClr val="tx1"/>
              </a:solidFill>
              <a:latin typeface="Tahoma"/>
              <a:ea typeface="Tahoma"/>
              <a:cs typeface="Tahoma"/>
            </a:endParaRPr>
          </a:p>
          <a:p>
            <a:endParaRPr lang="vi-VN" sz="4600">
              <a:solidFill>
                <a:schemeClr val="tx1"/>
              </a:solidFill>
              <a:latin typeface="Tahoma"/>
              <a:ea typeface="Tahoma"/>
              <a:cs typeface="Tahoma"/>
            </a:endParaRPr>
          </a:p>
        </p:txBody>
      </p:sp>
      <p:pic>
        <p:nvPicPr>
          <p:cNvPr id="15" name="Picture 14">
            <a:extLst>
              <a:ext uri="{FF2B5EF4-FFF2-40B4-BE49-F238E27FC236}">
                <a16:creationId xmlns="" xmlns:a16="http://schemas.microsoft.com/office/drawing/2014/main" id="{050DEE75-FBDE-426B-E506-C22D87274295}"/>
              </a:ext>
            </a:extLst>
          </p:cNvPr>
          <p:cNvPicPr>
            <a:picLocks noChangeAspect="1"/>
          </p:cNvPicPr>
          <p:nvPr/>
        </p:nvPicPr>
        <p:blipFill>
          <a:blip r:embed="rId3"/>
          <a:stretch>
            <a:fillRect/>
          </a:stretch>
        </p:blipFill>
        <p:spPr>
          <a:xfrm>
            <a:off x="17479287" y="5000580"/>
            <a:ext cx="1887922" cy="1004644"/>
          </a:xfrm>
          <a:prstGeom prst="rect">
            <a:avLst/>
          </a:prstGeom>
        </p:spPr>
      </p:pic>
      <p:sp>
        <p:nvSpPr>
          <p:cNvPr id="18" name="TextBox 17">
            <a:extLst>
              <a:ext uri="{FF2B5EF4-FFF2-40B4-BE49-F238E27FC236}">
                <a16:creationId xmlns="" xmlns:a16="http://schemas.microsoft.com/office/drawing/2014/main" id="{F4A46691-D6BF-8D87-C4E0-9A861D723F23}"/>
              </a:ext>
            </a:extLst>
          </p:cNvPr>
          <p:cNvSpPr txBox="1"/>
          <p:nvPr/>
        </p:nvSpPr>
        <p:spPr>
          <a:xfrm>
            <a:off x="581062" y="6607065"/>
            <a:ext cx="29092358" cy="1009828"/>
          </a:xfrm>
          <a:prstGeom prst="rect">
            <a:avLst/>
          </a:prstGeom>
          <a:noFill/>
        </p:spPr>
        <p:txBody>
          <a:bodyPr wrap="square">
            <a:spAutoFit/>
          </a:bodyPr>
          <a:lstStyle/>
          <a:p>
            <a:pPr algn="just">
              <a:lnSpc>
                <a:spcPct val="150000"/>
              </a:lnSpc>
              <a:spcAft>
                <a:spcPts val="1000"/>
              </a:spcAft>
            </a:pPr>
            <a:r>
              <a:rPr lang="nl-NL" sz="4600">
                <a:solidFill>
                  <a:schemeClr val="tx1"/>
                </a:solidFill>
                <a:latin typeface="Tahoma"/>
                <a:ea typeface="Tahoma"/>
                <a:cs typeface="Tahoma"/>
              </a:rPr>
              <a:t>- Aldehyde, ketone thuộc loại hợp</a:t>
            </a:r>
            <a:r>
              <a:rPr lang="en-US" sz="4600">
                <a:solidFill>
                  <a:schemeClr val="tx1"/>
                </a:solidFill>
                <a:latin typeface="Tahoma"/>
                <a:ea typeface="Tahoma"/>
                <a:cs typeface="Tahoma"/>
              </a:rPr>
              <a:t> </a:t>
            </a:r>
            <a:r>
              <a:rPr lang="nl-NL" sz="4600">
                <a:solidFill>
                  <a:schemeClr val="tx1"/>
                </a:solidFill>
                <a:latin typeface="Tahoma"/>
                <a:ea typeface="Tahoma"/>
                <a:cs typeface="Tahoma"/>
              </a:rPr>
              <a:t>chất carbonyl.</a:t>
            </a:r>
            <a:endParaRPr lang="vi-VN" sz="4600">
              <a:solidFill>
                <a:schemeClr val="tx1"/>
              </a:solidFill>
              <a:latin typeface="Tahoma"/>
              <a:ea typeface="Tahoma"/>
              <a:cs typeface="Tahoma"/>
            </a:endParaRPr>
          </a:p>
        </p:txBody>
      </p:sp>
      <p:sp>
        <p:nvSpPr>
          <p:cNvPr id="21" name="TextBox 20">
            <a:extLst>
              <a:ext uri="{FF2B5EF4-FFF2-40B4-BE49-F238E27FC236}">
                <a16:creationId xmlns="" xmlns:a16="http://schemas.microsoft.com/office/drawing/2014/main" id="{75DAAD6F-C5C3-BF2B-77A5-04C38E9DB8B2}"/>
              </a:ext>
            </a:extLst>
          </p:cNvPr>
          <p:cNvSpPr txBox="1"/>
          <p:nvPr/>
        </p:nvSpPr>
        <p:spPr>
          <a:xfrm>
            <a:off x="461010" y="8036324"/>
            <a:ext cx="22671553" cy="3261727"/>
          </a:xfrm>
          <a:prstGeom prst="rect">
            <a:avLst/>
          </a:prstGeom>
          <a:noFill/>
        </p:spPr>
        <p:txBody>
          <a:bodyPr wrap="square">
            <a:spAutoFit/>
          </a:bodyPr>
          <a:lstStyle/>
          <a:p>
            <a:pPr algn="just">
              <a:lnSpc>
                <a:spcPct val="150000"/>
              </a:lnSpc>
              <a:spcAft>
                <a:spcPts val="10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400">
                <a:solidFill>
                  <a:schemeClr val="tx1"/>
                </a:solidFill>
                <a:latin typeface="Tahoma"/>
                <a:ea typeface="Tahoma"/>
                <a:cs typeface="Tahoma"/>
              </a:rPr>
              <a:t> </a:t>
            </a:r>
            <a:r>
              <a:rPr lang="nl-NL" sz="4600">
                <a:solidFill>
                  <a:schemeClr val="tx1"/>
                </a:solidFill>
                <a:latin typeface="Tahoma"/>
                <a:ea typeface="Tahoma"/>
                <a:cs typeface="Tahoma"/>
              </a:rPr>
              <a:t>- Aldehyde là hợp chất hữu cơ trong phân tử có nhóm –CHO liên kết trực tiếp với nguyên tử carbon </a:t>
            </a:r>
            <a:r>
              <a:rPr lang="vi-VN" sz="4600">
                <a:solidFill>
                  <a:schemeClr val="tx1"/>
                </a:solidFill>
                <a:latin typeface="Tahoma"/>
                <a:ea typeface="Tahoma"/>
                <a:cs typeface="Tahoma"/>
              </a:rPr>
              <a:t>(của gốc hydrocarbon hoặc nhóm –CHO) hoặc nguyên tử hydrogen. </a:t>
            </a:r>
          </a:p>
          <a:p>
            <a:pPr algn="just">
              <a:lnSpc>
                <a:spcPct val="150000"/>
              </a:lnSpc>
              <a:spcAft>
                <a:spcPts val="1000"/>
              </a:spcAft>
            </a:pPr>
            <a:r>
              <a:rPr lang="en-US" sz="4600">
                <a:solidFill>
                  <a:schemeClr val="tx1"/>
                </a:solidFill>
                <a:latin typeface="Tahoma"/>
                <a:ea typeface="Tahoma"/>
                <a:cs typeface="Tahoma"/>
              </a:rPr>
              <a:t>- </a:t>
            </a:r>
            <a:r>
              <a:rPr lang="vi-VN" sz="4600">
                <a:solidFill>
                  <a:schemeClr val="tx1"/>
                </a:solidFill>
                <a:latin typeface="Tahoma"/>
                <a:ea typeface="Tahoma"/>
                <a:cs typeface="Tahoma"/>
              </a:rPr>
              <a:t>Ketone là hợp chất hữu cơ có nhóm carbonyl liên kết với 2 gốc hydrocarbon.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585623" y="5622868"/>
            <a:ext cx="23671341" cy="7697450"/>
            <a:chOff x="146095" y="3682144"/>
            <a:chExt cx="11834900" cy="1432324"/>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46095" y="3741980"/>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342900" lvl="0" indent="-342900" algn="ctr">
                <a:lnSpc>
                  <a:spcPct val="150000"/>
                </a:lnSpc>
                <a:buFont typeface="Wingdings" panose="05000000000000000000" pitchFamily="2" charset="2"/>
                <a:buChar char=""/>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Đồng phân của hợp chất carbonyl có công thức phân tử C</a:t>
              </a:r>
              <a:r>
                <a:rPr lang="en-US" sz="4800" baseline="-25000">
                  <a:solidFill>
                    <a:schemeClr val="tx1"/>
                  </a:solidFill>
                  <a:latin typeface="Tahoma" panose="020B0604030504040204" pitchFamily="34" charset="0"/>
                  <a:ea typeface="Tahoma" panose="020B0604030504040204" pitchFamily="34" charset="0"/>
                  <a:cs typeface="Tahoma" panose="020B0604030504040204" pitchFamily="34" charset="0"/>
                </a:rPr>
                <a:t>4</a:t>
              </a: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H</a:t>
              </a:r>
              <a:r>
                <a:rPr lang="en-US" sz="4800" baseline="-25000">
                  <a:solidFill>
                    <a:schemeClr val="tx1"/>
                  </a:solidFill>
                  <a:latin typeface="Tahoma" panose="020B0604030504040204" pitchFamily="34" charset="0"/>
                  <a:ea typeface="Tahoma" panose="020B0604030504040204" pitchFamily="34" charset="0"/>
                  <a:cs typeface="Tahoma" panose="020B0604030504040204" pitchFamily="34" charset="0"/>
                </a:rPr>
                <a:t>8</a:t>
              </a: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O.</a:t>
              </a:r>
              <a:endParaRPr lang="vi-VN" sz="48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spcAft>
                  <a:spcPts val="1000"/>
                </a:spcAft>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Đồng phân aldehyde</a:t>
              </a:r>
            </a:p>
            <a:p>
              <a:pPr algn="ctr">
                <a:lnSpc>
                  <a:spcPct val="150000"/>
                </a:lnSpc>
                <a:spcAft>
                  <a:spcPts val="1000"/>
                </a:spcAft>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CH</a:t>
              </a:r>
              <a:r>
                <a:rPr lang="en-US" sz="4800" baseline="-25000">
                  <a:solidFill>
                    <a:schemeClr val="tx1"/>
                  </a:solidFill>
                  <a:latin typeface="Tahoma" panose="020B0604030504040204" pitchFamily="34" charset="0"/>
                  <a:ea typeface="Tahoma" panose="020B0604030504040204" pitchFamily="34" charset="0"/>
                  <a:cs typeface="Tahoma" panose="020B0604030504040204" pitchFamily="34" charset="0"/>
                </a:rPr>
                <a:t>3</a:t>
              </a: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 CH</a:t>
              </a:r>
              <a:r>
                <a:rPr lang="en-US" sz="4800" baseline="-2500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 CH</a:t>
              </a:r>
              <a:r>
                <a:rPr lang="en-US" sz="4800" baseline="-2500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 CHO</a:t>
              </a:r>
              <a:endParaRPr lang="vi-VN" sz="48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spcAft>
                  <a:spcPts val="1000"/>
                </a:spcAft>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CH</a:t>
              </a:r>
              <a:r>
                <a:rPr lang="vi-VN" sz="4800" baseline="-25000">
                  <a:solidFill>
                    <a:schemeClr val="tx1"/>
                  </a:solidFill>
                  <a:latin typeface="Tahoma" panose="020B0604030504040204" pitchFamily="34" charset="0"/>
                  <a:ea typeface="Tahoma" panose="020B0604030504040204" pitchFamily="34" charset="0"/>
                  <a:cs typeface="Tahoma" panose="020B0604030504040204" pitchFamily="34" charset="0"/>
                </a:rPr>
                <a:t>3</a:t>
              </a: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 CH(CH</a:t>
              </a:r>
              <a:r>
                <a:rPr lang="vi-VN" sz="4800" baseline="-25000">
                  <a:solidFill>
                    <a:schemeClr val="tx1"/>
                  </a:solidFill>
                  <a:latin typeface="Tahoma" panose="020B0604030504040204" pitchFamily="34" charset="0"/>
                  <a:ea typeface="Tahoma" panose="020B0604030504040204" pitchFamily="34" charset="0"/>
                  <a:cs typeface="Tahoma" panose="020B0604030504040204" pitchFamily="34" charset="0"/>
                </a:rPr>
                <a:t>3</a:t>
              </a: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)CHO</a:t>
              </a:r>
            </a:p>
            <a:p>
              <a:pPr algn="ctr">
                <a:lnSpc>
                  <a:spcPct val="150000"/>
                </a:lnSpc>
                <a:spcAft>
                  <a:spcPts val="1000"/>
                </a:spcAft>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Đồng phân </a:t>
              </a: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ketone</a:t>
              </a: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vi-VN" sz="48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CH</a:t>
              </a:r>
              <a:r>
                <a:rPr lang="vi-VN" sz="4800" baseline="-25000">
                  <a:solidFill>
                    <a:schemeClr val="tx1"/>
                  </a:solidFill>
                  <a:latin typeface="Tahoma" panose="020B0604030504040204" pitchFamily="34" charset="0"/>
                  <a:ea typeface="Tahoma" panose="020B0604030504040204" pitchFamily="34" charset="0"/>
                  <a:cs typeface="Tahoma" panose="020B0604030504040204" pitchFamily="34" charset="0"/>
                </a:rPr>
                <a:t>3</a:t>
              </a: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 CH</a:t>
              </a:r>
              <a:r>
                <a:rPr lang="vi-VN" sz="4800" baseline="-2500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 CO – CH</a:t>
              </a:r>
              <a:r>
                <a:rPr lang="vi-VN" sz="4800" baseline="-2500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en-US" sz="4800" baseline="-250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233155" y="2568935"/>
            <a:ext cx="24376276" cy="2813795"/>
            <a:chOff x="226013" y="2034258"/>
            <a:chExt cx="24376276" cy="1856444"/>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62309" y="2172947"/>
                  <a:ext cx="21039980" cy="1576822"/>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nSpc>
                      <a:spcPct val="150000"/>
                    </a:lnSpc>
                    <a:buNone/>
                  </a:pPr>
                  <a14:m>
                    <m:oMathPara xmlns:m="http://schemas.openxmlformats.org/officeDocument/2006/math">
                      <m:oMathParaPr>
                        <m:jc m:val="centerGroup"/>
                      </m:oMathParaPr>
                      <m:oMath xmlns:m="http://schemas.openxmlformats.org/officeDocument/2006/math">
                        <m:r>
                          <m:rPr>
                            <m:nor/>
                          </m:rPr>
                          <a:rPr lang="en-US" sz="4800">
                            <a:latin typeface="Tahoma" panose="020B0604030504040204" pitchFamily="34" charset="0"/>
                            <a:ea typeface="Tahoma" panose="020B0604030504040204" pitchFamily="34" charset="0"/>
                            <a:cs typeface="Tahoma" panose="020B0604030504040204" pitchFamily="34" charset="0"/>
                          </a:rPr>
                          <m:t>Vi</m:t>
                        </m:r>
                        <m:r>
                          <m:rPr>
                            <m:nor/>
                          </m:rPr>
                          <a:rPr lang="en-US" sz="4800">
                            <a:latin typeface="Tahoma" panose="020B0604030504040204" pitchFamily="34" charset="0"/>
                            <a:ea typeface="Tahoma" panose="020B0604030504040204" pitchFamily="34" charset="0"/>
                            <a:cs typeface="Tahoma" panose="020B0604030504040204" pitchFamily="34" charset="0"/>
                          </a:rPr>
                          <m:t>ế</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ô</m:t>
                        </m:r>
                        <m:r>
                          <m:rPr>
                            <m:nor/>
                          </m:rPr>
                          <a:rPr lang="en-US" sz="4800">
                            <a:latin typeface="Tahoma" panose="020B0604030504040204" pitchFamily="34" charset="0"/>
                            <a:ea typeface="Tahoma" panose="020B0604030504040204" pitchFamily="34" charset="0"/>
                            <a:cs typeface="Tahoma" panose="020B0604030504040204" pitchFamily="34" charset="0"/>
                          </a:rPr>
                          <m:t>ng</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th</m:t>
                        </m:r>
                        <m:r>
                          <m:rPr>
                            <m:nor/>
                          </m:rPr>
                          <a:rPr lang="en-US" sz="4800">
                            <a:latin typeface="Tahoma" panose="020B0604030504040204" pitchFamily="34" charset="0"/>
                            <a:ea typeface="Tahoma" panose="020B0604030504040204" pitchFamily="34" charset="0"/>
                            <a:cs typeface="Tahoma" panose="020B0604030504040204" pitchFamily="34" charset="0"/>
                          </a:rPr>
                          <m:t>ứ</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ấ</m:t>
                        </m:r>
                        <m:r>
                          <m:rPr>
                            <m:nor/>
                          </m:rPr>
                          <a:rPr lang="en-US" sz="4800">
                            <a:latin typeface="Tahoma" panose="020B0604030504040204" pitchFamily="34" charset="0"/>
                            <a:ea typeface="Tahoma" panose="020B0604030504040204" pitchFamily="34" charset="0"/>
                            <a:cs typeface="Tahoma" panose="020B0604030504040204" pitchFamily="34" charset="0"/>
                          </a:rPr>
                          <m:t>u</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ạ</m:t>
                        </m:r>
                        <m:r>
                          <m:rPr>
                            <m:nor/>
                          </m:rPr>
                          <a:rPr lang="en-US" sz="4800">
                            <a:latin typeface="Tahoma" panose="020B0604030504040204" pitchFamily="34" charset="0"/>
                            <a:ea typeface="Tahoma" panose="020B0604030504040204" pitchFamily="34" charset="0"/>
                            <a:cs typeface="Tahoma" panose="020B0604030504040204" pitchFamily="34" charset="0"/>
                          </a:rPr>
                          <m:t>o</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á</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 đồ</m:t>
                        </m:r>
                        <m:r>
                          <m:rPr>
                            <m:nor/>
                          </m:rPr>
                          <a:rPr lang="en-US" sz="4800">
                            <a:latin typeface="Tahoma" panose="020B0604030504040204" pitchFamily="34" charset="0"/>
                            <a:ea typeface="Tahoma" panose="020B0604030504040204" pitchFamily="34" charset="0"/>
                            <a:cs typeface="Tahoma" panose="020B0604030504040204" pitchFamily="34" charset="0"/>
                          </a:rPr>
                          <m:t>ng</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ph</m:t>
                        </m:r>
                        <m:r>
                          <m:rPr>
                            <m:nor/>
                          </m:rPr>
                          <a:rPr lang="en-US" sz="4800">
                            <a:latin typeface="Tahoma" panose="020B0604030504040204" pitchFamily="34" charset="0"/>
                            <a:ea typeface="Tahoma" panose="020B0604030504040204" pitchFamily="34" charset="0"/>
                            <a:cs typeface="Tahoma" panose="020B0604030504040204" pitchFamily="34" charset="0"/>
                          </a:rPr>
                          <m:t>â</m:t>
                        </m:r>
                        <m:r>
                          <m:rPr>
                            <m:nor/>
                          </m:rPr>
                          <a:rPr lang="en-US" sz="4800">
                            <a:latin typeface="Tahoma" panose="020B0604030504040204" pitchFamily="34" charset="0"/>
                            <a:ea typeface="Tahoma" panose="020B0604030504040204" pitchFamily="34" charset="0"/>
                            <a:cs typeface="Tahoma" panose="020B0604030504040204" pitchFamily="34" charset="0"/>
                          </a:rPr>
                          <m:t>n</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ủ</m:t>
                        </m:r>
                        <m:r>
                          <m:rPr>
                            <m:nor/>
                          </m:rPr>
                          <a:rPr lang="en-US" sz="4800">
                            <a:latin typeface="Tahoma" panose="020B0604030504040204" pitchFamily="34" charset="0"/>
                            <a:ea typeface="Tahoma" panose="020B0604030504040204" pitchFamily="34" charset="0"/>
                            <a:cs typeface="Tahoma" panose="020B0604030504040204" pitchFamily="34" charset="0"/>
                          </a:rPr>
                          <m:t>a</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h</m:t>
                        </m:r>
                        <m:r>
                          <m:rPr>
                            <m:nor/>
                          </m:rPr>
                          <a:rPr lang="en-US" sz="4800">
                            <a:latin typeface="Tahoma" panose="020B0604030504040204" pitchFamily="34" charset="0"/>
                            <a:ea typeface="Tahoma" panose="020B0604030504040204" pitchFamily="34" charset="0"/>
                            <a:cs typeface="Tahoma" panose="020B0604030504040204" pitchFamily="34" charset="0"/>
                          </a:rPr>
                          <m:t>ợ</m:t>
                        </m:r>
                        <m:r>
                          <m:rPr>
                            <m:nor/>
                          </m:rPr>
                          <a:rPr lang="en-US" sz="4800">
                            <a:latin typeface="Tahoma" panose="020B0604030504040204" pitchFamily="34" charset="0"/>
                            <a:ea typeface="Tahoma" panose="020B0604030504040204" pitchFamily="34" charset="0"/>
                            <a:cs typeface="Tahoma" panose="020B0604030504040204" pitchFamily="34" charset="0"/>
                          </a:rPr>
                          <m:t>p</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ch</m:t>
                        </m:r>
                        <m:r>
                          <m:rPr>
                            <m:nor/>
                          </m:rPr>
                          <a:rPr lang="en-US" sz="4800">
                            <a:latin typeface="Tahoma" panose="020B0604030504040204" pitchFamily="34" charset="0"/>
                            <a:ea typeface="Tahoma" panose="020B0604030504040204" pitchFamily="34" charset="0"/>
                            <a:cs typeface="Tahoma" panose="020B0604030504040204" pitchFamily="34" charset="0"/>
                          </a:rPr>
                          <m:t>ấ</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carbonyl</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ó </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ô</m:t>
                        </m:r>
                        <m:r>
                          <m:rPr>
                            <m:nor/>
                          </m:rPr>
                          <a:rPr lang="en-US" sz="4800">
                            <a:latin typeface="Tahoma" panose="020B0604030504040204" pitchFamily="34" charset="0"/>
                            <a:ea typeface="Tahoma" panose="020B0604030504040204" pitchFamily="34" charset="0"/>
                            <a:cs typeface="Tahoma" panose="020B0604030504040204" pitchFamily="34" charset="0"/>
                          </a:rPr>
                          <m:t>ng</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th</m:t>
                        </m:r>
                        <m:r>
                          <m:rPr>
                            <m:nor/>
                          </m:rPr>
                          <a:rPr lang="en-US" sz="4800">
                            <a:latin typeface="Tahoma" panose="020B0604030504040204" pitchFamily="34" charset="0"/>
                            <a:ea typeface="Tahoma" panose="020B0604030504040204" pitchFamily="34" charset="0"/>
                            <a:cs typeface="Tahoma" panose="020B0604030504040204" pitchFamily="34" charset="0"/>
                          </a:rPr>
                          <m:t>ứ</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ph</m:t>
                        </m:r>
                        <m:r>
                          <m:rPr>
                            <m:nor/>
                          </m:rPr>
                          <a:rPr lang="en-US" sz="4800">
                            <a:latin typeface="Tahoma" panose="020B0604030504040204" pitchFamily="34" charset="0"/>
                            <a:ea typeface="Tahoma" panose="020B0604030504040204" pitchFamily="34" charset="0"/>
                            <a:cs typeface="Tahoma" panose="020B0604030504040204" pitchFamily="34" charset="0"/>
                          </a:rPr>
                          <m:t>â</m:t>
                        </m:r>
                        <m:r>
                          <m:rPr>
                            <m:nor/>
                          </m:rPr>
                          <a:rPr lang="en-US" sz="4800">
                            <a:latin typeface="Tahoma" panose="020B0604030504040204" pitchFamily="34" charset="0"/>
                            <a:ea typeface="Tahoma" panose="020B0604030504040204" pitchFamily="34" charset="0"/>
                            <a:cs typeface="Tahoma" panose="020B0604030504040204" pitchFamily="34" charset="0"/>
                          </a:rPr>
                          <m:t>n</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ử </m:t>
                        </m:r>
                        <m:r>
                          <m:rPr>
                            <m:nor/>
                          </m:rPr>
                          <a:rPr lang="en-US" sz="4800">
                            <a:latin typeface="Tahoma" panose="020B0604030504040204" pitchFamily="34" charset="0"/>
                            <a:ea typeface="Tahoma" panose="020B0604030504040204" pitchFamily="34" charset="0"/>
                            <a:cs typeface="Tahoma" panose="020B0604030504040204" pitchFamily="34" charset="0"/>
                          </a:rPr>
                          <m:t>C</m:t>
                        </m:r>
                        <m:r>
                          <m:rPr>
                            <m:nor/>
                          </m:rPr>
                          <a:rPr lang="en-US" sz="4800" baseline="-25000">
                            <a:latin typeface="Tahoma" panose="020B0604030504040204" pitchFamily="34" charset="0"/>
                            <a:ea typeface="Tahoma" panose="020B0604030504040204" pitchFamily="34" charset="0"/>
                            <a:cs typeface="Tahoma" panose="020B0604030504040204" pitchFamily="34" charset="0"/>
                          </a:rPr>
                          <m:t>4</m:t>
                        </m:r>
                        <m:r>
                          <m:rPr>
                            <m:nor/>
                          </m:rPr>
                          <a:rPr lang="en-US" sz="4800">
                            <a:latin typeface="Tahoma" panose="020B0604030504040204" pitchFamily="34" charset="0"/>
                            <a:ea typeface="Tahoma" panose="020B0604030504040204" pitchFamily="34" charset="0"/>
                            <a:cs typeface="Tahoma" panose="020B0604030504040204" pitchFamily="34" charset="0"/>
                          </a:rPr>
                          <m:t>H</m:t>
                        </m:r>
                        <m:r>
                          <m:rPr>
                            <m:nor/>
                          </m:rPr>
                          <a:rPr lang="en-US" sz="4800" baseline="-25000">
                            <a:latin typeface="Tahoma" panose="020B0604030504040204" pitchFamily="34" charset="0"/>
                            <a:ea typeface="Tahoma" panose="020B0604030504040204" pitchFamily="34" charset="0"/>
                            <a:cs typeface="Tahoma" panose="020B0604030504040204" pitchFamily="34" charset="0"/>
                          </a:rPr>
                          <m:t>8</m:t>
                        </m:r>
                        <m:r>
                          <m:rPr>
                            <m:nor/>
                          </m:rPr>
                          <a:rPr lang="en-US" sz="4800">
                            <a:latin typeface="Tahoma" panose="020B0604030504040204" pitchFamily="34" charset="0"/>
                            <a:ea typeface="Tahoma" panose="020B0604030504040204" pitchFamily="34" charset="0"/>
                            <a:cs typeface="Tahoma" panose="020B0604030504040204" pitchFamily="34" charset="0"/>
                          </a:rPr>
                          <m:t>O</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Ch</m:t>
                        </m:r>
                        <m:r>
                          <m:rPr>
                            <m:nor/>
                          </m:rPr>
                          <a:rPr lang="en-US" sz="4800">
                            <a:latin typeface="Tahoma" panose="020B0604030504040204" pitchFamily="34" charset="0"/>
                            <a:ea typeface="Tahoma" panose="020B0604030504040204" pitchFamily="34" charset="0"/>
                            <a:cs typeface="Tahoma" panose="020B0604030504040204" pitchFamily="34" charset="0"/>
                          </a:rPr>
                          <m:t>ấ</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n</m:t>
                        </m:r>
                        <m:r>
                          <m:rPr>
                            <m:nor/>
                          </m:rPr>
                          <a:rPr lang="en-US" sz="4800">
                            <a:latin typeface="Tahoma" panose="020B0604030504040204" pitchFamily="34" charset="0"/>
                            <a:ea typeface="Tahoma" panose="020B0604030504040204" pitchFamily="34" charset="0"/>
                            <a:cs typeface="Tahoma" panose="020B0604030504040204" pitchFamily="34" charset="0"/>
                          </a:rPr>
                          <m:t>à</m:t>
                        </m:r>
                        <m:r>
                          <m:rPr>
                            <m:nor/>
                          </m:rPr>
                          <a:rPr lang="en-US" sz="4800">
                            <a:latin typeface="Tahoma" panose="020B0604030504040204" pitchFamily="34" charset="0"/>
                            <a:ea typeface="Tahoma" panose="020B0604030504040204" pitchFamily="34" charset="0"/>
                            <a:cs typeface="Tahoma" panose="020B0604030504040204" pitchFamily="34" charset="0"/>
                          </a:rPr>
                          <m:t>o</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l</m:t>
                        </m:r>
                        <m:r>
                          <m:rPr>
                            <m:nor/>
                          </m:rPr>
                          <a:rPr lang="en-US" sz="4800">
                            <a:latin typeface="Tahoma" panose="020B0604030504040204" pitchFamily="34" charset="0"/>
                            <a:ea typeface="Tahoma" panose="020B0604030504040204" pitchFamily="34" charset="0"/>
                            <a:cs typeface="Tahoma" panose="020B0604030504040204" pitchFamily="34" charset="0"/>
                          </a:rPr>
                          <m:t>à </m:t>
                        </m:r>
                        <m:r>
                          <m:rPr>
                            <m:nor/>
                          </m:rPr>
                          <a:rPr lang="en-US" sz="4800">
                            <a:latin typeface="Tahoma" panose="020B0604030504040204" pitchFamily="34" charset="0"/>
                            <a:ea typeface="Tahoma" panose="020B0604030504040204" pitchFamily="34" charset="0"/>
                            <a:cs typeface="Tahoma" panose="020B0604030504040204" pitchFamily="34" charset="0"/>
                          </a:rPr>
                          <m:t>aldehyde</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ch</m:t>
                        </m:r>
                        <m:r>
                          <m:rPr>
                            <m:nor/>
                          </m:rPr>
                          <a:rPr lang="en-US" sz="4800">
                            <a:latin typeface="Tahoma" panose="020B0604030504040204" pitchFamily="34" charset="0"/>
                            <a:ea typeface="Tahoma" panose="020B0604030504040204" pitchFamily="34" charset="0"/>
                            <a:cs typeface="Tahoma" panose="020B0604030504040204" pitchFamily="34" charset="0"/>
                          </a:rPr>
                          <m:t>ấ</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n</m:t>
                        </m:r>
                        <m:r>
                          <m:rPr>
                            <m:nor/>
                          </m:rPr>
                          <a:rPr lang="en-US" sz="4800">
                            <a:latin typeface="Tahoma" panose="020B0604030504040204" pitchFamily="34" charset="0"/>
                            <a:ea typeface="Tahoma" panose="020B0604030504040204" pitchFamily="34" charset="0"/>
                            <a:cs typeface="Tahoma" panose="020B0604030504040204" pitchFamily="34" charset="0"/>
                          </a:rPr>
                          <m:t>à</m:t>
                        </m:r>
                        <m:r>
                          <m:rPr>
                            <m:nor/>
                          </m:rPr>
                          <a:rPr lang="en-US" sz="4800">
                            <a:latin typeface="Tahoma" panose="020B0604030504040204" pitchFamily="34" charset="0"/>
                            <a:ea typeface="Tahoma" panose="020B0604030504040204" pitchFamily="34" charset="0"/>
                            <a:cs typeface="Tahoma" panose="020B0604030504040204" pitchFamily="34" charset="0"/>
                          </a:rPr>
                          <m:t>o</m:t>
                        </m:r>
                        <m:r>
                          <m:rPr>
                            <m:nor/>
                          </m:rPr>
                          <a:rPr lang="en-US" sz="4800">
                            <a:latin typeface="Tahoma" panose="020B0604030504040204" pitchFamily="34" charset="0"/>
                            <a:ea typeface="Tahoma" panose="020B0604030504040204" pitchFamily="34" charset="0"/>
                            <a:cs typeface="Tahoma" panose="020B0604030504040204" pitchFamily="34"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l</m:t>
                        </m:r>
                        <m:r>
                          <m:rPr>
                            <m:nor/>
                          </m:rPr>
                          <a:rPr lang="en-US" sz="4800">
                            <a:latin typeface="Tahoma" panose="020B0604030504040204" pitchFamily="34" charset="0"/>
                            <a:ea typeface="Tahoma" panose="020B0604030504040204" pitchFamily="34" charset="0"/>
                            <a:cs typeface="Tahoma" panose="020B0604030504040204" pitchFamily="34" charset="0"/>
                          </a:rPr>
                          <m:t>à </m:t>
                        </m:r>
                        <m:r>
                          <m:rPr>
                            <m:nor/>
                          </m:rPr>
                          <a:rPr lang="en-US" sz="4800">
                            <a:latin typeface="Tahoma" panose="020B0604030504040204" pitchFamily="34" charset="0"/>
                            <a:ea typeface="Tahoma" panose="020B0604030504040204" pitchFamily="34" charset="0"/>
                            <a:cs typeface="Tahoma" panose="020B0604030504040204" pitchFamily="34" charset="0"/>
                          </a:rPr>
                          <m:t>ketone</m:t>
                        </m:r>
                        <m:r>
                          <m:rPr>
                            <m:nor/>
                          </m:rPr>
                          <a:rPr lang="en-US" sz="4800">
                            <a:latin typeface="Tahoma" panose="020B0604030504040204" pitchFamily="34" charset="0"/>
                            <a:ea typeface="Tahoma" panose="020B0604030504040204" pitchFamily="34" charset="0"/>
                            <a:cs typeface="Tahoma" panose="020B0604030504040204" pitchFamily="34" charset="0"/>
                          </a:rPr>
                          <m:t>?</m:t>
                        </m:r>
                      </m:oMath>
                    </m:oMathPara>
                  </a14:m>
                  <a:endParaRPr lang="vi-VN"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562309" y="2172947"/>
                  <a:ext cx="21039980" cy="157682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spTree>
    <p:extLst>
      <p:ext uri="{BB962C8B-B14F-4D97-AF65-F5344CB8AC3E}">
        <p14:creationId xmlns:p14="http://schemas.microsoft.com/office/powerpoint/2010/main" val="27661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312614" y="4385340"/>
            <a:ext cx="23671341" cy="9332248"/>
            <a:chOff x="184495" y="3686631"/>
            <a:chExt cx="11834900" cy="1439006"/>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686631"/>
              <a:ext cx="434843" cy="451570"/>
              <a:chOff x="1275608" y="6330946"/>
              <a:chExt cx="852450" cy="820481"/>
            </a:xfrm>
          </p:grpSpPr>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1061278" y="2426749"/>
            <a:ext cx="22174015" cy="2389974"/>
            <a:chOff x="230944" y="1774297"/>
            <a:chExt cx="23820419" cy="2389974"/>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30944" y="2121334"/>
              <a:ext cx="23820419" cy="1769368"/>
              <a:chOff x="539751" y="1720892"/>
              <a:chExt cx="23013185" cy="1483873"/>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9751" y="1771634"/>
                <a:ext cx="932874" cy="1052569"/>
                <a:chOff x="539751" y="1771634"/>
                <a:chExt cx="932874" cy="1052569"/>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842162" y="1774297"/>
                  <a:ext cx="23102692" cy="238997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lnSpc>
                      <a:spcPct val="150000"/>
                    </a:lnSpc>
                    <a:buNone/>
                  </a:pPr>
                  <a14:m>
                    <m:oMathPara xmlns:m="http://schemas.openxmlformats.org/officeDocument/2006/math">
                      <m:oMathParaPr>
                        <m:jc m:val="centerGroup"/>
                      </m:oMathParaPr>
                      <m:oMath xmlns:m="http://schemas.openxmlformats.org/officeDocument/2006/math">
                        <m:r>
                          <m:rPr>
                            <m:nor/>
                          </m:rPr>
                          <a:rPr lang="nl-NL" sz="4800" kern="1200" smtClean="0">
                            <a:solidFill>
                              <a:schemeClr val="tx1"/>
                            </a:solidFill>
                            <a:latin typeface="Tahoma" pitchFamily="34" charset="0"/>
                            <a:ea typeface="+mn-ea"/>
                            <a:cs typeface="Tahoma" pitchFamily="34" charset="0"/>
                          </a:rPr>
                          <m:t>D</m:t>
                        </m:r>
                        <m:r>
                          <m:rPr>
                            <m:nor/>
                          </m:rPr>
                          <a:rPr lang="nl-NL" sz="4800" kern="1200" smtClean="0">
                            <a:solidFill>
                              <a:schemeClr val="tx1"/>
                            </a:solidFill>
                            <a:latin typeface="Tahoma" pitchFamily="34" charset="0"/>
                            <a:ea typeface="+mn-ea"/>
                            <a:cs typeface="Tahoma" pitchFamily="34" charset="0"/>
                          </a:rPr>
                          <m:t>ự</m:t>
                        </m:r>
                        <m:r>
                          <m:rPr>
                            <m:nor/>
                          </m:rPr>
                          <a:rPr lang="nl-NL" sz="4800" kern="1200" smtClean="0">
                            <a:solidFill>
                              <a:schemeClr val="tx1"/>
                            </a:solidFill>
                            <a:latin typeface="Tahoma" pitchFamily="34" charset="0"/>
                            <a:ea typeface="+mn-ea"/>
                            <a:cs typeface="Tahoma" pitchFamily="34" charset="0"/>
                          </a:rPr>
                          <m:t>a</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v</m:t>
                        </m:r>
                        <m:r>
                          <m:rPr>
                            <m:nor/>
                          </m:rPr>
                          <a:rPr lang="nl-NL" sz="4800" kern="1200" smtClean="0">
                            <a:solidFill>
                              <a:schemeClr val="tx1"/>
                            </a:solidFill>
                            <a:latin typeface="Tahoma" pitchFamily="34" charset="0"/>
                            <a:ea typeface="+mn-ea"/>
                            <a:cs typeface="Tahoma" pitchFamily="34" charset="0"/>
                          </a:rPr>
                          <m:t>à</m:t>
                        </m:r>
                        <m:r>
                          <m:rPr>
                            <m:nor/>
                          </m:rPr>
                          <a:rPr lang="nl-NL" sz="4800" kern="1200" smtClean="0">
                            <a:solidFill>
                              <a:schemeClr val="tx1"/>
                            </a:solidFill>
                            <a:latin typeface="Tahoma" pitchFamily="34" charset="0"/>
                            <a:ea typeface="+mn-ea"/>
                            <a:cs typeface="Tahoma" pitchFamily="34" charset="0"/>
                          </a:rPr>
                          <m:t>o</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B</m:t>
                        </m:r>
                        <m:r>
                          <m:rPr>
                            <m:nor/>
                          </m:rPr>
                          <a:rPr lang="nl-NL" sz="4800" kern="1200" smtClean="0">
                            <a:solidFill>
                              <a:schemeClr val="tx1"/>
                            </a:solidFill>
                            <a:latin typeface="Tahoma" pitchFamily="34" charset="0"/>
                            <a:ea typeface="+mn-ea"/>
                            <a:cs typeface="Tahoma" pitchFamily="34" charset="0"/>
                          </a:rPr>
                          <m:t>ả</m:t>
                        </m:r>
                        <m:r>
                          <m:rPr>
                            <m:nor/>
                          </m:rPr>
                          <a:rPr lang="nl-NL" sz="4800" kern="1200" smtClean="0">
                            <a:solidFill>
                              <a:schemeClr val="tx1"/>
                            </a:solidFill>
                            <a:latin typeface="Tahoma" pitchFamily="34" charset="0"/>
                            <a:ea typeface="+mn-ea"/>
                            <a:cs typeface="Tahoma" pitchFamily="34" charset="0"/>
                          </a:rPr>
                          <m:t>ng</m:t>
                        </m:r>
                        <m:r>
                          <m:rPr>
                            <m:nor/>
                          </m:rPr>
                          <a:rPr lang="nl-NL" sz="4800" kern="1200" smtClean="0">
                            <a:solidFill>
                              <a:schemeClr val="tx1"/>
                            </a:solidFill>
                            <a:latin typeface="Tahoma" pitchFamily="34" charset="0"/>
                            <a:ea typeface="+mn-ea"/>
                            <a:cs typeface="Tahoma" pitchFamily="34" charset="0"/>
                          </a:rPr>
                          <m:t> 18.1, </m:t>
                        </m:r>
                        <m:r>
                          <m:rPr>
                            <m:nor/>
                          </m:rPr>
                          <a:rPr lang="nl-NL" sz="4800" kern="1200" smtClean="0">
                            <a:solidFill>
                              <a:schemeClr val="tx1"/>
                            </a:solidFill>
                            <a:latin typeface="Tahoma" pitchFamily="34" charset="0"/>
                            <a:ea typeface="+mn-ea"/>
                            <a:cs typeface="Tahoma" pitchFamily="34" charset="0"/>
                          </a:rPr>
                          <m:t>r</m:t>
                        </m:r>
                        <m:r>
                          <m:rPr>
                            <m:nor/>
                          </m:rPr>
                          <a:rPr lang="nl-NL" sz="4800" kern="1200" smtClean="0">
                            <a:solidFill>
                              <a:schemeClr val="tx1"/>
                            </a:solidFill>
                            <a:latin typeface="Tahoma" pitchFamily="34" charset="0"/>
                            <a:ea typeface="+mn-ea"/>
                            <a:cs typeface="Tahoma" pitchFamily="34" charset="0"/>
                          </a:rPr>
                          <m:t>ú</m:t>
                        </m:r>
                        <m:r>
                          <m:rPr>
                            <m:nor/>
                          </m:rPr>
                          <a:rPr lang="nl-NL" sz="4800" kern="1200" smtClean="0">
                            <a:solidFill>
                              <a:schemeClr val="tx1"/>
                            </a:solidFill>
                            <a:latin typeface="Tahoma" pitchFamily="34" charset="0"/>
                            <a:ea typeface="+mn-ea"/>
                            <a:cs typeface="Tahoma" pitchFamily="34" charset="0"/>
                          </a:rPr>
                          <m:t>t</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ra</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c</m:t>
                        </m:r>
                        <m:r>
                          <m:rPr>
                            <m:nor/>
                          </m:rPr>
                          <a:rPr lang="nl-NL" sz="4800" kern="1200" smtClean="0">
                            <a:solidFill>
                              <a:schemeClr val="tx1"/>
                            </a:solidFill>
                            <a:latin typeface="Tahoma" pitchFamily="34" charset="0"/>
                            <a:ea typeface="+mn-ea"/>
                            <a:cs typeface="Tahoma" pitchFamily="34" charset="0"/>
                          </a:rPr>
                          <m:t>á</m:t>
                        </m:r>
                        <m:r>
                          <m:rPr>
                            <m:nor/>
                          </m:rPr>
                          <a:rPr lang="nl-NL" sz="4800" kern="1200" smtClean="0">
                            <a:solidFill>
                              <a:schemeClr val="tx1"/>
                            </a:solidFill>
                            <a:latin typeface="Tahoma" pitchFamily="34" charset="0"/>
                            <a:ea typeface="+mn-ea"/>
                            <a:cs typeface="Tahoma" pitchFamily="34" charset="0"/>
                          </a:rPr>
                          <m:t>ch</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g</m:t>
                        </m:r>
                        <m:r>
                          <m:rPr>
                            <m:nor/>
                          </m:rPr>
                          <a:rPr lang="nl-NL" sz="4800" kern="1200" smtClean="0">
                            <a:solidFill>
                              <a:schemeClr val="tx1"/>
                            </a:solidFill>
                            <a:latin typeface="Tahoma" pitchFamily="34" charset="0"/>
                            <a:ea typeface="+mn-ea"/>
                            <a:cs typeface="Tahoma" pitchFamily="34" charset="0"/>
                          </a:rPr>
                          <m:t>ọ</m:t>
                        </m:r>
                        <m:r>
                          <m:rPr>
                            <m:nor/>
                          </m:rPr>
                          <a:rPr lang="nl-NL" sz="4800" kern="1200" smtClean="0">
                            <a:solidFill>
                              <a:schemeClr val="tx1"/>
                            </a:solidFill>
                            <a:latin typeface="Tahoma" pitchFamily="34" charset="0"/>
                            <a:ea typeface="+mn-ea"/>
                            <a:cs typeface="Tahoma" pitchFamily="34" charset="0"/>
                          </a:rPr>
                          <m:t>i</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t</m:t>
                        </m:r>
                        <m:r>
                          <m:rPr>
                            <m:nor/>
                          </m:rPr>
                          <a:rPr lang="nl-NL" sz="4800" kern="1200" smtClean="0">
                            <a:solidFill>
                              <a:schemeClr val="tx1"/>
                            </a:solidFill>
                            <a:latin typeface="Tahoma" pitchFamily="34" charset="0"/>
                            <a:ea typeface="+mn-ea"/>
                            <a:cs typeface="Tahoma" pitchFamily="34" charset="0"/>
                          </a:rPr>
                          <m:t>ê</m:t>
                        </m:r>
                        <m:r>
                          <m:rPr>
                            <m:nor/>
                          </m:rPr>
                          <a:rPr lang="nl-NL" sz="4800" kern="1200" smtClean="0">
                            <a:solidFill>
                              <a:schemeClr val="tx1"/>
                            </a:solidFill>
                            <a:latin typeface="Tahoma" pitchFamily="34" charset="0"/>
                            <a:ea typeface="+mn-ea"/>
                            <a:cs typeface="Tahoma" pitchFamily="34" charset="0"/>
                          </a:rPr>
                          <m:t>n</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theo</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danh</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ph</m:t>
                        </m:r>
                        <m:r>
                          <m:rPr>
                            <m:nor/>
                          </m:rPr>
                          <a:rPr lang="nl-NL" sz="4800" kern="1200" smtClean="0">
                            <a:solidFill>
                              <a:schemeClr val="tx1"/>
                            </a:solidFill>
                            <a:latin typeface="Tahoma" pitchFamily="34" charset="0"/>
                            <a:ea typeface="+mn-ea"/>
                            <a:cs typeface="Tahoma" pitchFamily="34" charset="0"/>
                          </a:rPr>
                          <m:t>á</m:t>
                        </m:r>
                        <m:r>
                          <m:rPr>
                            <m:nor/>
                          </m:rPr>
                          <a:rPr lang="nl-NL" sz="4800" kern="1200" smtClean="0">
                            <a:solidFill>
                              <a:schemeClr val="tx1"/>
                            </a:solidFill>
                            <a:latin typeface="Tahoma" pitchFamily="34" charset="0"/>
                            <a:ea typeface="+mn-ea"/>
                            <a:cs typeface="Tahoma" pitchFamily="34" charset="0"/>
                          </a:rPr>
                          <m:t>p</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thay</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th</m:t>
                        </m:r>
                        <m:r>
                          <m:rPr>
                            <m:nor/>
                          </m:rPr>
                          <a:rPr lang="nl-NL" sz="4800" kern="1200" smtClean="0">
                            <a:solidFill>
                              <a:schemeClr val="tx1"/>
                            </a:solidFill>
                            <a:latin typeface="Tahoma" pitchFamily="34" charset="0"/>
                            <a:ea typeface="+mn-ea"/>
                            <a:cs typeface="Tahoma" pitchFamily="34" charset="0"/>
                          </a:rPr>
                          <m:t>ế </m:t>
                        </m:r>
                        <m:r>
                          <m:rPr>
                            <m:nor/>
                          </m:rPr>
                          <a:rPr lang="nl-NL" sz="4800" kern="1200" smtClean="0">
                            <a:solidFill>
                              <a:schemeClr val="tx1"/>
                            </a:solidFill>
                            <a:latin typeface="Tahoma" pitchFamily="34" charset="0"/>
                            <a:ea typeface="+mn-ea"/>
                            <a:cs typeface="Tahoma" pitchFamily="34" charset="0"/>
                          </a:rPr>
                          <m:t>c</m:t>
                        </m:r>
                        <m:r>
                          <m:rPr>
                            <m:nor/>
                          </m:rPr>
                          <a:rPr lang="nl-NL" sz="4800" kern="1200" smtClean="0">
                            <a:solidFill>
                              <a:schemeClr val="tx1"/>
                            </a:solidFill>
                            <a:latin typeface="Tahoma" pitchFamily="34" charset="0"/>
                            <a:ea typeface="+mn-ea"/>
                            <a:cs typeface="Tahoma" pitchFamily="34" charset="0"/>
                          </a:rPr>
                          <m:t>ủ</m:t>
                        </m:r>
                        <m:r>
                          <m:rPr>
                            <m:nor/>
                          </m:rPr>
                          <a:rPr lang="nl-NL" sz="4800" kern="1200" smtClean="0">
                            <a:solidFill>
                              <a:schemeClr val="tx1"/>
                            </a:solidFill>
                            <a:latin typeface="Tahoma" pitchFamily="34" charset="0"/>
                            <a:ea typeface="+mn-ea"/>
                            <a:cs typeface="Tahoma" pitchFamily="34" charset="0"/>
                          </a:rPr>
                          <m:t>a</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aldehyde</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so</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v</m:t>
                        </m:r>
                        <m:r>
                          <m:rPr>
                            <m:nor/>
                          </m:rPr>
                          <a:rPr lang="nl-NL" sz="4800" kern="1200" smtClean="0">
                            <a:solidFill>
                              <a:schemeClr val="tx1"/>
                            </a:solidFill>
                            <a:latin typeface="Tahoma" pitchFamily="34" charset="0"/>
                            <a:ea typeface="+mn-ea"/>
                            <a:cs typeface="Tahoma" pitchFamily="34" charset="0"/>
                          </a:rPr>
                          <m:t>ó</m:t>
                        </m:r>
                        <m:r>
                          <m:rPr>
                            <m:nor/>
                          </m:rPr>
                          <a:rPr lang="nl-NL" sz="4800" kern="1200" smtClean="0">
                            <a:solidFill>
                              <a:schemeClr val="tx1"/>
                            </a:solidFill>
                            <a:latin typeface="Tahoma" pitchFamily="34" charset="0"/>
                            <a:ea typeface="+mn-ea"/>
                            <a:cs typeface="Tahoma" pitchFamily="34" charset="0"/>
                          </a:rPr>
                          <m:t>i</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ketone</m:t>
                        </m:r>
                        <m:r>
                          <m:rPr>
                            <m:nor/>
                          </m:rPr>
                          <a:rPr lang="nl-NL" sz="4800" kern="1200" smtClean="0">
                            <a:solidFill>
                              <a:schemeClr val="tx1"/>
                            </a:solidFill>
                            <a:latin typeface="Tahoma" pitchFamily="34" charset="0"/>
                            <a:ea typeface="+mn-ea"/>
                            <a:cs typeface="Tahoma" pitchFamily="34" charset="0"/>
                          </a:rPr>
                          <m:t>.</m:t>
                        </m:r>
                      </m:oMath>
                    </m:oMathPara>
                  </a14:m>
                  <a:endParaRPr lang="vi-VN" sz="4800" kern="1200">
                    <a:solidFill>
                      <a:schemeClr val="tx1"/>
                    </a:solidFill>
                    <a:latin typeface="Tahoma" pitchFamily="34" charset="0"/>
                    <a:ea typeface="+mn-ea"/>
                    <a:cs typeface="Tahoma" pitchFamily="34"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842162" y="1774297"/>
                  <a:ext cx="23102692" cy="238997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sp>
        <p:nvSpPr>
          <p:cNvPr id="5" name="TextBox 4">
            <a:extLst>
              <a:ext uri="{FF2B5EF4-FFF2-40B4-BE49-F238E27FC236}">
                <a16:creationId xmlns="" xmlns:a16="http://schemas.microsoft.com/office/drawing/2014/main" id="{E1CC721B-C1A6-8687-58BE-308B3B0DB2C7}"/>
              </a:ext>
            </a:extLst>
          </p:cNvPr>
          <p:cNvSpPr txBox="1"/>
          <p:nvPr/>
        </p:nvSpPr>
        <p:spPr>
          <a:xfrm>
            <a:off x="1350463" y="4604966"/>
            <a:ext cx="23035125" cy="8251105"/>
          </a:xfrm>
          <a:prstGeom prst="rect">
            <a:avLst/>
          </a:prstGeom>
          <a:noFill/>
        </p:spPr>
        <p:txBody>
          <a:bodyPr wrap="square">
            <a:spAutoFit/>
          </a:bodyPr>
          <a:lstStyle/>
          <a:p>
            <a:pPr>
              <a:lnSpc>
                <a:spcPct val="150000"/>
              </a:lnSpc>
              <a:spcAft>
                <a:spcPts val="1000"/>
              </a:spcAft>
            </a:pPr>
            <a:r>
              <a:rPr lang="en-US" sz="4000" b="1" kern="1200">
                <a:solidFill>
                  <a:schemeClr val="tx1"/>
                </a:solidFill>
                <a:latin typeface="Tahoma" pitchFamily="34" charset="0"/>
                <a:ea typeface="+mn-ea"/>
                <a:cs typeface="Tahoma" pitchFamily="34" charset="0"/>
              </a:rPr>
              <a:t>a. Aldehyde: </a:t>
            </a:r>
            <a:endParaRPr lang="vi-VN" sz="4000" b="1" kern="1200">
              <a:solidFill>
                <a:schemeClr val="tx1"/>
              </a:solidFill>
              <a:latin typeface="Tahoma" pitchFamily="34" charset="0"/>
              <a:ea typeface="+mn-ea"/>
              <a:cs typeface="Tahoma" pitchFamily="34" charset="0"/>
            </a:endParaRPr>
          </a:p>
          <a:p>
            <a:pPr>
              <a:lnSpc>
                <a:spcPct val="150000"/>
              </a:lnSpc>
              <a:spcAft>
                <a:spcPts val="1000"/>
              </a:spcAft>
            </a:pPr>
            <a:r>
              <a:rPr lang="en-US" sz="4000" kern="1200">
                <a:solidFill>
                  <a:schemeClr val="tx1"/>
                </a:solidFill>
                <a:latin typeface="Tahoma" pitchFamily="34" charset="0"/>
                <a:ea typeface="+mn-ea"/>
                <a:cs typeface="Tahoma" pitchFamily="34" charset="0"/>
              </a:rPr>
              <a:t>Tên theo danh pháp thay thế của aldehyde đơn chức mạch hở:</a:t>
            </a:r>
            <a:endParaRPr lang="vi-VN" sz="4000" kern="1200">
              <a:solidFill>
                <a:schemeClr val="tx1"/>
              </a:solidFill>
              <a:latin typeface="Tahoma" pitchFamily="34" charset="0"/>
              <a:ea typeface="+mn-ea"/>
              <a:cs typeface="Tahoma" pitchFamily="34" charset="0"/>
            </a:endParaRPr>
          </a:p>
          <a:p>
            <a:pPr>
              <a:lnSpc>
                <a:spcPct val="150000"/>
              </a:lnSpc>
              <a:spcAft>
                <a:spcPts val="1000"/>
              </a:spcAft>
            </a:pPr>
            <a:r>
              <a:rPr lang="en-US" sz="4000" b="1" kern="1200">
                <a:solidFill>
                  <a:srgbClr val="FF0000"/>
                </a:solidFill>
                <a:latin typeface="Tahoma" pitchFamily="34" charset="0"/>
                <a:ea typeface="+mn-ea"/>
                <a:cs typeface="Tahoma" pitchFamily="34" charset="0"/>
              </a:rPr>
              <a:t>           Tên hydrocarbon tương ứng (bỏ kí tự e ở cuối) - “al” </a:t>
            </a:r>
            <a:endParaRPr lang="vi-VN" sz="4000" b="1" kern="1200">
              <a:solidFill>
                <a:srgbClr val="FF0000"/>
              </a:solidFill>
              <a:latin typeface="Tahoma" pitchFamily="34" charset="0"/>
              <a:ea typeface="+mn-ea"/>
              <a:cs typeface="Tahoma" pitchFamily="34" charset="0"/>
            </a:endParaRPr>
          </a:p>
          <a:p>
            <a:pPr>
              <a:lnSpc>
                <a:spcPct val="150000"/>
              </a:lnSpc>
              <a:spcAft>
                <a:spcPts val="1000"/>
              </a:spcAft>
            </a:pPr>
            <a:r>
              <a:rPr lang="en-US" sz="4000" kern="1200">
                <a:solidFill>
                  <a:schemeClr val="tx1"/>
                </a:solidFill>
                <a:latin typeface="Tahoma" pitchFamily="34" charset="0"/>
                <a:ea typeface="+mn-ea"/>
                <a:cs typeface="Tahoma" pitchFamily="34" charset="0"/>
              </a:rPr>
              <a:t>Đánh số các nguyên tử carbon ở mạch chính bắt đầu ở nguyên tử carbon của nhóm -CHO</a:t>
            </a:r>
            <a:endParaRPr lang="vi-VN" sz="4000" kern="1200">
              <a:solidFill>
                <a:schemeClr val="tx1"/>
              </a:solidFill>
              <a:latin typeface="Tahoma" pitchFamily="34" charset="0"/>
              <a:ea typeface="+mn-ea"/>
              <a:cs typeface="Tahoma" pitchFamily="34" charset="0"/>
            </a:endParaRPr>
          </a:p>
          <a:p>
            <a:pPr>
              <a:lnSpc>
                <a:spcPct val="150000"/>
              </a:lnSpc>
              <a:spcAft>
                <a:spcPts val="1000"/>
              </a:spcAft>
            </a:pPr>
            <a:r>
              <a:rPr lang="en-US" sz="4000" b="1" kern="1200">
                <a:solidFill>
                  <a:schemeClr val="tx1"/>
                </a:solidFill>
                <a:latin typeface="Tahoma" pitchFamily="34" charset="0"/>
                <a:ea typeface="+mn-ea"/>
                <a:cs typeface="Tahoma" pitchFamily="34" charset="0"/>
              </a:rPr>
              <a:t>b. Ketone:</a:t>
            </a:r>
            <a:endParaRPr lang="vi-VN" sz="4000" b="1" kern="1200">
              <a:solidFill>
                <a:schemeClr val="tx1"/>
              </a:solidFill>
              <a:latin typeface="Tahoma" pitchFamily="34" charset="0"/>
              <a:ea typeface="+mn-ea"/>
              <a:cs typeface="Tahoma" pitchFamily="34" charset="0"/>
            </a:endParaRPr>
          </a:p>
          <a:p>
            <a:pPr>
              <a:lnSpc>
                <a:spcPct val="150000"/>
              </a:lnSpc>
              <a:spcAft>
                <a:spcPts val="1000"/>
              </a:spcAft>
            </a:pPr>
            <a:r>
              <a:rPr lang="en-US" sz="4000" kern="1200">
                <a:solidFill>
                  <a:schemeClr val="tx1"/>
                </a:solidFill>
                <a:latin typeface="Tahoma" pitchFamily="34" charset="0"/>
                <a:ea typeface="+mn-ea"/>
                <a:cs typeface="Tahoma" pitchFamily="34" charset="0"/>
              </a:rPr>
              <a:t>Tên theo danh pháp thay thế của ketone đơn chức mạch hở:</a:t>
            </a:r>
            <a:endParaRPr lang="vi-VN" sz="4000" kern="1200">
              <a:solidFill>
                <a:schemeClr val="tx1"/>
              </a:solidFill>
              <a:latin typeface="Tahoma" pitchFamily="34" charset="0"/>
              <a:ea typeface="+mn-ea"/>
              <a:cs typeface="Tahoma" pitchFamily="34" charset="0"/>
            </a:endParaRPr>
          </a:p>
          <a:p>
            <a:pPr>
              <a:lnSpc>
                <a:spcPct val="150000"/>
              </a:lnSpc>
              <a:spcAft>
                <a:spcPts val="1000"/>
              </a:spcAft>
            </a:pPr>
            <a:r>
              <a:rPr lang="en-US" sz="4000" b="1" kern="1200">
                <a:solidFill>
                  <a:srgbClr val="FF0000"/>
                </a:solidFill>
                <a:latin typeface="Tahoma" pitchFamily="34" charset="0"/>
                <a:ea typeface="+mn-ea"/>
                <a:cs typeface="Tahoma" pitchFamily="34" charset="0"/>
              </a:rPr>
              <a:t>Tên hydrocarbon tương ứng (bỏ kí tự e ở cuối) - Số chỉ vị trí nhóm carbonyl – “one"</a:t>
            </a:r>
            <a:endParaRPr lang="vi-VN" sz="4000" b="1" kern="1200">
              <a:solidFill>
                <a:srgbClr val="FF0000"/>
              </a:solidFill>
              <a:latin typeface="Tahoma" pitchFamily="34" charset="0"/>
              <a:ea typeface="+mn-ea"/>
              <a:cs typeface="Tahoma" pitchFamily="34" charset="0"/>
            </a:endParaRPr>
          </a:p>
          <a:p>
            <a:pPr>
              <a:lnSpc>
                <a:spcPct val="150000"/>
              </a:lnSpc>
              <a:spcAft>
                <a:spcPts val="1000"/>
              </a:spcAft>
            </a:pPr>
            <a:r>
              <a:rPr lang="en-US" sz="4000" kern="1200">
                <a:solidFill>
                  <a:schemeClr val="tx1"/>
                </a:solidFill>
                <a:latin typeface="Tahoma" pitchFamily="34" charset="0"/>
                <a:ea typeface="+mn-ea"/>
                <a:cs typeface="Tahoma" pitchFamily="34" charset="0"/>
              </a:rPr>
              <a:t>Đánh số các nguyên tử carbon ở mạch chính bắt đầu từ nguyên tử carbon gần nhóm &gt;C=O nhất.</a:t>
            </a:r>
            <a:endParaRPr lang="vi-VN" sz="4000" kern="1200">
              <a:solidFill>
                <a:schemeClr val="tx1"/>
              </a:solidFill>
              <a:latin typeface="Tahoma" pitchFamily="34" charset="0"/>
              <a:ea typeface="+mn-ea"/>
              <a:cs typeface="Tahoma" pitchFamily="34" charset="0"/>
            </a:endParaRPr>
          </a:p>
        </p:txBody>
      </p:sp>
      <p:sp>
        <p:nvSpPr>
          <p:cNvPr id="2" name="Google Shape;246;p3">
            <a:extLst>
              <a:ext uri="{FF2B5EF4-FFF2-40B4-BE49-F238E27FC236}">
                <a16:creationId xmlns="" xmlns:a16="http://schemas.microsoft.com/office/drawing/2014/main" id="{8CF36D07-6C4C-BF33-A526-BDD072A78333}"/>
              </a:ext>
            </a:extLst>
          </p:cNvPr>
          <p:cNvSpPr txBox="1"/>
          <p:nvPr/>
        </p:nvSpPr>
        <p:spPr>
          <a:xfrm>
            <a:off x="2650189" y="1470575"/>
            <a:ext cx="17281989"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6000" b="1">
                <a:solidFill>
                  <a:srgbClr val="135F82"/>
                </a:solidFill>
                <a:latin typeface="Tahoma"/>
                <a:ea typeface="Tahoma"/>
                <a:cs typeface="Tahoma"/>
                <a:sym typeface="Tahoma"/>
              </a:rPr>
              <a:t>TIÊU ĐỀ 2: </a:t>
            </a:r>
            <a:r>
              <a:rPr lang="nl-NL" sz="6000" b="1">
                <a:solidFill>
                  <a:srgbClr val="135F82"/>
                </a:solidFill>
                <a:latin typeface="Tahoma"/>
                <a:ea typeface="Tahoma"/>
                <a:cs typeface="Tahoma"/>
                <a:sym typeface="Tahoma"/>
              </a:rPr>
              <a:t>Danh pháp</a:t>
            </a:r>
            <a:endParaRPr sz="6000" b="1">
              <a:solidFill>
                <a:srgbClr val="135F82"/>
              </a:solidFill>
              <a:latin typeface="Tahoma"/>
              <a:ea typeface="Tahoma"/>
              <a:cs typeface="Tahoma"/>
              <a:sym typeface="Tahoma"/>
            </a:endParaRPr>
          </a:p>
        </p:txBody>
      </p:sp>
      <p:sp>
        <p:nvSpPr>
          <p:cNvPr id="3" name="Google Shape;244;p3">
            <a:extLst>
              <a:ext uri="{FF2B5EF4-FFF2-40B4-BE49-F238E27FC236}">
                <a16:creationId xmlns="" xmlns:a16="http://schemas.microsoft.com/office/drawing/2014/main" id="{76B8A0D0-FB62-A024-D9A0-56A81DC05D8F}"/>
              </a:ext>
            </a:extLst>
          </p:cNvPr>
          <p:cNvSpPr/>
          <p:nvPr/>
        </p:nvSpPr>
        <p:spPr>
          <a:xfrm>
            <a:off x="-455583" y="1576003"/>
            <a:ext cx="2817783" cy="786737"/>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alibri"/>
                <a:ea typeface="Calibri"/>
                <a:cs typeface="Calibri"/>
                <a:sym typeface="Calibri"/>
              </a:rPr>
              <a:t>           II. </a:t>
            </a:r>
            <a:endParaRPr sz="54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171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273109" y="6629993"/>
            <a:ext cx="23709705" cy="7087597"/>
            <a:chOff x="165314" y="3753149"/>
            <a:chExt cx="11854081" cy="1372488"/>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165314" y="3755811"/>
              <a:ext cx="1792146" cy="478148"/>
              <a:chOff x="1201338" y="6456651"/>
              <a:chExt cx="3513254" cy="868773"/>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54653" y="5425343"/>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0720" y="659366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01338" y="6463440"/>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539966"/>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479578" y="2647765"/>
            <a:ext cx="23825350" cy="2788296"/>
            <a:chOff x="226013" y="2034258"/>
            <a:chExt cx="23825350" cy="2788296"/>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2788296"/>
              <a:chOff x="534987" y="1647866"/>
              <a:chExt cx="23017949" cy="2338393"/>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1"/>
                <a:ext cx="22797286" cy="2265368"/>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2</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62309" y="2172947"/>
                  <a:ext cx="20261986" cy="238997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defTabSz="2177060">
                    <a:lnSpc>
                      <a:spcPct val="150000"/>
                    </a:lnSpc>
                    <a:spcBef>
                      <a:spcPts val="0"/>
                    </a:spcBef>
                    <a:buClrTx/>
                    <a:buNone/>
                    <a:defRPr/>
                  </a:pPr>
                  <a14:m>
                    <m:oMathPara xmlns:m="http://schemas.openxmlformats.org/officeDocument/2006/math">
                      <m:oMathParaPr>
                        <m:jc m:val="centerGroup"/>
                      </m:oMathParaPr>
                      <m:oMath xmlns:m="http://schemas.openxmlformats.org/officeDocument/2006/math">
                        <m:r>
                          <m:rPr>
                            <m:nor/>
                          </m:rPr>
                          <a:rPr lang="nl-NL" sz="4800" kern="1200" smtClean="0">
                            <a:latin typeface="Cambria Math" panose="02040503050406030204" pitchFamily="18" charset="0"/>
                            <a:ea typeface="+mn-ea"/>
                            <a:cs typeface="Tahoma" pitchFamily="34" charset="0"/>
                          </a:rPr>
                          <m:t>G</m:t>
                        </m:r>
                        <m:r>
                          <m:rPr>
                            <m:nor/>
                          </m:rPr>
                          <a:rPr lang="nl-NL" sz="4800" kern="1200" smtClean="0">
                            <a:solidFill>
                              <a:schemeClr val="tx1"/>
                            </a:solidFill>
                            <a:latin typeface="Tahoma" pitchFamily="34" charset="0"/>
                            <a:ea typeface="+mn-ea"/>
                            <a:cs typeface="Tahoma" pitchFamily="34" charset="0"/>
                          </a:rPr>
                          <m:t>ọ</m:t>
                        </m:r>
                        <m:r>
                          <m:rPr>
                            <m:nor/>
                          </m:rPr>
                          <a:rPr lang="nl-NL" sz="4800" kern="1200" smtClean="0">
                            <a:solidFill>
                              <a:schemeClr val="tx1"/>
                            </a:solidFill>
                            <a:latin typeface="Tahoma" pitchFamily="34" charset="0"/>
                            <a:ea typeface="+mn-ea"/>
                            <a:cs typeface="Tahoma" pitchFamily="34" charset="0"/>
                          </a:rPr>
                          <m:t>i</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t</m:t>
                        </m:r>
                        <m:r>
                          <m:rPr>
                            <m:nor/>
                          </m:rPr>
                          <a:rPr lang="nl-NL" sz="4800" kern="1200" smtClean="0">
                            <a:solidFill>
                              <a:schemeClr val="tx1"/>
                            </a:solidFill>
                            <a:latin typeface="Tahoma" pitchFamily="34" charset="0"/>
                            <a:ea typeface="+mn-ea"/>
                            <a:cs typeface="Tahoma" pitchFamily="34" charset="0"/>
                          </a:rPr>
                          <m:t>ê</m:t>
                        </m:r>
                        <m:r>
                          <m:rPr>
                            <m:nor/>
                          </m:rPr>
                          <a:rPr lang="nl-NL" sz="4800" kern="1200" smtClean="0">
                            <a:solidFill>
                              <a:schemeClr val="tx1"/>
                            </a:solidFill>
                            <a:latin typeface="Tahoma" pitchFamily="34" charset="0"/>
                            <a:ea typeface="+mn-ea"/>
                            <a:cs typeface="Tahoma" pitchFamily="34" charset="0"/>
                          </a:rPr>
                          <m:t>n</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theo</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danh</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ph</m:t>
                        </m:r>
                        <m:r>
                          <m:rPr>
                            <m:nor/>
                          </m:rPr>
                          <a:rPr lang="nl-NL" sz="4800" kern="1200" smtClean="0">
                            <a:solidFill>
                              <a:schemeClr val="tx1"/>
                            </a:solidFill>
                            <a:latin typeface="Tahoma" pitchFamily="34" charset="0"/>
                            <a:ea typeface="+mn-ea"/>
                            <a:cs typeface="Tahoma" pitchFamily="34" charset="0"/>
                          </a:rPr>
                          <m:t>á</m:t>
                        </m:r>
                        <m:r>
                          <m:rPr>
                            <m:nor/>
                          </m:rPr>
                          <a:rPr lang="nl-NL" sz="4800" kern="1200" smtClean="0">
                            <a:solidFill>
                              <a:schemeClr val="tx1"/>
                            </a:solidFill>
                            <a:latin typeface="Tahoma" pitchFamily="34" charset="0"/>
                            <a:ea typeface="+mn-ea"/>
                            <a:cs typeface="Tahoma" pitchFamily="34" charset="0"/>
                          </a:rPr>
                          <m:t>p</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thay</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th</m:t>
                        </m:r>
                        <m:r>
                          <m:rPr>
                            <m:nor/>
                          </m:rPr>
                          <a:rPr lang="nl-NL" sz="4800" kern="1200" smtClean="0">
                            <a:solidFill>
                              <a:schemeClr val="tx1"/>
                            </a:solidFill>
                            <a:latin typeface="Tahoma" pitchFamily="34" charset="0"/>
                            <a:ea typeface="+mn-ea"/>
                            <a:cs typeface="Tahoma" pitchFamily="34" charset="0"/>
                          </a:rPr>
                          <m:t>ế </m:t>
                        </m:r>
                        <m:r>
                          <m:rPr>
                            <m:nor/>
                          </m:rPr>
                          <a:rPr lang="nl-NL" sz="4800" kern="1200" smtClean="0">
                            <a:solidFill>
                              <a:schemeClr val="tx1"/>
                            </a:solidFill>
                            <a:latin typeface="Tahoma" pitchFamily="34" charset="0"/>
                            <a:ea typeface="+mn-ea"/>
                            <a:cs typeface="Tahoma" pitchFamily="34" charset="0"/>
                          </a:rPr>
                          <m:t>c</m:t>
                        </m:r>
                        <m:r>
                          <m:rPr>
                            <m:nor/>
                          </m:rPr>
                          <a:rPr lang="nl-NL" sz="4800" kern="1200" smtClean="0">
                            <a:solidFill>
                              <a:schemeClr val="tx1"/>
                            </a:solidFill>
                            <a:latin typeface="Tahoma" pitchFamily="34" charset="0"/>
                            <a:ea typeface="+mn-ea"/>
                            <a:cs typeface="Tahoma" pitchFamily="34" charset="0"/>
                          </a:rPr>
                          <m:t>ủ</m:t>
                        </m:r>
                        <m:r>
                          <m:rPr>
                            <m:nor/>
                          </m:rPr>
                          <a:rPr lang="nl-NL" sz="4800" kern="1200" smtClean="0">
                            <a:solidFill>
                              <a:schemeClr val="tx1"/>
                            </a:solidFill>
                            <a:latin typeface="Tahoma" pitchFamily="34" charset="0"/>
                            <a:ea typeface="+mn-ea"/>
                            <a:cs typeface="Tahoma" pitchFamily="34" charset="0"/>
                          </a:rPr>
                          <m:t>a</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c</m:t>
                        </m:r>
                        <m:r>
                          <m:rPr>
                            <m:nor/>
                          </m:rPr>
                          <a:rPr lang="nl-NL" sz="4800" kern="1200" smtClean="0">
                            <a:solidFill>
                              <a:schemeClr val="tx1"/>
                            </a:solidFill>
                            <a:latin typeface="Tahoma" pitchFamily="34" charset="0"/>
                            <a:ea typeface="+mn-ea"/>
                            <a:cs typeface="Tahoma" pitchFamily="34" charset="0"/>
                          </a:rPr>
                          <m:t>á</m:t>
                        </m:r>
                        <m:r>
                          <m:rPr>
                            <m:nor/>
                          </m:rPr>
                          <a:rPr lang="nl-NL" sz="4800" kern="1200" smtClean="0">
                            <a:solidFill>
                              <a:schemeClr val="tx1"/>
                            </a:solidFill>
                            <a:latin typeface="Tahoma" pitchFamily="34" charset="0"/>
                            <a:ea typeface="+mn-ea"/>
                            <a:cs typeface="Tahoma" pitchFamily="34" charset="0"/>
                          </a:rPr>
                          <m:t>c</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h</m:t>
                        </m:r>
                        <m:r>
                          <m:rPr>
                            <m:nor/>
                          </m:rPr>
                          <a:rPr lang="nl-NL" sz="4800" kern="1200" smtClean="0">
                            <a:solidFill>
                              <a:schemeClr val="tx1"/>
                            </a:solidFill>
                            <a:latin typeface="Tahoma" pitchFamily="34" charset="0"/>
                            <a:ea typeface="+mn-ea"/>
                            <a:cs typeface="Tahoma" pitchFamily="34" charset="0"/>
                          </a:rPr>
                          <m:t>ợ</m:t>
                        </m:r>
                        <m:r>
                          <m:rPr>
                            <m:nor/>
                          </m:rPr>
                          <a:rPr lang="nl-NL" sz="4800" kern="1200" smtClean="0">
                            <a:solidFill>
                              <a:schemeClr val="tx1"/>
                            </a:solidFill>
                            <a:latin typeface="Tahoma" pitchFamily="34" charset="0"/>
                            <a:ea typeface="+mn-ea"/>
                            <a:cs typeface="Tahoma" pitchFamily="34" charset="0"/>
                          </a:rPr>
                          <m:t>p</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ch</m:t>
                        </m:r>
                        <m:r>
                          <m:rPr>
                            <m:nor/>
                          </m:rPr>
                          <a:rPr lang="nl-NL" sz="4800" kern="1200" smtClean="0">
                            <a:solidFill>
                              <a:schemeClr val="tx1"/>
                            </a:solidFill>
                            <a:latin typeface="Tahoma" pitchFamily="34" charset="0"/>
                            <a:ea typeface="+mn-ea"/>
                            <a:cs typeface="Tahoma" pitchFamily="34" charset="0"/>
                          </a:rPr>
                          <m:t>ấ</m:t>
                        </m:r>
                        <m:r>
                          <m:rPr>
                            <m:nor/>
                          </m:rPr>
                          <a:rPr lang="nl-NL" sz="4800" kern="1200" smtClean="0">
                            <a:solidFill>
                              <a:schemeClr val="tx1"/>
                            </a:solidFill>
                            <a:latin typeface="Tahoma" pitchFamily="34" charset="0"/>
                            <a:ea typeface="+mn-ea"/>
                            <a:cs typeface="Tahoma" pitchFamily="34" charset="0"/>
                          </a:rPr>
                          <m:t>t</m:t>
                        </m:r>
                        <m:r>
                          <m:rPr>
                            <m:nor/>
                          </m:rPr>
                          <a:rPr lang="nl-NL"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ca</m:t>
                        </m:r>
                        <m:r>
                          <m:rPr>
                            <m:nor/>
                          </m:rPr>
                          <a:rPr lang="en-US" sz="4800" b="0" i="0" kern="1200" smtClean="0">
                            <a:solidFill>
                              <a:schemeClr val="tx1"/>
                            </a:solidFill>
                            <a:latin typeface="Tahoma" pitchFamily="34" charset="0"/>
                            <a:ea typeface="+mn-ea"/>
                            <a:cs typeface="Tahoma" pitchFamily="34" charset="0"/>
                          </a:rPr>
                          <m:t>r</m:t>
                        </m:r>
                        <m:r>
                          <m:rPr>
                            <m:nor/>
                          </m:rPr>
                          <a:rPr lang="nl-NL" sz="4800" kern="1200" smtClean="0">
                            <a:solidFill>
                              <a:schemeClr val="tx1"/>
                            </a:solidFill>
                            <a:latin typeface="Tahoma" pitchFamily="34" charset="0"/>
                            <a:ea typeface="+mn-ea"/>
                            <a:cs typeface="Tahoma" pitchFamily="34" charset="0"/>
                          </a:rPr>
                          <m:t>bonyl</m:t>
                        </m:r>
                        <m:r>
                          <m:rPr>
                            <m:nor/>
                          </m:rPr>
                          <a:rPr lang="nl-NL" sz="4800" kern="1200" smtClean="0">
                            <a:solidFill>
                              <a:schemeClr val="tx1"/>
                            </a:solidFill>
                            <a:latin typeface="Tahoma" pitchFamily="34" charset="0"/>
                            <a:ea typeface="+mn-ea"/>
                            <a:cs typeface="Tahoma" pitchFamily="34" charset="0"/>
                          </a:rPr>
                          <m:t> </m:t>
                        </m:r>
                        <m:r>
                          <m:rPr>
                            <m:nor/>
                          </m:rPr>
                          <a:rPr lang="en-US" sz="4800" kern="1200" smtClean="0">
                            <a:solidFill>
                              <a:schemeClr val="tx1"/>
                            </a:solidFill>
                            <a:latin typeface="Tahoma" pitchFamily="34" charset="0"/>
                            <a:ea typeface="+mn-ea"/>
                            <a:cs typeface="Tahoma" pitchFamily="34" charset="0"/>
                          </a:rPr>
                          <m:t>C</m:t>
                        </m:r>
                        <m:r>
                          <m:rPr>
                            <m:nor/>
                          </m:rPr>
                          <a:rPr lang="en-US" sz="4800" kern="1200" baseline="-25000" smtClean="0">
                            <a:solidFill>
                              <a:schemeClr val="tx1"/>
                            </a:solidFill>
                            <a:latin typeface="Tahoma" pitchFamily="34" charset="0"/>
                            <a:ea typeface="+mn-ea"/>
                            <a:cs typeface="Tahoma" pitchFamily="34" charset="0"/>
                          </a:rPr>
                          <m:t>4</m:t>
                        </m:r>
                        <m:r>
                          <m:rPr>
                            <m:nor/>
                          </m:rPr>
                          <a:rPr lang="en-US" sz="4800" kern="1200" smtClean="0">
                            <a:solidFill>
                              <a:schemeClr val="tx1"/>
                            </a:solidFill>
                            <a:latin typeface="Tahoma" pitchFamily="34" charset="0"/>
                            <a:ea typeface="+mn-ea"/>
                            <a:cs typeface="Tahoma" pitchFamily="34" charset="0"/>
                          </a:rPr>
                          <m:t>H</m:t>
                        </m:r>
                        <m:r>
                          <m:rPr>
                            <m:nor/>
                          </m:rPr>
                          <a:rPr lang="en-US" sz="4800" kern="1200" baseline="-25000" smtClean="0">
                            <a:solidFill>
                              <a:schemeClr val="tx1"/>
                            </a:solidFill>
                            <a:latin typeface="Tahoma" pitchFamily="34" charset="0"/>
                            <a:ea typeface="+mn-ea"/>
                            <a:cs typeface="Tahoma" pitchFamily="34" charset="0"/>
                          </a:rPr>
                          <m:t>8</m:t>
                        </m:r>
                        <m:r>
                          <m:rPr>
                            <m:nor/>
                          </m:rPr>
                          <a:rPr lang="en-US" sz="4800" kern="1200" smtClean="0">
                            <a:solidFill>
                              <a:schemeClr val="tx1"/>
                            </a:solidFill>
                            <a:latin typeface="Tahoma" pitchFamily="34" charset="0"/>
                            <a:ea typeface="+mn-ea"/>
                            <a:cs typeface="Tahoma" pitchFamily="34" charset="0"/>
                          </a:rPr>
                          <m:t>O</m:t>
                        </m:r>
                        <m:r>
                          <m:rPr>
                            <m:nor/>
                          </m:rPr>
                          <a:rPr lang="en-US" sz="4800" kern="1200" smtClean="0">
                            <a:solidFill>
                              <a:schemeClr val="tx1"/>
                            </a:solidFill>
                            <a:latin typeface="Tahoma" pitchFamily="34" charset="0"/>
                            <a:ea typeface="+mn-ea"/>
                            <a:cs typeface="Tahoma" pitchFamily="34" charset="0"/>
                          </a:rPr>
                          <m:t> </m:t>
                        </m:r>
                        <m:r>
                          <m:rPr>
                            <m:nor/>
                          </m:rPr>
                          <a:rPr lang="nl-NL" sz="4800" kern="1200" smtClean="0">
                            <a:solidFill>
                              <a:schemeClr val="tx1"/>
                            </a:solidFill>
                            <a:latin typeface="Tahoma" pitchFamily="34" charset="0"/>
                            <a:ea typeface="+mn-ea"/>
                            <a:cs typeface="Tahoma" pitchFamily="34" charset="0"/>
                          </a:rPr>
                          <m:t>đã </m:t>
                        </m:r>
                        <m:r>
                          <m:rPr>
                            <m:nor/>
                          </m:rPr>
                          <a:rPr lang="nl-NL" sz="4800" kern="1200" smtClean="0">
                            <a:solidFill>
                              <a:schemeClr val="tx1"/>
                            </a:solidFill>
                            <a:latin typeface="Tahoma" pitchFamily="34" charset="0"/>
                            <a:ea typeface="+mn-ea"/>
                            <a:cs typeface="Tahoma" pitchFamily="34" charset="0"/>
                          </a:rPr>
                          <m:t>vi</m:t>
                        </m:r>
                        <m:r>
                          <m:rPr>
                            <m:nor/>
                          </m:rPr>
                          <a:rPr lang="nl-NL" sz="4800" kern="1200" smtClean="0">
                            <a:solidFill>
                              <a:schemeClr val="tx1"/>
                            </a:solidFill>
                            <a:latin typeface="Tahoma" pitchFamily="34" charset="0"/>
                            <a:ea typeface="+mn-ea"/>
                            <a:cs typeface="Tahoma" pitchFamily="34" charset="0"/>
                          </a:rPr>
                          <m:t>ế</m:t>
                        </m:r>
                        <m:r>
                          <m:rPr>
                            <m:nor/>
                          </m:rPr>
                          <a:rPr lang="nl-NL" sz="4800" kern="1200" smtClean="0">
                            <a:solidFill>
                              <a:schemeClr val="tx1"/>
                            </a:solidFill>
                            <a:latin typeface="Tahoma" pitchFamily="34" charset="0"/>
                            <a:ea typeface="+mn-ea"/>
                            <a:cs typeface="Tahoma" pitchFamily="34" charset="0"/>
                          </a:rPr>
                          <m:t>t</m:t>
                        </m:r>
                        <m:r>
                          <m:rPr>
                            <m:nor/>
                          </m:rPr>
                          <a:rPr lang="nl-NL" sz="4800" kern="1200" smtClean="0">
                            <a:solidFill>
                              <a:schemeClr val="tx1"/>
                            </a:solidFill>
                            <a:latin typeface="Tahoma" pitchFamily="34" charset="0"/>
                            <a:ea typeface="+mn-ea"/>
                            <a:cs typeface="Tahoma" pitchFamily="34" charset="0"/>
                          </a:rPr>
                          <m:t> ở </m:t>
                        </m:r>
                        <m:r>
                          <m:rPr>
                            <m:nor/>
                          </m:rPr>
                          <a:rPr lang="nl-NL" sz="4800" kern="1200" smtClean="0">
                            <a:solidFill>
                              <a:schemeClr val="tx1"/>
                            </a:solidFill>
                            <a:latin typeface="Tahoma" pitchFamily="34" charset="0"/>
                            <a:ea typeface="+mn-ea"/>
                            <a:cs typeface="Tahoma" pitchFamily="34" charset="0"/>
                          </a:rPr>
                          <m:t>tr</m:t>
                        </m:r>
                        <m:r>
                          <m:rPr>
                            <m:nor/>
                          </m:rPr>
                          <a:rPr lang="nl-NL" sz="4800" kern="1200" smtClean="0">
                            <a:solidFill>
                              <a:schemeClr val="tx1"/>
                            </a:solidFill>
                            <a:latin typeface="Tahoma" pitchFamily="34" charset="0"/>
                            <a:ea typeface="+mn-ea"/>
                            <a:cs typeface="Tahoma" pitchFamily="34" charset="0"/>
                          </a:rPr>
                          <m:t>ê</m:t>
                        </m:r>
                        <m:r>
                          <m:rPr>
                            <m:nor/>
                          </m:rPr>
                          <a:rPr lang="nl-NL" sz="4800" kern="1200" smtClean="0">
                            <a:solidFill>
                              <a:schemeClr val="tx1"/>
                            </a:solidFill>
                            <a:latin typeface="Tahoma" pitchFamily="34" charset="0"/>
                            <a:ea typeface="+mn-ea"/>
                            <a:cs typeface="Tahoma" pitchFamily="34" charset="0"/>
                          </a:rPr>
                          <m:t>n</m:t>
                        </m:r>
                        <m:r>
                          <m:rPr>
                            <m:nor/>
                          </m:rPr>
                          <a:rPr lang="nl-NL" sz="4800" kern="1200" smtClean="0">
                            <a:solidFill>
                              <a:schemeClr val="tx1"/>
                            </a:solidFill>
                            <a:latin typeface="Tahoma" pitchFamily="34" charset="0"/>
                            <a:ea typeface="+mn-ea"/>
                            <a:cs typeface="Tahoma" pitchFamily="34" charset="0"/>
                          </a:rPr>
                          <m:t>.</m:t>
                        </m:r>
                      </m:oMath>
                    </m:oMathPara>
                  </a14:m>
                  <a:endParaRPr lang="vi-VN" sz="4800" kern="1200">
                    <a:solidFill>
                      <a:schemeClr val="tx1"/>
                    </a:solidFill>
                    <a:latin typeface="Tahoma" pitchFamily="34" charset="0"/>
                    <a:ea typeface="+mn-ea"/>
                    <a:cs typeface="Tahoma" pitchFamily="34"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562309" y="2172947"/>
                  <a:ext cx="20261986" cy="238997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sp>
        <p:nvSpPr>
          <p:cNvPr id="6" name="TextBox 5">
            <a:extLst>
              <a:ext uri="{FF2B5EF4-FFF2-40B4-BE49-F238E27FC236}">
                <a16:creationId xmlns="" xmlns:a16="http://schemas.microsoft.com/office/drawing/2014/main" id="{AC5432FF-1C58-1C49-A243-49473E41214D}"/>
              </a:ext>
            </a:extLst>
          </p:cNvPr>
          <p:cNvSpPr txBox="1"/>
          <p:nvPr/>
        </p:nvSpPr>
        <p:spPr>
          <a:xfrm>
            <a:off x="4361201" y="6825180"/>
            <a:ext cx="12745700" cy="4766626"/>
          </a:xfrm>
          <a:prstGeom prst="rect">
            <a:avLst/>
          </a:prstGeom>
          <a:noFill/>
        </p:spPr>
        <p:txBody>
          <a:bodyPr wrap="square">
            <a:spAutoFit/>
          </a:bodyPr>
          <a:lstStyle/>
          <a:p>
            <a:pPr>
              <a:lnSpc>
                <a:spcPct val="115000"/>
              </a:lnSpc>
              <a:spcAft>
                <a:spcPts val="1000"/>
              </a:spcAft>
            </a:pPr>
            <a:r>
              <a:rPr lang="en-US" sz="4800" kern="1200">
                <a:solidFill>
                  <a:schemeClr val="tx1"/>
                </a:solidFill>
                <a:latin typeface="Tahoma" pitchFamily="34" charset="0"/>
                <a:ea typeface="+mn-ea"/>
                <a:cs typeface="Tahoma" pitchFamily="34" charset="0"/>
              </a:rPr>
              <a:t>- </a:t>
            </a:r>
            <a:r>
              <a:rPr lang="vi-VN" sz="4800" kern="1200">
                <a:solidFill>
                  <a:schemeClr val="tx1"/>
                </a:solidFill>
                <a:latin typeface="Tahoma" pitchFamily="34" charset="0"/>
                <a:ea typeface="+mn-ea"/>
                <a:cs typeface="Tahoma" pitchFamily="34" charset="0"/>
              </a:rPr>
              <a:t>Đồng phân aldehyde</a:t>
            </a:r>
          </a:p>
          <a:p>
            <a:pPr>
              <a:lnSpc>
                <a:spcPct val="115000"/>
              </a:lnSpc>
              <a:spcAft>
                <a:spcPts val="1000"/>
              </a:spcAft>
            </a:pPr>
            <a:r>
              <a:rPr lang="en-US" sz="4800" kern="1200">
                <a:solidFill>
                  <a:schemeClr val="tx1"/>
                </a:solidFill>
                <a:latin typeface="Tahoma" pitchFamily="34" charset="0"/>
                <a:ea typeface="+mn-ea"/>
                <a:cs typeface="Tahoma" pitchFamily="34" charset="0"/>
              </a:rPr>
              <a:t>CH</a:t>
            </a:r>
            <a:r>
              <a:rPr lang="en-US" sz="4800" kern="1200" baseline="-25000">
                <a:solidFill>
                  <a:schemeClr val="tx1"/>
                </a:solidFill>
                <a:latin typeface="Tahoma" pitchFamily="34" charset="0"/>
                <a:ea typeface="+mn-ea"/>
                <a:cs typeface="Tahoma" pitchFamily="34" charset="0"/>
              </a:rPr>
              <a:t>3</a:t>
            </a:r>
            <a:r>
              <a:rPr lang="en-US" sz="4800" kern="1200">
                <a:solidFill>
                  <a:schemeClr val="tx1"/>
                </a:solidFill>
                <a:latin typeface="Tahoma" pitchFamily="34" charset="0"/>
                <a:ea typeface="+mn-ea"/>
                <a:cs typeface="Tahoma" pitchFamily="34" charset="0"/>
              </a:rPr>
              <a:t> - CH</a:t>
            </a:r>
            <a:r>
              <a:rPr lang="en-US" sz="4800" kern="1200" baseline="-25000">
                <a:solidFill>
                  <a:schemeClr val="tx1"/>
                </a:solidFill>
                <a:latin typeface="Tahoma" pitchFamily="34" charset="0"/>
                <a:ea typeface="+mn-ea"/>
                <a:cs typeface="Tahoma" pitchFamily="34" charset="0"/>
              </a:rPr>
              <a:t>2</a:t>
            </a:r>
            <a:r>
              <a:rPr lang="en-US" sz="4800" kern="1200">
                <a:solidFill>
                  <a:schemeClr val="tx1"/>
                </a:solidFill>
                <a:latin typeface="Tahoma" pitchFamily="34" charset="0"/>
                <a:ea typeface="+mn-ea"/>
                <a:cs typeface="Tahoma" pitchFamily="34" charset="0"/>
              </a:rPr>
              <a:t> – CH</a:t>
            </a:r>
            <a:r>
              <a:rPr lang="en-US" sz="4800" kern="1200" baseline="-25000">
                <a:solidFill>
                  <a:schemeClr val="tx1"/>
                </a:solidFill>
                <a:latin typeface="Tahoma" pitchFamily="34" charset="0"/>
                <a:ea typeface="+mn-ea"/>
                <a:cs typeface="Tahoma" pitchFamily="34" charset="0"/>
              </a:rPr>
              <a:t>2</a:t>
            </a:r>
            <a:r>
              <a:rPr lang="en-US" sz="4800" kern="1200">
                <a:solidFill>
                  <a:schemeClr val="tx1"/>
                </a:solidFill>
                <a:latin typeface="Tahoma" pitchFamily="34" charset="0"/>
                <a:ea typeface="+mn-ea"/>
                <a:cs typeface="Tahoma" pitchFamily="34" charset="0"/>
              </a:rPr>
              <a:t> – CHO: </a:t>
            </a:r>
            <a:r>
              <a:rPr lang="vi-VN" sz="4800" kern="1200">
                <a:solidFill>
                  <a:schemeClr val="tx1"/>
                </a:solidFill>
                <a:latin typeface="Tahoma" pitchFamily="34" charset="0"/>
                <a:ea typeface="+mn-ea"/>
                <a:cs typeface="Tahoma" pitchFamily="34" charset="0"/>
              </a:rPr>
              <a:t>Butanal</a:t>
            </a:r>
          </a:p>
          <a:p>
            <a:pPr>
              <a:lnSpc>
                <a:spcPct val="115000"/>
              </a:lnSpc>
              <a:spcAft>
                <a:spcPts val="1000"/>
              </a:spcAft>
            </a:pPr>
            <a:r>
              <a:rPr lang="en-US" sz="4800" kern="1200">
                <a:solidFill>
                  <a:schemeClr val="tx1"/>
                </a:solidFill>
                <a:latin typeface="Tahoma" pitchFamily="34" charset="0"/>
                <a:ea typeface="+mn-ea"/>
                <a:cs typeface="Tahoma" pitchFamily="34" charset="0"/>
              </a:rPr>
              <a:t> </a:t>
            </a:r>
            <a:r>
              <a:rPr lang="vi-VN" sz="4800" kern="1200">
                <a:solidFill>
                  <a:schemeClr val="tx1"/>
                </a:solidFill>
                <a:latin typeface="Tahoma" pitchFamily="34" charset="0"/>
                <a:ea typeface="+mn-ea"/>
                <a:cs typeface="Tahoma" pitchFamily="34" charset="0"/>
              </a:rPr>
              <a:t>CH</a:t>
            </a:r>
            <a:r>
              <a:rPr lang="vi-VN" sz="4800" kern="1200" baseline="-25000">
                <a:solidFill>
                  <a:schemeClr val="tx1"/>
                </a:solidFill>
                <a:latin typeface="Tahoma" pitchFamily="34" charset="0"/>
                <a:ea typeface="+mn-ea"/>
                <a:cs typeface="Tahoma" pitchFamily="34" charset="0"/>
              </a:rPr>
              <a:t>3</a:t>
            </a:r>
            <a:r>
              <a:rPr lang="vi-VN" sz="4800" kern="1200">
                <a:solidFill>
                  <a:schemeClr val="tx1"/>
                </a:solidFill>
                <a:latin typeface="Tahoma" pitchFamily="34" charset="0"/>
                <a:ea typeface="+mn-ea"/>
                <a:cs typeface="Tahoma" pitchFamily="34" charset="0"/>
              </a:rPr>
              <a:t> – CH(CH</a:t>
            </a:r>
            <a:r>
              <a:rPr lang="vi-VN" sz="4800" kern="1200" baseline="-25000">
                <a:solidFill>
                  <a:schemeClr val="tx1"/>
                </a:solidFill>
                <a:latin typeface="Tahoma" pitchFamily="34" charset="0"/>
                <a:ea typeface="+mn-ea"/>
                <a:cs typeface="Tahoma" pitchFamily="34" charset="0"/>
              </a:rPr>
              <a:t>3</a:t>
            </a:r>
            <a:r>
              <a:rPr lang="vi-VN" sz="4800" kern="1200">
                <a:solidFill>
                  <a:schemeClr val="tx1"/>
                </a:solidFill>
                <a:latin typeface="Tahoma" pitchFamily="34" charset="0"/>
                <a:ea typeface="+mn-ea"/>
                <a:cs typeface="Tahoma" pitchFamily="34" charset="0"/>
              </a:rPr>
              <a:t>)CHO</a:t>
            </a:r>
            <a:r>
              <a:rPr lang="en-US" sz="4800" kern="1200">
                <a:solidFill>
                  <a:schemeClr val="tx1"/>
                </a:solidFill>
                <a:latin typeface="Tahoma" pitchFamily="34" charset="0"/>
                <a:ea typeface="+mn-ea"/>
                <a:cs typeface="Tahoma" pitchFamily="34" charset="0"/>
              </a:rPr>
              <a:t>: </a:t>
            </a:r>
            <a:r>
              <a:rPr lang="vi-VN" sz="4800" kern="1200">
                <a:solidFill>
                  <a:schemeClr val="tx1"/>
                </a:solidFill>
                <a:latin typeface="Tahoma" pitchFamily="34" charset="0"/>
                <a:ea typeface="+mn-ea"/>
                <a:cs typeface="Tahoma" pitchFamily="34" charset="0"/>
              </a:rPr>
              <a:t>2 – methylpropanal</a:t>
            </a:r>
          </a:p>
          <a:p>
            <a:pPr>
              <a:lnSpc>
                <a:spcPct val="115000"/>
              </a:lnSpc>
              <a:spcAft>
                <a:spcPts val="1000"/>
              </a:spcAft>
            </a:pPr>
            <a:r>
              <a:rPr lang="en-US" sz="4800" kern="1200">
                <a:solidFill>
                  <a:schemeClr val="tx1"/>
                </a:solidFill>
                <a:latin typeface="Tahoma" pitchFamily="34" charset="0"/>
                <a:ea typeface="+mn-ea"/>
                <a:cs typeface="Tahoma" pitchFamily="34" charset="0"/>
              </a:rPr>
              <a:t>- Đồng phân </a:t>
            </a:r>
            <a:r>
              <a:rPr lang="vi-VN" sz="4800" kern="1200">
                <a:solidFill>
                  <a:schemeClr val="tx1"/>
                </a:solidFill>
                <a:latin typeface="Tahoma" pitchFamily="34" charset="0"/>
                <a:ea typeface="+mn-ea"/>
                <a:cs typeface="Tahoma" pitchFamily="34" charset="0"/>
              </a:rPr>
              <a:t>ketone</a:t>
            </a:r>
            <a:r>
              <a:rPr lang="en-US" sz="4800" kern="1200">
                <a:solidFill>
                  <a:schemeClr val="tx1"/>
                </a:solidFill>
                <a:latin typeface="Tahoma" pitchFamily="34" charset="0"/>
                <a:ea typeface="+mn-ea"/>
                <a:cs typeface="Tahoma" pitchFamily="34" charset="0"/>
              </a:rPr>
              <a:t>.</a:t>
            </a:r>
            <a:endParaRPr lang="vi-VN" sz="4800" kern="1200">
              <a:solidFill>
                <a:schemeClr val="tx1"/>
              </a:solidFill>
              <a:latin typeface="Tahoma" pitchFamily="34" charset="0"/>
              <a:ea typeface="+mn-ea"/>
              <a:cs typeface="Tahoma" pitchFamily="34" charset="0"/>
            </a:endParaRPr>
          </a:p>
          <a:p>
            <a:pPr algn="just">
              <a:lnSpc>
                <a:spcPct val="115000"/>
              </a:lnSpc>
              <a:spcAft>
                <a:spcPts val="1000"/>
              </a:spcAft>
            </a:pPr>
            <a:r>
              <a:rPr lang="en-US" sz="4800" kern="1200">
                <a:solidFill>
                  <a:schemeClr val="tx1"/>
                </a:solidFill>
                <a:latin typeface="Tahoma" pitchFamily="34" charset="0"/>
                <a:ea typeface="+mn-ea"/>
                <a:cs typeface="Tahoma" pitchFamily="34" charset="0"/>
              </a:rPr>
              <a:t> </a:t>
            </a:r>
            <a:r>
              <a:rPr lang="vi-VN" sz="4800" kern="1200">
                <a:solidFill>
                  <a:schemeClr val="tx1"/>
                </a:solidFill>
                <a:latin typeface="Tahoma" pitchFamily="34" charset="0"/>
                <a:ea typeface="+mn-ea"/>
                <a:cs typeface="Tahoma" pitchFamily="34" charset="0"/>
              </a:rPr>
              <a:t>CH</a:t>
            </a:r>
            <a:r>
              <a:rPr lang="vi-VN" sz="4800" kern="1200" baseline="-25000">
                <a:solidFill>
                  <a:schemeClr val="tx1"/>
                </a:solidFill>
                <a:latin typeface="Tahoma" pitchFamily="34" charset="0"/>
                <a:ea typeface="+mn-ea"/>
                <a:cs typeface="Tahoma" pitchFamily="34" charset="0"/>
              </a:rPr>
              <a:t>3</a:t>
            </a:r>
            <a:r>
              <a:rPr lang="vi-VN" sz="4800" kern="1200">
                <a:solidFill>
                  <a:schemeClr val="tx1"/>
                </a:solidFill>
                <a:latin typeface="Tahoma" pitchFamily="34" charset="0"/>
                <a:ea typeface="+mn-ea"/>
                <a:cs typeface="Tahoma" pitchFamily="34" charset="0"/>
              </a:rPr>
              <a:t> – CH</a:t>
            </a:r>
            <a:r>
              <a:rPr lang="vi-VN" sz="4800" kern="1200" baseline="-25000">
                <a:solidFill>
                  <a:schemeClr val="tx1"/>
                </a:solidFill>
                <a:latin typeface="Tahoma" pitchFamily="34" charset="0"/>
                <a:ea typeface="+mn-ea"/>
                <a:cs typeface="Tahoma" pitchFamily="34" charset="0"/>
              </a:rPr>
              <a:t>2</a:t>
            </a:r>
            <a:r>
              <a:rPr lang="vi-VN" sz="4800" kern="1200">
                <a:solidFill>
                  <a:schemeClr val="tx1"/>
                </a:solidFill>
                <a:latin typeface="Tahoma" pitchFamily="34" charset="0"/>
                <a:ea typeface="+mn-ea"/>
                <a:cs typeface="Tahoma" pitchFamily="34" charset="0"/>
              </a:rPr>
              <a:t> – CO – CH</a:t>
            </a:r>
            <a:r>
              <a:rPr lang="vi-VN" sz="4800" kern="1200" baseline="-25000">
                <a:solidFill>
                  <a:schemeClr val="tx1"/>
                </a:solidFill>
                <a:latin typeface="Tahoma" pitchFamily="34" charset="0"/>
                <a:ea typeface="+mn-ea"/>
                <a:cs typeface="Tahoma" pitchFamily="34" charset="0"/>
              </a:rPr>
              <a:t>3</a:t>
            </a:r>
            <a:r>
              <a:rPr lang="en-US" sz="4800" kern="1200">
                <a:solidFill>
                  <a:schemeClr val="tx1"/>
                </a:solidFill>
                <a:latin typeface="Tahoma" pitchFamily="34" charset="0"/>
                <a:ea typeface="+mn-ea"/>
                <a:cs typeface="Tahoma" pitchFamily="34" charset="0"/>
              </a:rPr>
              <a:t>: </a:t>
            </a:r>
            <a:r>
              <a:rPr lang="vi-VN" sz="4800" kern="1200">
                <a:solidFill>
                  <a:schemeClr val="tx1"/>
                </a:solidFill>
                <a:latin typeface="Tahoma" pitchFamily="34" charset="0"/>
                <a:ea typeface="+mn-ea"/>
                <a:cs typeface="Tahoma" pitchFamily="34" charset="0"/>
              </a:rPr>
              <a:t>Butan – 2 –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 xmlns:a16="http://schemas.microsoft.com/office/drawing/2014/main" id="{89949DF0-2360-0822-0451-B3D43DBDEE77}"/>
              </a:ext>
            </a:extLst>
          </p:cNvPr>
          <p:cNvGrpSpPr/>
          <p:nvPr/>
        </p:nvGrpSpPr>
        <p:grpSpPr>
          <a:xfrm>
            <a:off x="311475" y="9501785"/>
            <a:ext cx="23671340" cy="4215802"/>
            <a:chOff x="184496" y="3644281"/>
            <a:chExt cx="11834900" cy="1360709"/>
          </a:xfrm>
        </p:grpSpPr>
        <p:sp>
          <p:nvSpPr>
            <p:cNvPr id="47" name="Rounded Rectangle 4">
              <a:extLst>
                <a:ext uri="{FF2B5EF4-FFF2-40B4-BE49-F238E27FC236}">
                  <a16:creationId xmlns="" xmlns:a16="http://schemas.microsoft.com/office/drawing/2014/main" id="{533A3AF6-CB17-E64A-7561-8A4709C06959}"/>
                </a:ext>
              </a:extLst>
            </p:cNvPr>
            <p:cNvSpPr/>
            <p:nvPr/>
          </p:nvSpPr>
          <p:spPr>
            <a:xfrm>
              <a:off x="184496" y="3644281"/>
              <a:ext cx="11834900" cy="1360709"/>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15000"/>
                </a:lnSpc>
                <a:spcAft>
                  <a:spcPts val="1000"/>
                </a:spcAft>
              </a:pPr>
              <a:r>
                <a:rPr lang="en-US" sz="180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vi-VN"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1000"/>
                </a:spcAft>
              </a:pPr>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pPr>
              <a:r>
                <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rPr>
                <a:t>      +  </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a) 2- methylpropanal</a:t>
              </a:r>
              <a:endPar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pPr>
              <a:r>
                <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b) Pentan-2-one</a:t>
              </a:r>
            </a:p>
            <a:p>
              <a:pPr algn="ctr">
                <a:lnSpc>
                  <a:spcPct val="115000"/>
                </a:lnSpc>
              </a:pPr>
              <a:r>
                <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c) 2-methylbut-2-enal</a:t>
              </a:r>
              <a:r>
                <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
              </a:r>
              <a:b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rPr>
                <a:t>            +   </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a) CH</a:t>
              </a:r>
              <a:r>
                <a:rPr lang="vi-VN" sz="40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a:t>3</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-CH</a:t>
              </a:r>
              <a:r>
                <a:rPr lang="vi-VN" sz="40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-CH(CH</a:t>
              </a:r>
              <a:r>
                <a:rPr lang="vi-VN" sz="40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a:t>3</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)-CHO</a:t>
              </a:r>
            </a:p>
            <a:p>
              <a:pPr algn="ctr">
                <a:lnSpc>
                  <a:spcPct val="115000"/>
                </a:lnSpc>
              </a:pPr>
              <a:r>
                <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b) CH</a:t>
              </a:r>
              <a:r>
                <a:rPr lang="vi-VN" sz="40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=CH-CH</a:t>
              </a:r>
              <a:r>
                <a:rPr lang="vi-VN" sz="40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000" kern="1200">
                  <a:solidFill>
                    <a:schemeClr val="tx1"/>
                  </a:solidFill>
                  <a:latin typeface="Tahoma" panose="020B0604030504040204" pitchFamily="34" charset="0"/>
                  <a:ea typeface="Tahoma" panose="020B0604030504040204" pitchFamily="34" charset="0"/>
                  <a:cs typeface="Tahoma" panose="020B0604030504040204" pitchFamily="34" charset="0"/>
                </a:rPr>
                <a:t>-CHO</a:t>
              </a:r>
            </a:p>
            <a:p>
              <a:pPr algn="ctr">
                <a:lnSpc>
                  <a:spcPct val="115000"/>
                </a:lnSpc>
                <a:spcAft>
                  <a:spcPts val="1000"/>
                </a:spcAft>
              </a:pPr>
              <a:r>
                <a:rPr lang="en-US" sz="4800" kern="12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 xmlns:a16="http://schemas.microsoft.com/office/drawing/2014/main" id="{B51634C0-3A58-16D0-A779-09F3E36371C5}"/>
                </a:ext>
              </a:extLst>
            </p:cNvPr>
            <p:cNvGrpSpPr/>
            <p:nvPr/>
          </p:nvGrpSpPr>
          <p:grpSpPr>
            <a:xfrm>
              <a:off x="203200" y="3809064"/>
              <a:ext cx="1740441" cy="488897"/>
              <a:chOff x="1275608" y="6553399"/>
              <a:chExt cx="3411894" cy="888302"/>
            </a:xfrm>
          </p:grpSpPr>
          <p:sp>
            <p:nvSpPr>
              <p:cNvPr id="49" name="Freeform 20">
                <a:extLst>
                  <a:ext uri="{FF2B5EF4-FFF2-40B4-BE49-F238E27FC236}">
                    <a16:creationId xmlns="" xmlns:a16="http://schemas.microsoft.com/office/drawing/2014/main" id="{CB2C6447-F10A-85B5-351E-1368979AA8E1}"/>
                  </a:ext>
                </a:extLst>
              </p:cNvPr>
              <p:cNvSpPr>
                <a:spLocks/>
              </p:cNvSpPr>
              <p:nvPr/>
            </p:nvSpPr>
            <p:spPr bwMode="auto">
              <a:xfrm rot="16200000" flipV="1">
                <a:off x="2827563" y="552209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 xmlns:a16="http://schemas.microsoft.com/office/drawing/2014/main" id="{7DBB913B-8810-03CA-0284-DFEEA75DF4A7}"/>
                  </a:ext>
                </a:extLst>
              </p:cNvPr>
              <p:cNvSpPr txBox="1"/>
              <p:nvPr/>
            </p:nvSpPr>
            <p:spPr>
              <a:xfrm>
                <a:off x="2187639" y="6709937"/>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 xmlns:a16="http://schemas.microsoft.com/office/drawing/2014/main" id="{C8F2E8D7-6263-EA9F-860C-FFD8DF7C34FF}"/>
                  </a:ext>
                </a:extLst>
              </p:cNvPr>
              <p:cNvSpPr/>
              <p:nvPr/>
            </p:nvSpPr>
            <p:spPr>
              <a:xfrm flipV="1">
                <a:off x="1275608" y="6561550"/>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 xmlns:a16="http://schemas.microsoft.com/office/drawing/2014/main" id="{0C11A332-74F2-211E-5420-721D195E6240}"/>
                  </a:ext>
                </a:extLst>
              </p:cNvPr>
              <p:cNvSpPr>
                <a:spLocks noEditPoints="1"/>
              </p:cNvSpPr>
              <p:nvPr/>
            </p:nvSpPr>
            <p:spPr bwMode="auto">
              <a:xfrm>
                <a:off x="1403701" y="6608768"/>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 xmlns:a16="http://schemas.microsoft.com/office/drawing/2014/main" id="{519A3A9B-06D2-AAB5-842E-BA68BBE5F223}"/>
              </a:ext>
            </a:extLst>
          </p:cNvPr>
          <p:cNvGrpSpPr/>
          <p:nvPr/>
        </p:nvGrpSpPr>
        <p:grpSpPr>
          <a:xfrm>
            <a:off x="479578" y="1562101"/>
            <a:ext cx="23743910" cy="8076399"/>
            <a:chOff x="226013" y="2034258"/>
            <a:chExt cx="24069321" cy="6515940"/>
          </a:xfrm>
        </p:grpSpPr>
        <p:grpSp>
          <p:nvGrpSpPr>
            <p:cNvPr id="264" name="Group 20">
              <a:extLst>
                <a:ext uri="{FF2B5EF4-FFF2-40B4-BE49-F238E27FC236}">
                  <a16:creationId xmlns="" xmlns:a16="http://schemas.microsoft.com/office/drawing/2014/main" id="{3610751E-E89B-16A3-0727-666AB97FA645}"/>
                </a:ext>
              </a:extLst>
            </p:cNvPr>
            <p:cNvGrpSpPr/>
            <p:nvPr/>
          </p:nvGrpSpPr>
          <p:grpSpPr>
            <a:xfrm>
              <a:off x="226013" y="2034258"/>
              <a:ext cx="23825350" cy="6362893"/>
              <a:chOff x="534987" y="1647866"/>
              <a:chExt cx="23017949" cy="5336214"/>
            </a:xfrm>
          </p:grpSpPr>
          <p:sp>
            <p:nvSpPr>
              <p:cNvPr id="266" name="Rounded Rectangle 24">
                <a:extLst>
                  <a:ext uri="{FF2B5EF4-FFF2-40B4-BE49-F238E27FC236}">
                    <a16:creationId xmlns="" xmlns:a16="http://schemas.microsoft.com/office/drawing/2014/main" id="{EE17A035-4F3F-415E-BEA7-3331C045288F}"/>
                  </a:ext>
                </a:extLst>
              </p:cNvPr>
              <p:cNvSpPr/>
              <p:nvPr/>
            </p:nvSpPr>
            <p:spPr bwMode="auto">
              <a:xfrm>
                <a:off x="755650" y="1720891"/>
                <a:ext cx="22797286" cy="5263189"/>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Câu 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 xmlns:a16="http://schemas.microsoft.com/office/drawing/2014/main" id="{0CE78A64-B2F6-ED1E-BAE0-B92E926AD0E1}"/>
                    </a:ext>
                  </a:extLst>
                </p:cNvPr>
                <p:cNvSpPr txBox="1">
                  <a:spLocks noChangeArrowheads="1"/>
                </p:cNvSpPr>
                <p:nvPr/>
              </p:nvSpPr>
              <p:spPr bwMode="auto">
                <a:xfrm>
                  <a:off x="3562309" y="2172947"/>
                  <a:ext cx="20733025" cy="6377251"/>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defTabSz="2177060">
                    <a:lnSpc>
                      <a:spcPct val="150000"/>
                    </a:lnSpc>
                    <a:spcBef>
                      <a:spcPts val="0"/>
                    </a:spcBef>
                    <a:buClrTx/>
                    <a:buNone/>
                    <a:defRPr/>
                  </a:pPr>
                  <a14:m>
                    <m:oMathPara xmlns:m="http://schemas.openxmlformats.org/officeDocument/2006/math">
                      <m:oMathParaPr>
                        <m:jc m:val="centerGroup"/>
                      </m:oMathParaPr>
                      <m:oMath xmlns:m="http://schemas.openxmlformats.org/officeDocument/2006/math">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G</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ọ</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i</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t</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ê</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n</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theo</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danh</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ph</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á</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p</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thay</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th</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ế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ủ</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a</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á</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h</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ợ</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p</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ấ</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t</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carbonyl</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sau</m:t>
                        </m:r>
                        <m:r>
                          <m:rPr>
                            <m:nor/>
                          </m:rPr>
                          <a:rPr lang="nl-NL" sz="4800" kern="1200" smtClean="0">
                            <a:solidFill>
                              <a:schemeClr val="tx1"/>
                            </a:solidFill>
                            <a:latin typeface="Tahoma" panose="020B0604030504040204" pitchFamily="34" charset="0"/>
                            <a:ea typeface="Tahoma" panose="020B0604030504040204" pitchFamily="34" charset="0"/>
                            <a:cs typeface="Tahoma" panose="020B0604030504040204" pitchFamily="34" charset="0"/>
                          </a:rPr>
                          <m:t>:</m:t>
                        </m:r>
                        <m:r>
                          <m:rPr>
                            <m:nor/>
                          </m:rPr>
                          <a:rPr lang="en-US" sz="4800" i="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0" i="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i="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a</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m:t>3</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m:t>
                        </m:r>
                        <m:r>
                          <m:rPr>
                            <m:nor/>
                          </m:rPr>
                          <a:rPr lang="nl-NL" sz="48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m:t>2</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CHO</m:t>
                        </m:r>
                      </m:oMath>
                    </m:oMathPara>
                  </a14:m>
                  <a:endParaRPr lang="vi-VN" sz="48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2177060">
                    <a:lnSpc>
                      <a:spcPct val="150000"/>
                    </a:lnSpc>
                    <a:spcBef>
                      <a:spcPts val="0"/>
                    </a:spcBef>
                    <a:buClrTx/>
                    <a:buNone/>
                    <a:defRPr/>
                  </a:pPr>
                  <a14:m>
                    <m:oMathPara xmlns:m="http://schemas.openxmlformats.org/officeDocument/2006/math">
                      <m:oMathParaPr>
                        <m:jc m:val="centerGroup"/>
                      </m:oMathParaPr>
                      <m:oMath xmlns:m="http://schemas.openxmlformats.org/officeDocument/2006/math">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b</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m:t>3</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₂</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₂</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COCH</m:t>
                        </m:r>
                        <m:r>
                          <m:rPr>
                            <m:nor/>
                          </m:rPr>
                          <a:rPr lang="nl-NL" sz="48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m:t>3</m:t>
                        </m:r>
                      </m:oMath>
                    </m:oMathPara>
                  </a14:m>
                  <a:endParaRPr lang="vi-VN" sz="4800" kern="1200" baseline="-25000">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2177060">
                    <a:lnSpc>
                      <a:spcPct val="150000"/>
                    </a:lnSpc>
                    <a:spcBef>
                      <a:spcPts val="0"/>
                    </a:spcBef>
                    <a:buClrTx/>
                    <a:buNone/>
                    <a:defRPr/>
                  </a:pPr>
                  <a:r>
                    <a:rPr lang="nl-NL" sz="4800" kern="12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nl-NL" sz="4800" kern="1200">
                          <a:latin typeface="Tahoma" panose="020B0604030504040204" pitchFamily="34" charset="0"/>
                          <a:ea typeface="Tahoma" panose="020B0604030504040204" pitchFamily="34" charset="0"/>
                          <a:cs typeface="Tahoma" panose="020B0604030504040204" pitchFamily="34" charset="0"/>
                        </a:rPr>
                        <m:t>c</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m:t>3</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baseline="-25000">
                          <a:solidFill>
                            <a:schemeClr val="tx1"/>
                          </a:solidFill>
                          <a:latin typeface="Tahoma" panose="020B0604030504040204" pitchFamily="34" charset="0"/>
                          <a:ea typeface="Tahoma" panose="020B0604030504040204" pitchFamily="34" charset="0"/>
                          <a:cs typeface="Tahoma" panose="020B0604030504040204" pitchFamily="34" charset="0"/>
                        </a:rPr>
                        <m:t>3</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CHO</m:t>
                      </m:r>
                    </m:oMath>
                  </a14:m>
                  <a:endPar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2177060">
                    <a:lnSpc>
                      <a:spcPct val="150000"/>
                    </a:lnSpc>
                    <a:spcBef>
                      <a:spcPts val="0"/>
                    </a:spcBef>
                    <a:buClrTx/>
                    <a:buNone/>
                    <a:defRPr/>
                  </a:pPr>
                  <a14:m>
                    <m:oMathPara xmlns:m="http://schemas.openxmlformats.org/officeDocument/2006/math">
                      <m:oMathParaPr>
                        <m:jc m:val="centerGroup"/>
                      </m:oMathParaPr>
                      <m:oMath xmlns:m="http://schemas.openxmlformats.org/officeDocument/2006/math">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Vi</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ế</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t</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ô</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ng</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th</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ứ</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ấ</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u</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t</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ạ</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o</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ủ</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a</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á</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h</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ợ</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p</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ch</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ấ</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t</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sau</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2177060">
                    <a:lnSpc>
                      <a:spcPct val="150000"/>
                    </a:lnSpc>
                    <a:spcBef>
                      <a:spcPts val="0"/>
                    </a:spcBef>
                    <a:buClrTx/>
                    <a:buNone/>
                    <a:defRPr/>
                  </a:pPr>
                  <a14:m>
                    <m:oMathPara xmlns:m="http://schemas.openxmlformats.org/officeDocument/2006/math">
                      <m:oMathParaPr>
                        <m:jc m:val="centerGroup"/>
                      </m:oMathParaPr>
                      <m:oMath xmlns:m="http://schemas.openxmlformats.org/officeDocument/2006/math">
                        <m:r>
                          <m:rPr>
                            <m:nor/>
                          </m:rPr>
                          <a:rPr lang="en-US" sz="4800" i="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en-US" sz="4800" b="0" i="0" kern="1200" smtClean="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a</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2−</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methylbutanal</m:t>
                        </m:r>
                      </m:oMath>
                    </m:oMathPara>
                  </a14:m>
                  <a:endParaRPr lang="en-US" sz="4800"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defTabSz="2177060">
                    <a:lnSpc>
                      <a:spcPct val="150000"/>
                    </a:lnSpc>
                    <a:spcBef>
                      <a:spcPts val="0"/>
                    </a:spcBef>
                    <a:buClrTx/>
                    <a:buNone/>
                    <a:defRPr/>
                  </a:pPr>
                  <a14:m>
                    <m:oMathPara xmlns:m="http://schemas.openxmlformats.org/officeDocument/2006/math">
                      <m:oMathParaPr>
                        <m:jc m:val="centerGroup"/>
                      </m:oMathParaPr>
                      <m:oMath xmlns:m="http://schemas.openxmlformats.org/officeDocument/2006/math">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b</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 </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but</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−3−</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enal</m:t>
                        </m:r>
                        <m:r>
                          <m:rPr>
                            <m:nor/>
                          </m:rPr>
                          <a:rPr lang="nl-NL" sz="4800" kern="1200">
                            <a:solidFill>
                              <a:schemeClr val="tx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kern="1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562309" y="2172947"/>
                  <a:ext cx="20733025" cy="6377251"/>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spTree>
    <p:extLst>
      <p:ext uri="{BB962C8B-B14F-4D97-AF65-F5344CB8AC3E}">
        <p14:creationId xmlns:p14="http://schemas.microsoft.com/office/powerpoint/2010/main" val="18039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ỢP CHẤT CACBONYL">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1597</Words>
  <Application>Microsoft Office PowerPoint</Application>
  <PresentationFormat>Custom</PresentationFormat>
  <Paragraphs>213</Paragraphs>
  <Slides>28</Slides>
  <Notes>25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0" baseType="lpstr">
      <vt:lpstr>Arial</vt:lpstr>
      <vt:lpstr>Calibri</vt:lpstr>
      <vt:lpstr>Calibri Light</vt:lpstr>
      <vt:lpstr>Questrial</vt:lpstr>
      <vt:lpstr>Times New Roman</vt:lpstr>
      <vt:lpstr>Cambria Math</vt:lpstr>
      <vt:lpstr>Wingdings</vt:lpstr>
      <vt:lpstr>Tahoma</vt:lpstr>
      <vt:lpstr>Roboto</vt:lpstr>
      <vt:lpstr>HỢP CHẤT CACBONYL</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Admin</cp:lastModifiedBy>
  <cp:revision>12</cp:revision>
  <dcterms:created xsi:type="dcterms:W3CDTF">2013-08-07T06:38:09Z</dcterms:created>
  <dcterms:modified xsi:type="dcterms:W3CDTF">2025-04-24T05:21:10Z</dcterms:modified>
</cp:coreProperties>
</file>