
<file path=[Content_Types].xml><?xml version="1.0" encoding="utf-8"?>
<Types xmlns="http://schemas.openxmlformats.org/package/2006/content-types">
  <Default Extension="jpe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3.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56" r:id="rId2"/>
    <p:sldId id="331" r:id="rId3"/>
    <p:sldId id="270" r:id="rId4"/>
    <p:sldId id="308" r:id="rId5"/>
    <p:sldId id="347" r:id="rId6"/>
    <p:sldId id="348" r:id="rId7"/>
    <p:sldId id="349" r:id="rId8"/>
    <p:sldId id="350" r:id="rId9"/>
    <p:sldId id="351" r:id="rId10"/>
    <p:sldId id="346" r:id="rId11"/>
    <p:sldId id="332" r:id="rId12"/>
    <p:sldId id="319" r:id="rId13"/>
    <p:sldId id="275" r:id="rId14"/>
    <p:sldId id="312" r:id="rId15"/>
    <p:sldId id="313" r:id="rId16"/>
    <p:sldId id="314" r:id="rId17"/>
    <p:sldId id="334" r:id="rId18"/>
    <p:sldId id="315" r:id="rId19"/>
    <p:sldId id="316" r:id="rId20"/>
    <p:sldId id="335" r:id="rId21"/>
    <p:sldId id="336" r:id="rId22"/>
    <p:sldId id="337" r:id="rId23"/>
    <p:sldId id="338" r:id="rId24"/>
    <p:sldId id="339" r:id="rId25"/>
    <p:sldId id="340" r:id="rId26"/>
    <p:sldId id="276" r:id="rId27"/>
    <p:sldId id="345" r:id="rId28"/>
    <p:sldId id="320" r:id="rId29"/>
    <p:sldId id="322" r:id="rId30"/>
    <p:sldId id="327" r:id="rId31"/>
    <p:sldId id="32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notesViewPr>
    <p:cSldViewPr snapToGrid="0">
      <p:cViewPr varScale="1">
        <p:scale>
          <a:sx n="45" d="100"/>
          <a:sy n="45" d="100"/>
        </p:scale>
        <p:origin x="1952"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BEF59E-3DAD-0357-75D9-15142B4475F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D713FB8-9C85-45D0-2B3C-F769704254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9E642A-3C87-4C2D-A8DF-AF6534258008}" type="datetimeFigureOut">
              <a:rPr lang="en-US" smtClean="0"/>
              <a:t>24-Apr-25</a:t>
            </a:fld>
            <a:endParaRPr lang="en-US"/>
          </a:p>
        </p:txBody>
      </p:sp>
      <p:sp>
        <p:nvSpPr>
          <p:cNvPr id="4" name="Footer Placeholder 3">
            <a:extLst>
              <a:ext uri="{FF2B5EF4-FFF2-40B4-BE49-F238E27FC236}">
                <a16:creationId xmlns:a16="http://schemas.microsoft.com/office/drawing/2014/main" id="{2CE40EE1-C58E-A868-752D-2A8F98E268F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9EF9F82-49FF-8DD7-CBD6-5A86FFA94FC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EE759F2-BA6D-4C65-896C-F8BF0DF617BA}" type="slidenum">
              <a:rPr lang="en-US" smtClean="0"/>
              <a:t>‹#›</a:t>
            </a:fld>
            <a:endParaRPr lang="en-US"/>
          </a:p>
        </p:txBody>
      </p:sp>
    </p:spTree>
    <p:extLst>
      <p:ext uri="{BB962C8B-B14F-4D97-AF65-F5344CB8AC3E}">
        <p14:creationId xmlns:p14="http://schemas.microsoft.com/office/powerpoint/2010/main" val="5886413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24-Apr-25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a:t>
            </a:r>
            <a:r>
              <a:rPr lang="en-US" dirty="0" err="1"/>
              <a:t>vào</a:t>
            </a:r>
            <a:r>
              <a:rPr lang="en-US" baseline="0" dirty="0"/>
              <a:t> </a:t>
            </a:r>
            <a:r>
              <a:rPr lang="en-US" baseline="0" dirty="0" err="1"/>
              <a:t>từng</a:t>
            </a:r>
            <a:r>
              <a:rPr lang="en-US" baseline="0" dirty="0"/>
              <a:t> </a:t>
            </a:r>
            <a:r>
              <a:rPr lang="en-US" baseline="0" dirty="0" err="1"/>
              <a:t>cụm</a:t>
            </a:r>
            <a:r>
              <a:rPr lang="en-US" baseline="0" dirty="0"/>
              <a:t> </a:t>
            </a:r>
            <a:r>
              <a:rPr lang="en-US" baseline="0" dirty="0" err="1"/>
              <a:t>nghe</a:t>
            </a:r>
            <a:r>
              <a:rPr lang="en-US" baseline="0" dirty="0"/>
              <a:t> </a:t>
            </a:r>
            <a:r>
              <a:rPr lang="en-US" baseline="0" dirty="0" err="1"/>
              <a:t>âm</a:t>
            </a:r>
            <a:r>
              <a:rPr lang="en-US" baseline="0" dirty="0"/>
              <a:t> </a:t>
            </a:r>
            <a:r>
              <a:rPr lang="en-US" baseline="0" dirty="0" err="1"/>
              <a:t>thanh</a:t>
            </a:r>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4</a:t>
            </a:fld>
            <a:endParaRPr lang="en-US"/>
          </a:p>
        </p:txBody>
      </p:sp>
    </p:spTree>
    <p:extLst>
      <p:ext uri="{BB962C8B-B14F-4D97-AF65-F5344CB8AC3E}">
        <p14:creationId xmlns:p14="http://schemas.microsoft.com/office/powerpoint/2010/main" val="2632536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3DE3B-503A-CF0D-5BA8-2B1A635E77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7F0BB1-97FB-22C3-FE58-C1A1F94259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D772F6-158B-ABBB-7271-7E7C8B9404F8}"/>
              </a:ext>
            </a:extLst>
          </p:cNvPr>
          <p:cNvSpPr>
            <a:spLocks noGrp="1"/>
          </p:cNvSpPr>
          <p:nvPr>
            <p:ph type="body" idx="1"/>
          </p:nvPr>
        </p:nvSpPr>
        <p:spPr/>
        <p:txBody>
          <a:bodyPr/>
          <a:lstStyle/>
          <a:p>
            <a:r>
              <a:rPr lang="en-US" dirty="0"/>
              <a:t>GV click </a:t>
            </a:r>
            <a:r>
              <a:rPr lang="en-US" dirty="0" err="1"/>
              <a:t>vào</a:t>
            </a:r>
            <a:r>
              <a:rPr lang="en-US" baseline="0" dirty="0"/>
              <a:t> </a:t>
            </a:r>
            <a:r>
              <a:rPr lang="en-US" baseline="0" dirty="0" err="1"/>
              <a:t>từng</a:t>
            </a:r>
            <a:r>
              <a:rPr lang="en-US" baseline="0" dirty="0"/>
              <a:t> </a:t>
            </a:r>
            <a:r>
              <a:rPr lang="en-US" baseline="0" dirty="0" err="1"/>
              <a:t>cụm</a:t>
            </a:r>
            <a:r>
              <a:rPr lang="en-US" baseline="0" dirty="0"/>
              <a:t> </a:t>
            </a:r>
            <a:r>
              <a:rPr lang="en-US" baseline="0" dirty="0" err="1"/>
              <a:t>nghe</a:t>
            </a:r>
            <a:r>
              <a:rPr lang="en-US" baseline="0" dirty="0"/>
              <a:t> </a:t>
            </a:r>
            <a:r>
              <a:rPr lang="en-US" baseline="0" dirty="0" err="1"/>
              <a:t>âm</a:t>
            </a:r>
            <a:r>
              <a:rPr lang="en-US" baseline="0" dirty="0"/>
              <a:t> </a:t>
            </a:r>
            <a:r>
              <a:rPr lang="en-US" baseline="0" dirty="0" err="1"/>
              <a:t>thanh</a:t>
            </a:r>
            <a:endParaRPr lang="en-US" dirty="0"/>
          </a:p>
        </p:txBody>
      </p:sp>
      <p:sp>
        <p:nvSpPr>
          <p:cNvPr id="4" name="Slide Number Placeholder 3">
            <a:extLst>
              <a:ext uri="{FF2B5EF4-FFF2-40B4-BE49-F238E27FC236}">
                <a16:creationId xmlns:a16="http://schemas.microsoft.com/office/drawing/2014/main" id="{1E081BDA-31B7-83F4-AE5F-891B15A1F692}"/>
              </a:ext>
            </a:extLst>
          </p:cNvPr>
          <p:cNvSpPr>
            <a:spLocks noGrp="1"/>
          </p:cNvSpPr>
          <p:nvPr>
            <p:ph type="sldNum" sz="quarter" idx="10"/>
          </p:nvPr>
        </p:nvSpPr>
        <p:spPr/>
        <p:txBody>
          <a:bodyPr/>
          <a:lstStyle/>
          <a:p>
            <a:fld id="{234EA44A-927D-4D59-858E-589BCB488996}" type="slidenum">
              <a:rPr lang="en-US" smtClean="0"/>
              <a:t>10</a:t>
            </a:fld>
            <a:endParaRPr lang="en-US"/>
          </a:p>
        </p:txBody>
      </p:sp>
    </p:spTree>
    <p:extLst>
      <p:ext uri="{BB962C8B-B14F-4D97-AF65-F5344CB8AC3E}">
        <p14:creationId xmlns:p14="http://schemas.microsoft.com/office/powerpoint/2010/main" val="1974142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26</a:t>
            </a:fld>
            <a:endParaRPr lang="en-US"/>
          </a:p>
        </p:txBody>
      </p:sp>
    </p:spTree>
    <p:extLst>
      <p:ext uri="{BB962C8B-B14F-4D97-AF65-F5344CB8AC3E}">
        <p14:creationId xmlns:p14="http://schemas.microsoft.com/office/powerpoint/2010/main" val="2574243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24-Apr-25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24-Apr-25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24-Apr-25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7551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4122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3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45349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3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827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3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646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3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957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24-Apr-25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24-Apr-25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24-Apr-25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24-Apr-25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24-Apr-25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24-Apr-25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24-Apr-25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24-Apr-25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24-Apr-25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pic>
        <p:nvPicPr>
          <p:cNvPr id="7" name="Picture 6"/>
          <p:cNvPicPr>
            <a:picLocks noChangeAspect="1"/>
          </p:cNvPicPr>
          <p:nvPr userDrawn="1"/>
        </p:nvPicPr>
        <p:blipFill>
          <a:blip r:embed="rId20"/>
          <a:stretch>
            <a:fillRect/>
          </a:stretch>
        </p:blipFill>
        <p:spPr>
          <a:xfrm>
            <a:off x="0" y="0"/>
            <a:ext cx="12230100" cy="6873932"/>
          </a:xfrm>
          <a:prstGeom prst="rect">
            <a:avLst/>
          </a:prstGeom>
        </p:spPr>
      </p:pic>
      <p:sp>
        <p:nvSpPr>
          <p:cNvPr id="8" name="TextBox 9">
            <a:extLst>
              <a:ext uri="{FF2B5EF4-FFF2-40B4-BE49-F238E27FC236}">
                <a16:creationId xmlns:a16="http://schemas.microsoft.com/office/drawing/2014/main" id="{FE798370-27E2-9F41-A466-FC64C7FFD70A}"/>
              </a:ext>
            </a:extLst>
          </p:cNvPr>
          <p:cNvSpPr txBox="1"/>
          <p:nvPr userDrawn="1"/>
        </p:nvSpPr>
        <p:spPr>
          <a:xfrm>
            <a:off x="262740" y="0"/>
            <a:ext cx="2814568"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10: Cities of the Future</a:t>
            </a:r>
          </a:p>
        </p:txBody>
      </p:sp>
      <p:sp>
        <p:nvSpPr>
          <p:cNvPr id="9" name="TextBox 8">
            <a:extLst>
              <a:ext uri="{FF2B5EF4-FFF2-40B4-BE49-F238E27FC236}">
                <a16:creationId xmlns:a16="http://schemas.microsoft.com/office/drawing/2014/main" id="{D7889D60-3103-E54C-9167-2287BEE5C81A}"/>
              </a:ext>
            </a:extLst>
          </p:cNvPr>
          <p:cNvSpPr txBox="1"/>
          <p:nvPr userDrawn="1"/>
        </p:nvSpPr>
        <p:spPr>
          <a:xfrm>
            <a:off x="113278" y="6550223"/>
            <a:ext cx="2685800"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t>
            </a:r>
            <a:r>
              <a:rPr lang="en-US" sz="1400" baseline="0" dirty="0" err="1">
                <a:solidFill>
                  <a:schemeClr val="bg1"/>
                </a:solidFill>
              </a:rPr>
              <a:t>Anh</a:t>
            </a:r>
            <a:r>
              <a:rPr lang="en-US" sz="1400" baseline="0" dirty="0">
                <a:solidFill>
                  <a:schemeClr val="bg1"/>
                </a:solidFill>
              </a:rPr>
              <a:t> 11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0" name="Picture 9">
            <a:extLst>
              <a:ext uri="{FF2B5EF4-FFF2-40B4-BE49-F238E27FC236}">
                <a16:creationId xmlns:a16="http://schemas.microsoft.com/office/drawing/2014/main" id="{ECF13BED-1CB7-0146-BB6D-00DC4EC16FC0}"/>
              </a:ext>
            </a:extLst>
          </p:cNvPr>
          <p:cNvPicPr>
            <a:picLocks noChangeAspect="1"/>
          </p:cNvPicPr>
          <p:nvPr userDrawn="1"/>
        </p:nvPicPr>
        <p:blipFill>
          <a:blip r:embed="rId21"/>
          <a:stretch>
            <a:fillRect/>
          </a:stretch>
        </p:blipFill>
        <p:spPr>
          <a:xfrm>
            <a:off x="11550425" y="6550222"/>
            <a:ext cx="540203" cy="275398"/>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D7889D60-3103-E54C-9167-2287BEE5C81A}"/>
              </a:ext>
            </a:extLst>
          </p:cNvPr>
          <p:cNvSpPr txBox="1"/>
          <p:nvPr userDrawn="1"/>
        </p:nvSpPr>
        <p:spPr>
          <a:xfrm>
            <a:off x="5306553" y="6550222"/>
            <a:ext cx="1994713"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a:solidFill>
                  <a:schemeClr val="bg1"/>
                </a:solidFill>
              </a:rPr>
              <a:t>DTP Education Solutions </a:t>
            </a:r>
            <a:endParaRPr lang="en-US" sz="1400" dirty="0">
              <a:solidFill>
                <a:schemeClr val="bg1"/>
              </a:solidFill>
            </a:endParaRPr>
          </a:p>
        </p:txBody>
      </p:sp>
      <p:sp>
        <p:nvSpPr>
          <p:cNvPr id="12" name="TextBox 9">
            <a:extLst>
              <a:ext uri="{FF2B5EF4-FFF2-40B4-BE49-F238E27FC236}">
                <a16:creationId xmlns:a16="http://schemas.microsoft.com/office/drawing/2014/main" id="{FE798370-27E2-9F41-A466-FC64C7FFD70A}"/>
              </a:ext>
            </a:extLst>
          </p:cNvPr>
          <p:cNvSpPr txBox="1"/>
          <p:nvPr userDrawn="1"/>
        </p:nvSpPr>
        <p:spPr>
          <a:xfrm>
            <a:off x="9258300" y="31898"/>
            <a:ext cx="2933700"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chemeClr val="bg1"/>
                </a:solidFill>
              </a:rPr>
              <a:t>Lesson 1.1: Vocab &amp; Reading</a:t>
            </a: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8" r:id="rId12"/>
    <p:sldLayoutId id="2147483692" r:id="rId13"/>
    <p:sldLayoutId id="2147483696" r:id="rId14"/>
    <p:sldLayoutId id="2147483699" r:id="rId15"/>
    <p:sldLayoutId id="2147483700" r:id="rId16"/>
    <p:sldLayoutId id="2147483701" r:id="rId17"/>
    <p:sldLayoutId id="2147483704"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media" Target="../media/media8.mp3"/><Relationship Id="rId13" Type="http://schemas.openxmlformats.org/officeDocument/2006/relationships/audio" Target="../media/media10.mp3"/><Relationship Id="rId3" Type="http://schemas.openxmlformats.org/officeDocument/2006/relationships/audio" Target="../media/media5.mp3"/><Relationship Id="rId7" Type="http://schemas.openxmlformats.org/officeDocument/2006/relationships/audio" Target="../media/media7.mp3"/><Relationship Id="rId12" Type="http://schemas.microsoft.com/office/2007/relationships/media" Target="../media/media10.mp3"/><Relationship Id="rId2" Type="http://schemas.microsoft.com/office/2007/relationships/media" Target="../media/media5.mp3"/><Relationship Id="rId16" Type="http://schemas.openxmlformats.org/officeDocument/2006/relationships/image" Target="../media/image9.png"/><Relationship Id="rId1" Type="http://schemas.openxmlformats.org/officeDocument/2006/relationships/tags" Target="../tags/tag8.xml"/><Relationship Id="rId6" Type="http://schemas.microsoft.com/office/2007/relationships/media" Target="../media/media7.mp3"/><Relationship Id="rId11" Type="http://schemas.openxmlformats.org/officeDocument/2006/relationships/audio" Target="../media/media9.mp3"/><Relationship Id="rId5" Type="http://schemas.openxmlformats.org/officeDocument/2006/relationships/audio" Target="../media/media6.mp3"/><Relationship Id="rId15" Type="http://schemas.openxmlformats.org/officeDocument/2006/relationships/notesSlide" Target="../notesSlides/notesSlide2.xml"/><Relationship Id="rId10" Type="http://schemas.microsoft.com/office/2007/relationships/media" Target="../media/media9.mp3"/><Relationship Id="rId4" Type="http://schemas.microsoft.com/office/2007/relationships/media" Target="../media/media6.mp3"/><Relationship Id="rId9" Type="http://schemas.openxmlformats.org/officeDocument/2006/relationships/audio" Target="../media/media8.mp3"/><Relationship Id="rId14"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audio" Target="../media/media11.mp3"/><Relationship Id="rId2" Type="http://schemas.microsoft.com/office/2007/relationships/media" Target="../media/media11.mp3"/><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ags" Target="../tags/tag10.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5.xml"/><Relationship Id="rId1" Type="http://schemas.openxmlformats.org/officeDocument/2006/relationships/tags" Target="../tags/tag11.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tags" Target="../tags/tag1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3.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4.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tags" Target="../tags/tag17.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8.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9.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0.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1.xml"/></Relationships>
</file>

<file path=ppt/slides/_rels/slide25.xml.rels><?xml version="1.0" encoding="UTF-8" standalone="yes"?>
<Relationships xmlns="http://schemas.openxmlformats.org/package/2006/relationships"><Relationship Id="rId3" Type="http://schemas.microsoft.com/office/2007/relationships/media" Target="../media/media12.mp3"/><Relationship Id="rId2" Type="http://schemas.openxmlformats.org/officeDocument/2006/relationships/audio" Target="NULL" TargetMode="External"/><Relationship Id="rId1" Type="http://schemas.openxmlformats.org/officeDocument/2006/relationships/tags" Target="../tags/tag22.xml"/><Relationship Id="rId6" Type="http://schemas.openxmlformats.org/officeDocument/2006/relationships/image" Target="../media/image21.png"/><Relationship Id="rId5" Type="http://schemas.openxmlformats.org/officeDocument/2006/relationships/image" Target="../media/image9.png"/><Relationship Id="rId4"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2.xml"/><Relationship Id="rId1" Type="http://schemas.openxmlformats.org/officeDocument/2006/relationships/tags" Target="../tags/tag23.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24.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eduhome.com.vn/" TargetMode="Externa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4.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image" Target="../media/image11.jpe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6.xml"/><Relationship Id="rId6" Type="http://schemas.openxmlformats.org/officeDocument/2006/relationships/image" Target="../media/image9.png"/><Relationship Id="rId5" Type="http://schemas.openxmlformats.org/officeDocument/2006/relationships/image" Target="../media/image12.jpeg"/><Relationship Id="rId4"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13.jpe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838200" y="365125"/>
            <a:ext cx="10515600" cy="1325563"/>
          </a:xfrm>
          <a:prstGeom prst="rect">
            <a:avLst/>
          </a:prstGeom>
        </p:spPr>
        <p:txBody>
          <a:bodyPr vert="horz" lIns="91440" tIns="45720" rIns="91440" bIns="45720" rtlCol="0" anchor="ctr">
            <a:normAutofit fontScale="92500" lnSpcReduction="10000"/>
          </a:bodyPr>
          <a:lstStyle/>
          <a:p>
            <a:pPr algn="ctr">
              <a:lnSpc>
                <a:spcPct val="90000"/>
              </a:lnSpc>
              <a:spcBef>
                <a:spcPct val="0"/>
              </a:spcBef>
              <a:spcAft>
                <a:spcPts val="600"/>
              </a:spcAft>
            </a:pPr>
            <a:r>
              <a:rPr lang="en-US" sz="3600" b="1" kern="1200" dirty="0">
                <a:solidFill>
                  <a:srgbClr val="FF0000"/>
                </a:solidFill>
                <a:effectLst>
                  <a:outerShdw blurRad="38100" dist="38100" dir="2700000" algn="tl">
                    <a:srgbClr val="000000">
                      <a:alpha val="43137"/>
                    </a:srgbClr>
                  </a:outerShdw>
                </a:effectLst>
                <a:latin typeface="+mj-lt"/>
                <a:ea typeface="+mj-ea"/>
                <a:cs typeface="+mj-cs"/>
              </a:rPr>
              <a:t>Unit 10: Cities of the Future </a:t>
            </a:r>
          </a:p>
          <a:p>
            <a:pPr algn="ctr">
              <a:lnSpc>
                <a:spcPct val="90000"/>
              </a:lnSpc>
              <a:spcBef>
                <a:spcPct val="0"/>
              </a:spcBef>
              <a:spcAft>
                <a:spcPts val="600"/>
              </a:spcAft>
            </a:pPr>
            <a:r>
              <a:rPr lang="en-US" sz="2800" b="1" kern="1200" dirty="0">
                <a:latin typeface="+mj-lt"/>
                <a:ea typeface="+mj-ea"/>
                <a:cs typeface="+mj-cs"/>
              </a:rPr>
              <a:t>Lesson 2.1: Vocab &amp; Reading </a:t>
            </a:r>
          </a:p>
          <a:p>
            <a:pPr algn="ctr">
              <a:lnSpc>
                <a:spcPct val="90000"/>
              </a:lnSpc>
              <a:spcBef>
                <a:spcPct val="0"/>
              </a:spcBef>
              <a:spcAft>
                <a:spcPts val="600"/>
              </a:spcAft>
            </a:pPr>
            <a:r>
              <a:rPr lang="en-US" sz="2800" b="1" kern="1200" dirty="0">
                <a:latin typeface="+mj-lt"/>
                <a:ea typeface="+mj-ea"/>
                <a:cs typeface="+mj-cs"/>
              </a:rPr>
              <a:t>Pages: 104 &amp; 105 </a:t>
            </a:r>
          </a:p>
        </p:txBody>
      </p:sp>
      <p:pic>
        <p:nvPicPr>
          <p:cNvPr id="4" name="Hình ảnh 3" descr="Ảnh có chứa tòa nhà chọc trời, đường chân trời, Khinh khí cầu, tòa nhà&#10;&#10;Nội dung do AI tạo ra có thể không chính xác.">
            <a:extLst>
              <a:ext uri="{FF2B5EF4-FFF2-40B4-BE49-F238E27FC236}">
                <a16:creationId xmlns:a16="http://schemas.microsoft.com/office/drawing/2014/main" id="{77190FAF-2C6B-DD2B-D283-58674CF4D2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4847" y="1825625"/>
            <a:ext cx="7502306" cy="4351338"/>
          </a:xfrm>
          <a:prstGeom prst="rect">
            <a:avLst/>
          </a:prstGeom>
          <a:noFill/>
        </p:spPr>
      </p:pic>
    </p:spTree>
    <p:extLst>
      <p:ext uri="{BB962C8B-B14F-4D97-AF65-F5344CB8AC3E}">
        <p14:creationId xmlns:p14="http://schemas.microsoft.com/office/powerpoint/2010/main" val="1772680085"/>
      </p:ext>
    </p:extLst>
  </p:cSld>
  <p:clrMapOvr>
    <a:masterClrMapping/>
  </p:clrMapOvr>
  <mc:AlternateContent xmlns:mc="http://schemas.openxmlformats.org/markup-compatibility/2006" xmlns:p14="http://schemas.microsoft.com/office/powerpoint/2010/main">
    <mc:Choice Requires="p14">
      <p:transition spd="slow" p14:dur="2000" advTm="17509"/>
    </mc:Choice>
    <mc:Fallback xmlns="">
      <p:transition spd="slow" advTm="1750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A36D6-0FA1-8978-91F0-0C10C81A7FE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DBCB833-47B8-7579-626D-AFECF7CAB236}"/>
              </a:ext>
            </a:extLst>
          </p:cNvPr>
          <p:cNvSpPr/>
          <p:nvPr/>
        </p:nvSpPr>
        <p:spPr>
          <a:xfrm>
            <a:off x="429829" y="377689"/>
            <a:ext cx="9760535" cy="70788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4000" b="1" i="1" dirty="0">
                <a:solidFill>
                  <a:srgbClr val="3333FF"/>
                </a:solidFill>
              </a:rPr>
              <a:t>Listen and repeat. </a:t>
            </a:r>
          </a:p>
        </p:txBody>
      </p:sp>
      <p:sp>
        <p:nvSpPr>
          <p:cNvPr id="9" name="TextBox 8">
            <a:extLst>
              <a:ext uri="{FF2B5EF4-FFF2-40B4-BE49-F238E27FC236}">
                <a16:creationId xmlns:a16="http://schemas.microsoft.com/office/drawing/2014/main" id="{40FD949D-0204-4818-1555-A06F1DFAC325}"/>
              </a:ext>
            </a:extLst>
          </p:cNvPr>
          <p:cNvSpPr txBox="1"/>
          <p:nvPr/>
        </p:nvSpPr>
        <p:spPr>
          <a:xfrm>
            <a:off x="233267" y="2436602"/>
            <a:ext cx="11879407" cy="600164"/>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300" i="1" dirty="0">
                <a:solidFill>
                  <a:srgbClr val="0070C0"/>
                </a:solidFill>
              </a:rPr>
              <a:t>control </a:t>
            </a:r>
            <a:r>
              <a:rPr lang="en-US" sz="3000" dirty="0"/>
              <a:t>(v) </a:t>
            </a:r>
            <a:r>
              <a:rPr lang="vi-VN" sz="3000" dirty="0">
                <a:cs typeface="Calibri" panose="020F0502020204030204" pitchFamily="34" charset="0"/>
              </a:rPr>
              <a:t>/</a:t>
            </a:r>
            <a:r>
              <a:rPr lang="en-US" sz="3000" dirty="0" err="1">
                <a:solidFill>
                  <a:srgbClr val="FF0000"/>
                </a:solidFill>
                <a:cs typeface="Calibri" panose="020F0502020204030204" pitchFamily="34" charset="0"/>
              </a:rPr>
              <a:t>kənˈtroʊl</a:t>
            </a:r>
            <a:r>
              <a:rPr lang="vi-VN" sz="3000" dirty="0">
                <a:cs typeface="Calibri" panose="020F0502020204030204" pitchFamily="34" charset="0"/>
              </a:rPr>
              <a:t>/ </a:t>
            </a:r>
            <a:r>
              <a:rPr lang="en-US" sz="3000" dirty="0" err="1">
                <a:cs typeface="Calibri" panose="020F0502020204030204" pitchFamily="34" charset="0"/>
              </a:rPr>
              <a:t>điều</a:t>
            </a:r>
            <a:r>
              <a:rPr lang="en-US" sz="3000" dirty="0">
                <a:cs typeface="Calibri" panose="020F0502020204030204" pitchFamily="34" charset="0"/>
              </a:rPr>
              <a:t> </a:t>
            </a:r>
            <a:r>
              <a:rPr lang="en-US" sz="3000" dirty="0" err="1">
                <a:cs typeface="Calibri" panose="020F0502020204030204" pitchFamily="34" charset="0"/>
              </a:rPr>
              <a:t>khiển</a:t>
            </a:r>
            <a:endParaRPr lang="en-US" sz="3000" i="1" dirty="0">
              <a:solidFill>
                <a:srgbClr val="0070C0"/>
              </a:solidFill>
              <a:cs typeface="Calibri" panose="020F0502020204030204" pitchFamily="34" charset="0"/>
            </a:endParaRPr>
          </a:p>
        </p:txBody>
      </p:sp>
      <p:sp>
        <p:nvSpPr>
          <p:cNvPr id="10" name="TextBox 9">
            <a:extLst>
              <a:ext uri="{FF2B5EF4-FFF2-40B4-BE49-F238E27FC236}">
                <a16:creationId xmlns:a16="http://schemas.microsoft.com/office/drawing/2014/main" id="{D5B8D909-9620-5121-8D28-9A8FE3321404}"/>
              </a:ext>
            </a:extLst>
          </p:cNvPr>
          <p:cNvSpPr txBox="1"/>
          <p:nvPr/>
        </p:nvSpPr>
        <p:spPr>
          <a:xfrm>
            <a:off x="251226" y="1747407"/>
            <a:ext cx="11943643" cy="600164"/>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300" i="1" dirty="0">
                <a:solidFill>
                  <a:srgbClr val="0070C0"/>
                </a:solidFill>
              </a:rPr>
              <a:t>by hand</a:t>
            </a:r>
            <a:r>
              <a:rPr lang="en-US" sz="3000" dirty="0"/>
              <a:t> (</a:t>
            </a:r>
            <a:r>
              <a:rPr lang="en-US" sz="3000" dirty="0" err="1"/>
              <a:t>idm</a:t>
            </a:r>
            <a:r>
              <a:rPr lang="en-US" sz="3000" dirty="0"/>
              <a:t>) </a:t>
            </a:r>
            <a:r>
              <a:rPr lang="vi-VN" sz="3000" dirty="0">
                <a:cs typeface="Calibri" panose="020F0502020204030204" pitchFamily="34" charset="0"/>
              </a:rPr>
              <a:t>/</a:t>
            </a:r>
            <a:r>
              <a:rPr lang="en-US" sz="3000" dirty="0">
                <a:solidFill>
                  <a:srgbClr val="FF0000"/>
                </a:solidFill>
                <a:cs typeface="Calibri" panose="020F0502020204030204" pitchFamily="34" charset="0"/>
              </a:rPr>
              <a:t>ˈ</a:t>
            </a:r>
            <a:r>
              <a:rPr lang="en-US" sz="3000" dirty="0" err="1">
                <a:solidFill>
                  <a:srgbClr val="FF0000"/>
                </a:solidFill>
                <a:cs typeface="Calibri" panose="020F0502020204030204" pitchFamily="34" charset="0"/>
              </a:rPr>
              <a:t>baɪ</a:t>
            </a:r>
            <a:r>
              <a:rPr lang="en-US" sz="3000" dirty="0">
                <a:solidFill>
                  <a:srgbClr val="FF0000"/>
                </a:solidFill>
                <a:cs typeface="Calibri" panose="020F0502020204030204" pitchFamily="34" charset="0"/>
              </a:rPr>
              <a:t> ˌ</a:t>
            </a:r>
            <a:r>
              <a:rPr lang="en-US" sz="3000" dirty="0" err="1">
                <a:solidFill>
                  <a:srgbClr val="FF0000"/>
                </a:solidFill>
                <a:cs typeface="Calibri" panose="020F0502020204030204" pitchFamily="34" charset="0"/>
              </a:rPr>
              <a:t>hænd</a:t>
            </a:r>
            <a:r>
              <a:rPr lang="vi-VN" sz="3000" dirty="0">
                <a:cs typeface="Calibri" panose="020F0502020204030204" pitchFamily="34" charset="0"/>
              </a:rPr>
              <a:t>/ </a:t>
            </a:r>
            <a:r>
              <a:rPr lang="en-US" sz="3000" dirty="0" err="1">
                <a:cs typeface="Calibri" panose="020F0502020204030204" pitchFamily="34" charset="0"/>
              </a:rPr>
              <a:t>bằng</a:t>
            </a:r>
            <a:r>
              <a:rPr lang="en-US" sz="3000" dirty="0">
                <a:cs typeface="Calibri" panose="020F0502020204030204" pitchFamily="34" charset="0"/>
              </a:rPr>
              <a:t> </a:t>
            </a:r>
            <a:r>
              <a:rPr lang="en-US" sz="3000" dirty="0" err="1">
                <a:cs typeface="Calibri" panose="020F0502020204030204" pitchFamily="34" charset="0"/>
              </a:rPr>
              <a:t>tay</a:t>
            </a:r>
            <a:r>
              <a:rPr lang="en-US" sz="3000" dirty="0">
                <a:cs typeface="Calibri" panose="020F0502020204030204" pitchFamily="34" charset="0"/>
              </a:rPr>
              <a:t>, </a:t>
            </a:r>
            <a:r>
              <a:rPr lang="en-US" sz="3000" dirty="0" err="1">
                <a:cs typeface="Calibri" panose="020F0502020204030204" pitchFamily="34" charset="0"/>
              </a:rPr>
              <a:t>làm</a:t>
            </a:r>
            <a:r>
              <a:rPr lang="en-US" sz="3000" dirty="0">
                <a:cs typeface="Calibri" panose="020F0502020204030204" pitchFamily="34" charset="0"/>
              </a:rPr>
              <a:t> </a:t>
            </a:r>
            <a:r>
              <a:rPr lang="en-US" sz="3000" dirty="0" err="1">
                <a:cs typeface="Calibri" panose="020F0502020204030204" pitchFamily="34" charset="0"/>
              </a:rPr>
              <a:t>thủ</a:t>
            </a:r>
            <a:r>
              <a:rPr lang="en-US" sz="3000" dirty="0">
                <a:cs typeface="Calibri" panose="020F0502020204030204" pitchFamily="34" charset="0"/>
              </a:rPr>
              <a:t> </a:t>
            </a:r>
            <a:r>
              <a:rPr lang="en-US" sz="3000" dirty="0" err="1">
                <a:cs typeface="Calibri" panose="020F0502020204030204" pitchFamily="34" charset="0"/>
              </a:rPr>
              <a:t>công</a:t>
            </a:r>
            <a:endParaRPr lang="en-US" sz="3000" i="1" dirty="0">
              <a:solidFill>
                <a:srgbClr val="0070C0"/>
              </a:solidFill>
              <a:cs typeface="Calibri" panose="020F0502020204030204" pitchFamily="34" charset="0"/>
            </a:endParaRPr>
          </a:p>
        </p:txBody>
      </p:sp>
      <p:sp>
        <p:nvSpPr>
          <p:cNvPr id="14" name="TextBox 13">
            <a:extLst>
              <a:ext uri="{FF2B5EF4-FFF2-40B4-BE49-F238E27FC236}">
                <a16:creationId xmlns:a16="http://schemas.microsoft.com/office/drawing/2014/main" id="{6315C4AA-AE07-3DD5-A994-6FCFB7ED2F21}"/>
              </a:ext>
            </a:extLst>
          </p:cNvPr>
          <p:cNvSpPr txBox="1"/>
          <p:nvPr/>
        </p:nvSpPr>
        <p:spPr>
          <a:xfrm>
            <a:off x="233267" y="1142051"/>
            <a:ext cx="11954527" cy="600164"/>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300" i="1" dirty="0">
                <a:solidFill>
                  <a:srgbClr val="0070C0"/>
                </a:solidFill>
              </a:rPr>
              <a:t>human</a:t>
            </a:r>
            <a:r>
              <a:rPr lang="en-US" sz="3000" dirty="0"/>
              <a:t> (n) </a:t>
            </a:r>
            <a:r>
              <a:rPr lang="en-US" sz="3000" dirty="0">
                <a:cs typeface="Calibri" panose="020F0502020204030204" pitchFamily="34" charset="0"/>
              </a:rPr>
              <a:t>/</a:t>
            </a:r>
            <a:r>
              <a:rPr lang="en-US" sz="3000" dirty="0">
                <a:solidFill>
                  <a:srgbClr val="FF0000"/>
                </a:solidFill>
                <a:cs typeface="Calibri" panose="020F0502020204030204" pitchFamily="34" charset="0"/>
              </a:rPr>
              <a:t>ˈ</a:t>
            </a:r>
            <a:r>
              <a:rPr lang="en-US" sz="3000" dirty="0" err="1">
                <a:solidFill>
                  <a:srgbClr val="FF0000"/>
                </a:solidFill>
                <a:cs typeface="Calibri" panose="020F0502020204030204" pitchFamily="34" charset="0"/>
              </a:rPr>
              <a:t>hjuːmən</a:t>
            </a:r>
            <a:r>
              <a:rPr lang="en-US" sz="3000" dirty="0"/>
              <a:t>/</a:t>
            </a:r>
            <a:r>
              <a:rPr lang="en-US" sz="3000" dirty="0">
                <a:solidFill>
                  <a:srgbClr val="FF0000"/>
                </a:solidFill>
              </a:rPr>
              <a:t> </a:t>
            </a:r>
            <a:r>
              <a:rPr lang="en-US" sz="3000" dirty="0"/>
              <a:t>con </a:t>
            </a:r>
            <a:r>
              <a:rPr lang="en-US" sz="3000" dirty="0" err="1"/>
              <a:t>người</a:t>
            </a:r>
            <a:r>
              <a:rPr lang="en-US" sz="3000" dirty="0">
                <a:cs typeface="Arial" pitchFamily="34" charset="0"/>
              </a:rPr>
              <a:t>	</a:t>
            </a:r>
            <a:endParaRPr lang="en-US" sz="3000" dirty="0"/>
          </a:p>
        </p:txBody>
      </p:sp>
      <p:sp>
        <p:nvSpPr>
          <p:cNvPr id="16" name="TextBox 15">
            <a:extLst>
              <a:ext uri="{FF2B5EF4-FFF2-40B4-BE49-F238E27FC236}">
                <a16:creationId xmlns:a16="http://schemas.microsoft.com/office/drawing/2014/main" id="{735E342C-304B-BC7C-9912-4C42952E5837}"/>
              </a:ext>
            </a:extLst>
          </p:cNvPr>
          <p:cNvSpPr txBox="1"/>
          <p:nvPr/>
        </p:nvSpPr>
        <p:spPr>
          <a:xfrm>
            <a:off x="233266" y="3132177"/>
            <a:ext cx="11879407" cy="600164"/>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300" i="1" dirty="0">
                <a:solidFill>
                  <a:srgbClr val="0070C0"/>
                </a:solidFill>
              </a:rPr>
              <a:t>automated</a:t>
            </a:r>
            <a:r>
              <a:rPr lang="en-US" sz="3000" dirty="0"/>
              <a:t> (adj) </a:t>
            </a:r>
            <a:r>
              <a:rPr lang="vi-VN" sz="3000" dirty="0">
                <a:cs typeface="Calibri" panose="020F0502020204030204" pitchFamily="34" charset="0"/>
              </a:rPr>
              <a:t>/</a:t>
            </a:r>
            <a:r>
              <a:rPr lang="en-US" sz="3000" dirty="0">
                <a:solidFill>
                  <a:srgbClr val="FF0000"/>
                </a:solidFill>
                <a:cs typeface="Calibri" panose="020F0502020204030204" pitchFamily="34" charset="0"/>
              </a:rPr>
              <a:t>ˈ</a:t>
            </a:r>
            <a:r>
              <a:rPr lang="en-US" sz="3000" dirty="0" err="1">
                <a:solidFill>
                  <a:srgbClr val="FF0000"/>
                </a:solidFill>
              </a:rPr>
              <a:t>ɑ</a:t>
            </a:r>
            <a:r>
              <a:rPr lang="en-US" sz="3000" dirty="0" err="1">
                <a:solidFill>
                  <a:srgbClr val="FF0000"/>
                </a:solidFill>
                <a:cs typeface="Calibri" panose="020F0502020204030204" pitchFamily="34" charset="0"/>
              </a:rPr>
              <a:t>ːtəmeɪtɪd</a:t>
            </a:r>
            <a:r>
              <a:rPr lang="vi-VN" sz="3000" dirty="0">
                <a:cs typeface="Calibri" panose="020F0502020204030204" pitchFamily="34" charset="0"/>
              </a:rPr>
              <a:t>/ </a:t>
            </a:r>
            <a:r>
              <a:rPr lang="en-US" sz="3000" dirty="0" err="1">
                <a:cs typeface="Calibri" panose="020F0502020204030204" pitchFamily="34" charset="0"/>
              </a:rPr>
              <a:t>tự</a:t>
            </a:r>
            <a:r>
              <a:rPr lang="en-US" sz="3000" dirty="0">
                <a:cs typeface="Calibri" panose="020F0502020204030204" pitchFamily="34" charset="0"/>
              </a:rPr>
              <a:t> </a:t>
            </a:r>
            <a:r>
              <a:rPr lang="en-US" sz="3000" dirty="0" err="1">
                <a:cs typeface="Calibri" panose="020F0502020204030204" pitchFamily="34" charset="0"/>
              </a:rPr>
              <a:t>động</a:t>
            </a:r>
            <a:r>
              <a:rPr lang="en-US" sz="3000" dirty="0">
                <a:cs typeface="Calibri" panose="020F0502020204030204" pitchFamily="34" charset="0"/>
              </a:rPr>
              <a:t> </a:t>
            </a:r>
            <a:r>
              <a:rPr lang="en-US" sz="3000" dirty="0" err="1">
                <a:cs typeface="Calibri" panose="020F0502020204030204" pitchFamily="34" charset="0"/>
              </a:rPr>
              <a:t>hóa</a:t>
            </a:r>
            <a:endParaRPr lang="en-US" sz="3000" i="1" dirty="0">
              <a:solidFill>
                <a:srgbClr val="0070C0"/>
              </a:solidFill>
              <a:cs typeface="Calibri" panose="020F0502020204030204" pitchFamily="34" charset="0"/>
            </a:endParaRPr>
          </a:p>
        </p:txBody>
      </p:sp>
      <p:sp>
        <p:nvSpPr>
          <p:cNvPr id="17" name="TextBox 16">
            <a:extLst>
              <a:ext uri="{FF2B5EF4-FFF2-40B4-BE49-F238E27FC236}">
                <a16:creationId xmlns:a16="http://schemas.microsoft.com/office/drawing/2014/main" id="{34A8D26C-BDF3-6451-D8CD-B1939733FD00}"/>
              </a:ext>
            </a:extLst>
          </p:cNvPr>
          <p:cNvSpPr txBox="1"/>
          <p:nvPr/>
        </p:nvSpPr>
        <p:spPr>
          <a:xfrm>
            <a:off x="233267" y="3863798"/>
            <a:ext cx="11958733" cy="600164"/>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300" i="1" dirty="0">
                <a:solidFill>
                  <a:srgbClr val="0070C0"/>
                </a:solidFill>
              </a:rPr>
              <a:t>waste </a:t>
            </a:r>
            <a:r>
              <a:rPr lang="en-US" sz="3000" dirty="0"/>
              <a:t>(n) </a:t>
            </a:r>
            <a:r>
              <a:rPr lang="vi-VN" sz="3000" dirty="0">
                <a:cs typeface="Calibri" panose="020F0502020204030204" pitchFamily="34" charset="0"/>
              </a:rPr>
              <a:t>/</a:t>
            </a:r>
            <a:r>
              <a:rPr lang="en-US" sz="3000" dirty="0" err="1">
                <a:solidFill>
                  <a:srgbClr val="FF0000"/>
                </a:solidFill>
                <a:cs typeface="Calibri" panose="020F0502020204030204" pitchFamily="34" charset="0"/>
              </a:rPr>
              <a:t>weɪst</a:t>
            </a:r>
            <a:r>
              <a:rPr lang="vi-VN" sz="3000" dirty="0">
                <a:cs typeface="Calibri" panose="020F0502020204030204" pitchFamily="34" charset="0"/>
              </a:rPr>
              <a:t>/ </a:t>
            </a:r>
            <a:r>
              <a:rPr lang="en-US" sz="3000" dirty="0" err="1">
                <a:cs typeface="Calibri" panose="020F0502020204030204" pitchFamily="34" charset="0"/>
              </a:rPr>
              <a:t>rác</a:t>
            </a:r>
            <a:r>
              <a:rPr lang="en-US" sz="3000" dirty="0">
                <a:cs typeface="Calibri" panose="020F0502020204030204" pitchFamily="34" charset="0"/>
              </a:rPr>
              <a:t> </a:t>
            </a:r>
            <a:r>
              <a:rPr lang="en-US" sz="3000" dirty="0" err="1">
                <a:cs typeface="Calibri" panose="020F0502020204030204" pitchFamily="34" charset="0"/>
              </a:rPr>
              <a:t>thải</a:t>
            </a:r>
            <a:endParaRPr lang="en-US" sz="3000" i="1" dirty="0">
              <a:solidFill>
                <a:srgbClr val="0070C0"/>
              </a:solidFill>
              <a:cs typeface="Calibri" panose="020F0502020204030204" pitchFamily="34" charset="0"/>
            </a:endParaRPr>
          </a:p>
        </p:txBody>
      </p:sp>
      <p:sp>
        <p:nvSpPr>
          <p:cNvPr id="18" name="TextBox 17">
            <a:extLst>
              <a:ext uri="{FF2B5EF4-FFF2-40B4-BE49-F238E27FC236}">
                <a16:creationId xmlns:a16="http://schemas.microsoft.com/office/drawing/2014/main" id="{A7260469-249F-B040-BCCA-FA26C8BCB15A}"/>
              </a:ext>
            </a:extLst>
          </p:cNvPr>
          <p:cNvSpPr txBox="1"/>
          <p:nvPr/>
        </p:nvSpPr>
        <p:spPr>
          <a:xfrm>
            <a:off x="233266" y="4586775"/>
            <a:ext cx="11954527" cy="600164"/>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300" i="1" dirty="0">
                <a:solidFill>
                  <a:srgbClr val="0070C0"/>
                </a:solidFill>
              </a:rPr>
              <a:t>delivery</a:t>
            </a:r>
            <a:r>
              <a:rPr lang="en-US" sz="3000" dirty="0"/>
              <a:t> (n) </a:t>
            </a:r>
            <a:r>
              <a:rPr lang="vi-VN" sz="3000" dirty="0">
                <a:cs typeface="Calibri" panose="020F0502020204030204" pitchFamily="34" charset="0"/>
              </a:rPr>
              <a:t>/</a:t>
            </a:r>
            <a:r>
              <a:rPr lang="en-US" sz="3000" dirty="0" err="1">
                <a:solidFill>
                  <a:srgbClr val="FF0000"/>
                </a:solidFill>
                <a:cs typeface="Calibri" panose="020F0502020204030204" pitchFamily="34" charset="0"/>
              </a:rPr>
              <a:t>dɪˈlɪvəri</a:t>
            </a:r>
            <a:r>
              <a:rPr lang="vi-VN" sz="3000" dirty="0">
                <a:cs typeface="Calibri" panose="020F0502020204030204" pitchFamily="34" charset="0"/>
              </a:rPr>
              <a:t>/ </a:t>
            </a:r>
            <a:r>
              <a:rPr lang="en-US" sz="3000" dirty="0" err="1">
                <a:cs typeface="Calibri" panose="020F0502020204030204" pitchFamily="34" charset="0"/>
              </a:rPr>
              <a:t>sự</a:t>
            </a:r>
            <a:r>
              <a:rPr lang="en-US" sz="3000" dirty="0">
                <a:cs typeface="Calibri" panose="020F0502020204030204" pitchFamily="34" charset="0"/>
              </a:rPr>
              <a:t> </a:t>
            </a:r>
            <a:r>
              <a:rPr lang="en-US" sz="3000" dirty="0" err="1">
                <a:cs typeface="Calibri" panose="020F0502020204030204" pitchFamily="34" charset="0"/>
              </a:rPr>
              <a:t>giao</a:t>
            </a:r>
            <a:r>
              <a:rPr lang="en-US" sz="3000" dirty="0">
                <a:cs typeface="Calibri" panose="020F0502020204030204" pitchFamily="34" charset="0"/>
              </a:rPr>
              <a:t> </a:t>
            </a:r>
            <a:r>
              <a:rPr lang="en-US" sz="3000" dirty="0" err="1">
                <a:cs typeface="Calibri" panose="020F0502020204030204" pitchFamily="34" charset="0"/>
              </a:rPr>
              <a:t>hàng</a:t>
            </a:r>
            <a:endParaRPr lang="en-US" sz="3000" i="1" dirty="0">
              <a:solidFill>
                <a:srgbClr val="0070C0"/>
              </a:solidFill>
              <a:cs typeface="Calibri" panose="020F0502020204030204" pitchFamily="34" charset="0"/>
            </a:endParaRPr>
          </a:p>
        </p:txBody>
      </p:sp>
      <p:pic>
        <p:nvPicPr>
          <p:cNvPr id="20" name="human">
            <a:hlinkClick r:id="" action="ppaction://media"/>
            <a:extLst>
              <a:ext uri="{FF2B5EF4-FFF2-40B4-BE49-F238E27FC236}">
                <a16:creationId xmlns:a16="http://schemas.microsoft.com/office/drawing/2014/main" id="{2AAC98B4-E58B-4431-67B8-3A279828F077}"/>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0889891" y="529855"/>
            <a:ext cx="406400" cy="406400"/>
          </a:xfrm>
          <a:prstGeom prst="rect">
            <a:avLst/>
          </a:prstGeom>
        </p:spPr>
      </p:pic>
      <p:pic>
        <p:nvPicPr>
          <p:cNvPr id="23" name="by hand">
            <a:hlinkClick r:id="" action="ppaction://media"/>
            <a:extLst>
              <a:ext uri="{FF2B5EF4-FFF2-40B4-BE49-F238E27FC236}">
                <a16:creationId xmlns:a16="http://schemas.microsoft.com/office/drawing/2014/main" id="{B2C818B2-71DD-2382-4A3D-3559BC3C3D45}"/>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0895642" y="499663"/>
            <a:ext cx="406400" cy="406400"/>
          </a:xfrm>
          <a:prstGeom prst="rect">
            <a:avLst/>
          </a:prstGeom>
        </p:spPr>
      </p:pic>
      <p:pic>
        <p:nvPicPr>
          <p:cNvPr id="24" name="control">
            <a:hlinkClick r:id="" action="ppaction://media"/>
            <a:extLst>
              <a:ext uri="{FF2B5EF4-FFF2-40B4-BE49-F238E27FC236}">
                <a16:creationId xmlns:a16="http://schemas.microsoft.com/office/drawing/2014/main" id="{4EB6C7F6-70DB-840F-E3EC-DD7EBD3A2FF4}"/>
              </a:ext>
            </a:extLst>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10901393" y="511634"/>
            <a:ext cx="406400" cy="406400"/>
          </a:xfrm>
          <a:prstGeom prst="rect">
            <a:avLst/>
          </a:prstGeom>
        </p:spPr>
      </p:pic>
      <p:pic>
        <p:nvPicPr>
          <p:cNvPr id="25" name="automated">
            <a:hlinkClick r:id="" action="ppaction://media"/>
            <a:extLst>
              <a:ext uri="{FF2B5EF4-FFF2-40B4-BE49-F238E27FC236}">
                <a16:creationId xmlns:a16="http://schemas.microsoft.com/office/drawing/2014/main" id="{CCEAC8DC-737D-0FA3-D6B6-E6AEB496C227}"/>
              </a:ext>
            </a:extLst>
          </p:cNvPr>
          <p:cNvPicPr>
            <a:picLocks noChangeAspect="1"/>
          </p:cNvPicPr>
          <p:nvPr>
            <a:audioFile r:link="rId9"/>
            <p:extLst>
              <p:ext uri="{DAA4B4D4-6D71-4841-9C94-3DE7FCFB9230}">
                <p14:media xmlns:p14="http://schemas.microsoft.com/office/powerpoint/2010/main" r:embed="rId8"/>
              </p:ext>
            </p:extLst>
          </p:nvPr>
        </p:nvPicPr>
        <p:blipFill>
          <a:blip r:embed="rId16"/>
          <a:stretch>
            <a:fillRect/>
          </a:stretch>
        </p:blipFill>
        <p:spPr>
          <a:xfrm>
            <a:off x="10933023" y="481442"/>
            <a:ext cx="406400" cy="406400"/>
          </a:xfrm>
          <a:prstGeom prst="rect">
            <a:avLst/>
          </a:prstGeom>
        </p:spPr>
      </p:pic>
      <p:pic>
        <p:nvPicPr>
          <p:cNvPr id="26" name="waste">
            <a:hlinkClick r:id="" action="ppaction://media"/>
            <a:extLst>
              <a:ext uri="{FF2B5EF4-FFF2-40B4-BE49-F238E27FC236}">
                <a16:creationId xmlns:a16="http://schemas.microsoft.com/office/drawing/2014/main" id="{144593C3-1C9C-99DC-6BE6-68A34A47E629}"/>
              </a:ext>
            </a:extLst>
          </p:cNvPr>
          <p:cNvPicPr>
            <a:picLocks noChangeAspect="1"/>
          </p:cNvPicPr>
          <p:nvPr>
            <a:audioFile r:link="rId11"/>
            <p:extLst>
              <p:ext uri="{DAA4B4D4-6D71-4841-9C94-3DE7FCFB9230}">
                <p14:media xmlns:p14="http://schemas.microsoft.com/office/powerpoint/2010/main" r:embed="rId10"/>
              </p:ext>
            </p:extLst>
          </p:nvPr>
        </p:nvPicPr>
        <p:blipFill>
          <a:blip r:embed="rId16"/>
          <a:stretch>
            <a:fillRect/>
          </a:stretch>
        </p:blipFill>
        <p:spPr>
          <a:xfrm>
            <a:off x="10898518" y="459262"/>
            <a:ext cx="406400" cy="406400"/>
          </a:xfrm>
          <a:prstGeom prst="rect">
            <a:avLst/>
          </a:prstGeom>
        </p:spPr>
      </p:pic>
      <p:pic>
        <p:nvPicPr>
          <p:cNvPr id="27" name="delivery">
            <a:hlinkClick r:id="" action="ppaction://media"/>
            <a:extLst>
              <a:ext uri="{FF2B5EF4-FFF2-40B4-BE49-F238E27FC236}">
                <a16:creationId xmlns:a16="http://schemas.microsoft.com/office/drawing/2014/main" id="{E7D9BAA0-C18A-66B8-5643-B38E0CD8F31C}"/>
              </a:ext>
            </a:extLst>
          </p:cNvPr>
          <p:cNvPicPr>
            <a:picLocks noChangeAspect="1"/>
          </p:cNvPicPr>
          <p:nvPr>
            <a:audioFile r:link="rId13"/>
            <p:extLst>
              <p:ext uri="{DAA4B4D4-6D71-4841-9C94-3DE7FCFB9230}">
                <p14:media xmlns:p14="http://schemas.microsoft.com/office/powerpoint/2010/main" r:embed="rId12"/>
              </p:ext>
            </p:extLst>
          </p:nvPr>
        </p:nvPicPr>
        <p:blipFill>
          <a:blip r:embed="rId16"/>
          <a:stretch>
            <a:fillRect/>
          </a:stretch>
        </p:blipFill>
        <p:spPr>
          <a:xfrm>
            <a:off x="10930147" y="457680"/>
            <a:ext cx="406400" cy="406400"/>
          </a:xfrm>
          <a:prstGeom prst="rect">
            <a:avLst/>
          </a:prstGeom>
        </p:spPr>
      </p:pic>
      <p:sp>
        <p:nvSpPr>
          <p:cNvPr id="3" name="Oval 2">
            <a:extLst>
              <a:ext uri="{FF2B5EF4-FFF2-40B4-BE49-F238E27FC236}">
                <a16:creationId xmlns:a16="http://schemas.microsoft.com/office/drawing/2014/main" id="{9B0C3CDE-4860-2A3E-FFB6-8CBCA204E771}"/>
              </a:ext>
            </a:extLst>
          </p:cNvPr>
          <p:cNvSpPr/>
          <p:nvPr/>
        </p:nvSpPr>
        <p:spPr>
          <a:xfrm>
            <a:off x="10580383" y="421277"/>
            <a:ext cx="1105927" cy="99351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custDataLst>
      <p:tags r:id="rId1"/>
    </p:custDataLst>
    <p:extLst>
      <p:ext uri="{BB962C8B-B14F-4D97-AF65-F5344CB8AC3E}">
        <p14:creationId xmlns:p14="http://schemas.microsoft.com/office/powerpoint/2010/main" val="2449539567"/>
      </p:ext>
    </p:extLst>
  </p:cSld>
  <p:clrMapOvr>
    <a:masterClrMapping/>
  </p:clrMapOvr>
  <mc:AlternateContent xmlns:mc="http://schemas.openxmlformats.org/markup-compatibility/2006" xmlns:p14="http://schemas.microsoft.com/office/powerpoint/2010/main">
    <mc:Choice Requires="p14">
      <p:transition spd="med" p14:dur="700" advTm="54420">
        <p:fade/>
      </p:transition>
    </mc:Choice>
    <mc:Fallback xmlns="">
      <p:transition spd="med" advTm="5442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0"/>
                </p:tgtEl>
              </p:cMediaNode>
            </p:audio>
            <p:audio>
              <p:cMediaNode vol="80000">
                <p:cTn id="34" fill="hold" display="0">
                  <p:stCondLst>
                    <p:cond delay="indefinite"/>
                  </p:stCondLst>
                  <p:endCondLst>
                    <p:cond evt="onStopAudio" delay="0">
                      <p:tgtEl>
                        <p:sldTgt/>
                      </p:tgtEl>
                    </p:cond>
                  </p:endCondLst>
                </p:cTn>
                <p:tgtEl>
                  <p:spTgt spid="23"/>
                </p:tgtEl>
              </p:cMediaNode>
            </p:audio>
            <p:audio>
              <p:cMediaNode vol="80000">
                <p:cTn id="35" fill="hold" display="0">
                  <p:stCondLst>
                    <p:cond delay="indefinite"/>
                  </p:stCondLst>
                  <p:endCondLst>
                    <p:cond evt="onStopAudio" delay="0">
                      <p:tgtEl>
                        <p:sldTgt/>
                      </p:tgtEl>
                    </p:cond>
                  </p:endCondLst>
                </p:cTn>
                <p:tgtEl>
                  <p:spTgt spid="24"/>
                </p:tgtEl>
              </p:cMediaNode>
            </p:audio>
            <p:audio>
              <p:cMediaNode vol="80000">
                <p:cTn id="36" fill="hold" display="0">
                  <p:stCondLst>
                    <p:cond delay="indefinite"/>
                  </p:stCondLst>
                  <p:endCondLst>
                    <p:cond evt="onStopAudio" delay="0">
                      <p:tgtEl>
                        <p:sldTgt/>
                      </p:tgtEl>
                    </p:cond>
                  </p:endCondLst>
                </p:cTn>
                <p:tgtEl>
                  <p:spTgt spid="25"/>
                </p:tgtEl>
              </p:cMediaNode>
            </p:audio>
            <p:audio>
              <p:cMediaNode vol="80000">
                <p:cTn id="37" fill="hold" display="0">
                  <p:stCondLst>
                    <p:cond delay="indefinite"/>
                  </p:stCondLst>
                  <p:endCondLst>
                    <p:cond evt="onStopAudio" delay="0">
                      <p:tgtEl>
                        <p:sldTgt/>
                      </p:tgtEl>
                    </p:cond>
                  </p:endCondLst>
                </p:cTn>
                <p:tgtEl>
                  <p:spTgt spid="26"/>
                </p:tgtEl>
              </p:cMediaNode>
            </p:audio>
            <p:audio>
              <p:cMediaNode vol="80000">
                <p:cTn id="38" fill="hold" display="0">
                  <p:stCondLst>
                    <p:cond delay="indefinite"/>
                  </p:stCondLst>
                  <p:endCondLst>
                    <p:cond evt="onStopAudio" delay="0">
                      <p:tgtEl>
                        <p:sldTgt/>
                      </p:tgtEl>
                    </p:cond>
                  </p:endCondLst>
                </p:cTn>
                <p:tgtEl>
                  <p:spTgt spid="27"/>
                </p:tgtEl>
              </p:cMediaNode>
            </p:audio>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500"/>
                                  </p:stCondLst>
                                  <p:childTnLst>
                                    <p:cmd type="call" cmd="playFrom(0.0)">
                                      <p:cBhvr>
                                        <p:cTn id="43" dur="2168" fill="hold"/>
                                        <p:tgtEl>
                                          <p:spTgt spid="20"/>
                                        </p:tgtEl>
                                      </p:cBhvr>
                                    </p:cmd>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9"/>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985" fill="hold"/>
                                        <p:tgtEl>
                                          <p:spTgt spid="24"/>
                                        </p:tgtEl>
                                      </p:cBhvr>
                                    </p:cmd>
                                  </p:child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0"/>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2716" fill="hold"/>
                                        <p:tgtEl>
                                          <p:spTgt spid="23"/>
                                        </p:tgtEl>
                                      </p:cBhvr>
                                    </p:cmd>
                                  </p:childTnLst>
                                </p:cTn>
                              </p:par>
                            </p:childTnLst>
                          </p:cTn>
                        </p:par>
                      </p:childTnLst>
                    </p:cTn>
                  </p:par>
                </p:childTnLst>
              </p:cTn>
              <p:nextCondLst>
                <p:cond evt="onClick" delay="0">
                  <p:tgtEl>
                    <p:spTgt spid="10"/>
                  </p:tgtEl>
                </p:cond>
              </p:nextCondLst>
            </p:seq>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2612" fill="hold"/>
                                        <p:tgtEl>
                                          <p:spTgt spid="25"/>
                                        </p:tgtEl>
                                      </p:cBhvr>
                                    </p:cmd>
                                  </p:childTnLst>
                                </p:cTn>
                              </p:par>
                            </p:childTnLst>
                          </p:cTn>
                        </p:par>
                      </p:childTnLst>
                    </p:cTn>
                  </p:par>
                </p:childTnLst>
              </p:cTn>
              <p:nextCondLst>
                <p:cond evt="onClick" delay="0">
                  <p:tgtEl>
                    <p:spTgt spid="16"/>
                  </p:tgtEl>
                </p:cond>
              </p:nextCondLst>
            </p:seq>
            <p:seq concurrent="1" nextAc="seek">
              <p:cTn id="59" restart="whenNotActive" fill="hold" evtFilter="cancelBubble" nodeType="interactiveSeq">
                <p:stCondLst>
                  <p:cond evt="onClick" delay="0">
                    <p:tgtEl>
                      <p:spTgt spid="17"/>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2324" fill="hold"/>
                                        <p:tgtEl>
                                          <p:spTgt spid="26"/>
                                        </p:tgtEl>
                                      </p:cBhvr>
                                    </p:cmd>
                                  </p:childTnLst>
                                </p:cTn>
                              </p:par>
                            </p:childTnLst>
                          </p:cTn>
                        </p:par>
                      </p:childTnLst>
                    </p:cTn>
                  </p:par>
                </p:childTnLst>
              </p:cTn>
              <p:nextCondLst>
                <p:cond evt="onClick" delay="0">
                  <p:tgtEl>
                    <p:spTgt spid="17"/>
                  </p:tgtEl>
                </p:cond>
              </p:nextCondLst>
            </p:seq>
            <p:seq concurrent="1" nextAc="seek">
              <p:cTn id="64" restart="whenNotActive" fill="hold" evtFilter="cancelBubble" nodeType="interactiveSeq">
                <p:stCondLst>
                  <p:cond evt="onClick" delay="0">
                    <p:tgtEl>
                      <p:spTgt spid="18"/>
                    </p:tgtEl>
                  </p:cond>
                </p:stCondLst>
                <p:endSync evt="end" delay="0">
                  <p:rtn val="all"/>
                </p:endSync>
                <p:childTnLst>
                  <p:par>
                    <p:cTn id="65" fill="hold">
                      <p:stCondLst>
                        <p:cond delay="0"/>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2559" fill="hold"/>
                                        <p:tgtEl>
                                          <p:spTgt spid="27"/>
                                        </p:tgtEl>
                                      </p:cBhvr>
                                    </p:cmd>
                                  </p:childTnLst>
                                </p:cTn>
                              </p:par>
                            </p:childTnLst>
                          </p:cTn>
                        </p:par>
                      </p:childTnLst>
                    </p:cTn>
                  </p:par>
                </p:childTnLst>
              </p:cTn>
              <p:nextCondLst>
                <p:cond evt="onClick" delay="0">
                  <p:tgtEl>
                    <p:spTgt spid="18"/>
                  </p:tgtEl>
                </p:cond>
              </p:nextCondLst>
            </p:seq>
          </p:childTnLst>
        </p:cTn>
      </p:par>
    </p:tnLst>
    <p:bldLst>
      <p:bldP spid="9" grpId="0" animBg="1"/>
      <p:bldP spid="10" grpId="0" animBg="1"/>
      <p:bldP spid="14" grpId="0" animBg="1"/>
      <p:bldP spid="16" grpId="0" animBg="1"/>
      <p:bldP spid="17" grpId="0" animBg="1"/>
      <p:bldP spid="18" grpId="0" animBg="1"/>
    </p:bldLst>
  </p:timing>
  <p:extLst>
    <p:ext uri="{E180D4A7-C9FB-4DFB-919C-405C955672EB}">
      <p14:showEvtLst xmlns:p14="http://schemas.microsoft.com/office/powerpoint/2010/main">
        <p14:triggerEvt type="onClick" time="14380" objId="14"/>
        <p14:playEvt time="14891" objId="20"/>
        <p14:stopEvt time="17086" objId="20"/>
        <p14:triggerEvt type="onClick" time="17597" objId="14"/>
        <p14:playEvt time="18108" objId="20"/>
        <p14:stopEvt time="20317" objId="20"/>
        <p14:playEvt time="20911" objId="23"/>
        <p14:triggerEvt type="onClick" time="20911" objId="10"/>
        <p14:triggerEvt type="onClick" time="23449" objId="10"/>
        <p14:stopEvt time="23648" objId="23"/>
        <p14:playEvt time="26742" objId="23"/>
        <p14:triggerEvt type="onClick" time="26743" objId="10"/>
        <p14:stopEvt time="29476" objId="23"/>
        <p14:playEvt time="30193" objId="24"/>
        <p14:triggerEvt type="onClick" time="30193" objId="9"/>
        <p14:triggerEvt type="onClick" time="32159" objId="9"/>
        <p14:stopEvt time="32192" objId="24"/>
        <p14:playEvt time="33435" objId="24"/>
        <p14:triggerEvt type="onClick" time="33435" objId="9"/>
        <p14:stopEvt time="35440" objId="24"/>
        <p14:playEvt time="36167" objId="25"/>
        <p14:triggerEvt type="onClick" time="36168" objId="16"/>
        <p14:triggerEvt type="onClick" time="38426" objId="16"/>
        <p14:stopEvt time="38802" objId="25"/>
        <p14:playEvt time="40592" objId="25"/>
        <p14:triggerEvt type="onClick" time="40593" objId="16"/>
        <p14:playEvt time="42727" objId="26"/>
        <p14:triggerEvt type="onClick" time="42727" objId="17"/>
        <p14:stopEvt time="43232" objId="25"/>
        <p14:triggerEvt type="onClick" time="44834" objId="17"/>
        <p14:stopEvt time="45073" objId="26"/>
        <p14:playEvt time="46543" objId="26"/>
        <p14:triggerEvt type="onClick" time="46545" objId="17"/>
        <p14:playEvt time="48558" objId="27"/>
        <p14:triggerEvt type="onClick" time="48560" objId="18"/>
        <p14:stopEvt time="48894" objId="26"/>
        <p14:triggerEvt type="onClick" time="50474" objId="18"/>
        <p14:stopEvt time="51134" objId="27"/>
        <p14:playEvt time="51820" objId="27"/>
        <p14:triggerEvt type="onClick" time="51820" objId="18"/>
        <p14:stopEvt time="54416" objId="27"/>
      </p14:showEvtLst>
    </p:ext>
  </p:extLs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A8A2EB-7525-6193-80F8-A4465ED9BEC6}"/>
              </a:ext>
            </a:extLst>
          </p:cNvPr>
          <p:cNvSpPr/>
          <p:nvPr/>
        </p:nvSpPr>
        <p:spPr>
          <a:xfrm>
            <a:off x="429829" y="377689"/>
            <a:ext cx="11359048"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b="1" i="1" dirty="0">
                <a:solidFill>
                  <a:srgbClr val="3333FF"/>
                </a:solidFill>
              </a:rPr>
              <a:t>TASK a. Match the underlined words to the definitions. </a:t>
            </a:r>
          </a:p>
        </p:txBody>
      </p:sp>
      <p:graphicFrame>
        <p:nvGraphicFramePr>
          <p:cNvPr id="7" name="Table 7">
            <a:extLst>
              <a:ext uri="{FF2B5EF4-FFF2-40B4-BE49-F238E27FC236}">
                <a16:creationId xmlns:a16="http://schemas.microsoft.com/office/drawing/2014/main" id="{35323E34-7800-332B-8181-9DC4E00355CB}"/>
              </a:ext>
            </a:extLst>
          </p:cNvPr>
          <p:cNvGraphicFramePr>
            <a:graphicFrameLocks noGrp="1"/>
          </p:cNvGraphicFramePr>
          <p:nvPr>
            <p:extLst>
              <p:ext uri="{D42A27DB-BD31-4B8C-83A1-F6EECF244321}">
                <p14:modId xmlns:p14="http://schemas.microsoft.com/office/powerpoint/2010/main" val="660512699"/>
              </p:ext>
            </p:extLst>
          </p:nvPr>
        </p:nvGraphicFramePr>
        <p:xfrm>
          <a:off x="294969" y="1005840"/>
          <a:ext cx="5614218" cy="5669280"/>
        </p:xfrm>
        <a:graphic>
          <a:graphicData uri="http://schemas.openxmlformats.org/drawingml/2006/table">
            <a:tbl>
              <a:tblPr firstRow="1" bandRow="1">
                <a:tableStyleId>{5C22544A-7EE6-4342-B048-85BDC9FD1C3A}</a:tableStyleId>
              </a:tblPr>
              <a:tblGrid>
                <a:gridCol w="5614218">
                  <a:extLst>
                    <a:ext uri="{9D8B030D-6E8A-4147-A177-3AD203B41FA5}">
                      <a16:colId xmlns:a16="http://schemas.microsoft.com/office/drawing/2014/main" val="2949202907"/>
                    </a:ext>
                  </a:extLst>
                </a:gridCol>
              </a:tblGrid>
              <a:tr h="363777">
                <a:tc>
                  <a:txBody>
                    <a:bodyPr/>
                    <a:lstStyle/>
                    <a:p>
                      <a:r>
                        <a:rPr lang="en-US" sz="2800" b="0" i="0" dirty="0">
                          <a:solidFill>
                            <a:srgbClr val="002060"/>
                          </a:solidFill>
                          <a:effectLst/>
                          <a:latin typeface="+mn-lt"/>
                        </a:rPr>
                        <a:t>1. I don't like online customer service. I prefer talking to a </a:t>
                      </a:r>
                      <a:r>
                        <a:rPr lang="en-US" sz="2800" b="1" i="0" u="sng" dirty="0">
                          <a:solidFill>
                            <a:srgbClr val="FF0066"/>
                          </a:solidFill>
                          <a:effectLst/>
                          <a:latin typeface="+mn-lt"/>
                        </a:rPr>
                        <a:t>human</a:t>
                      </a:r>
                      <a:r>
                        <a:rPr lang="en-US" sz="2800" b="0" i="0" dirty="0">
                          <a:solidFill>
                            <a:srgbClr val="002060"/>
                          </a:solidFill>
                          <a:effectLst/>
                          <a:latin typeface="+mn-lt"/>
                        </a:rPr>
                        <a:t>.</a:t>
                      </a:r>
                      <a:endParaRPr lang="en-US" sz="2800" dirty="0">
                        <a:solidFill>
                          <a:srgbClr val="002060"/>
                        </a:solidFill>
                        <a:effectLst/>
                        <a:latin typeface="+mn-lt"/>
                      </a:endParaRPr>
                    </a:p>
                  </a:txBody>
                  <a:tcPr anchor="ctr"/>
                </a:tc>
                <a:extLst>
                  <a:ext uri="{0D108BD9-81ED-4DB2-BD59-A6C34878D82A}">
                    <a16:rowId xmlns:a16="http://schemas.microsoft.com/office/drawing/2014/main" val="2618311361"/>
                  </a:ext>
                </a:extLst>
              </a:tr>
              <a:tr h="370840">
                <a:tc>
                  <a:txBody>
                    <a:bodyPr/>
                    <a:lstStyle/>
                    <a:p>
                      <a:r>
                        <a:rPr lang="en-US" sz="2800" b="0" i="0" dirty="0">
                          <a:solidFill>
                            <a:srgbClr val="002060"/>
                          </a:solidFill>
                          <a:effectLst/>
                          <a:latin typeface="+mn-lt"/>
                        </a:rPr>
                        <a:t>2. I like playing with my drone. I can </a:t>
                      </a:r>
                      <a:r>
                        <a:rPr lang="en-US" sz="2800" b="1" i="0" u="sng" dirty="0">
                          <a:solidFill>
                            <a:srgbClr val="FF0066"/>
                          </a:solidFill>
                          <a:effectLst/>
                          <a:latin typeface="+mn-lt"/>
                        </a:rPr>
                        <a:t>control</a:t>
                      </a:r>
                      <a:r>
                        <a:rPr lang="en-US" sz="2800" b="1" i="0" dirty="0">
                          <a:solidFill>
                            <a:srgbClr val="002060"/>
                          </a:solidFill>
                          <a:effectLst/>
                          <a:latin typeface="+mn-lt"/>
                        </a:rPr>
                        <a:t> </a:t>
                      </a:r>
                      <a:r>
                        <a:rPr lang="en-US" sz="2800" b="0" i="0" dirty="0">
                          <a:solidFill>
                            <a:srgbClr val="002060"/>
                          </a:solidFill>
                          <a:effectLst/>
                          <a:latin typeface="+mn-lt"/>
                        </a:rPr>
                        <a:t>it with my smartphone.</a:t>
                      </a:r>
                      <a:endParaRPr lang="en-US" sz="2800" dirty="0">
                        <a:solidFill>
                          <a:srgbClr val="002060"/>
                        </a:solidFill>
                        <a:effectLst/>
                        <a:latin typeface="+mn-lt"/>
                      </a:endParaRPr>
                    </a:p>
                  </a:txBody>
                  <a:tcPr anchor="ctr"/>
                </a:tc>
                <a:extLst>
                  <a:ext uri="{0D108BD9-81ED-4DB2-BD59-A6C34878D82A}">
                    <a16:rowId xmlns:a16="http://schemas.microsoft.com/office/drawing/2014/main" val="1007517161"/>
                  </a:ext>
                </a:extLst>
              </a:tr>
              <a:tr h="370840">
                <a:tc>
                  <a:txBody>
                    <a:bodyPr/>
                    <a:lstStyle/>
                    <a:p>
                      <a:r>
                        <a:rPr lang="en-US" sz="2800" b="0" i="0" dirty="0">
                          <a:solidFill>
                            <a:srgbClr val="002060"/>
                          </a:solidFill>
                          <a:effectLst/>
                          <a:latin typeface="+mn-lt"/>
                        </a:rPr>
                        <a:t>3. Many years ago, people made all of their clothes </a:t>
                      </a:r>
                      <a:r>
                        <a:rPr lang="en-US" sz="2800" b="1" i="0" u="sng" kern="1200" dirty="0">
                          <a:solidFill>
                            <a:srgbClr val="FF0066"/>
                          </a:solidFill>
                          <a:effectLst/>
                          <a:latin typeface="+mn-lt"/>
                          <a:ea typeface="+mn-ea"/>
                          <a:cs typeface="+mn-cs"/>
                        </a:rPr>
                        <a:t>by hand</a:t>
                      </a:r>
                      <a:r>
                        <a:rPr lang="en-US" sz="2800" b="0" i="0" dirty="0">
                          <a:solidFill>
                            <a:srgbClr val="002060"/>
                          </a:solidFill>
                          <a:effectLst/>
                          <a:latin typeface="+mn-lt"/>
                        </a:rPr>
                        <a:t>.</a:t>
                      </a:r>
                      <a:endParaRPr lang="en-US" sz="2800" dirty="0">
                        <a:solidFill>
                          <a:srgbClr val="002060"/>
                        </a:solidFill>
                        <a:effectLst/>
                        <a:latin typeface="+mn-lt"/>
                      </a:endParaRPr>
                    </a:p>
                  </a:txBody>
                  <a:tcPr anchor="ctr"/>
                </a:tc>
                <a:extLst>
                  <a:ext uri="{0D108BD9-81ED-4DB2-BD59-A6C34878D82A}">
                    <a16:rowId xmlns:a16="http://schemas.microsoft.com/office/drawing/2014/main" val="1033068609"/>
                  </a:ext>
                </a:extLst>
              </a:tr>
              <a:tr h="370840">
                <a:tc>
                  <a:txBody>
                    <a:bodyPr/>
                    <a:lstStyle/>
                    <a:p>
                      <a:r>
                        <a:rPr lang="en-US" sz="2800" b="0" i="0" dirty="0">
                          <a:solidFill>
                            <a:srgbClr val="002060"/>
                          </a:solidFill>
                          <a:effectLst/>
                          <a:latin typeface="+mn-lt"/>
                        </a:rPr>
                        <a:t>4. I'm too busy to cook, so I order food from a </a:t>
                      </a:r>
                      <a:r>
                        <a:rPr lang="en-US" sz="2800" b="1" i="0" u="sng" kern="1200" dirty="0">
                          <a:solidFill>
                            <a:srgbClr val="FF0066"/>
                          </a:solidFill>
                          <a:effectLst/>
                          <a:latin typeface="+mn-lt"/>
                          <a:ea typeface="+mn-ea"/>
                          <a:cs typeface="+mn-cs"/>
                        </a:rPr>
                        <a:t>delivery</a:t>
                      </a:r>
                      <a:r>
                        <a:rPr lang="en-US" sz="2800" b="1" i="0" dirty="0">
                          <a:solidFill>
                            <a:srgbClr val="002060"/>
                          </a:solidFill>
                          <a:effectLst/>
                          <a:latin typeface="+mn-lt"/>
                        </a:rPr>
                        <a:t> </a:t>
                      </a:r>
                      <a:r>
                        <a:rPr lang="en-US" sz="2800" b="0" i="0" dirty="0">
                          <a:solidFill>
                            <a:srgbClr val="002060"/>
                          </a:solidFill>
                          <a:effectLst/>
                          <a:latin typeface="+mn-lt"/>
                        </a:rPr>
                        <a:t>service.</a:t>
                      </a:r>
                      <a:endParaRPr lang="en-US" sz="2800" dirty="0">
                        <a:solidFill>
                          <a:srgbClr val="002060"/>
                        </a:solidFill>
                        <a:effectLst/>
                        <a:latin typeface="+mn-lt"/>
                      </a:endParaRPr>
                    </a:p>
                  </a:txBody>
                  <a:tcPr anchor="ctr"/>
                </a:tc>
                <a:extLst>
                  <a:ext uri="{0D108BD9-81ED-4DB2-BD59-A6C34878D82A}">
                    <a16:rowId xmlns:a16="http://schemas.microsoft.com/office/drawing/2014/main" val="2405982812"/>
                  </a:ext>
                </a:extLst>
              </a:tr>
              <a:tr h="370840">
                <a:tc>
                  <a:txBody>
                    <a:bodyPr/>
                    <a:lstStyle/>
                    <a:p>
                      <a:r>
                        <a:rPr lang="en-US" sz="2800" b="0" i="0" dirty="0">
                          <a:solidFill>
                            <a:srgbClr val="002060"/>
                          </a:solidFill>
                          <a:effectLst/>
                          <a:latin typeface="+mn-lt"/>
                        </a:rPr>
                        <a:t>5. Families create a lot of </a:t>
                      </a:r>
                      <a:r>
                        <a:rPr lang="en-US" sz="2800" b="1" i="0" u="sng" kern="1200" dirty="0">
                          <a:solidFill>
                            <a:srgbClr val="FF0066"/>
                          </a:solidFill>
                          <a:effectLst/>
                          <a:latin typeface="+mn-lt"/>
                          <a:ea typeface="+mn-ea"/>
                          <a:cs typeface="+mn-cs"/>
                        </a:rPr>
                        <a:t>waste</a:t>
                      </a:r>
                      <a:r>
                        <a:rPr lang="en-US" sz="2800" b="0" i="0" dirty="0">
                          <a:solidFill>
                            <a:srgbClr val="002060"/>
                          </a:solidFill>
                          <a:effectLst/>
                          <a:latin typeface="+mn-lt"/>
                        </a:rPr>
                        <a:t>, which is bad for the environment.</a:t>
                      </a:r>
                      <a:endParaRPr lang="en-US" sz="2800" dirty="0">
                        <a:solidFill>
                          <a:srgbClr val="002060"/>
                        </a:solidFill>
                        <a:effectLst/>
                        <a:latin typeface="+mn-lt"/>
                      </a:endParaRPr>
                    </a:p>
                  </a:txBody>
                  <a:tcPr anchor="ctr"/>
                </a:tc>
                <a:extLst>
                  <a:ext uri="{0D108BD9-81ED-4DB2-BD59-A6C34878D82A}">
                    <a16:rowId xmlns:a16="http://schemas.microsoft.com/office/drawing/2014/main" val="2963740171"/>
                  </a:ext>
                </a:extLst>
              </a:tr>
              <a:tr h="370840">
                <a:tc>
                  <a:txBody>
                    <a:bodyPr/>
                    <a:lstStyle/>
                    <a:p>
                      <a:r>
                        <a:rPr lang="en-US" sz="2800" b="0" i="0" dirty="0">
                          <a:solidFill>
                            <a:srgbClr val="002060"/>
                          </a:solidFill>
                          <a:effectLst/>
                          <a:latin typeface="+mn-lt"/>
                        </a:rPr>
                        <a:t>6. The coffee maker is </a:t>
                      </a:r>
                      <a:r>
                        <a:rPr lang="en-US" sz="2800" b="1" i="0" u="sng" kern="1200" dirty="0">
                          <a:solidFill>
                            <a:srgbClr val="FF0066"/>
                          </a:solidFill>
                          <a:effectLst/>
                          <a:latin typeface="+mn-lt"/>
                          <a:ea typeface="+mn-ea"/>
                          <a:cs typeface="+mn-cs"/>
                        </a:rPr>
                        <a:t>automated</a:t>
                      </a:r>
                      <a:r>
                        <a:rPr lang="en-US" sz="2800" b="0" i="0" dirty="0">
                          <a:solidFill>
                            <a:srgbClr val="002060"/>
                          </a:solidFill>
                          <a:effectLst/>
                          <a:latin typeface="+mn-lt"/>
                        </a:rPr>
                        <a:t>. Just press the button and wait.</a:t>
                      </a:r>
                      <a:endParaRPr lang="en-US" sz="2800" dirty="0">
                        <a:solidFill>
                          <a:srgbClr val="002060"/>
                        </a:solidFill>
                        <a:effectLst/>
                        <a:latin typeface="+mn-lt"/>
                      </a:endParaRPr>
                    </a:p>
                  </a:txBody>
                  <a:tcPr anchor="ctr"/>
                </a:tc>
                <a:extLst>
                  <a:ext uri="{0D108BD9-81ED-4DB2-BD59-A6C34878D82A}">
                    <a16:rowId xmlns:a16="http://schemas.microsoft.com/office/drawing/2014/main" val="3357817135"/>
                  </a:ext>
                </a:extLst>
              </a:tr>
            </a:tbl>
          </a:graphicData>
        </a:graphic>
      </p:graphicFrame>
      <p:sp>
        <p:nvSpPr>
          <p:cNvPr id="9" name="TextBox 8">
            <a:extLst>
              <a:ext uri="{FF2B5EF4-FFF2-40B4-BE49-F238E27FC236}">
                <a16:creationId xmlns:a16="http://schemas.microsoft.com/office/drawing/2014/main" id="{CC816BD4-1D3F-147F-BEC8-1D5C6C45C609}"/>
              </a:ext>
            </a:extLst>
          </p:cNvPr>
          <p:cNvSpPr txBox="1"/>
          <p:nvPr/>
        </p:nvSpPr>
        <p:spPr>
          <a:xfrm>
            <a:off x="6007509" y="1005840"/>
            <a:ext cx="6115664" cy="4555093"/>
          </a:xfrm>
          <a:prstGeom prst="rect">
            <a:avLst/>
          </a:prstGeom>
          <a:solidFill>
            <a:schemeClr val="accent4">
              <a:lumMod val="40000"/>
              <a:lumOff val="60000"/>
            </a:schemeClr>
          </a:solidFill>
        </p:spPr>
        <p:txBody>
          <a:bodyPr wrap="square">
            <a:spAutoFit/>
          </a:bodyPr>
          <a:lstStyle/>
          <a:p>
            <a:r>
              <a:rPr lang="en-US" sz="2900" b="0" i="0" dirty="0">
                <a:solidFill>
                  <a:srgbClr val="002060"/>
                </a:solidFill>
                <a:effectLst/>
              </a:rPr>
              <a:t>a. a person ______</a:t>
            </a:r>
            <a:br>
              <a:rPr lang="en-US" sz="2900" b="0" i="0" dirty="0">
                <a:solidFill>
                  <a:srgbClr val="002060"/>
                </a:solidFill>
                <a:effectLst/>
              </a:rPr>
            </a:br>
            <a:r>
              <a:rPr lang="en-US" sz="2900" b="0" i="0" dirty="0">
                <a:solidFill>
                  <a:srgbClr val="002060"/>
                </a:solidFill>
                <a:effectLst/>
              </a:rPr>
              <a:t>b. have a machine do a person's job _________</a:t>
            </a:r>
            <a:br>
              <a:rPr lang="en-US" sz="2900" b="0" i="0" dirty="0">
                <a:solidFill>
                  <a:srgbClr val="002060"/>
                </a:solidFill>
                <a:effectLst/>
              </a:rPr>
            </a:br>
            <a:r>
              <a:rPr lang="en-US" sz="2900" b="0" i="0" dirty="0">
                <a:solidFill>
                  <a:srgbClr val="002060"/>
                </a:solidFill>
                <a:effectLst/>
              </a:rPr>
              <a:t>c. tell a machine what to do ______</a:t>
            </a:r>
            <a:br>
              <a:rPr lang="en-US" sz="2900" b="0" i="0" dirty="0">
                <a:solidFill>
                  <a:srgbClr val="002060"/>
                </a:solidFill>
                <a:effectLst/>
              </a:rPr>
            </a:br>
            <a:r>
              <a:rPr lang="en-US" sz="2900" b="0" i="0" dirty="0">
                <a:solidFill>
                  <a:srgbClr val="002060"/>
                </a:solidFill>
                <a:effectLst/>
              </a:rPr>
              <a:t>d. done by a person not a machine _______</a:t>
            </a:r>
            <a:br>
              <a:rPr lang="en-US" sz="2900" b="0" i="0" dirty="0">
                <a:solidFill>
                  <a:srgbClr val="002060"/>
                </a:solidFill>
                <a:effectLst/>
              </a:rPr>
            </a:br>
            <a:r>
              <a:rPr lang="en-US" sz="2900" b="0" i="0" dirty="0">
                <a:solidFill>
                  <a:srgbClr val="002060"/>
                </a:solidFill>
                <a:effectLst/>
              </a:rPr>
              <a:t>e. materials that are thrown away _____</a:t>
            </a:r>
            <a:br>
              <a:rPr lang="en-US" sz="2900" b="0" i="0" dirty="0">
                <a:solidFill>
                  <a:srgbClr val="002060"/>
                </a:solidFill>
                <a:effectLst/>
              </a:rPr>
            </a:br>
            <a:r>
              <a:rPr lang="en-US" sz="2900" b="0" i="0" dirty="0">
                <a:solidFill>
                  <a:srgbClr val="002060"/>
                </a:solidFill>
                <a:effectLst/>
              </a:rPr>
              <a:t>f. taking things to the people they have been sent to _______</a:t>
            </a:r>
            <a:r>
              <a:rPr lang="en-US" sz="2900" dirty="0">
                <a:solidFill>
                  <a:srgbClr val="002060"/>
                </a:solidFill>
              </a:rPr>
              <a:t> </a:t>
            </a:r>
          </a:p>
        </p:txBody>
      </p:sp>
      <p:sp>
        <p:nvSpPr>
          <p:cNvPr id="10" name="TextBox 9">
            <a:extLst>
              <a:ext uri="{FF2B5EF4-FFF2-40B4-BE49-F238E27FC236}">
                <a16:creationId xmlns:a16="http://schemas.microsoft.com/office/drawing/2014/main" id="{14EA360F-AD73-8143-18C7-D0F0B960CC70}"/>
              </a:ext>
            </a:extLst>
          </p:cNvPr>
          <p:cNvSpPr txBox="1"/>
          <p:nvPr/>
        </p:nvSpPr>
        <p:spPr>
          <a:xfrm>
            <a:off x="7732030" y="1005840"/>
            <a:ext cx="2548638" cy="553998"/>
          </a:xfrm>
          <a:prstGeom prst="rect">
            <a:avLst/>
          </a:prstGeom>
          <a:noFill/>
        </p:spPr>
        <p:txBody>
          <a:bodyPr wrap="square" rtlCol="0">
            <a:spAutoFit/>
          </a:bodyPr>
          <a:lstStyle/>
          <a:p>
            <a:r>
              <a:rPr lang="en-US" sz="3000" dirty="0">
                <a:solidFill>
                  <a:srgbClr val="FF0000"/>
                </a:solidFill>
                <a:sym typeface="Wingdings" panose="05000000000000000000" pitchFamily="2" charset="2"/>
              </a:rPr>
              <a:t>human</a:t>
            </a:r>
            <a:endParaRPr lang="en-US" sz="3000" dirty="0">
              <a:solidFill>
                <a:srgbClr val="FF0000"/>
              </a:solidFill>
            </a:endParaRPr>
          </a:p>
        </p:txBody>
      </p:sp>
      <p:sp>
        <p:nvSpPr>
          <p:cNvPr id="11" name="TextBox 10">
            <a:extLst>
              <a:ext uri="{FF2B5EF4-FFF2-40B4-BE49-F238E27FC236}">
                <a16:creationId xmlns:a16="http://schemas.microsoft.com/office/drawing/2014/main" id="{444CBE1C-78CC-D414-0C16-B2753C6E9309}"/>
              </a:ext>
            </a:extLst>
          </p:cNvPr>
          <p:cNvSpPr txBox="1"/>
          <p:nvPr/>
        </p:nvSpPr>
        <p:spPr>
          <a:xfrm>
            <a:off x="5994446" y="1872764"/>
            <a:ext cx="2548638" cy="553998"/>
          </a:xfrm>
          <a:prstGeom prst="rect">
            <a:avLst/>
          </a:prstGeom>
          <a:noFill/>
        </p:spPr>
        <p:txBody>
          <a:bodyPr wrap="square" rtlCol="0">
            <a:spAutoFit/>
          </a:bodyPr>
          <a:lstStyle/>
          <a:p>
            <a:r>
              <a:rPr lang="en-US" sz="3000" dirty="0">
                <a:solidFill>
                  <a:srgbClr val="FF0000"/>
                </a:solidFill>
                <a:sym typeface="Wingdings" panose="05000000000000000000" pitchFamily="2" charset="2"/>
              </a:rPr>
              <a:t>automated</a:t>
            </a:r>
            <a:endParaRPr lang="en-US" sz="3000" dirty="0">
              <a:solidFill>
                <a:srgbClr val="FF0000"/>
              </a:solidFill>
            </a:endParaRPr>
          </a:p>
        </p:txBody>
      </p:sp>
      <p:sp>
        <p:nvSpPr>
          <p:cNvPr id="12" name="TextBox 11">
            <a:extLst>
              <a:ext uri="{FF2B5EF4-FFF2-40B4-BE49-F238E27FC236}">
                <a16:creationId xmlns:a16="http://schemas.microsoft.com/office/drawing/2014/main" id="{EAC96136-7704-595F-2849-5F5ED710A495}"/>
              </a:ext>
            </a:extLst>
          </p:cNvPr>
          <p:cNvSpPr txBox="1"/>
          <p:nvPr/>
        </p:nvSpPr>
        <p:spPr>
          <a:xfrm>
            <a:off x="10205883" y="2318447"/>
            <a:ext cx="1465007" cy="553998"/>
          </a:xfrm>
          <a:prstGeom prst="rect">
            <a:avLst/>
          </a:prstGeom>
          <a:noFill/>
        </p:spPr>
        <p:txBody>
          <a:bodyPr wrap="square" rtlCol="0">
            <a:spAutoFit/>
          </a:bodyPr>
          <a:lstStyle/>
          <a:p>
            <a:r>
              <a:rPr lang="en-US" sz="3000" dirty="0">
                <a:solidFill>
                  <a:srgbClr val="FF0000"/>
                </a:solidFill>
                <a:sym typeface="Wingdings" panose="05000000000000000000" pitchFamily="2" charset="2"/>
              </a:rPr>
              <a:t>control</a:t>
            </a:r>
            <a:endParaRPr lang="en-US" sz="3000" dirty="0">
              <a:solidFill>
                <a:srgbClr val="FF0000"/>
              </a:solidFill>
            </a:endParaRPr>
          </a:p>
        </p:txBody>
      </p:sp>
      <p:sp>
        <p:nvSpPr>
          <p:cNvPr id="13" name="TextBox 12">
            <a:extLst>
              <a:ext uri="{FF2B5EF4-FFF2-40B4-BE49-F238E27FC236}">
                <a16:creationId xmlns:a16="http://schemas.microsoft.com/office/drawing/2014/main" id="{00AC6F48-544B-0F76-6172-BA067BDCBE83}"/>
              </a:ext>
            </a:extLst>
          </p:cNvPr>
          <p:cNvSpPr txBox="1"/>
          <p:nvPr/>
        </p:nvSpPr>
        <p:spPr>
          <a:xfrm>
            <a:off x="6031808" y="3207762"/>
            <a:ext cx="1465007" cy="553998"/>
          </a:xfrm>
          <a:prstGeom prst="rect">
            <a:avLst/>
          </a:prstGeom>
          <a:noFill/>
        </p:spPr>
        <p:txBody>
          <a:bodyPr wrap="square" rtlCol="0">
            <a:spAutoFit/>
          </a:bodyPr>
          <a:lstStyle/>
          <a:p>
            <a:r>
              <a:rPr lang="en-US" sz="3000" dirty="0">
                <a:solidFill>
                  <a:srgbClr val="FF0000"/>
                </a:solidFill>
                <a:sym typeface="Wingdings" panose="05000000000000000000" pitchFamily="2" charset="2"/>
              </a:rPr>
              <a:t>by hand</a:t>
            </a:r>
            <a:endParaRPr lang="en-US" sz="3000" dirty="0">
              <a:solidFill>
                <a:srgbClr val="FF0000"/>
              </a:solidFill>
            </a:endParaRPr>
          </a:p>
        </p:txBody>
      </p:sp>
      <p:sp>
        <p:nvSpPr>
          <p:cNvPr id="14" name="TextBox 13">
            <a:extLst>
              <a:ext uri="{FF2B5EF4-FFF2-40B4-BE49-F238E27FC236}">
                <a16:creationId xmlns:a16="http://schemas.microsoft.com/office/drawing/2014/main" id="{1F20A920-2C0C-0971-CEE0-69F0CD2E5B41}"/>
              </a:ext>
            </a:extLst>
          </p:cNvPr>
          <p:cNvSpPr txBox="1"/>
          <p:nvPr/>
        </p:nvSpPr>
        <p:spPr>
          <a:xfrm>
            <a:off x="6015518" y="4099006"/>
            <a:ext cx="1465007" cy="553998"/>
          </a:xfrm>
          <a:prstGeom prst="rect">
            <a:avLst/>
          </a:prstGeom>
          <a:noFill/>
        </p:spPr>
        <p:txBody>
          <a:bodyPr wrap="square" rtlCol="0">
            <a:spAutoFit/>
          </a:bodyPr>
          <a:lstStyle/>
          <a:p>
            <a:r>
              <a:rPr lang="en-US" sz="3000" dirty="0">
                <a:solidFill>
                  <a:srgbClr val="FF0000"/>
                </a:solidFill>
                <a:sym typeface="Wingdings" panose="05000000000000000000" pitchFamily="2" charset="2"/>
              </a:rPr>
              <a:t>waste</a:t>
            </a:r>
            <a:endParaRPr lang="en-US" sz="3000" dirty="0">
              <a:solidFill>
                <a:srgbClr val="FF0000"/>
              </a:solidFill>
            </a:endParaRPr>
          </a:p>
        </p:txBody>
      </p:sp>
      <p:sp>
        <p:nvSpPr>
          <p:cNvPr id="15" name="TextBox 14">
            <a:extLst>
              <a:ext uri="{FF2B5EF4-FFF2-40B4-BE49-F238E27FC236}">
                <a16:creationId xmlns:a16="http://schemas.microsoft.com/office/drawing/2014/main" id="{44F07DF7-1DF9-DF5B-07F3-117CEE13DC45}"/>
              </a:ext>
            </a:extLst>
          </p:cNvPr>
          <p:cNvSpPr txBox="1"/>
          <p:nvPr/>
        </p:nvSpPr>
        <p:spPr>
          <a:xfrm>
            <a:off x="7975506" y="4975632"/>
            <a:ext cx="1465007" cy="553998"/>
          </a:xfrm>
          <a:prstGeom prst="rect">
            <a:avLst/>
          </a:prstGeom>
          <a:noFill/>
        </p:spPr>
        <p:txBody>
          <a:bodyPr wrap="square" rtlCol="0">
            <a:spAutoFit/>
          </a:bodyPr>
          <a:lstStyle/>
          <a:p>
            <a:r>
              <a:rPr lang="en-US" sz="3000" dirty="0">
                <a:solidFill>
                  <a:srgbClr val="FF0000"/>
                </a:solidFill>
                <a:sym typeface="Wingdings" panose="05000000000000000000" pitchFamily="2" charset="2"/>
              </a:rPr>
              <a:t>delivery</a:t>
            </a:r>
            <a:endParaRPr lang="en-US" sz="3000" dirty="0">
              <a:solidFill>
                <a:srgbClr val="FF0000"/>
              </a:solidFill>
            </a:endParaRPr>
          </a:p>
        </p:txBody>
      </p:sp>
      <p:pic>
        <p:nvPicPr>
          <p:cNvPr id="16" name="CD2 TRACK 55">
            <a:hlinkClick r:id="" action="ppaction://media"/>
            <a:extLst>
              <a:ext uri="{FF2B5EF4-FFF2-40B4-BE49-F238E27FC236}">
                <a16:creationId xmlns:a16="http://schemas.microsoft.com/office/drawing/2014/main" id="{FEC117AB-15C3-854C-D188-1C0AFFFB97B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9913597" y="5852160"/>
            <a:ext cx="406400" cy="406400"/>
          </a:xfrm>
          <a:prstGeom prst="rect">
            <a:avLst/>
          </a:prstGeom>
        </p:spPr>
      </p:pic>
      <p:sp>
        <p:nvSpPr>
          <p:cNvPr id="17" name="Rectangle 16">
            <a:extLst>
              <a:ext uri="{FF2B5EF4-FFF2-40B4-BE49-F238E27FC236}">
                <a16:creationId xmlns:a16="http://schemas.microsoft.com/office/drawing/2014/main" id="{E3CF4C5E-50E2-50F3-EA8F-5B87FEABE3B0}"/>
              </a:ext>
            </a:extLst>
          </p:cNvPr>
          <p:cNvSpPr/>
          <p:nvPr/>
        </p:nvSpPr>
        <p:spPr>
          <a:xfrm>
            <a:off x="6007509" y="5678627"/>
            <a:ext cx="3221460" cy="5232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b="1" i="1" dirty="0">
                <a:solidFill>
                  <a:srgbClr val="3333FF"/>
                </a:solidFill>
              </a:rPr>
              <a:t>Listen and repeat.</a:t>
            </a:r>
            <a:endParaRPr lang="en-US" sz="3200" b="1" i="1" dirty="0">
              <a:solidFill>
                <a:srgbClr val="3333FF"/>
              </a:solidFill>
            </a:endParaRPr>
          </a:p>
        </p:txBody>
      </p:sp>
    </p:spTree>
    <p:custDataLst>
      <p:tags r:id="rId1"/>
    </p:custDataLst>
    <p:extLst>
      <p:ext uri="{BB962C8B-B14F-4D97-AF65-F5344CB8AC3E}">
        <p14:creationId xmlns:p14="http://schemas.microsoft.com/office/powerpoint/2010/main" val="2581376903"/>
      </p:ext>
    </p:extLst>
  </p:cSld>
  <p:clrMapOvr>
    <a:masterClrMapping/>
  </p:clrMapOvr>
  <mc:AlternateContent xmlns:mc="http://schemas.openxmlformats.org/markup-compatibility/2006" xmlns:p14="http://schemas.microsoft.com/office/powerpoint/2010/main">
    <mc:Choice Requires="p14">
      <p:transition spd="slow" p14:dur="2000" advTm="218648"/>
    </mc:Choice>
    <mc:Fallback xmlns="">
      <p:transition spd="slow" advTm="2186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ircle(in)">
                                      <p:cBhvr>
                                        <p:cTn id="11" dur="2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4942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16"/>
                </p:tgtEl>
              </p:cMediaNode>
            </p:audio>
          </p:childTnLst>
        </p:cTn>
      </p:par>
    </p:tnLst>
    <p:bldLst>
      <p:bldP spid="9" grpId="0" animBg="1"/>
      <p:bldP spid="10" grpId="0"/>
      <p:bldP spid="11" grpId="0"/>
      <p:bldP spid="12" grpId="0"/>
      <p:bldP spid="13" grpId="0"/>
      <p:bldP spid="14" grpId="0"/>
      <p:bldP spid="15" grpId="0"/>
      <p:bldP spid="17" grpId="0" animBg="1"/>
    </p:bldLst>
  </p:timing>
  <p:extLst>
    <p:ext uri="{E180D4A7-C9FB-4DFB-919C-405C955672EB}">
      <p14:showEvtLst xmlns:p14="http://schemas.microsoft.com/office/powerpoint/2010/main">
        <p14:playEvt time="172894" objId="16"/>
        <p14:pauseEvt time="218648" objId="16"/>
        <p14:stopEvt time="218648" objId="16"/>
      </p14:showEvtLst>
    </p:ext>
  </p:extLs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9329" y="2105561"/>
            <a:ext cx="12270658" cy="1323439"/>
          </a:xfrm>
          <a:prstGeom prst="rect">
            <a:avLst/>
          </a:prstGeom>
        </p:spPr>
        <p:txBody>
          <a:bodyPr wrap="square">
            <a:spAutoFit/>
          </a:bodyPr>
          <a:lstStyle/>
          <a:p>
            <a:r>
              <a:rPr lang="en-US" sz="4000" b="1" i="1" dirty="0">
                <a:solidFill>
                  <a:srgbClr val="0070C0"/>
                </a:solidFill>
              </a:rPr>
              <a:t>What chores at home do you do by hand? </a:t>
            </a:r>
          </a:p>
          <a:p>
            <a:r>
              <a:rPr lang="en-US" sz="4000" b="1" i="1" dirty="0">
                <a:solidFill>
                  <a:srgbClr val="0070C0"/>
                </a:solidFill>
              </a:rPr>
              <a:t>What things do machines and computers help people do?</a:t>
            </a:r>
            <a:endParaRPr lang="en-US" sz="3600" b="1" dirty="0"/>
          </a:p>
        </p:txBody>
      </p:sp>
      <p:pic>
        <p:nvPicPr>
          <p:cNvPr id="4" name="Picture 2" descr="Free Speech bubble 1195466 PNG with Transparent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7257" y="440945"/>
            <a:ext cx="2481348" cy="158263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952569" y="735956"/>
            <a:ext cx="3254688" cy="707886"/>
          </a:xfrm>
          <a:prstGeom prst="rect">
            <a:avLst/>
          </a:prstGeom>
        </p:spPr>
        <p:txBody>
          <a:bodyPr wrap="square">
            <a:spAutoFit/>
          </a:bodyPr>
          <a:lstStyle/>
          <a:p>
            <a:r>
              <a:rPr lang="en-US" sz="4000" b="1" dirty="0">
                <a:solidFill>
                  <a:srgbClr val="FF0000"/>
                </a:solidFill>
                <a:ea typeface="Times New Roman" panose="02020603050405020304" pitchFamily="18" charset="0"/>
              </a:rPr>
              <a:t>Work in pairs.</a:t>
            </a:r>
          </a:p>
        </p:txBody>
      </p:sp>
      <p:pic>
        <p:nvPicPr>
          <p:cNvPr id="5" name="Picture 4">
            <a:extLst>
              <a:ext uri="{FF2B5EF4-FFF2-40B4-BE49-F238E27FC236}">
                <a16:creationId xmlns:a16="http://schemas.microsoft.com/office/drawing/2014/main" id="{71459F6C-309C-7B8C-88B2-6FEA9C55D0D0}"/>
              </a:ext>
            </a:extLst>
          </p:cNvPr>
          <p:cNvPicPr>
            <a:picLocks noChangeAspect="1"/>
          </p:cNvPicPr>
          <p:nvPr/>
        </p:nvPicPr>
        <p:blipFill>
          <a:blip r:embed="rId4"/>
          <a:stretch>
            <a:fillRect/>
          </a:stretch>
        </p:blipFill>
        <p:spPr>
          <a:xfrm>
            <a:off x="273168" y="3429000"/>
            <a:ext cx="5508881" cy="1200329"/>
          </a:xfrm>
          <a:prstGeom prst="rect">
            <a:avLst/>
          </a:prstGeom>
        </p:spPr>
      </p:pic>
      <p:pic>
        <p:nvPicPr>
          <p:cNvPr id="8" name="Picture 7">
            <a:extLst>
              <a:ext uri="{FF2B5EF4-FFF2-40B4-BE49-F238E27FC236}">
                <a16:creationId xmlns:a16="http://schemas.microsoft.com/office/drawing/2014/main" id="{D99E0793-31DF-081E-C361-A8A9E136C848}"/>
              </a:ext>
            </a:extLst>
          </p:cNvPr>
          <p:cNvPicPr>
            <a:picLocks noChangeAspect="1"/>
          </p:cNvPicPr>
          <p:nvPr/>
        </p:nvPicPr>
        <p:blipFill>
          <a:blip r:embed="rId5"/>
          <a:stretch>
            <a:fillRect/>
          </a:stretch>
        </p:blipFill>
        <p:spPr>
          <a:xfrm>
            <a:off x="5782049" y="4532454"/>
            <a:ext cx="5954761" cy="1583210"/>
          </a:xfrm>
          <a:prstGeom prst="rect">
            <a:avLst/>
          </a:prstGeom>
        </p:spPr>
      </p:pic>
    </p:spTree>
    <p:custDataLst>
      <p:tags r:id="rId1"/>
    </p:custDataLst>
    <p:extLst>
      <p:ext uri="{BB962C8B-B14F-4D97-AF65-F5344CB8AC3E}">
        <p14:creationId xmlns:p14="http://schemas.microsoft.com/office/powerpoint/2010/main" val="2760446465"/>
      </p:ext>
    </p:extLst>
  </p:cSld>
  <p:clrMapOvr>
    <a:masterClrMapping/>
  </p:clrMapOvr>
  <mc:AlternateContent xmlns:mc="http://schemas.openxmlformats.org/markup-compatibility/2006" xmlns:p14="http://schemas.microsoft.com/office/powerpoint/2010/main">
    <mc:Choice Requires="p14">
      <p:transition spd="med" p14:dur="700" advTm="44293">
        <p:fade/>
      </p:transition>
    </mc:Choice>
    <mc:Fallback xmlns="">
      <p:transition spd="med" advTm="4429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2415" y="332984"/>
            <a:ext cx="7947169" cy="6048073"/>
          </a:xfrm>
          <a:prstGeom prst="rect">
            <a:avLst/>
          </a:prstGeom>
        </p:spPr>
      </p:pic>
      <p:sp>
        <p:nvSpPr>
          <p:cNvPr id="3" name="TextBox 2"/>
          <p:cNvSpPr txBox="1"/>
          <p:nvPr/>
        </p:nvSpPr>
        <p:spPr>
          <a:xfrm>
            <a:off x="4439089" y="3566868"/>
            <a:ext cx="3313819" cy="1107996"/>
          </a:xfrm>
          <a:prstGeom prst="rect">
            <a:avLst/>
          </a:prstGeom>
          <a:noFill/>
        </p:spPr>
        <p:txBody>
          <a:bodyPr wrap="square" rtlCol="0">
            <a:spAutoFit/>
          </a:bodyPr>
          <a:lstStyle/>
          <a:p>
            <a:r>
              <a:rPr lang="en-US" sz="6600" dirty="0">
                <a:solidFill>
                  <a:schemeClr val="bg1"/>
                </a:solidFill>
              </a:rPr>
              <a:t>Reading</a:t>
            </a:r>
            <a:endParaRPr lang="en-US" sz="3200" dirty="0">
              <a:solidFill>
                <a:schemeClr val="bg1"/>
              </a:solidFill>
            </a:endParaRPr>
          </a:p>
        </p:txBody>
      </p:sp>
    </p:spTree>
    <p:extLst>
      <p:ext uri="{BB962C8B-B14F-4D97-AF65-F5344CB8AC3E}">
        <p14:creationId xmlns:p14="http://schemas.microsoft.com/office/powerpoint/2010/main" val="1809424978"/>
      </p:ext>
    </p:extLst>
  </p:cSld>
  <p:clrMapOvr>
    <a:masterClrMapping/>
  </p:clrMapOvr>
  <mc:AlternateContent xmlns:mc="http://schemas.openxmlformats.org/markup-compatibility/2006" xmlns:p14="http://schemas.microsoft.com/office/powerpoint/2010/main">
    <mc:Choice Requires="p14">
      <p:transition spd="slow" p14:dur="2000" advTm="6237"/>
    </mc:Choice>
    <mc:Fallback xmlns="">
      <p:transition spd="slow" advTm="6237"/>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BC3373-4AD3-A3A9-AEEE-C1CFEF64E97B}"/>
              </a:ext>
            </a:extLst>
          </p:cNvPr>
          <p:cNvPicPr>
            <a:picLocks noChangeAspect="1"/>
          </p:cNvPicPr>
          <p:nvPr/>
        </p:nvPicPr>
        <p:blipFill>
          <a:blip r:embed="rId3"/>
          <a:stretch>
            <a:fillRect/>
          </a:stretch>
        </p:blipFill>
        <p:spPr>
          <a:xfrm>
            <a:off x="84267" y="3859771"/>
            <a:ext cx="8779248" cy="849605"/>
          </a:xfrm>
          <a:prstGeom prst="rect">
            <a:avLst/>
          </a:prstGeom>
        </p:spPr>
      </p:pic>
      <p:sp>
        <p:nvSpPr>
          <p:cNvPr id="2" name="Rectangle 1"/>
          <p:cNvSpPr/>
          <p:nvPr/>
        </p:nvSpPr>
        <p:spPr>
          <a:xfrm>
            <a:off x="597158" y="1040175"/>
            <a:ext cx="11457993"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B0F0"/>
                </a:solidFill>
              </a:rPr>
              <a:t>Read the instruction quickly. Underline the key words. What are we going to do?</a:t>
            </a:r>
            <a:r>
              <a:rPr lang="en-US" sz="3600" i="1" dirty="0">
                <a:solidFill>
                  <a:srgbClr val="0070C0"/>
                </a:solidFill>
              </a:rPr>
              <a:t> </a:t>
            </a:r>
          </a:p>
          <a:p>
            <a:r>
              <a:rPr lang="en-US" sz="3600" i="1" dirty="0">
                <a:solidFill>
                  <a:srgbClr val="FF0000"/>
                </a:solidFill>
              </a:rPr>
              <a:t>Read the magazine interview. Choose the correct answer. </a:t>
            </a:r>
          </a:p>
          <a:p>
            <a:r>
              <a:rPr lang="en-US" sz="3600" b="1" i="1" dirty="0">
                <a:solidFill>
                  <a:srgbClr val="FF0000"/>
                </a:solidFill>
              </a:rPr>
              <a:t>What effect will automation have on cities?</a:t>
            </a:r>
          </a:p>
        </p:txBody>
      </p:sp>
      <p:cxnSp>
        <p:nvCxnSpPr>
          <p:cNvPr id="9" name="Straight Connector 8"/>
          <p:cNvCxnSpPr>
            <a:cxnSpLocks/>
          </p:cNvCxnSpPr>
          <p:nvPr/>
        </p:nvCxnSpPr>
        <p:spPr>
          <a:xfrm>
            <a:off x="3332673" y="4543438"/>
            <a:ext cx="29401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05274" y="457200"/>
            <a:ext cx="1189417" cy="52322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800" b="1" dirty="0">
                <a:solidFill>
                  <a:schemeClr val="bg1"/>
                </a:solidFill>
              </a:rPr>
              <a:t>Task a</a:t>
            </a:r>
          </a:p>
        </p:txBody>
      </p:sp>
      <p:pic>
        <p:nvPicPr>
          <p:cNvPr id="10" name="Picture 9">
            <a:extLst>
              <a:ext uri="{FF2B5EF4-FFF2-40B4-BE49-F238E27FC236}">
                <a16:creationId xmlns:a16="http://schemas.microsoft.com/office/drawing/2014/main" id="{79CF5BB3-3FAF-5092-E932-5D0D05A77FAF}"/>
              </a:ext>
            </a:extLst>
          </p:cNvPr>
          <p:cNvPicPr>
            <a:picLocks noChangeAspect="1"/>
          </p:cNvPicPr>
          <p:nvPr/>
        </p:nvPicPr>
        <p:blipFill>
          <a:blip r:embed="rId4"/>
          <a:stretch>
            <a:fillRect/>
          </a:stretch>
        </p:blipFill>
        <p:spPr>
          <a:xfrm>
            <a:off x="4866968" y="4813123"/>
            <a:ext cx="6880894" cy="815049"/>
          </a:xfrm>
          <a:prstGeom prst="rect">
            <a:avLst/>
          </a:prstGeom>
        </p:spPr>
      </p:pic>
      <p:cxnSp>
        <p:nvCxnSpPr>
          <p:cNvPr id="12" name="Straight Connector 11">
            <a:extLst>
              <a:ext uri="{FF2B5EF4-FFF2-40B4-BE49-F238E27FC236}">
                <a16:creationId xmlns:a16="http://schemas.microsoft.com/office/drawing/2014/main" id="{6565AAE2-FA90-C093-5CCA-D5E614FEB243}"/>
              </a:ext>
            </a:extLst>
          </p:cNvPr>
          <p:cNvCxnSpPr>
            <a:cxnSpLocks/>
          </p:cNvCxnSpPr>
          <p:nvPr/>
        </p:nvCxnSpPr>
        <p:spPr>
          <a:xfrm>
            <a:off x="7316423" y="4559261"/>
            <a:ext cx="140141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187B964-26D6-780E-83E6-3056B76AD70D}"/>
              </a:ext>
            </a:extLst>
          </p:cNvPr>
          <p:cNvCxnSpPr>
            <a:cxnSpLocks/>
          </p:cNvCxnSpPr>
          <p:nvPr/>
        </p:nvCxnSpPr>
        <p:spPr>
          <a:xfrm>
            <a:off x="7984611" y="5498102"/>
            <a:ext cx="140141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E12DE5-DFF3-1805-5918-4804316B0150}"/>
              </a:ext>
            </a:extLst>
          </p:cNvPr>
          <p:cNvCxnSpPr>
            <a:cxnSpLocks/>
          </p:cNvCxnSpPr>
          <p:nvPr/>
        </p:nvCxnSpPr>
        <p:spPr>
          <a:xfrm>
            <a:off x="10425101" y="5495196"/>
            <a:ext cx="110813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03945575"/>
      </p:ext>
    </p:extLst>
  </p:cSld>
  <p:clrMapOvr>
    <a:masterClrMapping/>
  </p:clrMapOvr>
  <mc:AlternateContent xmlns:mc="http://schemas.openxmlformats.org/markup-compatibility/2006" xmlns:p14="http://schemas.microsoft.com/office/powerpoint/2010/main">
    <mc:Choice Requires="p14">
      <p:transition spd="med" p14:dur="700" advTm="156474">
        <p:fade/>
      </p:transition>
    </mc:Choice>
    <mc:Fallback xmlns="">
      <p:transition spd="med" advTm="15647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239784" y="2295923"/>
            <a:ext cx="11698470" cy="4385816"/>
          </a:xfrm>
          <a:prstGeom prst="rect">
            <a:avLst/>
          </a:prstGeom>
        </p:spPr>
        <p:txBody>
          <a:bodyPr wrap="square">
            <a:spAutoFit/>
          </a:bodyPr>
          <a:lstStyle/>
          <a:p>
            <a:pPr algn="just"/>
            <a:r>
              <a:rPr lang="en-US" sz="3100" dirty="0"/>
              <a:t>Dr. Amanda Hall is a science and robotics expert. In this issue of Teen</a:t>
            </a:r>
          </a:p>
          <a:p>
            <a:pPr algn="just"/>
            <a:r>
              <a:rPr lang="en-US" sz="3100" dirty="0"/>
              <a:t>Tech Weekly, we're talking to her about automation. Read on to find out how </a:t>
            </a:r>
            <a:r>
              <a:rPr lang="en-US" sz="3100" b="1" u="sng" dirty="0">
                <a:solidFill>
                  <a:srgbClr val="FF0000"/>
                </a:solidFill>
              </a:rPr>
              <a:t>it</a:t>
            </a:r>
            <a:r>
              <a:rPr lang="en-US" sz="3100" dirty="0"/>
              <a:t> will improve life in the cities of the future.</a:t>
            </a:r>
          </a:p>
          <a:p>
            <a:pPr algn="just"/>
            <a:r>
              <a:rPr lang="en-US" sz="3100" b="1" dirty="0"/>
              <a:t>What is automation? </a:t>
            </a:r>
            <a:r>
              <a:rPr lang="en-US" sz="3100" dirty="0"/>
              <a:t>Automation is when machines and computers</a:t>
            </a:r>
          </a:p>
          <a:p>
            <a:pPr algn="just"/>
            <a:r>
              <a:rPr lang="en-US" sz="3100" dirty="0"/>
              <a:t>do things instead of humans. Some people think that this is something</a:t>
            </a:r>
          </a:p>
          <a:p>
            <a:pPr algn="just"/>
            <a:r>
              <a:rPr lang="en-US" sz="3100" dirty="0"/>
              <a:t>that will happen in the future. Actually, it's happening all the time. The</a:t>
            </a:r>
          </a:p>
          <a:p>
            <a:pPr algn="just"/>
            <a:r>
              <a:rPr lang="en-US" sz="3100" dirty="0"/>
              <a:t>washing machine is one of my favorite examples. Washing clothes by</a:t>
            </a:r>
          </a:p>
          <a:p>
            <a:pPr algn="just"/>
            <a:r>
              <a:rPr lang="en-US" sz="3100" dirty="0"/>
              <a:t>hand takes a lot of time. We save a lot of time and energy when we use</a:t>
            </a:r>
          </a:p>
          <a:p>
            <a:pPr algn="just"/>
            <a:r>
              <a:rPr lang="en-US" sz="3100" dirty="0"/>
              <a:t>a washing machine.</a:t>
            </a:r>
          </a:p>
        </p:txBody>
      </p:sp>
      <p:cxnSp>
        <p:nvCxnSpPr>
          <p:cNvPr id="12" name="Straight Connector 11"/>
          <p:cNvCxnSpPr>
            <a:cxnSpLocks/>
          </p:cNvCxnSpPr>
          <p:nvPr/>
        </p:nvCxnSpPr>
        <p:spPr>
          <a:xfrm>
            <a:off x="6701245" y="3293437"/>
            <a:ext cx="186602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1386D19-7E44-F3AD-57C8-376C2535B972}"/>
              </a:ext>
            </a:extLst>
          </p:cNvPr>
          <p:cNvPicPr>
            <a:picLocks noChangeAspect="1"/>
          </p:cNvPicPr>
          <p:nvPr/>
        </p:nvPicPr>
        <p:blipFill>
          <a:blip r:embed="rId3"/>
          <a:stretch>
            <a:fillRect/>
          </a:stretch>
        </p:blipFill>
        <p:spPr>
          <a:xfrm>
            <a:off x="307485" y="1603429"/>
            <a:ext cx="11793596" cy="600159"/>
          </a:xfrm>
          <a:prstGeom prst="rect">
            <a:avLst/>
          </a:prstGeom>
        </p:spPr>
      </p:pic>
      <p:sp>
        <p:nvSpPr>
          <p:cNvPr id="7" name="Rectangle 6">
            <a:extLst>
              <a:ext uri="{FF2B5EF4-FFF2-40B4-BE49-F238E27FC236}">
                <a16:creationId xmlns:a16="http://schemas.microsoft.com/office/drawing/2014/main" id="{7D85053D-DCE0-77E7-7AFC-16B077F42254}"/>
              </a:ext>
            </a:extLst>
          </p:cNvPr>
          <p:cNvSpPr/>
          <p:nvPr/>
        </p:nvSpPr>
        <p:spPr>
          <a:xfrm>
            <a:off x="102284" y="372321"/>
            <a:ext cx="11973471" cy="113877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400" b="1" i="1" dirty="0">
                <a:solidFill>
                  <a:srgbClr val="3333FF"/>
                </a:solidFill>
              </a:rPr>
              <a:t>Look at the topic sentence and  find clues to answer the question ‘What effect will automation have on cities?</a:t>
            </a:r>
          </a:p>
        </p:txBody>
      </p:sp>
    </p:spTree>
    <p:custDataLst>
      <p:tags r:id="rId1"/>
    </p:custDataLst>
    <p:extLst>
      <p:ext uri="{BB962C8B-B14F-4D97-AF65-F5344CB8AC3E}">
        <p14:creationId xmlns:p14="http://schemas.microsoft.com/office/powerpoint/2010/main" val="3850756915"/>
      </p:ext>
    </p:extLst>
  </p:cSld>
  <p:clrMapOvr>
    <a:masterClrMapping/>
  </p:clrMapOvr>
  <mc:AlternateContent xmlns:mc="http://schemas.openxmlformats.org/markup-compatibility/2006" xmlns:p14="http://schemas.microsoft.com/office/powerpoint/2010/main">
    <mc:Choice Requires="p14">
      <p:transition spd="med" p14:dur="700" advTm="29993">
        <p:fade/>
      </p:transition>
    </mc:Choice>
    <mc:Fallback xmlns="">
      <p:transition spd="med" advTm="2999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58620" y="403098"/>
            <a:ext cx="11973471" cy="113877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400" b="1" i="1" dirty="0">
                <a:solidFill>
                  <a:srgbClr val="3333FF"/>
                </a:solidFill>
              </a:rPr>
              <a:t>Look at the topic sentence and  find clues to answer the question ‘What effect will automation have on cities?</a:t>
            </a:r>
          </a:p>
        </p:txBody>
      </p:sp>
      <p:sp>
        <p:nvSpPr>
          <p:cNvPr id="2" name="Rectangle 1"/>
          <p:cNvSpPr/>
          <p:nvPr/>
        </p:nvSpPr>
        <p:spPr>
          <a:xfrm>
            <a:off x="353984" y="1741120"/>
            <a:ext cx="11484032" cy="4524315"/>
          </a:xfrm>
          <a:prstGeom prst="rect">
            <a:avLst/>
          </a:prstGeom>
        </p:spPr>
        <p:txBody>
          <a:bodyPr wrap="square">
            <a:spAutoFit/>
          </a:bodyPr>
          <a:lstStyle/>
          <a:p>
            <a:pPr algn="just"/>
            <a:r>
              <a:rPr lang="en-US" sz="3200" b="1" dirty="0"/>
              <a:t>What will be automated in the next five years? </a:t>
            </a:r>
            <a:r>
              <a:rPr lang="en-US" sz="3200" dirty="0"/>
              <a:t>Fast food restaurants are already being automated. You order your hamburger and a drink using a touchscreen menu at some places. I think that soon, the food will be prepared by robot chefs. Deliveries will be automated, too. We buy a lot of things online these days. They often arrive late, or at the wrong time of day. Sometimes, they even go to the wrong place! In a few years, everything will be delivered by drones. This will be faster, cheaper, and more reliable than sending human drivers.</a:t>
            </a:r>
            <a:endParaRPr lang="en-US" sz="2000" dirty="0"/>
          </a:p>
        </p:txBody>
      </p:sp>
      <p:cxnSp>
        <p:nvCxnSpPr>
          <p:cNvPr id="7" name="Straight Connector 6"/>
          <p:cNvCxnSpPr>
            <a:cxnSpLocks/>
          </p:cNvCxnSpPr>
          <p:nvPr/>
        </p:nvCxnSpPr>
        <p:spPr>
          <a:xfrm>
            <a:off x="2566219" y="5696983"/>
            <a:ext cx="917349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0F09326-3997-F52C-BC76-1753A7836641}"/>
              </a:ext>
            </a:extLst>
          </p:cNvPr>
          <p:cNvCxnSpPr>
            <a:cxnSpLocks/>
          </p:cNvCxnSpPr>
          <p:nvPr/>
        </p:nvCxnSpPr>
        <p:spPr>
          <a:xfrm>
            <a:off x="452446" y="6173286"/>
            <a:ext cx="37362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98700117"/>
      </p:ext>
    </p:extLst>
  </p:cSld>
  <p:clrMapOvr>
    <a:masterClrMapping/>
  </p:clrMapOvr>
  <mc:AlternateContent xmlns:mc="http://schemas.openxmlformats.org/markup-compatibility/2006" xmlns:p14="http://schemas.microsoft.com/office/powerpoint/2010/main">
    <mc:Choice Requires="p14">
      <p:transition spd="med" p14:dur="700" advTm="24383">
        <p:fade/>
      </p:transition>
    </mc:Choice>
    <mc:Fallback xmlns="">
      <p:transition spd="med" advTm="2438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58620" y="403098"/>
            <a:ext cx="11973471" cy="113877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400" b="1" i="1" dirty="0">
                <a:solidFill>
                  <a:srgbClr val="3333FF"/>
                </a:solidFill>
              </a:rPr>
              <a:t>Look at the topic sentence and  find clues to answer the question ‘What effect will automation have on cities?</a:t>
            </a:r>
          </a:p>
        </p:txBody>
      </p:sp>
      <p:sp>
        <p:nvSpPr>
          <p:cNvPr id="2" name="Rectangle 1"/>
          <p:cNvSpPr/>
          <p:nvPr/>
        </p:nvSpPr>
        <p:spPr>
          <a:xfrm>
            <a:off x="353984" y="1741120"/>
            <a:ext cx="11484032" cy="3539430"/>
          </a:xfrm>
          <a:prstGeom prst="rect">
            <a:avLst/>
          </a:prstGeom>
        </p:spPr>
        <p:txBody>
          <a:bodyPr wrap="square">
            <a:spAutoFit/>
          </a:bodyPr>
          <a:lstStyle/>
          <a:p>
            <a:pPr algn="just"/>
            <a:r>
              <a:rPr lang="en-US" sz="3200" dirty="0"/>
              <a:t>What else will be automated in the cities of the future? I think</a:t>
            </a:r>
          </a:p>
          <a:p>
            <a:pPr algn="just"/>
            <a:r>
              <a:rPr lang="en-US" sz="3200" dirty="0"/>
              <a:t>that in the future, almost everything will be automated. Everyone will live in smart cities. Their home security will be controlled by a computer. Household waste will be recycled automatically. Even the streets will be kept clean by robots!</a:t>
            </a:r>
          </a:p>
          <a:p>
            <a:pPr algn="just"/>
            <a:r>
              <a:rPr lang="en-US" sz="3200" dirty="0"/>
              <a:t>So, there you have it. Automation has already begun, and it will make our cities better places to live!</a:t>
            </a:r>
            <a:endParaRPr lang="en-US" sz="2000" dirty="0"/>
          </a:p>
        </p:txBody>
      </p:sp>
      <p:cxnSp>
        <p:nvCxnSpPr>
          <p:cNvPr id="7" name="Straight Connector 6"/>
          <p:cNvCxnSpPr>
            <a:cxnSpLocks/>
          </p:cNvCxnSpPr>
          <p:nvPr/>
        </p:nvCxnSpPr>
        <p:spPr>
          <a:xfrm>
            <a:off x="4522699" y="3258443"/>
            <a:ext cx="719468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B2B4EF3-EAFC-1783-241E-2458C46D8A99}"/>
              </a:ext>
            </a:extLst>
          </p:cNvPr>
          <p:cNvCxnSpPr>
            <a:cxnSpLocks/>
          </p:cNvCxnSpPr>
          <p:nvPr/>
        </p:nvCxnSpPr>
        <p:spPr>
          <a:xfrm>
            <a:off x="453970" y="3741909"/>
            <a:ext cx="156796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05E8DA0-2066-BD7D-4962-D608525D9732}"/>
              </a:ext>
            </a:extLst>
          </p:cNvPr>
          <p:cNvCxnSpPr>
            <a:cxnSpLocks/>
          </p:cNvCxnSpPr>
          <p:nvPr/>
        </p:nvCxnSpPr>
        <p:spPr>
          <a:xfrm flipV="1">
            <a:off x="2251447" y="3728588"/>
            <a:ext cx="7885330" cy="2073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9C60BDD-6BED-4E84-3BD2-1B7B86D7533F}"/>
              </a:ext>
            </a:extLst>
          </p:cNvPr>
          <p:cNvCxnSpPr>
            <a:cxnSpLocks/>
          </p:cNvCxnSpPr>
          <p:nvPr/>
        </p:nvCxnSpPr>
        <p:spPr>
          <a:xfrm>
            <a:off x="440907" y="4223830"/>
            <a:ext cx="57116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28899689"/>
      </p:ext>
    </p:extLst>
  </p:cSld>
  <p:clrMapOvr>
    <a:masterClrMapping/>
  </p:clrMapOvr>
  <mc:AlternateContent xmlns:mc="http://schemas.openxmlformats.org/markup-compatibility/2006" xmlns:p14="http://schemas.microsoft.com/office/powerpoint/2010/main">
    <mc:Choice Requires="p14">
      <p:transition spd="med" p14:dur="700" advTm="34531">
        <p:fade/>
      </p:transition>
    </mc:Choice>
    <mc:Fallback xmlns="">
      <p:transition spd="med" advTm="3453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487926" y="2942506"/>
            <a:ext cx="11563350" cy="1200329"/>
          </a:xfrm>
          <a:prstGeom prst="rect">
            <a:avLst/>
          </a:prstGeom>
        </p:spPr>
        <p:txBody>
          <a:bodyPr wrap="square">
            <a:spAutoFit/>
          </a:bodyPr>
          <a:lstStyle/>
          <a:p>
            <a:r>
              <a:rPr lang="en-US" sz="3600" dirty="0"/>
              <a:t>“This will be faster, cheaper, and more reliable than sending human drivers.” </a:t>
            </a:r>
          </a:p>
        </p:txBody>
      </p:sp>
      <p:sp>
        <p:nvSpPr>
          <p:cNvPr id="4" name="Rectangle 3"/>
          <p:cNvSpPr/>
          <p:nvPr/>
        </p:nvSpPr>
        <p:spPr>
          <a:xfrm>
            <a:off x="409268" y="4094234"/>
            <a:ext cx="11563350" cy="1200329"/>
          </a:xfrm>
          <a:prstGeom prst="rect">
            <a:avLst/>
          </a:prstGeom>
        </p:spPr>
        <p:txBody>
          <a:bodyPr wrap="square">
            <a:spAutoFit/>
          </a:bodyPr>
          <a:lstStyle/>
          <a:p>
            <a:r>
              <a:rPr lang="en-US" sz="3600" dirty="0"/>
              <a:t>“Their home security will be controlled by a computer. Household waste will be recycled automatically.”</a:t>
            </a:r>
          </a:p>
        </p:txBody>
      </p:sp>
      <p:sp>
        <p:nvSpPr>
          <p:cNvPr id="5" name="Rounded Rectangular Callout 4"/>
          <p:cNvSpPr/>
          <p:nvPr/>
        </p:nvSpPr>
        <p:spPr>
          <a:xfrm>
            <a:off x="6381135" y="1906326"/>
            <a:ext cx="5709470" cy="938595"/>
          </a:xfrm>
          <a:prstGeom prst="wedgeRoundRectCallout">
            <a:avLst>
              <a:gd name="adj1" fmla="val -46526"/>
              <a:gd name="adj2" fmla="val -7752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b="1" dirty="0">
                <a:solidFill>
                  <a:srgbClr val="FF0000"/>
                </a:solidFill>
              </a:rPr>
              <a:t>2. They will be cleaner and safer.</a:t>
            </a:r>
          </a:p>
        </p:txBody>
      </p:sp>
      <p:sp>
        <p:nvSpPr>
          <p:cNvPr id="6" name="TextBox 5">
            <a:extLst>
              <a:ext uri="{FF2B5EF4-FFF2-40B4-BE49-F238E27FC236}">
                <a16:creationId xmlns:a16="http://schemas.microsoft.com/office/drawing/2014/main" id="{6E0ACEC2-F141-4617-CAF4-6F46405D07BF}"/>
              </a:ext>
            </a:extLst>
          </p:cNvPr>
          <p:cNvSpPr txBox="1"/>
          <p:nvPr/>
        </p:nvSpPr>
        <p:spPr>
          <a:xfrm>
            <a:off x="744277" y="652005"/>
            <a:ext cx="9048652" cy="1138773"/>
          </a:xfrm>
          <a:prstGeom prst="rect">
            <a:avLst/>
          </a:prstGeom>
          <a:noFill/>
        </p:spPr>
        <p:txBody>
          <a:bodyPr wrap="square">
            <a:spAutoFit/>
          </a:bodyPr>
          <a:lstStyle/>
          <a:p>
            <a:r>
              <a:rPr lang="en-US" sz="3200" b="1" i="1" dirty="0">
                <a:solidFill>
                  <a:srgbClr val="3333FF"/>
                </a:solidFill>
              </a:rPr>
              <a:t>Read and choose the correct answer.</a:t>
            </a:r>
          </a:p>
          <a:p>
            <a:r>
              <a:rPr lang="en-US" sz="3600" i="1" dirty="0">
                <a:solidFill>
                  <a:srgbClr val="FF0000"/>
                </a:solidFill>
              </a:rPr>
              <a:t>What effect will automation have on cities?</a:t>
            </a:r>
          </a:p>
        </p:txBody>
      </p:sp>
      <p:sp>
        <p:nvSpPr>
          <p:cNvPr id="2" name="Rectangle 1">
            <a:extLst>
              <a:ext uri="{FF2B5EF4-FFF2-40B4-BE49-F238E27FC236}">
                <a16:creationId xmlns:a16="http://schemas.microsoft.com/office/drawing/2014/main" id="{28B1FBDA-FA59-48FD-99FE-5EF01413B747}"/>
              </a:ext>
            </a:extLst>
          </p:cNvPr>
          <p:cNvSpPr/>
          <p:nvPr/>
        </p:nvSpPr>
        <p:spPr>
          <a:xfrm>
            <a:off x="527255" y="5406281"/>
            <a:ext cx="11563350" cy="646331"/>
          </a:xfrm>
          <a:prstGeom prst="rect">
            <a:avLst/>
          </a:prstGeom>
        </p:spPr>
        <p:txBody>
          <a:bodyPr wrap="square">
            <a:spAutoFit/>
          </a:bodyPr>
          <a:lstStyle/>
          <a:p>
            <a:r>
              <a:rPr lang="en-US" sz="3600" dirty="0"/>
              <a:t>“Even the streets will be kept clean by robots!”</a:t>
            </a:r>
          </a:p>
        </p:txBody>
      </p:sp>
      <p:sp>
        <p:nvSpPr>
          <p:cNvPr id="9" name="Rounded Rectangular Callout 4">
            <a:extLst>
              <a:ext uri="{FF2B5EF4-FFF2-40B4-BE49-F238E27FC236}">
                <a16:creationId xmlns:a16="http://schemas.microsoft.com/office/drawing/2014/main" id="{542862FB-2F09-81A0-5E47-7F27C32C921A}"/>
              </a:ext>
            </a:extLst>
          </p:cNvPr>
          <p:cNvSpPr/>
          <p:nvPr/>
        </p:nvSpPr>
        <p:spPr>
          <a:xfrm>
            <a:off x="121144" y="1890240"/>
            <a:ext cx="6187786" cy="938595"/>
          </a:xfrm>
          <a:prstGeom prst="wedgeRoundRectCallout">
            <a:avLst>
              <a:gd name="adj1" fmla="val 52208"/>
              <a:gd name="adj2" fmla="val -72282"/>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b="1" dirty="0">
                <a:solidFill>
                  <a:srgbClr val="FF0000"/>
                </a:solidFill>
              </a:rPr>
              <a:t>1. They will be less expensive and quieter. </a:t>
            </a:r>
          </a:p>
        </p:txBody>
      </p:sp>
    </p:spTree>
    <p:custDataLst>
      <p:tags r:id="rId1"/>
    </p:custDataLst>
    <p:extLst>
      <p:ext uri="{BB962C8B-B14F-4D97-AF65-F5344CB8AC3E}">
        <p14:creationId xmlns:p14="http://schemas.microsoft.com/office/powerpoint/2010/main" val="3419110994"/>
      </p:ext>
    </p:extLst>
  </p:cSld>
  <p:clrMapOvr>
    <a:masterClrMapping/>
  </p:clrMapOvr>
  <mc:AlternateContent xmlns:mc="http://schemas.openxmlformats.org/markup-compatibility/2006" xmlns:p14="http://schemas.microsoft.com/office/powerpoint/2010/main">
    <mc:Choice Requires="p14">
      <p:transition spd="med" p14:dur="700" advTm="56585">
        <p:fade/>
      </p:transition>
    </mc:Choice>
    <mc:Fallback xmlns="">
      <p:transition spd="med" advTm="5658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xit" presetSubtype="10" fill="hold" grpId="1" nodeType="clickEffect">
                                  <p:stCondLst>
                                    <p:cond delay="0"/>
                                  </p:stCondLst>
                                  <p:childTnLst>
                                    <p:animEffect transition="out" filter="blinds(horizontal)">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p:bldP spid="2" grpId="0"/>
      <p:bldP spid="9" grpId="0" animBg="1"/>
      <p:bldP spid="9" grpId="1"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1524698" y="414340"/>
            <a:ext cx="10667302"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3333FF"/>
                </a:solidFill>
              </a:rPr>
              <a:t>Now, read and answer the questions. </a:t>
            </a:r>
            <a:r>
              <a:rPr lang="en-US" sz="2800" b="1" i="1" dirty="0">
                <a:solidFill>
                  <a:srgbClr val="3333FF"/>
                </a:solidFill>
              </a:rPr>
              <a:t>Underline key words.</a:t>
            </a:r>
            <a:endParaRPr lang="en-US" sz="3600" b="1" i="1" dirty="0">
              <a:solidFill>
                <a:srgbClr val="3333FF"/>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902178906"/>
              </p:ext>
            </p:extLst>
          </p:nvPr>
        </p:nvGraphicFramePr>
        <p:xfrm>
          <a:off x="309377" y="1092438"/>
          <a:ext cx="11299605" cy="4787252"/>
        </p:xfrm>
        <a:graphic>
          <a:graphicData uri="http://schemas.openxmlformats.org/drawingml/2006/table">
            <a:tbl>
              <a:tblPr firstRow="1" bandRow="1">
                <a:tableStyleId>{5C22544A-7EE6-4342-B048-85BDC9FD1C3A}</a:tableStyleId>
              </a:tblPr>
              <a:tblGrid>
                <a:gridCol w="11299605">
                  <a:extLst>
                    <a:ext uri="{9D8B030D-6E8A-4147-A177-3AD203B41FA5}">
                      <a16:colId xmlns:a16="http://schemas.microsoft.com/office/drawing/2014/main" val="1699691045"/>
                    </a:ext>
                  </a:extLst>
                </a:gridCol>
              </a:tblGrid>
              <a:tr h="1007977">
                <a:tc>
                  <a:txBody>
                    <a:bodyPr/>
                    <a:lstStyle/>
                    <a:p>
                      <a:r>
                        <a:rPr lang="en-US" sz="3200" b="0" dirty="0">
                          <a:solidFill>
                            <a:schemeClr val="tx1"/>
                          </a:solidFill>
                          <a:latin typeface="+mn-lt"/>
                        </a:rPr>
                        <a:t>1. The word </a:t>
                      </a:r>
                      <a:r>
                        <a:rPr lang="en-US" sz="3200" b="1" u="sng" dirty="0">
                          <a:solidFill>
                            <a:schemeClr val="tx1"/>
                          </a:solidFill>
                          <a:latin typeface="+mn-lt"/>
                        </a:rPr>
                        <a:t>it</a:t>
                      </a:r>
                      <a:r>
                        <a:rPr lang="en-US" sz="3200" b="0" dirty="0">
                          <a:solidFill>
                            <a:schemeClr val="tx1"/>
                          </a:solidFill>
                          <a:latin typeface="+mn-lt"/>
                        </a:rPr>
                        <a:t> in paragraph 1 refers to ____.</a:t>
                      </a:r>
                    </a:p>
                    <a:p>
                      <a:r>
                        <a:rPr lang="en-US" sz="3200" b="0" dirty="0">
                          <a:solidFill>
                            <a:schemeClr val="tx1"/>
                          </a:solidFill>
                          <a:latin typeface="+mn-lt"/>
                        </a:rPr>
                        <a:t>a. robot             b. automation                 c. life</a:t>
                      </a:r>
                    </a:p>
                  </a:txBody>
                  <a:tcPr anchor="ctr">
                    <a:solidFill>
                      <a:schemeClr val="accent1">
                        <a:lumMod val="20000"/>
                        <a:lumOff val="80000"/>
                      </a:schemeClr>
                    </a:solidFill>
                  </a:tcPr>
                </a:tc>
                <a:extLst>
                  <a:ext uri="{0D108BD9-81ED-4DB2-BD59-A6C34878D82A}">
                    <a16:rowId xmlns:a16="http://schemas.microsoft.com/office/drawing/2014/main" val="4125396472"/>
                  </a:ext>
                </a:extLst>
              </a:tr>
              <a:tr h="1007977">
                <a:tc>
                  <a:txBody>
                    <a:bodyPr/>
                    <a:lstStyle/>
                    <a:p>
                      <a:r>
                        <a:rPr lang="en-US" sz="3200" dirty="0">
                          <a:solidFill>
                            <a:schemeClr val="tx1"/>
                          </a:solidFill>
                          <a:latin typeface="+mn-lt"/>
                        </a:rPr>
                        <a:t>2. What example of automation helps people with the housework today?</a:t>
                      </a:r>
                    </a:p>
                  </a:txBody>
                  <a:tcPr>
                    <a:solidFill>
                      <a:schemeClr val="accent1">
                        <a:lumMod val="20000"/>
                        <a:lumOff val="80000"/>
                      </a:schemeClr>
                    </a:solidFill>
                  </a:tcPr>
                </a:tc>
                <a:extLst>
                  <a:ext uri="{0D108BD9-81ED-4DB2-BD59-A6C34878D82A}">
                    <a16:rowId xmlns:a16="http://schemas.microsoft.com/office/drawing/2014/main" val="2052361080"/>
                  </a:ext>
                </a:extLst>
              </a:tr>
              <a:tr h="844687">
                <a:tc>
                  <a:txBody>
                    <a:bodyPr/>
                    <a:lstStyle/>
                    <a:p>
                      <a:r>
                        <a:rPr lang="en-US" sz="3200" dirty="0">
                          <a:solidFill>
                            <a:schemeClr val="tx1"/>
                          </a:solidFill>
                          <a:latin typeface="+mn-lt"/>
                        </a:rPr>
                        <a:t>3. What might cook some of our meals in the future?</a:t>
                      </a:r>
                    </a:p>
                    <a:p>
                      <a:endParaRPr lang="en-US" sz="3200" dirty="0">
                        <a:solidFill>
                          <a:schemeClr val="tx1"/>
                        </a:solidFill>
                        <a:latin typeface="+mn-lt"/>
                      </a:endParaRPr>
                    </a:p>
                  </a:txBody>
                  <a:tcPr>
                    <a:solidFill>
                      <a:schemeClr val="accent1">
                        <a:lumMod val="20000"/>
                        <a:lumOff val="80000"/>
                      </a:schemeClr>
                    </a:solidFill>
                  </a:tcPr>
                </a:tc>
                <a:extLst>
                  <a:ext uri="{0D108BD9-81ED-4DB2-BD59-A6C34878D82A}">
                    <a16:rowId xmlns:a16="http://schemas.microsoft.com/office/drawing/2014/main" val="851565379"/>
                  </a:ext>
                </a:extLst>
              </a:tr>
              <a:tr h="790439">
                <a:tc>
                  <a:txBody>
                    <a:bodyPr/>
                    <a:lstStyle/>
                    <a:p>
                      <a:r>
                        <a:rPr lang="en-US" sz="3200" dirty="0">
                          <a:solidFill>
                            <a:schemeClr val="tx1"/>
                          </a:solidFill>
                          <a:latin typeface="+mn-lt"/>
                        </a:rPr>
                        <a:t>4. What will deliver things to us in the future?</a:t>
                      </a:r>
                    </a:p>
                  </a:txBody>
                  <a:tcPr>
                    <a:solidFill>
                      <a:schemeClr val="accent1">
                        <a:lumMod val="20000"/>
                        <a:lumOff val="80000"/>
                      </a:schemeClr>
                    </a:solidFill>
                  </a:tcPr>
                </a:tc>
                <a:extLst>
                  <a:ext uri="{0D108BD9-81ED-4DB2-BD59-A6C34878D82A}">
                    <a16:rowId xmlns:a16="http://schemas.microsoft.com/office/drawing/2014/main" val="2060307248"/>
                  </a:ext>
                </a:extLst>
              </a:tr>
              <a:tr h="796413">
                <a:tc>
                  <a:txBody>
                    <a:bodyPr/>
                    <a:lstStyle/>
                    <a:p>
                      <a:r>
                        <a:rPr lang="en-US" sz="3200" dirty="0">
                          <a:solidFill>
                            <a:schemeClr val="tx1"/>
                          </a:solidFill>
                          <a:latin typeface="+mn-lt"/>
                        </a:rPr>
                        <a:t>5. What will keep our homes safe in the future?</a:t>
                      </a:r>
                    </a:p>
                  </a:txBody>
                  <a:tcPr>
                    <a:solidFill>
                      <a:schemeClr val="accent1">
                        <a:lumMod val="20000"/>
                        <a:lumOff val="80000"/>
                      </a:schemeClr>
                    </a:solidFill>
                  </a:tcPr>
                </a:tc>
                <a:extLst>
                  <a:ext uri="{0D108BD9-81ED-4DB2-BD59-A6C34878D82A}">
                    <a16:rowId xmlns:a16="http://schemas.microsoft.com/office/drawing/2014/main" val="1201833585"/>
                  </a:ext>
                </a:extLst>
              </a:tr>
            </a:tbl>
          </a:graphicData>
        </a:graphic>
      </p:graphicFrame>
      <p:sp>
        <p:nvSpPr>
          <p:cNvPr id="13" name="TextBox 12"/>
          <p:cNvSpPr txBox="1"/>
          <p:nvPr/>
        </p:nvSpPr>
        <p:spPr>
          <a:xfrm>
            <a:off x="6419967" y="3933371"/>
            <a:ext cx="184731" cy="369332"/>
          </a:xfrm>
          <a:prstGeom prst="rect">
            <a:avLst/>
          </a:prstGeom>
          <a:noFill/>
        </p:spPr>
        <p:txBody>
          <a:bodyPr wrap="none" rtlCol="0">
            <a:spAutoFit/>
          </a:bodyPr>
          <a:lstStyle/>
          <a:p>
            <a:endParaRPr lang="en-US"/>
          </a:p>
        </p:txBody>
      </p:sp>
      <p:sp>
        <p:nvSpPr>
          <p:cNvPr id="5" name="TextBox 4">
            <a:extLst>
              <a:ext uri="{FF2B5EF4-FFF2-40B4-BE49-F238E27FC236}">
                <a16:creationId xmlns:a16="http://schemas.microsoft.com/office/drawing/2014/main" id="{337F0371-D492-AF84-58A5-45CE9C0C8A6C}"/>
              </a:ext>
            </a:extLst>
          </p:cNvPr>
          <p:cNvSpPr txBox="1"/>
          <p:nvPr/>
        </p:nvSpPr>
        <p:spPr>
          <a:xfrm>
            <a:off x="205274" y="457200"/>
            <a:ext cx="1189417" cy="52322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800" b="1" dirty="0">
                <a:solidFill>
                  <a:schemeClr val="bg1"/>
                </a:solidFill>
              </a:rPr>
              <a:t>Task b</a:t>
            </a:r>
          </a:p>
        </p:txBody>
      </p:sp>
    </p:spTree>
    <p:custDataLst>
      <p:tags r:id="rId1"/>
    </p:custDataLst>
    <p:extLst>
      <p:ext uri="{BB962C8B-B14F-4D97-AF65-F5344CB8AC3E}">
        <p14:creationId xmlns:p14="http://schemas.microsoft.com/office/powerpoint/2010/main" val="3474666767"/>
      </p:ext>
    </p:extLst>
  </p:cSld>
  <p:clrMapOvr>
    <a:masterClrMapping/>
  </p:clrMapOvr>
  <mc:AlternateContent xmlns:mc="http://schemas.openxmlformats.org/markup-compatibility/2006" xmlns:p14="http://schemas.microsoft.com/office/powerpoint/2010/main">
    <mc:Choice Requires="p14">
      <p:transition spd="med" p14:dur="700" advTm="19754">
        <p:fade/>
      </p:transition>
    </mc:Choice>
    <mc:Fallback xmlns="">
      <p:transition spd="med" advTm="19754">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626663-4D4F-C565-F8D1-BE7DC6A808C8}"/>
              </a:ext>
            </a:extLst>
          </p:cNvPr>
          <p:cNvPicPr>
            <a:picLocks noChangeAspect="1"/>
          </p:cNvPicPr>
          <p:nvPr/>
        </p:nvPicPr>
        <p:blipFill rotWithShape="1">
          <a:blip r:embed="rId3"/>
          <a:srcRect b="13645"/>
          <a:stretch/>
        </p:blipFill>
        <p:spPr>
          <a:xfrm>
            <a:off x="1767038" y="3296318"/>
            <a:ext cx="8520861" cy="3230554"/>
          </a:xfrm>
          <a:prstGeom prst="rect">
            <a:avLst/>
          </a:prstGeom>
        </p:spPr>
      </p:pic>
      <p:graphicFrame>
        <p:nvGraphicFramePr>
          <p:cNvPr id="4" name="Table 3">
            <a:extLst>
              <a:ext uri="{FF2B5EF4-FFF2-40B4-BE49-F238E27FC236}">
                <a16:creationId xmlns:a16="http://schemas.microsoft.com/office/drawing/2014/main" id="{5888A9B5-637C-A1AF-73F2-C650A5F384C3}"/>
              </a:ext>
            </a:extLst>
          </p:cNvPr>
          <p:cNvGraphicFramePr>
            <a:graphicFrameLocks noGrp="1"/>
          </p:cNvGraphicFramePr>
          <p:nvPr>
            <p:extLst>
              <p:ext uri="{D42A27DB-BD31-4B8C-83A1-F6EECF244321}">
                <p14:modId xmlns:p14="http://schemas.microsoft.com/office/powerpoint/2010/main" val="2183691810"/>
              </p:ext>
            </p:extLst>
          </p:nvPr>
        </p:nvGraphicFramePr>
        <p:xfrm>
          <a:off x="834463" y="576745"/>
          <a:ext cx="3194073" cy="579120"/>
        </p:xfrm>
        <a:graphic>
          <a:graphicData uri="http://schemas.openxmlformats.org/drawingml/2006/table">
            <a:tbl>
              <a:tblPr/>
              <a:tblGrid>
                <a:gridCol w="3194073">
                  <a:extLst>
                    <a:ext uri="{9D8B030D-6E8A-4147-A177-3AD203B41FA5}">
                      <a16:colId xmlns:a16="http://schemas.microsoft.com/office/drawing/2014/main" val="926693206"/>
                    </a:ext>
                  </a:extLst>
                </a:gridCol>
              </a:tblGrid>
              <a:tr h="0">
                <a:tc>
                  <a:txBody>
                    <a:bodyPr/>
                    <a:lstStyle/>
                    <a:p>
                      <a:endParaRPr lang="en-US" sz="3200" b="1" u="sng" dirty="0">
                        <a:solidFill>
                          <a:schemeClr val="bg1"/>
                        </a:solidFill>
                        <a:effectLst/>
                        <a:latin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7234057"/>
                  </a:ext>
                </a:extLst>
              </a:tr>
            </a:tbl>
          </a:graphicData>
        </a:graphic>
      </p:graphicFrame>
      <p:sp>
        <p:nvSpPr>
          <p:cNvPr id="5" name="Rectangle 1">
            <a:extLst>
              <a:ext uri="{FF2B5EF4-FFF2-40B4-BE49-F238E27FC236}">
                <a16:creationId xmlns:a16="http://schemas.microsoft.com/office/drawing/2014/main" id="{CB0FA5BE-DFF8-8E81-BC08-5286EDEB7E85}"/>
              </a:ext>
            </a:extLst>
          </p:cNvPr>
          <p:cNvSpPr>
            <a:spLocks noChangeArrowheads="1"/>
          </p:cNvSpPr>
          <p:nvPr/>
        </p:nvSpPr>
        <p:spPr bwMode="auto">
          <a:xfrm>
            <a:off x="4349750" y="326617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abic Typesetting" panose="03020402040406030203" pitchFamily="66" charset="-78"/>
                <a:cs typeface="Arabic Typesetting" panose="03020402040406030203" pitchFamily="66" charset="-78"/>
              </a:rPr>
            </a:br>
            <a:endParaRPr kumimoji="0" lang="en-US" altLang="en-US" sz="1800" b="0" i="0" u="none" strike="noStrike" cap="none" normalizeH="0" baseline="0">
              <a:ln>
                <a:noFill/>
              </a:ln>
              <a:solidFill>
                <a:schemeClr val="tx1"/>
              </a:solidFill>
              <a:effectLst/>
              <a:latin typeface="Arabic Typesetting" panose="03020402040406030203" pitchFamily="66" charset="-78"/>
              <a:cs typeface="Arabic Typesetting" panose="03020402040406030203" pitchFamily="66" charset="-78"/>
            </a:endParaRPr>
          </a:p>
        </p:txBody>
      </p:sp>
      <p:sp>
        <p:nvSpPr>
          <p:cNvPr id="14" name="Rectangle 2">
            <a:extLst>
              <a:ext uri="{FF2B5EF4-FFF2-40B4-BE49-F238E27FC236}">
                <a16:creationId xmlns:a16="http://schemas.microsoft.com/office/drawing/2014/main" id="{6E007811-13BB-5CB6-BB6A-CC777FDC9F15}"/>
              </a:ext>
            </a:extLst>
          </p:cNvPr>
          <p:cNvSpPr>
            <a:spLocks noChangeArrowheads="1"/>
          </p:cNvSpPr>
          <p:nvPr/>
        </p:nvSpPr>
        <p:spPr bwMode="auto">
          <a:xfrm>
            <a:off x="4349750" y="35893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84135F50-08AF-9361-8974-731DF8B58944}"/>
              </a:ext>
            </a:extLst>
          </p:cNvPr>
          <p:cNvSpPr/>
          <p:nvPr/>
        </p:nvSpPr>
        <p:spPr>
          <a:xfrm>
            <a:off x="3390611" y="435585"/>
            <a:ext cx="8801389"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B0F0"/>
                </a:solidFill>
              </a:rPr>
              <a:t>Look at the picture. Discuss the questions.</a:t>
            </a:r>
          </a:p>
        </p:txBody>
      </p:sp>
      <p:sp>
        <p:nvSpPr>
          <p:cNvPr id="7" name="Rectangle 6">
            <a:extLst>
              <a:ext uri="{FF2B5EF4-FFF2-40B4-BE49-F238E27FC236}">
                <a16:creationId xmlns:a16="http://schemas.microsoft.com/office/drawing/2014/main" id="{3C47CBEB-9657-DC44-1CE2-ACA6B57DEDBD}"/>
              </a:ext>
            </a:extLst>
          </p:cNvPr>
          <p:cNvSpPr/>
          <p:nvPr/>
        </p:nvSpPr>
        <p:spPr>
          <a:xfrm>
            <a:off x="254280" y="1283377"/>
            <a:ext cx="11982191" cy="1431161"/>
          </a:xfrm>
          <a:prstGeom prst="rect">
            <a:avLst/>
          </a:prstGeom>
        </p:spPr>
        <p:txBody>
          <a:bodyPr wrap="none">
            <a:spAutoFit/>
          </a:bodyPr>
          <a:lstStyle/>
          <a:p>
            <a:pPr lvl="0"/>
            <a:r>
              <a:rPr lang="en-US" sz="2900" kern="1200" dirty="0">
                <a:solidFill>
                  <a:srgbClr val="002060"/>
                </a:solidFill>
                <a:effectLst/>
                <a:latin typeface="+mn-lt"/>
                <a:ea typeface="+mn-ea"/>
                <a:cs typeface="+mn-cs"/>
              </a:rPr>
              <a:t>What is happening in the picture?</a:t>
            </a:r>
          </a:p>
          <a:p>
            <a:pPr lvl="0"/>
            <a:r>
              <a:rPr lang="en-US" sz="2900" kern="1200" dirty="0">
                <a:solidFill>
                  <a:srgbClr val="002060"/>
                </a:solidFill>
                <a:effectLst/>
                <a:latin typeface="+mn-lt"/>
                <a:ea typeface="+mn-ea"/>
                <a:cs typeface="+mn-cs"/>
              </a:rPr>
              <a:t>What tasks do you think robots could perform in a restaurant?</a:t>
            </a:r>
          </a:p>
          <a:p>
            <a:pPr lvl="0"/>
            <a:r>
              <a:rPr lang="en-US" sz="2900" kern="1200" dirty="0">
                <a:solidFill>
                  <a:srgbClr val="002060"/>
                </a:solidFill>
                <a:effectLst/>
                <a:latin typeface="+mn-lt"/>
                <a:ea typeface="+mn-ea"/>
                <a:cs typeface="+mn-cs"/>
              </a:rPr>
              <a:t>Do you think your city or town will ever have a restaurant like this? Why (not)?</a:t>
            </a:r>
          </a:p>
        </p:txBody>
      </p:sp>
      <p:sp>
        <p:nvSpPr>
          <p:cNvPr id="9" name="Rectangle 8">
            <a:extLst>
              <a:ext uri="{FF2B5EF4-FFF2-40B4-BE49-F238E27FC236}">
                <a16:creationId xmlns:a16="http://schemas.microsoft.com/office/drawing/2014/main" id="{F76FF28B-4697-FA80-3F71-7F051CDA0C52}"/>
              </a:ext>
            </a:extLst>
          </p:cNvPr>
          <p:cNvSpPr/>
          <p:nvPr/>
        </p:nvSpPr>
        <p:spPr>
          <a:xfrm>
            <a:off x="50094" y="336125"/>
            <a:ext cx="3433889" cy="769441"/>
          </a:xfrm>
          <a:prstGeom prst="rect">
            <a:avLst/>
          </a:prstGeom>
        </p:spPr>
        <p:txBody>
          <a:bodyPr wrap="none">
            <a:spAutoFit/>
          </a:bodyPr>
          <a:lstStyle/>
          <a:p>
            <a:r>
              <a:rPr lang="en-US" sz="4400" b="1" dirty="0">
                <a:solidFill>
                  <a:srgbClr val="FF0000"/>
                </a:solidFill>
                <a:ea typeface="Times New Roman" panose="02020603050405020304" pitchFamily="18" charset="0"/>
              </a:rPr>
              <a:t>Work in pairs.</a:t>
            </a:r>
            <a:endParaRPr lang="en-US" sz="4400" b="1" dirty="0">
              <a:solidFill>
                <a:srgbClr val="FF0000"/>
              </a:solidFill>
            </a:endParaRPr>
          </a:p>
        </p:txBody>
      </p:sp>
      <p:pic>
        <p:nvPicPr>
          <p:cNvPr id="11" name="Picture 2" descr="Free Speech bubble 1195466 PNG with Transparent Background">
            <a:extLst>
              <a:ext uri="{FF2B5EF4-FFF2-40B4-BE49-F238E27FC236}">
                <a16:creationId xmlns:a16="http://schemas.microsoft.com/office/drawing/2014/main" id="{CD4DF707-7377-D48B-B112-9859D11904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93137" y="1094448"/>
            <a:ext cx="1134616" cy="72367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20406060"/>
      </p:ext>
    </p:extLst>
  </p:cSld>
  <p:clrMapOvr>
    <a:masterClrMapping/>
  </p:clrMapOvr>
  <p:transition spd="med" advTm="144584">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239784" y="2295923"/>
            <a:ext cx="11698470" cy="1523494"/>
          </a:xfrm>
          <a:prstGeom prst="rect">
            <a:avLst/>
          </a:prstGeom>
        </p:spPr>
        <p:txBody>
          <a:bodyPr wrap="square">
            <a:spAutoFit/>
          </a:bodyPr>
          <a:lstStyle/>
          <a:p>
            <a:pPr algn="just"/>
            <a:r>
              <a:rPr lang="en-US" sz="3100" dirty="0"/>
              <a:t>Dr. Amanda Hall is a science and robotics expert. In this issue of Teen</a:t>
            </a:r>
          </a:p>
          <a:p>
            <a:pPr algn="just"/>
            <a:r>
              <a:rPr lang="en-US" sz="3100" dirty="0"/>
              <a:t>Tech Weekly, we're talking to her about automation. Read on to find out how </a:t>
            </a:r>
            <a:r>
              <a:rPr lang="en-US" sz="3100" b="1" u="sng" dirty="0"/>
              <a:t>it</a:t>
            </a:r>
            <a:r>
              <a:rPr lang="en-US" sz="3100" dirty="0"/>
              <a:t> will improve life in the cities of the future.</a:t>
            </a:r>
          </a:p>
        </p:txBody>
      </p:sp>
      <p:cxnSp>
        <p:nvCxnSpPr>
          <p:cNvPr id="12" name="Straight Connector 11"/>
          <p:cNvCxnSpPr>
            <a:cxnSpLocks/>
          </p:cNvCxnSpPr>
          <p:nvPr/>
        </p:nvCxnSpPr>
        <p:spPr>
          <a:xfrm>
            <a:off x="6714309" y="3293437"/>
            <a:ext cx="183989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1386D19-7E44-F3AD-57C8-376C2535B972}"/>
              </a:ext>
            </a:extLst>
          </p:cNvPr>
          <p:cNvPicPr>
            <a:picLocks noChangeAspect="1"/>
          </p:cNvPicPr>
          <p:nvPr/>
        </p:nvPicPr>
        <p:blipFill>
          <a:blip r:embed="rId3"/>
          <a:stretch>
            <a:fillRect/>
          </a:stretch>
        </p:blipFill>
        <p:spPr>
          <a:xfrm>
            <a:off x="307485" y="1603429"/>
            <a:ext cx="11793596" cy="600159"/>
          </a:xfrm>
          <a:prstGeom prst="rect">
            <a:avLst/>
          </a:prstGeom>
        </p:spPr>
      </p:pic>
      <p:sp>
        <p:nvSpPr>
          <p:cNvPr id="7" name="Rectangle 6">
            <a:extLst>
              <a:ext uri="{FF2B5EF4-FFF2-40B4-BE49-F238E27FC236}">
                <a16:creationId xmlns:a16="http://schemas.microsoft.com/office/drawing/2014/main" id="{7D85053D-DCE0-77E7-7AFC-16B077F42254}"/>
              </a:ext>
            </a:extLst>
          </p:cNvPr>
          <p:cNvSpPr/>
          <p:nvPr/>
        </p:nvSpPr>
        <p:spPr>
          <a:xfrm>
            <a:off x="102284" y="372321"/>
            <a:ext cx="11973471" cy="113877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400" b="1" i="1" dirty="0">
                <a:solidFill>
                  <a:srgbClr val="3333FF"/>
                </a:solidFill>
              </a:rPr>
              <a:t>Look at the topic sentence and  find clues to answer the question ‘What effect will automation have on cities?</a:t>
            </a:r>
          </a:p>
        </p:txBody>
      </p:sp>
      <p:graphicFrame>
        <p:nvGraphicFramePr>
          <p:cNvPr id="5" name="Table 4">
            <a:extLst>
              <a:ext uri="{FF2B5EF4-FFF2-40B4-BE49-F238E27FC236}">
                <a16:creationId xmlns:a16="http://schemas.microsoft.com/office/drawing/2014/main" id="{12630C21-8535-CE7F-A095-E2BD4BB78A73}"/>
              </a:ext>
            </a:extLst>
          </p:cNvPr>
          <p:cNvGraphicFramePr>
            <a:graphicFrameLocks noGrp="1"/>
          </p:cNvGraphicFramePr>
          <p:nvPr>
            <p:extLst>
              <p:ext uri="{D42A27DB-BD31-4B8C-83A1-F6EECF244321}">
                <p14:modId xmlns:p14="http://schemas.microsoft.com/office/powerpoint/2010/main" val="2078314649"/>
              </p:ext>
            </p:extLst>
          </p:nvPr>
        </p:nvGraphicFramePr>
        <p:xfrm>
          <a:off x="239784" y="4386245"/>
          <a:ext cx="11299605" cy="1188720"/>
        </p:xfrm>
        <a:graphic>
          <a:graphicData uri="http://schemas.openxmlformats.org/drawingml/2006/table">
            <a:tbl>
              <a:tblPr firstRow="1" bandRow="1">
                <a:tableStyleId>{5C22544A-7EE6-4342-B048-85BDC9FD1C3A}</a:tableStyleId>
              </a:tblPr>
              <a:tblGrid>
                <a:gridCol w="11299605">
                  <a:extLst>
                    <a:ext uri="{9D8B030D-6E8A-4147-A177-3AD203B41FA5}">
                      <a16:colId xmlns:a16="http://schemas.microsoft.com/office/drawing/2014/main" val="1699691045"/>
                    </a:ext>
                  </a:extLst>
                </a:gridCol>
              </a:tblGrid>
              <a:tr h="1007977">
                <a:tc>
                  <a:txBody>
                    <a:bodyPr/>
                    <a:lstStyle/>
                    <a:p>
                      <a:r>
                        <a:rPr lang="en-US" sz="3600" b="1" dirty="0">
                          <a:solidFill>
                            <a:schemeClr val="tx1"/>
                          </a:solidFill>
                          <a:latin typeface="+mn-lt"/>
                        </a:rPr>
                        <a:t>1. The word </a:t>
                      </a:r>
                      <a:r>
                        <a:rPr lang="en-US" sz="3600" b="1" u="sng" dirty="0">
                          <a:solidFill>
                            <a:schemeClr val="tx1"/>
                          </a:solidFill>
                          <a:latin typeface="+mn-lt"/>
                        </a:rPr>
                        <a:t>it</a:t>
                      </a:r>
                      <a:r>
                        <a:rPr lang="en-US" sz="3600" b="1" dirty="0">
                          <a:solidFill>
                            <a:schemeClr val="tx1"/>
                          </a:solidFill>
                          <a:latin typeface="+mn-lt"/>
                        </a:rPr>
                        <a:t> in paragraph 1 refers to ____.</a:t>
                      </a:r>
                    </a:p>
                    <a:p>
                      <a:r>
                        <a:rPr lang="en-US" sz="3600" b="0" dirty="0">
                          <a:solidFill>
                            <a:schemeClr val="tx1"/>
                          </a:solidFill>
                          <a:latin typeface="+mn-lt"/>
                        </a:rPr>
                        <a:t>a. robot             b. automation                 c. life</a:t>
                      </a:r>
                    </a:p>
                  </a:txBody>
                  <a:tcPr anchor="ctr">
                    <a:solidFill>
                      <a:schemeClr val="accent1">
                        <a:lumMod val="20000"/>
                        <a:lumOff val="80000"/>
                      </a:schemeClr>
                    </a:solidFill>
                  </a:tcPr>
                </a:tc>
                <a:extLst>
                  <a:ext uri="{0D108BD9-81ED-4DB2-BD59-A6C34878D82A}">
                    <a16:rowId xmlns:a16="http://schemas.microsoft.com/office/drawing/2014/main" val="4125396472"/>
                  </a:ext>
                </a:extLst>
              </a:tr>
            </a:tbl>
          </a:graphicData>
        </a:graphic>
      </p:graphicFrame>
      <p:sp>
        <p:nvSpPr>
          <p:cNvPr id="6" name="Oval 5">
            <a:extLst>
              <a:ext uri="{FF2B5EF4-FFF2-40B4-BE49-F238E27FC236}">
                <a16:creationId xmlns:a16="http://schemas.microsoft.com/office/drawing/2014/main" id="{43951E13-7E20-D68E-1131-28108E42A9BC}"/>
              </a:ext>
            </a:extLst>
          </p:cNvPr>
          <p:cNvSpPr/>
          <p:nvPr/>
        </p:nvSpPr>
        <p:spPr>
          <a:xfrm>
            <a:off x="2964426" y="4997814"/>
            <a:ext cx="560438" cy="5135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66"/>
              </a:solidFill>
            </a:endParaRPr>
          </a:p>
        </p:txBody>
      </p:sp>
      <p:sp>
        <p:nvSpPr>
          <p:cNvPr id="8" name="Oval 7">
            <a:extLst>
              <a:ext uri="{FF2B5EF4-FFF2-40B4-BE49-F238E27FC236}">
                <a16:creationId xmlns:a16="http://schemas.microsoft.com/office/drawing/2014/main" id="{4A006097-0F13-424F-3858-D0E00FECF053}"/>
              </a:ext>
            </a:extLst>
          </p:cNvPr>
          <p:cNvSpPr/>
          <p:nvPr/>
        </p:nvSpPr>
        <p:spPr>
          <a:xfrm>
            <a:off x="1029952" y="3332766"/>
            <a:ext cx="392495" cy="4329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66"/>
              </a:solidFill>
            </a:endParaRPr>
          </a:p>
        </p:txBody>
      </p:sp>
    </p:spTree>
    <p:custDataLst>
      <p:tags r:id="rId1"/>
    </p:custDataLst>
    <p:extLst>
      <p:ext uri="{BB962C8B-B14F-4D97-AF65-F5344CB8AC3E}">
        <p14:creationId xmlns:p14="http://schemas.microsoft.com/office/powerpoint/2010/main" val="4078067770"/>
      </p:ext>
    </p:extLst>
  </p:cSld>
  <p:clrMapOvr>
    <a:masterClrMapping/>
  </p:clrMapOvr>
  <mc:AlternateContent xmlns:mc="http://schemas.openxmlformats.org/markup-compatibility/2006" xmlns:p14="http://schemas.microsoft.com/office/powerpoint/2010/main">
    <mc:Choice Requires="p14">
      <p:transition spd="med" p14:dur="700" advTm="76727">
        <p:fade/>
      </p:transition>
    </mc:Choice>
    <mc:Fallback xmlns="">
      <p:transition spd="med" advTm="7672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2630C21-8535-CE7F-A095-E2BD4BB78A73}"/>
              </a:ext>
            </a:extLst>
          </p:cNvPr>
          <p:cNvGraphicFramePr>
            <a:graphicFrameLocks noGrp="1"/>
          </p:cNvGraphicFramePr>
          <p:nvPr>
            <p:extLst>
              <p:ext uri="{D42A27DB-BD31-4B8C-83A1-F6EECF244321}">
                <p14:modId xmlns:p14="http://schemas.microsoft.com/office/powerpoint/2010/main" val="3098218910"/>
              </p:ext>
            </p:extLst>
          </p:nvPr>
        </p:nvGraphicFramePr>
        <p:xfrm>
          <a:off x="273410" y="4558248"/>
          <a:ext cx="11299605" cy="1188720"/>
        </p:xfrm>
        <a:graphic>
          <a:graphicData uri="http://schemas.openxmlformats.org/drawingml/2006/table">
            <a:tbl>
              <a:tblPr firstRow="1" bandRow="1">
                <a:tableStyleId>{5C22544A-7EE6-4342-B048-85BDC9FD1C3A}</a:tableStyleId>
              </a:tblPr>
              <a:tblGrid>
                <a:gridCol w="11299605">
                  <a:extLst>
                    <a:ext uri="{9D8B030D-6E8A-4147-A177-3AD203B41FA5}">
                      <a16:colId xmlns:a16="http://schemas.microsoft.com/office/drawing/2014/main" val="1699691045"/>
                    </a:ext>
                  </a:extLst>
                </a:gridCol>
              </a:tblGrid>
              <a:tr h="1007977">
                <a:tc>
                  <a:txBody>
                    <a:bodyPr/>
                    <a:lstStyle/>
                    <a:p>
                      <a:r>
                        <a:rPr lang="en-US" sz="3600" dirty="0">
                          <a:solidFill>
                            <a:srgbClr val="242021"/>
                          </a:solidFill>
                          <a:latin typeface="+mn-lt"/>
                        </a:rPr>
                        <a:t>2. What example of automation helps people with the housework today?</a:t>
                      </a:r>
                    </a:p>
                  </a:txBody>
                  <a:tcPr anchor="ctr">
                    <a:solidFill>
                      <a:schemeClr val="accent1">
                        <a:lumMod val="20000"/>
                        <a:lumOff val="80000"/>
                      </a:schemeClr>
                    </a:solidFill>
                  </a:tcPr>
                </a:tc>
                <a:extLst>
                  <a:ext uri="{0D108BD9-81ED-4DB2-BD59-A6C34878D82A}">
                    <a16:rowId xmlns:a16="http://schemas.microsoft.com/office/drawing/2014/main" val="4125396472"/>
                  </a:ext>
                </a:extLst>
              </a:tr>
            </a:tbl>
          </a:graphicData>
        </a:graphic>
      </p:graphicFrame>
      <p:sp>
        <p:nvSpPr>
          <p:cNvPr id="9" name="Rectangle 8"/>
          <p:cNvSpPr/>
          <p:nvPr/>
        </p:nvSpPr>
        <p:spPr>
          <a:xfrm>
            <a:off x="253746" y="1638883"/>
            <a:ext cx="11698470" cy="2954655"/>
          </a:xfrm>
          <a:prstGeom prst="rect">
            <a:avLst/>
          </a:prstGeom>
        </p:spPr>
        <p:txBody>
          <a:bodyPr wrap="square">
            <a:spAutoFit/>
          </a:bodyPr>
          <a:lstStyle/>
          <a:p>
            <a:pPr algn="just"/>
            <a:r>
              <a:rPr lang="en-US" sz="3100" b="1" dirty="0"/>
              <a:t>What is automation? </a:t>
            </a:r>
            <a:r>
              <a:rPr lang="en-US" sz="3100" dirty="0"/>
              <a:t>Automation is when machines and computers</a:t>
            </a:r>
          </a:p>
          <a:p>
            <a:pPr algn="just"/>
            <a:r>
              <a:rPr lang="en-US" sz="3100" dirty="0"/>
              <a:t>do things instead of humans. Some people think that this is something</a:t>
            </a:r>
          </a:p>
          <a:p>
            <a:pPr algn="just"/>
            <a:r>
              <a:rPr lang="en-US" sz="3100" dirty="0"/>
              <a:t>that will happen in the future. Actually, it's happening all the time. The</a:t>
            </a:r>
          </a:p>
          <a:p>
            <a:pPr algn="just"/>
            <a:r>
              <a:rPr lang="en-US" sz="3100" dirty="0"/>
              <a:t>washing machine is one of my favorite examples. Washing clothes by</a:t>
            </a:r>
          </a:p>
          <a:p>
            <a:pPr algn="just"/>
            <a:r>
              <a:rPr lang="en-US" sz="3100" dirty="0"/>
              <a:t>hand takes a lot of time. We save a lot of time and energy when we use</a:t>
            </a:r>
          </a:p>
          <a:p>
            <a:pPr algn="just"/>
            <a:r>
              <a:rPr lang="en-US" sz="3100" dirty="0"/>
              <a:t>a washing machine.</a:t>
            </a:r>
          </a:p>
        </p:txBody>
      </p:sp>
      <p:cxnSp>
        <p:nvCxnSpPr>
          <p:cNvPr id="12" name="Straight Connector 11"/>
          <p:cNvCxnSpPr>
            <a:cxnSpLocks/>
          </p:cNvCxnSpPr>
          <p:nvPr/>
        </p:nvCxnSpPr>
        <p:spPr>
          <a:xfrm>
            <a:off x="1949815" y="5139035"/>
            <a:ext cx="446384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7D85053D-DCE0-77E7-7AFC-16B077F42254}"/>
              </a:ext>
            </a:extLst>
          </p:cNvPr>
          <p:cNvSpPr/>
          <p:nvPr/>
        </p:nvSpPr>
        <p:spPr>
          <a:xfrm>
            <a:off x="102284" y="372321"/>
            <a:ext cx="11973471" cy="113877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400" b="1" i="1" dirty="0">
                <a:solidFill>
                  <a:srgbClr val="3333FF"/>
                </a:solidFill>
              </a:rPr>
              <a:t>Look at the topic sentence and  find clues to answer the question ‘What effect will automation have on cities?</a:t>
            </a:r>
          </a:p>
        </p:txBody>
      </p:sp>
      <p:cxnSp>
        <p:nvCxnSpPr>
          <p:cNvPr id="4" name="Straight Connector 3">
            <a:extLst>
              <a:ext uri="{FF2B5EF4-FFF2-40B4-BE49-F238E27FC236}">
                <a16:creationId xmlns:a16="http://schemas.microsoft.com/office/drawing/2014/main" id="{69B53F38-2582-28EF-8254-BCC3AFB454DC}"/>
              </a:ext>
            </a:extLst>
          </p:cNvPr>
          <p:cNvCxnSpPr>
            <a:cxnSpLocks/>
          </p:cNvCxnSpPr>
          <p:nvPr/>
        </p:nvCxnSpPr>
        <p:spPr>
          <a:xfrm>
            <a:off x="6523843" y="5132573"/>
            <a:ext cx="241115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D46CAAA-17BD-4E8D-0ED6-97A2F177C396}"/>
              </a:ext>
            </a:extLst>
          </p:cNvPr>
          <p:cNvCxnSpPr>
            <a:cxnSpLocks/>
          </p:cNvCxnSpPr>
          <p:nvPr/>
        </p:nvCxnSpPr>
        <p:spPr>
          <a:xfrm>
            <a:off x="370535" y="5682164"/>
            <a:ext cx="33107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01B01D1-7829-99C0-5D8F-800DA9A94E16}"/>
              </a:ext>
            </a:extLst>
          </p:cNvPr>
          <p:cNvCxnSpPr>
            <a:cxnSpLocks/>
          </p:cNvCxnSpPr>
          <p:nvPr/>
        </p:nvCxnSpPr>
        <p:spPr>
          <a:xfrm>
            <a:off x="6563032" y="3569918"/>
            <a:ext cx="14836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8526E7D-F4D6-D647-D488-092625F4A2A3}"/>
              </a:ext>
            </a:extLst>
          </p:cNvPr>
          <p:cNvCxnSpPr>
            <a:cxnSpLocks/>
          </p:cNvCxnSpPr>
          <p:nvPr/>
        </p:nvCxnSpPr>
        <p:spPr>
          <a:xfrm>
            <a:off x="396661" y="3563456"/>
            <a:ext cx="2703871" cy="5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6BD96A7-ADB1-0E79-F351-16F9728A881B}"/>
              </a:ext>
            </a:extLst>
          </p:cNvPr>
          <p:cNvSpPr txBox="1"/>
          <p:nvPr/>
        </p:nvSpPr>
        <p:spPr>
          <a:xfrm>
            <a:off x="4548995" y="5125536"/>
            <a:ext cx="6304242" cy="646331"/>
          </a:xfrm>
          <a:prstGeom prst="rect">
            <a:avLst/>
          </a:prstGeom>
          <a:noFill/>
        </p:spPr>
        <p:txBody>
          <a:bodyPr wrap="square" rtlCol="0">
            <a:spAutoFit/>
          </a:bodyPr>
          <a:lstStyle/>
          <a:p>
            <a:r>
              <a:rPr lang="en-US" sz="3600" dirty="0">
                <a:solidFill>
                  <a:srgbClr val="3333FF"/>
                </a:solidFill>
                <a:sym typeface="Wingdings" panose="05000000000000000000" pitchFamily="2" charset="2"/>
              </a:rPr>
              <a:t>The washing machine </a:t>
            </a:r>
            <a:endParaRPr lang="en-US" sz="3600" dirty="0">
              <a:solidFill>
                <a:srgbClr val="3333FF"/>
              </a:solidFill>
            </a:endParaRPr>
          </a:p>
        </p:txBody>
      </p:sp>
    </p:spTree>
    <p:custDataLst>
      <p:tags r:id="rId1"/>
    </p:custDataLst>
    <p:extLst>
      <p:ext uri="{BB962C8B-B14F-4D97-AF65-F5344CB8AC3E}">
        <p14:creationId xmlns:p14="http://schemas.microsoft.com/office/powerpoint/2010/main" val="2624728780"/>
      </p:ext>
    </p:extLst>
  </p:cSld>
  <p:clrMapOvr>
    <a:masterClrMapping/>
  </p:clrMapOvr>
  <mc:AlternateContent xmlns:mc="http://schemas.openxmlformats.org/markup-compatibility/2006" xmlns:p14="http://schemas.microsoft.com/office/powerpoint/2010/main">
    <mc:Choice Requires="p14">
      <p:transition spd="med" p14:dur="700" advTm="61575">
        <p:fade/>
      </p:transition>
    </mc:Choice>
    <mc:Fallback xmlns="">
      <p:transition spd="med" advTm="6157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2A1D74-17C4-6B8E-5F96-6A650DDB0308}"/>
              </a:ext>
            </a:extLst>
          </p:cNvPr>
          <p:cNvSpPr/>
          <p:nvPr/>
        </p:nvSpPr>
        <p:spPr>
          <a:xfrm>
            <a:off x="353984" y="322078"/>
            <a:ext cx="11484032" cy="4524315"/>
          </a:xfrm>
          <a:prstGeom prst="rect">
            <a:avLst/>
          </a:prstGeom>
        </p:spPr>
        <p:txBody>
          <a:bodyPr wrap="square">
            <a:spAutoFit/>
          </a:bodyPr>
          <a:lstStyle/>
          <a:p>
            <a:pPr algn="just"/>
            <a:r>
              <a:rPr lang="en-US" sz="3200" b="1" dirty="0"/>
              <a:t>What will be automated in the next five years? </a:t>
            </a:r>
            <a:r>
              <a:rPr lang="en-US" sz="3200" dirty="0"/>
              <a:t>Fast food restaurants are already being automated. You order your hamburger and a drink using a touchscreen menu at some places. I think that soon, the food will be prepared by robot chefs. Deliveries will be automated, too. We buy a lot of things online these days. They often arrive late, or at the wrong time of day. Sometimes, they even go to the wrong place! In a few years, everything will be delivered by drones. This will be faster, cheaper, and more reliable than sending human drivers.</a:t>
            </a:r>
            <a:endParaRPr lang="en-US" sz="2000" dirty="0"/>
          </a:p>
        </p:txBody>
      </p:sp>
      <p:graphicFrame>
        <p:nvGraphicFramePr>
          <p:cNvPr id="5" name="Table 4">
            <a:extLst>
              <a:ext uri="{FF2B5EF4-FFF2-40B4-BE49-F238E27FC236}">
                <a16:creationId xmlns:a16="http://schemas.microsoft.com/office/drawing/2014/main" id="{12630C21-8535-CE7F-A095-E2BD4BB78A73}"/>
              </a:ext>
            </a:extLst>
          </p:cNvPr>
          <p:cNvGraphicFramePr>
            <a:graphicFrameLocks noGrp="1"/>
          </p:cNvGraphicFramePr>
          <p:nvPr>
            <p:extLst>
              <p:ext uri="{D42A27DB-BD31-4B8C-83A1-F6EECF244321}">
                <p14:modId xmlns:p14="http://schemas.microsoft.com/office/powerpoint/2010/main" val="88332631"/>
              </p:ext>
            </p:extLst>
          </p:nvPr>
        </p:nvGraphicFramePr>
        <p:xfrm>
          <a:off x="207820" y="4655738"/>
          <a:ext cx="11776360" cy="1007977"/>
        </p:xfrm>
        <a:graphic>
          <a:graphicData uri="http://schemas.openxmlformats.org/drawingml/2006/table">
            <a:tbl>
              <a:tblPr firstRow="1" bandRow="1">
                <a:tableStyleId>{5C22544A-7EE6-4342-B048-85BDC9FD1C3A}</a:tableStyleId>
              </a:tblPr>
              <a:tblGrid>
                <a:gridCol w="11776360">
                  <a:extLst>
                    <a:ext uri="{9D8B030D-6E8A-4147-A177-3AD203B41FA5}">
                      <a16:colId xmlns:a16="http://schemas.microsoft.com/office/drawing/2014/main" val="1699691045"/>
                    </a:ext>
                  </a:extLst>
                </a:gridCol>
              </a:tblGrid>
              <a:tr h="1007977">
                <a:tc>
                  <a:txBody>
                    <a:bodyPr/>
                    <a:lstStyle/>
                    <a:p>
                      <a:r>
                        <a:rPr lang="en-US" sz="3400" dirty="0">
                          <a:solidFill>
                            <a:srgbClr val="242021"/>
                          </a:solidFill>
                          <a:latin typeface="+mn-lt"/>
                        </a:rPr>
                        <a:t>3. What might cook some of our meals in the future?</a:t>
                      </a:r>
                    </a:p>
                  </a:txBody>
                  <a:tcPr anchor="ctr">
                    <a:solidFill>
                      <a:schemeClr val="accent1">
                        <a:lumMod val="20000"/>
                        <a:lumOff val="80000"/>
                      </a:schemeClr>
                    </a:solidFill>
                  </a:tcPr>
                </a:tc>
                <a:extLst>
                  <a:ext uri="{0D108BD9-81ED-4DB2-BD59-A6C34878D82A}">
                    <a16:rowId xmlns:a16="http://schemas.microsoft.com/office/drawing/2014/main" val="4125396472"/>
                  </a:ext>
                </a:extLst>
              </a:tr>
            </a:tbl>
          </a:graphicData>
        </a:graphic>
      </p:graphicFrame>
      <p:cxnSp>
        <p:nvCxnSpPr>
          <p:cNvPr id="12" name="Straight Connector 11"/>
          <p:cNvCxnSpPr>
            <a:cxnSpLocks/>
          </p:cNvCxnSpPr>
          <p:nvPr/>
        </p:nvCxnSpPr>
        <p:spPr>
          <a:xfrm>
            <a:off x="789811" y="5438045"/>
            <a:ext cx="89529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69B53F38-2582-28EF-8254-BCC3AFB454DC}"/>
              </a:ext>
            </a:extLst>
          </p:cNvPr>
          <p:cNvCxnSpPr>
            <a:cxnSpLocks/>
          </p:cNvCxnSpPr>
          <p:nvPr/>
        </p:nvCxnSpPr>
        <p:spPr>
          <a:xfrm>
            <a:off x="2971166" y="5408549"/>
            <a:ext cx="85625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01B01D1-7829-99C0-5D8F-800DA9A94E16}"/>
              </a:ext>
            </a:extLst>
          </p:cNvPr>
          <p:cNvCxnSpPr>
            <a:cxnSpLocks/>
          </p:cNvCxnSpPr>
          <p:nvPr/>
        </p:nvCxnSpPr>
        <p:spPr>
          <a:xfrm>
            <a:off x="6655664" y="2311389"/>
            <a:ext cx="191357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8526E7D-F4D6-D647-D488-092625F4A2A3}"/>
              </a:ext>
            </a:extLst>
          </p:cNvPr>
          <p:cNvCxnSpPr>
            <a:cxnSpLocks/>
          </p:cNvCxnSpPr>
          <p:nvPr/>
        </p:nvCxnSpPr>
        <p:spPr>
          <a:xfrm>
            <a:off x="2233748" y="2311389"/>
            <a:ext cx="369678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6BD96A7-ADB1-0E79-F351-16F9728A881B}"/>
              </a:ext>
            </a:extLst>
          </p:cNvPr>
          <p:cNvSpPr txBox="1"/>
          <p:nvPr/>
        </p:nvSpPr>
        <p:spPr>
          <a:xfrm>
            <a:off x="9705589" y="4845319"/>
            <a:ext cx="2322177" cy="646331"/>
          </a:xfrm>
          <a:prstGeom prst="rect">
            <a:avLst/>
          </a:prstGeom>
          <a:noFill/>
        </p:spPr>
        <p:txBody>
          <a:bodyPr wrap="square" rtlCol="0">
            <a:spAutoFit/>
          </a:bodyPr>
          <a:lstStyle/>
          <a:p>
            <a:r>
              <a:rPr lang="en-US" sz="3600" dirty="0">
                <a:solidFill>
                  <a:srgbClr val="3333FF"/>
                </a:solidFill>
                <a:sym typeface="Wingdings" panose="05000000000000000000" pitchFamily="2" charset="2"/>
              </a:rPr>
              <a:t>robot chefs</a:t>
            </a:r>
            <a:endParaRPr lang="en-US" sz="3600" dirty="0">
              <a:solidFill>
                <a:srgbClr val="3333FF"/>
              </a:solidFill>
            </a:endParaRPr>
          </a:p>
        </p:txBody>
      </p:sp>
      <p:cxnSp>
        <p:nvCxnSpPr>
          <p:cNvPr id="13" name="Straight Connector 12">
            <a:extLst>
              <a:ext uri="{FF2B5EF4-FFF2-40B4-BE49-F238E27FC236}">
                <a16:creationId xmlns:a16="http://schemas.microsoft.com/office/drawing/2014/main" id="{4841B8DD-2797-4014-2896-8F866208185C}"/>
              </a:ext>
            </a:extLst>
          </p:cNvPr>
          <p:cNvCxnSpPr>
            <a:cxnSpLocks/>
          </p:cNvCxnSpPr>
          <p:nvPr/>
        </p:nvCxnSpPr>
        <p:spPr>
          <a:xfrm>
            <a:off x="6160539" y="5408549"/>
            <a:ext cx="10240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20" name="Table 19">
            <a:extLst>
              <a:ext uri="{FF2B5EF4-FFF2-40B4-BE49-F238E27FC236}">
                <a16:creationId xmlns:a16="http://schemas.microsoft.com/office/drawing/2014/main" id="{45AACD63-5C91-1699-703E-D1A619A467C5}"/>
              </a:ext>
            </a:extLst>
          </p:cNvPr>
          <p:cNvGraphicFramePr>
            <a:graphicFrameLocks noGrp="1"/>
          </p:cNvGraphicFramePr>
          <p:nvPr>
            <p:extLst>
              <p:ext uri="{D42A27DB-BD31-4B8C-83A1-F6EECF244321}">
                <p14:modId xmlns:p14="http://schemas.microsoft.com/office/powerpoint/2010/main" val="277974809"/>
              </p:ext>
            </p:extLst>
          </p:nvPr>
        </p:nvGraphicFramePr>
        <p:xfrm>
          <a:off x="220107" y="5610947"/>
          <a:ext cx="11776360" cy="1007977"/>
        </p:xfrm>
        <a:graphic>
          <a:graphicData uri="http://schemas.openxmlformats.org/drawingml/2006/table">
            <a:tbl>
              <a:tblPr firstRow="1" bandRow="1">
                <a:tableStyleId>{5C22544A-7EE6-4342-B048-85BDC9FD1C3A}</a:tableStyleId>
              </a:tblPr>
              <a:tblGrid>
                <a:gridCol w="11776360">
                  <a:extLst>
                    <a:ext uri="{9D8B030D-6E8A-4147-A177-3AD203B41FA5}">
                      <a16:colId xmlns:a16="http://schemas.microsoft.com/office/drawing/2014/main" val="1699691045"/>
                    </a:ext>
                  </a:extLst>
                </a:gridCol>
              </a:tblGrid>
              <a:tr h="1007977">
                <a:tc>
                  <a:txBody>
                    <a:bodyPr/>
                    <a:lstStyle/>
                    <a:p>
                      <a:r>
                        <a:rPr lang="en-US" sz="3600" dirty="0">
                          <a:solidFill>
                            <a:srgbClr val="242021"/>
                          </a:solidFill>
                          <a:latin typeface="+mn-lt"/>
                        </a:rPr>
                        <a:t>4. What will deliver things to us in the future?</a:t>
                      </a:r>
                      <a:endParaRPr lang="en-US" sz="3600" dirty="0">
                        <a:latin typeface="+mn-lt"/>
                      </a:endParaRPr>
                    </a:p>
                  </a:txBody>
                  <a:tcPr anchor="ctr">
                    <a:solidFill>
                      <a:schemeClr val="accent1">
                        <a:lumMod val="20000"/>
                        <a:lumOff val="80000"/>
                      </a:schemeClr>
                    </a:solidFill>
                  </a:tcPr>
                </a:tc>
                <a:extLst>
                  <a:ext uri="{0D108BD9-81ED-4DB2-BD59-A6C34878D82A}">
                    <a16:rowId xmlns:a16="http://schemas.microsoft.com/office/drawing/2014/main" val="4125396472"/>
                  </a:ext>
                </a:extLst>
              </a:tr>
            </a:tbl>
          </a:graphicData>
        </a:graphic>
      </p:graphicFrame>
      <p:cxnSp>
        <p:nvCxnSpPr>
          <p:cNvPr id="21" name="Straight Connector 20">
            <a:extLst>
              <a:ext uri="{FF2B5EF4-FFF2-40B4-BE49-F238E27FC236}">
                <a16:creationId xmlns:a16="http://schemas.microsoft.com/office/drawing/2014/main" id="{1548FDC4-9F2A-2E2A-B3D0-9B1C80639EFB}"/>
              </a:ext>
            </a:extLst>
          </p:cNvPr>
          <p:cNvCxnSpPr>
            <a:cxnSpLocks/>
          </p:cNvCxnSpPr>
          <p:nvPr/>
        </p:nvCxnSpPr>
        <p:spPr>
          <a:xfrm>
            <a:off x="789811" y="6386858"/>
            <a:ext cx="100289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4E5CE6-B8DD-B933-7D6A-797BAF95C0DC}"/>
              </a:ext>
            </a:extLst>
          </p:cNvPr>
          <p:cNvCxnSpPr>
            <a:cxnSpLocks/>
          </p:cNvCxnSpPr>
          <p:nvPr/>
        </p:nvCxnSpPr>
        <p:spPr>
          <a:xfrm>
            <a:off x="2690949" y="6373795"/>
            <a:ext cx="25693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4E4F1E6-39E2-A480-AC94-D0F4342946BA}"/>
              </a:ext>
            </a:extLst>
          </p:cNvPr>
          <p:cNvSpPr txBox="1"/>
          <p:nvPr/>
        </p:nvSpPr>
        <p:spPr>
          <a:xfrm>
            <a:off x="9140235" y="5783012"/>
            <a:ext cx="2322177" cy="646331"/>
          </a:xfrm>
          <a:prstGeom prst="rect">
            <a:avLst/>
          </a:prstGeom>
          <a:noFill/>
        </p:spPr>
        <p:txBody>
          <a:bodyPr wrap="square" rtlCol="0">
            <a:spAutoFit/>
          </a:bodyPr>
          <a:lstStyle/>
          <a:p>
            <a:r>
              <a:rPr lang="en-US" sz="3600" dirty="0">
                <a:solidFill>
                  <a:srgbClr val="3333FF"/>
                </a:solidFill>
                <a:sym typeface="Wingdings" panose="05000000000000000000" pitchFamily="2" charset="2"/>
              </a:rPr>
              <a:t>drones</a:t>
            </a:r>
            <a:endParaRPr lang="en-US" sz="3600" dirty="0">
              <a:solidFill>
                <a:srgbClr val="3333FF"/>
              </a:solidFill>
            </a:endParaRPr>
          </a:p>
        </p:txBody>
      </p:sp>
      <p:cxnSp>
        <p:nvCxnSpPr>
          <p:cNvPr id="25" name="Straight Connector 24">
            <a:extLst>
              <a:ext uri="{FF2B5EF4-FFF2-40B4-BE49-F238E27FC236}">
                <a16:creationId xmlns:a16="http://schemas.microsoft.com/office/drawing/2014/main" id="{4CD7F0A2-F829-AB98-542F-A245F43C53F8}"/>
              </a:ext>
            </a:extLst>
          </p:cNvPr>
          <p:cNvCxnSpPr>
            <a:cxnSpLocks/>
          </p:cNvCxnSpPr>
          <p:nvPr/>
        </p:nvCxnSpPr>
        <p:spPr>
          <a:xfrm>
            <a:off x="10228217" y="3774711"/>
            <a:ext cx="150222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EB62D91-8007-DD83-8D95-65F9D544FD16}"/>
              </a:ext>
            </a:extLst>
          </p:cNvPr>
          <p:cNvCxnSpPr>
            <a:cxnSpLocks/>
          </p:cNvCxnSpPr>
          <p:nvPr/>
        </p:nvCxnSpPr>
        <p:spPr>
          <a:xfrm>
            <a:off x="462127" y="4261548"/>
            <a:ext cx="171168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69791907"/>
      </p:ext>
    </p:extLst>
  </p:cSld>
  <p:clrMapOvr>
    <a:masterClrMapping/>
  </p:clrMapOvr>
  <mc:AlternateContent xmlns:mc="http://schemas.openxmlformats.org/markup-compatibility/2006" xmlns:p14="http://schemas.microsoft.com/office/powerpoint/2010/main">
    <mc:Choice Requires="p14">
      <p:transition spd="med" p14:dur="700" advTm="98661">
        <p:fade/>
      </p:transition>
    </mc:Choice>
    <mc:Fallback xmlns="">
      <p:transition spd="med" advTm="9866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ircle(in)">
                                      <p:cBhvr>
                                        <p:cTn id="23" dur="20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circle(in)">
                                      <p:cBhvr>
                                        <p:cTn id="40"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2A1D74-17C4-6B8E-5F96-6A650DDB0308}"/>
              </a:ext>
            </a:extLst>
          </p:cNvPr>
          <p:cNvSpPr/>
          <p:nvPr/>
        </p:nvSpPr>
        <p:spPr>
          <a:xfrm>
            <a:off x="353984" y="702341"/>
            <a:ext cx="11484032" cy="3539430"/>
          </a:xfrm>
          <a:prstGeom prst="rect">
            <a:avLst/>
          </a:prstGeom>
        </p:spPr>
        <p:txBody>
          <a:bodyPr wrap="square">
            <a:spAutoFit/>
          </a:bodyPr>
          <a:lstStyle/>
          <a:p>
            <a:pPr algn="just"/>
            <a:r>
              <a:rPr lang="en-US" sz="3200" dirty="0"/>
              <a:t>What else will be automated in the cities of the future? I think</a:t>
            </a:r>
          </a:p>
          <a:p>
            <a:pPr algn="just"/>
            <a:r>
              <a:rPr lang="en-US" sz="3200" dirty="0"/>
              <a:t>that in the future, almost everything will be automated. Everyone will live in smart cities. Their home security will be controlled by a computer. Household waste will be recycled automatically. Even the streets will be kept clean by robots!</a:t>
            </a:r>
          </a:p>
          <a:p>
            <a:pPr algn="just"/>
            <a:r>
              <a:rPr lang="en-US" sz="3200" dirty="0"/>
              <a:t>So, there you have it. Automation has already begun, and it will make our cities better places to live!</a:t>
            </a:r>
            <a:endParaRPr lang="en-US" sz="2000" dirty="0"/>
          </a:p>
        </p:txBody>
      </p:sp>
      <p:cxnSp>
        <p:nvCxnSpPr>
          <p:cNvPr id="15" name="Straight Connector 14">
            <a:extLst>
              <a:ext uri="{FF2B5EF4-FFF2-40B4-BE49-F238E27FC236}">
                <a16:creationId xmlns:a16="http://schemas.microsoft.com/office/drawing/2014/main" id="{901B01D1-7829-99C0-5D8F-800DA9A94E16}"/>
              </a:ext>
            </a:extLst>
          </p:cNvPr>
          <p:cNvCxnSpPr>
            <a:cxnSpLocks/>
          </p:cNvCxnSpPr>
          <p:nvPr/>
        </p:nvCxnSpPr>
        <p:spPr>
          <a:xfrm>
            <a:off x="5473337" y="2213067"/>
            <a:ext cx="235960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8526E7D-F4D6-D647-D488-092625F4A2A3}"/>
              </a:ext>
            </a:extLst>
          </p:cNvPr>
          <p:cNvCxnSpPr>
            <a:cxnSpLocks/>
          </p:cNvCxnSpPr>
          <p:nvPr/>
        </p:nvCxnSpPr>
        <p:spPr>
          <a:xfrm>
            <a:off x="462127" y="2695775"/>
            <a:ext cx="15756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20" name="Table 19">
            <a:extLst>
              <a:ext uri="{FF2B5EF4-FFF2-40B4-BE49-F238E27FC236}">
                <a16:creationId xmlns:a16="http://schemas.microsoft.com/office/drawing/2014/main" id="{45AACD63-5C91-1699-703E-D1A619A467C5}"/>
              </a:ext>
            </a:extLst>
          </p:cNvPr>
          <p:cNvGraphicFramePr>
            <a:graphicFrameLocks noGrp="1"/>
          </p:cNvGraphicFramePr>
          <p:nvPr>
            <p:extLst>
              <p:ext uri="{D42A27DB-BD31-4B8C-83A1-F6EECF244321}">
                <p14:modId xmlns:p14="http://schemas.microsoft.com/office/powerpoint/2010/main" val="1502330064"/>
              </p:ext>
            </p:extLst>
          </p:nvPr>
        </p:nvGraphicFramePr>
        <p:xfrm>
          <a:off x="207820" y="4531864"/>
          <a:ext cx="11776360" cy="1007977"/>
        </p:xfrm>
        <a:graphic>
          <a:graphicData uri="http://schemas.openxmlformats.org/drawingml/2006/table">
            <a:tbl>
              <a:tblPr firstRow="1" bandRow="1">
                <a:tableStyleId>{5C22544A-7EE6-4342-B048-85BDC9FD1C3A}</a:tableStyleId>
              </a:tblPr>
              <a:tblGrid>
                <a:gridCol w="11776360">
                  <a:extLst>
                    <a:ext uri="{9D8B030D-6E8A-4147-A177-3AD203B41FA5}">
                      <a16:colId xmlns:a16="http://schemas.microsoft.com/office/drawing/2014/main" val="1699691045"/>
                    </a:ext>
                  </a:extLst>
                </a:gridCol>
              </a:tblGrid>
              <a:tr h="1007977">
                <a:tc>
                  <a:txBody>
                    <a:bodyPr/>
                    <a:lstStyle/>
                    <a:p>
                      <a:r>
                        <a:rPr lang="en-US" sz="3600" dirty="0">
                          <a:solidFill>
                            <a:srgbClr val="242021"/>
                          </a:solidFill>
                          <a:latin typeface="+mn-lt"/>
                        </a:rPr>
                        <a:t>5. What will keep our homes safe in the future?</a:t>
                      </a:r>
                    </a:p>
                  </a:txBody>
                  <a:tcPr anchor="ctr">
                    <a:solidFill>
                      <a:schemeClr val="accent1">
                        <a:lumMod val="20000"/>
                        <a:lumOff val="80000"/>
                      </a:schemeClr>
                    </a:solidFill>
                  </a:tcPr>
                </a:tc>
                <a:extLst>
                  <a:ext uri="{0D108BD9-81ED-4DB2-BD59-A6C34878D82A}">
                    <a16:rowId xmlns:a16="http://schemas.microsoft.com/office/drawing/2014/main" val="4125396472"/>
                  </a:ext>
                </a:extLst>
              </a:tr>
            </a:tbl>
          </a:graphicData>
        </a:graphic>
      </p:graphicFrame>
      <p:cxnSp>
        <p:nvCxnSpPr>
          <p:cNvPr id="21" name="Straight Connector 20">
            <a:extLst>
              <a:ext uri="{FF2B5EF4-FFF2-40B4-BE49-F238E27FC236}">
                <a16:creationId xmlns:a16="http://schemas.microsoft.com/office/drawing/2014/main" id="{1548FDC4-9F2A-2E2A-B3D0-9B1C80639EFB}"/>
              </a:ext>
            </a:extLst>
          </p:cNvPr>
          <p:cNvCxnSpPr>
            <a:cxnSpLocks/>
          </p:cNvCxnSpPr>
          <p:nvPr/>
        </p:nvCxnSpPr>
        <p:spPr>
          <a:xfrm>
            <a:off x="799949" y="5318759"/>
            <a:ext cx="100289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4E5CE6-B8DD-B933-7D6A-797BAF95C0DC}"/>
              </a:ext>
            </a:extLst>
          </p:cNvPr>
          <p:cNvCxnSpPr>
            <a:cxnSpLocks/>
          </p:cNvCxnSpPr>
          <p:nvPr/>
        </p:nvCxnSpPr>
        <p:spPr>
          <a:xfrm>
            <a:off x="2703870" y="5304061"/>
            <a:ext cx="38928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4E4F1E6-39E2-A480-AC94-D0F4342946BA}"/>
              </a:ext>
            </a:extLst>
          </p:cNvPr>
          <p:cNvSpPr txBox="1"/>
          <p:nvPr/>
        </p:nvSpPr>
        <p:spPr>
          <a:xfrm>
            <a:off x="9376210" y="4704699"/>
            <a:ext cx="2322177" cy="646331"/>
          </a:xfrm>
          <a:prstGeom prst="rect">
            <a:avLst/>
          </a:prstGeom>
          <a:noFill/>
        </p:spPr>
        <p:txBody>
          <a:bodyPr wrap="square" rtlCol="0">
            <a:spAutoFit/>
          </a:bodyPr>
          <a:lstStyle/>
          <a:p>
            <a:r>
              <a:rPr lang="en-US" sz="3600" dirty="0">
                <a:solidFill>
                  <a:srgbClr val="3333FF"/>
                </a:solidFill>
                <a:sym typeface="Wingdings" panose="05000000000000000000" pitchFamily="2" charset="2"/>
              </a:rPr>
              <a:t>computer</a:t>
            </a:r>
            <a:endParaRPr lang="en-US" sz="3600" dirty="0">
              <a:solidFill>
                <a:srgbClr val="3333FF"/>
              </a:solidFill>
            </a:endParaRPr>
          </a:p>
        </p:txBody>
      </p:sp>
      <p:cxnSp>
        <p:nvCxnSpPr>
          <p:cNvPr id="25" name="Straight Connector 24">
            <a:extLst>
              <a:ext uri="{FF2B5EF4-FFF2-40B4-BE49-F238E27FC236}">
                <a16:creationId xmlns:a16="http://schemas.microsoft.com/office/drawing/2014/main" id="{4CD7F0A2-F829-AB98-542F-A245F43C53F8}"/>
              </a:ext>
            </a:extLst>
          </p:cNvPr>
          <p:cNvCxnSpPr>
            <a:cxnSpLocks/>
          </p:cNvCxnSpPr>
          <p:nvPr/>
        </p:nvCxnSpPr>
        <p:spPr>
          <a:xfrm>
            <a:off x="9239232" y="2213067"/>
            <a:ext cx="16321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47839981"/>
      </p:ext>
    </p:extLst>
  </p:cSld>
  <p:clrMapOvr>
    <a:masterClrMapping/>
  </p:clrMapOvr>
  <mc:AlternateContent xmlns:mc="http://schemas.openxmlformats.org/markup-compatibility/2006" xmlns:p14="http://schemas.microsoft.com/office/powerpoint/2010/main">
    <mc:Choice Requires="p14">
      <p:transition spd="med" p14:dur="700" advTm="58329">
        <p:fade/>
      </p:transition>
    </mc:Choice>
    <mc:Fallback xmlns="">
      <p:transition spd="med" advTm="5832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ircle(in)">
                                      <p:cBhvr>
                                        <p:cTn id="2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1524698" y="414340"/>
            <a:ext cx="10667302"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3333FF"/>
                </a:solidFill>
              </a:rPr>
              <a:t>Now, read and answer the questions. </a:t>
            </a:r>
            <a:r>
              <a:rPr lang="en-US" sz="2800" b="1" i="1" dirty="0">
                <a:solidFill>
                  <a:srgbClr val="3333FF"/>
                </a:solidFill>
              </a:rPr>
              <a:t>Underline key words.</a:t>
            </a:r>
            <a:endParaRPr lang="en-US" sz="3600" b="1" i="1" dirty="0">
              <a:solidFill>
                <a:srgbClr val="3333FF"/>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169540491"/>
              </p:ext>
            </p:extLst>
          </p:nvPr>
        </p:nvGraphicFramePr>
        <p:xfrm>
          <a:off x="309377" y="1092438"/>
          <a:ext cx="11299605" cy="5153012"/>
        </p:xfrm>
        <a:graphic>
          <a:graphicData uri="http://schemas.openxmlformats.org/drawingml/2006/table">
            <a:tbl>
              <a:tblPr firstRow="1" bandRow="1">
                <a:tableStyleId>{5C22544A-7EE6-4342-B048-85BDC9FD1C3A}</a:tableStyleId>
              </a:tblPr>
              <a:tblGrid>
                <a:gridCol w="11299605">
                  <a:extLst>
                    <a:ext uri="{9D8B030D-6E8A-4147-A177-3AD203B41FA5}">
                      <a16:colId xmlns:a16="http://schemas.microsoft.com/office/drawing/2014/main" val="1699691045"/>
                    </a:ext>
                  </a:extLst>
                </a:gridCol>
              </a:tblGrid>
              <a:tr h="1007977">
                <a:tc>
                  <a:txBody>
                    <a:bodyPr/>
                    <a:lstStyle/>
                    <a:p>
                      <a:r>
                        <a:rPr lang="en-US" sz="3600" b="0" dirty="0">
                          <a:solidFill>
                            <a:srgbClr val="242021"/>
                          </a:solidFill>
                          <a:latin typeface="+mn-lt"/>
                        </a:rPr>
                        <a:t>1. The word </a:t>
                      </a:r>
                      <a:r>
                        <a:rPr lang="en-US" sz="3600" b="1" u="sng" dirty="0">
                          <a:solidFill>
                            <a:srgbClr val="242021"/>
                          </a:solidFill>
                          <a:latin typeface="+mn-lt"/>
                        </a:rPr>
                        <a:t>it</a:t>
                      </a:r>
                      <a:r>
                        <a:rPr lang="en-US" sz="3600" b="0" dirty="0">
                          <a:solidFill>
                            <a:srgbClr val="242021"/>
                          </a:solidFill>
                          <a:latin typeface="+mn-lt"/>
                        </a:rPr>
                        <a:t> in paragraph 1 refers to ____.</a:t>
                      </a:r>
                    </a:p>
                    <a:p>
                      <a:r>
                        <a:rPr lang="en-US" sz="3600" b="0" dirty="0">
                          <a:solidFill>
                            <a:srgbClr val="242021"/>
                          </a:solidFill>
                          <a:latin typeface="+mn-lt"/>
                        </a:rPr>
                        <a:t>a. robot             b. automation                 c. life</a:t>
                      </a:r>
                      <a:endParaRPr lang="en-US" sz="3600" b="0" dirty="0">
                        <a:latin typeface="+mn-lt"/>
                      </a:endParaRPr>
                    </a:p>
                  </a:txBody>
                  <a:tcPr anchor="ctr">
                    <a:solidFill>
                      <a:schemeClr val="accent1">
                        <a:lumMod val="20000"/>
                        <a:lumOff val="80000"/>
                      </a:schemeClr>
                    </a:solidFill>
                  </a:tcPr>
                </a:tc>
                <a:extLst>
                  <a:ext uri="{0D108BD9-81ED-4DB2-BD59-A6C34878D82A}">
                    <a16:rowId xmlns:a16="http://schemas.microsoft.com/office/drawing/2014/main" val="4125396472"/>
                  </a:ext>
                </a:extLst>
              </a:tr>
              <a:tr h="1007977">
                <a:tc>
                  <a:txBody>
                    <a:bodyPr/>
                    <a:lstStyle/>
                    <a:p>
                      <a:r>
                        <a:rPr lang="en-US" sz="3600" dirty="0">
                          <a:solidFill>
                            <a:srgbClr val="242021"/>
                          </a:solidFill>
                          <a:latin typeface="+mn-lt"/>
                        </a:rPr>
                        <a:t>2. What example of automation helps people with the housework today?</a:t>
                      </a:r>
                      <a:endParaRPr lang="en-US" sz="3600" dirty="0">
                        <a:latin typeface="+mn-lt"/>
                      </a:endParaRPr>
                    </a:p>
                  </a:txBody>
                  <a:tcPr>
                    <a:solidFill>
                      <a:schemeClr val="accent1">
                        <a:lumMod val="20000"/>
                        <a:lumOff val="80000"/>
                      </a:schemeClr>
                    </a:solidFill>
                  </a:tcPr>
                </a:tc>
                <a:extLst>
                  <a:ext uri="{0D108BD9-81ED-4DB2-BD59-A6C34878D82A}">
                    <a16:rowId xmlns:a16="http://schemas.microsoft.com/office/drawing/2014/main" val="2052361080"/>
                  </a:ext>
                </a:extLst>
              </a:tr>
              <a:tr h="844687">
                <a:tc>
                  <a:txBody>
                    <a:bodyPr/>
                    <a:lstStyle/>
                    <a:p>
                      <a:r>
                        <a:rPr lang="en-US" sz="3600" dirty="0">
                          <a:solidFill>
                            <a:srgbClr val="242021"/>
                          </a:solidFill>
                          <a:latin typeface="+mn-lt"/>
                        </a:rPr>
                        <a:t>3. What might cook some of our meals in the future?</a:t>
                      </a:r>
                    </a:p>
                    <a:p>
                      <a:endParaRPr lang="en-US" sz="3600" dirty="0">
                        <a:latin typeface="+mn-lt"/>
                      </a:endParaRPr>
                    </a:p>
                  </a:txBody>
                  <a:tcPr>
                    <a:solidFill>
                      <a:schemeClr val="accent1">
                        <a:lumMod val="20000"/>
                        <a:lumOff val="80000"/>
                      </a:schemeClr>
                    </a:solidFill>
                  </a:tcPr>
                </a:tc>
                <a:extLst>
                  <a:ext uri="{0D108BD9-81ED-4DB2-BD59-A6C34878D82A}">
                    <a16:rowId xmlns:a16="http://schemas.microsoft.com/office/drawing/2014/main" val="851565379"/>
                  </a:ext>
                </a:extLst>
              </a:tr>
              <a:tr h="790439">
                <a:tc>
                  <a:txBody>
                    <a:bodyPr/>
                    <a:lstStyle/>
                    <a:p>
                      <a:r>
                        <a:rPr lang="en-US" sz="3600" dirty="0">
                          <a:solidFill>
                            <a:srgbClr val="242021"/>
                          </a:solidFill>
                          <a:latin typeface="+mn-lt"/>
                        </a:rPr>
                        <a:t>4. What will deliver things to us in the future?</a:t>
                      </a:r>
                      <a:endParaRPr lang="en-US" sz="3600" dirty="0">
                        <a:latin typeface="+mn-lt"/>
                      </a:endParaRPr>
                    </a:p>
                  </a:txBody>
                  <a:tcPr>
                    <a:solidFill>
                      <a:schemeClr val="accent1">
                        <a:lumMod val="20000"/>
                        <a:lumOff val="80000"/>
                      </a:schemeClr>
                    </a:solidFill>
                  </a:tcPr>
                </a:tc>
                <a:extLst>
                  <a:ext uri="{0D108BD9-81ED-4DB2-BD59-A6C34878D82A}">
                    <a16:rowId xmlns:a16="http://schemas.microsoft.com/office/drawing/2014/main" val="2060307248"/>
                  </a:ext>
                </a:extLst>
              </a:tr>
              <a:tr h="796413">
                <a:tc>
                  <a:txBody>
                    <a:bodyPr/>
                    <a:lstStyle/>
                    <a:p>
                      <a:r>
                        <a:rPr lang="en-US" sz="3600" dirty="0">
                          <a:solidFill>
                            <a:srgbClr val="242021"/>
                          </a:solidFill>
                          <a:latin typeface="+mn-lt"/>
                        </a:rPr>
                        <a:t>5. What will keep our homes safe in the future?</a:t>
                      </a:r>
                      <a:endParaRPr lang="en-US" sz="3600" dirty="0">
                        <a:latin typeface="+mn-lt"/>
                      </a:endParaRPr>
                    </a:p>
                  </a:txBody>
                  <a:tcPr>
                    <a:solidFill>
                      <a:schemeClr val="accent1">
                        <a:lumMod val="20000"/>
                        <a:lumOff val="80000"/>
                      </a:schemeClr>
                    </a:solidFill>
                  </a:tcPr>
                </a:tc>
                <a:extLst>
                  <a:ext uri="{0D108BD9-81ED-4DB2-BD59-A6C34878D82A}">
                    <a16:rowId xmlns:a16="http://schemas.microsoft.com/office/drawing/2014/main" val="1201833585"/>
                  </a:ext>
                </a:extLst>
              </a:tr>
            </a:tbl>
          </a:graphicData>
        </a:graphic>
      </p:graphicFrame>
      <p:sp>
        <p:nvSpPr>
          <p:cNvPr id="5" name="TextBox 4">
            <a:extLst>
              <a:ext uri="{FF2B5EF4-FFF2-40B4-BE49-F238E27FC236}">
                <a16:creationId xmlns:a16="http://schemas.microsoft.com/office/drawing/2014/main" id="{337F0371-D492-AF84-58A5-45CE9C0C8A6C}"/>
              </a:ext>
            </a:extLst>
          </p:cNvPr>
          <p:cNvSpPr txBox="1"/>
          <p:nvPr/>
        </p:nvSpPr>
        <p:spPr>
          <a:xfrm>
            <a:off x="205274" y="457200"/>
            <a:ext cx="1189417" cy="52322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800" b="1" dirty="0">
                <a:solidFill>
                  <a:schemeClr val="bg1"/>
                </a:solidFill>
              </a:rPr>
              <a:t>Task b</a:t>
            </a:r>
          </a:p>
        </p:txBody>
      </p:sp>
      <p:sp>
        <p:nvSpPr>
          <p:cNvPr id="4" name="Oval 3">
            <a:extLst>
              <a:ext uri="{FF2B5EF4-FFF2-40B4-BE49-F238E27FC236}">
                <a16:creationId xmlns:a16="http://schemas.microsoft.com/office/drawing/2014/main" id="{2BB27355-A449-84B3-24C3-7404D24B05BB}"/>
              </a:ext>
            </a:extLst>
          </p:cNvPr>
          <p:cNvSpPr/>
          <p:nvPr/>
        </p:nvSpPr>
        <p:spPr>
          <a:xfrm>
            <a:off x="3029741" y="1698401"/>
            <a:ext cx="560438" cy="5135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66"/>
              </a:solidFill>
            </a:endParaRPr>
          </a:p>
        </p:txBody>
      </p:sp>
      <p:sp>
        <p:nvSpPr>
          <p:cNvPr id="9" name="TextBox 8">
            <a:extLst>
              <a:ext uri="{FF2B5EF4-FFF2-40B4-BE49-F238E27FC236}">
                <a16:creationId xmlns:a16="http://schemas.microsoft.com/office/drawing/2014/main" id="{60D47C02-9FDD-7BB6-2CBB-0F8B176FF5FB}"/>
              </a:ext>
            </a:extLst>
          </p:cNvPr>
          <p:cNvSpPr txBox="1"/>
          <p:nvPr/>
        </p:nvSpPr>
        <p:spPr>
          <a:xfrm>
            <a:off x="4058665" y="2795921"/>
            <a:ext cx="6304242" cy="646331"/>
          </a:xfrm>
          <a:prstGeom prst="rect">
            <a:avLst/>
          </a:prstGeom>
          <a:noFill/>
        </p:spPr>
        <p:txBody>
          <a:bodyPr wrap="square" rtlCol="0">
            <a:spAutoFit/>
          </a:bodyPr>
          <a:lstStyle/>
          <a:p>
            <a:r>
              <a:rPr lang="en-US" sz="3600" dirty="0">
                <a:solidFill>
                  <a:srgbClr val="3333FF"/>
                </a:solidFill>
                <a:sym typeface="Wingdings" panose="05000000000000000000" pitchFamily="2" charset="2"/>
              </a:rPr>
              <a:t>The washing machine </a:t>
            </a:r>
            <a:endParaRPr lang="en-US" sz="3600" dirty="0">
              <a:solidFill>
                <a:srgbClr val="3333FF"/>
              </a:solidFill>
            </a:endParaRPr>
          </a:p>
        </p:txBody>
      </p:sp>
      <p:sp>
        <p:nvSpPr>
          <p:cNvPr id="10" name="TextBox 9">
            <a:extLst>
              <a:ext uri="{FF2B5EF4-FFF2-40B4-BE49-F238E27FC236}">
                <a16:creationId xmlns:a16="http://schemas.microsoft.com/office/drawing/2014/main" id="{6AFB3E19-BA35-B3E2-0755-71D51D6DC5AB}"/>
              </a:ext>
            </a:extLst>
          </p:cNvPr>
          <p:cNvSpPr txBox="1"/>
          <p:nvPr/>
        </p:nvSpPr>
        <p:spPr>
          <a:xfrm>
            <a:off x="799982" y="3973630"/>
            <a:ext cx="2322177" cy="646331"/>
          </a:xfrm>
          <a:prstGeom prst="rect">
            <a:avLst/>
          </a:prstGeom>
          <a:noFill/>
        </p:spPr>
        <p:txBody>
          <a:bodyPr wrap="square" rtlCol="0">
            <a:spAutoFit/>
          </a:bodyPr>
          <a:lstStyle/>
          <a:p>
            <a:r>
              <a:rPr lang="en-US" sz="3600" dirty="0">
                <a:solidFill>
                  <a:srgbClr val="3333FF"/>
                </a:solidFill>
                <a:sym typeface="Wingdings" panose="05000000000000000000" pitchFamily="2" charset="2"/>
              </a:rPr>
              <a:t>robot chefs</a:t>
            </a:r>
            <a:endParaRPr lang="en-US" sz="3600" dirty="0">
              <a:solidFill>
                <a:srgbClr val="3333FF"/>
              </a:solidFill>
            </a:endParaRPr>
          </a:p>
        </p:txBody>
      </p:sp>
      <p:sp>
        <p:nvSpPr>
          <p:cNvPr id="11" name="TextBox 10">
            <a:extLst>
              <a:ext uri="{FF2B5EF4-FFF2-40B4-BE49-F238E27FC236}">
                <a16:creationId xmlns:a16="http://schemas.microsoft.com/office/drawing/2014/main" id="{730F491A-EBED-F4AC-31B4-A97FEF3FB27D}"/>
              </a:ext>
            </a:extLst>
          </p:cNvPr>
          <p:cNvSpPr txBox="1"/>
          <p:nvPr/>
        </p:nvSpPr>
        <p:spPr>
          <a:xfrm>
            <a:off x="8954705" y="4646465"/>
            <a:ext cx="2322177" cy="646331"/>
          </a:xfrm>
          <a:prstGeom prst="rect">
            <a:avLst/>
          </a:prstGeom>
          <a:noFill/>
        </p:spPr>
        <p:txBody>
          <a:bodyPr wrap="square" rtlCol="0">
            <a:spAutoFit/>
          </a:bodyPr>
          <a:lstStyle/>
          <a:p>
            <a:r>
              <a:rPr lang="en-US" sz="3600" dirty="0">
                <a:solidFill>
                  <a:srgbClr val="3333FF"/>
                </a:solidFill>
                <a:sym typeface="Wingdings" panose="05000000000000000000" pitchFamily="2" charset="2"/>
              </a:rPr>
              <a:t>drones</a:t>
            </a:r>
            <a:endParaRPr lang="en-US" sz="3600" dirty="0">
              <a:solidFill>
                <a:srgbClr val="3333FF"/>
              </a:solidFill>
            </a:endParaRPr>
          </a:p>
        </p:txBody>
      </p:sp>
      <p:sp>
        <p:nvSpPr>
          <p:cNvPr id="12" name="TextBox 11">
            <a:extLst>
              <a:ext uri="{FF2B5EF4-FFF2-40B4-BE49-F238E27FC236}">
                <a16:creationId xmlns:a16="http://schemas.microsoft.com/office/drawing/2014/main" id="{84F72618-E0F4-2C35-0238-5EA2B2488025}"/>
              </a:ext>
            </a:extLst>
          </p:cNvPr>
          <p:cNvSpPr txBox="1"/>
          <p:nvPr/>
        </p:nvSpPr>
        <p:spPr>
          <a:xfrm>
            <a:off x="9201818" y="5445957"/>
            <a:ext cx="2322177" cy="646331"/>
          </a:xfrm>
          <a:prstGeom prst="rect">
            <a:avLst/>
          </a:prstGeom>
          <a:noFill/>
        </p:spPr>
        <p:txBody>
          <a:bodyPr wrap="square" rtlCol="0">
            <a:spAutoFit/>
          </a:bodyPr>
          <a:lstStyle/>
          <a:p>
            <a:r>
              <a:rPr lang="en-US" sz="3600" dirty="0">
                <a:solidFill>
                  <a:srgbClr val="3333FF"/>
                </a:solidFill>
                <a:sym typeface="Wingdings" panose="05000000000000000000" pitchFamily="2" charset="2"/>
              </a:rPr>
              <a:t>computer</a:t>
            </a:r>
            <a:endParaRPr lang="en-US" sz="3600" dirty="0">
              <a:solidFill>
                <a:srgbClr val="3333FF"/>
              </a:solidFill>
            </a:endParaRPr>
          </a:p>
        </p:txBody>
      </p:sp>
    </p:spTree>
    <p:custDataLst>
      <p:tags r:id="rId1"/>
    </p:custDataLst>
    <p:extLst>
      <p:ext uri="{BB962C8B-B14F-4D97-AF65-F5344CB8AC3E}">
        <p14:creationId xmlns:p14="http://schemas.microsoft.com/office/powerpoint/2010/main" val="2955724187"/>
      </p:ext>
    </p:extLst>
  </p:cSld>
  <p:clrMapOvr>
    <a:masterClrMapping/>
  </p:clrMapOvr>
  <mc:AlternateContent xmlns:mc="http://schemas.openxmlformats.org/markup-compatibility/2006" xmlns:p14="http://schemas.microsoft.com/office/powerpoint/2010/main">
    <mc:Choice Requires="p14">
      <p:transition spd="med" p14:dur="700" advTm="41097">
        <p:fade/>
      </p:transition>
    </mc:Choice>
    <mc:Fallback xmlns="">
      <p:transition spd="med" advTm="4109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2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0"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A59BBA-76A3-6304-D39C-F7565F0EC67B}"/>
              </a:ext>
            </a:extLst>
          </p:cNvPr>
          <p:cNvSpPr txBox="1"/>
          <p:nvPr/>
        </p:nvSpPr>
        <p:spPr>
          <a:xfrm>
            <a:off x="231651" y="520140"/>
            <a:ext cx="1189417" cy="52322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800" b="1" dirty="0">
                <a:solidFill>
                  <a:schemeClr val="bg1"/>
                </a:solidFill>
              </a:rPr>
              <a:t>Task c</a:t>
            </a:r>
          </a:p>
        </p:txBody>
      </p:sp>
      <p:sp>
        <p:nvSpPr>
          <p:cNvPr id="4" name="Rectangle 3">
            <a:extLst>
              <a:ext uri="{FF2B5EF4-FFF2-40B4-BE49-F238E27FC236}">
                <a16:creationId xmlns:a16="http://schemas.microsoft.com/office/drawing/2014/main" id="{1196C698-CCF5-99E9-99EA-9D98FBC7385E}"/>
              </a:ext>
            </a:extLst>
          </p:cNvPr>
          <p:cNvSpPr/>
          <p:nvPr/>
        </p:nvSpPr>
        <p:spPr>
          <a:xfrm>
            <a:off x="1524698" y="458585"/>
            <a:ext cx="10667302"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3333FF"/>
                </a:solidFill>
              </a:rPr>
              <a:t>Listen and read.</a:t>
            </a:r>
          </a:p>
        </p:txBody>
      </p:sp>
      <p:pic>
        <p:nvPicPr>
          <p:cNvPr id="2" name="CD2 TRACK 56">
            <a:hlinkClick r:id="" action="ppaction://media"/>
            <a:extLst>
              <a:ext uri="{FF2B5EF4-FFF2-40B4-BE49-F238E27FC236}">
                <a16:creationId xmlns:a16="http://schemas.microsoft.com/office/drawing/2014/main" id="{05739D44-824F-0754-7CDB-1B47701827DD}"/>
              </a:ext>
            </a:extLst>
          </p:cNvPr>
          <p:cNvPicPr>
            <a:picLocks noChangeAspect="1"/>
          </p:cNvPicPr>
          <p:nvPr>
            <a:audioFile r:link="rId2"/>
            <p:extLst>
              <p:ext uri="{DAA4B4D4-6D71-4841-9C94-3DE7FCFB9230}">
                <p14:media xmlns:p14="http://schemas.microsoft.com/office/powerpoint/2010/main" r:embed="rId3">
                  <p14:trim end="73239.5625"/>
                </p14:media>
              </p:ext>
            </p:extLst>
          </p:nvPr>
        </p:nvPicPr>
        <p:blipFill>
          <a:blip r:embed="rId5"/>
          <a:stretch>
            <a:fillRect/>
          </a:stretch>
        </p:blipFill>
        <p:spPr>
          <a:xfrm>
            <a:off x="5214375" y="578550"/>
            <a:ext cx="406400" cy="406400"/>
          </a:xfrm>
          <a:prstGeom prst="rect">
            <a:avLst/>
          </a:prstGeom>
        </p:spPr>
      </p:pic>
      <p:pic>
        <p:nvPicPr>
          <p:cNvPr id="6" name="Picture 5">
            <a:extLst>
              <a:ext uri="{FF2B5EF4-FFF2-40B4-BE49-F238E27FC236}">
                <a16:creationId xmlns:a16="http://schemas.microsoft.com/office/drawing/2014/main" id="{F5532BE2-165F-6ABD-2B67-BCE18AE6E70D}"/>
              </a:ext>
            </a:extLst>
          </p:cNvPr>
          <p:cNvPicPr>
            <a:picLocks noChangeAspect="1"/>
          </p:cNvPicPr>
          <p:nvPr/>
        </p:nvPicPr>
        <p:blipFill rotWithShape="1">
          <a:blip r:embed="rId6"/>
          <a:srcRect b="62233"/>
          <a:stretch/>
        </p:blipFill>
        <p:spPr>
          <a:xfrm>
            <a:off x="428922" y="1224881"/>
            <a:ext cx="11334156" cy="4753132"/>
          </a:xfrm>
          <a:prstGeom prst="rect">
            <a:avLst/>
          </a:prstGeom>
        </p:spPr>
      </p:pic>
    </p:spTree>
    <p:custDataLst>
      <p:tags r:id="rId1"/>
    </p:custDataLst>
    <p:extLst>
      <p:ext uri="{BB962C8B-B14F-4D97-AF65-F5344CB8AC3E}">
        <p14:creationId xmlns:p14="http://schemas.microsoft.com/office/powerpoint/2010/main" val="1929678532"/>
      </p:ext>
    </p:extLst>
  </p:cSld>
  <p:clrMapOvr>
    <a:masterClrMapping/>
  </p:clrMapOvr>
  <mc:AlternateContent xmlns:mc="http://schemas.openxmlformats.org/markup-compatibility/2006" xmlns:p14="http://schemas.microsoft.com/office/powerpoint/2010/main">
    <mc:Choice Requires="p14">
      <p:transition spd="slow" p14:dur="2000" advTm="61634"/>
    </mc:Choice>
    <mc:Fallback xmlns="">
      <p:transition spd="slow" advTm="616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8669" objId="2"/>
        <p14:stopEvt time="59325" objId="2"/>
        <p14:playEvt time="59506" objId="2"/>
        <p14:stopEvt time="61585" objId="2"/>
      </p14:showEvtLst>
    </p:ext>
  </p:extLs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22003" b="4123"/>
          <a:stretch/>
        </p:blipFill>
        <p:spPr>
          <a:xfrm>
            <a:off x="1107831" y="866889"/>
            <a:ext cx="7617070" cy="5486352"/>
          </a:xfrm>
          <a:prstGeom prst="rect">
            <a:avLst/>
          </a:prstGeom>
        </p:spPr>
      </p:pic>
      <p:sp>
        <p:nvSpPr>
          <p:cNvPr id="3" name="TextBox 2"/>
          <p:cNvSpPr txBox="1"/>
          <p:nvPr/>
        </p:nvSpPr>
        <p:spPr>
          <a:xfrm>
            <a:off x="3200401" y="4147659"/>
            <a:ext cx="4369981" cy="769441"/>
          </a:xfrm>
          <a:prstGeom prst="rect">
            <a:avLst/>
          </a:prstGeom>
          <a:noFill/>
        </p:spPr>
        <p:txBody>
          <a:bodyPr wrap="square" rtlCol="0">
            <a:spAutoFit/>
          </a:bodyPr>
          <a:lstStyle/>
          <a:p>
            <a:pPr algn="ctr"/>
            <a:r>
              <a:rPr lang="en-US" sz="4400" dirty="0">
                <a:solidFill>
                  <a:schemeClr val="bg1"/>
                </a:solidFill>
              </a:rPr>
              <a:t>Post - Reading</a:t>
            </a:r>
            <a:endParaRPr lang="en-US" dirty="0">
              <a:solidFill>
                <a:schemeClr val="bg1"/>
              </a:solidFill>
            </a:endParaRPr>
          </a:p>
        </p:txBody>
      </p:sp>
    </p:spTree>
    <p:extLst>
      <p:ext uri="{BB962C8B-B14F-4D97-AF65-F5344CB8AC3E}">
        <p14:creationId xmlns:p14="http://schemas.microsoft.com/office/powerpoint/2010/main" val="1863352659"/>
      </p:ext>
    </p:extLst>
  </p:cSld>
  <p:clrMapOvr>
    <a:masterClrMapping/>
  </p:clrMapOvr>
  <mc:AlternateContent xmlns:mc="http://schemas.openxmlformats.org/markup-compatibility/2006" xmlns:p14="http://schemas.microsoft.com/office/powerpoint/2010/main">
    <mc:Choice Requires="p14">
      <p:transition spd="slow" p14:dur="2000" advTm="10186"/>
    </mc:Choice>
    <mc:Fallback xmlns="">
      <p:transition spd="slow" advTm="10186"/>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1962316"/>
            <a:ext cx="12270658" cy="1261884"/>
          </a:xfrm>
          <a:prstGeom prst="rect">
            <a:avLst/>
          </a:prstGeom>
        </p:spPr>
        <p:txBody>
          <a:bodyPr wrap="square">
            <a:spAutoFit/>
          </a:bodyPr>
          <a:lstStyle/>
          <a:p>
            <a:pPr algn="ctr"/>
            <a:r>
              <a:rPr lang="en-US" sz="3800" b="1" i="1" dirty="0">
                <a:solidFill>
                  <a:srgbClr val="0070C0"/>
                </a:solidFill>
              </a:rPr>
              <a:t>Do you think cities in the future will be good places to live? </a:t>
            </a:r>
          </a:p>
          <a:p>
            <a:pPr algn="ctr"/>
            <a:r>
              <a:rPr lang="en-US" sz="3800" b="1" i="1" dirty="0">
                <a:solidFill>
                  <a:srgbClr val="0070C0"/>
                </a:solidFill>
              </a:rPr>
              <a:t>Why (not)?</a:t>
            </a:r>
            <a:endParaRPr lang="en-US" sz="3800" b="1" dirty="0"/>
          </a:p>
        </p:txBody>
      </p:sp>
      <p:pic>
        <p:nvPicPr>
          <p:cNvPr id="4" name="Picture 2" descr="Free Speech bubble 1195466 PNG with Transparent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6317" y="774500"/>
            <a:ext cx="1852083" cy="118128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54559" y="1011198"/>
            <a:ext cx="3254688" cy="707886"/>
          </a:xfrm>
          <a:prstGeom prst="rect">
            <a:avLst/>
          </a:prstGeom>
        </p:spPr>
        <p:txBody>
          <a:bodyPr wrap="square">
            <a:spAutoFit/>
          </a:bodyPr>
          <a:lstStyle/>
          <a:p>
            <a:r>
              <a:rPr lang="en-US" sz="4000" b="1" dirty="0">
                <a:solidFill>
                  <a:srgbClr val="FF0000"/>
                </a:solidFill>
                <a:ea typeface="Times New Roman" panose="02020603050405020304" pitchFamily="18" charset="0"/>
              </a:rPr>
              <a:t>Work in pairs.</a:t>
            </a:r>
          </a:p>
        </p:txBody>
      </p:sp>
      <p:pic>
        <p:nvPicPr>
          <p:cNvPr id="6" name="Picture 5">
            <a:extLst>
              <a:ext uri="{FF2B5EF4-FFF2-40B4-BE49-F238E27FC236}">
                <a16:creationId xmlns:a16="http://schemas.microsoft.com/office/drawing/2014/main" id="{90C834B0-B913-3C77-3B23-2E495DB00058}"/>
              </a:ext>
            </a:extLst>
          </p:cNvPr>
          <p:cNvPicPr>
            <a:picLocks noChangeAspect="1"/>
          </p:cNvPicPr>
          <p:nvPr/>
        </p:nvPicPr>
        <p:blipFill>
          <a:blip r:embed="rId4"/>
          <a:stretch>
            <a:fillRect/>
          </a:stretch>
        </p:blipFill>
        <p:spPr>
          <a:xfrm>
            <a:off x="10526243" y="434855"/>
            <a:ext cx="1581371" cy="1152686"/>
          </a:xfrm>
          <a:prstGeom prst="rect">
            <a:avLst/>
          </a:prstGeom>
        </p:spPr>
      </p:pic>
      <p:sp>
        <p:nvSpPr>
          <p:cNvPr id="5" name="TextBox 4">
            <a:extLst>
              <a:ext uri="{FF2B5EF4-FFF2-40B4-BE49-F238E27FC236}">
                <a16:creationId xmlns:a16="http://schemas.microsoft.com/office/drawing/2014/main" id="{866D6FDC-1139-7DCE-4D6D-C9D06CB9D8A6}"/>
              </a:ext>
            </a:extLst>
          </p:cNvPr>
          <p:cNvSpPr txBox="1"/>
          <p:nvPr/>
        </p:nvSpPr>
        <p:spPr>
          <a:xfrm>
            <a:off x="482884" y="2887682"/>
            <a:ext cx="11373493" cy="3416320"/>
          </a:xfrm>
          <a:prstGeom prst="rect">
            <a:avLst/>
          </a:prstGeom>
          <a:noFill/>
        </p:spPr>
        <p:txBody>
          <a:bodyPr wrap="square">
            <a:spAutoFit/>
          </a:bodyPr>
          <a:lstStyle/>
          <a:p>
            <a:r>
              <a:rPr lang="en-US" sz="3600" b="1" i="0" dirty="0">
                <a:solidFill>
                  <a:srgbClr val="002060"/>
                </a:solidFill>
                <a:effectLst/>
                <a:latin typeface="Söhne"/>
              </a:rPr>
              <a:t>Suggested answer</a:t>
            </a:r>
          </a:p>
          <a:p>
            <a:r>
              <a:rPr lang="en-US" sz="3600" b="0" i="0" dirty="0">
                <a:solidFill>
                  <a:srgbClr val="002060"/>
                </a:solidFill>
                <a:effectLst/>
                <a:latin typeface="Söhne"/>
              </a:rPr>
              <a:t>The automation of cities will make them better places to live in the future. With the help of machines and computers, things will be done more efficiently and faster, such as deliveries by drones, the preparation of fast food by robot chefs, and waste recycling. </a:t>
            </a:r>
            <a:endParaRPr lang="en-US" sz="3600" dirty="0">
              <a:solidFill>
                <a:srgbClr val="002060"/>
              </a:solidFill>
            </a:endParaRPr>
          </a:p>
        </p:txBody>
      </p:sp>
    </p:spTree>
    <p:custDataLst>
      <p:tags r:id="rId1"/>
    </p:custDataLst>
    <p:extLst>
      <p:ext uri="{BB962C8B-B14F-4D97-AF65-F5344CB8AC3E}">
        <p14:creationId xmlns:p14="http://schemas.microsoft.com/office/powerpoint/2010/main" val="630488276"/>
      </p:ext>
    </p:extLst>
  </p:cSld>
  <p:clrMapOvr>
    <a:masterClrMapping/>
  </p:clrMapOvr>
  <mc:AlternateContent xmlns:mc="http://schemas.openxmlformats.org/markup-compatibility/2006" xmlns:p14="http://schemas.microsoft.com/office/powerpoint/2010/main">
    <mc:Choice Requires="p14">
      <p:transition spd="med" p14:dur="700" advTm="49798">
        <p:fade/>
      </p:transition>
    </mc:Choice>
    <mc:Fallback xmlns="">
      <p:transition spd="med" advTm="4979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3828" y="0"/>
            <a:ext cx="13585728" cy="6857999"/>
          </a:xfrm>
          <a:prstGeom prst="rect">
            <a:avLst/>
          </a:prstGeom>
        </p:spPr>
      </p:pic>
      <p:sp>
        <p:nvSpPr>
          <p:cNvPr id="6" name="TextBox 5"/>
          <p:cNvSpPr txBox="1"/>
          <p:nvPr/>
        </p:nvSpPr>
        <p:spPr>
          <a:xfrm>
            <a:off x="1689101" y="1600200"/>
            <a:ext cx="2330450" cy="52322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800" b="1" dirty="0">
                <a:solidFill>
                  <a:schemeClr val="bg1"/>
                </a:solidFill>
              </a:rPr>
              <a:t>Consolidation</a:t>
            </a:r>
          </a:p>
        </p:txBody>
      </p:sp>
    </p:spTree>
    <p:extLst>
      <p:ext uri="{BB962C8B-B14F-4D97-AF65-F5344CB8AC3E}">
        <p14:creationId xmlns:p14="http://schemas.microsoft.com/office/powerpoint/2010/main" val="2187638372"/>
      </p:ext>
    </p:extLst>
  </p:cSld>
  <p:clrMapOvr>
    <a:masterClrMapping/>
  </p:clrMapOvr>
  <mc:AlternateContent xmlns:mc="http://schemas.openxmlformats.org/markup-compatibility/2006" xmlns:p14="http://schemas.microsoft.com/office/powerpoint/2010/main">
    <mc:Choice Requires="p14">
      <p:transition spd="med" p14:dur="700" advTm="19430">
        <p:fade/>
      </p:transition>
    </mc:Choice>
    <mc:Fallback xmlns="">
      <p:transition spd="med" advTm="1943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595955" y="370577"/>
            <a:ext cx="10947116"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3333FF"/>
                </a:solidFill>
              </a:rPr>
              <a:t>Fill in the gap with one word in the following sentences.</a:t>
            </a:r>
          </a:p>
        </p:txBody>
      </p:sp>
      <p:sp>
        <p:nvSpPr>
          <p:cNvPr id="3" name="TextBox 2"/>
          <p:cNvSpPr txBox="1"/>
          <p:nvPr/>
        </p:nvSpPr>
        <p:spPr>
          <a:xfrm>
            <a:off x="438639" y="1311876"/>
            <a:ext cx="11497722" cy="4524315"/>
          </a:xfrm>
          <a:prstGeom prst="rect">
            <a:avLst/>
          </a:prstGeom>
          <a:noFill/>
        </p:spPr>
        <p:txBody>
          <a:bodyPr wrap="square" rtlCol="0">
            <a:spAutoFit/>
          </a:bodyPr>
          <a:lstStyle/>
          <a:p>
            <a:r>
              <a:rPr lang="en-US" sz="3600" b="1" dirty="0">
                <a:solidFill>
                  <a:srgbClr val="002060"/>
                </a:solidFill>
                <a:effectLst/>
                <a:ea typeface="Times New Roman" panose="02020603050405020304" pitchFamily="18" charset="0"/>
              </a:rPr>
              <a:t>1.</a:t>
            </a:r>
            <a:r>
              <a:rPr lang="en-US" sz="3600" dirty="0">
                <a:solidFill>
                  <a:srgbClr val="002060"/>
                </a:solidFill>
                <a:effectLst/>
                <a:ea typeface="Times New Roman" panose="02020603050405020304" pitchFamily="18" charset="0"/>
              </a:rPr>
              <a:t> More and more jobs are being _____________. They can just get a machine or software to do the job.</a:t>
            </a:r>
          </a:p>
          <a:p>
            <a:r>
              <a:rPr lang="en-US" sz="3600" b="1" dirty="0">
                <a:solidFill>
                  <a:srgbClr val="002060"/>
                </a:solidFill>
                <a:effectLst/>
                <a:ea typeface="Times New Roman" panose="02020603050405020304" pitchFamily="18" charset="0"/>
              </a:rPr>
              <a:t>2.</a:t>
            </a:r>
            <a:r>
              <a:rPr lang="en-US" sz="3600" dirty="0">
                <a:solidFill>
                  <a:srgbClr val="002060"/>
                </a:solidFill>
                <a:effectLst/>
                <a:ea typeface="Times New Roman" panose="02020603050405020304" pitchFamily="18" charset="0"/>
              </a:rPr>
              <a:t> The amount of household _____________ in cities is increasing because people buy and throw away more food.</a:t>
            </a:r>
            <a:br>
              <a:rPr lang="en-US" sz="3600" dirty="0">
                <a:solidFill>
                  <a:srgbClr val="002060"/>
                </a:solidFill>
                <a:effectLst/>
                <a:ea typeface="Times New Roman" panose="02020603050405020304" pitchFamily="18" charset="0"/>
              </a:rPr>
            </a:br>
            <a:r>
              <a:rPr lang="en-US" sz="3600" b="1" dirty="0">
                <a:solidFill>
                  <a:srgbClr val="002060"/>
                </a:solidFill>
                <a:effectLst/>
                <a:ea typeface="Times New Roman" panose="02020603050405020304" pitchFamily="18" charset="0"/>
              </a:rPr>
              <a:t>3. </a:t>
            </a:r>
            <a:r>
              <a:rPr lang="en-US" sz="3600" dirty="0">
                <a:solidFill>
                  <a:srgbClr val="002060"/>
                </a:solidFill>
                <a:effectLst/>
                <a:ea typeface="Times New Roman" panose="02020603050405020304" pitchFamily="18" charset="0"/>
              </a:rPr>
              <a:t>This app is great. I can _____________ my music, TV, and speakers all on phone.</a:t>
            </a:r>
          </a:p>
          <a:p>
            <a:r>
              <a:rPr lang="en-US" sz="3600" b="1" dirty="0">
                <a:solidFill>
                  <a:srgbClr val="002060"/>
                </a:solidFill>
                <a:effectLst/>
                <a:ea typeface="Times New Roman" panose="02020603050405020304" pitchFamily="18" charset="0"/>
              </a:rPr>
              <a:t>4.</a:t>
            </a:r>
            <a:r>
              <a:rPr lang="en-US" sz="3600" dirty="0">
                <a:solidFill>
                  <a:srgbClr val="002060"/>
                </a:solidFill>
                <a:effectLst/>
                <a:ea typeface="Times New Roman" panose="02020603050405020304" pitchFamily="18" charset="0"/>
              </a:rPr>
              <a:t> I don't know how a restaurant could only have robots. I want my waiter to be a _____________.</a:t>
            </a:r>
          </a:p>
        </p:txBody>
      </p:sp>
      <p:sp>
        <p:nvSpPr>
          <p:cNvPr id="4" name="TextBox 3">
            <a:extLst>
              <a:ext uri="{FF2B5EF4-FFF2-40B4-BE49-F238E27FC236}">
                <a16:creationId xmlns:a16="http://schemas.microsoft.com/office/drawing/2014/main" id="{232E1AF9-90A2-AEFC-08E9-10188521FAC2}"/>
              </a:ext>
            </a:extLst>
          </p:cNvPr>
          <p:cNvSpPr txBox="1"/>
          <p:nvPr/>
        </p:nvSpPr>
        <p:spPr>
          <a:xfrm>
            <a:off x="7019703" y="1311876"/>
            <a:ext cx="2313921" cy="646331"/>
          </a:xfrm>
          <a:prstGeom prst="rect">
            <a:avLst/>
          </a:prstGeom>
          <a:noFill/>
        </p:spPr>
        <p:txBody>
          <a:bodyPr wrap="square" rtlCol="0">
            <a:spAutoFit/>
          </a:bodyPr>
          <a:lstStyle/>
          <a:p>
            <a:pPr algn="ctr"/>
            <a:r>
              <a:rPr lang="en-US" sz="3600" dirty="0">
                <a:solidFill>
                  <a:srgbClr val="C00000"/>
                </a:solidFill>
                <a:sym typeface="Wingdings" panose="05000000000000000000" pitchFamily="2" charset="2"/>
              </a:rPr>
              <a:t>automated</a:t>
            </a:r>
            <a:endParaRPr lang="en-US" sz="3600" dirty="0">
              <a:solidFill>
                <a:srgbClr val="C00000"/>
              </a:solidFill>
            </a:endParaRPr>
          </a:p>
        </p:txBody>
      </p:sp>
      <p:sp>
        <p:nvSpPr>
          <p:cNvPr id="5" name="TextBox 4">
            <a:extLst>
              <a:ext uri="{FF2B5EF4-FFF2-40B4-BE49-F238E27FC236}">
                <a16:creationId xmlns:a16="http://schemas.microsoft.com/office/drawing/2014/main" id="{B975C281-BBD4-78EF-713D-177B1E7D68E6}"/>
              </a:ext>
            </a:extLst>
          </p:cNvPr>
          <p:cNvSpPr txBox="1"/>
          <p:nvPr/>
        </p:nvSpPr>
        <p:spPr>
          <a:xfrm>
            <a:off x="6186767" y="2408172"/>
            <a:ext cx="2313921" cy="646331"/>
          </a:xfrm>
          <a:prstGeom prst="rect">
            <a:avLst/>
          </a:prstGeom>
          <a:noFill/>
        </p:spPr>
        <p:txBody>
          <a:bodyPr wrap="square" rtlCol="0">
            <a:spAutoFit/>
          </a:bodyPr>
          <a:lstStyle/>
          <a:p>
            <a:pPr algn="ctr"/>
            <a:r>
              <a:rPr lang="en-US" sz="3600" dirty="0">
                <a:solidFill>
                  <a:srgbClr val="C00000"/>
                </a:solidFill>
                <a:sym typeface="Wingdings" panose="05000000000000000000" pitchFamily="2" charset="2"/>
              </a:rPr>
              <a:t>waste</a:t>
            </a:r>
            <a:endParaRPr lang="en-US" sz="3600" dirty="0">
              <a:solidFill>
                <a:srgbClr val="C00000"/>
              </a:solidFill>
            </a:endParaRPr>
          </a:p>
        </p:txBody>
      </p:sp>
      <p:sp>
        <p:nvSpPr>
          <p:cNvPr id="6" name="TextBox 5">
            <a:extLst>
              <a:ext uri="{FF2B5EF4-FFF2-40B4-BE49-F238E27FC236}">
                <a16:creationId xmlns:a16="http://schemas.microsoft.com/office/drawing/2014/main" id="{8F7940AE-AEAF-AC90-98A7-618E554C039C}"/>
              </a:ext>
            </a:extLst>
          </p:cNvPr>
          <p:cNvSpPr txBox="1"/>
          <p:nvPr/>
        </p:nvSpPr>
        <p:spPr>
          <a:xfrm>
            <a:off x="5501179" y="3506335"/>
            <a:ext cx="2313921" cy="646331"/>
          </a:xfrm>
          <a:prstGeom prst="rect">
            <a:avLst/>
          </a:prstGeom>
          <a:noFill/>
        </p:spPr>
        <p:txBody>
          <a:bodyPr wrap="square" rtlCol="0">
            <a:spAutoFit/>
          </a:bodyPr>
          <a:lstStyle/>
          <a:p>
            <a:pPr algn="ctr"/>
            <a:r>
              <a:rPr lang="en-US" sz="3600" dirty="0">
                <a:solidFill>
                  <a:srgbClr val="C00000"/>
                </a:solidFill>
                <a:sym typeface="Wingdings" panose="05000000000000000000" pitchFamily="2" charset="2"/>
              </a:rPr>
              <a:t>control</a:t>
            </a:r>
            <a:endParaRPr lang="en-US" sz="3600" dirty="0">
              <a:solidFill>
                <a:srgbClr val="C00000"/>
              </a:solidFill>
            </a:endParaRPr>
          </a:p>
        </p:txBody>
      </p:sp>
      <p:sp>
        <p:nvSpPr>
          <p:cNvPr id="7" name="TextBox 6">
            <a:extLst>
              <a:ext uri="{FF2B5EF4-FFF2-40B4-BE49-F238E27FC236}">
                <a16:creationId xmlns:a16="http://schemas.microsoft.com/office/drawing/2014/main" id="{519D929A-93EF-6FA9-44F4-35AEDFC585C3}"/>
              </a:ext>
            </a:extLst>
          </p:cNvPr>
          <p:cNvSpPr txBox="1"/>
          <p:nvPr/>
        </p:nvSpPr>
        <p:spPr>
          <a:xfrm>
            <a:off x="5213421" y="5157133"/>
            <a:ext cx="2313921" cy="646331"/>
          </a:xfrm>
          <a:prstGeom prst="rect">
            <a:avLst/>
          </a:prstGeom>
          <a:noFill/>
        </p:spPr>
        <p:txBody>
          <a:bodyPr wrap="square" rtlCol="0">
            <a:spAutoFit/>
          </a:bodyPr>
          <a:lstStyle/>
          <a:p>
            <a:pPr algn="ctr"/>
            <a:r>
              <a:rPr lang="en-US" sz="3600" dirty="0">
                <a:solidFill>
                  <a:srgbClr val="C00000"/>
                </a:solidFill>
                <a:sym typeface="Wingdings" panose="05000000000000000000" pitchFamily="2" charset="2"/>
              </a:rPr>
              <a:t>human</a:t>
            </a:r>
            <a:endParaRPr lang="en-US" sz="3600" dirty="0">
              <a:solidFill>
                <a:srgbClr val="C00000"/>
              </a:solidFill>
            </a:endParaRPr>
          </a:p>
        </p:txBody>
      </p:sp>
    </p:spTree>
    <p:custDataLst>
      <p:tags r:id="rId1"/>
    </p:custDataLst>
    <p:extLst>
      <p:ext uri="{BB962C8B-B14F-4D97-AF65-F5344CB8AC3E}">
        <p14:creationId xmlns:p14="http://schemas.microsoft.com/office/powerpoint/2010/main" val="1198723094"/>
      </p:ext>
    </p:extLst>
  </p:cSld>
  <p:clrMapOvr>
    <a:masterClrMapping/>
  </p:clrMapOvr>
  <mc:AlternateContent xmlns:mc="http://schemas.openxmlformats.org/markup-compatibility/2006" xmlns:p14="http://schemas.microsoft.com/office/powerpoint/2010/main">
    <mc:Choice Requires="p14">
      <p:transition spd="med" p14:dur="700" advTm="122382">
        <p:fade/>
      </p:transition>
    </mc:Choice>
    <mc:Fallback xmlns="">
      <p:transition spd="med" advTm="12238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090245" y="821611"/>
            <a:ext cx="9577755" cy="5561603"/>
          </a:xfrm>
          <a:prstGeom prst="rect">
            <a:avLst/>
          </a:prstGeom>
        </p:spPr>
      </p:pic>
      <p:sp>
        <p:nvSpPr>
          <p:cNvPr id="3" name="TextBox 2"/>
          <p:cNvSpPr txBox="1"/>
          <p:nvPr/>
        </p:nvSpPr>
        <p:spPr>
          <a:xfrm>
            <a:off x="4762022" y="3734977"/>
            <a:ext cx="3750905" cy="1323439"/>
          </a:xfrm>
          <a:prstGeom prst="rect">
            <a:avLst/>
          </a:prstGeom>
          <a:noFill/>
        </p:spPr>
        <p:txBody>
          <a:bodyPr wrap="square" rtlCol="0">
            <a:spAutoFit/>
          </a:bodyPr>
          <a:lstStyle/>
          <a:p>
            <a:r>
              <a:rPr lang="en-US" sz="4000" dirty="0">
                <a:solidFill>
                  <a:schemeClr val="bg1"/>
                </a:solidFill>
              </a:rPr>
              <a:t>Pre – Reading: </a:t>
            </a:r>
          </a:p>
          <a:p>
            <a:pPr algn="ctr"/>
            <a:r>
              <a:rPr lang="en-US" sz="4000" dirty="0">
                <a:solidFill>
                  <a:schemeClr val="bg1"/>
                </a:solidFill>
              </a:rPr>
              <a:t>Vocabulary </a:t>
            </a:r>
            <a:endParaRPr lang="en-US" sz="1600" dirty="0">
              <a:solidFill>
                <a:schemeClr val="bg1"/>
              </a:solidFill>
            </a:endParaRPr>
          </a:p>
        </p:txBody>
      </p:sp>
    </p:spTree>
    <p:extLst>
      <p:ext uri="{BB962C8B-B14F-4D97-AF65-F5344CB8AC3E}">
        <p14:creationId xmlns:p14="http://schemas.microsoft.com/office/powerpoint/2010/main" val="3573960716"/>
      </p:ext>
    </p:extLst>
  </p:cSld>
  <p:clrMapOvr>
    <a:masterClrMapping/>
  </p:clrMapOvr>
  <mc:AlternateContent xmlns:mc="http://schemas.openxmlformats.org/markup-compatibility/2006" xmlns:p14="http://schemas.microsoft.com/office/powerpoint/2010/main">
    <mc:Choice Requires="p14">
      <p:transition spd="slow" p14:dur="2000" advTm="12591"/>
    </mc:Choice>
    <mc:Fallback xmlns="">
      <p:transition spd="slow" advTm="12591"/>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09550" y="1860497"/>
            <a:ext cx="11719571" cy="3970318"/>
          </a:xfrm>
          <a:prstGeom prst="rect">
            <a:avLst/>
          </a:prstGeom>
        </p:spPr>
        <p:txBody>
          <a:bodyPr wrap="square">
            <a:spAutoFit/>
          </a:bodyPr>
          <a:lstStyle/>
          <a:p>
            <a:r>
              <a:rPr lang="en-US" sz="3600" dirty="0">
                <a:solidFill>
                  <a:srgbClr val="0070C0"/>
                </a:solidFill>
                <a:ea typeface="Calibri" panose="020F0502020204030204" pitchFamily="34" charset="0"/>
              </a:rPr>
              <a:t>- Learn the new words.</a:t>
            </a:r>
          </a:p>
          <a:p>
            <a:r>
              <a:rPr lang="en-US" sz="3600" dirty="0">
                <a:solidFill>
                  <a:srgbClr val="0070C0"/>
                </a:solidFill>
                <a:ea typeface="Calibri" panose="020F0502020204030204" pitchFamily="34" charset="0"/>
              </a:rPr>
              <a:t>- Practice talking about automation.</a:t>
            </a:r>
          </a:p>
          <a:p>
            <a:r>
              <a:rPr lang="en-US" sz="3600" dirty="0">
                <a:solidFill>
                  <a:srgbClr val="0070C0"/>
                </a:solidFill>
                <a:ea typeface="Calibri" panose="020F0502020204030204" pitchFamily="34" charset="0"/>
              </a:rPr>
              <a:t>- Do the exercises in WB: New words and Reading (pages 58 &amp; 59).</a:t>
            </a:r>
          </a:p>
          <a:p>
            <a:r>
              <a:rPr lang="en-US" sz="3600" dirty="0">
                <a:solidFill>
                  <a:srgbClr val="0070C0"/>
                </a:solidFill>
                <a:ea typeface="Calibri" panose="020F0502020204030204" pitchFamily="34" charset="0"/>
              </a:rPr>
              <a:t>- Play the consolidation games in </a:t>
            </a:r>
            <a:r>
              <a:rPr lang="en-US" sz="3600" dirty="0" err="1">
                <a:solidFill>
                  <a:srgbClr val="0070C0"/>
                </a:solidFill>
                <a:ea typeface="Calibri" panose="020F0502020204030204" pitchFamily="34" charset="0"/>
              </a:rPr>
              <a:t>Tiếng</a:t>
            </a:r>
            <a:r>
              <a:rPr lang="en-US" sz="3600" dirty="0">
                <a:solidFill>
                  <a:srgbClr val="0070C0"/>
                </a:solidFill>
                <a:ea typeface="Calibri" panose="020F0502020204030204" pitchFamily="34" charset="0"/>
              </a:rPr>
              <a:t> Anh 11 </a:t>
            </a:r>
            <a:r>
              <a:rPr lang="en-US" sz="3600" dirty="0" err="1">
                <a:solidFill>
                  <a:srgbClr val="0070C0"/>
                </a:solidFill>
                <a:ea typeface="Calibri" panose="020F0502020204030204" pitchFamily="34" charset="0"/>
              </a:rPr>
              <a:t>i</a:t>
            </a:r>
            <a:r>
              <a:rPr lang="en-US" sz="3600" dirty="0">
                <a:solidFill>
                  <a:srgbClr val="0070C0"/>
                </a:solidFill>
                <a:ea typeface="Calibri" panose="020F0502020204030204" pitchFamily="34" charset="0"/>
              </a:rPr>
              <a:t>-Learn Smart World DHA App on </a:t>
            </a:r>
            <a:r>
              <a:rPr lang="en-US" sz="3600" dirty="0">
                <a:solidFill>
                  <a:srgbClr val="0070C0"/>
                </a:solidFill>
                <a:ea typeface="Calibri" panose="020F0502020204030204" pitchFamily="34" charset="0"/>
                <a:hlinkClick r:id="rId2"/>
              </a:rPr>
              <a:t>www.eduhome.com.vn</a:t>
            </a:r>
            <a:endParaRPr lang="en-US" sz="3600" dirty="0">
              <a:solidFill>
                <a:srgbClr val="0070C0"/>
              </a:solidFill>
              <a:ea typeface="Calibri" panose="020F0502020204030204" pitchFamily="34" charset="0"/>
            </a:endParaRPr>
          </a:p>
          <a:p>
            <a:r>
              <a:rPr lang="en-US" sz="3600" dirty="0">
                <a:solidFill>
                  <a:srgbClr val="0070C0"/>
                </a:solidFill>
                <a:ea typeface="Calibri" panose="020F0502020204030204" pitchFamily="34" charset="0"/>
              </a:rPr>
              <a:t>- Prepare: Lesson 2.2 – Grammar (pages 105 &amp; 106 – SB).</a:t>
            </a:r>
          </a:p>
        </p:txBody>
      </p:sp>
      <p:pic>
        <p:nvPicPr>
          <p:cNvPr id="4" name="Picture 3"/>
          <p:cNvPicPr>
            <a:picLocks noChangeAspect="1"/>
          </p:cNvPicPr>
          <p:nvPr/>
        </p:nvPicPr>
        <p:blipFill rotWithShape="1">
          <a:blip r:embed="rId3"/>
          <a:srcRect t="44961" r="42349" b="43140"/>
          <a:stretch/>
        </p:blipFill>
        <p:spPr>
          <a:xfrm>
            <a:off x="287818" y="421634"/>
            <a:ext cx="11262343" cy="1306978"/>
          </a:xfrm>
          <a:prstGeom prst="rect">
            <a:avLst/>
          </a:prstGeom>
        </p:spPr>
      </p:pic>
    </p:spTree>
    <p:extLst>
      <p:ext uri="{BB962C8B-B14F-4D97-AF65-F5344CB8AC3E}">
        <p14:creationId xmlns:p14="http://schemas.microsoft.com/office/powerpoint/2010/main" val="3385369248"/>
      </p:ext>
    </p:extLst>
  </p:cSld>
  <p:clrMapOvr>
    <a:masterClrMapping/>
  </p:clrMapOvr>
  <mc:AlternateContent xmlns:mc="http://schemas.openxmlformats.org/markup-compatibility/2006" xmlns:p14="http://schemas.microsoft.com/office/powerpoint/2010/main">
    <mc:Choice Requires="p14">
      <p:transition spd="med" p14:dur="700" advTm="44309">
        <p:fade/>
      </p:transition>
    </mc:Choice>
    <mc:Fallback xmlns="">
      <p:transition spd="med" advTm="44309">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875902255"/>
      </p:ext>
    </p:extLst>
  </p:cSld>
  <p:clrMapOvr>
    <a:masterClrMapping/>
  </p:clrMapOvr>
  <mc:AlternateContent xmlns:mc="http://schemas.openxmlformats.org/markup-compatibility/2006" xmlns:p14="http://schemas.microsoft.com/office/powerpoint/2010/main">
    <mc:Choice Requires="p14">
      <p:transition spd="med" p14:dur="700" advTm="9571">
        <p:fade/>
      </p:transition>
    </mc:Choice>
    <mc:Fallback xmlns="">
      <p:transition spd="med" advTm="9571">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Mind-Blowing Facts About the Human Body You Never Knew | INTEGRIS Health">
            <a:extLst>
              <a:ext uri="{FF2B5EF4-FFF2-40B4-BE49-F238E27FC236}">
                <a16:creationId xmlns:a16="http://schemas.microsoft.com/office/drawing/2014/main" id="{3ADB7FF1-DD7A-C0B3-2F8C-111E428005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1095" y="2462989"/>
            <a:ext cx="8699287" cy="3857625"/>
          </a:xfrm>
          <a:prstGeom prst="rect">
            <a:avLst/>
          </a:prstGeom>
          <a:noFill/>
          <a:extLst>
            <a:ext uri="{909E8E84-426E-40DD-AFC4-6F175D3DCCD1}">
              <a14:hiddenFill xmlns:a14="http://schemas.microsoft.com/office/drawing/2010/main">
                <a:solidFill>
                  <a:srgbClr val="FFFFFF"/>
                </a:solidFill>
              </a14:hiddenFill>
            </a:ext>
          </a:extLst>
        </p:spPr>
      </p:pic>
      <p:sp>
        <p:nvSpPr>
          <p:cNvPr id="12" name="Hộp Văn bản 11">
            <a:extLst>
              <a:ext uri="{FF2B5EF4-FFF2-40B4-BE49-F238E27FC236}">
                <a16:creationId xmlns:a16="http://schemas.microsoft.com/office/drawing/2014/main" id="{A2DF1DCC-CCD8-2592-7A2C-AB21BD830644}"/>
              </a:ext>
            </a:extLst>
          </p:cNvPr>
          <p:cNvSpPr txBox="1"/>
          <p:nvPr/>
        </p:nvSpPr>
        <p:spPr>
          <a:xfrm>
            <a:off x="7129664" y="1513961"/>
            <a:ext cx="6121400" cy="584775"/>
          </a:xfrm>
          <a:prstGeom prst="rect">
            <a:avLst/>
          </a:prstGeom>
          <a:noFill/>
        </p:spPr>
        <p:txBody>
          <a:bodyPr wrap="square">
            <a:spAutoFit/>
          </a:bodyPr>
          <a:lstStyle/>
          <a:p>
            <a:r>
              <a:rPr lang="en-US" sz="3200" dirty="0"/>
              <a:t>con </a:t>
            </a:r>
            <a:r>
              <a:rPr lang="en-US" sz="3200" dirty="0" err="1"/>
              <a:t>người</a:t>
            </a:r>
            <a:endParaRPr lang="en-US" sz="3200" dirty="0"/>
          </a:p>
        </p:txBody>
      </p:sp>
      <p:sp>
        <p:nvSpPr>
          <p:cNvPr id="15" name="Hộp Văn bản 14">
            <a:extLst>
              <a:ext uri="{FF2B5EF4-FFF2-40B4-BE49-F238E27FC236}">
                <a16:creationId xmlns:a16="http://schemas.microsoft.com/office/drawing/2014/main" id="{7D1C5E9B-12E9-54D1-3930-3CDB5FE00373}"/>
              </a:ext>
            </a:extLst>
          </p:cNvPr>
          <p:cNvSpPr txBox="1"/>
          <p:nvPr/>
        </p:nvSpPr>
        <p:spPr>
          <a:xfrm>
            <a:off x="1384300" y="1513961"/>
            <a:ext cx="6466840" cy="707886"/>
          </a:xfrm>
          <a:prstGeom prst="rect">
            <a:avLst/>
          </a:prstGeom>
          <a:noFill/>
        </p:spPr>
        <p:txBody>
          <a:bodyPr wrap="square">
            <a:spAutoFit/>
          </a:bodyPr>
          <a:lstStyle/>
          <a:p>
            <a:r>
              <a:rPr lang="en-US" sz="4000" i="1" dirty="0">
                <a:solidFill>
                  <a:srgbClr val="0070C0"/>
                </a:solidFill>
              </a:rPr>
              <a:t>human</a:t>
            </a:r>
            <a:r>
              <a:rPr lang="en-US" sz="3600" dirty="0"/>
              <a:t> (n) </a:t>
            </a:r>
            <a:r>
              <a:rPr lang="en-US" sz="3600" dirty="0">
                <a:cs typeface="Calibri" panose="020F0502020204030204" pitchFamily="34" charset="0"/>
              </a:rPr>
              <a:t>/</a:t>
            </a:r>
            <a:r>
              <a:rPr lang="en-US" sz="3600" dirty="0">
                <a:solidFill>
                  <a:srgbClr val="FF0000"/>
                </a:solidFill>
                <a:cs typeface="Calibri" panose="020F0502020204030204" pitchFamily="34" charset="0"/>
              </a:rPr>
              <a:t>ˈ</a:t>
            </a:r>
            <a:r>
              <a:rPr lang="en-US" sz="3600" dirty="0" err="1">
                <a:solidFill>
                  <a:srgbClr val="FF0000"/>
                </a:solidFill>
                <a:cs typeface="Calibri" panose="020F0502020204030204" pitchFamily="34" charset="0"/>
              </a:rPr>
              <a:t>hjuːmən</a:t>
            </a:r>
            <a:r>
              <a:rPr lang="en-US" sz="3600" dirty="0"/>
              <a:t>/</a:t>
            </a:r>
            <a:r>
              <a:rPr lang="en-US" sz="3600" dirty="0">
                <a:solidFill>
                  <a:srgbClr val="FF0000"/>
                </a:solidFill>
              </a:rPr>
              <a:t> </a:t>
            </a:r>
            <a:endParaRPr lang="en-US" sz="3600" dirty="0"/>
          </a:p>
        </p:txBody>
      </p:sp>
    </p:spTree>
    <p:custDataLst>
      <p:tags r:id="rId1"/>
    </p:custDataLst>
    <p:extLst>
      <p:ext uri="{BB962C8B-B14F-4D97-AF65-F5344CB8AC3E}">
        <p14:creationId xmlns:p14="http://schemas.microsoft.com/office/powerpoint/2010/main" val="802196418"/>
      </p:ext>
    </p:extLst>
  </p:cSld>
  <p:clrMapOvr>
    <a:masterClrMapping/>
  </p:clrMapOvr>
  <mc:AlternateContent xmlns:mc="http://schemas.openxmlformats.org/markup-compatibility/2006" xmlns:p14="http://schemas.microsoft.com/office/powerpoint/2010/main">
    <mc:Choice Requires="p14">
      <p:transition spd="med" p14:dur="700" advTm="19718">
        <p:fade/>
      </p:transition>
    </mc:Choice>
    <mc:Fallback xmlns="">
      <p:transition spd="med" advTm="197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9F8DCB74-24DF-6D43-5FA9-15A2DF8F5C25}"/>
              </a:ext>
            </a:extLst>
          </p:cNvPr>
          <p:cNvSpPr txBox="1"/>
          <p:nvPr/>
        </p:nvSpPr>
        <p:spPr>
          <a:xfrm>
            <a:off x="1137920" y="688945"/>
            <a:ext cx="6096000" cy="584775"/>
          </a:xfrm>
          <a:prstGeom prst="rect">
            <a:avLst/>
          </a:prstGeom>
          <a:noFill/>
        </p:spPr>
        <p:txBody>
          <a:bodyPr wrap="square">
            <a:spAutoFit/>
          </a:bodyPr>
          <a:lstStyle/>
          <a:p>
            <a:r>
              <a:rPr lang="en-US" sz="3200" i="1" dirty="0">
                <a:solidFill>
                  <a:srgbClr val="0070C0"/>
                </a:solidFill>
              </a:rPr>
              <a:t>by hand</a:t>
            </a:r>
            <a:r>
              <a:rPr lang="en-US" sz="2800" dirty="0"/>
              <a:t> (</a:t>
            </a:r>
            <a:r>
              <a:rPr lang="en-US" sz="2800" dirty="0" err="1"/>
              <a:t>idm</a:t>
            </a:r>
            <a:r>
              <a:rPr lang="en-US" sz="2800" dirty="0"/>
              <a:t>) </a:t>
            </a:r>
            <a:r>
              <a:rPr lang="vi-VN" sz="2800" dirty="0">
                <a:cs typeface="Calibri" panose="020F0502020204030204" pitchFamily="34" charset="0"/>
              </a:rPr>
              <a:t>/</a:t>
            </a:r>
            <a:r>
              <a:rPr lang="en-US" sz="2800" dirty="0">
                <a:solidFill>
                  <a:srgbClr val="FF0000"/>
                </a:solidFill>
                <a:cs typeface="Calibri" panose="020F0502020204030204" pitchFamily="34" charset="0"/>
              </a:rPr>
              <a:t>ˈ</a:t>
            </a:r>
            <a:r>
              <a:rPr lang="en-US" sz="2800" dirty="0" err="1">
                <a:solidFill>
                  <a:srgbClr val="FF0000"/>
                </a:solidFill>
                <a:cs typeface="Calibri" panose="020F0502020204030204" pitchFamily="34" charset="0"/>
              </a:rPr>
              <a:t>baɪ</a:t>
            </a:r>
            <a:r>
              <a:rPr lang="en-US" sz="2800" dirty="0">
                <a:solidFill>
                  <a:srgbClr val="FF0000"/>
                </a:solidFill>
                <a:cs typeface="Calibri" panose="020F0502020204030204" pitchFamily="34" charset="0"/>
              </a:rPr>
              <a:t> ˌ</a:t>
            </a:r>
            <a:r>
              <a:rPr lang="en-US" sz="2800" dirty="0" err="1">
                <a:solidFill>
                  <a:srgbClr val="FF0000"/>
                </a:solidFill>
                <a:cs typeface="Calibri" panose="020F0502020204030204" pitchFamily="34" charset="0"/>
              </a:rPr>
              <a:t>hænd</a:t>
            </a:r>
            <a:r>
              <a:rPr lang="vi-VN" sz="2800" dirty="0">
                <a:cs typeface="Calibri" panose="020F0502020204030204" pitchFamily="34" charset="0"/>
              </a:rPr>
              <a:t>/</a:t>
            </a:r>
            <a:endParaRPr lang="en-US" sz="2800" i="1" dirty="0">
              <a:solidFill>
                <a:srgbClr val="0070C0"/>
              </a:solidFill>
              <a:cs typeface="Calibri" panose="020F0502020204030204" pitchFamily="34" charset="0"/>
            </a:endParaRPr>
          </a:p>
        </p:txBody>
      </p:sp>
      <p:pic>
        <p:nvPicPr>
          <p:cNvPr id="3074" name="Picture 2" descr="Risks to Patient Safety: Calculating Algorithms by Hand">
            <a:extLst>
              <a:ext uri="{FF2B5EF4-FFF2-40B4-BE49-F238E27FC236}">
                <a16:creationId xmlns:a16="http://schemas.microsoft.com/office/drawing/2014/main" id="{B465AA7A-9CDE-D8FF-3193-AB97F554D3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640" y="1529080"/>
            <a:ext cx="9753600" cy="4876800"/>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5D05C9B4-8BBF-2AD7-6666-39852311BF66}"/>
              </a:ext>
            </a:extLst>
          </p:cNvPr>
          <p:cNvSpPr txBox="1"/>
          <p:nvPr/>
        </p:nvSpPr>
        <p:spPr>
          <a:xfrm>
            <a:off x="5933440" y="719722"/>
            <a:ext cx="6096000" cy="523220"/>
          </a:xfrm>
          <a:prstGeom prst="rect">
            <a:avLst/>
          </a:prstGeom>
          <a:noFill/>
        </p:spPr>
        <p:txBody>
          <a:bodyPr wrap="square">
            <a:spAutoFit/>
          </a:bodyPr>
          <a:lstStyle/>
          <a:p>
            <a:r>
              <a:rPr lang="en-US" sz="2800" dirty="0" err="1">
                <a:cs typeface="Calibri" panose="020F0502020204030204" pitchFamily="34" charset="0"/>
              </a:rPr>
              <a:t>bằng</a:t>
            </a:r>
            <a:r>
              <a:rPr lang="en-US" sz="2800" dirty="0">
                <a:cs typeface="Calibri" panose="020F0502020204030204" pitchFamily="34" charset="0"/>
              </a:rPr>
              <a:t> </a:t>
            </a:r>
            <a:r>
              <a:rPr lang="en-US" sz="2800" dirty="0" err="1">
                <a:cs typeface="Calibri" panose="020F0502020204030204" pitchFamily="34" charset="0"/>
              </a:rPr>
              <a:t>tay</a:t>
            </a:r>
            <a:r>
              <a:rPr lang="en-US" sz="2800" dirty="0">
                <a:cs typeface="Calibri" panose="020F0502020204030204" pitchFamily="34" charset="0"/>
              </a:rPr>
              <a:t>, </a:t>
            </a:r>
            <a:r>
              <a:rPr lang="en-US" sz="2800" dirty="0" err="1">
                <a:cs typeface="Calibri" panose="020F0502020204030204" pitchFamily="34" charset="0"/>
              </a:rPr>
              <a:t>làm</a:t>
            </a:r>
            <a:r>
              <a:rPr lang="en-US" sz="2800" dirty="0">
                <a:cs typeface="Calibri" panose="020F0502020204030204" pitchFamily="34" charset="0"/>
              </a:rPr>
              <a:t> </a:t>
            </a:r>
            <a:r>
              <a:rPr lang="en-US" sz="2800" dirty="0" err="1">
                <a:cs typeface="Calibri" panose="020F0502020204030204" pitchFamily="34" charset="0"/>
              </a:rPr>
              <a:t>thủ</a:t>
            </a:r>
            <a:r>
              <a:rPr lang="en-US" sz="2800" dirty="0">
                <a:cs typeface="Calibri" panose="020F0502020204030204" pitchFamily="34" charset="0"/>
              </a:rPr>
              <a:t> </a:t>
            </a:r>
            <a:r>
              <a:rPr lang="en-US" sz="2800" dirty="0" err="1">
                <a:cs typeface="Calibri" panose="020F0502020204030204" pitchFamily="34" charset="0"/>
              </a:rPr>
              <a:t>công</a:t>
            </a:r>
            <a:endParaRPr lang="en-US" sz="2800" dirty="0"/>
          </a:p>
        </p:txBody>
      </p:sp>
    </p:spTree>
    <p:custDataLst>
      <p:tags r:id="rId1"/>
    </p:custDataLst>
    <p:extLst>
      <p:ext uri="{BB962C8B-B14F-4D97-AF65-F5344CB8AC3E}">
        <p14:creationId xmlns:p14="http://schemas.microsoft.com/office/powerpoint/2010/main" val="234679084"/>
      </p:ext>
    </p:extLst>
  </p:cSld>
  <p:clrMapOvr>
    <a:masterClrMapping/>
  </p:clrMapOvr>
  <mc:AlternateContent xmlns:mc="http://schemas.openxmlformats.org/markup-compatibility/2006" xmlns:p14="http://schemas.microsoft.com/office/powerpoint/2010/main">
    <mc:Choice Requires="p14">
      <p:transition spd="slow" p14:dur="2000" advTm="18623"/>
    </mc:Choice>
    <mc:Fallback xmlns="">
      <p:transition spd="slow" advTm="186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9BCEB-E9E5-CB40-36F4-AA156DD1F28D}"/>
            </a:ext>
          </a:extLst>
        </p:cNvPr>
        <p:cNvGrpSpPr/>
        <p:nvPr/>
      </p:nvGrpSpPr>
      <p:grpSpPr>
        <a:xfrm>
          <a:off x="0" y="0"/>
          <a:ext cx="0" cy="0"/>
          <a:chOff x="0" y="0"/>
          <a:chExt cx="0" cy="0"/>
        </a:xfrm>
      </p:grpSpPr>
      <p:sp>
        <p:nvSpPr>
          <p:cNvPr id="3" name="Hộp Văn bản 2">
            <a:extLst>
              <a:ext uri="{FF2B5EF4-FFF2-40B4-BE49-F238E27FC236}">
                <a16:creationId xmlns:a16="http://schemas.microsoft.com/office/drawing/2014/main" id="{1E341FF3-9FDC-E0A7-2CB3-65B501DB8B8D}"/>
              </a:ext>
            </a:extLst>
          </p:cNvPr>
          <p:cNvSpPr txBox="1"/>
          <p:nvPr/>
        </p:nvSpPr>
        <p:spPr>
          <a:xfrm>
            <a:off x="838200" y="365125"/>
            <a:ext cx="547116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i="1" kern="1200" dirty="0">
                <a:latin typeface="+mj-lt"/>
                <a:ea typeface="+mj-ea"/>
                <a:cs typeface="+mj-cs"/>
              </a:rPr>
              <a:t>control </a:t>
            </a:r>
            <a:r>
              <a:rPr lang="en-US" sz="4400" kern="1200" dirty="0">
                <a:latin typeface="+mj-lt"/>
                <a:ea typeface="+mj-ea"/>
                <a:cs typeface="+mj-cs"/>
              </a:rPr>
              <a:t>(v) /</a:t>
            </a:r>
            <a:r>
              <a:rPr lang="en-US" sz="4400" kern="1200" dirty="0" err="1">
                <a:latin typeface="+mj-lt"/>
                <a:ea typeface="+mj-ea"/>
                <a:cs typeface="+mj-cs"/>
              </a:rPr>
              <a:t>kənˈtroʊl</a:t>
            </a:r>
            <a:r>
              <a:rPr lang="en-US" sz="4400" kern="1200" dirty="0">
                <a:latin typeface="+mj-lt"/>
                <a:ea typeface="+mj-ea"/>
                <a:cs typeface="+mj-cs"/>
              </a:rPr>
              <a:t>/</a:t>
            </a:r>
            <a:endParaRPr lang="en-US" sz="4400" i="1" kern="1200" dirty="0">
              <a:latin typeface="+mj-lt"/>
              <a:ea typeface="+mj-ea"/>
              <a:cs typeface="+mj-cs"/>
            </a:endParaRPr>
          </a:p>
        </p:txBody>
      </p:sp>
      <p:sp>
        <p:nvSpPr>
          <p:cNvPr id="5" name="Hộp Văn bản 4">
            <a:extLst>
              <a:ext uri="{FF2B5EF4-FFF2-40B4-BE49-F238E27FC236}">
                <a16:creationId xmlns:a16="http://schemas.microsoft.com/office/drawing/2014/main" id="{9298874E-A7F1-032D-8CBC-CC1CD1F5066F}"/>
              </a:ext>
            </a:extLst>
          </p:cNvPr>
          <p:cNvSpPr txBox="1"/>
          <p:nvPr/>
        </p:nvSpPr>
        <p:spPr>
          <a:xfrm>
            <a:off x="6614160" y="735518"/>
            <a:ext cx="6096000" cy="584775"/>
          </a:xfrm>
          <a:prstGeom prst="rect">
            <a:avLst/>
          </a:prstGeom>
          <a:noFill/>
        </p:spPr>
        <p:txBody>
          <a:bodyPr wrap="square">
            <a:spAutoFit/>
          </a:bodyPr>
          <a:lstStyle/>
          <a:p>
            <a:r>
              <a:rPr lang="en-US" sz="3200" kern="1200" dirty="0" err="1">
                <a:latin typeface="+mj-lt"/>
                <a:ea typeface="+mj-ea"/>
                <a:cs typeface="+mj-cs"/>
              </a:rPr>
              <a:t>điều</a:t>
            </a:r>
            <a:r>
              <a:rPr lang="en-US" sz="3200" kern="1200" dirty="0">
                <a:latin typeface="+mj-lt"/>
                <a:ea typeface="+mj-ea"/>
                <a:cs typeface="+mj-cs"/>
              </a:rPr>
              <a:t> </a:t>
            </a:r>
            <a:r>
              <a:rPr lang="en-US" sz="3200" kern="1200" dirty="0" err="1">
                <a:latin typeface="+mj-lt"/>
                <a:ea typeface="+mj-ea"/>
                <a:cs typeface="+mj-cs"/>
              </a:rPr>
              <a:t>khiển</a:t>
            </a:r>
            <a:endParaRPr lang="en-US" sz="3200" dirty="0"/>
          </a:p>
        </p:txBody>
      </p:sp>
      <p:pic>
        <p:nvPicPr>
          <p:cNvPr id="11" name="Âm thanh 10">
            <a:hlinkClick r:id="" action="ppaction://media"/>
            <a:extLst>
              <a:ext uri="{FF2B5EF4-FFF2-40B4-BE49-F238E27FC236}">
                <a16:creationId xmlns:a16="http://schemas.microsoft.com/office/drawing/2014/main" id="{2DE3CAD0-6D29-0E44-4D7B-A14458628D33}"/>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203125" t="-203125" r="-203125" b="-203125"/>
          <a:stretch>
            <a:fillRect/>
          </a:stretch>
        </p:blipFill>
        <p:spPr>
          <a:xfrm>
            <a:off x="10438384" y="4697984"/>
            <a:ext cx="2057400" cy="2057400"/>
          </a:xfrm>
          <a:prstGeom prst="ellipse">
            <a:avLst/>
          </a:prstGeom>
        </p:spPr>
      </p:pic>
      <p:pic>
        <p:nvPicPr>
          <p:cNvPr id="4100" name="Picture 4" descr="Smiling man operating control panel in a factory Stock Photo - Alamy">
            <a:extLst>
              <a:ext uri="{FF2B5EF4-FFF2-40B4-BE49-F238E27FC236}">
                <a16:creationId xmlns:a16="http://schemas.microsoft.com/office/drawing/2014/main" id="{77B241A5-3554-E5C8-E291-EDC8E3A004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8275" y="1452880"/>
            <a:ext cx="9315450" cy="540512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94883213"/>
      </p:ext>
    </p:extLst>
  </p:cSld>
  <p:clrMapOvr>
    <a:masterClrMapping/>
  </p:clrMapOvr>
  <mc:AlternateContent xmlns:mc="http://schemas.openxmlformats.org/markup-compatibility/2006" xmlns:p14="http://schemas.microsoft.com/office/powerpoint/2010/main">
    <mc:Choice Requires="p14">
      <p:transition spd="slow" p14:dur="2000" advTm="18174"/>
    </mc:Choice>
    <mc:Fallback xmlns="">
      <p:transition spd="slow" advTm="18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1"/>
                </p:tgtEl>
              </p:cMediaNode>
            </p:audio>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7E738-989C-A594-3012-7DB65A7B188C}"/>
            </a:ext>
          </a:extLst>
        </p:cNvPr>
        <p:cNvGrpSpPr/>
        <p:nvPr/>
      </p:nvGrpSpPr>
      <p:grpSpPr>
        <a:xfrm>
          <a:off x="0" y="0"/>
          <a:ext cx="0" cy="0"/>
          <a:chOff x="0" y="0"/>
          <a:chExt cx="0" cy="0"/>
        </a:xfrm>
      </p:grpSpPr>
      <p:sp>
        <p:nvSpPr>
          <p:cNvPr id="3" name="Hộp Văn bản 2">
            <a:extLst>
              <a:ext uri="{FF2B5EF4-FFF2-40B4-BE49-F238E27FC236}">
                <a16:creationId xmlns:a16="http://schemas.microsoft.com/office/drawing/2014/main" id="{C7174F42-0F78-F615-3ED4-D067558B1D03}"/>
              </a:ext>
            </a:extLst>
          </p:cNvPr>
          <p:cNvSpPr txBox="1"/>
          <p:nvPr/>
        </p:nvSpPr>
        <p:spPr>
          <a:xfrm>
            <a:off x="116840" y="314325"/>
            <a:ext cx="696468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i="1" kern="1200" dirty="0">
                <a:latin typeface="+mj-lt"/>
                <a:ea typeface="+mj-ea"/>
                <a:cs typeface="+mj-cs"/>
              </a:rPr>
              <a:t>automated</a:t>
            </a:r>
            <a:r>
              <a:rPr lang="en-US" sz="4400" kern="1200" dirty="0">
                <a:latin typeface="+mj-lt"/>
                <a:ea typeface="+mj-ea"/>
                <a:cs typeface="+mj-cs"/>
              </a:rPr>
              <a:t> (adj) /ˈ</a:t>
            </a:r>
            <a:r>
              <a:rPr lang="en-US" sz="4400" kern="1200" dirty="0" err="1">
                <a:latin typeface="+mj-lt"/>
                <a:ea typeface="+mj-ea"/>
                <a:cs typeface="+mj-cs"/>
              </a:rPr>
              <a:t>ɑːtəmeɪtɪd</a:t>
            </a:r>
            <a:r>
              <a:rPr lang="en-US" sz="4400" kern="1200" dirty="0">
                <a:latin typeface="+mj-lt"/>
                <a:ea typeface="+mj-ea"/>
                <a:cs typeface="+mj-cs"/>
              </a:rPr>
              <a:t>/</a:t>
            </a:r>
            <a:endParaRPr lang="en-US" sz="4400" i="1" kern="1200" dirty="0">
              <a:latin typeface="+mj-lt"/>
              <a:ea typeface="+mj-ea"/>
              <a:cs typeface="+mj-cs"/>
            </a:endParaRPr>
          </a:p>
        </p:txBody>
      </p:sp>
      <p:pic>
        <p:nvPicPr>
          <p:cNvPr id="5122" name="Picture 2" descr="Automated Optical Inspection Solutions | Nanotronics">
            <a:extLst>
              <a:ext uri="{FF2B5EF4-FFF2-40B4-BE49-F238E27FC236}">
                <a16:creationId xmlns:a16="http://schemas.microsoft.com/office/drawing/2014/main" id="{6082B853-9374-DD42-95B9-EAD88BFC6D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23838" b="2598"/>
          <a:stretch/>
        </p:blipFill>
        <p:spPr bwMode="auto">
          <a:xfrm>
            <a:off x="838200" y="1825625"/>
            <a:ext cx="10515600" cy="4351338"/>
          </a:xfrm>
          <a:prstGeom prst="rect">
            <a:avLst/>
          </a:prstGeom>
          <a:solidFill>
            <a:srgbClr val="FFFFFF"/>
          </a:solidFill>
        </p:spPr>
      </p:pic>
      <p:sp>
        <p:nvSpPr>
          <p:cNvPr id="5" name="Hộp Văn bản 4">
            <a:extLst>
              <a:ext uri="{FF2B5EF4-FFF2-40B4-BE49-F238E27FC236}">
                <a16:creationId xmlns:a16="http://schemas.microsoft.com/office/drawing/2014/main" id="{CDEFB64D-9284-4668-D6B5-2064CA17AB07}"/>
              </a:ext>
            </a:extLst>
          </p:cNvPr>
          <p:cNvSpPr txBox="1"/>
          <p:nvPr/>
        </p:nvSpPr>
        <p:spPr>
          <a:xfrm>
            <a:off x="7876540" y="630554"/>
            <a:ext cx="6162040" cy="646331"/>
          </a:xfrm>
          <a:prstGeom prst="rect">
            <a:avLst/>
          </a:prstGeom>
          <a:noFill/>
        </p:spPr>
        <p:txBody>
          <a:bodyPr wrap="square">
            <a:spAutoFit/>
          </a:bodyPr>
          <a:lstStyle/>
          <a:p>
            <a:r>
              <a:rPr lang="en-US" sz="3600" kern="1200" dirty="0" err="1">
                <a:latin typeface="+mj-lt"/>
                <a:ea typeface="+mj-ea"/>
                <a:cs typeface="+mj-cs"/>
              </a:rPr>
              <a:t>tự</a:t>
            </a:r>
            <a:r>
              <a:rPr lang="en-US" sz="3600" kern="1200" dirty="0">
                <a:latin typeface="+mj-lt"/>
                <a:ea typeface="+mj-ea"/>
                <a:cs typeface="+mj-cs"/>
              </a:rPr>
              <a:t> </a:t>
            </a:r>
            <a:r>
              <a:rPr lang="en-US" sz="3600" kern="1200" dirty="0" err="1">
                <a:latin typeface="+mj-lt"/>
                <a:ea typeface="+mj-ea"/>
                <a:cs typeface="+mj-cs"/>
              </a:rPr>
              <a:t>động</a:t>
            </a:r>
            <a:r>
              <a:rPr lang="en-US" sz="3600" kern="1200" dirty="0">
                <a:latin typeface="+mj-lt"/>
                <a:ea typeface="+mj-ea"/>
                <a:cs typeface="+mj-cs"/>
              </a:rPr>
              <a:t> </a:t>
            </a:r>
            <a:r>
              <a:rPr lang="en-US" sz="3600" kern="1200" dirty="0" err="1">
                <a:latin typeface="+mj-lt"/>
                <a:ea typeface="+mj-ea"/>
                <a:cs typeface="+mj-cs"/>
              </a:rPr>
              <a:t>hóa</a:t>
            </a:r>
            <a:endParaRPr lang="en-US" sz="3600" dirty="0"/>
          </a:p>
        </p:txBody>
      </p:sp>
      <p:pic>
        <p:nvPicPr>
          <p:cNvPr id="9" name="Âm thanh 8">
            <a:hlinkClick r:id="" action="ppaction://media"/>
            <a:extLst>
              <a:ext uri="{FF2B5EF4-FFF2-40B4-BE49-F238E27FC236}">
                <a16:creationId xmlns:a16="http://schemas.microsoft.com/office/drawing/2014/main" id="{B0A2A2ED-A4E7-5EEE-8847-2837493E087C}"/>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114161773"/>
      </p:ext>
    </p:extLst>
  </p:cSld>
  <p:clrMapOvr>
    <a:masterClrMapping/>
  </p:clrMapOvr>
  <mc:AlternateContent xmlns:mc="http://schemas.openxmlformats.org/markup-compatibility/2006" xmlns:p14="http://schemas.microsoft.com/office/powerpoint/2010/main">
    <mc:Choice Requires="p14">
      <p:transition spd="slow" p14:dur="2000" advTm="20961"/>
    </mc:Choice>
    <mc:Fallback xmlns="">
      <p:transition spd="slow" advTm="20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9"/>
                </p:tgtEl>
              </p:cMediaNode>
            </p:audio>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4C9DD-830D-D9C3-E526-ACC8D320A864}"/>
            </a:ext>
          </a:extLst>
        </p:cNvPr>
        <p:cNvGrpSpPr/>
        <p:nvPr/>
      </p:nvGrpSpPr>
      <p:grpSpPr>
        <a:xfrm>
          <a:off x="0" y="0"/>
          <a:ext cx="0" cy="0"/>
          <a:chOff x="0" y="0"/>
          <a:chExt cx="0" cy="0"/>
        </a:xfrm>
      </p:grpSpPr>
      <p:sp>
        <p:nvSpPr>
          <p:cNvPr id="3" name="Hộp Văn bản 2">
            <a:extLst>
              <a:ext uri="{FF2B5EF4-FFF2-40B4-BE49-F238E27FC236}">
                <a16:creationId xmlns:a16="http://schemas.microsoft.com/office/drawing/2014/main" id="{C167CE2F-CD70-A5F1-77BD-21B1F8D8F884}"/>
              </a:ext>
            </a:extLst>
          </p:cNvPr>
          <p:cNvSpPr txBox="1"/>
          <p:nvPr/>
        </p:nvSpPr>
        <p:spPr>
          <a:xfrm>
            <a:off x="162254" y="345440"/>
            <a:ext cx="3932237" cy="16002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b="1" i="1" kern="1200" dirty="0">
                <a:solidFill>
                  <a:srgbClr val="0070C0"/>
                </a:solidFill>
                <a:latin typeface="+mj-lt"/>
                <a:ea typeface="+mj-ea"/>
                <a:cs typeface="+mj-cs"/>
              </a:rPr>
              <a:t>waste </a:t>
            </a:r>
            <a:r>
              <a:rPr lang="en-US" sz="4000" b="1" kern="1200" dirty="0">
                <a:solidFill>
                  <a:srgbClr val="0070C0"/>
                </a:solidFill>
                <a:latin typeface="+mj-lt"/>
                <a:ea typeface="+mj-ea"/>
                <a:cs typeface="+mj-cs"/>
              </a:rPr>
              <a:t>(n) /</a:t>
            </a:r>
            <a:r>
              <a:rPr lang="en-US" sz="4000" b="1" kern="1200" dirty="0" err="1">
                <a:solidFill>
                  <a:srgbClr val="0070C0"/>
                </a:solidFill>
                <a:latin typeface="+mj-lt"/>
                <a:ea typeface="+mj-ea"/>
                <a:cs typeface="+mj-cs"/>
              </a:rPr>
              <a:t>weɪst</a:t>
            </a:r>
            <a:r>
              <a:rPr lang="en-US" sz="4000" b="1" kern="1200" dirty="0">
                <a:solidFill>
                  <a:srgbClr val="0070C0"/>
                </a:solidFill>
                <a:latin typeface="+mj-lt"/>
                <a:ea typeface="+mj-ea"/>
                <a:cs typeface="+mj-cs"/>
              </a:rPr>
              <a:t>/</a:t>
            </a:r>
            <a:endParaRPr lang="en-US" sz="4000" b="1" i="1" kern="1200" dirty="0">
              <a:solidFill>
                <a:srgbClr val="0070C0"/>
              </a:solidFill>
              <a:latin typeface="+mj-lt"/>
              <a:ea typeface="+mj-ea"/>
              <a:cs typeface="+mj-cs"/>
            </a:endParaRPr>
          </a:p>
        </p:txBody>
      </p:sp>
      <p:pic>
        <p:nvPicPr>
          <p:cNvPr id="6146" name="Picture 2" descr="Tackling Increasing Plastic Waste">
            <a:extLst>
              <a:ext uri="{FF2B5EF4-FFF2-40B4-BE49-F238E27FC236}">
                <a16:creationId xmlns:a16="http://schemas.microsoft.com/office/drawing/2014/main" id="{6CF9AF0C-EB2E-6A00-0352-AFDB313203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861" r="10863" b="1"/>
          <a:stretch/>
        </p:blipFill>
        <p:spPr bwMode="auto">
          <a:xfrm>
            <a:off x="4307840" y="457200"/>
            <a:ext cx="7721906" cy="6097287"/>
          </a:xfrm>
          <a:prstGeom prst="rect">
            <a:avLst/>
          </a:prstGeom>
          <a:solidFill>
            <a:srgbClr val="FFFFFF"/>
          </a:solidFill>
        </p:spPr>
      </p:pic>
      <p:sp>
        <p:nvSpPr>
          <p:cNvPr id="5" name="Hộp Văn bản 4">
            <a:extLst>
              <a:ext uri="{FF2B5EF4-FFF2-40B4-BE49-F238E27FC236}">
                <a16:creationId xmlns:a16="http://schemas.microsoft.com/office/drawing/2014/main" id="{2FCCD3AC-1BF4-5FA9-F3BA-7F19093623CD}"/>
              </a:ext>
            </a:extLst>
          </p:cNvPr>
          <p:cNvSpPr txBox="1"/>
          <p:nvPr/>
        </p:nvSpPr>
        <p:spPr>
          <a:xfrm>
            <a:off x="250508" y="1945640"/>
            <a:ext cx="6096000" cy="646331"/>
          </a:xfrm>
          <a:prstGeom prst="rect">
            <a:avLst/>
          </a:prstGeom>
          <a:noFill/>
        </p:spPr>
        <p:txBody>
          <a:bodyPr wrap="square">
            <a:spAutoFit/>
          </a:bodyPr>
          <a:lstStyle/>
          <a:p>
            <a:r>
              <a:rPr lang="en-US" sz="3600" kern="1200" dirty="0" err="1">
                <a:latin typeface="+mj-lt"/>
                <a:ea typeface="+mj-ea"/>
                <a:cs typeface="+mj-cs"/>
              </a:rPr>
              <a:t>rác</a:t>
            </a:r>
            <a:r>
              <a:rPr lang="en-US" sz="3600" kern="1200" dirty="0">
                <a:latin typeface="+mj-lt"/>
                <a:ea typeface="+mj-ea"/>
                <a:cs typeface="+mj-cs"/>
              </a:rPr>
              <a:t> </a:t>
            </a:r>
            <a:r>
              <a:rPr lang="en-US" sz="3600" kern="1200" dirty="0" err="1">
                <a:latin typeface="+mj-lt"/>
                <a:ea typeface="+mj-ea"/>
                <a:cs typeface="+mj-cs"/>
              </a:rPr>
              <a:t>thải</a:t>
            </a:r>
            <a:endParaRPr lang="en-US" sz="3600" dirty="0"/>
          </a:p>
        </p:txBody>
      </p:sp>
      <p:pic>
        <p:nvPicPr>
          <p:cNvPr id="9" name="Âm thanh 8">
            <a:hlinkClick r:id="" action="ppaction://media"/>
            <a:extLst>
              <a:ext uri="{FF2B5EF4-FFF2-40B4-BE49-F238E27FC236}">
                <a16:creationId xmlns:a16="http://schemas.microsoft.com/office/drawing/2014/main" id="{03ABEFF3-89B2-407B-B004-928E88BC4653}"/>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540028191"/>
      </p:ext>
    </p:extLst>
  </p:cSld>
  <p:clrMapOvr>
    <a:masterClrMapping/>
  </p:clrMapOvr>
  <mc:AlternateContent xmlns:mc="http://schemas.openxmlformats.org/markup-compatibility/2006" xmlns:p14="http://schemas.microsoft.com/office/powerpoint/2010/main">
    <mc:Choice Requires="p14">
      <p:transition spd="slow" p14:dur="2000" advTm="19349"/>
    </mc:Choice>
    <mc:Fallback xmlns="">
      <p:transition spd="slow" advTm="19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9"/>
                </p:tgtEl>
              </p:cMediaNode>
            </p:audio>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12F126E1-661D-D545-C4BC-919265EC6E13}"/>
              </a:ext>
            </a:extLst>
          </p:cNvPr>
          <p:cNvSpPr txBox="1"/>
          <p:nvPr/>
        </p:nvSpPr>
        <p:spPr>
          <a:xfrm>
            <a:off x="838201" y="365125"/>
            <a:ext cx="52578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i="1" kern="1200" dirty="0">
                <a:latin typeface="+mj-lt"/>
                <a:ea typeface="+mj-ea"/>
                <a:cs typeface="+mj-cs"/>
              </a:rPr>
              <a:t>delivery</a:t>
            </a:r>
            <a:r>
              <a:rPr lang="en-US" sz="4400" kern="1200" dirty="0">
                <a:latin typeface="+mj-lt"/>
                <a:ea typeface="+mj-ea"/>
                <a:cs typeface="+mj-cs"/>
              </a:rPr>
              <a:t> (n) /</a:t>
            </a:r>
            <a:r>
              <a:rPr lang="en-US" sz="4400" kern="1200" dirty="0" err="1">
                <a:latin typeface="+mj-lt"/>
                <a:ea typeface="+mj-ea"/>
                <a:cs typeface="+mj-cs"/>
              </a:rPr>
              <a:t>dɪˈlɪvəri</a:t>
            </a:r>
            <a:r>
              <a:rPr lang="en-US" sz="4400" kern="1200" dirty="0">
                <a:latin typeface="+mj-lt"/>
                <a:ea typeface="+mj-ea"/>
                <a:cs typeface="+mj-cs"/>
              </a:rPr>
              <a:t>/</a:t>
            </a:r>
            <a:endParaRPr lang="en-US" sz="4400" i="1" kern="1200" dirty="0">
              <a:latin typeface="+mj-lt"/>
              <a:ea typeface="+mj-ea"/>
              <a:cs typeface="+mj-cs"/>
            </a:endParaRPr>
          </a:p>
        </p:txBody>
      </p:sp>
      <p:pic>
        <p:nvPicPr>
          <p:cNvPr id="7170" name="Picture 2" descr="The market competition express delivery services in Vietnam">
            <a:extLst>
              <a:ext uri="{FF2B5EF4-FFF2-40B4-BE49-F238E27FC236}">
                <a16:creationId xmlns:a16="http://schemas.microsoft.com/office/drawing/2014/main" id="{F52FCE2A-BEE7-07E4-DCF5-AA31AAA4A2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38008"/>
          <a:stretch/>
        </p:blipFill>
        <p:spPr bwMode="auto">
          <a:xfrm>
            <a:off x="838200" y="1825625"/>
            <a:ext cx="10515600" cy="4351338"/>
          </a:xfrm>
          <a:prstGeom prst="rect">
            <a:avLst/>
          </a:prstGeom>
          <a:solidFill>
            <a:srgbClr val="FFFFFF"/>
          </a:solidFill>
        </p:spPr>
      </p:pic>
      <p:sp>
        <p:nvSpPr>
          <p:cNvPr id="5" name="Hộp Văn bản 4">
            <a:extLst>
              <a:ext uri="{FF2B5EF4-FFF2-40B4-BE49-F238E27FC236}">
                <a16:creationId xmlns:a16="http://schemas.microsoft.com/office/drawing/2014/main" id="{9A967DDA-E69F-6720-BD3A-3FB1465135DE}"/>
              </a:ext>
            </a:extLst>
          </p:cNvPr>
          <p:cNvSpPr txBox="1"/>
          <p:nvPr/>
        </p:nvSpPr>
        <p:spPr>
          <a:xfrm>
            <a:off x="6695440" y="681037"/>
            <a:ext cx="4429760" cy="646331"/>
          </a:xfrm>
          <a:prstGeom prst="rect">
            <a:avLst/>
          </a:prstGeom>
          <a:noFill/>
        </p:spPr>
        <p:txBody>
          <a:bodyPr wrap="square">
            <a:spAutoFit/>
          </a:bodyPr>
          <a:lstStyle/>
          <a:p>
            <a:r>
              <a:rPr lang="en-US" sz="3600" kern="1200" dirty="0" err="1">
                <a:solidFill>
                  <a:srgbClr val="0070C0"/>
                </a:solidFill>
                <a:latin typeface="+mj-lt"/>
                <a:ea typeface="+mj-ea"/>
                <a:cs typeface="+mj-cs"/>
              </a:rPr>
              <a:t>sự</a:t>
            </a:r>
            <a:r>
              <a:rPr lang="en-US" sz="3600" kern="1200" dirty="0">
                <a:solidFill>
                  <a:srgbClr val="0070C0"/>
                </a:solidFill>
                <a:latin typeface="+mj-lt"/>
                <a:ea typeface="+mj-ea"/>
                <a:cs typeface="+mj-cs"/>
              </a:rPr>
              <a:t> </a:t>
            </a:r>
            <a:r>
              <a:rPr lang="en-US" sz="3600" kern="1200" dirty="0" err="1">
                <a:solidFill>
                  <a:srgbClr val="0070C0"/>
                </a:solidFill>
                <a:latin typeface="+mj-lt"/>
                <a:ea typeface="+mj-ea"/>
                <a:cs typeface="+mj-cs"/>
              </a:rPr>
              <a:t>giao</a:t>
            </a:r>
            <a:r>
              <a:rPr lang="en-US" sz="3600" kern="1200" dirty="0">
                <a:solidFill>
                  <a:srgbClr val="0070C0"/>
                </a:solidFill>
                <a:latin typeface="+mj-lt"/>
                <a:ea typeface="+mj-ea"/>
                <a:cs typeface="+mj-cs"/>
              </a:rPr>
              <a:t> </a:t>
            </a:r>
            <a:r>
              <a:rPr lang="en-US" sz="3600" kern="1200" dirty="0" err="1">
                <a:solidFill>
                  <a:srgbClr val="0070C0"/>
                </a:solidFill>
                <a:latin typeface="+mj-lt"/>
                <a:ea typeface="+mj-ea"/>
                <a:cs typeface="+mj-cs"/>
              </a:rPr>
              <a:t>hàng</a:t>
            </a:r>
            <a:endParaRPr lang="en-US" sz="3600" dirty="0">
              <a:solidFill>
                <a:srgbClr val="0070C0"/>
              </a:solidFill>
            </a:endParaRPr>
          </a:p>
        </p:txBody>
      </p:sp>
      <p:pic>
        <p:nvPicPr>
          <p:cNvPr id="9" name="Âm thanh 8">
            <a:hlinkClick r:id="" action="ppaction://media"/>
            <a:extLst>
              <a:ext uri="{FF2B5EF4-FFF2-40B4-BE49-F238E27FC236}">
                <a16:creationId xmlns:a16="http://schemas.microsoft.com/office/drawing/2014/main" id="{9B524339-CBCE-A33D-43C9-5B697E826FAD}"/>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4176706386"/>
      </p:ext>
    </p:extLst>
  </p:cSld>
  <p:clrMapOvr>
    <a:masterClrMapping/>
  </p:clrMapOvr>
  <mc:AlternateContent xmlns:mc="http://schemas.openxmlformats.org/markup-compatibility/2006" xmlns:p14="http://schemas.microsoft.com/office/powerpoint/2010/main">
    <mc:Choice Requires="p14">
      <p:transition spd="slow" p14:dur="2000" advTm="27973"/>
    </mc:Choice>
    <mc:Fallback xmlns="">
      <p:transition spd="slow" advTm="27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0.2"/>
</p:tagLst>
</file>

<file path=ppt/tags/tag10.xml><?xml version="1.0" encoding="utf-8"?>
<p:tagLst xmlns:a="http://schemas.openxmlformats.org/drawingml/2006/main" xmlns:r="http://schemas.openxmlformats.org/officeDocument/2006/relationships" xmlns:p="http://schemas.openxmlformats.org/presentationml/2006/main">
  <p:tag name="TIMING" val="|14|14.6"/>
</p:tagLst>
</file>

<file path=ppt/tags/tag11.xml><?xml version="1.0" encoding="utf-8"?>
<p:tagLst xmlns:a="http://schemas.openxmlformats.org/drawingml/2006/main" xmlns:r="http://schemas.openxmlformats.org/officeDocument/2006/relationships" xmlns:p="http://schemas.openxmlformats.org/presentationml/2006/main">
  <p:tag name="TIMING" val="|12.8|9.9|27|1|82.4|8.2|5.9|3.3"/>
</p:tagLst>
</file>

<file path=ppt/tags/tag12.xml><?xml version="1.0" encoding="utf-8"?>
<p:tagLst xmlns:a="http://schemas.openxmlformats.org/drawingml/2006/main" xmlns:r="http://schemas.openxmlformats.org/officeDocument/2006/relationships" xmlns:p="http://schemas.openxmlformats.org/presentationml/2006/main">
  <p:tag name="TIMING" val="|0.8|1.3|21.8"/>
</p:tagLst>
</file>

<file path=ppt/tags/tag13.xml><?xml version="1.0" encoding="utf-8"?>
<p:tagLst xmlns:a="http://schemas.openxmlformats.org/drawingml/2006/main" xmlns:r="http://schemas.openxmlformats.org/officeDocument/2006/relationships" xmlns:p="http://schemas.openxmlformats.org/presentationml/2006/main">
  <p:tag name="TIMING" val="|5.1"/>
</p:tagLst>
</file>

<file path=ppt/tags/tag14.xml><?xml version="1.0" encoding="utf-8"?>
<p:tagLst xmlns:a="http://schemas.openxmlformats.org/drawingml/2006/main" xmlns:r="http://schemas.openxmlformats.org/officeDocument/2006/relationships" xmlns:p="http://schemas.openxmlformats.org/presentationml/2006/main">
  <p:tag name="TIMING" val="|1.1|12.6|8.6"/>
</p:tagLst>
</file>

<file path=ppt/tags/tag15.xml><?xml version="1.0" encoding="utf-8"?>
<p:tagLst xmlns:a="http://schemas.openxmlformats.org/drawingml/2006/main" xmlns:r="http://schemas.openxmlformats.org/officeDocument/2006/relationships" xmlns:p="http://schemas.openxmlformats.org/presentationml/2006/main">
  <p:tag name="TIMING" val="|0.9|1.1|3.1|2.3|3.2|1.7|11.4"/>
</p:tagLst>
</file>

<file path=ppt/tags/tag16.xml><?xml version="1.0" encoding="utf-8"?>
<p:tagLst xmlns:a="http://schemas.openxmlformats.org/drawingml/2006/main" xmlns:r="http://schemas.openxmlformats.org/officeDocument/2006/relationships" xmlns:p="http://schemas.openxmlformats.org/presentationml/2006/main">
  <p:tag name="TIMING" val="|32.3|10.3|24.6|10.3|24.7"/>
</p:tagLst>
</file>

<file path=ppt/tags/tag17.xml><?xml version="1.0" encoding="utf-8"?>
<p:tagLst xmlns:a="http://schemas.openxmlformats.org/drawingml/2006/main" xmlns:r="http://schemas.openxmlformats.org/officeDocument/2006/relationships" xmlns:p="http://schemas.openxmlformats.org/presentationml/2006/main">
  <p:tag name="TIMING" val="|11.7|53.1|5.3"/>
</p:tagLst>
</file>

<file path=ppt/tags/tag18.xml><?xml version="1.0" encoding="utf-8"?>
<p:tagLst xmlns:a="http://schemas.openxmlformats.org/drawingml/2006/main" xmlns:r="http://schemas.openxmlformats.org/officeDocument/2006/relationships" xmlns:p="http://schemas.openxmlformats.org/presentationml/2006/main">
  <p:tag name="TIMING" val="|5.4|4|3|18.6|13.2|7.8"/>
</p:tagLst>
</file>

<file path=ppt/tags/tag19.xml><?xml version="1.0" encoding="utf-8"?>
<p:tagLst xmlns:a="http://schemas.openxmlformats.org/drawingml/2006/main" xmlns:r="http://schemas.openxmlformats.org/officeDocument/2006/relationships" xmlns:p="http://schemas.openxmlformats.org/presentationml/2006/main">
  <p:tag name="TIMING" val="|4|17|25.3|5.6|15.8|4.3|17.8"/>
</p:tagLst>
</file>

<file path=ppt/tags/tag2.xml><?xml version="1.0" encoding="utf-8"?>
<p:tagLst xmlns:a="http://schemas.openxmlformats.org/drawingml/2006/main" xmlns:r="http://schemas.openxmlformats.org/officeDocument/2006/relationships" xmlns:p="http://schemas.openxmlformats.org/presentationml/2006/main">
  <p:tag name="TIMING" val="|16.9"/>
</p:tagLst>
</file>

<file path=ppt/tags/tag20.xml><?xml version="1.0" encoding="utf-8"?>
<p:tagLst xmlns:a="http://schemas.openxmlformats.org/drawingml/2006/main" xmlns:r="http://schemas.openxmlformats.org/officeDocument/2006/relationships" xmlns:p="http://schemas.openxmlformats.org/presentationml/2006/main">
  <p:tag name="TIMING" val="|6.2|1.4|13|13.7|4.9|12.2"/>
</p:tagLst>
</file>

<file path=ppt/tags/tag21.xml><?xml version="1.0" encoding="utf-8"?>
<p:tagLst xmlns:a="http://schemas.openxmlformats.org/drawingml/2006/main" xmlns:r="http://schemas.openxmlformats.org/officeDocument/2006/relationships" xmlns:p="http://schemas.openxmlformats.org/presentationml/2006/main">
  <p:tag name="TIMING" val="|5.9|1.7|2|2.4|2.3"/>
</p:tagLst>
</file>

<file path=ppt/tags/tag22.xml><?xml version="1.0" encoding="utf-8"?>
<p:tagLst xmlns:a="http://schemas.openxmlformats.org/drawingml/2006/main" xmlns:r="http://schemas.openxmlformats.org/officeDocument/2006/relationships" xmlns:p="http://schemas.openxmlformats.org/presentationml/2006/main">
  <p:tag name="TIMING" val="|59.4"/>
</p:tagLst>
</file>

<file path=ppt/tags/tag23.xml><?xml version="1.0" encoding="utf-8"?>
<p:tagLst xmlns:a="http://schemas.openxmlformats.org/drawingml/2006/main" xmlns:r="http://schemas.openxmlformats.org/officeDocument/2006/relationships" xmlns:p="http://schemas.openxmlformats.org/presentationml/2006/main">
  <p:tag name="TIMING" val="|14.6"/>
</p:tagLst>
</file>

<file path=ppt/tags/tag24.xml><?xml version="1.0" encoding="utf-8"?>
<p:tagLst xmlns:a="http://schemas.openxmlformats.org/drawingml/2006/main" xmlns:r="http://schemas.openxmlformats.org/officeDocument/2006/relationships" xmlns:p="http://schemas.openxmlformats.org/presentationml/2006/main">
  <p:tag name="TIMING" val="|30.8|35.5|1.5|46.9"/>
</p:tagLst>
</file>

<file path=ppt/tags/tag3.xml><?xml version="1.0" encoding="utf-8"?>
<p:tagLst xmlns:a="http://schemas.openxmlformats.org/drawingml/2006/main" xmlns:r="http://schemas.openxmlformats.org/officeDocument/2006/relationships" xmlns:p="http://schemas.openxmlformats.org/presentationml/2006/main">
  <p:tag name="TIMING" val="|15.3"/>
</p:tagLst>
</file>

<file path=ppt/tags/tag4.xml><?xml version="1.0" encoding="utf-8"?>
<p:tagLst xmlns:a="http://schemas.openxmlformats.org/drawingml/2006/main" xmlns:r="http://schemas.openxmlformats.org/officeDocument/2006/relationships" xmlns:p="http://schemas.openxmlformats.org/presentationml/2006/main">
  <p:tag name="TIMING" val="|14.5"/>
</p:tagLst>
</file>

<file path=ppt/tags/tag5.xml><?xml version="1.0" encoding="utf-8"?>
<p:tagLst xmlns:a="http://schemas.openxmlformats.org/drawingml/2006/main" xmlns:r="http://schemas.openxmlformats.org/officeDocument/2006/relationships" xmlns:p="http://schemas.openxmlformats.org/presentationml/2006/main">
  <p:tag name="TIMING" val="|18.8"/>
</p:tagLst>
</file>

<file path=ppt/tags/tag6.xml><?xml version="1.0" encoding="utf-8"?>
<p:tagLst xmlns:a="http://schemas.openxmlformats.org/drawingml/2006/main" xmlns:r="http://schemas.openxmlformats.org/officeDocument/2006/relationships" xmlns:p="http://schemas.openxmlformats.org/presentationml/2006/main">
  <p:tag name="TIMING" val="|16.3"/>
</p:tagLst>
</file>

<file path=ppt/tags/tag7.xml><?xml version="1.0" encoding="utf-8"?>
<p:tagLst xmlns:a="http://schemas.openxmlformats.org/drawingml/2006/main" xmlns:r="http://schemas.openxmlformats.org/officeDocument/2006/relationships" xmlns:p="http://schemas.openxmlformats.org/presentationml/2006/main">
  <p:tag name="TIMING" val="|24.9"/>
</p:tagLst>
</file>

<file path=ppt/tags/tag8.xml><?xml version="1.0" encoding="utf-8"?>
<p:tagLst xmlns:a="http://schemas.openxmlformats.org/drawingml/2006/main" xmlns:r="http://schemas.openxmlformats.org/officeDocument/2006/relationships" xmlns:p="http://schemas.openxmlformats.org/presentationml/2006/main">
  <p:tag name="TIMING" val="|5.7|1.3|1|1.6|1.1|1"/>
</p:tagLst>
</file>

<file path=ppt/tags/tag9.xml><?xml version="1.0" encoding="utf-8"?>
<p:tagLst xmlns:a="http://schemas.openxmlformats.org/drawingml/2006/main" xmlns:r="http://schemas.openxmlformats.org/officeDocument/2006/relationships" xmlns:p="http://schemas.openxmlformats.org/presentationml/2006/main">
  <p:tag name="TIMING" val="|14.6|35.2|22.8|21.8|25.3|19.9|20.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959</TotalTime>
  <Words>1802</Words>
  <Application>Microsoft Office PowerPoint</Application>
  <PresentationFormat>Màn hình rộng</PresentationFormat>
  <Paragraphs>149</Paragraphs>
  <Slides>31</Slides>
  <Notes>3</Notes>
  <HiddenSlides>0</HiddenSlides>
  <MMClips>12</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31</vt:i4>
      </vt:variant>
    </vt:vector>
  </HeadingPairs>
  <TitlesOfParts>
    <vt:vector size="39" baseType="lpstr">
      <vt:lpstr>Arabic Typesetting</vt:lpstr>
      <vt:lpstr>Arial</vt:lpstr>
      <vt:lpstr>Calibri</vt:lpstr>
      <vt:lpstr>Calibri Light</vt:lpstr>
      <vt:lpstr>Söhne</vt:lpstr>
      <vt:lpstr>Times New Roman</vt:lpstr>
      <vt:lpstr>Wingdings</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PHAM THI NGOC ANH</cp:lastModifiedBy>
  <cp:revision>48</cp:revision>
  <dcterms:created xsi:type="dcterms:W3CDTF">2023-02-01T04:45:54Z</dcterms:created>
  <dcterms:modified xsi:type="dcterms:W3CDTF">2025-04-24T07:15:34Z</dcterms:modified>
</cp:coreProperties>
</file>