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331" r:id="rId4"/>
    <p:sldId id="270" r:id="rId5"/>
    <p:sldId id="332" r:id="rId6"/>
    <p:sldId id="343" r:id="rId7"/>
    <p:sldId id="305" r:id="rId8"/>
    <p:sldId id="271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14" r:id="rId19"/>
    <p:sldId id="294" r:id="rId20"/>
    <p:sldId id="330" r:id="rId21"/>
    <p:sldId id="296" r:id="rId22"/>
    <p:sldId id="297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34739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9: Education in the Future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836269" y="0"/>
            <a:ext cx="33557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                  Lesson 2.2: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880" y="685409"/>
            <a:ext cx="88188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Unit 9: Education in the Future</a:t>
            </a:r>
          </a:p>
          <a:p>
            <a:pPr algn="ctr"/>
            <a:r>
              <a:rPr lang="en-US" sz="4400" b="1" dirty="0">
                <a:solidFill>
                  <a:srgbClr val="00B0F0"/>
                </a:solidFill>
              </a:rPr>
              <a:t>Lesson 2.2: Grammar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Pages: 95 &amp; 96</a:t>
            </a:r>
          </a:p>
        </p:txBody>
      </p:sp>
      <p:pic>
        <p:nvPicPr>
          <p:cNvPr id="1026" name="Picture 2" descr="The Future of Education | Marymount University">
            <a:extLst>
              <a:ext uri="{FF2B5EF4-FFF2-40B4-BE49-F238E27FC236}">
                <a16:creationId xmlns:a16="http://schemas.microsoft.com/office/drawing/2014/main" id="{A1708312-74EA-754C-5CFD-9F8FB1A1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6" y="2657474"/>
            <a:ext cx="11151219" cy="36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FF13F6-1C23-A52E-513D-5B47405CBB0D}"/>
              </a:ext>
            </a:extLst>
          </p:cNvPr>
          <p:cNvSpPr txBox="1"/>
          <p:nvPr/>
        </p:nvSpPr>
        <p:spPr>
          <a:xfrm>
            <a:off x="612560" y="947951"/>
            <a:ext cx="10049522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lesson./We/have/tablets/bring/to/our/every/to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have/charge/doesn't/at/her/tablet/home./Kate/to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can/games/Students/tablets./their/install/on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D23F7-B49E-BB1D-F001-02F416BE6300}"/>
              </a:ext>
            </a:extLst>
          </p:cNvPr>
          <p:cNvSpPr txBox="1"/>
          <p:nvPr/>
        </p:nvSpPr>
        <p:spPr>
          <a:xfrm>
            <a:off x="719091" y="1807361"/>
            <a:ext cx="7723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We have to bring our tablets to every lesson.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A33CD-97C6-BC27-3F47-6AF6DD57D6EB}"/>
              </a:ext>
            </a:extLst>
          </p:cNvPr>
          <p:cNvSpPr txBox="1"/>
          <p:nvPr/>
        </p:nvSpPr>
        <p:spPr>
          <a:xfrm>
            <a:off x="719091" y="3264609"/>
            <a:ext cx="878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Kate doesn't have to charge her tablet at home.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887AF-467A-7B09-AABE-45E344E404A5}"/>
              </a:ext>
            </a:extLst>
          </p:cNvPr>
          <p:cNvSpPr txBox="1"/>
          <p:nvPr/>
        </p:nvSpPr>
        <p:spPr>
          <a:xfrm>
            <a:off x="719091" y="4721857"/>
            <a:ext cx="761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Students can install games on their tablets.</a:t>
            </a:r>
          </a:p>
        </p:txBody>
      </p:sp>
    </p:spTree>
    <p:extLst>
      <p:ext uri="{BB962C8B-B14F-4D97-AF65-F5344CB8AC3E}">
        <p14:creationId xmlns:p14="http://schemas.microsoft.com/office/powerpoint/2010/main" val="8008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DFD29-427B-7AC6-0D64-6F682E139246}"/>
              </a:ext>
            </a:extLst>
          </p:cNvPr>
          <p:cNvSpPr txBox="1"/>
          <p:nvPr/>
        </p:nvSpPr>
        <p:spPr>
          <a:xfrm>
            <a:off x="1538654" y="564428"/>
            <a:ext cx="10653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Circle the sentence with the similar meaning.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CD37B-739E-8BEB-8DE7-8ACE1AF8935C}"/>
              </a:ext>
            </a:extLst>
          </p:cNvPr>
          <p:cNvSpPr txBox="1"/>
          <p:nvPr/>
        </p:nvSpPr>
        <p:spPr>
          <a:xfrm>
            <a:off x="941033" y="1420426"/>
            <a:ext cx="10102788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1. Students must charge their tablets before class.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"We are allowed to charge our tablets during class." 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"We have to charge our tablets before class."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c. "We don't have to charge our tablets before class."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d. "We shouldn't have to charge our tablets before class."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CA0B17-8D15-5FB6-0FEF-73BE42238BE8}"/>
              </a:ext>
            </a:extLst>
          </p:cNvPr>
          <p:cNvSpPr/>
          <p:nvPr/>
        </p:nvSpPr>
        <p:spPr>
          <a:xfrm>
            <a:off x="838179" y="3058104"/>
            <a:ext cx="603682" cy="577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B4E2A-1064-E1A8-4AE3-A0D3F63262AB}"/>
              </a:ext>
            </a:extLst>
          </p:cNvPr>
          <p:cNvCxnSpPr/>
          <p:nvPr/>
        </p:nvCxnSpPr>
        <p:spPr>
          <a:xfrm>
            <a:off x="2991775" y="2112885"/>
            <a:ext cx="8356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7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A7E05-BC35-FEC5-CC6B-0CA8E95E9FCB}"/>
              </a:ext>
            </a:extLst>
          </p:cNvPr>
          <p:cNvSpPr txBox="1"/>
          <p:nvPr/>
        </p:nvSpPr>
        <p:spPr>
          <a:xfrm>
            <a:off x="949911" y="887766"/>
            <a:ext cx="1010278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2. "We can't post mean things on social media."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Students must post mean things on social media. 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Students shouldn't be allowed to post mean things on social media.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c. Students don't have to post mean things on social media. d. Students mustn't post mean things on social media.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092B7C-567F-1749-AAF7-E534615C1BCF}"/>
              </a:ext>
            </a:extLst>
          </p:cNvPr>
          <p:cNvSpPr/>
          <p:nvPr/>
        </p:nvSpPr>
        <p:spPr>
          <a:xfrm>
            <a:off x="837460" y="4732605"/>
            <a:ext cx="603682" cy="577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1A7C05-329F-02B3-D17A-102E2A073D80}"/>
              </a:ext>
            </a:extLst>
          </p:cNvPr>
          <p:cNvCxnSpPr/>
          <p:nvPr/>
        </p:nvCxnSpPr>
        <p:spPr>
          <a:xfrm>
            <a:off x="2263806" y="1571347"/>
            <a:ext cx="7929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0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F883FA-126B-55C8-7B8E-11EB9DC16B85}"/>
              </a:ext>
            </a:extLst>
          </p:cNvPr>
          <p:cNvSpPr txBox="1"/>
          <p:nvPr/>
        </p:nvSpPr>
        <p:spPr>
          <a:xfrm>
            <a:off x="941033" y="1420426"/>
            <a:ext cx="10102788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3. Students must not play online games in class.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"We can't play online games in class." 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"We should be allowed to play online games in class."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c. "We shouldn't have to play online games in class."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d. "We don't have to play online games in class."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5EE672-E0ED-EFD6-3288-E1FB296491A2}"/>
              </a:ext>
            </a:extLst>
          </p:cNvPr>
          <p:cNvSpPr/>
          <p:nvPr/>
        </p:nvSpPr>
        <p:spPr>
          <a:xfrm>
            <a:off x="846338" y="2358289"/>
            <a:ext cx="603682" cy="577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90E207-A5FB-A3CB-0723-3B2629F3FC0F}"/>
              </a:ext>
            </a:extLst>
          </p:cNvPr>
          <p:cNvCxnSpPr>
            <a:cxnSpLocks/>
          </p:cNvCxnSpPr>
          <p:nvPr/>
        </p:nvCxnSpPr>
        <p:spPr>
          <a:xfrm>
            <a:off x="2991775" y="2112885"/>
            <a:ext cx="14887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A2E652-1DF4-87C3-FC00-8F27BA922BB5}"/>
              </a:ext>
            </a:extLst>
          </p:cNvPr>
          <p:cNvSpPr/>
          <p:nvPr/>
        </p:nvSpPr>
        <p:spPr>
          <a:xfrm>
            <a:off x="257907" y="564428"/>
            <a:ext cx="6284936" cy="7317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Further practice Exercise a, WB p.53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66291-2671-E11F-7CFB-6E106D7D3705}"/>
              </a:ext>
            </a:extLst>
          </p:cNvPr>
          <p:cNvSpPr txBox="1"/>
          <p:nvPr/>
        </p:nvSpPr>
        <p:spPr>
          <a:xfrm>
            <a:off x="6542843" y="637896"/>
            <a:ext cx="4980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Circle the correct words.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56222-C2E9-F923-F6F1-5D79C27B7C79}"/>
              </a:ext>
            </a:extLst>
          </p:cNvPr>
          <p:cNvSpPr txBox="1"/>
          <p:nvPr/>
        </p:nvSpPr>
        <p:spPr>
          <a:xfrm>
            <a:off x="257907" y="1662571"/>
            <a:ext cx="11540516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1. Students must/mustn't charge their tablets and return them after school. No student is allowed to bring their tablet home.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2. Students can/can't use 3D printers for their projects. However, they must/mustn't ask for permission from teachers.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3. My sister has to/doesn't have to wear a uniform. Her school lets students wear regular clothes.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42C9C2-AC95-C4A6-E70C-290C8B892F44}"/>
              </a:ext>
            </a:extLst>
          </p:cNvPr>
          <p:cNvCxnSpPr>
            <a:cxnSpLocks/>
          </p:cNvCxnSpPr>
          <p:nvPr/>
        </p:nvCxnSpPr>
        <p:spPr>
          <a:xfrm>
            <a:off x="369184" y="2942187"/>
            <a:ext cx="69198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565D015-90F2-7EA2-D324-C2D584CF8E62}"/>
              </a:ext>
            </a:extLst>
          </p:cNvPr>
          <p:cNvSpPr/>
          <p:nvPr/>
        </p:nvSpPr>
        <p:spPr>
          <a:xfrm>
            <a:off x="2015231" y="1788292"/>
            <a:ext cx="819409" cy="598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F0A496-06D6-E92D-B8D7-2D4062A4B96F}"/>
              </a:ext>
            </a:extLst>
          </p:cNvPr>
          <p:cNvCxnSpPr>
            <a:cxnSpLocks/>
          </p:cNvCxnSpPr>
          <p:nvPr/>
        </p:nvCxnSpPr>
        <p:spPr>
          <a:xfrm>
            <a:off x="2433961" y="4222558"/>
            <a:ext cx="4721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1F6D256-3DAC-DC36-F6FC-08BB45D9F103}"/>
              </a:ext>
            </a:extLst>
          </p:cNvPr>
          <p:cNvSpPr/>
          <p:nvPr/>
        </p:nvSpPr>
        <p:spPr>
          <a:xfrm>
            <a:off x="2015232" y="3145847"/>
            <a:ext cx="597340" cy="471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356F9D-B76C-172F-32B1-46B93AE648A8}"/>
              </a:ext>
            </a:extLst>
          </p:cNvPr>
          <p:cNvSpPr/>
          <p:nvPr/>
        </p:nvSpPr>
        <p:spPr>
          <a:xfrm>
            <a:off x="315612" y="3717240"/>
            <a:ext cx="794097" cy="588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C9D41F-4A43-99FA-57EB-6D444A951DF8}"/>
              </a:ext>
            </a:extLst>
          </p:cNvPr>
          <p:cNvCxnSpPr>
            <a:cxnSpLocks/>
          </p:cNvCxnSpPr>
          <p:nvPr/>
        </p:nvCxnSpPr>
        <p:spPr>
          <a:xfrm>
            <a:off x="7824651" y="4841289"/>
            <a:ext cx="34355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C730B2-1058-0354-CD4D-D0D9AE5C7106}"/>
              </a:ext>
            </a:extLst>
          </p:cNvPr>
          <p:cNvCxnSpPr>
            <a:cxnSpLocks/>
          </p:cNvCxnSpPr>
          <p:nvPr/>
        </p:nvCxnSpPr>
        <p:spPr>
          <a:xfrm>
            <a:off x="395310" y="5501915"/>
            <a:ext cx="29095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78431FA-00CD-CB24-F2F6-0BAF32E0248D}"/>
              </a:ext>
            </a:extLst>
          </p:cNvPr>
          <p:cNvSpPr/>
          <p:nvPr/>
        </p:nvSpPr>
        <p:spPr>
          <a:xfrm>
            <a:off x="3004457" y="4359624"/>
            <a:ext cx="2403565" cy="588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88E527-7DF6-032A-732B-C1DDBE88DE12}"/>
              </a:ext>
            </a:extLst>
          </p:cNvPr>
          <p:cNvSpPr txBox="1"/>
          <p:nvPr/>
        </p:nvSpPr>
        <p:spPr>
          <a:xfrm>
            <a:off x="286304" y="852254"/>
            <a:ext cx="11619391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4. "I told you! We have to/must submit our assignments before classes! It's in the Student Handbook!”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5. Notice for all students. No phones are allowed in the classroom. All students have to/must put their phones in their lockers during class.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6. When using the school's computers, students mustn't/don't have to install any software on the computers.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7. Teachers must/mustn't upload their lessons online. Sometimes students can't go to school or need to look at the material a second time at home.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19AF9C-1B4F-BABC-8FE2-F3E5D425BA59}"/>
              </a:ext>
            </a:extLst>
          </p:cNvPr>
          <p:cNvCxnSpPr>
            <a:cxnSpLocks/>
          </p:cNvCxnSpPr>
          <p:nvPr/>
        </p:nvCxnSpPr>
        <p:spPr>
          <a:xfrm>
            <a:off x="923278" y="2115845"/>
            <a:ext cx="28586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EA0FD53-BD74-4028-3E53-A5542878E0F7}"/>
              </a:ext>
            </a:extLst>
          </p:cNvPr>
          <p:cNvSpPr/>
          <p:nvPr/>
        </p:nvSpPr>
        <p:spPr>
          <a:xfrm>
            <a:off x="2907892" y="974546"/>
            <a:ext cx="1175836" cy="588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6AE575-2B00-7C5F-EA0E-9F439B143361}"/>
              </a:ext>
            </a:extLst>
          </p:cNvPr>
          <p:cNvCxnSpPr>
            <a:cxnSpLocks/>
          </p:cNvCxnSpPr>
          <p:nvPr/>
        </p:nvCxnSpPr>
        <p:spPr>
          <a:xfrm>
            <a:off x="4083728" y="2756517"/>
            <a:ext cx="57656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9C94CC0-E7AE-379C-3C56-0F389400DECC}"/>
              </a:ext>
            </a:extLst>
          </p:cNvPr>
          <p:cNvSpPr/>
          <p:nvPr/>
        </p:nvSpPr>
        <p:spPr>
          <a:xfrm>
            <a:off x="1541417" y="2898388"/>
            <a:ext cx="811166" cy="588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687D16-0D56-07FD-3205-01D07E3585D1}"/>
              </a:ext>
            </a:extLst>
          </p:cNvPr>
          <p:cNvCxnSpPr>
            <a:cxnSpLocks/>
          </p:cNvCxnSpPr>
          <p:nvPr/>
        </p:nvCxnSpPr>
        <p:spPr>
          <a:xfrm>
            <a:off x="1666803" y="4040566"/>
            <a:ext cx="4162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B741826-6D6F-906D-D253-4C71E33C8E3D}"/>
              </a:ext>
            </a:extLst>
          </p:cNvPr>
          <p:cNvSpPr/>
          <p:nvPr/>
        </p:nvSpPr>
        <p:spPr>
          <a:xfrm>
            <a:off x="7287828" y="3552242"/>
            <a:ext cx="1261368" cy="588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2D7D61-28D9-3188-BB63-761548A98FF1}"/>
              </a:ext>
            </a:extLst>
          </p:cNvPr>
          <p:cNvCxnSpPr>
            <a:cxnSpLocks/>
          </p:cNvCxnSpPr>
          <p:nvPr/>
        </p:nvCxnSpPr>
        <p:spPr>
          <a:xfrm>
            <a:off x="8187401" y="5311553"/>
            <a:ext cx="2914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E10D30-1DFC-D0F4-954B-15D74A6BFCA2}"/>
              </a:ext>
            </a:extLst>
          </p:cNvPr>
          <p:cNvCxnSpPr>
            <a:cxnSpLocks/>
          </p:cNvCxnSpPr>
          <p:nvPr/>
        </p:nvCxnSpPr>
        <p:spPr>
          <a:xfrm>
            <a:off x="391886" y="5942374"/>
            <a:ext cx="103849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E592A57-41E1-735F-9CC9-EA7F9AB6052A}"/>
              </a:ext>
            </a:extLst>
          </p:cNvPr>
          <p:cNvSpPr/>
          <p:nvPr/>
        </p:nvSpPr>
        <p:spPr>
          <a:xfrm>
            <a:off x="2024743" y="4839384"/>
            <a:ext cx="809897" cy="588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05D63-FCE0-6D78-68F8-12CB4B144F42}"/>
              </a:ext>
            </a:extLst>
          </p:cNvPr>
          <p:cNvSpPr txBox="1"/>
          <p:nvPr/>
        </p:nvSpPr>
        <p:spPr>
          <a:xfrm>
            <a:off x="4166132" y="514570"/>
            <a:ext cx="79252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Fill in the blanks with the correct modals or semi-modals of obligation and prohibition.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82F1-3943-03C3-4769-390BB578A9E7}"/>
              </a:ext>
            </a:extLst>
          </p:cNvPr>
          <p:cNvSpPr/>
          <p:nvPr/>
        </p:nvSpPr>
        <p:spPr>
          <a:xfrm>
            <a:off x="153880" y="564428"/>
            <a:ext cx="3958986" cy="9270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Further practice Exercise a, WB p.53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2CAF0-7271-32C5-958B-768AF18777CB}"/>
              </a:ext>
            </a:extLst>
          </p:cNvPr>
          <p:cNvSpPr txBox="1"/>
          <p:nvPr/>
        </p:nvSpPr>
        <p:spPr>
          <a:xfrm>
            <a:off x="248575" y="1784413"/>
            <a:ext cx="11478827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1. Students ___________ (not) send instant messages during class.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2. "I ___________ do a presentation in each subject at the end of the semester."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3. Our school doesn't have a rule about attending class in person. We ___________ (not) go to school every day. We can sometimes just study online.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C5718-7E13-3C6E-FFC8-D6218693374D}"/>
              </a:ext>
            </a:extLst>
          </p:cNvPr>
          <p:cNvSpPr txBox="1"/>
          <p:nvPr/>
        </p:nvSpPr>
        <p:spPr>
          <a:xfrm>
            <a:off x="2458101" y="1938503"/>
            <a:ext cx="191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mustn’t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DD7-4F97-CD24-B6C6-73AE955F6B5C}"/>
              </a:ext>
            </a:extLst>
          </p:cNvPr>
          <p:cNvSpPr txBox="1"/>
          <p:nvPr/>
        </p:nvSpPr>
        <p:spPr>
          <a:xfrm>
            <a:off x="1254752" y="2676714"/>
            <a:ext cx="191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have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0B6A6-1BEF-8C2F-AB69-14D57C7609EE}"/>
              </a:ext>
            </a:extLst>
          </p:cNvPr>
          <p:cNvSpPr txBox="1"/>
          <p:nvPr/>
        </p:nvSpPr>
        <p:spPr>
          <a:xfrm>
            <a:off x="888781" y="4856551"/>
            <a:ext cx="243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don’t have to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06B345-1FE7-56E1-6543-92289083E941}"/>
              </a:ext>
            </a:extLst>
          </p:cNvPr>
          <p:cNvCxnSpPr>
            <a:cxnSpLocks/>
          </p:cNvCxnSpPr>
          <p:nvPr/>
        </p:nvCxnSpPr>
        <p:spPr>
          <a:xfrm>
            <a:off x="5525589" y="2484089"/>
            <a:ext cx="57345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8B0D2E-044E-9EF5-2E78-A0A0C12D9C4E}"/>
              </a:ext>
            </a:extLst>
          </p:cNvPr>
          <p:cNvCxnSpPr>
            <a:cxnSpLocks/>
          </p:cNvCxnSpPr>
          <p:nvPr/>
        </p:nvCxnSpPr>
        <p:spPr>
          <a:xfrm>
            <a:off x="3445043" y="3222300"/>
            <a:ext cx="5433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9C2280-2872-4187-70D9-95AD3BBC7CBF}"/>
              </a:ext>
            </a:extLst>
          </p:cNvPr>
          <p:cNvCxnSpPr>
            <a:cxnSpLocks/>
          </p:cNvCxnSpPr>
          <p:nvPr/>
        </p:nvCxnSpPr>
        <p:spPr>
          <a:xfrm>
            <a:off x="8138160" y="5415200"/>
            <a:ext cx="3017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E9B275-C740-54D3-2C08-1C18C932F7FC}"/>
              </a:ext>
            </a:extLst>
          </p:cNvPr>
          <p:cNvCxnSpPr>
            <a:cxnSpLocks/>
          </p:cNvCxnSpPr>
          <p:nvPr/>
        </p:nvCxnSpPr>
        <p:spPr>
          <a:xfrm>
            <a:off x="312705" y="6145800"/>
            <a:ext cx="27440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6C38E-D68C-1040-203E-D2922B8A1423}"/>
              </a:ext>
            </a:extLst>
          </p:cNvPr>
          <p:cNvSpPr txBox="1"/>
          <p:nvPr/>
        </p:nvSpPr>
        <p:spPr>
          <a:xfrm>
            <a:off x="427607" y="648069"/>
            <a:ext cx="11336785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4. Students ___________ have a teacher's permission before using the school lab or computer room.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5. Students ___________ (not) bring food or drink into class.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6. We ___________ (not) use our tablets outside of class. The school has a rule about it.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7. Teachers ___________ (not) wear suits to school, but their clothes must look clean and professional.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88A5B-C93C-8757-B519-98C1F723ADCB}"/>
              </a:ext>
            </a:extLst>
          </p:cNvPr>
          <p:cNvCxnSpPr>
            <a:cxnSpLocks/>
          </p:cNvCxnSpPr>
          <p:nvPr/>
        </p:nvCxnSpPr>
        <p:spPr>
          <a:xfrm>
            <a:off x="5987735" y="1360736"/>
            <a:ext cx="55130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CBB9D5-EB6C-46B4-103C-96CDD5074DFD}"/>
              </a:ext>
            </a:extLst>
          </p:cNvPr>
          <p:cNvCxnSpPr>
            <a:cxnSpLocks/>
          </p:cNvCxnSpPr>
          <p:nvPr/>
        </p:nvCxnSpPr>
        <p:spPr>
          <a:xfrm>
            <a:off x="533168" y="2085026"/>
            <a:ext cx="5415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D4D94-D7FB-9392-9AEE-D8EBF8D8E20C}"/>
              </a:ext>
            </a:extLst>
          </p:cNvPr>
          <p:cNvSpPr txBox="1"/>
          <p:nvPr/>
        </p:nvSpPr>
        <p:spPr>
          <a:xfrm>
            <a:off x="2626777" y="801367"/>
            <a:ext cx="191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E83D9A-9364-3A72-F5D2-DC7997693823}"/>
              </a:ext>
            </a:extLst>
          </p:cNvPr>
          <p:cNvCxnSpPr>
            <a:cxnSpLocks/>
          </p:cNvCxnSpPr>
          <p:nvPr/>
        </p:nvCxnSpPr>
        <p:spPr>
          <a:xfrm>
            <a:off x="5719207" y="2805597"/>
            <a:ext cx="46918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BDE74E-9B3B-1AB6-CD5C-6189E485960A}"/>
              </a:ext>
            </a:extLst>
          </p:cNvPr>
          <p:cNvSpPr txBox="1"/>
          <p:nvPr/>
        </p:nvSpPr>
        <p:spPr>
          <a:xfrm>
            <a:off x="2621914" y="2260011"/>
            <a:ext cx="191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mustn’t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7D884-47BA-1A0D-FED7-B8CFAFC24E8A}"/>
              </a:ext>
            </a:extLst>
          </p:cNvPr>
          <p:cNvSpPr txBox="1"/>
          <p:nvPr/>
        </p:nvSpPr>
        <p:spPr>
          <a:xfrm>
            <a:off x="1901302" y="2991038"/>
            <a:ext cx="191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A2CC2-7E1D-3461-B395-CAE8C0427AFC}"/>
              </a:ext>
            </a:extLst>
          </p:cNvPr>
          <p:cNvSpPr txBox="1"/>
          <p:nvPr/>
        </p:nvSpPr>
        <p:spPr>
          <a:xfrm>
            <a:off x="2379216" y="4445549"/>
            <a:ext cx="2453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don’t have 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95A568-0218-986D-127F-5736F43C70AE}"/>
              </a:ext>
            </a:extLst>
          </p:cNvPr>
          <p:cNvCxnSpPr>
            <a:cxnSpLocks/>
          </p:cNvCxnSpPr>
          <p:nvPr/>
        </p:nvCxnSpPr>
        <p:spPr>
          <a:xfrm>
            <a:off x="4819350" y="3533665"/>
            <a:ext cx="50561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85C3E7-8ACD-608C-91BD-52439E8785AA}"/>
              </a:ext>
            </a:extLst>
          </p:cNvPr>
          <p:cNvCxnSpPr>
            <a:cxnSpLocks/>
          </p:cNvCxnSpPr>
          <p:nvPr/>
        </p:nvCxnSpPr>
        <p:spPr>
          <a:xfrm>
            <a:off x="5732270" y="4986293"/>
            <a:ext cx="32122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ACB84-04E6-D473-6A4F-921F7AF56063}"/>
              </a:ext>
            </a:extLst>
          </p:cNvPr>
          <p:cNvSpPr txBox="1"/>
          <p:nvPr/>
        </p:nvSpPr>
        <p:spPr>
          <a:xfrm>
            <a:off x="369277" y="485727"/>
            <a:ext cx="115530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In pairs: Use modals and semi-modals to talk about the rules at your school.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E288778-E1C4-B1F0-58AC-7FB98E03E595}"/>
              </a:ext>
            </a:extLst>
          </p:cNvPr>
          <p:cNvSpPr/>
          <p:nvPr/>
        </p:nvSpPr>
        <p:spPr>
          <a:xfrm>
            <a:off x="852854" y="1652868"/>
            <a:ext cx="5292969" cy="1679331"/>
          </a:xfrm>
          <a:prstGeom prst="wedgeRoundRectCallout">
            <a:avLst>
              <a:gd name="adj1" fmla="val -2886"/>
              <a:gd name="adj2" fmla="val 76773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We can't be late for class, </a:t>
            </a:r>
          </a:p>
          <a:p>
            <a:pPr algn="ctr"/>
            <a:r>
              <a:rPr lang="en-US" sz="3200" dirty="0">
                <a:solidFill>
                  <a:schemeClr val="accent5"/>
                </a:solidFill>
              </a:rPr>
              <a:t>and we have to bring a pen.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1D9B6E8-2468-B340-5B47-414E8228E325}"/>
              </a:ext>
            </a:extLst>
          </p:cNvPr>
          <p:cNvSpPr/>
          <p:nvPr/>
        </p:nvSpPr>
        <p:spPr>
          <a:xfrm>
            <a:off x="5566299" y="4174127"/>
            <a:ext cx="5872493" cy="1679331"/>
          </a:xfrm>
          <a:prstGeom prst="wedgeRoundRectCallout">
            <a:avLst>
              <a:gd name="adj1" fmla="val -70480"/>
              <a:gd name="adj2" fmla="val -4322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We mustn’t use smart phones in class and we have to ask for teachers’ permission to go out.</a:t>
            </a:r>
          </a:p>
        </p:txBody>
      </p:sp>
    </p:spTree>
    <p:extLst>
      <p:ext uri="{BB962C8B-B14F-4D97-AF65-F5344CB8AC3E}">
        <p14:creationId xmlns:p14="http://schemas.microsoft.com/office/powerpoint/2010/main" val="7903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9346A-DE2B-7BDF-CCEE-82128671A334}"/>
              </a:ext>
            </a:extLst>
          </p:cNvPr>
          <p:cNvSpPr/>
          <p:nvPr/>
        </p:nvSpPr>
        <p:spPr>
          <a:xfrm>
            <a:off x="846981" y="645000"/>
            <a:ext cx="1085378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the rules at your school, using </a:t>
            </a:r>
            <a:r>
              <a:rPr lang="en-US" sz="3600" b="1" i="1" dirty="0">
                <a:solidFill>
                  <a:srgbClr val="0070C0"/>
                </a:solidFill>
              </a:rPr>
              <a:t>must, have to, mustn’t, don’t have to, can’t.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C621B-56FF-878F-F7DC-E9473D66A342}"/>
              </a:ext>
            </a:extLst>
          </p:cNvPr>
          <p:cNvSpPr/>
          <p:nvPr/>
        </p:nvSpPr>
        <p:spPr>
          <a:xfrm>
            <a:off x="834308" y="2430891"/>
            <a:ext cx="1085378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For example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We have to wear uniform to school.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Girls have to wear </a:t>
            </a:r>
            <a:r>
              <a:rPr lang="en-US" sz="3600" dirty="0" err="1">
                <a:solidFill>
                  <a:srgbClr val="0070C0"/>
                </a:solidFill>
              </a:rPr>
              <a:t>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dai</a:t>
            </a:r>
            <a:r>
              <a:rPr lang="en-US" sz="3600" dirty="0">
                <a:solidFill>
                  <a:srgbClr val="0070C0"/>
                </a:solidFill>
              </a:rPr>
              <a:t> on Mondays.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We mustn’t smoke at school.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We can’t leave early without teachers’ permission.</a:t>
            </a:r>
          </a:p>
        </p:txBody>
      </p:sp>
    </p:spTree>
    <p:extLst>
      <p:ext uri="{BB962C8B-B14F-4D97-AF65-F5344CB8AC3E}">
        <p14:creationId xmlns:p14="http://schemas.microsoft.com/office/powerpoint/2010/main" val="25676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11409681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713" y="1616401"/>
            <a:ext cx="1104411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Modals and semi-modals of obligation and prohibition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AABB7-376F-87DE-03F1-98B4212A0881}"/>
              </a:ext>
            </a:extLst>
          </p:cNvPr>
          <p:cNvSpPr/>
          <p:nvPr/>
        </p:nvSpPr>
        <p:spPr>
          <a:xfrm>
            <a:off x="434713" y="3139895"/>
            <a:ext cx="61067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school rules.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 the grammar structure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53 </a:t>
            </a:r>
            <a:r>
              <a:rPr lang="en-US" sz="3600" b="1" i="1" dirty="0">
                <a:solidFill>
                  <a:srgbClr val="0070C0"/>
                </a:solidFill>
              </a:rPr>
              <a:t>WB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96 &amp; 97 </a:t>
            </a:r>
            <a:r>
              <a:rPr lang="en-US" sz="3600" b="1" i="1" dirty="0">
                <a:solidFill>
                  <a:srgbClr val="0070C0"/>
                </a:solidFill>
              </a:rPr>
              <a:t>SB</a:t>
            </a:r>
            <a:r>
              <a:rPr lang="en-US" sz="3600" i="1" dirty="0">
                <a:solidFill>
                  <a:srgbClr val="0070C0"/>
                </a:solidFill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for your attention sign illustration | Free Vector">
            <a:extLst>
              <a:ext uri="{FF2B5EF4-FFF2-40B4-BE49-F238E27FC236}">
                <a16:creationId xmlns:a16="http://schemas.microsoft.com/office/drawing/2014/main" id="{CC890FB4-5A16-1750-0E1A-0914CD15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" y="100362"/>
            <a:ext cx="11775688" cy="65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4F4F46-B44C-E69C-C95B-56049BDE9865}"/>
              </a:ext>
            </a:extLst>
          </p:cNvPr>
          <p:cNvSpPr txBox="1"/>
          <p:nvPr/>
        </p:nvSpPr>
        <p:spPr>
          <a:xfrm>
            <a:off x="297402" y="393069"/>
            <a:ext cx="548196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ACROSS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2. You do this to make sure that your device has electricity and is ready to use.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4. This is a type of online chat that allows you to send messages with someone else who is also using it at the same time.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5. You do this to put a comment, photo, or article onto the internet.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6. This is a small computer that is easy to carry, with a large touchscreen and no keyboard.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DOWN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1. They are websites and software used for connecting with people on the internet.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3. You do this after downloading a program to use it on your computer.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1CA7D-ADCD-AA64-CC0F-5FEFFDAC2E0D}"/>
              </a:ext>
            </a:extLst>
          </p:cNvPr>
          <p:cNvSpPr txBox="1"/>
          <p:nvPr/>
        </p:nvSpPr>
        <p:spPr>
          <a:xfrm>
            <a:off x="2809669" y="140350"/>
            <a:ext cx="7896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Read the clues and do the crossword puzzle.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67637-56B1-1BCC-9CC1-472C1F490F05}"/>
              </a:ext>
            </a:extLst>
          </p:cNvPr>
          <p:cNvSpPr txBox="1"/>
          <p:nvPr/>
        </p:nvSpPr>
        <p:spPr>
          <a:xfrm>
            <a:off x="10289219" y="1420427"/>
            <a:ext cx="346230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FEBBFF-DFCC-70FF-EA74-D5F3C615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81" y="1368857"/>
            <a:ext cx="6137912" cy="4120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D85972-762E-789A-4989-36C9DA032C8C}"/>
              </a:ext>
            </a:extLst>
          </p:cNvPr>
          <p:cNvSpPr txBox="1"/>
          <p:nvPr/>
        </p:nvSpPr>
        <p:spPr>
          <a:xfrm>
            <a:off x="8130380" y="2148396"/>
            <a:ext cx="32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0335ED-F261-F606-176B-F0E730C8C8B0}"/>
              </a:ext>
            </a:extLst>
          </p:cNvPr>
          <p:cNvSpPr txBox="1"/>
          <p:nvPr/>
        </p:nvSpPr>
        <p:spPr>
          <a:xfrm>
            <a:off x="8517551" y="2148395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BCBD8D-F036-A703-092A-477127D4D44A}"/>
              </a:ext>
            </a:extLst>
          </p:cNvPr>
          <p:cNvSpPr txBox="1"/>
          <p:nvPr/>
        </p:nvSpPr>
        <p:spPr>
          <a:xfrm>
            <a:off x="8822198" y="2149901"/>
            <a:ext cx="33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A3AB8-57AA-8054-26BA-CC44F13941EC}"/>
              </a:ext>
            </a:extLst>
          </p:cNvPr>
          <p:cNvSpPr txBox="1"/>
          <p:nvPr/>
        </p:nvSpPr>
        <p:spPr>
          <a:xfrm>
            <a:off x="9174039" y="2148395"/>
            <a:ext cx="31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86ACF3-FBC2-7030-BC2F-E4E5D73E349B}"/>
              </a:ext>
            </a:extLst>
          </p:cNvPr>
          <p:cNvSpPr txBox="1"/>
          <p:nvPr/>
        </p:nvSpPr>
        <p:spPr>
          <a:xfrm>
            <a:off x="9517101" y="2148394"/>
            <a:ext cx="2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EB0BF3-0FA3-1E78-F10B-18EEE91D2537}"/>
              </a:ext>
            </a:extLst>
          </p:cNvPr>
          <p:cNvSpPr txBox="1"/>
          <p:nvPr/>
        </p:nvSpPr>
        <p:spPr>
          <a:xfrm>
            <a:off x="9860163" y="2148395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A2B95-5033-72F0-F1F9-A24C8926E280}"/>
              </a:ext>
            </a:extLst>
          </p:cNvPr>
          <p:cNvSpPr txBox="1"/>
          <p:nvPr/>
        </p:nvSpPr>
        <p:spPr>
          <a:xfrm>
            <a:off x="6758013" y="2842334"/>
            <a:ext cx="32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025ED-974E-6457-8D33-2C0D83E1E14B}"/>
              </a:ext>
            </a:extLst>
          </p:cNvPr>
          <p:cNvSpPr txBox="1"/>
          <p:nvPr/>
        </p:nvSpPr>
        <p:spPr>
          <a:xfrm>
            <a:off x="7078214" y="2843826"/>
            <a:ext cx="35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E3234B-6C42-FF59-D106-7A850A82EA85}"/>
              </a:ext>
            </a:extLst>
          </p:cNvPr>
          <p:cNvSpPr txBox="1"/>
          <p:nvPr/>
        </p:nvSpPr>
        <p:spPr>
          <a:xfrm>
            <a:off x="7431180" y="2842333"/>
            <a:ext cx="35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62C07-2672-979F-2E1F-94AF92CA7332}"/>
              </a:ext>
            </a:extLst>
          </p:cNvPr>
          <p:cNvSpPr txBox="1"/>
          <p:nvPr/>
        </p:nvSpPr>
        <p:spPr>
          <a:xfrm>
            <a:off x="7769429" y="2842334"/>
            <a:ext cx="34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BE37D-4E21-A2D9-A8B5-6C6C7963B7E3}"/>
              </a:ext>
            </a:extLst>
          </p:cNvPr>
          <p:cNvSpPr txBox="1"/>
          <p:nvPr/>
        </p:nvSpPr>
        <p:spPr>
          <a:xfrm>
            <a:off x="8112018" y="2837869"/>
            <a:ext cx="33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248770-E4F2-B4C4-ADBF-B7D9EA840769}"/>
              </a:ext>
            </a:extLst>
          </p:cNvPr>
          <p:cNvSpPr txBox="1"/>
          <p:nvPr/>
        </p:nvSpPr>
        <p:spPr>
          <a:xfrm>
            <a:off x="8453779" y="2831210"/>
            <a:ext cx="35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DFAE1D-9625-B7D2-D0CA-67075A6E4D36}"/>
              </a:ext>
            </a:extLst>
          </p:cNvPr>
          <p:cNvSpPr txBox="1"/>
          <p:nvPr/>
        </p:nvSpPr>
        <p:spPr>
          <a:xfrm>
            <a:off x="8807612" y="2844274"/>
            <a:ext cx="34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1BFC0B-6959-D955-416B-3031A9EDACB9}"/>
              </a:ext>
            </a:extLst>
          </p:cNvPr>
          <p:cNvSpPr txBox="1"/>
          <p:nvPr/>
        </p:nvSpPr>
        <p:spPr>
          <a:xfrm>
            <a:off x="9198021" y="2837869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E0BF58-EF11-D157-E8D1-A0D8648BD3EA}"/>
              </a:ext>
            </a:extLst>
          </p:cNvPr>
          <p:cNvSpPr txBox="1"/>
          <p:nvPr/>
        </p:nvSpPr>
        <p:spPr>
          <a:xfrm>
            <a:off x="9545715" y="2850098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02ACA-1C0B-B3B5-DE9D-2908EC1E9981}"/>
              </a:ext>
            </a:extLst>
          </p:cNvPr>
          <p:cNvSpPr txBox="1"/>
          <p:nvPr/>
        </p:nvSpPr>
        <p:spPr>
          <a:xfrm>
            <a:off x="9878224" y="2837869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0A5DC8-C1B3-24A1-7B6C-E330FCA4105C}"/>
              </a:ext>
            </a:extLst>
          </p:cNvPr>
          <p:cNvSpPr txBox="1"/>
          <p:nvPr/>
        </p:nvSpPr>
        <p:spPr>
          <a:xfrm>
            <a:off x="10183024" y="2846783"/>
            <a:ext cx="36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53F0DB-092D-B008-6632-6A6B546EB37B}"/>
              </a:ext>
            </a:extLst>
          </p:cNvPr>
          <p:cNvSpPr txBox="1"/>
          <p:nvPr/>
        </p:nvSpPr>
        <p:spPr>
          <a:xfrm>
            <a:off x="10555441" y="2837035"/>
            <a:ext cx="3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F3722E-0831-DBBC-BFAD-1C494F833345}"/>
              </a:ext>
            </a:extLst>
          </p:cNvPr>
          <p:cNvSpPr txBox="1"/>
          <p:nvPr/>
        </p:nvSpPr>
        <p:spPr>
          <a:xfrm>
            <a:off x="10915558" y="2837869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65D3D-F214-B0E5-9E09-5489DBE1C71B}"/>
              </a:ext>
            </a:extLst>
          </p:cNvPr>
          <p:cNvSpPr txBox="1"/>
          <p:nvPr/>
        </p:nvSpPr>
        <p:spPr>
          <a:xfrm>
            <a:off x="11235645" y="2844272"/>
            <a:ext cx="30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9E6D94-F23B-D9B4-6544-0DC3E208F39F}"/>
              </a:ext>
            </a:extLst>
          </p:cNvPr>
          <p:cNvSpPr txBox="1"/>
          <p:nvPr/>
        </p:nvSpPr>
        <p:spPr>
          <a:xfrm>
            <a:off x="11580475" y="2837869"/>
            <a:ext cx="33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205C8E-7A45-8641-0674-0E9A90D4E590}"/>
              </a:ext>
            </a:extLst>
          </p:cNvPr>
          <p:cNvSpPr txBox="1"/>
          <p:nvPr/>
        </p:nvSpPr>
        <p:spPr>
          <a:xfrm>
            <a:off x="6056665" y="3523436"/>
            <a:ext cx="33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C53F66-D70E-95EC-EBE9-ACBE28D2A420}"/>
              </a:ext>
            </a:extLst>
          </p:cNvPr>
          <p:cNvSpPr txBox="1"/>
          <p:nvPr/>
        </p:nvSpPr>
        <p:spPr>
          <a:xfrm>
            <a:off x="6382544" y="3518652"/>
            <a:ext cx="34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9448CB-12AF-4E46-5CD2-81C482619A5E}"/>
              </a:ext>
            </a:extLst>
          </p:cNvPr>
          <p:cNvSpPr txBox="1"/>
          <p:nvPr/>
        </p:nvSpPr>
        <p:spPr>
          <a:xfrm>
            <a:off x="6758013" y="3518653"/>
            <a:ext cx="3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70949B-1978-FFFC-60C7-905FB0BBB3FB}"/>
              </a:ext>
            </a:extLst>
          </p:cNvPr>
          <p:cNvSpPr txBox="1"/>
          <p:nvPr/>
        </p:nvSpPr>
        <p:spPr>
          <a:xfrm>
            <a:off x="7083559" y="3523436"/>
            <a:ext cx="34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A70C9D-ACB3-77B2-C802-62F621FD0DA6}"/>
              </a:ext>
            </a:extLst>
          </p:cNvPr>
          <p:cNvSpPr txBox="1"/>
          <p:nvPr/>
        </p:nvSpPr>
        <p:spPr>
          <a:xfrm>
            <a:off x="7799376" y="4900447"/>
            <a:ext cx="32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289FF-CECF-34FC-B213-94192D408A4B}"/>
              </a:ext>
            </a:extLst>
          </p:cNvPr>
          <p:cNvSpPr txBox="1"/>
          <p:nvPr/>
        </p:nvSpPr>
        <p:spPr>
          <a:xfrm>
            <a:off x="8130380" y="4910550"/>
            <a:ext cx="34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6DBA08-F91A-F87A-E593-0E3E5B484DB6}"/>
              </a:ext>
            </a:extLst>
          </p:cNvPr>
          <p:cNvSpPr txBox="1"/>
          <p:nvPr/>
        </p:nvSpPr>
        <p:spPr>
          <a:xfrm>
            <a:off x="8476289" y="4906907"/>
            <a:ext cx="33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A6EE3C-AF82-AE8C-3C8F-655AA6C1211B}"/>
              </a:ext>
            </a:extLst>
          </p:cNvPr>
          <p:cNvSpPr txBox="1"/>
          <p:nvPr/>
        </p:nvSpPr>
        <p:spPr>
          <a:xfrm>
            <a:off x="8847689" y="4910549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399D58-F96F-DB47-43D2-A602714BD155}"/>
              </a:ext>
            </a:extLst>
          </p:cNvPr>
          <p:cNvSpPr txBox="1"/>
          <p:nvPr/>
        </p:nvSpPr>
        <p:spPr>
          <a:xfrm>
            <a:off x="9168107" y="4904872"/>
            <a:ext cx="34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7830EF-BA47-A313-318C-DE87B5368654}"/>
              </a:ext>
            </a:extLst>
          </p:cNvPr>
          <p:cNvSpPr txBox="1"/>
          <p:nvPr/>
        </p:nvSpPr>
        <p:spPr>
          <a:xfrm>
            <a:off x="9545714" y="4920491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02F74F-1F63-7B05-CAB3-890367075D69}"/>
              </a:ext>
            </a:extLst>
          </p:cNvPr>
          <p:cNvSpPr txBox="1"/>
          <p:nvPr/>
        </p:nvSpPr>
        <p:spPr>
          <a:xfrm>
            <a:off x="8130380" y="1443685"/>
            <a:ext cx="30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6101D2-FC77-33E9-5DD2-7F7F65FA74EF}"/>
              </a:ext>
            </a:extLst>
          </p:cNvPr>
          <p:cNvSpPr txBox="1"/>
          <p:nvPr/>
        </p:nvSpPr>
        <p:spPr>
          <a:xfrm>
            <a:off x="8165710" y="1793289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76BE37-79D9-55A7-72A5-3ED12E708BBF}"/>
              </a:ext>
            </a:extLst>
          </p:cNvPr>
          <p:cNvSpPr txBox="1"/>
          <p:nvPr/>
        </p:nvSpPr>
        <p:spPr>
          <a:xfrm>
            <a:off x="8106824" y="4213288"/>
            <a:ext cx="34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04CE6E-0096-3530-30C0-49EC55AB2FB9}"/>
              </a:ext>
            </a:extLst>
          </p:cNvPr>
          <p:cNvSpPr txBox="1"/>
          <p:nvPr/>
        </p:nvSpPr>
        <p:spPr>
          <a:xfrm>
            <a:off x="8124887" y="2493133"/>
            <a:ext cx="30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66049C-BD91-EB05-57AF-3EF5A96EC052}"/>
              </a:ext>
            </a:extLst>
          </p:cNvPr>
          <p:cNvSpPr txBox="1"/>
          <p:nvPr/>
        </p:nvSpPr>
        <p:spPr>
          <a:xfrm>
            <a:off x="8154172" y="3190447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8A601-D185-62B4-82F4-7735D2F77DCE}"/>
              </a:ext>
            </a:extLst>
          </p:cNvPr>
          <p:cNvSpPr txBox="1"/>
          <p:nvPr/>
        </p:nvSpPr>
        <p:spPr>
          <a:xfrm>
            <a:off x="8127466" y="3523436"/>
            <a:ext cx="33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C386A3-914E-438B-2A69-524EB56A3CA0}"/>
              </a:ext>
            </a:extLst>
          </p:cNvPr>
          <p:cNvSpPr txBox="1"/>
          <p:nvPr/>
        </p:nvSpPr>
        <p:spPr>
          <a:xfrm>
            <a:off x="8096362" y="3868362"/>
            <a:ext cx="35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F753AD-6B4A-5EAF-3630-A1A6ED60646B}"/>
              </a:ext>
            </a:extLst>
          </p:cNvPr>
          <p:cNvSpPr txBox="1"/>
          <p:nvPr/>
        </p:nvSpPr>
        <p:spPr>
          <a:xfrm>
            <a:off x="8117635" y="4566180"/>
            <a:ext cx="33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44D537-B0EE-96C4-80DE-9E23686FA772}"/>
              </a:ext>
            </a:extLst>
          </p:cNvPr>
          <p:cNvSpPr txBox="1"/>
          <p:nvPr/>
        </p:nvSpPr>
        <p:spPr>
          <a:xfrm>
            <a:off x="7078214" y="2493133"/>
            <a:ext cx="35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F345DC-AB3D-12AC-4442-106791CD2E02}"/>
              </a:ext>
            </a:extLst>
          </p:cNvPr>
          <p:cNvSpPr txBox="1"/>
          <p:nvPr/>
        </p:nvSpPr>
        <p:spPr>
          <a:xfrm>
            <a:off x="7083560" y="3185023"/>
            <a:ext cx="35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E24730-69A6-54AF-8808-EC29F796F23A}"/>
              </a:ext>
            </a:extLst>
          </p:cNvPr>
          <p:cNvSpPr txBox="1"/>
          <p:nvPr/>
        </p:nvSpPr>
        <p:spPr>
          <a:xfrm>
            <a:off x="7080463" y="3874367"/>
            <a:ext cx="33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5137C6-CC8A-FD17-5982-D7B83CF743DC}"/>
              </a:ext>
            </a:extLst>
          </p:cNvPr>
          <p:cNvSpPr txBox="1"/>
          <p:nvPr/>
        </p:nvSpPr>
        <p:spPr>
          <a:xfrm>
            <a:off x="7078214" y="4212780"/>
            <a:ext cx="35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031E4E-A2AE-8A89-45A5-4239137136FB}"/>
              </a:ext>
            </a:extLst>
          </p:cNvPr>
          <p:cNvSpPr txBox="1"/>
          <p:nvPr/>
        </p:nvSpPr>
        <p:spPr>
          <a:xfrm>
            <a:off x="7078214" y="4565046"/>
            <a:ext cx="35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41273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533180"/>
            <a:ext cx="8946502" cy="596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167" y="41148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B1DC2E-5CBD-7784-0C94-3750FB9D5F1E}"/>
              </a:ext>
            </a:extLst>
          </p:cNvPr>
          <p:cNvSpPr txBox="1"/>
          <p:nvPr/>
        </p:nvSpPr>
        <p:spPr>
          <a:xfrm>
            <a:off x="1512902" y="377241"/>
            <a:ext cx="9494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Modals and semi-modals of obligation and prohibition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21728-4DAC-DDE5-B12F-3BB03E322959}"/>
              </a:ext>
            </a:extLst>
          </p:cNvPr>
          <p:cNvSpPr txBox="1"/>
          <p:nvPr/>
        </p:nvSpPr>
        <p:spPr>
          <a:xfrm>
            <a:off x="773836" y="1540328"/>
            <a:ext cx="106443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Students </a:t>
            </a:r>
            <a:r>
              <a:rPr lang="en-US" sz="3200" b="1" dirty="0">
                <a:solidFill>
                  <a:srgbClr val="0070C0"/>
                </a:solidFill>
              </a:rPr>
              <a:t>must</a:t>
            </a:r>
            <a:r>
              <a:rPr lang="en-US" sz="3200" dirty="0">
                <a:solidFill>
                  <a:srgbClr val="0070C0"/>
                </a:solidFill>
              </a:rPr>
              <a:t> bring their tablets to class.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Students </a:t>
            </a:r>
            <a:r>
              <a:rPr lang="en-US" sz="3200" b="1" dirty="0">
                <a:solidFill>
                  <a:srgbClr val="0070C0"/>
                </a:solidFill>
              </a:rPr>
              <a:t>must not </a:t>
            </a:r>
            <a:r>
              <a:rPr lang="en-US" sz="3200" dirty="0">
                <a:solidFill>
                  <a:srgbClr val="0070C0"/>
                </a:solidFill>
              </a:rPr>
              <a:t>play online games in class.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b="1" dirty="0">
                <a:solidFill>
                  <a:srgbClr val="0070C0"/>
                </a:solidFill>
              </a:rPr>
              <a:t>have to </a:t>
            </a:r>
            <a:r>
              <a:rPr lang="en-US" sz="3200" dirty="0">
                <a:solidFill>
                  <a:srgbClr val="0070C0"/>
                </a:solidFill>
              </a:rPr>
              <a:t>bring our tablets to class.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b="1" dirty="0">
                <a:solidFill>
                  <a:srgbClr val="0070C0"/>
                </a:solidFill>
              </a:rPr>
              <a:t>can't</a:t>
            </a:r>
            <a:r>
              <a:rPr lang="en-US" sz="3200" dirty="0">
                <a:solidFill>
                  <a:srgbClr val="0070C0"/>
                </a:solidFill>
              </a:rPr>
              <a:t> play online games in class.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b="1" dirty="0">
                <a:solidFill>
                  <a:srgbClr val="0070C0"/>
                </a:solidFill>
              </a:rPr>
              <a:t>don't have to </a:t>
            </a:r>
            <a:r>
              <a:rPr lang="en-US" sz="3200" dirty="0">
                <a:solidFill>
                  <a:srgbClr val="0070C0"/>
                </a:solidFill>
              </a:rPr>
              <a:t>bring lunch, we </a:t>
            </a:r>
            <a:r>
              <a:rPr lang="en-US" sz="3200" b="1" dirty="0">
                <a:solidFill>
                  <a:srgbClr val="0070C0"/>
                </a:solidFill>
              </a:rPr>
              <a:t>can</a:t>
            </a:r>
            <a:r>
              <a:rPr lang="en-US" sz="3200" dirty="0">
                <a:solidFill>
                  <a:srgbClr val="0070C0"/>
                </a:solidFill>
              </a:rPr>
              <a:t> buy it.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8A40D-971A-9524-1879-F4DDEE87CAC5}"/>
              </a:ext>
            </a:extLst>
          </p:cNvPr>
          <p:cNvSpPr txBox="1"/>
          <p:nvPr/>
        </p:nvSpPr>
        <p:spPr>
          <a:xfrm>
            <a:off x="645110" y="883638"/>
            <a:ext cx="9494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Read the sentences and complete the rules.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3B9AD6C8-E34B-DF81-31C0-2E82F105E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58805"/>
              </p:ext>
            </p:extLst>
          </p:nvPr>
        </p:nvGraphicFramePr>
        <p:xfrm>
          <a:off x="676183" y="4301413"/>
          <a:ext cx="10741980" cy="2032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1">
                  <a:extLst>
                    <a:ext uri="{9D8B030D-6E8A-4147-A177-3AD203B41FA5}">
                      <a16:colId xmlns:a16="http://schemas.microsoft.com/office/drawing/2014/main" val="1483580023"/>
                    </a:ext>
                  </a:extLst>
                </a:gridCol>
                <a:gridCol w="2547891">
                  <a:extLst>
                    <a:ext uri="{9D8B030D-6E8A-4147-A177-3AD203B41FA5}">
                      <a16:colId xmlns:a16="http://schemas.microsoft.com/office/drawing/2014/main" val="3588839006"/>
                    </a:ext>
                  </a:extLst>
                </a:gridCol>
                <a:gridCol w="2618913">
                  <a:extLst>
                    <a:ext uri="{9D8B030D-6E8A-4147-A177-3AD203B41FA5}">
                      <a16:colId xmlns:a16="http://schemas.microsoft.com/office/drawing/2014/main" val="4058551812"/>
                    </a:ext>
                  </a:extLst>
                </a:gridCol>
                <a:gridCol w="3630965">
                  <a:extLst>
                    <a:ext uri="{9D8B030D-6E8A-4147-A177-3AD203B41FA5}">
                      <a16:colId xmlns:a16="http://schemas.microsoft.com/office/drawing/2014/main" val="3150580742"/>
                    </a:ext>
                  </a:extLst>
                </a:gridCol>
              </a:tblGrid>
              <a:tr h="558719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Obligation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Prohibition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Not limited to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2625"/>
                  </a:ext>
                </a:extLst>
              </a:tr>
              <a:tr h="51490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Write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21622"/>
                  </a:ext>
                </a:extLst>
              </a:tr>
              <a:tr h="95563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Talk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4193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EE5571-FE4E-175A-54A4-092C72C60A5D}"/>
              </a:ext>
            </a:extLst>
          </p:cNvPr>
          <p:cNvSpPr txBox="1"/>
          <p:nvPr/>
        </p:nvSpPr>
        <p:spPr>
          <a:xfrm>
            <a:off x="3089429" y="4829986"/>
            <a:ext cx="249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F05D6-75C6-ECFF-E532-757B2C3859DA}"/>
              </a:ext>
            </a:extLst>
          </p:cNvPr>
          <p:cNvSpPr txBox="1"/>
          <p:nvPr/>
        </p:nvSpPr>
        <p:spPr>
          <a:xfrm>
            <a:off x="5584055" y="4829985"/>
            <a:ext cx="249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Mustn’t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CBFA4-80DB-791E-48F6-300B009A150B}"/>
              </a:ext>
            </a:extLst>
          </p:cNvPr>
          <p:cNvSpPr txBox="1"/>
          <p:nvPr/>
        </p:nvSpPr>
        <p:spPr>
          <a:xfrm>
            <a:off x="3089429" y="5456768"/>
            <a:ext cx="249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Have 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70F599-BCA1-DC91-8ED2-B980C5D11883}"/>
              </a:ext>
            </a:extLst>
          </p:cNvPr>
          <p:cNvSpPr txBox="1"/>
          <p:nvPr/>
        </p:nvSpPr>
        <p:spPr>
          <a:xfrm>
            <a:off x="5584055" y="5477771"/>
            <a:ext cx="249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Can’t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D82D2-679F-A621-74DB-C759F505A359}"/>
              </a:ext>
            </a:extLst>
          </p:cNvPr>
          <p:cNvSpPr txBox="1"/>
          <p:nvPr/>
        </p:nvSpPr>
        <p:spPr>
          <a:xfrm>
            <a:off x="8279910" y="5317671"/>
            <a:ext cx="249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Don’t have to </a:t>
            </a:r>
          </a:p>
        </p:txBody>
      </p:sp>
    </p:spTree>
    <p:extLst>
      <p:ext uri="{BB962C8B-B14F-4D97-AF65-F5344CB8AC3E}">
        <p14:creationId xmlns:p14="http://schemas.microsoft.com/office/powerpoint/2010/main" val="37041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A045C9-CA43-7337-1FBC-BB441E57AC07}"/>
              </a:ext>
            </a:extLst>
          </p:cNvPr>
          <p:cNvSpPr txBox="1"/>
          <p:nvPr/>
        </p:nvSpPr>
        <p:spPr>
          <a:xfrm>
            <a:off x="1877627" y="540387"/>
            <a:ext cx="9610078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Students </a:t>
            </a:r>
            <a:r>
              <a:rPr lang="en-US" sz="3200" b="1" dirty="0">
                <a:solidFill>
                  <a:srgbClr val="0070C0"/>
                </a:solidFill>
              </a:rPr>
              <a:t>should</a:t>
            </a:r>
            <a:r>
              <a:rPr lang="en-US" sz="3200" dirty="0">
                <a:solidFill>
                  <a:srgbClr val="0070C0"/>
                </a:solidFill>
              </a:rPr>
              <a:t> be allowed to wear sneakers at school.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b="1" dirty="0">
                <a:solidFill>
                  <a:srgbClr val="0070C0"/>
                </a:solidFill>
              </a:rPr>
              <a:t>shouldn't</a:t>
            </a:r>
            <a:r>
              <a:rPr lang="en-US" sz="3200" dirty="0">
                <a:solidFill>
                  <a:srgbClr val="0070C0"/>
                </a:solidFill>
              </a:rPr>
              <a:t> have to wait in line at the cafeteria.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6CD96-8179-337C-9543-6CC2D4FD81CC}"/>
              </a:ext>
            </a:extLst>
          </p:cNvPr>
          <p:cNvSpPr txBox="1"/>
          <p:nvPr/>
        </p:nvSpPr>
        <p:spPr>
          <a:xfrm>
            <a:off x="266330" y="568171"/>
            <a:ext cx="1207363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Notes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717DD-8E82-4F26-226B-BE55867BB115}"/>
              </a:ext>
            </a:extLst>
          </p:cNvPr>
          <p:cNvSpPr txBox="1"/>
          <p:nvPr/>
        </p:nvSpPr>
        <p:spPr>
          <a:xfrm>
            <a:off x="559293" y="2312989"/>
            <a:ext cx="109284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- We can suggest new rules with </a:t>
            </a:r>
            <a:r>
              <a:rPr lang="en-US" sz="3200" i="1" dirty="0">
                <a:solidFill>
                  <a:srgbClr val="FF0000"/>
                </a:solidFill>
              </a:rPr>
              <a:t>should</a:t>
            </a:r>
            <a:r>
              <a:rPr lang="en-US" sz="3200" dirty="0">
                <a:solidFill>
                  <a:srgbClr val="0070C0"/>
                </a:solidFill>
              </a:rPr>
              <a:t> or </a:t>
            </a:r>
            <a:r>
              <a:rPr lang="en-US" sz="3200" i="1" dirty="0">
                <a:solidFill>
                  <a:srgbClr val="FF0000"/>
                </a:solidFill>
              </a:rPr>
              <a:t>shouldn’t</a:t>
            </a:r>
            <a:r>
              <a:rPr lang="en-US" sz="3200" i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- We can’t use </a:t>
            </a:r>
            <a:r>
              <a:rPr lang="en-US" sz="3200" i="1" dirty="0">
                <a:solidFill>
                  <a:srgbClr val="FF0000"/>
                </a:solidFill>
              </a:rPr>
              <a:t>should</a:t>
            </a:r>
            <a:r>
              <a:rPr lang="en-US" sz="3200" dirty="0">
                <a:solidFill>
                  <a:srgbClr val="0070C0"/>
                </a:solidFill>
              </a:rPr>
              <a:t> with other modal verbs like </a:t>
            </a:r>
            <a:r>
              <a:rPr lang="en-US" sz="3200" i="1" dirty="0">
                <a:solidFill>
                  <a:srgbClr val="FF0000"/>
                </a:solidFill>
              </a:rPr>
              <a:t>must</a:t>
            </a:r>
            <a:r>
              <a:rPr lang="en-US" sz="3200" dirty="0">
                <a:solidFill>
                  <a:srgbClr val="0070C0"/>
                </a:solidFill>
              </a:rPr>
              <a:t> or </a:t>
            </a:r>
            <a:r>
              <a:rPr lang="en-US" sz="3200" i="1" dirty="0">
                <a:solidFill>
                  <a:srgbClr val="FF0000"/>
                </a:solidFill>
              </a:rPr>
              <a:t>can</a:t>
            </a:r>
            <a:r>
              <a:rPr lang="en-US" sz="32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6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DDC688-C756-4341-26B7-4AE90CCF3C33}"/>
              </a:ext>
            </a:extLst>
          </p:cNvPr>
          <p:cNvSpPr txBox="1"/>
          <p:nvPr/>
        </p:nvSpPr>
        <p:spPr>
          <a:xfrm>
            <a:off x="211015" y="1274024"/>
            <a:ext cx="53984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picture. What do you think the girl and boy are saying?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11696-091D-D010-E95D-DADEBD2AC118}"/>
              </a:ext>
            </a:extLst>
          </p:cNvPr>
          <p:cNvSpPr/>
          <p:nvPr/>
        </p:nvSpPr>
        <p:spPr>
          <a:xfrm>
            <a:off x="281354" y="564428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7C26B-2F4F-B8F7-F696-12542399A25A}"/>
              </a:ext>
            </a:extLst>
          </p:cNvPr>
          <p:cNvSpPr txBox="1"/>
          <p:nvPr/>
        </p:nvSpPr>
        <p:spPr>
          <a:xfrm>
            <a:off x="129568" y="3816024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check your ideas.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8A527-EDAE-FF12-101A-6FD45AF5A713}"/>
              </a:ext>
            </a:extLst>
          </p:cNvPr>
          <p:cNvSpPr/>
          <p:nvPr/>
        </p:nvSpPr>
        <p:spPr>
          <a:xfrm>
            <a:off x="281354" y="3001482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0964D-D8B2-B1CC-E9BE-1E8145E8919F}"/>
              </a:ext>
            </a:extLst>
          </p:cNvPr>
          <p:cNvSpPr/>
          <p:nvPr/>
        </p:nvSpPr>
        <p:spPr>
          <a:xfrm>
            <a:off x="281353" y="4643193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781F7-D1DE-1237-9847-100E45E7D142}"/>
              </a:ext>
            </a:extLst>
          </p:cNvPr>
          <p:cNvSpPr txBox="1"/>
          <p:nvPr/>
        </p:nvSpPr>
        <p:spPr>
          <a:xfrm>
            <a:off x="129568" y="5291588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repeat.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49869-599F-B9D7-AFC1-C3786C4BE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402" y="430869"/>
            <a:ext cx="6837030" cy="5996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4A9A8F-3F07-7308-969D-0BF95247F24E}"/>
              </a:ext>
            </a:extLst>
          </p:cNvPr>
          <p:cNvSpPr txBox="1"/>
          <p:nvPr/>
        </p:nvSpPr>
        <p:spPr>
          <a:xfrm>
            <a:off x="8137652" y="4112446"/>
            <a:ext cx="146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have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64051-7F4B-8AE5-E312-643BC9686530}"/>
              </a:ext>
            </a:extLst>
          </p:cNvPr>
          <p:cNvSpPr txBox="1"/>
          <p:nvPr/>
        </p:nvSpPr>
        <p:spPr>
          <a:xfrm>
            <a:off x="6791185" y="4539574"/>
            <a:ext cx="2283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wear uniform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D24D8-B767-DFD7-1B90-2498A80D97A3}"/>
              </a:ext>
            </a:extLst>
          </p:cNvPr>
          <p:cNvSpPr txBox="1"/>
          <p:nvPr/>
        </p:nvSpPr>
        <p:spPr>
          <a:xfrm>
            <a:off x="8989654" y="5714612"/>
            <a:ext cx="1629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can’t wear</a:t>
            </a:r>
          </a:p>
        </p:txBody>
      </p:sp>
      <p:pic>
        <p:nvPicPr>
          <p:cNvPr id="15" name="CD2 TRACK 44">
            <a:hlinkClick r:id="" action="ppaction://media"/>
            <a:extLst>
              <a:ext uri="{FF2B5EF4-FFF2-40B4-BE49-F238E27FC236}">
                <a16:creationId xmlns:a16="http://schemas.microsoft.com/office/drawing/2014/main" id="{CCF5A3E5-D65C-0604-6367-081A4EE96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409" y="3001482"/>
            <a:ext cx="609600" cy="609600"/>
          </a:xfrm>
          <a:prstGeom prst="rect">
            <a:avLst/>
          </a:prstGeom>
        </p:spPr>
      </p:pic>
      <p:pic>
        <p:nvPicPr>
          <p:cNvPr id="16" name="CD2 TRACK 44">
            <a:hlinkClick r:id="" action="ppaction://media"/>
            <a:extLst>
              <a:ext uri="{FF2B5EF4-FFF2-40B4-BE49-F238E27FC236}">
                <a16:creationId xmlns:a16="http://schemas.microsoft.com/office/drawing/2014/main" id="{59EE4142-A6C1-3596-C714-24CD2D4C0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5553" y="4643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 animBg="1"/>
      <p:bldP spid="7" grpId="0"/>
      <p:bldP spid="8" grpId="0" animBg="1"/>
      <p:bldP spid="9" grpId="0" animBg="1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D955FF0-ACCA-0C14-BFAB-228260C548CC}"/>
              </a:ext>
            </a:extLst>
          </p:cNvPr>
          <p:cNvSpPr/>
          <p:nvPr/>
        </p:nvSpPr>
        <p:spPr>
          <a:xfrm>
            <a:off x="735798" y="1575415"/>
            <a:ext cx="1106585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8F2955-2A7E-8B13-7A9F-69F53EEBE487}"/>
              </a:ext>
            </a:extLst>
          </p:cNvPr>
          <p:cNvSpPr txBox="1"/>
          <p:nvPr/>
        </p:nvSpPr>
        <p:spPr>
          <a:xfrm>
            <a:off x="539150" y="1384915"/>
            <a:ext cx="9794458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1. take/care/of/tablets./Students/must/their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2. drink/Can/or/we/in/eat/class?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0C1DF-03A9-131D-FA5C-035AD5FC46DA}"/>
              </a:ext>
            </a:extLst>
          </p:cNvPr>
          <p:cNvSpPr/>
          <p:nvPr/>
        </p:nvSpPr>
        <p:spPr>
          <a:xfrm>
            <a:off x="123093" y="564428"/>
            <a:ext cx="1415561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CA031-B63D-E066-88E7-C3CF46F1244D}"/>
              </a:ext>
            </a:extLst>
          </p:cNvPr>
          <p:cNvSpPr txBox="1"/>
          <p:nvPr/>
        </p:nvSpPr>
        <p:spPr>
          <a:xfrm>
            <a:off x="1538654" y="564428"/>
            <a:ext cx="10653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Unscramble the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1E4FD-3FA7-45B7-3106-E03CE2FD39D5}"/>
              </a:ext>
            </a:extLst>
          </p:cNvPr>
          <p:cNvSpPr txBox="1"/>
          <p:nvPr/>
        </p:nvSpPr>
        <p:spPr>
          <a:xfrm>
            <a:off x="674703" y="2187585"/>
            <a:ext cx="7723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Students must take care of their tablets.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44E65-E7A2-3183-2D63-A23F8E8C2C1D}"/>
              </a:ext>
            </a:extLst>
          </p:cNvPr>
          <p:cNvSpPr txBox="1"/>
          <p:nvPr/>
        </p:nvSpPr>
        <p:spPr>
          <a:xfrm>
            <a:off x="674703" y="3666979"/>
            <a:ext cx="772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eat or drink in class?</a:t>
            </a:r>
          </a:p>
        </p:txBody>
      </p:sp>
    </p:spTree>
    <p:extLst>
      <p:ext uri="{BB962C8B-B14F-4D97-AF65-F5344CB8AC3E}">
        <p14:creationId xmlns:p14="http://schemas.microsoft.com/office/powerpoint/2010/main" val="5446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1216</Words>
  <Application>Microsoft Office PowerPoint</Application>
  <PresentationFormat>Màn hình rộng</PresentationFormat>
  <Paragraphs>172</Paragraphs>
  <Slides>24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PHAM THI NGOC ANH</cp:lastModifiedBy>
  <cp:revision>59</cp:revision>
  <dcterms:created xsi:type="dcterms:W3CDTF">2023-02-01T04:45:54Z</dcterms:created>
  <dcterms:modified xsi:type="dcterms:W3CDTF">2025-04-24T07:25:17Z</dcterms:modified>
</cp:coreProperties>
</file>