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8288000" cy="10287000"/>
  <p:notesSz cx="6858000" cy="9144000"/>
  <p:embeddedFontLst>
    <p:embeddedFont>
      <p:font typeface="Calibri" panose="020F0502020204030204" pitchFamily="34" charset="0"/>
      <p:regular r:id="rId37"/>
      <p:bold r:id="rId38"/>
      <p:italic r:id="rId39"/>
      <p:boldItalic r:id="rId40"/>
    </p:embeddedFont>
    <p:embeddedFont>
      <p:font typeface="Montserrat Classic Bold" panose="020B0604020202020204" charset="0"/>
      <p:regular r:id="rId41"/>
    </p:embeddedFont>
    <p:embeddedFont>
      <p:font typeface="Fira Sans" panose="020B0604020202020204" charset="0"/>
      <p:regular r:id="rId42"/>
    </p:embeddedFont>
    <p:embeddedFont>
      <p:font typeface="Montserrat Medium" panose="020B0604020202020204" charset="0"/>
      <p:regular r:id="rId43"/>
    </p:embeddedFont>
    <p:embeddedFont>
      <p:font typeface="Montserrat Bold Italics" panose="020B0604020202020204" charset="0"/>
      <p:regular r:id="rId44"/>
    </p:embeddedFont>
    <p:embeddedFont>
      <p:font typeface="Montserrat" panose="020B0604020202020204" charset="0"/>
      <p:regular r:id="rId45"/>
    </p:embeddedFont>
    <p:embeddedFont>
      <p:font typeface="Montserrat Ultra-Bold" panose="020B0604020202020204" charset="0"/>
      <p:regular r:id="rId46"/>
    </p:embeddedFont>
    <p:embeddedFont>
      <p:font typeface="Montserrat Italics" panose="020B0604020202020204" charset="0"/>
      <p:regular r:id="rId47"/>
    </p:embeddedFont>
    <p:embeddedFont>
      <p:font typeface="Montserrat Bold" panose="020B0604020202020204"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2.sv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17.png"/><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2.sv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2.sv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2.sv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2.sv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48.sv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53.svg"/></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10.sv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371980" y="0"/>
            <a:ext cx="743961" cy="3086100"/>
            <a:chOff x="0" y="0"/>
            <a:chExt cx="195940" cy="812800"/>
          </a:xfrm>
        </p:grpSpPr>
        <p:sp>
          <p:nvSpPr>
            <p:cNvPr id="8" name="Freeform 8"/>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9" name="TextBox 9"/>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10" name="Group 10"/>
          <p:cNvGrpSpPr/>
          <p:nvPr/>
        </p:nvGrpSpPr>
        <p:grpSpPr>
          <a:xfrm>
            <a:off x="17916020" y="7200900"/>
            <a:ext cx="743961" cy="3086100"/>
            <a:chOff x="0" y="0"/>
            <a:chExt cx="195940" cy="812800"/>
          </a:xfrm>
        </p:grpSpPr>
        <p:sp>
          <p:nvSpPr>
            <p:cNvPr id="11" name="Freeform 11"/>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12" name="TextBox 12"/>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13" name="Group 13"/>
          <p:cNvGrpSpPr/>
          <p:nvPr/>
        </p:nvGrpSpPr>
        <p:grpSpPr>
          <a:xfrm>
            <a:off x="6573916" y="7596879"/>
            <a:ext cx="1543050" cy="585096"/>
            <a:chOff x="0" y="0"/>
            <a:chExt cx="406400" cy="154099"/>
          </a:xfrm>
        </p:grpSpPr>
        <p:sp>
          <p:nvSpPr>
            <p:cNvPr id="14" name="Freeform 14"/>
            <p:cNvSpPr/>
            <p:nvPr/>
          </p:nvSpPr>
          <p:spPr>
            <a:xfrm>
              <a:off x="0" y="0"/>
              <a:ext cx="406400" cy="154099"/>
            </a:xfrm>
            <a:custGeom>
              <a:avLst/>
              <a:gdLst/>
              <a:ahLst/>
              <a:cxnLst/>
              <a:rect l="l" t="t" r="r" b="b"/>
              <a:pathLst>
                <a:path w="406400" h="154099">
                  <a:moveTo>
                    <a:pt x="0" y="0"/>
                  </a:moveTo>
                  <a:lnTo>
                    <a:pt x="406400" y="0"/>
                  </a:lnTo>
                  <a:lnTo>
                    <a:pt x="406400" y="154099"/>
                  </a:lnTo>
                  <a:lnTo>
                    <a:pt x="0" y="154099"/>
                  </a:lnTo>
                  <a:close/>
                </a:path>
              </a:pathLst>
            </a:custGeom>
            <a:solidFill>
              <a:srgbClr val="C0D3EC"/>
            </a:solidFill>
          </p:spPr>
        </p:sp>
        <p:sp>
          <p:nvSpPr>
            <p:cNvPr id="15" name="TextBox 15"/>
            <p:cNvSpPr txBox="1"/>
            <p:nvPr/>
          </p:nvSpPr>
          <p:spPr>
            <a:xfrm>
              <a:off x="0" y="-47625"/>
              <a:ext cx="406400" cy="201724"/>
            </a:xfrm>
            <a:prstGeom prst="rect">
              <a:avLst/>
            </a:prstGeom>
          </p:spPr>
          <p:txBody>
            <a:bodyPr lIns="50800" tIns="50800" rIns="50800" bIns="50800" rtlCol="0" anchor="ctr"/>
            <a:lstStyle/>
            <a:p>
              <a:pPr algn="ctr">
                <a:lnSpc>
                  <a:spcPts val="2800"/>
                </a:lnSpc>
              </a:pPr>
              <a:endParaRPr/>
            </a:p>
          </p:txBody>
        </p:sp>
      </p:grpSp>
      <p:sp>
        <p:nvSpPr>
          <p:cNvPr id="16" name="TextBox 16"/>
          <p:cNvSpPr txBox="1"/>
          <p:nvPr/>
        </p:nvSpPr>
        <p:spPr>
          <a:xfrm>
            <a:off x="7969293" y="4402080"/>
            <a:ext cx="10464715" cy="1793093"/>
          </a:xfrm>
          <a:prstGeom prst="rect">
            <a:avLst/>
          </a:prstGeom>
        </p:spPr>
        <p:txBody>
          <a:bodyPr lIns="0" tIns="0" rIns="0" bIns="0" rtlCol="0" anchor="t">
            <a:spAutoFit/>
          </a:bodyPr>
          <a:lstStyle/>
          <a:p>
            <a:pPr algn="ctr">
              <a:lnSpc>
                <a:spcPts val="7271"/>
              </a:lnSpc>
            </a:pPr>
            <a:r>
              <a:rPr lang="en-US" sz="5194">
                <a:solidFill>
                  <a:srgbClr val="3898B5"/>
                </a:solidFill>
                <a:latin typeface="Montserrat Ultra-Bold"/>
              </a:rPr>
              <a:t>BÀI 5: </a:t>
            </a:r>
          </a:p>
          <a:p>
            <a:pPr algn="ctr">
              <a:lnSpc>
                <a:spcPts val="7271"/>
              </a:lnSpc>
            </a:pPr>
            <a:r>
              <a:rPr lang="en-US" sz="5194">
                <a:solidFill>
                  <a:srgbClr val="000000"/>
                </a:solidFill>
                <a:latin typeface="Montserrat Ultra-Bold"/>
              </a:rPr>
              <a:t>THIẾT KẾ TRUY VẤN</a:t>
            </a:r>
          </a:p>
        </p:txBody>
      </p:sp>
      <p:sp>
        <p:nvSpPr>
          <p:cNvPr id="17" name="TextBox 17"/>
          <p:cNvSpPr txBox="1"/>
          <p:nvPr/>
        </p:nvSpPr>
        <p:spPr>
          <a:xfrm>
            <a:off x="10347654" y="8727991"/>
            <a:ext cx="5707992" cy="470875"/>
          </a:xfrm>
          <a:prstGeom prst="rect">
            <a:avLst/>
          </a:prstGeom>
        </p:spPr>
        <p:txBody>
          <a:bodyPr lIns="0" tIns="0" rIns="0" bIns="0" rtlCol="0" anchor="t">
            <a:spAutoFit/>
          </a:bodyPr>
          <a:lstStyle/>
          <a:p>
            <a:pPr>
              <a:lnSpc>
                <a:spcPts val="3971"/>
              </a:lnSpc>
            </a:pPr>
            <a:r>
              <a:rPr lang="en-US" sz="2836">
                <a:solidFill>
                  <a:srgbClr val="FFFFFF"/>
                </a:solidFill>
                <a:latin typeface="Montserrat"/>
              </a:rPr>
              <a:t>GIÁO VIÊN: BÙI THỊ HỒNG THU</a:t>
            </a:r>
          </a:p>
        </p:txBody>
      </p:sp>
      <p:sp>
        <p:nvSpPr>
          <p:cNvPr id="18" name="TextBox 18"/>
          <p:cNvSpPr txBox="1"/>
          <p:nvPr/>
        </p:nvSpPr>
        <p:spPr>
          <a:xfrm>
            <a:off x="8401031" y="2129295"/>
            <a:ext cx="9742137" cy="956805"/>
          </a:xfrm>
          <a:prstGeom prst="rect">
            <a:avLst/>
          </a:prstGeom>
        </p:spPr>
        <p:txBody>
          <a:bodyPr lIns="0" tIns="0" rIns="0" bIns="0" rtlCol="0" anchor="t">
            <a:spAutoFit/>
          </a:bodyPr>
          <a:lstStyle/>
          <a:p>
            <a:pPr>
              <a:lnSpc>
                <a:spcPts val="6377"/>
              </a:lnSpc>
            </a:pPr>
            <a:r>
              <a:rPr lang="en-US" sz="4555">
                <a:solidFill>
                  <a:srgbClr val="3898B5"/>
                </a:solidFill>
                <a:latin typeface="Fira Sans"/>
              </a:rPr>
              <a:t>THỰC HÀNH TẠO VÀ KHAI THÁC CSDL</a:t>
            </a:r>
          </a:p>
        </p:txBody>
      </p:sp>
      <p:grpSp>
        <p:nvGrpSpPr>
          <p:cNvPr id="19" name="Group 19"/>
          <p:cNvGrpSpPr/>
          <p:nvPr/>
        </p:nvGrpSpPr>
        <p:grpSpPr>
          <a:xfrm>
            <a:off x="8401031" y="1028700"/>
            <a:ext cx="9742137" cy="1143051"/>
            <a:chOff x="0" y="0"/>
            <a:chExt cx="12989516" cy="1524068"/>
          </a:xfrm>
        </p:grpSpPr>
        <p:sp>
          <p:nvSpPr>
            <p:cNvPr id="20" name="TextBox 20"/>
            <p:cNvSpPr txBox="1"/>
            <p:nvPr/>
          </p:nvSpPr>
          <p:spPr>
            <a:xfrm>
              <a:off x="0" y="-81939"/>
              <a:ext cx="12989516" cy="1606007"/>
            </a:xfrm>
            <a:prstGeom prst="rect">
              <a:avLst/>
            </a:prstGeom>
          </p:spPr>
          <p:txBody>
            <a:bodyPr lIns="0" tIns="0" rIns="0" bIns="0" rtlCol="0" anchor="t">
              <a:spAutoFit/>
            </a:bodyPr>
            <a:lstStyle/>
            <a:p>
              <a:pPr>
                <a:lnSpc>
                  <a:spcPts val="4526"/>
                </a:lnSpc>
              </a:pPr>
              <a:r>
                <a:rPr lang="en-US" sz="3232">
                  <a:solidFill>
                    <a:srgbClr val="000000"/>
                  </a:solidFill>
                  <a:latin typeface="Fira Sans"/>
                </a:rPr>
                <a:t>CHỦ ĐỀ F     : </a:t>
              </a:r>
            </a:p>
            <a:p>
              <a:pPr>
                <a:lnSpc>
                  <a:spcPts val="4526"/>
                </a:lnSpc>
              </a:pPr>
              <a:r>
                <a:rPr lang="en-US" sz="3232">
                  <a:solidFill>
                    <a:srgbClr val="000000"/>
                  </a:solidFill>
                  <a:latin typeface="Fira Sans"/>
                </a:rPr>
                <a:t>GIẢI QUYẾT VẤN ĐỀ VỚI SỰ TRỢ GIÚP CỦA MÁY TÍNH</a:t>
              </a:r>
            </a:p>
          </p:txBody>
        </p:sp>
        <p:sp>
          <p:nvSpPr>
            <p:cNvPr id="21" name="TextBox 21"/>
            <p:cNvSpPr txBox="1"/>
            <p:nvPr/>
          </p:nvSpPr>
          <p:spPr>
            <a:xfrm>
              <a:off x="2379428" y="-133350"/>
              <a:ext cx="787980" cy="566413"/>
            </a:xfrm>
            <a:prstGeom prst="rect">
              <a:avLst/>
            </a:prstGeom>
          </p:spPr>
          <p:txBody>
            <a:bodyPr lIns="0" tIns="0" rIns="0" bIns="0" rtlCol="0" anchor="t">
              <a:spAutoFit/>
            </a:bodyPr>
            <a:lstStyle/>
            <a:p>
              <a:pPr>
                <a:lnSpc>
                  <a:spcPts val="3001"/>
                </a:lnSpc>
              </a:pPr>
              <a:r>
                <a:rPr lang="en-US" sz="2143">
                  <a:solidFill>
                    <a:srgbClr val="000000"/>
                  </a:solidFill>
                  <a:latin typeface="Fira Sans"/>
                </a:rPr>
                <a:t>ICT</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1980" y="0"/>
            <a:ext cx="743961" cy="3086100"/>
            <a:chOff x="0" y="0"/>
            <a:chExt cx="195940" cy="812800"/>
          </a:xfrm>
        </p:grpSpPr>
        <p:sp>
          <p:nvSpPr>
            <p:cNvPr id="3" name="Freeform 3"/>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4" name="TextBox 4"/>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7916020" y="0"/>
            <a:ext cx="743961" cy="3086100"/>
            <a:chOff x="0" y="0"/>
            <a:chExt cx="195940" cy="812800"/>
          </a:xfrm>
        </p:grpSpPr>
        <p:sp>
          <p:nvSpPr>
            <p:cNvPr id="6" name="Freeform 6"/>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7" name="TextBox 7"/>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9" name="Group 9"/>
          <p:cNvGrpSpPr/>
          <p:nvPr/>
        </p:nvGrpSpPr>
        <p:grpSpPr>
          <a:xfrm>
            <a:off x="6964027" y="2051915"/>
            <a:ext cx="4359945" cy="769225"/>
            <a:chOff x="0" y="0"/>
            <a:chExt cx="1452826" cy="256322"/>
          </a:xfrm>
        </p:grpSpPr>
        <p:sp>
          <p:nvSpPr>
            <p:cNvPr id="10" name="Freeform 10"/>
            <p:cNvSpPr/>
            <p:nvPr/>
          </p:nvSpPr>
          <p:spPr>
            <a:xfrm>
              <a:off x="0" y="0"/>
              <a:ext cx="1452826" cy="256322"/>
            </a:xfrm>
            <a:custGeom>
              <a:avLst/>
              <a:gdLst/>
              <a:ahLst/>
              <a:cxnLst/>
              <a:rect l="l" t="t" r="r" b="b"/>
              <a:pathLst>
                <a:path w="1452826" h="256322">
                  <a:moveTo>
                    <a:pt x="31962" y="0"/>
                  </a:moveTo>
                  <a:lnTo>
                    <a:pt x="1420864" y="0"/>
                  </a:lnTo>
                  <a:cubicBezTo>
                    <a:pt x="1429341" y="0"/>
                    <a:pt x="1437471" y="3367"/>
                    <a:pt x="1443465" y="9362"/>
                  </a:cubicBezTo>
                  <a:cubicBezTo>
                    <a:pt x="1449459" y="15356"/>
                    <a:pt x="1452826" y="23485"/>
                    <a:pt x="1452826" y="31962"/>
                  </a:cubicBezTo>
                  <a:lnTo>
                    <a:pt x="1452826" y="224360"/>
                  </a:lnTo>
                  <a:cubicBezTo>
                    <a:pt x="1452826" y="232836"/>
                    <a:pt x="1449459" y="240966"/>
                    <a:pt x="1443465" y="246960"/>
                  </a:cubicBezTo>
                  <a:cubicBezTo>
                    <a:pt x="1437471" y="252955"/>
                    <a:pt x="1429341" y="256322"/>
                    <a:pt x="1420864" y="256322"/>
                  </a:cubicBezTo>
                  <a:lnTo>
                    <a:pt x="31962" y="256322"/>
                  </a:lnTo>
                  <a:cubicBezTo>
                    <a:pt x="14310" y="256322"/>
                    <a:pt x="0" y="242012"/>
                    <a:pt x="0" y="224360"/>
                  </a:cubicBezTo>
                  <a:lnTo>
                    <a:pt x="0" y="31962"/>
                  </a:lnTo>
                  <a:cubicBezTo>
                    <a:pt x="0" y="23485"/>
                    <a:pt x="3367" y="15356"/>
                    <a:pt x="9362" y="9362"/>
                  </a:cubicBezTo>
                  <a:cubicBezTo>
                    <a:pt x="15356" y="3367"/>
                    <a:pt x="23485" y="0"/>
                    <a:pt x="31962" y="0"/>
                  </a:cubicBezTo>
                  <a:close/>
                </a:path>
              </a:pathLst>
            </a:custGeom>
            <a:solidFill>
              <a:srgbClr val="3898B5"/>
            </a:solidFill>
          </p:spPr>
        </p:sp>
        <p:sp>
          <p:nvSpPr>
            <p:cNvPr id="11" name="TextBox 11"/>
            <p:cNvSpPr txBox="1"/>
            <p:nvPr/>
          </p:nvSpPr>
          <p:spPr>
            <a:xfrm>
              <a:off x="0" y="-76200"/>
              <a:ext cx="1452826" cy="332522"/>
            </a:xfrm>
            <a:prstGeom prst="rect">
              <a:avLst/>
            </a:prstGeom>
          </p:spPr>
          <p:txBody>
            <a:bodyPr lIns="56055" tIns="56055" rIns="56055" bIns="56055" rtlCol="0" anchor="ctr"/>
            <a:lstStyle/>
            <a:p>
              <a:pPr algn="ctr">
                <a:lnSpc>
                  <a:spcPts val="4212"/>
                </a:lnSpc>
              </a:pPr>
              <a:endParaRPr/>
            </a:p>
          </p:txBody>
        </p:sp>
      </p:grpSp>
      <p:sp>
        <p:nvSpPr>
          <p:cNvPr id="12" name="Freeform 12"/>
          <p:cNvSpPr/>
          <p:nvPr/>
        </p:nvSpPr>
        <p:spPr>
          <a:xfrm>
            <a:off x="742764" y="4014542"/>
            <a:ext cx="17173256" cy="5593402"/>
          </a:xfrm>
          <a:custGeom>
            <a:avLst/>
            <a:gdLst/>
            <a:ahLst/>
            <a:cxnLst/>
            <a:rect l="l" t="t" r="r" b="b"/>
            <a:pathLst>
              <a:path w="17173256" h="5593402">
                <a:moveTo>
                  <a:pt x="0" y="0"/>
                </a:moveTo>
                <a:lnTo>
                  <a:pt x="17173256" y="0"/>
                </a:lnTo>
                <a:lnTo>
                  <a:pt x="17173256" y="5593402"/>
                </a:lnTo>
                <a:lnTo>
                  <a:pt x="0" y="5593402"/>
                </a:lnTo>
                <a:lnTo>
                  <a:pt x="0" y="0"/>
                </a:lnTo>
                <a:close/>
              </a:path>
            </a:pathLst>
          </a:custGeom>
          <a:blipFill>
            <a:blip r:embed="rId2"/>
            <a:stretch>
              <a:fillRect/>
            </a:stretch>
          </a:blipFill>
        </p:spPr>
      </p:sp>
      <p:sp>
        <p:nvSpPr>
          <p:cNvPr id="13" name="Freeform 13"/>
          <p:cNvSpPr/>
          <p:nvPr/>
        </p:nvSpPr>
        <p:spPr>
          <a:xfrm>
            <a:off x="5727882" y="4014542"/>
            <a:ext cx="4490960" cy="1869362"/>
          </a:xfrm>
          <a:custGeom>
            <a:avLst/>
            <a:gdLst/>
            <a:ahLst/>
            <a:cxnLst/>
            <a:rect l="l" t="t" r="r" b="b"/>
            <a:pathLst>
              <a:path w="4490960" h="1869362">
                <a:moveTo>
                  <a:pt x="0" y="0"/>
                </a:moveTo>
                <a:lnTo>
                  <a:pt x="4490960" y="0"/>
                </a:lnTo>
                <a:lnTo>
                  <a:pt x="4490960" y="1869362"/>
                </a:lnTo>
                <a:lnTo>
                  <a:pt x="0" y="1869362"/>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14" name="TextBox 14"/>
          <p:cNvSpPr txBox="1"/>
          <p:nvPr/>
        </p:nvSpPr>
        <p:spPr>
          <a:xfrm>
            <a:off x="799660" y="593407"/>
            <a:ext cx="10834742" cy="670829"/>
          </a:xfrm>
          <a:prstGeom prst="rect">
            <a:avLst/>
          </a:prstGeom>
        </p:spPr>
        <p:txBody>
          <a:bodyPr lIns="0" tIns="0" rIns="0" bIns="0" rtlCol="0" anchor="t">
            <a:spAutoFit/>
          </a:bodyPr>
          <a:lstStyle/>
          <a:p>
            <a:pPr algn="ctr">
              <a:lnSpc>
                <a:spcPts val="5329"/>
              </a:lnSpc>
            </a:pPr>
            <a:r>
              <a:rPr lang="en-US" sz="4555">
                <a:solidFill>
                  <a:srgbClr val="000000"/>
                </a:solidFill>
                <a:latin typeface="Montserrat Ultra-Bold"/>
              </a:rPr>
              <a:t>2.1. THIẾT KẾ TRUY VẤN ĐƠN GIẢN</a:t>
            </a:r>
          </a:p>
        </p:txBody>
      </p:sp>
      <p:sp>
        <p:nvSpPr>
          <p:cNvPr id="15" name="TextBox 15"/>
          <p:cNvSpPr txBox="1"/>
          <p:nvPr/>
        </p:nvSpPr>
        <p:spPr>
          <a:xfrm>
            <a:off x="866335" y="1602704"/>
            <a:ext cx="5133363" cy="630187"/>
          </a:xfrm>
          <a:prstGeom prst="rect">
            <a:avLst/>
          </a:prstGeom>
        </p:spPr>
        <p:txBody>
          <a:bodyPr lIns="0" tIns="0" rIns="0" bIns="0" rtlCol="0" anchor="t">
            <a:spAutoFit/>
          </a:bodyPr>
          <a:lstStyle/>
          <a:p>
            <a:pPr algn="ctr">
              <a:lnSpc>
                <a:spcPts val="5272"/>
              </a:lnSpc>
              <a:spcBef>
                <a:spcPct val="0"/>
              </a:spcBef>
            </a:pPr>
            <a:r>
              <a:rPr lang="en-US" sz="3766" spc="15">
                <a:solidFill>
                  <a:srgbClr val="000000"/>
                </a:solidFill>
                <a:latin typeface="Montserrat Bold"/>
              </a:rPr>
              <a:t>b) Thiết kế truy vấn</a:t>
            </a:r>
          </a:p>
        </p:txBody>
      </p:sp>
      <p:sp>
        <p:nvSpPr>
          <p:cNvPr id="16" name="TextBox 16"/>
          <p:cNvSpPr txBox="1"/>
          <p:nvPr/>
        </p:nvSpPr>
        <p:spPr>
          <a:xfrm>
            <a:off x="7087490" y="2157263"/>
            <a:ext cx="4019149" cy="489284"/>
          </a:xfrm>
          <a:prstGeom prst="rect">
            <a:avLst/>
          </a:prstGeom>
        </p:spPr>
        <p:txBody>
          <a:bodyPr lIns="0" tIns="0" rIns="0" bIns="0" rtlCol="0" anchor="t">
            <a:spAutoFit/>
          </a:bodyPr>
          <a:lstStyle/>
          <a:p>
            <a:pPr algn="just">
              <a:lnSpc>
                <a:spcPts val="4006"/>
              </a:lnSpc>
            </a:pPr>
            <a:r>
              <a:rPr lang="en-US" sz="2861" spc="11">
                <a:solidFill>
                  <a:srgbClr val="F6FFC4"/>
                </a:solidFill>
                <a:latin typeface="Montserrat Bold"/>
              </a:rPr>
              <a:t>Các bước thực hiện:</a:t>
            </a:r>
          </a:p>
        </p:txBody>
      </p:sp>
      <p:sp>
        <p:nvSpPr>
          <p:cNvPr id="17" name="TextBox 17"/>
          <p:cNvSpPr txBox="1"/>
          <p:nvPr/>
        </p:nvSpPr>
        <p:spPr>
          <a:xfrm>
            <a:off x="742764" y="3144258"/>
            <a:ext cx="13225488" cy="489284"/>
          </a:xfrm>
          <a:prstGeom prst="rect">
            <a:avLst/>
          </a:prstGeom>
        </p:spPr>
        <p:txBody>
          <a:bodyPr lIns="0" tIns="0" rIns="0" bIns="0" rtlCol="0" anchor="t">
            <a:spAutoFit/>
          </a:bodyPr>
          <a:lstStyle/>
          <a:p>
            <a:pPr algn="just">
              <a:lnSpc>
                <a:spcPts val="4006"/>
              </a:lnSpc>
            </a:pPr>
            <a:r>
              <a:rPr lang="en-US" sz="2861" u="sng" spc="11">
                <a:solidFill>
                  <a:srgbClr val="000000"/>
                </a:solidFill>
                <a:latin typeface="Montserrat Bold"/>
              </a:rPr>
              <a:t>Bước 3:</a:t>
            </a:r>
            <a:r>
              <a:rPr lang="en-US" sz="2861" spc="11">
                <a:solidFill>
                  <a:srgbClr val="000000"/>
                </a:solidFill>
                <a:latin typeface="Montserrat"/>
              </a:rPr>
              <a:t> Vùng làm việc của thiết kế được mở ra và chia làm hai phần.</a:t>
            </a:r>
          </a:p>
        </p:txBody>
      </p:sp>
      <p:sp>
        <p:nvSpPr>
          <p:cNvPr id="18" name="TextBox 18"/>
          <p:cNvSpPr txBox="1"/>
          <p:nvPr/>
        </p:nvSpPr>
        <p:spPr>
          <a:xfrm>
            <a:off x="6468535" y="4138367"/>
            <a:ext cx="3464561" cy="1325578"/>
          </a:xfrm>
          <a:prstGeom prst="rect">
            <a:avLst/>
          </a:prstGeom>
        </p:spPr>
        <p:txBody>
          <a:bodyPr lIns="0" tIns="0" rIns="0" bIns="0" rtlCol="0" anchor="t">
            <a:spAutoFit/>
          </a:bodyPr>
          <a:lstStyle/>
          <a:p>
            <a:pPr algn="ctr">
              <a:lnSpc>
                <a:spcPts val="3586"/>
              </a:lnSpc>
            </a:pPr>
            <a:r>
              <a:rPr lang="en-US" sz="2561" spc="10">
                <a:solidFill>
                  <a:srgbClr val="000000"/>
                </a:solidFill>
                <a:latin typeface="Montserrat Bold"/>
              </a:rPr>
              <a:t>Phần trên: </a:t>
            </a:r>
          </a:p>
          <a:p>
            <a:pPr algn="ctr">
              <a:lnSpc>
                <a:spcPts val="3586"/>
              </a:lnSpc>
            </a:pPr>
            <a:r>
              <a:rPr lang="en-US" sz="2561" spc="10">
                <a:solidFill>
                  <a:srgbClr val="000000"/>
                </a:solidFill>
                <a:latin typeface="Montserrat"/>
              </a:rPr>
              <a:t>Hộp thể hiện các bảng vừa được chọn</a:t>
            </a:r>
          </a:p>
        </p:txBody>
      </p:sp>
      <p:sp>
        <p:nvSpPr>
          <p:cNvPr id="19" name="Freeform 19"/>
          <p:cNvSpPr/>
          <p:nvPr/>
        </p:nvSpPr>
        <p:spPr>
          <a:xfrm>
            <a:off x="9933095" y="6264904"/>
            <a:ext cx="4490960" cy="1869362"/>
          </a:xfrm>
          <a:custGeom>
            <a:avLst/>
            <a:gdLst/>
            <a:ahLst/>
            <a:cxnLst/>
            <a:rect l="l" t="t" r="r" b="b"/>
            <a:pathLst>
              <a:path w="4490960" h="1869362">
                <a:moveTo>
                  <a:pt x="0" y="0"/>
                </a:moveTo>
                <a:lnTo>
                  <a:pt x="4490960" y="0"/>
                </a:lnTo>
                <a:lnTo>
                  <a:pt x="4490960" y="1869362"/>
                </a:lnTo>
                <a:lnTo>
                  <a:pt x="0" y="1869362"/>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20" name="TextBox 20"/>
          <p:cNvSpPr txBox="1"/>
          <p:nvPr/>
        </p:nvSpPr>
        <p:spPr>
          <a:xfrm>
            <a:off x="10649601" y="6509469"/>
            <a:ext cx="3464561" cy="877903"/>
          </a:xfrm>
          <a:prstGeom prst="rect">
            <a:avLst/>
          </a:prstGeom>
        </p:spPr>
        <p:txBody>
          <a:bodyPr lIns="0" tIns="0" rIns="0" bIns="0" rtlCol="0" anchor="t">
            <a:spAutoFit/>
          </a:bodyPr>
          <a:lstStyle/>
          <a:p>
            <a:pPr algn="ctr">
              <a:lnSpc>
                <a:spcPts val="3586"/>
              </a:lnSpc>
            </a:pPr>
            <a:r>
              <a:rPr lang="en-US" sz="2561" spc="10">
                <a:solidFill>
                  <a:srgbClr val="000000"/>
                </a:solidFill>
                <a:latin typeface="Montserrat Bold"/>
              </a:rPr>
              <a:t>Phần dưới: </a:t>
            </a:r>
          </a:p>
          <a:p>
            <a:pPr algn="ctr">
              <a:lnSpc>
                <a:spcPts val="3586"/>
              </a:lnSpc>
            </a:pPr>
            <a:r>
              <a:rPr lang="en-US" sz="2561" spc="10">
                <a:solidFill>
                  <a:srgbClr val="000000"/>
                </a:solidFill>
                <a:latin typeface="Montserrat"/>
              </a:rPr>
              <a:t>Lưới QBE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1980" y="0"/>
            <a:ext cx="743961" cy="3086100"/>
            <a:chOff x="0" y="0"/>
            <a:chExt cx="195940" cy="812800"/>
          </a:xfrm>
        </p:grpSpPr>
        <p:sp>
          <p:nvSpPr>
            <p:cNvPr id="3" name="Freeform 3"/>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4" name="TextBox 4"/>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7916020" y="0"/>
            <a:ext cx="743961" cy="3086100"/>
            <a:chOff x="0" y="0"/>
            <a:chExt cx="195940" cy="812800"/>
          </a:xfrm>
        </p:grpSpPr>
        <p:sp>
          <p:nvSpPr>
            <p:cNvPr id="6" name="Freeform 6"/>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7" name="TextBox 7"/>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9" name="Group 9"/>
          <p:cNvGrpSpPr/>
          <p:nvPr/>
        </p:nvGrpSpPr>
        <p:grpSpPr>
          <a:xfrm>
            <a:off x="6964027" y="2051915"/>
            <a:ext cx="4359945" cy="769225"/>
            <a:chOff x="0" y="0"/>
            <a:chExt cx="1452826" cy="256322"/>
          </a:xfrm>
        </p:grpSpPr>
        <p:sp>
          <p:nvSpPr>
            <p:cNvPr id="10" name="Freeform 10"/>
            <p:cNvSpPr/>
            <p:nvPr/>
          </p:nvSpPr>
          <p:spPr>
            <a:xfrm>
              <a:off x="0" y="0"/>
              <a:ext cx="1452826" cy="256322"/>
            </a:xfrm>
            <a:custGeom>
              <a:avLst/>
              <a:gdLst/>
              <a:ahLst/>
              <a:cxnLst/>
              <a:rect l="l" t="t" r="r" b="b"/>
              <a:pathLst>
                <a:path w="1452826" h="256322">
                  <a:moveTo>
                    <a:pt x="31962" y="0"/>
                  </a:moveTo>
                  <a:lnTo>
                    <a:pt x="1420864" y="0"/>
                  </a:lnTo>
                  <a:cubicBezTo>
                    <a:pt x="1429341" y="0"/>
                    <a:pt x="1437471" y="3367"/>
                    <a:pt x="1443465" y="9362"/>
                  </a:cubicBezTo>
                  <a:cubicBezTo>
                    <a:pt x="1449459" y="15356"/>
                    <a:pt x="1452826" y="23485"/>
                    <a:pt x="1452826" y="31962"/>
                  </a:cubicBezTo>
                  <a:lnTo>
                    <a:pt x="1452826" y="224360"/>
                  </a:lnTo>
                  <a:cubicBezTo>
                    <a:pt x="1452826" y="232836"/>
                    <a:pt x="1449459" y="240966"/>
                    <a:pt x="1443465" y="246960"/>
                  </a:cubicBezTo>
                  <a:cubicBezTo>
                    <a:pt x="1437471" y="252955"/>
                    <a:pt x="1429341" y="256322"/>
                    <a:pt x="1420864" y="256322"/>
                  </a:cubicBezTo>
                  <a:lnTo>
                    <a:pt x="31962" y="256322"/>
                  </a:lnTo>
                  <a:cubicBezTo>
                    <a:pt x="14310" y="256322"/>
                    <a:pt x="0" y="242012"/>
                    <a:pt x="0" y="224360"/>
                  </a:cubicBezTo>
                  <a:lnTo>
                    <a:pt x="0" y="31962"/>
                  </a:lnTo>
                  <a:cubicBezTo>
                    <a:pt x="0" y="23485"/>
                    <a:pt x="3367" y="15356"/>
                    <a:pt x="9362" y="9362"/>
                  </a:cubicBezTo>
                  <a:cubicBezTo>
                    <a:pt x="15356" y="3367"/>
                    <a:pt x="23485" y="0"/>
                    <a:pt x="31962" y="0"/>
                  </a:cubicBezTo>
                  <a:close/>
                </a:path>
              </a:pathLst>
            </a:custGeom>
            <a:solidFill>
              <a:srgbClr val="3898B5"/>
            </a:solidFill>
          </p:spPr>
        </p:sp>
        <p:sp>
          <p:nvSpPr>
            <p:cNvPr id="11" name="TextBox 11"/>
            <p:cNvSpPr txBox="1"/>
            <p:nvPr/>
          </p:nvSpPr>
          <p:spPr>
            <a:xfrm>
              <a:off x="0" y="-76200"/>
              <a:ext cx="1452826" cy="332522"/>
            </a:xfrm>
            <a:prstGeom prst="rect">
              <a:avLst/>
            </a:prstGeom>
          </p:spPr>
          <p:txBody>
            <a:bodyPr lIns="56055" tIns="56055" rIns="56055" bIns="56055" rtlCol="0" anchor="ctr"/>
            <a:lstStyle/>
            <a:p>
              <a:pPr algn="ctr">
                <a:lnSpc>
                  <a:spcPts val="4212"/>
                </a:lnSpc>
              </a:pPr>
              <a:endParaRPr/>
            </a:p>
          </p:txBody>
        </p:sp>
      </p:grpSp>
      <p:sp>
        <p:nvSpPr>
          <p:cNvPr id="12" name="Freeform 12"/>
          <p:cNvSpPr/>
          <p:nvPr/>
        </p:nvSpPr>
        <p:spPr>
          <a:xfrm>
            <a:off x="4979016" y="4767017"/>
            <a:ext cx="12689914" cy="5252847"/>
          </a:xfrm>
          <a:custGeom>
            <a:avLst/>
            <a:gdLst/>
            <a:ahLst/>
            <a:cxnLst/>
            <a:rect l="l" t="t" r="r" b="b"/>
            <a:pathLst>
              <a:path w="12689914" h="5252847">
                <a:moveTo>
                  <a:pt x="0" y="0"/>
                </a:moveTo>
                <a:lnTo>
                  <a:pt x="12689914" y="0"/>
                </a:lnTo>
                <a:lnTo>
                  <a:pt x="12689914" y="5252847"/>
                </a:lnTo>
                <a:lnTo>
                  <a:pt x="0" y="5252847"/>
                </a:lnTo>
                <a:lnTo>
                  <a:pt x="0" y="0"/>
                </a:lnTo>
                <a:close/>
              </a:path>
            </a:pathLst>
          </a:custGeom>
          <a:blipFill>
            <a:blip r:embed="rId2"/>
            <a:stretch>
              <a:fillRect/>
            </a:stretch>
          </a:blipFill>
        </p:spPr>
      </p:sp>
      <p:sp>
        <p:nvSpPr>
          <p:cNvPr id="13" name="TextBox 13"/>
          <p:cNvSpPr txBox="1"/>
          <p:nvPr/>
        </p:nvSpPr>
        <p:spPr>
          <a:xfrm>
            <a:off x="799660" y="593407"/>
            <a:ext cx="10834742" cy="670829"/>
          </a:xfrm>
          <a:prstGeom prst="rect">
            <a:avLst/>
          </a:prstGeom>
        </p:spPr>
        <p:txBody>
          <a:bodyPr lIns="0" tIns="0" rIns="0" bIns="0" rtlCol="0" anchor="t">
            <a:spAutoFit/>
          </a:bodyPr>
          <a:lstStyle/>
          <a:p>
            <a:pPr algn="ctr">
              <a:lnSpc>
                <a:spcPts val="5329"/>
              </a:lnSpc>
            </a:pPr>
            <a:r>
              <a:rPr lang="en-US" sz="4555">
                <a:solidFill>
                  <a:srgbClr val="000000"/>
                </a:solidFill>
                <a:latin typeface="Montserrat Ultra-Bold"/>
              </a:rPr>
              <a:t>2.1. THIẾT KẾ TRUY VẤN ĐƠN GIẢN</a:t>
            </a:r>
          </a:p>
        </p:txBody>
      </p:sp>
      <p:sp>
        <p:nvSpPr>
          <p:cNvPr id="14" name="TextBox 14"/>
          <p:cNvSpPr txBox="1"/>
          <p:nvPr/>
        </p:nvSpPr>
        <p:spPr>
          <a:xfrm>
            <a:off x="866335" y="1602704"/>
            <a:ext cx="5133363" cy="630187"/>
          </a:xfrm>
          <a:prstGeom prst="rect">
            <a:avLst/>
          </a:prstGeom>
        </p:spPr>
        <p:txBody>
          <a:bodyPr lIns="0" tIns="0" rIns="0" bIns="0" rtlCol="0" anchor="t">
            <a:spAutoFit/>
          </a:bodyPr>
          <a:lstStyle/>
          <a:p>
            <a:pPr algn="ctr">
              <a:lnSpc>
                <a:spcPts val="5272"/>
              </a:lnSpc>
              <a:spcBef>
                <a:spcPct val="0"/>
              </a:spcBef>
            </a:pPr>
            <a:r>
              <a:rPr lang="en-US" sz="3766" spc="15">
                <a:solidFill>
                  <a:srgbClr val="000000"/>
                </a:solidFill>
                <a:latin typeface="Montserrat Bold"/>
              </a:rPr>
              <a:t>b) Thiết kế truy vấn</a:t>
            </a:r>
          </a:p>
        </p:txBody>
      </p:sp>
      <p:sp>
        <p:nvSpPr>
          <p:cNvPr id="15" name="TextBox 15"/>
          <p:cNvSpPr txBox="1"/>
          <p:nvPr/>
        </p:nvSpPr>
        <p:spPr>
          <a:xfrm>
            <a:off x="7087490" y="2157263"/>
            <a:ext cx="4019149" cy="489284"/>
          </a:xfrm>
          <a:prstGeom prst="rect">
            <a:avLst/>
          </a:prstGeom>
        </p:spPr>
        <p:txBody>
          <a:bodyPr lIns="0" tIns="0" rIns="0" bIns="0" rtlCol="0" anchor="t">
            <a:spAutoFit/>
          </a:bodyPr>
          <a:lstStyle/>
          <a:p>
            <a:pPr algn="just">
              <a:lnSpc>
                <a:spcPts val="4006"/>
              </a:lnSpc>
            </a:pPr>
            <a:r>
              <a:rPr lang="en-US" sz="2861" spc="11">
                <a:solidFill>
                  <a:srgbClr val="F6FFC4"/>
                </a:solidFill>
                <a:latin typeface="Montserrat Bold"/>
              </a:rPr>
              <a:t>Các bước thực hiện:</a:t>
            </a:r>
          </a:p>
        </p:txBody>
      </p:sp>
      <p:sp>
        <p:nvSpPr>
          <p:cNvPr id="16" name="TextBox 16"/>
          <p:cNvSpPr txBox="1"/>
          <p:nvPr/>
        </p:nvSpPr>
        <p:spPr>
          <a:xfrm>
            <a:off x="742764" y="3144258"/>
            <a:ext cx="16075558" cy="1498934"/>
          </a:xfrm>
          <a:prstGeom prst="rect">
            <a:avLst/>
          </a:prstGeom>
        </p:spPr>
        <p:txBody>
          <a:bodyPr lIns="0" tIns="0" rIns="0" bIns="0" rtlCol="0" anchor="t">
            <a:spAutoFit/>
          </a:bodyPr>
          <a:lstStyle/>
          <a:p>
            <a:pPr algn="just">
              <a:lnSpc>
                <a:spcPts val="4006"/>
              </a:lnSpc>
            </a:pPr>
            <a:r>
              <a:rPr lang="en-US" sz="2861" u="sng" spc="11">
                <a:solidFill>
                  <a:srgbClr val="000000"/>
                </a:solidFill>
                <a:latin typeface="Montserrat Bold"/>
              </a:rPr>
              <a:t>Bước 4:</a:t>
            </a:r>
            <a:r>
              <a:rPr lang="en-US" sz="2861" spc="11">
                <a:solidFill>
                  <a:srgbClr val="000000"/>
                </a:solidFill>
                <a:latin typeface="Montserrat"/>
              </a:rPr>
              <a:t> Muốn chọn lấy dữ liệu từ trường nào, chỉ cần nháy đúp chuột lên tên trường trong hộp thể hiện bảng. Tên trường sẽ xuất hiện trong cột ở lưới ô bên dưới, tuần tự từ trái sang phải theo trình tự thao tác chọn.</a:t>
            </a:r>
          </a:p>
        </p:txBody>
      </p:sp>
      <p:sp>
        <p:nvSpPr>
          <p:cNvPr id="17" name="Freeform 17"/>
          <p:cNvSpPr/>
          <p:nvPr/>
        </p:nvSpPr>
        <p:spPr>
          <a:xfrm flipH="1">
            <a:off x="3174930" y="7664029"/>
            <a:ext cx="2278958" cy="948616"/>
          </a:xfrm>
          <a:custGeom>
            <a:avLst/>
            <a:gdLst/>
            <a:ahLst/>
            <a:cxnLst/>
            <a:rect l="l" t="t" r="r" b="b"/>
            <a:pathLst>
              <a:path w="2278958" h="948616">
                <a:moveTo>
                  <a:pt x="2278958" y="0"/>
                </a:moveTo>
                <a:lnTo>
                  <a:pt x="0" y="0"/>
                </a:lnTo>
                <a:lnTo>
                  <a:pt x="0" y="948616"/>
                </a:lnTo>
                <a:lnTo>
                  <a:pt x="2278958" y="948616"/>
                </a:lnTo>
                <a:lnTo>
                  <a:pt x="2278958"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18" name="TextBox 18"/>
          <p:cNvSpPr txBox="1"/>
          <p:nvPr/>
        </p:nvSpPr>
        <p:spPr>
          <a:xfrm>
            <a:off x="3260655" y="7707323"/>
            <a:ext cx="1804086" cy="709628"/>
          </a:xfrm>
          <a:prstGeom prst="rect">
            <a:avLst/>
          </a:prstGeom>
        </p:spPr>
        <p:txBody>
          <a:bodyPr lIns="0" tIns="0" rIns="0" bIns="0" rtlCol="0" anchor="t">
            <a:spAutoFit/>
          </a:bodyPr>
          <a:lstStyle/>
          <a:p>
            <a:pPr algn="ctr">
              <a:lnSpc>
                <a:spcPts val="2886"/>
              </a:lnSpc>
            </a:pPr>
            <a:r>
              <a:rPr lang="en-US" sz="2061" spc="8">
                <a:solidFill>
                  <a:srgbClr val="000000"/>
                </a:solidFill>
                <a:latin typeface="Montserrat Bold"/>
              </a:rPr>
              <a:t>Tên trường đã chọn</a:t>
            </a:r>
          </a:p>
        </p:txBody>
      </p:sp>
      <p:sp>
        <p:nvSpPr>
          <p:cNvPr id="19" name="Freeform 19"/>
          <p:cNvSpPr/>
          <p:nvPr/>
        </p:nvSpPr>
        <p:spPr>
          <a:xfrm flipH="1" flipV="1">
            <a:off x="2484826" y="8783992"/>
            <a:ext cx="2969062" cy="1235872"/>
          </a:xfrm>
          <a:custGeom>
            <a:avLst/>
            <a:gdLst/>
            <a:ahLst/>
            <a:cxnLst/>
            <a:rect l="l" t="t" r="r" b="b"/>
            <a:pathLst>
              <a:path w="2969062" h="1235872">
                <a:moveTo>
                  <a:pt x="2969062" y="1235872"/>
                </a:moveTo>
                <a:lnTo>
                  <a:pt x="0" y="1235872"/>
                </a:lnTo>
                <a:lnTo>
                  <a:pt x="0" y="0"/>
                </a:lnTo>
                <a:lnTo>
                  <a:pt x="2969062" y="0"/>
                </a:lnTo>
                <a:lnTo>
                  <a:pt x="2969062" y="1235872"/>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20" name="TextBox 20"/>
          <p:cNvSpPr txBox="1"/>
          <p:nvPr/>
        </p:nvSpPr>
        <p:spPr>
          <a:xfrm>
            <a:off x="2484826" y="9144000"/>
            <a:ext cx="2579915" cy="709628"/>
          </a:xfrm>
          <a:prstGeom prst="rect">
            <a:avLst/>
          </a:prstGeom>
        </p:spPr>
        <p:txBody>
          <a:bodyPr lIns="0" tIns="0" rIns="0" bIns="0" rtlCol="0" anchor="t">
            <a:spAutoFit/>
          </a:bodyPr>
          <a:lstStyle/>
          <a:p>
            <a:pPr algn="ctr">
              <a:lnSpc>
                <a:spcPts val="2886"/>
              </a:lnSpc>
            </a:pPr>
            <a:r>
              <a:rPr lang="en-US" sz="2061" spc="8">
                <a:solidFill>
                  <a:srgbClr val="000000"/>
                </a:solidFill>
                <a:latin typeface="Montserrat Bold"/>
              </a:rPr>
              <a:t>Tên bảng chứa trường được chọn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1980" y="0"/>
            <a:ext cx="743961" cy="3086100"/>
            <a:chOff x="0" y="0"/>
            <a:chExt cx="195940" cy="812800"/>
          </a:xfrm>
        </p:grpSpPr>
        <p:sp>
          <p:nvSpPr>
            <p:cNvPr id="3" name="Freeform 3"/>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4" name="TextBox 4"/>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7916020" y="0"/>
            <a:ext cx="743961" cy="3086100"/>
            <a:chOff x="0" y="0"/>
            <a:chExt cx="195940" cy="812800"/>
          </a:xfrm>
        </p:grpSpPr>
        <p:sp>
          <p:nvSpPr>
            <p:cNvPr id="6" name="Freeform 6"/>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7" name="TextBox 7"/>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9" name="Group 9"/>
          <p:cNvGrpSpPr/>
          <p:nvPr/>
        </p:nvGrpSpPr>
        <p:grpSpPr>
          <a:xfrm>
            <a:off x="6964027" y="2051915"/>
            <a:ext cx="4359945" cy="769225"/>
            <a:chOff x="0" y="0"/>
            <a:chExt cx="1452826" cy="256322"/>
          </a:xfrm>
        </p:grpSpPr>
        <p:sp>
          <p:nvSpPr>
            <p:cNvPr id="10" name="Freeform 10"/>
            <p:cNvSpPr/>
            <p:nvPr/>
          </p:nvSpPr>
          <p:spPr>
            <a:xfrm>
              <a:off x="0" y="0"/>
              <a:ext cx="1452826" cy="256322"/>
            </a:xfrm>
            <a:custGeom>
              <a:avLst/>
              <a:gdLst/>
              <a:ahLst/>
              <a:cxnLst/>
              <a:rect l="l" t="t" r="r" b="b"/>
              <a:pathLst>
                <a:path w="1452826" h="256322">
                  <a:moveTo>
                    <a:pt x="31962" y="0"/>
                  </a:moveTo>
                  <a:lnTo>
                    <a:pt x="1420864" y="0"/>
                  </a:lnTo>
                  <a:cubicBezTo>
                    <a:pt x="1429341" y="0"/>
                    <a:pt x="1437471" y="3367"/>
                    <a:pt x="1443465" y="9362"/>
                  </a:cubicBezTo>
                  <a:cubicBezTo>
                    <a:pt x="1449459" y="15356"/>
                    <a:pt x="1452826" y="23485"/>
                    <a:pt x="1452826" y="31962"/>
                  </a:cubicBezTo>
                  <a:lnTo>
                    <a:pt x="1452826" y="224360"/>
                  </a:lnTo>
                  <a:cubicBezTo>
                    <a:pt x="1452826" y="232836"/>
                    <a:pt x="1449459" y="240966"/>
                    <a:pt x="1443465" y="246960"/>
                  </a:cubicBezTo>
                  <a:cubicBezTo>
                    <a:pt x="1437471" y="252955"/>
                    <a:pt x="1429341" y="256322"/>
                    <a:pt x="1420864" y="256322"/>
                  </a:cubicBezTo>
                  <a:lnTo>
                    <a:pt x="31962" y="256322"/>
                  </a:lnTo>
                  <a:cubicBezTo>
                    <a:pt x="14310" y="256322"/>
                    <a:pt x="0" y="242012"/>
                    <a:pt x="0" y="224360"/>
                  </a:cubicBezTo>
                  <a:lnTo>
                    <a:pt x="0" y="31962"/>
                  </a:lnTo>
                  <a:cubicBezTo>
                    <a:pt x="0" y="23485"/>
                    <a:pt x="3367" y="15356"/>
                    <a:pt x="9362" y="9362"/>
                  </a:cubicBezTo>
                  <a:cubicBezTo>
                    <a:pt x="15356" y="3367"/>
                    <a:pt x="23485" y="0"/>
                    <a:pt x="31962" y="0"/>
                  </a:cubicBezTo>
                  <a:close/>
                </a:path>
              </a:pathLst>
            </a:custGeom>
            <a:solidFill>
              <a:srgbClr val="3898B5"/>
            </a:solidFill>
          </p:spPr>
        </p:sp>
        <p:sp>
          <p:nvSpPr>
            <p:cNvPr id="11" name="TextBox 11"/>
            <p:cNvSpPr txBox="1"/>
            <p:nvPr/>
          </p:nvSpPr>
          <p:spPr>
            <a:xfrm>
              <a:off x="0" y="-76200"/>
              <a:ext cx="1452826" cy="332522"/>
            </a:xfrm>
            <a:prstGeom prst="rect">
              <a:avLst/>
            </a:prstGeom>
          </p:spPr>
          <p:txBody>
            <a:bodyPr lIns="56055" tIns="56055" rIns="56055" bIns="56055" rtlCol="0" anchor="ctr"/>
            <a:lstStyle/>
            <a:p>
              <a:pPr algn="ctr">
                <a:lnSpc>
                  <a:spcPts val="4212"/>
                </a:lnSpc>
              </a:pPr>
              <a:endParaRPr/>
            </a:p>
          </p:txBody>
        </p:sp>
      </p:grpSp>
      <p:sp>
        <p:nvSpPr>
          <p:cNvPr id="12" name="Freeform 12"/>
          <p:cNvSpPr/>
          <p:nvPr/>
        </p:nvSpPr>
        <p:spPr>
          <a:xfrm>
            <a:off x="10733861" y="3255685"/>
            <a:ext cx="3849900" cy="6813982"/>
          </a:xfrm>
          <a:custGeom>
            <a:avLst/>
            <a:gdLst/>
            <a:ahLst/>
            <a:cxnLst/>
            <a:rect l="l" t="t" r="r" b="b"/>
            <a:pathLst>
              <a:path w="3849900" h="6813982">
                <a:moveTo>
                  <a:pt x="0" y="0"/>
                </a:moveTo>
                <a:lnTo>
                  <a:pt x="3849900" y="0"/>
                </a:lnTo>
                <a:lnTo>
                  <a:pt x="3849900" y="6813982"/>
                </a:lnTo>
                <a:lnTo>
                  <a:pt x="0" y="6813982"/>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13" name="Freeform 13"/>
          <p:cNvSpPr/>
          <p:nvPr/>
        </p:nvSpPr>
        <p:spPr>
          <a:xfrm flipH="1">
            <a:off x="4589195" y="3230715"/>
            <a:ext cx="5294201" cy="4114800"/>
          </a:xfrm>
          <a:custGeom>
            <a:avLst/>
            <a:gdLst/>
            <a:ahLst/>
            <a:cxnLst/>
            <a:rect l="l" t="t" r="r" b="b"/>
            <a:pathLst>
              <a:path w="5294201" h="4114800">
                <a:moveTo>
                  <a:pt x="5294202" y="0"/>
                </a:moveTo>
                <a:lnTo>
                  <a:pt x="0" y="0"/>
                </a:lnTo>
                <a:lnTo>
                  <a:pt x="0" y="4114800"/>
                </a:lnTo>
                <a:lnTo>
                  <a:pt x="5294202" y="4114800"/>
                </a:lnTo>
                <a:lnTo>
                  <a:pt x="5294202"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4" name="TextBox 14"/>
          <p:cNvSpPr txBox="1"/>
          <p:nvPr/>
        </p:nvSpPr>
        <p:spPr>
          <a:xfrm>
            <a:off x="799660" y="593407"/>
            <a:ext cx="10834742" cy="670829"/>
          </a:xfrm>
          <a:prstGeom prst="rect">
            <a:avLst/>
          </a:prstGeom>
        </p:spPr>
        <p:txBody>
          <a:bodyPr lIns="0" tIns="0" rIns="0" bIns="0" rtlCol="0" anchor="t">
            <a:spAutoFit/>
          </a:bodyPr>
          <a:lstStyle/>
          <a:p>
            <a:pPr algn="ctr">
              <a:lnSpc>
                <a:spcPts val="5329"/>
              </a:lnSpc>
            </a:pPr>
            <a:r>
              <a:rPr lang="en-US" sz="4555">
                <a:solidFill>
                  <a:srgbClr val="000000"/>
                </a:solidFill>
                <a:latin typeface="Montserrat Ultra-Bold"/>
              </a:rPr>
              <a:t>2.1. THIẾT KẾ TRUY VẤN ĐƠN GIẢN</a:t>
            </a:r>
          </a:p>
        </p:txBody>
      </p:sp>
      <p:sp>
        <p:nvSpPr>
          <p:cNvPr id="15" name="TextBox 15"/>
          <p:cNvSpPr txBox="1"/>
          <p:nvPr/>
        </p:nvSpPr>
        <p:spPr>
          <a:xfrm>
            <a:off x="866335" y="1602704"/>
            <a:ext cx="5133363" cy="630187"/>
          </a:xfrm>
          <a:prstGeom prst="rect">
            <a:avLst/>
          </a:prstGeom>
        </p:spPr>
        <p:txBody>
          <a:bodyPr lIns="0" tIns="0" rIns="0" bIns="0" rtlCol="0" anchor="t">
            <a:spAutoFit/>
          </a:bodyPr>
          <a:lstStyle/>
          <a:p>
            <a:pPr algn="ctr">
              <a:lnSpc>
                <a:spcPts val="5272"/>
              </a:lnSpc>
              <a:spcBef>
                <a:spcPct val="0"/>
              </a:spcBef>
            </a:pPr>
            <a:r>
              <a:rPr lang="en-US" sz="3766" spc="15">
                <a:solidFill>
                  <a:srgbClr val="000000"/>
                </a:solidFill>
                <a:latin typeface="Montserrat Bold"/>
              </a:rPr>
              <a:t>b) Thiết kế truy vấn</a:t>
            </a:r>
          </a:p>
        </p:txBody>
      </p:sp>
      <p:sp>
        <p:nvSpPr>
          <p:cNvPr id="16" name="TextBox 16"/>
          <p:cNvSpPr txBox="1"/>
          <p:nvPr/>
        </p:nvSpPr>
        <p:spPr>
          <a:xfrm>
            <a:off x="7087490" y="2157263"/>
            <a:ext cx="4019149" cy="489284"/>
          </a:xfrm>
          <a:prstGeom prst="rect">
            <a:avLst/>
          </a:prstGeom>
        </p:spPr>
        <p:txBody>
          <a:bodyPr lIns="0" tIns="0" rIns="0" bIns="0" rtlCol="0" anchor="t">
            <a:spAutoFit/>
          </a:bodyPr>
          <a:lstStyle/>
          <a:p>
            <a:pPr algn="just">
              <a:lnSpc>
                <a:spcPts val="4006"/>
              </a:lnSpc>
            </a:pPr>
            <a:r>
              <a:rPr lang="en-US" sz="2861" spc="11">
                <a:solidFill>
                  <a:srgbClr val="F6FFC4"/>
                </a:solidFill>
                <a:latin typeface="Montserrat Bold"/>
              </a:rPr>
              <a:t>Các bước thực hiện:</a:t>
            </a:r>
          </a:p>
        </p:txBody>
      </p:sp>
      <p:sp>
        <p:nvSpPr>
          <p:cNvPr id="17" name="TextBox 17"/>
          <p:cNvSpPr txBox="1"/>
          <p:nvPr/>
        </p:nvSpPr>
        <p:spPr>
          <a:xfrm rot="-327899">
            <a:off x="4894991" y="4159165"/>
            <a:ext cx="4677630" cy="1498934"/>
          </a:xfrm>
          <a:prstGeom prst="rect">
            <a:avLst/>
          </a:prstGeom>
        </p:spPr>
        <p:txBody>
          <a:bodyPr lIns="0" tIns="0" rIns="0" bIns="0" rtlCol="0" anchor="t">
            <a:spAutoFit/>
          </a:bodyPr>
          <a:lstStyle/>
          <a:p>
            <a:pPr algn="ctr">
              <a:lnSpc>
                <a:spcPts val="4006"/>
              </a:lnSpc>
            </a:pPr>
            <a:r>
              <a:rPr lang="en-US" sz="2861" spc="11">
                <a:solidFill>
                  <a:srgbClr val="000000"/>
                </a:solidFill>
                <a:latin typeface="Montserrat Bold"/>
              </a:rPr>
              <a:t>Làm sao để biết </a:t>
            </a:r>
          </a:p>
          <a:p>
            <a:pPr algn="ctr">
              <a:lnSpc>
                <a:spcPts val="4006"/>
              </a:lnSpc>
            </a:pPr>
            <a:r>
              <a:rPr lang="en-US" sz="2861" spc="11">
                <a:solidFill>
                  <a:srgbClr val="000000"/>
                </a:solidFill>
                <a:latin typeface="Montserrat Bold"/>
              </a:rPr>
              <a:t>chọn những trường nào</a:t>
            </a:r>
          </a:p>
          <a:p>
            <a:pPr algn="ctr">
              <a:lnSpc>
                <a:spcPts val="4006"/>
              </a:lnSpc>
            </a:pPr>
            <a:r>
              <a:rPr lang="en-US" sz="2861" spc="11">
                <a:solidFill>
                  <a:srgbClr val="000000"/>
                </a:solidFill>
                <a:latin typeface="Montserrat Bold"/>
              </a:rPr>
              <a:t> từ bảng?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1980" y="0"/>
            <a:ext cx="743961" cy="3086100"/>
            <a:chOff x="0" y="0"/>
            <a:chExt cx="195940" cy="812800"/>
          </a:xfrm>
        </p:grpSpPr>
        <p:sp>
          <p:nvSpPr>
            <p:cNvPr id="3" name="Freeform 3"/>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4" name="TextBox 4"/>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7916020" y="0"/>
            <a:ext cx="743961" cy="3086100"/>
            <a:chOff x="0" y="0"/>
            <a:chExt cx="195940" cy="812800"/>
          </a:xfrm>
        </p:grpSpPr>
        <p:sp>
          <p:nvSpPr>
            <p:cNvPr id="6" name="Freeform 6"/>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7" name="TextBox 7"/>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9" name="Group 9"/>
          <p:cNvGrpSpPr/>
          <p:nvPr/>
        </p:nvGrpSpPr>
        <p:grpSpPr>
          <a:xfrm>
            <a:off x="6964027" y="2051915"/>
            <a:ext cx="4359945" cy="769225"/>
            <a:chOff x="0" y="0"/>
            <a:chExt cx="1452826" cy="256322"/>
          </a:xfrm>
        </p:grpSpPr>
        <p:sp>
          <p:nvSpPr>
            <p:cNvPr id="10" name="Freeform 10"/>
            <p:cNvSpPr/>
            <p:nvPr/>
          </p:nvSpPr>
          <p:spPr>
            <a:xfrm>
              <a:off x="0" y="0"/>
              <a:ext cx="1452826" cy="256322"/>
            </a:xfrm>
            <a:custGeom>
              <a:avLst/>
              <a:gdLst/>
              <a:ahLst/>
              <a:cxnLst/>
              <a:rect l="l" t="t" r="r" b="b"/>
              <a:pathLst>
                <a:path w="1452826" h="256322">
                  <a:moveTo>
                    <a:pt x="31962" y="0"/>
                  </a:moveTo>
                  <a:lnTo>
                    <a:pt x="1420864" y="0"/>
                  </a:lnTo>
                  <a:cubicBezTo>
                    <a:pt x="1429341" y="0"/>
                    <a:pt x="1437471" y="3367"/>
                    <a:pt x="1443465" y="9362"/>
                  </a:cubicBezTo>
                  <a:cubicBezTo>
                    <a:pt x="1449459" y="15356"/>
                    <a:pt x="1452826" y="23485"/>
                    <a:pt x="1452826" y="31962"/>
                  </a:cubicBezTo>
                  <a:lnTo>
                    <a:pt x="1452826" y="224360"/>
                  </a:lnTo>
                  <a:cubicBezTo>
                    <a:pt x="1452826" y="232836"/>
                    <a:pt x="1449459" y="240966"/>
                    <a:pt x="1443465" y="246960"/>
                  </a:cubicBezTo>
                  <a:cubicBezTo>
                    <a:pt x="1437471" y="252955"/>
                    <a:pt x="1429341" y="256322"/>
                    <a:pt x="1420864" y="256322"/>
                  </a:cubicBezTo>
                  <a:lnTo>
                    <a:pt x="31962" y="256322"/>
                  </a:lnTo>
                  <a:cubicBezTo>
                    <a:pt x="14310" y="256322"/>
                    <a:pt x="0" y="242012"/>
                    <a:pt x="0" y="224360"/>
                  </a:cubicBezTo>
                  <a:lnTo>
                    <a:pt x="0" y="31962"/>
                  </a:lnTo>
                  <a:cubicBezTo>
                    <a:pt x="0" y="23485"/>
                    <a:pt x="3367" y="15356"/>
                    <a:pt x="9362" y="9362"/>
                  </a:cubicBezTo>
                  <a:cubicBezTo>
                    <a:pt x="15356" y="3367"/>
                    <a:pt x="23485" y="0"/>
                    <a:pt x="31962" y="0"/>
                  </a:cubicBezTo>
                  <a:close/>
                </a:path>
              </a:pathLst>
            </a:custGeom>
            <a:solidFill>
              <a:srgbClr val="3898B5"/>
            </a:solidFill>
          </p:spPr>
        </p:sp>
        <p:sp>
          <p:nvSpPr>
            <p:cNvPr id="11" name="TextBox 11"/>
            <p:cNvSpPr txBox="1"/>
            <p:nvPr/>
          </p:nvSpPr>
          <p:spPr>
            <a:xfrm>
              <a:off x="0" y="-76200"/>
              <a:ext cx="1452826" cy="332522"/>
            </a:xfrm>
            <a:prstGeom prst="rect">
              <a:avLst/>
            </a:prstGeom>
          </p:spPr>
          <p:txBody>
            <a:bodyPr lIns="56055" tIns="56055" rIns="56055" bIns="56055" rtlCol="0" anchor="ctr"/>
            <a:lstStyle/>
            <a:p>
              <a:pPr algn="ctr">
                <a:lnSpc>
                  <a:spcPts val="4212"/>
                </a:lnSpc>
              </a:pPr>
              <a:endParaRPr/>
            </a:p>
          </p:txBody>
        </p:sp>
      </p:grpSp>
      <p:sp>
        <p:nvSpPr>
          <p:cNvPr id="12" name="AutoShape 12"/>
          <p:cNvSpPr/>
          <p:nvPr/>
        </p:nvSpPr>
        <p:spPr>
          <a:xfrm>
            <a:off x="4110881" y="5067300"/>
            <a:ext cx="5200793" cy="0"/>
          </a:xfrm>
          <a:prstGeom prst="line">
            <a:avLst/>
          </a:prstGeom>
          <a:ln w="38100" cap="flat">
            <a:solidFill>
              <a:srgbClr val="000000"/>
            </a:solidFill>
            <a:prstDash val="solid"/>
            <a:headEnd type="none" w="sm" len="sm"/>
            <a:tailEnd type="none" w="sm" len="sm"/>
          </a:ln>
        </p:spPr>
      </p:sp>
      <p:sp>
        <p:nvSpPr>
          <p:cNvPr id="13" name="AutoShape 13"/>
          <p:cNvSpPr/>
          <p:nvPr/>
        </p:nvSpPr>
        <p:spPr>
          <a:xfrm>
            <a:off x="9757128" y="5076825"/>
            <a:ext cx="5200793" cy="0"/>
          </a:xfrm>
          <a:prstGeom prst="line">
            <a:avLst/>
          </a:prstGeom>
          <a:ln w="38100" cap="flat">
            <a:solidFill>
              <a:srgbClr val="000000"/>
            </a:solidFill>
            <a:prstDash val="solid"/>
            <a:headEnd type="none" w="sm" len="sm"/>
            <a:tailEnd type="none" w="sm" len="sm"/>
          </a:ln>
        </p:spPr>
      </p:sp>
      <p:grpSp>
        <p:nvGrpSpPr>
          <p:cNvPr id="14" name="Group 14"/>
          <p:cNvGrpSpPr/>
          <p:nvPr/>
        </p:nvGrpSpPr>
        <p:grpSpPr>
          <a:xfrm>
            <a:off x="6640177" y="5289689"/>
            <a:ext cx="647700" cy="647700"/>
            <a:chOff x="0" y="0"/>
            <a:chExt cx="812800" cy="812800"/>
          </a:xfrm>
        </p:grpSpPr>
        <p:sp>
          <p:nvSpPr>
            <p:cNvPr id="15" name="Freeform 15"/>
            <p:cNvSpPr/>
            <p:nvPr/>
          </p:nvSpPr>
          <p:spPr>
            <a:xfrm>
              <a:off x="0" y="0"/>
              <a:ext cx="812800" cy="812800"/>
            </a:xfrm>
            <a:custGeom>
              <a:avLst/>
              <a:gdLst/>
              <a:ahLst/>
              <a:cxnLst/>
              <a:rect l="l" t="t" r="r" b="b"/>
              <a:pathLst>
                <a:path w="812800" h="812800">
                  <a:moveTo>
                    <a:pt x="406400" y="812800"/>
                  </a:moveTo>
                  <a:lnTo>
                    <a:pt x="0" y="406400"/>
                  </a:lnTo>
                  <a:lnTo>
                    <a:pt x="203200" y="406400"/>
                  </a:lnTo>
                  <a:lnTo>
                    <a:pt x="203200" y="0"/>
                  </a:lnTo>
                  <a:lnTo>
                    <a:pt x="609600" y="0"/>
                  </a:lnTo>
                  <a:lnTo>
                    <a:pt x="609600" y="406400"/>
                  </a:lnTo>
                  <a:lnTo>
                    <a:pt x="812800" y="406400"/>
                  </a:lnTo>
                  <a:lnTo>
                    <a:pt x="406400" y="812800"/>
                  </a:lnTo>
                  <a:close/>
                </a:path>
              </a:pathLst>
            </a:custGeom>
            <a:solidFill>
              <a:srgbClr val="00577E"/>
            </a:solidFill>
          </p:spPr>
        </p:sp>
        <p:sp>
          <p:nvSpPr>
            <p:cNvPr id="16" name="TextBox 16"/>
            <p:cNvSpPr txBox="1"/>
            <p:nvPr/>
          </p:nvSpPr>
          <p:spPr>
            <a:xfrm>
              <a:off x="203200" y="-47625"/>
              <a:ext cx="406400" cy="758825"/>
            </a:xfrm>
            <a:prstGeom prst="rect">
              <a:avLst/>
            </a:prstGeom>
          </p:spPr>
          <p:txBody>
            <a:bodyPr lIns="50800" tIns="50800" rIns="50800" bIns="50800" rtlCol="0" anchor="ctr"/>
            <a:lstStyle/>
            <a:p>
              <a:pPr algn="ctr">
                <a:lnSpc>
                  <a:spcPts val="2800"/>
                </a:lnSpc>
              </a:pPr>
              <a:endParaRPr/>
            </a:p>
          </p:txBody>
        </p:sp>
      </p:grpSp>
      <p:sp>
        <p:nvSpPr>
          <p:cNvPr id="17" name="TextBox 17"/>
          <p:cNvSpPr txBox="1"/>
          <p:nvPr/>
        </p:nvSpPr>
        <p:spPr>
          <a:xfrm>
            <a:off x="799660" y="593407"/>
            <a:ext cx="10834742" cy="670829"/>
          </a:xfrm>
          <a:prstGeom prst="rect">
            <a:avLst/>
          </a:prstGeom>
        </p:spPr>
        <p:txBody>
          <a:bodyPr lIns="0" tIns="0" rIns="0" bIns="0" rtlCol="0" anchor="t">
            <a:spAutoFit/>
          </a:bodyPr>
          <a:lstStyle/>
          <a:p>
            <a:pPr algn="ctr">
              <a:lnSpc>
                <a:spcPts val="5329"/>
              </a:lnSpc>
            </a:pPr>
            <a:r>
              <a:rPr lang="en-US" sz="4555">
                <a:solidFill>
                  <a:srgbClr val="000000"/>
                </a:solidFill>
                <a:latin typeface="Montserrat Ultra-Bold"/>
              </a:rPr>
              <a:t>2.1. THIẾT KẾ TRUY VẤN ĐƠN GIẢN</a:t>
            </a:r>
          </a:p>
        </p:txBody>
      </p:sp>
      <p:sp>
        <p:nvSpPr>
          <p:cNvPr id="18" name="TextBox 18"/>
          <p:cNvSpPr txBox="1"/>
          <p:nvPr/>
        </p:nvSpPr>
        <p:spPr>
          <a:xfrm>
            <a:off x="866335" y="1602704"/>
            <a:ext cx="5133363" cy="630187"/>
          </a:xfrm>
          <a:prstGeom prst="rect">
            <a:avLst/>
          </a:prstGeom>
        </p:spPr>
        <p:txBody>
          <a:bodyPr lIns="0" tIns="0" rIns="0" bIns="0" rtlCol="0" anchor="t">
            <a:spAutoFit/>
          </a:bodyPr>
          <a:lstStyle/>
          <a:p>
            <a:pPr algn="ctr">
              <a:lnSpc>
                <a:spcPts val="5272"/>
              </a:lnSpc>
              <a:spcBef>
                <a:spcPct val="0"/>
              </a:spcBef>
            </a:pPr>
            <a:r>
              <a:rPr lang="en-US" sz="3766" spc="15">
                <a:solidFill>
                  <a:srgbClr val="000000"/>
                </a:solidFill>
                <a:latin typeface="Montserrat Bold"/>
              </a:rPr>
              <a:t>b) Thiết kế truy vấn</a:t>
            </a:r>
          </a:p>
        </p:txBody>
      </p:sp>
      <p:sp>
        <p:nvSpPr>
          <p:cNvPr id="19" name="TextBox 19"/>
          <p:cNvSpPr txBox="1"/>
          <p:nvPr/>
        </p:nvSpPr>
        <p:spPr>
          <a:xfrm>
            <a:off x="7087490" y="2157263"/>
            <a:ext cx="4019149" cy="489284"/>
          </a:xfrm>
          <a:prstGeom prst="rect">
            <a:avLst/>
          </a:prstGeom>
        </p:spPr>
        <p:txBody>
          <a:bodyPr lIns="0" tIns="0" rIns="0" bIns="0" rtlCol="0" anchor="t">
            <a:spAutoFit/>
          </a:bodyPr>
          <a:lstStyle/>
          <a:p>
            <a:pPr algn="just">
              <a:lnSpc>
                <a:spcPts val="4006"/>
              </a:lnSpc>
            </a:pPr>
            <a:r>
              <a:rPr lang="en-US" sz="2861" spc="11">
                <a:solidFill>
                  <a:srgbClr val="F6FFC4"/>
                </a:solidFill>
                <a:latin typeface="Montserrat Bold"/>
              </a:rPr>
              <a:t>Các bước thực hiện:</a:t>
            </a:r>
          </a:p>
        </p:txBody>
      </p:sp>
      <p:sp>
        <p:nvSpPr>
          <p:cNvPr id="20" name="TextBox 20"/>
          <p:cNvSpPr txBox="1"/>
          <p:nvPr/>
        </p:nvSpPr>
        <p:spPr>
          <a:xfrm>
            <a:off x="1780949" y="4248560"/>
            <a:ext cx="13487122" cy="733232"/>
          </a:xfrm>
          <a:prstGeom prst="rect">
            <a:avLst/>
          </a:prstGeom>
        </p:spPr>
        <p:txBody>
          <a:bodyPr lIns="0" tIns="0" rIns="0" bIns="0" rtlCol="0" anchor="t">
            <a:spAutoFit/>
          </a:bodyPr>
          <a:lstStyle/>
          <a:p>
            <a:pPr algn="just">
              <a:lnSpc>
                <a:spcPts val="6091"/>
              </a:lnSpc>
            </a:pPr>
            <a:r>
              <a:rPr lang="en-US" sz="4351" spc="17">
                <a:solidFill>
                  <a:srgbClr val="000000"/>
                </a:solidFill>
                <a:latin typeface="Montserrat Bold Italics"/>
              </a:rPr>
              <a:t>Đưa ra danh sách bạn đọc đã mượn/trả sách</a:t>
            </a:r>
          </a:p>
        </p:txBody>
      </p:sp>
      <p:grpSp>
        <p:nvGrpSpPr>
          <p:cNvPr id="21" name="Group 21"/>
          <p:cNvGrpSpPr/>
          <p:nvPr/>
        </p:nvGrpSpPr>
        <p:grpSpPr>
          <a:xfrm>
            <a:off x="12232913" y="5289689"/>
            <a:ext cx="647700" cy="647700"/>
            <a:chOff x="0" y="0"/>
            <a:chExt cx="812800" cy="812800"/>
          </a:xfrm>
        </p:grpSpPr>
        <p:sp>
          <p:nvSpPr>
            <p:cNvPr id="22" name="Freeform 22"/>
            <p:cNvSpPr/>
            <p:nvPr/>
          </p:nvSpPr>
          <p:spPr>
            <a:xfrm>
              <a:off x="0" y="0"/>
              <a:ext cx="812800" cy="812800"/>
            </a:xfrm>
            <a:custGeom>
              <a:avLst/>
              <a:gdLst/>
              <a:ahLst/>
              <a:cxnLst/>
              <a:rect l="l" t="t" r="r" b="b"/>
              <a:pathLst>
                <a:path w="812800" h="812800">
                  <a:moveTo>
                    <a:pt x="406400" y="812800"/>
                  </a:moveTo>
                  <a:lnTo>
                    <a:pt x="0" y="406400"/>
                  </a:lnTo>
                  <a:lnTo>
                    <a:pt x="203200" y="406400"/>
                  </a:lnTo>
                  <a:lnTo>
                    <a:pt x="203200" y="0"/>
                  </a:lnTo>
                  <a:lnTo>
                    <a:pt x="609600" y="0"/>
                  </a:lnTo>
                  <a:lnTo>
                    <a:pt x="609600" y="406400"/>
                  </a:lnTo>
                  <a:lnTo>
                    <a:pt x="812800" y="406400"/>
                  </a:lnTo>
                  <a:lnTo>
                    <a:pt x="406400" y="812800"/>
                  </a:lnTo>
                  <a:close/>
                </a:path>
              </a:pathLst>
            </a:custGeom>
            <a:solidFill>
              <a:srgbClr val="00577E"/>
            </a:solidFill>
          </p:spPr>
        </p:sp>
        <p:sp>
          <p:nvSpPr>
            <p:cNvPr id="23" name="TextBox 23"/>
            <p:cNvSpPr txBox="1"/>
            <p:nvPr/>
          </p:nvSpPr>
          <p:spPr>
            <a:xfrm>
              <a:off x="203200" y="-47625"/>
              <a:ext cx="406400" cy="758825"/>
            </a:xfrm>
            <a:prstGeom prst="rect">
              <a:avLst/>
            </a:prstGeom>
          </p:spPr>
          <p:txBody>
            <a:bodyPr lIns="50800" tIns="50800" rIns="50800" bIns="50800" rtlCol="0" anchor="ctr"/>
            <a:lstStyle/>
            <a:p>
              <a:pPr algn="ctr">
                <a:lnSpc>
                  <a:spcPts val="2800"/>
                </a:lnSpc>
              </a:pPr>
              <a:endParaRPr/>
            </a:p>
          </p:txBody>
        </p:sp>
      </p:grpSp>
      <p:sp>
        <p:nvSpPr>
          <p:cNvPr id="24" name="TextBox 24"/>
          <p:cNvSpPr txBox="1"/>
          <p:nvPr/>
        </p:nvSpPr>
        <p:spPr>
          <a:xfrm>
            <a:off x="4850106" y="6080264"/>
            <a:ext cx="4331994"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Số thẻ, Họ và đệm, Tên</a:t>
            </a:r>
          </a:p>
        </p:txBody>
      </p:sp>
      <p:sp>
        <p:nvSpPr>
          <p:cNvPr id="25" name="TextBox 25"/>
          <p:cNvSpPr txBox="1"/>
          <p:nvPr/>
        </p:nvSpPr>
        <p:spPr>
          <a:xfrm>
            <a:off x="10066915" y="6061214"/>
            <a:ext cx="5755006"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Mã sách, Ngày mượn, Ngày trả</a:t>
            </a:r>
          </a:p>
        </p:txBody>
      </p:sp>
      <p:grpSp>
        <p:nvGrpSpPr>
          <p:cNvPr id="26" name="Group 26"/>
          <p:cNvGrpSpPr/>
          <p:nvPr/>
        </p:nvGrpSpPr>
        <p:grpSpPr>
          <a:xfrm>
            <a:off x="6640177" y="6874348"/>
            <a:ext cx="647700" cy="647700"/>
            <a:chOff x="0" y="0"/>
            <a:chExt cx="812800" cy="812800"/>
          </a:xfrm>
        </p:grpSpPr>
        <p:sp>
          <p:nvSpPr>
            <p:cNvPr id="27" name="Freeform 27"/>
            <p:cNvSpPr/>
            <p:nvPr/>
          </p:nvSpPr>
          <p:spPr>
            <a:xfrm>
              <a:off x="0" y="0"/>
              <a:ext cx="812800" cy="812800"/>
            </a:xfrm>
            <a:custGeom>
              <a:avLst/>
              <a:gdLst/>
              <a:ahLst/>
              <a:cxnLst/>
              <a:rect l="l" t="t" r="r" b="b"/>
              <a:pathLst>
                <a:path w="812800" h="812800">
                  <a:moveTo>
                    <a:pt x="406400" y="812800"/>
                  </a:moveTo>
                  <a:lnTo>
                    <a:pt x="0" y="406400"/>
                  </a:lnTo>
                  <a:lnTo>
                    <a:pt x="203200" y="406400"/>
                  </a:lnTo>
                  <a:lnTo>
                    <a:pt x="203200" y="0"/>
                  </a:lnTo>
                  <a:lnTo>
                    <a:pt x="609600" y="0"/>
                  </a:lnTo>
                  <a:lnTo>
                    <a:pt x="609600" y="406400"/>
                  </a:lnTo>
                  <a:lnTo>
                    <a:pt x="812800" y="406400"/>
                  </a:lnTo>
                  <a:lnTo>
                    <a:pt x="406400" y="812800"/>
                  </a:lnTo>
                  <a:close/>
                </a:path>
              </a:pathLst>
            </a:custGeom>
            <a:solidFill>
              <a:srgbClr val="00577E"/>
            </a:solidFill>
          </p:spPr>
        </p:sp>
        <p:sp>
          <p:nvSpPr>
            <p:cNvPr id="28" name="TextBox 28"/>
            <p:cNvSpPr txBox="1"/>
            <p:nvPr/>
          </p:nvSpPr>
          <p:spPr>
            <a:xfrm>
              <a:off x="203200" y="-47625"/>
              <a:ext cx="406400" cy="758825"/>
            </a:xfrm>
            <a:prstGeom prst="rect">
              <a:avLst/>
            </a:prstGeom>
          </p:spPr>
          <p:txBody>
            <a:bodyPr lIns="50800" tIns="50800" rIns="50800" bIns="50800" rtlCol="0" anchor="ctr"/>
            <a:lstStyle/>
            <a:p>
              <a:pPr algn="ctr">
                <a:lnSpc>
                  <a:spcPts val="2800"/>
                </a:lnSpc>
              </a:pPr>
              <a:endParaRPr/>
            </a:p>
          </p:txBody>
        </p:sp>
      </p:grpSp>
      <p:grpSp>
        <p:nvGrpSpPr>
          <p:cNvPr id="29" name="Group 29"/>
          <p:cNvGrpSpPr/>
          <p:nvPr/>
        </p:nvGrpSpPr>
        <p:grpSpPr>
          <a:xfrm>
            <a:off x="12232913" y="6874348"/>
            <a:ext cx="647700" cy="647700"/>
            <a:chOff x="0" y="0"/>
            <a:chExt cx="812800" cy="812800"/>
          </a:xfrm>
        </p:grpSpPr>
        <p:sp>
          <p:nvSpPr>
            <p:cNvPr id="30" name="Freeform 30"/>
            <p:cNvSpPr/>
            <p:nvPr/>
          </p:nvSpPr>
          <p:spPr>
            <a:xfrm>
              <a:off x="0" y="0"/>
              <a:ext cx="812800" cy="812800"/>
            </a:xfrm>
            <a:custGeom>
              <a:avLst/>
              <a:gdLst/>
              <a:ahLst/>
              <a:cxnLst/>
              <a:rect l="l" t="t" r="r" b="b"/>
              <a:pathLst>
                <a:path w="812800" h="812800">
                  <a:moveTo>
                    <a:pt x="406400" y="812800"/>
                  </a:moveTo>
                  <a:lnTo>
                    <a:pt x="0" y="406400"/>
                  </a:lnTo>
                  <a:lnTo>
                    <a:pt x="203200" y="406400"/>
                  </a:lnTo>
                  <a:lnTo>
                    <a:pt x="203200" y="0"/>
                  </a:lnTo>
                  <a:lnTo>
                    <a:pt x="609600" y="0"/>
                  </a:lnTo>
                  <a:lnTo>
                    <a:pt x="609600" y="406400"/>
                  </a:lnTo>
                  <a:lnTo>
                    <a:pt x="812800" y="406400"/>
                  </a:lnTo>
                  <a:lnTo>
                    <a:pt x="406400" y="812800"/>
                  </a:lnTo>
                  <a:close/>
                </a:path>
              </a:pathLst>
            </a:custGeom>
            <a:solidFill>
              <a:srgbClr val="00577E"/>
            </a:solidFill>
          </p:spPr>
        </p:sp>
        <p:sp>
          <p:nvSpPr>
            <p:cNvPr id="31" name="TextBox 31"/>
            <p:cNvSpPr txBox="1"/>
            <p:nvPr/>
          </p:nvSpPr>
          <p:spPr>
            <a:xfrm>
              <a:off x="203200" y="-47625"/>
              <a:ext cx="406400" cy="758825"/>
            </a:xfrm>
            <a:prstGeom prst="rect">
              <a:avLst/>
            </a:prstGeom>
          </p:spPr>
          <p:txBody>
            <a:bodyPr lIns="50800" tIns="50800" rIns="50800" bIns="50800" rtlCol="0" anchor="ctr"/>
            <a:lstStyle/>
            <a:p>
              <a:pPr algn="ctr">
                <a:lnSpc>
                  <a:spcPts val="2800"/>
                </a:lnSpc>
              </a:pPr>
              <a:endParaRPr/>
            </a:p>
          </p:txBody>
        </p:sp>
      </p:grpSp>
      <p:sp>
        <p:nvSpPr>
          <p:cNvPr id="32" name="TextBox 32"/>
          <p:cNvSpPr txBox="1"/>
          <p:nvPr/>
        </p:nvSpPr>
        <p:spPr>
          <a:xfrm>
            <a:off x="5483812" y="7874473"/>
            <a:ext cx="3207356"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Bảng </a:t>
            </a:r>
            <a:r>
              <a:rPr lang="en-US" sz="2861" spc="11">
                <a:solidFill>
                  <a:srgbClr val="000000"/>
                </a:solidFill>
                <a:latin typeface="Montserrat Bold"/>
              </a:rPr>
              <a:t>BẠN ĐỌC</a:t>
            </a:r>
          </a:p>
        </p:txBody>
      </p:sp>
      <p:sp>
        <p:nvSpPr>
          <p:cNvPr id="33" name="TextBox 33"/>
          <p:cNvSpPr txBox="1"/>
          <p:nvPr/>
        </p:nvSpPr>
        <p:spPr>
          <a:xfrm>
            <a:off x="10953085" y="7845898"/>
            <a:ext cx="3459826"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Bảng </a:t>
            </a:r>
            <a:r>
              <a:rPr lang="en-US" sz="2861" spc="11">
                <a:solidFill>
                  <a:srgbClr val="000000"/>
                </a:solidFill>
                <a:latin typeface="Montserrat Bold"/>
              </a:rPr>
              <a:t>MƯỢN-TRẢ</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1980" y="0"/>
            <a:ext cx="743961" cy="3086100"/>
            <a:chOff x="0" y="0"/>
            <a:chExt cx="195940" cy="812800"/>
          </a:xfrm>
        </p:grpSpPr>
        <p:sp>
          <p:nvSpPr>
            <p:cNvPr id="3" name="Freeform 3"/>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4" name="TextBox 4"/>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7916020" y="0"/>
            <a:ext cx="743961" cy="3086100"/>
            <a:chOff x="0" y="0"/>
            <a:chExt cx="195940" cy="812800"/>
          </a:xfrm>
        </p:grpSpPr>
        <p:sp>
          <p:nvSpPr>
            <p:cNvPr id="6" name="Freeform 6"/>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7" name="TextBox 7"/>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9" name="Group 9"/>
          <p:cNvGrpSpPr/>
          <p:nvPr/>
        </p:nvGrpSpPr>
        <p:grpSpPr>
          <a:xfrm>
            <a:off x="6964027" y="2051915"/>
            <a:ext cx="4359945" cy="769225"/>
            <a:chOff x="0" y="0"/>
            <a:chExt cx="1452826" cy="256322"/>
          </a:xfrm>
        </p:grpSpPr>
        <p:sp>
          <p:nvSpPr>
            <p:cNvPr id="10" name="Freeform 10"/>
            <p:cNvSpPr/>
            <p:nvPr/>
          </p:nvSpPr>
          <p:spPr>
            <a:xfrm>
              <a:off x="0" y="0"/>
              <a:ext cx="1452826" cy="256322"/>
            </a:xfrm>
            <a:custGeom>
              <a:avLst/>
              <a:gdLst/>
              <a:ahLst/>
              <a:cxnLst/>
              <a:rect l="l" t="t" r="r" b="b"/>
              <a:pathLst>
                <a:path w="1452826" h="256322">
                  <a:moveTo>
                    <a:pt x="31962" y="0"/>
                  </a:moveTo>
                  <a:lnTo>
                    <a:pt x="1420864" y="0"/>
                  </a:lnTo>
                  <a:cubicBezTo>
                    <a:pt x="1429341" y="0"/>
                    <a:pt x="1437471" y="3367"/>
                    <a:pt x="1443465" y="9362"/>
                  </a:cubicBezTo>
                  <a:cubicBezTo>
                    <a:pt x="1449459" y="15356"/>
                    <a:pt x="1452826" y="23485"/>
                    <a:pt x="1452826" y="31962"/>
                  </a:cubicBezTo>
                  <a:lnTo>
                    <a:pt x="1452826" y="224360"/>
                  </a:lnTo>
                  <a:cubicBezTo>
                    <a:pt x="1452826" y="232836"/>
                    <a:pt x="1449459" y="240966"/>
                    <a:pt x="1443465" y="246960"/>
                  </a:cubicBezTo>
                  <a:cubicBezTo>
                    <a:pt x="1437471" y="252955"/>
                    <a:pt x="1429341" y="256322"/>
                    <a:pt x="1420864" y="256322"/>
                  </a:cubicBezTo>
                  <a:lnTo>
                    <a:pt x="31962" y="256322"/>
                  </a:lnTo>
                  <a:cubicBezTo>
                    <a:pt x="14310" y="256322"/>
                    <a:pt x="0" y="242012"/>
                    <a:pt x="0" y="224360"/>
                  </a:cubicBezTo>
                  <a:lnTo>
                    <a:pt x="0" y="31962"/>
                  </a:lnTo>
                  <a:cubicBezTo>
                    <a:pt x="0" y="23485"/>
                    <a:pt x="3367" y="15356"/>
                    <a:pt x="9362" y="9362"/>
                  </a:cubicBezTo>
                  <a:cubicBezTo>
                    <a:pt x="15356" y="3367"/>
                    <a:pt x="23485" y="0"/>
                    <a:pt x="31962" y="0"/>
                  </a:cubicBezTo>
                  <a:close/>
                </a:path>
              </a:pathLst>
            </a:custGeom>
            <a:solidFill>
              <a:srgbClr val="3898B5"/>
            </a:solidFill>
          </p:spPr>
        </p:sp>
        <p:sp>
          <p:nvSpPr>
            <p:cNvPr id="11" name="TextBox 11"/>
            <p:cNvSpPr txBox="1"/>
            <p:nvPr/>
          </p:nvSpPr>
          <p:spPr>
            <a:xfrm>
              <a:off x="0" y="-76200"/>
              <a:ext cx="1452826" cy="332522"/>
            </a:xfrm>
            <a:prstGeom prst="rect">
              <a:avLst/>
            </a:prstGeom>
          </p:spPr>
          <p:txBody>
            <a:bodyPr lIns="56055" tIns="56055" rIns="56055" bIns="56055" rtlCol="0" anchor="ctr"/>
            <a:lstStyle/>
            <a:p>
              <a:pPr algn="ctr">
                <a:lnSpc>
                  <a:spcPts val="4212"/>
                </a:lnSpc>
              </a:pPr>
              <a:endParaRPr/>
            </a:p>
          </p:txBody>
        </p:sp>
      </p:grpSp>
      <p:sp>
        <p:nvSpPr>
          <p:cNvPr id="12" name="Freeform 12"/>
          <p:cNvSpPr/>
          <p:nvPr/>
        </p:nvSpPr>
        <p:spPr>
          <a:xfrm>
            <a:off x="2129230" y="4138367"/>
            <a:ext cx="13935669" cy="5929616"/>
          </a:xfrm>
          <a:custGeom>
            <a:avLst/>
            <a:gdLst/>
            <a:ahLst/>
            <a:cxnLst/>
            <a:rect l="l" t="t" r="r" b="b"/>
            <a:pathLst>
              <a:path w="13935669" h="5929616">
                <a:moveTo>
                  <a:pt x="0" y="0"/>
                </a:moveTo>
                <a:lnTo>
                  <a:pt x="13935669" y="0"/>
                </a:lnTo>
                <a:lnTo>
                  <a:pt x="13935669" y="5929616"/>
                </a:lnTo>
                <a:lnTo>
                  <a:pt x="0" y="5929616"/>
                </a:lnTo>
                <a:lnTo>
                  <a:pt x="0" y="0"/>
                </a:lnTo>
                <a:close/>
              </a:path>
            </a:pathLst>
          </a:custGeom>
          <a:blipFill>
            <a:blip r:embed="rId2"/>
            <a:stretch>
              <a:fillRect/>
            </a:stretch>
          </a:blipFill>
        </p:spPr>
      </p:sp>
      <p:sp>
        <p:nvSpPr>
          <p:cNvPr id="13" name="TextBox 13"/>
          <p:cNvSpPr txBox="1"/>
          <p:nvPr/>
        </p:nvSpPr>
        <p:spPr>
          <a:xfrm>
            <a:off x="799660" y="593407"/>
            <a:ext cx="10834742" cy="670829"/>
          </a:xfrm>
          <a:prstGeom prst="rect">
            <a:avLst/>
          </a:prstGeom>
        </p:spPr>
        <p:txBody>
          <a:bodyPr lIns="0" tIns="0" rIns="0" bIns="0" rtlCol="0" anchor="t">
            <a:spAutoFit/>
          </a:bodyPr>
          <a:lstStyle/>
          <a:p>
            <a:pPr algn="ctr">
              <a:lnSpc>
                <a:spcPts val="5329"/>
              </a:lnSpc>
            </a:pPr>
            <a:r>
              <a:rPr lang="en-US" sz="4555">
                <a:solidFill>
                  <a:srgbClr val="000000"/>
                </a:solidFill>
                <a:latin typeface="Montserrat Ultra-Bold"/>
              </a:rPr>
              <a:t>2.1. THIẾT KẾ TRUY VẤN ĐƠN GIẢN</a:t>
            </a:r>
          </a:p>
        </p:txBody>
      </p:sp>
      <p:sp>
        <p:nvSpPr>
          <p:cNvPr id="14" name="TextBox 14"/>
          <p:cNvSpPr txBox="1"/>
          <p:nvPr/>
        </p:nvSpPr>
        <p:spPr>
          <a:xfrm>
            <a:off x="866335" y="1602704"/>
            <a:ext cx="5133363" cy="630187"/>
          </a:xfrm>
          <a:prstGeom prst="rect">
            <a:avLst/>
          </a:prstGeom>
        </p:spPr>
        <p:txBody>
          <a:bodyPr lIns="0" tIns="0" rIns="0" bIns="0" rtlCol="0" anchor="t">
            <a:spAutoFit/>
          </a:bodyPr>
          <a:lstStyle/>
          <a:p>
            <a:pPr algn="ctr">
              <a:lnSpc>
                <a:spcPts val="5272"/>
              </a:lnSpc>
              <a:spcBef>
                <a:spcPct val="0"/>
              </a:spcBef>
            </a:pPr>
            <a:r>
              <a:rPr lang="en-US" sz="3766" spc="15">
                <a:solidFill>
                  <a:srgbClr val="000000"/>
                </a:solidFill>
                <a:latin typeface="Montserrat Bold"/>
              </a:rPr>
              <a:t>b) Thiết kế truy vấn</a:t>
            </a:r>
          </a:p>
        </p:txBody>
      </p:sp>
      <p:sp>
        <p:nvSpPr>
          <p:cNvPr id="15" name="TextBox 15"/>
          <p:cNvSpPr txBox="1"/>
          <p:nvPr/>
        </p:nvSpPr>
        <p:spPr>
          <a:xfrm>
            <a:off x="7087490" y="2157263"/>
            <a:ext cx="4019149" cy="489284"/>
          </a:xfrm>
          <a:prstGeom prst="rect">
            <a:avLst/>
          </a:prstGeom>
        </p:spPr>
        <p:txBody>
          <a:bodyPr lIns="0" tIns="0" rIns="0" bIns="0" rtlCol="0" anchor="t">
            <a:spAutoFit/>
          </a:bodyPr>
          <a:lstStyle/>
          <a:p>
            <a:pPr algn="just">
              <a:lnSpc>
                <a:spcPts val="4006"/>
              </a:lnSpc>
            </a:pPr>
            <a:r>
              <a:rPr lang="en-US" sz="2861" spc="11">
                <a:solidFill>
                  <a:srgbClr val="F6FFC4"/>
                </a:solidFill>
                <a:latin typeface="Montserrat Bold"/>
              </a:rPr>
              <a:t>Các bước thực hiện:</a:t>
            </a:r>
          </a:p>
        </p:txBody>
      </p:sp>
      <p:sp>
        <p:nvSpPr>
          <p:cNvPr id="16" name="TextBox 16"/>
          <p:cNvSpPr txBox="1"/>
          <p:nvPr/>
        </p:nvSpPr>
        <p:spPr>
          <a:xfrm>
            <a:off x="742764" y="3144258"/>
            <a:ext cx="16075558" cy="489284"/>
          </a:xfrm>
          <a:prstGeom prst="rect">
            <a:avLst/>
          </a:prstGeom>
        </p:spPr>
        <p:txBody>
          <a:bodyPr lIns="0" tIns="0" rIns="0" bIns="0" rtlCol="0" anchor="t">
            <a:spAutoFit/>
          </a:bodyPr>
          <a:lstStyle/>
          <a:p>
            <a:pPr algn="just">
              <a:lnSpc>
                <a:spcPts val="4006"/>
              </a:lnSpc>
            </a:pPr>
            <a:r>
              <a:rPr lang="en-US" sz="2861" u="sng" spc="11">
                <a:solidFill>
                  <a:srgbClr val="000000"/>
                </a:solidFill>
                <a:latin typeface="Montserrat Bold"/>
              </a:rPr>
              <a:t>Bước 5:</a:t>
            </a:r>
            <a:r>
              <a:rPr lang="en-US" sz="2861" spc="11">
                <a:solidFill>
                  <a:srgbClr val="000000"/>
                </a:solidFill>
                <a:latin typeface="Montserrat"/>
              </a:rPr>
              <a:t> Nháy chọn </a:t>
            </a:r>
            <a:r>
              <a:rPr lang="en-US" sz="2861" spc="11">
                <a:solidFill>
                  <a:srgbClr val="000000"/>
                </a:solidFill>
                <a:latin typeface="Montserrat Bold"/>
              </a:rPr>
              <a:t>Run</a:t>
            </a:r>
            <a:r>
              <a:rPr lang="en-US" sz="2861" spc="11">
                <a:solidFill>
                  <a:srgbClr val="000000"/>
                </a:solidFill>
                <a:latin typeface="Montserrat"/>
              </a:rPr>
              <a:t> để thực hiện truy vấn.</a:t>
            </a:r>
          </a:p>
        </p:txBody>
      </p:sp>
      <p:grpSp>
        <p:nvGrpSpPr>
          <p:cNvPr id="17" name="Group 17"/>
          <p:cNvGrpSpPr/>
          <p:nvPr/>
        </p:nvGrpSpPr>
        <p:grpSpPr>
          <a:xfrm>
            <a:off x="2837990" y="4456608"/>
            <a:ext cx="595027" cy="1068744"/>
            <a:chOff x="0" y="0"/>
            <a:chExt cx="156715" cy="281480"/>
          </a:xfrm>
        </p:grpSpPr>
        <p:sp>
          <p:nvSpPr>
            <p:cNvPr id="18" name="Freeform 18"/>
            <p:cNvSpPr/>
            <p:nvPr/>
          </p:nvSpPr>
          <p:spPr>
            <a:xfrm>
              <a:off x="0" y="0"/>
              <a:ext cx="156715" cy="281480"/>
            </a:xfrm>
            <a:custGeom>
              <a:avLst/>
              <a:gdLst/>
              <a:ahLst/>
              <a:cxnLst/>
              <a:rect l="l" t="t" r="r" b="b"/>
              <a:pathLst>
                <a:path w="156715" h="281480">
                  <a:moveTo>
                    <a:pt x="0" y="0"/>
                  </a:moveTo>
                  <a:lnTo>
                    <a:pt x="156715" y="0"/>
                  </a:lnTo>
                  <a:lnTo>
                    <a:pt x="156715" y="281480"/>
                  </a:lnTo>
                  <a:lnTo>
                    <a:pt x="0" y="281480"/>
                  </a:lnTo>
                  <a:close/>
                </a:path>
              </a:pathLst>
            </a:custGeom>
            <a:solidFill>
              <a:srgbClr val="000000">
                <a:alpha val="0"/>
              </a:srgbClr>
            </a:solidFill>
            <a:ln w="38100" cap="sq">
              <a:solidFill>
                <a:srgbClr val="F40202"/>
              </a:solidFill>
              <a:prstDash val="solid"/>
              <a:miter/>
            </a:ln>
          </p:spPr>
        </p:sp>
        <p:sp>
          <p:nvSpPr>
            <p:cNvPr id="19" name="TextBox 19"/>
            <p:cNvSpPr txBox="1"/>
            <p:nvPr/>
          </p:nvSpPr>
          <p:spPr>
            <a:xfrm>
              <a:off x="0" y="-47625"/>
              <a:ext cx="156715" cy="329105"/>
            </a:xfrm>
            <a:prstGeom prst="rect">
              <a:avLst/>
            </a:prstGeom>
          </p:spPr>
          <p:txBody>
            <a:bodyPr lIns="50800" tIns="50800" rIns="50800" bIns="50800" rtlCol="0" anchor="ctr"/>
            <a:lstStyle/>
            <a:p>
              <a:pPr algn="ctr">
                <a:lnSpc>
                  <a:spcPts val="2800"/>
                </a:lnSpc>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1980" y="0"/>
            <a:ext cx="743961" cy="3086100"/>
            <a:chOff x="0" y="0"/>
            <a:chExt cx="195940" cy="812800"/>
          </a:xfrm>
        </p:grpSpPr>
        <p:sp>
          <p:nvSpPr>
            <p:cNvPr id="3" name="Freeform 3"/>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4" name="TextBox 4"/>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7916020" y="0"/>
            <a:ext cx="743961" cy="3086100"/>
            <a:chOff x="0" y="0"/>
            <a:chExt cx="195940" cy="812800"/>
          </a:xfrm>
        </p:grpSpPr>
        <p:sp>
          <p:nvSpPr>
            <p:cNvPr id="6" name="Freeform 6"/>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7" name="TextBox 7"/>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9" name="Group 9"/>
          <p:cNvGrpSpPr/>
          <p:nvPr/>
        </p:nvGrpSpPr>
        <p:grpSpPr>
          <a:xfrm>
            <a:off x="6964027" y="2051915"/>
            <a:ext cx="4359945" cy="769225"/>
            <a:chOff x="0" y="0"/>
            <a:chExt cx="1452826" cy="256322"/>
          </a:xfrm>
        </p:grpSpPr>
        <p:sp>
          <p:nvSpPr>
            <p:cNvPr id="10" name="Freeform 10"/>
            <p:cNvSpPr/>
            <p:nvPr/>
          </p:nvSpPr>
          <p:spPr>
            <a:xfrm>
              <a:off x="0" y="0"/>
              <a:ext cx="1452826" cy="256322"/>
            </a:xfrm>
            <a:custGeom>
              <a:avLst/>
              <a:gdLst/>
              <a:ahLst/>
              <a:cxnLst/>
              <a:rect l="l" t="t" r="r" b="b"/>
              <a:pathLst>
                <a:path w="1452826" h="256322">
                  <a:moveTo>
                    <a:pt x="31962" y="0"/>
                  </a:moveTo>
                  <a:lnTo>
                    <a:pt x="1420864" y="0"/>
                  </a:lnTo>
                  <a:cubicBezTo>
                    <a:pt x="1429341" y="0"/>
                    <a:pt x="1437471" y="3367"/>
                    <a:pt x="1443465" y="9362"/>
                  </a:cubicBezTo>
                  <a:cubicBezTo>
                    <a:pt x="1449459" y="15356"/>
                    <a:pt x="1452826" y="23485"/>
                    <a:pt x="1452826" y="31962"/>
                  </a:cubicBezTo>
                  <a:lnTo>
                    <a:pt x="1452826" y="224360"/>
                  </a:lnTo>
                  <a:cubicBezTo>
                    <a:pt x="1452826" y="232836"/>
                    <a:pt x="1449459" y="240966"/>
                    <a:pt x="1443465" y="246960"/>
                  </a:cubicBezTo>
                  <a:cubicBezTo>
                    <a:pt x="1437471" y="252955"/>
                    <a:pt x="1429341" y="256322"/>
                    <a:pt x="1420864" y="256322"/>
                  </a:cubicBezTo>
                  <a:lnTo>
                    <a:pt x="31962" y="256322"/>
                  </a:lnTo>
                  <a:cubicBezTo>
                    <a:pt x="14310" y="256322"/>
                    <a:pt x="0" y="242012"/>
                    <a:pt x="0" y="224360"/>
                  </a:cubicBezTo>
                  <a:lnTo>
                    <a:pt x="0" y="31962"/>
                  </a:lnTo>
                  <a:cubicBezTo>
                    <a:pt x="0" y="23485"/>
                    <a:pt x="3367" y="15356"/>
                    <a:pt x="9362" y="9362"/>
                  </a:cubicBezTo>
                  <a:cubicBezTo>
                    <a:pt x="15356" y="3367"/>
                    <a:pt x="23485" y="0"/>
                    <a:pt x="31962" y="0"/>
                  </a:cubicBezTo>
                  <a:close/>
                </a:path>
              </a:pathLst>
            </a:custGeom>
            <a:solidFill>
              <a:srgbClr val="3898B5"/>
            </a:solidFill>
          </p:spPr>
        </p:sp>
        <p:sp>
          <p:nvSpPr>
            <p:cNvPr id="11" name="TextBox 11"/>
            <p:cNvSpPr txBox="1"/>
            <p:nvPr/>
          </p:nvSpPr>
          <p:spPr>
            <a:xfrm>
              <a:off x="0" y="-76200"/>
              <a:ext cx="1452826" cy="332522"/>
            </a:xfrm>
            <a:prstGeom prst="rect">
              <a:avLst/>
            </a:prstGeom>
          </p:spPr>
          <p:txBody>
            <a:bodyPr lIns="56055" tIns="56055" rIns="56055" bIns="56055" rtlCol="0" anchor="ctr"/>
            <a:lstStyle/>
            <a:p>
              <a:pPr algn="ctr">
                <a:lnSpc>
                  <a:spcPts val="4212"/>
                </a:lnSpc>
              </a:pPr>
              <a:endParaRPr/>
            </a:p>
          </p:txBody>
        </p:sp>
      </p:grpSp>
      <p:sp>
        <p:nvSpPr>
          <p:cNvPr id="12" name="Freeform 12"/>
          <p:cNvSpPr/>
          <p:nvPr/>
        </p:nvSpPr>
        <p:spPr>
          <a:xfrm>
            <a:off x="2278634" y="4185992"/>
            <a:ext cx="13591282" cy="3626784"/>
          </a:xfrm>
          <a:custGeom>
            <a:avLst/>
            <a:gdLst/>
            <a:ahLst/>
            <a:cxnLst/>
            <a:rect l="l" t="t" r="r" b="b"/>
            <a:pathLst>
              <a:path w="13591282" h="3626784">
                <a:moveTo>
                  <a:pt x="0" y="0"/>
                </a:moveTo>
                <a:lnTo>
                  <a:pt x="13591282" y="0"/>
                </a:lnTo>
                <a:lnTo>
                  <a:pt x="13591282" y="3626784"/>
                </a:lnTo>
                <a:lnTo>
                  <a:pt x="0" y="3626784"/>
                </a:lnTo>
                <a:lnTo>
                  <a:pt x="0" y="0"/>
                </a:lnTo>
                <a:close/>
              </a:path>
            </a:pathLst>
          </a:custGeom>
          <a:blipFill>
            <a:blip r:embed="rId2"/>
            <a:stretch>
              <a:fillRect/>
            </a:stretch>
          </a:blipFill>
        </p:spPr>
      </p:sp>
      <p:sp>
        <p:nvSpPr>
          <p:cNvPr id="13" name="TextBox 13"/>
          <p:cNvSpPr txBox="1"/>
          <p:nvPr/>
        </p:nvSpPr>
        <p:spPr>
          <a:xfrm>
            <a:off x="799660" y="593407"/>
            <a:ext cx="10834742" cy="670829"/>
          </a:xfrm>
          <a:prstGeom prst="rect">
            <a:avLst/>
          </a:prstGeom>
        </p:spPr>
        <p:txBody>
          <a:bodyPr lIns="0" tIns="0" rIns="0" bIns="0" rtlCol="0" anchor="t">
            <a:spAutoFit/>
          </a:bodyPr>
          <a:lstStyle/>
          <a:p>
            <a:pPr algn="ctr">
              <a:lnSpc>
                <a:spcPts val="5329"/>
              </a:lnSpc>
            </a:pPr>
            <a:r>
              <a:rPr lang="en-US" sz="4555">
                <a:solidFill>
                  <a:srgbClr val="000000"/>
                </a:solidFill>
                <a:latin typeface="Montserrat Ultra-Bold"/>
              </a:rPr>
              <a:t>2.1. THIẾT KẾ TRUY VẤN ĐƠN GIẢN</a:t>
            </a:r>
          </a:p>
        </p:txBody>
      </p:sp>
      <p:sp>
        <p:nvSpPr>
          <p:cNvPr id="14" name="TextBox 14"/>
          <p:cNvSpPr txBox="1"/>
          <p:nvPr/>
        </p:nvSpPr>
        <p:spPr>
          <a:xfrm>
            <a:off x="866335" y="1602704"/>
            <a:ext cx="5133363" cy="630187"/>
          </a:xfrm>
          <a:prstGeom prst="rect">
            <a:avLst/>
          </a:prstGeom>
        </p:spPr>
        <p:txBody>
          <a:bodyPr lIns="0" tIns="0" rIns="0" bIns="0" rtlCol="0" anchor="t">
            <a:spAutoFit/>
          </a:bodyPr>
          <a:lstStyle/>
          <a:p>
            <a:pPr algn="ctr">
              <a:lnSpc>
                <a:spcPts val="5272"/>
              </a:lnSpc>
              <a:spcBef>
                <a:spcPct val="0"/>
              </a:spcBef>
            </a:pPr>
            <a:r>
              <a:rPr lang="en-US" sz="3766" spc="15">
                <a:solidFill>
                  <a:srgbClr val="000000"/>
                </a:solidFill>
                <a:latin typeface="Montserrat Bold"/>
              </a:rPr>
              <a:t>b) Thiết kế truy vấn</a:t>
            </a:r>
          </a:p>
        </p:txBody>
      </p:sp>
      <p:sp>
        <p:nvSpPr>
          <p:cNvPr id="15" name="TextBox 15"/>
          <p:cNvSpPr txBox="1"/>
          <p:nvPr/>
        </p:nvSpPr>
        <p:spPr>
          <a:xfrm>
            <a:off x="7087490" y="2157263"/>
            <a:ext cx="4019149" cy="489284"/>
          </a:xfrm>
          <a:prstGeom prst="rect">
            <a:avLst/>
          </a:prstGeom>
        </p:spPr>
        <p:txBody>
          <a:bodyPr lIns="0" tIns="0" rIns="0" bIns="0" rtlCol="0" anchor="t">
            <a:spAutoFit/>
          </a:bodyPr>
          <a:lstStyle/>
          <a:p>
            <a:pPr algn="just">
              <a:lnSpc>
                <a:spcPts val="4006"/>
              </a:lnSpc>
            </a:pPr>
            <a:r>
              <a:rPr lang="en-US" sz="2861" spc="11">
                <a:solidFill>
                  <a:srgbClr val="F6FFC4"/>
                </a:solidFill>
                <a:latin typeface="Montserrat Bold"/>
              </a:rPr>
              <a:t>Các bước thực hiện:</a:t>
            </a:r>
          </a:p>
        </p:txBody>
      </p:sp>
      <p:sp>
        <p:nvSpPr>
          <p:cNvPr id="16" name="TextBox 16"/>
          <p:cNvSpPr txBox="1"/>
          <p:nvPr/>
        </p:nvSpPr>
        <p:spPr>
          <a:xfrm>
            <a:off x="742764" y="3144258"/>
            <a:ext cx="16075558" cy="489284"/>
          </a:xfrm>
          <a:prstGeom prst="rect">
            <a:avLst/>
          </a:prstGeom>
        </p:spPr>
        <p:txBody>
          <a:bodyPr lIns="0" tIns="0" rIns="0" bIns="0" rtlCol="0" anchor="t">
            <a:spAutoFit/>
          </a:bodyPr>
          <a:lstStyle/>
          <a:p>
            <a:pPr algn="just">
              <a:lnSpc>
                <a:spcPts val="4006"/>
              </a:lnSpc>
            </a:pPr>
            <a:r>
              <a:rPr lang="en-US" sz="2861" u="sng" spc="11">
                <a:solidFill>
                  <a:srgbClr val="000000"/>
                </a:solidFill>
                <a:latin typeface="Montserrat Bold"/>
              </a:rPr>
              <a:t>Bước 5:</a:t>
            </a:r>
            <a:r>
              <a:rPr lang="en-US" sz="2861" spc="11">
                <a:solidFill>
                  <a:srgbClr val="000000"/>
                </a:solidFill>
                <a:latin typeface="Montserrat"/>
              </a:rPr>
              <a:t> Nháy chọn </a:t>
            </a:r>
            <a:r>
              <a:rPr lang="en-US" sz="2861" spc="11">
                <a:solidFill>
                  <a:srgbClr val="000000"/>
                </a:solidFill>
                <a:latin typeface="Montserrat Bold"/>
              </a:rPr>
              <a:t>Run</a:t>
            </a:r>
            <a:r>
              <a:rPr lang="en-US" sz="2861" spc="11">
                <a:solidFill>
                  <a:srgbClr val="000000"/>
                </a:solidFill>
                <a:latin typeface="Montserrat"/>
              </a:rPr>
              <a:t> để thực hiện truy vấn.</a:t>
            </a:r>
          </a:p>
        </p:txBody>
      </p:sp>
      <p:sp>
        <p:nvSpPr>
          <p:cNvPr id="17" name="TextBox 17"/>
          <p:cNvSpPr txBox="1"/>
          <p:nvPr/>
        </p:nvSpPr>
        <p:spPr>
          <a:xfrm>
            <a:off x="7647232" y="8017965"/>
            <a:ext cx="3459407" cy="383190"/>
          </a:xfrm>
          <a:prstGeom prst="rect">
            <a:avLst/>
          </a:prstGeom>
        </p:spPr>
        <p:txBody>
          <a:bodyPr lIns="0" tIns="0" rIns="0" bIns="0" rtlCol="0" anchor="t">
            <a:spAutoFit/>
          </a:bodyPr>
          <a:lstStyle/>
          <a:p>
            <a:pPr algn="just">
              <a:lnSpc>
                <a:spcPts val="3199"/>
              </a:lnSpc>
            </a:pPr>
            <a:r>
              <a:rPr lang="en-US" sz="2285" spc="9">
                <a:solidFill>
                  <a:srgbClr val="000000"/>
                </a:solidFill>
                <a:latin typeface="Montserrat Italics"/>
              </a:rPr>
              <a:t>Kết quả của truy vấn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1980" y="0"/>
            <a:ext cx="743961" cy="3086100"/>
            <a:chOff x="0" y="0"/>
            <a:chExt cx="195940" cy="812800"/>
          </a:xfrm>
        </p:grpSpPr>
        <p:sp>
          <p:nvSpPr>
            <p:cNvPr id="3" name="Freeform 3"/>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4" name="TextBox 4"/>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7916020" y="0"/>
            <a:ext cx="743961" cy="3086100"/>
            <a:chOff x="0" y="0"/>
            <a:chExt cx="195940" cy="812800"/>
          </a:xfrm>
        </p:grpSpPr>
        <p:sp>
          <p:nvSpPr>
            <p:cNvPr id="6" name="Freeform 6"/>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7" name="TextBox 7"/>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9" name="Group 9"/>
          <p:cNvGrpSpPr/>
          <p:nvPr/>
        </p:nvGrpSpPr>
        <p:grpSpPr>
          <a:xfrm>
            <a:off x="6964027" y="2051915"/>
            <a:ext cx="4359945" cy="769225"/>
            <a:chOff x="0" y="0"/>
            <a:chExt cx="1452826" cy="256322"/>
          </a:xfrm>
        </p:grpSpPr>
        <p:sp>
          <p:nvSpPr>
            <p:cNvPr id="10" name="Freeform 10"/>
            <p:cNvSpPr/>
            <p:nvPr/>
          </p:nvSpPr>
          <p:spPr>
            <a:xfrm>
              <a:off x="0" y="0"/>
              <a:ext cx="1452826" cy="256322"/>
            </a:xfrm>
            <a:custGeom>
              <a:avLst/>
              <a:gdLst/>
              <a:ahLst/>
              <a:cxnLst/>
              <a:rect l="l" t="t" r="r" b="b"/>
              <a:pathLst>
                <a:path w="1452826" h="256322">
                  <a:moveTo>
                    <a:pt x="31962" y="0"/>
                  </a:moveTo>
                  <a:lnTo>
                    <a:pt x="1420864" y="0"/>
                  </a:lnTo>
                  <a:cubicBezTo>
                    <a:pt x="1429341" y="0"/>
                    <a:pt x="1437471" y="3367"/>
                    <a:pt x="1443465" y="9362"/>
                  </a:cubicBezTo>
                  <a:cubicBezTo>
                    <a:pt x="1449459" y="15356"/>
                    <a:pt x="1452826" y="23485"/>
                    <a:pt x="1452826" y="31962"/>
                  </a:cubicBezTo>
                  <a:lnTo>
                    <a:pt x="1452826" y="224360"/>
                  </a:lnTo>
                  <a:cubicBezTo>
                    <a:pt x="1452826" y="232836"/>
                    <a:pt x="1449459" y="240966"/>
                    <a:pt x="1443465" y="246960"/>
                  </a:cubicBezTo>
                  <a:cubicBezTo>
                    <a:pt x="1437471" y="252955"/>
                    <a:pt x="1429341" y="256322"/>
                    <a:pt x="1420864" y="256322"/>
                  </a:cubicBezTo>
                  <a:lnTo>
                    <a:pt x="31962" y="256322"/>
                  </a:lnTo>
                  <a:cubicBezTo>
                    <a:pt x="14310" y="256322"/>
                    <a:pt x="0" y="242012"/>
                    <a:pt x="0" y="224360"/>
                  </a:cubicBezTo>
                  <a:lnTo>
                    <a:pt x="0" y="31962"/>
                  </a:lnTo>
                  <a:cubicBezTo>
                    <a:pt x="0" y="23485"/>
                    <a:pt x="3367" y="15356"/>
                    <a:pt x="9362" y="9362"/>
                  </a:cubicBezTo>
                  <a:cubicBezTo>
                    <a:pt x="15356" y="3367"/>
                    <a:pt x="23485" y="0"/>
                    <a:pt x="31962" y="0"/>
                  </a:cubicBezTo>
                  <a:close/>
                </a:path>
              </a:pathLst>
            </a:custGeom>
            <a:solidFill>
              <a:srgbClr val="3898B5"/>
            </a:solidFill>
          </p:spPr>
        </p:sp>
        <p:sp>
          <p:nvSpPr>
            <p:cNvPr id="11" name="TextBox 11"/>
            <p:cNvSpPr txBox="1"/>
            <p:nvPr/>
          </p:nvSpPr>
          <p:spPr>
            <a:xfrm>
              <a:off x="0" y="-76200"/>
              <a:ext cx="1452826" cy="332522"/>
            </a:xfrm>
            <a:prstGeom prst="rect">
              <a:avLst/>
            </a:prstGeom>
          </p:spPr>
          <p:txBody>
            <a:bodyPr lIns="56055" tIns="56055" rIns="56055" bIns="56055" rtlCol="0" anchor="ctr"/>
            <a:lstStyle/>
            <a:p>
              <a:pPr algn="ctr">
                <a:lnSpc>
                  <a:spcPts val="4212"/>
                </a:lnSpc>
              </a:pPr>
              <a:endParaRPr/>
            </a:p>
          </p:txBody>
        </p:sp>
      </p:grpSp>
      <p:sp>
        <p:nvSpPr>
          <p:cNvPr id="12" name="Freeform 12"/>
          <p:cNvSpPr/>
          <p:nvPr/>
        </p:nvSpPr>
        <p:spPr>
          <a:xfrm>
            <a:off x="2170916" y="4262192"/>
            <a:ext cx="12320942" cy="3288314"/>
          </a:xfrm>
          <a:custGeom>
            <a:avLst/>
            <a:gdLst/>
            <a:ahLst/>
            <a:cxnLst/>
            <a:rect l="l" t="t" r="r" b="b"/>
            <a:pathLst>
              <a:path w="12320942" h="3288314">
                <a:moveTo>
                  <a:pt x="0" y="0"/>
                </a:moveTo>
                <a:lnTo>
                  <a:pt x="12320943" y="0"/>
                </a:lnTo>
                <a:lnTo>
                  <a:pt x="12320943" y="3288313"/>
                </a:lnTo>
                <a:lnTo>
                  <a:pt x="0" y="3288313"/>
                </a:lnTo>
                <a:lnTo>
                  <a:pt x="0" y="0"/>
                </a:lnTo>
                <a:close/>
              </a:path>
            </a:pathLst>
          </a:custGeom>
          <a:blipFill>
            <a:blip r:embed="rId2"/>
            <a:stretch>
              <a:fillRect/>
            </a:stretch>
          </a:blipFill>
        </p:spPr>
      </p:sp>
      <p:sp>
        <p:nvSpPr>
          <p:cNvPr id="13" name="Freeform 13"/>
          <p:cNvSpPr/>
          <p:nvPr/>
        </p:nvSpPr>
        <p:spPr>
          <a:xfrm>
            <a:off x="2170916" y="7064966"/>
            <a:ext cx="9463486" cy="3044189"/>
          </a:xfrm>
          <a:custGeom>
            <a:avLst/>
            <a:gdLst/>
            <a:ahLst/>
            <a:cxnLst/>
            <a:rect l="l" t="t" r="r" b="b"/>
            <a:pathLst>
              <a:path w="9463486" h="3044189">
                <a:moveTo>
                  <a:pt x="0" y="0"/>
                </a:moveTo>
                <a:lnTo>
                  <a:pt x="9463486" y="0"/>
                </a:lnTo>
                <a:lnTo>
                  <a:pt x="9463486" y="3044189"/>
                </a:lnTo>
                <a:lnTo>
                  <a:pt x="0" y="3044189"/>
                </a:lnTo>
                <a:lnTo>
                  <a:pt x="0" y="0"/>
                </a:lnTo>
                <a:close/>
              </a:path>
            </a:pathLst>
          </a:custGeom>
          <a:blipFill>
            <a:blip r:embed="rId3"/>
            <a:stretch>
              <a:fillRect b="-45892"/>
            </a:stretch>
          </a:blipFill>
        </p:spPr>
      </p:sp>
      <p:sp>
        <p:nvSpPr>
          <p:cNvPr id="14" name="TextBox 14"/>
          <p:cNvSpPr txBox="1"/>
          <p:nvPr/>
        </p:nvSpPr>
        <p:spPr>
          <a:xfrm>
            <a:off x="799660" y="593407"/>
            <a:ext cx="10834742" cy="670829"/>
          </a:xfrm>
          <a:prstGeom prst="rect">
            <a:avLst/>
          </a:prstGeom>
        </p:spPr>
        <p:txBody>
          <a:bodyPr lIns="0" tIns="0" rIns="0" bIns="0" rtlCol="0" anchor="t">
            <a:spAutoFit/>
          </a:bodyPr>
          <a:lstStyle/>
          <a:p>
            <a:pPr algn="ctr">
              <a:lnSpc>
                <a:spcPts val="5329"/>
              </a:lnSpc>
            </a:pPr>
            <a:r>
              <a:rPr lang="en-US" sz="4555">
                <a:solidFill>
                  <a:srgbClr val="000000"/>
                </a:solidFill>
                <a:latin typeface="Montserrat Ultra-Bold"/>
              </a:rPr>
              <a:t>2.1. THIẾT KẾ TRUY VẤN ĐƠN GIẢN</a:t>
            </a:r>
          </a:p>
        </p:txBody>
      </p:sp>
      <p:sp>
        <p:nvSpPr>
          <p:cNvPr id="15" name="TextBox 15"/>
          <p:cNvSpPr txBox="1"/>
          <p:nvPr/>
        </p:nvSpPr>
        <p:spPr>
          <a:xfrm>
            <a:off x="866335" y="1602704"/>
            <a:ext cx="5133363" cy="630187"/>
          </a:xfrm>
          <a:prstGeom prst="rect">
            <a:avLst/>
          </a:prstGeom>
        </p:spPr>
        <p:txBody>
          <a:bodyPr lIns="0" tIns="0" rIns="0" bIns="0" rtlCol="0" anchor="t">
            <a:spAutoFit/>
          </a:bodyPr>
          <a:lstStyle/>
          <a:p>
            <a:pPr algn="ctr">
              <a:lnSpc>
                <a:spcPts val="5272"/>
              </a:lnSpc>
              <a:spcBef>
                <a:spcPct val="0"/>
              </a:spcBef>
            </a:pPr>
            <a:r>
              <a:rPr lang="en-US" sz="3766" spc="15">
                <a:solidFill>
                  <a:srgbClr val="000000"/>
                </a:solidFill>
                <a:latin typeface="Montserrat Bold"/>
              </a:rPr>
              <a:t>b) Thiết kế truy vấn</a:t>
            </a:r>
          </a:p>
        </p:txBody>
      </p:sp>
      <p:sp>
        <p:nvSpPr>
          <p:cNvPr id="16" name="TextBox 16"/>
          <p:cNvSpPr txBox="1"/>
          <p:nvPr/>
        </p:nvSpPr>
        <p:spPr>
          <a:xfrm>
            <a:off x="7087490" y="2157263"/>
            <a:ext cx="4019149" cy="489284"/>
          </a:xfrm>
          <a:prstGeom prst="rect">
            <a:avLst/>
          </a:prstGeom>
        </p:spPr>
        <p:txBody>
          <a:bodyPr lIns="0" tIns="0" rIns="0" bIns="0" rtlCol="0" anchor="t">
            <a:spAutoFit/>
          </a:bodyPr>
          <a:lstStyle/>
          <a:p>
            <a:pPr algn="just">
              <a:lnSpc>
                <a:spcPts val="4006"/>
              </a:lnSpc>
            </a:pPr>
            <a:r>
              <a:rPr lang="en-US" sz="2861" spc="11">
                <a:solidFill>
                  <a:srgbClr val="F6FFC4"/>
                </a:solidFill>
                <a:latin typeface="Montserrat Bold"/>
              </a:rPr>
              <a:t>Các bước thực hiện:</a:t>
            </a:r>
          </a:p>
        </p:txBody>
      </p:sp>
      <p:sp>
        <p:nvSpPr>
          <p:cNvPr id="17" name="TextBox 17"/>
          <p:cNvSpPr txBox="1"/>
          <p:nvPr/>
        </p:nvSpPr>
        <p:spPr>
          <a:xfrm>
            <a:off x="742764" y="3144258"/>
            <a:ext cx="16075558" cy="994109"/>
          </a:xfrm>
          <a:prstGeom prst="rect">
            <a:avLst/>
          </a:prstGeom>
        </p:spPr>
        <p:txBody>
          <a:bodyPr lIns="0" tIns="0" rIns="0" bIns="0" rtlCol="0" anchor="t">
            <a:spAutoFit/>
          </a:bodyPr>
          <a:lstStyle/>
          <a:p>
            <a:pPr algn="just">
              <a:lnSpc>
                <a:spcPts val="4006"/>
              </a:lnSpc>
            </a:pPr>
            <a:r>
              <a:rPr lang="en-US" sz="2861" u="sng" spc="11">
                <a:solidFill>
                  <a:srgbClr val="000000"/>
                </a:solidFill>
                <a:latin typeface="Montserrat Bold"/>
              </a:rPr>
              <a:t>Bước 6:</a:t>
            </a:r>
            <a:r>
              <a:rPr lang="en-US" sz="2861" spc="11">
                <a:solidFill>
                  <a:srgbClr val="000000"/>
                </a:solidFill>
                <a:latin typeface="Montserrat"/>
              </a:rPr>
              <a:t> Ghi lưu truy vấn. Nên đặt tên gợi nhớ đến kết quả của truy vấn. Có thể thêm tiền tố “</a:t>
            </a:r>
            <a:r>
              <a:rPr lang="en-US" sz="2861" spc="11">
                <a:solidFill>
                  <a:srgbClr val="000000"/>
                </a:solidFill>
                <a:latin typeface="Montserrat Bold"/>
              </a:rPr>
              <a:t>q-</a:t>
            </a:r>
            <a:r>
              <a:rPr lang="en-US" sz="2861" spc="11">
                <a:solidFill>
                  <a:srgbClr val="000000"/>
                </a:solidFill>
                <a:latin typeface="Montserrat"/>
              </a:rPr>
              <a:t>” trước tên để phân biệt truy vấn với bảng, biểu mẫu, báo cáo.</a:t>
            </a:r>
          </a:p>
        </p:txBody>
      </p:sp>
      <p:grpSp>
        <p:nvGrpSpPr>
          <p:cNvPr id="18" name="Group 18"/>
          <p:cNvGrpSpPr/>
          <p:nvPr/>
        </p:nvGrpSpPr>
        <p:grpSpPr>
          <a:xfrm>
            <a:off x="4283954" y="6912452"/>
            <a:ext cx="2178702" cy="471997"/>
            <a:chOff x="0" y="0"/>
            <a:chExt cx="573814" cy="124312"/>
          </a:xfrm>
        </p:grpSpPr>
        <p:sp>
          <p:nvSpPr>
            <p:cNvPr id="19" name="Freeform 19"/>
            <p:cNvSpPr/>
            <p:nvPr/>
          </p:nvSpPr>
          <p:spPr>
            <a:xfrm>
              <a:off x="0" y="0"/>
              <a:ext cx="573814" cy="124312"/>
            </a:xfrm>
            <a:custGeom>
              <a:avLst/>
              <a:gdLst/>
              <a:ahLst/>
              <a:cxnLst/>
              <a:rect l="l" t="t" r="r" b="b"/>
              <a:pathLst>
                <a:path w="573814" h="124312">
                  <a:moveTo>
                    <a:pt x="0" y="0"/>
                  </a:moveTo>
                  <a:lnTo>
                    <a:pt x="573814" y="0"/>
                  </a:lnTo>
                  <a:lnTo>
                    <a:pt x="573814" y="124312"/>
                  </a:lnTo>
                  <a:lnTo>
                    <a:pt x="0" y="124312"/>
                  </a:lnTo>
                  <a:close/>
                </a:path>
              </a:pathLst>
            </a:custGeom>
            <a:solidFill>
              <a:srgbClr val="000000">
                <a:alpha val="0"/>
              </a:srgbClr>
            </a:solidFill>
            <a:ln w="38100" cap="sq">
              <a:solidFill>
                <a:srgbClr val="F40202"/>
              </a:solidFill>
              <a:prstDash val="solid"/>
              <a:miter/>
            </a:ln>
          </p:spPr>
        </p:sp>
        <p:sp>
          <p:nvSpPr>
            <p:cNvPr id="20" name="TextBox 20"/>
            <p:cNvSpPr txBox="1"/>
            <p:nvPr/>
          </p:nvSpPr>
          <p:spPr>
            <a:xfrm>
              <a:off x="0" y="-47625"/>
              <a:ext cx="573814" cy="171937"/>
            </a:xfrm>
            <a:prstGeom prst="rect">
              <a:avLst/>
            </a:prstGeom>
          </p:spPr>
          <p:txBody>
            <a:bodyPr lIns="50800" tIns="50800" rIns="50800" bIns="50800" rtlCol="0" anchor="ctr"/>
            <a:lstStyle/>
            <a:p>
              <a:pPr algn="ctr">
                <a:lnSpc>
                  <a:spcPts val="2800"/>
                </a:lnSpc>
              </a:pPr>
              <a:endParaRPr/>
            </a:p>
          </p:txBody>
        </p:sp>
      </p:grpSp>
      <p:grpSp>
        <p:nvGrpSpPr>
          <p:cNvPr id="21" name="Group 21"/>
          <p:cNvGrpSpPr/>
          <p:nvPr/>
        </p:nvGrpSpPr>
        <p:grpSpPr>
          <a:xfrm>
            <a:off x="2170916" y="9728965"/>
            <a:ext cx="2178702" cy="380190"/>
            <a:chOff x="0" y="0"/>
            <a:chExt cx="573814" cy="100132"/>
          </a:xfrm>
        </p:grpSpPr>
        <p:sp>
          <p:nvSpPr>
            <p:cNvPr id="22" name="Freeform 22"/>
            <p:cNvSpPr/>
            <p:nvPr/>
          </p:nvSpPr>
          <p:spPr>
            <a:xfrm>
              <a:off x="0" y="0"/>
              <a:ext cx="573814" cy="100132"/>
            </a:xfrm>
            <a:custGeom>
              <a:avLst/>
              <a:gdLst/>
              <a:ahLst/>
              <a:cxnLst/>
              <a:rect l="l" t="t" r="r" b="b"/>
              <a:pathLst>
                <a:path w="573814" h="100132">
                  <a:moveTo>
                    <a:pt x="0" y="0"/>
                  </a:moveTo>
                  <a:lnTo>
                    <a:pt x="573814" y="0"/>
                  </a:lnTo>
                  <a:lnTo>
                    <a:pt x="573814" y="100132"/>
                  </a:lnTo>
                  <a:lnTo>
                    <a:pt x="0" y="100132"/>
                  </a:lnTo>
                  <a:close/>
                </a:path>
              </a:pathLst>
            </a:custGeom>
            <a:solidFill>
              <a:srgbClr val="000000">
                <a:alpha val="0"/>
              </a:srgbClr>
            </a:solidFill>
            <a:ln w="38100" cap="sq">
              <a:solidFill>
                <a:srgbClr val="F40202"/>
              </a:solidFill>
              <a:prstDash val="solid"/>
              <a:miter/>
            </a:ln>
          </p:spPr>
        </p:sp>
        <p:sp>
          <p:nvSpPr>
            <p:cNvPr id="23" name="TextBox 23"/>
            <p:cNvSpPr txBox="1"/>
            <p:nvPr/>
          </p:nvSpPr>
          <p:spPr>
            <a:xfrm>
              <a:off x="0" y="-47625"/>
              <a:ext cx="573814" cy="147757"/>
            </a:xfrm>
            <a:prstGeom prst="rect">
              <a:avLst/>
            </a:prstGeom>
          </p:spPr>
          <p:txBody>
            <a:bodyPr lIns="50800" tIns="50800" rIns="50800" bIns="50800" rtlCol="0" anchor="ctr"/>
            <a:lstStyle/>
            <a:p>
              <a:pPr algn="ctr">
                <a:lnSpc>
                  <a:spcPts val="2800"/>
                </a:lnSpc>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1980" y="0"/>
            <a:ext cx="743961" cy="3086100"/>
            <a:chOff x="0" y="0"/>
            <a:chExt cx="195940" cy="812800"/>
          </a:xfrm>
        </p:grpSpPr>
        <p:sp>
          <p:nvSpPr>
            <p:cNvPr id="3" name="Freeform 3"/>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4" name="TextBox 4"/>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7916020" y="0"/>
            <a:ext cx="743961" cy="3086100"/>
            <a:chOff x="0" y="0"/>
            <a:chExt cx="195940" cy="812800"/>
          </a:xfrm>
        </p:grpSpPr>
        <p:sp>
          <p:nvSpPr>
            <p:cNvPr id="6" name="Freeform 6"/>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7" name="TextBox 7"/>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sp>
        <p:nvSpPr>
          <p:cNvPr id="9" name="Freeform 9"/>
          <p:cNvSpPr/>
          <p:nvPr/>
        </p:nvSpPr>
        <p:spPr>
          <a:xfrm>
            <a:off x="4779610" y="3885856"/>
            <a:ext cx="13136410" cy="4871419"/>
          </a:xfrm>
          <a:custGeom>
            <a:avLst/>
            <a:gdLst/>
            <a:ahLst/>
            <a:cxnLst/>
            <a:rect l="l" t="t" r="r" b="b"/>
            <a:pathLst>
              <a:path w="13136410" h="4871419">
                <a:moveTo>
                  <a:pt x="0" y="0"/>
                </a:moveTo>
                <a:lnTo>
                  <a:pt x="13136410" y="0"/>
                </a:lnTo>
                <a:lnTo>
                  <a:pt x="13136410" y="4871418"/>
                </a:lnTo>
                <a:lnTo>
                  <a:pt x="0" y="4871418"/>
                </a:lnTo>
                <a:lnTo>
                  <a:pt x="0" y="0"/>
                </a:lnTo>
                <a:close/>
              </a:path>
            </a:pathLst>
          </a:custGeom>
          <a:blipFill>
            <a:blip r:embed="rId2"/>
            <a:stretch>
              <a:fillRect/>
            </a:stretch>
          </a:blipFill>
        </p:spPr>
      </p:sp>
      <p:sp>
        <p:nvSpPr>
          <p:cNvPr id="10" name="TextBox 10"/>
          <p:cNvSpPr txBox="1"/>
          <p:nvPr/>
        </p:nvSpPr>
        <p:spPr>
          <a:xfrm>
            <a:off x="799660" y="593407"/>
            <a:ext cx="10834742" cy="670829"/>
          </a:xfrm>
          <a:prstGeom prst="rect">
            <a:avLst/>
          </a:prstGeom>
        </p:spPr>
        <p:txBody>
          <a:bodyPr lIns="0" tIns="0" rIns="0" bIns="0" rtlCol="0" anchor="t">
            <a:spAutoFit/>
          </a:bodyPr>
          <a:lstStyle/>
          <a:p>
            <a:pPr algn="ctr">
              <a:lnSpc>
                <a:spcPts val="5329"/>
              </a:lnSpc>
            </a:pPr>
            <a:r>
              <a:rPr lang="en-US" sz="4555">
                <a:solidFill>
                  <a:srgbClr val="000000"/>
                </a:solidFill>
                <a:latin typeface="Montserrat Ultra-Bold"/>
              </a:rPr>
              <a:t>2.1. THIẾT KẾ TRUY VẤN ĐƠN GIẢN</a:t>
            </a:r>
          </a:p>
        </p:txBody>
      </p:sp>
      <p:sp>
        <p:nvSpPr>
          <p:cNvPr id="11" name="TextBox 11"/>
          <p:cNvSpPr txBox="1"/>
          <p:nvPr/>
        </p:nvSpPr>
        <p:spPr>
          <a:xfrm>
            <a:off x="866335" y="1602704"/>
            <a:ext cx="5133363" cy="630187"/>
          </a:xfrm>
          <a:prstGeom prst="rect">
            <a:avLst/>
          </a:prstGeom>
        </p:spPr>
        <p:txBody>
          <a:bodyPr lIns="0" tIns="0" rIns="0" bIns="0" rtlCol="0" anchor="t">
            <a:spAutoFit/>
          </a:bodyPr>
          <a:lstStyle/>
          <a:p>
            <a:pPr algn="ctr">
              <a:lnSpc>
                <a:spcPts val="5272"/>
              </a:lnSpc>
              <a:spcBef>
                <a:spcPct val="0"/>
              </a:spcBef>
            </a:pPr>
            <a:r>
              <a:rPr lang="en-US" sz="3766" spc="15">
                <a:solidFill>
                  <a:srgbClr val="000000"/>
                </a:solidFill>
                <a:latin typeface="Montserrat Bold"/>
              </a:rPr>
              <a:t>b) Thiết kế truy vấn</a:t>
            </a:r>
          </a:p>
        </p:txBody>
      </p:sp>
      <p:grpSp>
        <p:nvGrpSpPr>
          <p:cNvPr id="12" name="Group 12"/>
          <p:cNvGrpSpPr/>
          <p:nvPr/>
        </p:nvGrpSpPr>
        <p:grpSpPr>
          <a:xfrm>
            <a:off x="4779610" y="4237798"/>
            <a:ext cx="998457" cy="1516636"/>
            <a:chOff x="0" y="0"/>
            <a:chExt cx="288778" cy="438648"/>
          </a:xfrm>
        </p:grpSpPr>
        <p:sp>
          <p:nvSpPr>
            <p:cNvPr id="13" name="Freeform 13"/>
            <p:cNvSpPr/>
            <p:nvPr/>
          </p:nvSpPr>
          <p:spPr>
            <a:xfrm>
              <a:off x="0" y="0"/>
              <a:ext cx="288778" cy="438648"/>
            </a:xfrm>
            <a:custGeom>
              <a:avLst/>
              <a:gdLst/>
              <a:ahLst/>
              <a:cxnLst/>
              <a:rect l="l" t="t" r="r" b="b"/>
              <a:pathLst>
                <a:path w="288778" h="438648">
                  <a:moveTo>
                    <a:pt x="0" y="0"/>
                  </a:moveTo>
                  <a:lnTo>
                    <a:pt x="288778" y="0"/>
                  </a:lnTo>
                  <a:lnTo>
                    <a:pt x="288778" y="438648"/>
                  </a:lnTo>
                  <a:lnTo>
                    <a:pt x="0" y="438648"/>
                  </a:lnTo>
                  <a:close/>
                </a:path>
              </a:pathLst>
            </a:custGeom>
            <a:solidFill>
              <a:srgbClr val="000000">
                <a:alpha val="0"/>
              </a:srgbClr>
            </a:solidFill>
            <a:ln w="38100" cap="sq">
              <a:solidFill>
                <a:srgbClr val="F40202"/>
              </a:solidFill>
              <a:prstDash val="solid"/>
              <a:miter/>
            </a:ln>
          </p:spPr>
        </p:sp>
        <p:sp>
          <p:nvSpPr>
            <p:cNvPr id="14" name="TextBox 14"/>
            <p:cNvSpPr txBox="1"/>
            <p:nvPr/>
          </p:nvSpPr>
          <p:spPr>
            <a:xfrm>
              <a:off x="0" y="-47625"/>
              <a:ext cx="288778" cy="486273"/>
            </a:xfrm>
            <a:prstGeom prst="rect">
              <a:avLst/>
            </a:prstGeom>
          </p:spPr>
          <p:txBody>
            <a:bodyPr lIns="50800" tIns="50800" rIns="50800" bIns="50800" rtlCol="0" anchor="ctr"/>
            <a:lstStyle/>
            <a:p>
              <a:pPr algn="ctr">
                <a:lnSpc>
                  <a:spcPts val="2800"/>
                </a:lnSpc>
              </a:pPr>
              <a:endParaRPr/>
            </a:p>
          </p:txBody>
        </p:sp>
      </p:grpSp>
      <p:grpSp>
        <p:nvGrpSpPr>
          <p:cNvPr id="15" name="Group 15"/>
          <p:cNvGrpSpPr/>
          <p:nvPr/>
        </p:nvGrpSpPr>
        <p:grpSpPr>
          <a:xfrm>
            <a:off x="4779610" y="5737086"/>
            <a:ext cx="2858598" cy="785120"/>
            <a:chOff x="0" y="0"/>
            <a:chExt cx="826776" cy="227076"/>
          </a:xfrm>
        </p:grpSpPr>
        <p:sp>
          <p:nvSpPr>
            <p:cNvPr id="16" name="Freeform 16"/>
            <p:cNvSpPr/>
            <p:nvPr/>
          </p:nvSpPr>
          <p:spPr>
            <a:xfrm>
              <a:off x="0" y="0"/>
              <a:ext cx="826776" cy="227076"/>
            </a:xfrm>
            <a:custGeom>
              <a:avLst/>
              <a:gdLst/>
              <a:ahLst/>
              <a:cxnLst/>
              <a:rect l="l" t="t" r="r" b="b"/>
              <a:pathLst>
                <a:path w="826776" h="227076">
                  <a:moveTo>
                    <a:pt x="0" y="0"/>
                  </a:moveTo>
                  <a:lnTo>
                    <a:pt x="826776" y="0"/>
                  </a:lnTo>
                  <a:lnTo>
                    <a:pt x="826776" y="227076"/>
                  </a:lnTo>
                  <a:lnTo>
                    <a:pt x="0" y="227076"/>
                  </a:lnTo>
                  <a:close/>
                </a:path>
              </a:pathLst>
            </a:custGeom>
            <a:solidFill>
              <a:srgbClr val="000000">
                <a:alpha val="0"/>
              </a:srgbClr>
            </a:solidFill>
            <a:ln w="38100" cap="sq">
              <a:solidFill>
                <a:srgbClr val="F40202"/>
              </a:solidFill>
              <a:prstDash val="solid"/>
              <a:miter/>
            </a:ln>
          </p:spPr>
        </p:sp>
        <p:sp>
          <p:nvSpPr>
            <p:cNvPr id="17" name="TextBox 17"/>
            <p:cNvSpPr txBox="1"/>
            <p:nvPr/>
          </p:nvSpPr>
          <p:spPr>
            <a:xfrm>
              <a:off x="0" y="-47625"/>
              <a:ext cx="826776" cy="274701"/>
            </a:xfrm>
            <a:prstGeom prst="rect">
              <a:avLst/>
            </a:prstGeom>
          </p:spPr>
          <p:txBody>
            <a:bodyPr lIns="50800" tIns="50800" rIns="50800" bIns="50800" rtlCol="0" anchor="ctr"/>
            <a:lstStyle/>
            <a:p>
              <a:pPr algn="ctr">
                <a:lnSpc>
                  <a:spcPts val="2800"/>
                </a:lnSpc>
              </a:pPr>
              <a:endParaRPr/>
            </a:p>
          </p:txBody>
        </p:sp>
      </p:grpSp>
      <p:sp>
        <p:nvSpPr>
          <p:cNvPr id="18" name="Freeform 18"/>
          <p:cNvSpPr/>
          <p:nvPr/>
        </p:nvSpPr>
        <p:spPr>
          <a:xfrm flipH="1">
            <a:off x="655144" y="4604756"/>
            <a:ext cx="4124466" cy="1716809"/>
          </a:xfrm>
          <a:custGeom>
            <a:avLst/>
            <a:gdLst/>
            <a:ahLst/>
            <a:cxnLst/>
            <a:rect l="l" t="t" r="r" b="b"/>
            <a:pathLst>
              <a:path w="4124466" h="1716809">
                <a:moveTo>
                  <a:pt x="4124466" y="0"/>
                </a:moveTo>
                <a:lnTo>
                  <a:pt x="0" y="0"/>
                </a:lnTo>
                <a:lnTo>
                  <a:pt x="0" y="1716809"/>
                </a:lnTo>
                <a:lnTo>
                  <a:pt x="4124466" y="1716809"/>
                </a:lnTo>
                <a:lnTo>
                  <a:pt x="4124466"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19" name="TextBox 19"/>
          <p:cNvSpPr txBox="1"/>
          <p:nvPr/>
        </p:nvSpPr>
        <p:spPr>
          <a:xfrm>
            <a:off x="715229" y="5108191"/>
            <a:ext cx="3464561" cy="430228"/>
          </a:xfrm>
          <a:prstGeom prst="rect">
            <a:avLst/>
          </a:prstGeom>
        </p:spPr>
        <p:txBody>
          <a:bodyPr lIns="0" tIns="0" rIns="0" bIns="0" rtlCol="0" anchor="t">
            <a:spAutoFit/>
          </a:bodyPr>
          <a:lstStyle/>
          <a:p>
            <a:pPr algn="ctr">
              <a:lnSpc>
                <a:spcPts val="3586"/>
              </a:lnSpc>
            </a:pPr>
            <a:r>
              <a:rPr lang="en-US" sz="2561" spc="10">
                <a:solidFill>
                  <a:srgbClr val="000000"/>
                </a:solidFill>
                <a:latin typeface="Montserrat Bold"/>
              </a:rPr>
              <a:t>Khung nhìn dữ liệu</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1980" y="0"/>
            <a:ext cx="743961" cy="3086100"/>
            <a:chOff x="0" y="0"/>
            <a:chExt cx="195940" cy="812800"/>
          </a:xfrm>
        </p:grpSpPr>
        <p:sp>
          <p:nvSpPr>
            <p:cNvPr id="3" name="Freeform 3"/>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4" name="TextBox 4"/>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7916020" y="0"/>
            <a:ext cx="743961" cy="3086100"/>
            <a:chOff x="0" y="0"/>
            <a:chExt cx="195940" cy="812800"/>
          </a:xfrm>
        </p:grpSpPr>
        <p:sp>
          <p:nvSpPr>
            <p:cNvPr id="6" name="Freeform 6"/>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7" name="TextBox 7"/>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sp>
        <p:nvSpPr>
          <p:cNvPr id="9" name="Freeform 9"/>
          <p:cNvSpPr/>
          <p:nvPr/>
        </p:nvSpPr>
        <p:spPr>
          <a:xfrm>
            <a:off x="4990801" y="2594548"/>
            <a:ext cx="11206700" cy="4804126"/>
          </a:xfrm>
          <a:custGeom>
            <a:avLst/>
            <a:gdLst/>
            <a:ahLst/>
            <a:cxnLst/>
            <a:rect l="l" t="t" r="r" b="b"/>
            <a:pathLst>
              <a:path w="11206700" h="4804126">
                <a:moveTo>
                  <a:pt x="0" y="0"/>
                </a:moveTo>
                <a:lnTo>
                  <a:pt x="11206700" y="0"/>
                </a:lnTo>
                <a:lnTo>
                  <a:pt x="11206700" y="4804126"/>
                </a:lnTo>
                <a:lnTo>
                  <a:pt x="0" y="4804126"/>
                </a:lnTo>
                <a:lnTo>
                  <a:pt x="0" y="0"/>
                </a:lnTo>
                <a:close/>
              </a:path>
            </a:pathLst>
          </a:custGeom>
          <a:blipFill>
            <a:blip r:embed="rId2"/>
            <a:stretch>
              <a:fillRect/>
            </a:stretch>
          </a:blipFill>
        </p:spPr>
      </p:sp>
      <p:sp>
        <p:nvSpPr>
          <p:cNvPr id="10" name="Freeform 10"/>
          <p:cNvSpPr/>
          <p:nvPr/>
        </p:nvSpPr>
        <p:spPr>
          <a:xfrm>
            <a:off x="4990801" y="7544008"/>
            <a:ext cx="11827520" cy="2742992"/>
          </a:xfrm>
          <a:custGeom>
            <a:avLst/>
            <a:gdLst/>
            <a:ahLst/>
            <a:cxnLst/>
            <a:rect l="l" t="t" r="r" b="b"/>
            <a:pathLst>
              <a:path w="11827520" h="2742992">
                <a:moveTo>
                  <a:pt x="0" y="0"/>
                </a:moveTo>
                <a:lnTo>
                  <a:pt x="11827520" y="0"/>
                </a:lnTo>
                <a:lnTo>
                  <a:pt x="11827520" y="2742992"/>
                </a:lnTo>
                <a:lnTo>
                  <a:pt x="0" y="2742992"/>
                </a:lnTo>
                <a:lnTo>
                  <a:pt x="0" y="0"/>
                </a:lnTo>
                <a:close/>
              </a:path>
            </a:pathLst>
          </a:custGeom>
          <a:blipFill>
            <a:blip r:embed="rId3"/>
            <a:stretch>
              <a:fillRect r="-970"/>
            </a:stretch>
          </a:blipFill>
        </p:spPr>
      </p:sp>
      <p:grpSp>
        <p:nvGrpSpPr>
          <p:cNvPr id="11" name="Group 11"/>
          <p:cNvGrpSpPr/>
          <p:nvPr/>
        </p:nvGrpSpPr>
        <p:grpSpPr>
          <a:xfrm>
            <a:off x="4990801" y="4565522"/>
            <a:ext cx="1945671" cy="632660"/>
            <a:chOff x="0" y="0"/>
            <a:chExt cx="512440" cy="166626"/>
          </a:xfrm>
        </p:grpSpPr>
        <p:sp>
          <p:nvSpPr>
            <p:cNvPr id="12" name="Freeform 12"/>
            <p:cNvSpPr/>
            <p:nvPr/>
          </p:nvSpPr>
          <p:spPr>
            <a:xfrm>
              <a:off x="0" y="0"/>
              <a:ext cx="512440" cy="166626"/>
            </a:xfrm>
            <a:custGeom>
              <a:avLst/>
              <a:gdLst/>
              <a:ahLst/>
              <a:cxnLst/>
              <a:rect l="l" t="t" r="r" b="b"/>
              <a:pathLst>
                <a:path w="512440" h="166626">
                  <a:moveTo>
                    <a:pt x="0" y="0"/>
                  </a:moveTo>
                  <a:lnTo>
                    <a:pt x="512440" y="0"/>
                  </a:lnTo>
                  <a:lnTo>
                    <a:pt x="512440" y="166626"/>
                  </a:lnTo>
                  <a:lnTo>
                    <a:pt x="0" y="166626"/>
                  </a:lnTo>
                  <a:close/>
                </a:path>
              </a:pathLst>
            </a:custGeom>
            <a:solidFill>
              <a:srgbClr val="000000">
                <a:alpha val="0"/>
              </a:srgbClr>
            </a:solidFill>
            <a:ln w="38100" cap="sq">
              <a:solidFill>
                <a:srgbClr val="F40202"/>
              </a:solidFill>
              <a:prstDash val="solid"/>
              <a:miter/>
            </a:ln>
          </p:spPr>
        </p:sp>
        <p:sp>
          <p:nvSpPr>
            <p:cNvPr id="13" name="TextBox 13"/>
            <p:cNvSpPr txBox="1"/>
            <p:nvPr/>
          </p:nvSpPr>
          <p:spPr>
            <a:xfrm>
              <a:off x="0" y="-47625"/>
              <a:ext cx="512440" cy="214251"/>
            </a:xfrm>
            <a:prstGeom prst="rect">
              <a:avLst/>
            </a:prstGeom>
          </p:spPr>
          <p:txBody>
            <a:bodyPr lIns="50800" tIns="50800" rIns="50800" bIns="50800" rtlCol="0" anchor="ctr"/>
            <a:lstStyle/>
            <a:p>
              <a:pPr algn="ctr">
                <a:lnSpc>
                  <a:spcPts val="2800"/>
                </a:lnSpc>
              </a:pPr>
              <a:endParaRPr/>
            </a:p>
          </p:txBody>
        </p:sp>
      </p:grpSp>
      <p:grpSp>
        <p:nvGrpSpPr>
          <p:cNvPr id="14" name="Group 14"/>
          <p:cNvGrpSpPr/>
          <p:nvPr/>
        </p:nvGrpSpPr>
        <p:grpSpPr>
          <a:xfrm>
            <a:off x="4990801" y="9239429"/>
            <a:ext cx="1945671" cy="632660"/>
            <a:chOff x="0" y="0"/>
            <a:chExt cx="512440" cy="166626"/>
          </a:xfrm>
        </p:grpSpPr>
        <p:sp>
          <p:nvSpPr>
            <p:cNvPr id="15" name="Freeform 15"/>
            <p:cNvSpPr/>
            <p:nvPr/>
          </p:nvSpPr>
          <p:spPr>
            <a:xfrm>
              <a:off x="0" y="0"/>
              <a:ext cx="512440" cy="166626"/>
            </a:xfrm>
            <a:custGeom>
              <a:avLst/>
              <a:gdLst/>
              <a:ahLst/>
              <a:cxnLst/>
              <a:rect l="l" t="t" r="r" b="b"/>
              <a:pathLst>
                <a:path w="512440" h="166626">
                  <a:moveTo>
                    <a:pt x="0" y="0"/>
                  </a:moveTo>
                  <a:lnTo>
                    <a:pt x="512440" y="0"/>
                  </a:lnTo>
                  <a:lnTo>
                    <a:pt x="512440" y="166626"/>
                  </a:lnTo>
                  <a:lnTo>
                    <a:pt x="0" y="166626"/>
                  </a:lnTo>
                  <a:close/>
                </a:path>
              </a:pathLst>
            </a:custGeom>
            <a:solidFill>
              <a:srgbClr val="000000">
                <a:alpha val="0"/>
              </a:srgbClr>
            </a:solidFill>
            <a:ln w="38100" cap="sq">
              <a:solidFill>
                <a:srgbClr val="F40202"/>
              </a:solidFill>
              <a:prstDash val="solid"/>
              <a:miter/>
            </a:ln>
          </p:spPr>
        </p:sp>
        <p:sp>
          <p:nvSpPr>
            <p:cNvPr id="16" name="TextBox 16"/>
            <p:cNvSpPr txBox="1"/>
            <p:nvPr/>
          </p:nvSpPr>
          <p:spPr>
            <a:xfrm>
              <a:off x="0" y="-47625"/>
              <a:ext cx="512440" cy="214251"/>
            </a:xfrm>
            <a:prstGeom prst="rect">
              <a:avLst/>
            </a:prstGeom>
          </p:spPr>
          <p:txBody>
            <a:bodyPr lIns="50800" tIns="50800" rIns="50800" bIns="50800" rtlCol="0" anchor="ctr"/>
            <a:lstStyle/>
            <a:p>
              <a:pPr algn="ctr">
                <a:lnSpc>
                  <a:spcPts val="2800"/>
                </a:lnSpc>
              </a:pPr>
              <a:endParaRPr/>
            </a:p>
          </p:txBody>
        </p:sp>
      </p:grpSp>
      <p:sp>
        <p:nvSpPr>
          <p:cNvPr id="17" name="Freeform 17"/>
          <p:cNvSpPr/>
          <p:nvPr/>
        </p:nvSpPr>
        <p:spPr>
          <a:xfrm flipH="1">
            <a:off x="1028700" y="3279803"/>
            <a:ext cx="4124466" cy="1716809"/>
          </a:xfrm>
          <a:custGeom>
            <a:avLst/>
            <a:gdLst/>
            <a:ahLst/>
            <a:cxnLst/>
            <a:rect l="l" t="t" r="r" b="b"/>
            <a:pathLst>
              <a:path w="4124466" h="1716809">
                <a:moveTo>
                  <a:pt x="4124466" y="0"/>
                </a:moveTo>
                <a:lnTo>
                  <a:pt x="0" y="0"/>
                </a:lnTo>
                <a:lnTo>
                  <a:pt x="0" y="1716808"/>
                </a:lnTo>
                <a:lnTo>
                  <a:pt x="4124466" y="1716808"/>
                </a:lnTo>
                <a:lnTo>
                  <a:pt x="4124466" y="0"/>
                </a:lnTo>
                <a:close/>
              </a:path>
            </a:pathLst>
          </a:custGeom>
          <a:blipFill>
            <a:blip r:embed="rId4">
              <a:extLst>
                <a:ext uri="{96DAC541-7B7A-43D3-8B79-37D633B846F1}">
                  <asvg:svgBlip xmlns:asvg="http://schemas.microsoft.com/office/drawing/2016/SVG/main" xmlns="" r:embed="rId6"/>
                </a:ext>
              </a:extLst>
            </a:blip>
            <a:stretch>
              <a:fillRect/>
            </a:stretch>
          </a:blipFill>
        </p:spPr>
      </p:sp>
      <p:sp>
        <p:nvSpPr>
          <p:cNvPr id="18" name="TextBox 18"/>
          <p:cNvSpPr txBox="1"/>
          <p:nvPr/>
        </p:nvSpPr>
        <p:spPr>
          <a:xfrm>
            <a:off x="799660" y="593407"/>
            <a:ext cx="10834742" cy="670829"/>
          </a:xfrm>
          <a:prstGeom prst="rect">
            <a:avLst/>
          </a:prstGeom>
        </p:spPr>
        <p:txBody>
          <a:bodyPr lIns="0" tIns="0" rIns="0" bIns="0" rtlCol="0" anchor="t">
            <a:spAutoFit/>
          </a:bodyPr>
          <a:lstStyle/>
          <a:p>
            <a:pPr algn="ctr">
              <a:lnSpc>
                <a:spcPts val="5329"/>
              </a:lnSpc>
            </a:pPr>
            <a:r>
              <a:rPr lang="en-US" sz="4555">
                <a:solidFill>
                  <a:srgbClr val="000000"/>
                </a:solidFill>
                <a:latin typeface="Montserrat Ultra-Bold"/>
              </a:rPr>
              <a:t>2.1. THIẾT KẾ TRUY VẤN ĐƠN GIẢN</a:t>
            </a:r>
          </a:p>
        </p:txBody>
      </p:sp>
      <p:sp>
        <p:nvSpPr>
          <p:cNvPr id="19" name="TextBox 19"/>
          <p:cNvSpPr txBox="1"/>
          <p:nvPr/>
        </p:nvSpPr>
        <p:spPr>
          <a:xfrm>
            <a:off x="866335" y="1602704"/>
            <a:ext cx="5133363" cy="630187"/>
          </a:xfrm>
          <a:prstGeom prst="rect">
            <a:avLst/>
          </a:prstGeom>
        </p:spPr>
        <p:txBody>
          <a:bodyPr lIns="0" tIns="0" rIns="0" bIns="0" rtlCol="0" anchor="t">
            <a:spAutoFit/>
          </a:bodyPr>
          <a:lstStyle/>
          <a:p>
            <a:pPr algn="ctr">
              <a:lnSpc>
                <a:spcPts val="5272"/>
              </a:lnSpc>
              <a:spcBef>
                <a:spcPct val="0"/>
              </a:spcBef>
            </a:pPr>
            <a:r>
              <a:rPr lang="en-US" sz="3766" spc="15">
                <a:solidFill>
                  <a:srgbClr val="000000"/>
                </a:solidFill>
                <a:latin typeface="Montserrat Bold"/>
              </a:rPr>
              <a:t>b) Thiết kế truy vấn</a:t>
            </a:r>
          </a:p>
        </p:txBody>
      </p:sp>
      <p:sp>
        <p:nvSpPr>
          <p:cNvPr id="20" name="TextBox 20"/>
          <p:cNvSpPr txBox="1"/>
          <p:nvPr/>
        </p:nvSpPr>
        <p:spPr>
          <a:xfrm>
            <a:off x="1088785" y="3783238"/>
            <a:ext cx="3464561" cy="430228"/>
          </a:xfrm>
          <a:prstGeom prst="rect">
            <a:avLst/>
          </a:prstGeom>
        </p:spPr>
        <p:txBody>
          <a:bodyPr lIns="0" tIns="0" rIns="0" bIns="0" rtlCol="0" anchor="t">
            <a:spAutoFit/>
          </a:bodyPr>
          <a:lstStyle/>
          <a:p>
            <a:pPr algn="ctr">
              <a:lnSpc>
                <a:spcPts val="3586"/>
              </a:lnSpc>
            </a:pPr>
            <a:r>
              <a:rPr lang="en-US" sz="2561" spc="10">
                <a:solidFill>
                  <a:srgbClr val="000000"/>
                </a:solidFill>
                <a:latin typeface="Montserrat Bold"/>
              </a:rPr>
              <a:t>Khung nhìn thiết kế</a:t>
            </a:r>
          </a:p>
        </p:txBody>
      </p:sp>
      <p:sp>
        <p:nvSpPr>
          <p:cNvPr id="21" name="Freeform 21"/>
          <p:cNvSpPr/>
          <p:nvPr/>
        </p:nvSpPr>
        <p:spPr>
          <a:xfrm flipH="1">
            <a:off x="866335" y="7838950"/>
            <a:ext cx="4124466" cy="1716809"/>
          </a:xfrm>
          <a:custGeom>
            <a:avLst/>
            <a:gdLst/>
            <a:ahLst/>
            <a:cxnLst/>
            <a:rect l="l" t="t" r="r" b="b"/>
            <a:pathLst>
              <a:path w="4124466" h="1716809">
                <a:moveTo>
                  <a:pt x="4124466" y="0"/>
                </a:moveTo>
                <a:lnTo>
                  <a:pt x="0" y="0"/>
                </a:lnTo>
                <a:lnTo>
                  <a:pt x="0" y="1716808"/>
                </a:lnTo>
                <a:lnTo>
                  <a:pt x="4124466" y="1716808"/>
                </a:lnTo>
                <a:lnTo>
                  <a:pt x="4124466" y="0"/>
                </a:lnTo>
                <a:close/>
              </a:path>
            </a:pathLst>
          </a:custGeom>
          <a:blipFill>
            <a:blip r:embed="rId4">
              <a:extLst>
                <a:ext uri="{96DAC541-7B7A-43D3-8B79-37D633B846F1}">
                  <asvg:svgBlip xmlns:asvg="http://schemas.microsoft.com/office/drawing/2016/SVG/main" xmlns="" r:embed="rId6"/>
                </a:ext>
              </a:extLst>
            </a:blip>
            <a:stretch>
              <a:fillRect/>
            </a:stretch>
          </a:blipFill>
        </p:spPr>
      </p:sp>
      <p:sp>
        <p:nvSpPr>
          <p:cNvPr id="22" name="TextBox 22"/>
          <p:cNvSpPr txBox="1"/>
          <p:nvPr/>
        </p:nvSpPr>
        <p:spPr>
          <a:xfrm>
            <a:off x="926420" y="8342385"/>
            <a:ext cx="3464561" cy="430228"/>
          </a:xfrm>
          <a:prstGeom prst="rect">
            <a:avLst/>
          </a:prstGeom>
        </p:spPr>
        <p:txBody>
          <a:bodyPr lIns="0" tIns="0" rIns="0" bIns="0" rtlCol="0" anchor="t">
            <a:spAutoFit/>
          </a:bodyPr>
          <a:lstStyle/>
          <a:p>
            <a:pPr algn="ctr">
              <a:lnSpc>
                <a:spcPts val="3586"/>
              </a:lnSpc>
            </a:pPr>
            <a:r>
              <a:rPr lang="en-US" sz="2561" spc="10">
                <a:solidFill>
                  <a:srgbClr val="000000"/>
                </a:solidFill>
                <a:latin typeface="Montserrat Bold"/>
              </a:rPr>
              <a:t>Khung nhìn SQL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1980" y="0"/>
            <a:ext cx="743961" cy="3086100"/>
            <a:chOff x="0" y="0"/>
            <a:chExt cx="195940" cy="812800"/>
          </a:xfrm>
        </p:grpSpPr>
        <p:sp>
          <p:nvSpPr>
            <p:cNvPr id="3" name="Freeform 3"/>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4" name="TextBox 4"/>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7916020" y="0"/>
            <a:ext cx="743961" cy="3086100"/>
            <a:chOff x="0" y="0"/>
            <a:chExt cx="195940" cy="812800"/>
          </a:xfrm>
        </p:grpSpPr>
        <p:sp>
          <p:nvSpPr>
            <p:cNvPr id="6" name="Freeform 6"/>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7" name="TextBox 7"/>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sp>
        <p:nvSpPr>
          <p:cNvPr id="9" name="Freeform 9"/>
          <p:cNvSpPr/>
          <p:nvPr/>
        </p:nvSpPr>
        <p:spPr>
          <a:xfrm>
            <a:off x="2660873" y="1543050"/>
            <a:ext cx="12966253" cy="4170950"/>
          </a:xfrm>
          <a:custGeom>
            <a:avLst/>
            <a:gdLst/>
            <a:ahLst/>
            <a:cxnLst/>
            <a:rect l="l" t="t" r="r" b="b"/>
            <a:pathLst>
              <a:path w="12966253" h="4170950">
                <a:moveTo>
                  <a:pt x="0" y="0"/>
                </a:moveTo>
                <a:lnTo>
                  <a:pt x="12966254" y="0"/>
                </a:lnTo>
                <a:lnTo>
                  <a:pt x="12966254" y="4170950"/>
                </a:lnTo>
                <a:lnTo>
                  <a:pt x="0" y="4170950"/>
                </a:lnTo>
                <a:lnTo>
                  <a:pt x="0" y="0"/>
                </a:lnTo>
                <a:close/>
              </a:path>
            </a:pathLst>
          </a:custGeom>
          <a:blipFill>
            <a:blip r:embed="rId2"/>
            <a:stretch>
              <a:fillRect b="-45892"/>
            </a:stretch>
          </a:blipFill>
        </p:spPr>
      </p:sp>
      <p:grpSp>
        <p:nvGrpSpPr>
          <p:cNvPr id="10" name="Group 10"/>
          <p:cNvGrpSpPr/>
          <p:nvPr/>
        </p:nvGrpSpPr>
        <p:grpSpPr>
          <a:xfrm>
            <a:off x="1797651" y="5990225"/>
            <a:ext cx="580513" cy="580513"/>
            <a:chOff x="0" y="0"/>
            <a:chExt cx="812800" cy="812800"/>
          </a:xfrm>
        </p:grpSpPr>
        <p:sp>
          <p:nvSpPr>
            <p:cNvPr id="11" name="Freeform 11"/>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40202"/>
            </a:solidFill>
          </p:spPr>
        </p:sp>
        <p:sp>
          <p:nvSpPr>
            <p:cNvPr id="12" name="TextBox 12"/>
            <p:cNvSpPr txBox="1"/>
            <p:nvPr/>
          </p:nvSpPr>
          <p:spPr>
            <a:xfrm>
              <a:off x="0" y="155575"/>
              <a:ext cx="711200" cy="454025"/>
            </a:xfrm>
            <a:prstGeom prst="rect">
              <a:avLst/>
            </a:prstGeom>
          </p:spPr>
          <p:txBody>
            <a:bodyPr lIns="50800" tIns="50800" rIns="50800" bIns="50800" rtlCol="0" anchor="ctr"/>
            <a:lstStyle/>
            <a:p>
              <a:pPr algn="ctr">
                <a:lnSpc>
                  <a:spcPts val="2800"/>
                </a:lnSpc>
              </a:pPr>
              <a:endParaRPr/>
            </a:p>
          </p:txBody>
        </p:sp>
      </p:grpSp>
      <p:sp>
        <p:nvSpPr>
          <p:cNvPr id="13" name="TextBox 13"/>
          <p:cNvSpPr txBox="1"/>
          <p:nvPr/>
        </p:nvSpPr>
        <p:spPr>
          <a:xfrm>
            <a:off x="799660" y="593407"/>
            <a:ext cx="10834742" cy="670829"/>
          </a:xfrm>
          <a:prstGeom prst="rect">
            <a:avLst/>
          </a:prstGeom>
        </p:spPr>
        <p:txBody>
          <a:bodyPr lIns="0" tIns="0" rIns="0" bIns="0" rtlCol="0" anchor="t">
            <a:spAutoFit/>
          </a:bodyPr>
          <a:lstStyle/>
          <a:p>
            <a:pPr algn="ctr">
              <a:lnSpc>
                <a:spcPts val="5329"/>
              </a:lnSpc>
            </a:pPr>
            <a:r>
              <a:rPr lang="en-US" sz="4555">
                <a:solidFill>
                  <a:srgbClr val="000000"/>
                </a:solidFill>
                <a:latin typeface="Montserrat Ultra-Bold"/>
              </a:rPr>
              <a:t>2.2. SẮP XẾP KẾT QUẢ TRUY VẤN</a:t>
            </a:r>
          </a:p>
        </p:txBody>
      </p:sp>
      <p:sp>
        <p:nvSpPr>
          <p:cNvPr id="14" name="TextBox 14"/>
          <p:cNvSpPr txBox="1"/>
          <p:nvPr/>
        </p:nvSpPr>
        <p:spPr>
          <a:xfrm>
            <a:off x="2751957" y="6007264"/>
            <a:ext cx="8187614"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Bold"/>
              </a:rPr>
              <a:t>Nhận xét:</a:t>
            </a:r>
          </a:p>
        </p:txBody>
      </p:sp>
      <p:grpSp>
        <p:nvGrpSpPr>
          <p:cNvPr id="15" name="Group 15"/>
          <p:cNvGrpSpPr/>
          <p:nvPr/>
        </p:nvGrpSpPr>
        <p:grpSpPr>
          <a:xfrm>
            <a:off x="1797651" y="6829150"/>
            <a:ext cx="213421" cy="21342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98B5"/>
            </a:soli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18" name="TextBox 18"/>
          <p:cNvSpPr txBox="1"/>
          <p:nvPr/>
        </p:nvSpPr>
        <p:spPr>
          <a:xfrm>
            <a:off x="2269463" y="6639920"/>
            <a:ext cx="14989837" cy="994109"/>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Thứ tự hiển thị các trường (cột) giống như trong lưới ô. Muốn thay đổi thứ tự này, phải sửa lại lưới ô trong khung nhìn thiết kế.</a:t>
            </a:r>
          </a:p>
        </p:txBody>
      </p:sp>
      <p:grpSp>
        <p:nvGrpSpPr>
          <p:cNvPr id="19" name="Group 19"/>
          <p:cNvGrpSpPr/>
          <p:nvPr/>
        </p:nvGrpSpPr>
        <p:grpSpPr>
          <a:xfrm>
            <a:off x="1797651" y="8042334"/>
            <a:ext cx="213421" cy="213421"/>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98B5"/>
            </a:solidFill>
          </p:spPr>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22" name="TextBox 22"/>
          <p:cNvSpPr txBox="1"/>
          <p:nvPr/>
        </p:nvSpPr>
        <p:spPr>
          <a:xfrm>
            <a:off x="2269463" y="7853104"/>
            <a:ext cx="14989837" cy="994109"/>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Nếu hai bảng đã được thiết lập mối quan hệ kết nối với nhau, sẽ chỉ thấy những bản ghi khớp đúng. Access tự động hiển thị phép nối trong.</a:t>
            </a:r>
          </a:p>
        </p:txBody>
      </p:sp>
      <p:sp>
        <p:nvSpPr>
          <p:cNvPr id="23" name="TextBox 23"/>
          <p:cNvSpPr txBox="1"/>
          <p:nvPr/>
        </p:nvSpPr>
        <p:spPr>
          <a:xfrm>
            <a:off x="2269463" y="8990087"/>
            <a:ext cx="14989837"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Trình tự hiển thị các bản ghi là trình tự vốn có ở trong bảng dữ liệu cơ sở.</a:t>
            </a:r>
          </a:p>
        </p:txBody>
      </p:sp>
      <p:grpSp>
        <p:nvGrpSpPr>
          <p:cNvPr id="24" name="Group 24"/>
          <p:cNvGrpSpPr/>
          <p:nvPr/>
        </p:nvGrpSpPr>
        <p:grpSpPr>
          <a:xfrm>
            <a:off x="1797651" y="9151589"/>
            <a:ext cx="213421" cy="213421"/>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98B5"/>
            </a:solidFill>
          </p:spPr>
        </p:sp>
        <p:sp>
          <p:nvSpPr>
            <p:cNvPr id="26" name="TextBox 26"/>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1980" y="0"/>
            <a:ext cx="743961" cy="3086100"/>
            <a:chOff x="0" y="0"/>
            <a:chExt cx="195940" cy="812800"/>
          </a:xfrm>
        </p:grpSpPr>
        <p:sp>
          <p:nvSpPr>
            <p:cNvPr id="3" name="Freeform 3"/>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4" name="TextBox 4"/>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7916020" y="7200900"/>
            <a:ext cx="743961" cy="3086100"/>
            <a:chOff x="0" y="0"/>
            <a:chExt cx="195940" cy="812800"/>
          </a:xfrm>
        </p:grpSpPr>
        <p:sp>
          <p:nvSpPr>
            <p:cNvPr id="6" name="Freeform 6"/>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7" name="TextBox 7"/>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8" name="Group 8"/>
          <p:cNvGrpSpPr/>
          <p:nvPr/>
        </p:nvGrpSpPr>
        <p:grpSpPr>
          <a:xfrm>
            <a:off x="990600" y="3642292"/>
            <a:ext cx="6635950" cy="915194"/>
            <a:chOff x="0" y="0"/>
            <a:chExt cx="8847934" cy="1220258"/>
          </a:xfrm>
        </p:grpSpPr>
        <p:grpSp>
          <p:nvGrpSpPr>
            <p:cNvPr id="9" name="Group 9"/>
            <p:cNvGrpSpPr/>
            <p:nvPr/>
          </p:nvGrpSpPr>
          <p:grpSpPr>
            <a:xfrm>
              <a:off x="0" y="0"/>
              <a:ext cx="1226793" cy="1220258"/>
              <a:chOff x="0" y="0"/>
              <a:chExt cx="242330" cy="241039"/>
            </a:xfrm>
          </p:grpSpPr>
          <p:sp>
            <p:nvSpPr>
              <p:cNvPr id="10" name="Freeform 10"/>
              <p:cNvSpPr/>
              <p:nvPr/>
            </p:nvSpPr>
            <p:spPr>
              <a:xfrm>
                <a:off x="0" y="0"/>
                <a:ext cx="242330" cy="241039"/>
              </a:xfrm>
              <a:custGeom>
                <a:avLst/>
                <a:gdLst/>
                <a:ahLst/>
                <a:cxnLst/>
                <a:rect l="l" t="t" r="r" b="b"/>
                <a:pathLst>
                  <a:path w="242330" h="241039">
                    <a:moveTo>
                      <a:pt x="0" y="0"/>
                    </a:moveTo>
                    <a:lnTo>
                      <a:pt x="242330" y="0"/>
                    </a:lnTo>
                    <a:lnTo>
                      <a:pt x="242330" y="241039"/>
                    </a:lnTo>
                    <a:lnTo>
                      <a:pt x="0" y="241039"/>
                    </a:lnTo>
                    <a:close/>
                  </a:path>
                </a:pathLst>
              </a:custGeom>
              <a:solidFill>
                <a:srgbClr val="3898B5"/>
              </a:solidFill>
            </p:spPr>
          </p:sp>
          <p:sp>
            <p:nvSpPr>
              <p:cNvPr id="11" name="TextBox 11"/>
              <p:cNvSpPr txBox="1"/>
              <p:nvPr/>
            </p:nvSpPr>
            <p:spPr>
              <a:xfrm>
                <a:off x="0" y="-47625"/>
                <a:ext cx="242330" cy="288664"/>
              </a:xfrm>
              <a:prstGeom prst="rect">
                <a:avLst/>
              </a:prstGeom>
            </p:spPr>
            <p:txBody>
              <a:bodyPr lIns="36183" tIns="36183" rIns="36183" bIns="36183" rtlCol="0" anchor="ctr"/>
              <a:lstStyle/>
              <a:p>
                <a:pPr algn="ctr">
                  <a:lnSpc>
                    <a:spcPts val="2800"/>
                  </a:lnSpc>
                </a:pPr>
                <a:endParaRPr/>
              </a:p>
            </p:txBody>
          </p:sp>
        </p:grpSp>
        <p:sp>
          <p:nvSpPr>
            <p:cNvPr id="12" name="TextBox 12"/>
            <p:cNvSpPr txBox="1"/>
            <p:nvPr/>
          </p:nvSpPr>
          <p:spPr>
            <a:xfrm>
              <a:off x="50800" y="520993"/>
              <a:ext cx="1389264" cy="630871"/>
            </a:xfrm>
            <a:prstGeom prst="rect">
              <a:avLst/>
            </a:prstGeom>
          </p:spPr>
          <p:txBody>
            <a:bodyPr lIns="0" tIns="0" rIns="0" bIns="0" rtlCol="0" anchor="t">
              <a:spAutoFit/>
            </a:bodyPr>
            <a:lstStyle/>
            <a:p>
              <a:pPr algn="just">
                <a:lnSpc>
                  <a:spcPts val="2326"/>
                </a:lnSpc>
              </a:pPr>
              <a:r>
                <a:rPr lang="en-US" sz="4652" spc="18">
                  <a:solidFill>
                    <a:srgbClr val="FFFFFF"/>
                  </a:solidFill>
                  <a:latin typeface="Montserrat Medium"/>
                </a:rPr>
                <a:t>02.</a:t>
              </a:r>
            </a:p>
          </p:txBody>
        </p:sp>
        <p:sp>
          <p:nvSpPr>
            <p:cNvPr id="13" name="TextBox 13"/>
            <p:cNvSpPr txBox="1"/>
            <p:nvPr/>
          </p:nvSpPr>
          <p:spPr>
            <a:xfrm>
              <a:off x="1440064" y="520993"/>
              <a:ext cx="7407869" cy="629436"/>
            </a:xfrm>
            <a:prstGeom prst="rect">
              <a:avLst/>
            </a:prstGeom>
          </p:spPr>
          <p:txBody>
            <a:bodyPr lIns="0" tIns="0" rIns="0" bIns="0" rtlCol="0" anchor="t">
              <a:spAutoFit/>
            </a:bodyPr>
            <a:lstStyle/>
            <a:p>
              <a:pPr algn="just">
                <a:lnSpc>
                  <a:spcPts val="2326"/>
                </a:lnSpc>
              </a:pPr>
              <a:r>
                <a:rPr lang="en-US" sz="4652" spc="18">
                  <a:solidFill>
                    <a:srgbClr val="000000"/>
                  </a:solidFill>
                  <a:latin typeface="Montserrat Medium"/>
                </a:rPr>
                <a:t>Nội dung bài học</a:t>
              </a:r>
            </a:p>
          </p:txBody>
        </p:sp>
      </p:grpSp>
      <p:grpSp>
        <p:nvGrpSpPr>
          <p:cNvPr id="14" name="Group 14"/>
          <p:cNvGrpSpPr/>
          <p:nvPr/>
        </p:nvGrpSpPr>
        <p:grpSpPr>
          <a:xfrm>
            <a:off x="962025" y="8286353"/>
            <a:ext cx="7507183" cy="915194"/>
            <a:chOff x="0" y="0"/>
            <a:chExt cx="10009577" cy="1220258"/>
          </a:xfrm>
        </p:grpSpPr>
        <p:grpSp>
          <p:nvGrpSpPr>
            <p:cNvPr id="15" name="Group 15"/>
            <p:cNvGrpSpPr/>
            <p:nvPr/>
          </p:nvGrpSpPr>
          <p:grpSpPr>
            <a:xfrm>
              <a:off x="0" y="0"/>
              <a:ext cx="1226793" cy="1220258"/>
              <a:chOff x="0" y="0"/>
              <a:chExt cx="242330" cy="241039"/>
            </a:xfrm>
          </p:grpSpPr>
          <p:sp>
            <p:nvSpPr>
              <p:cNvPr id="16" name="Freeform 16"/>
              <p:cNvSpPr/>
              <p:nvPr/>
            </p:nvSpPr>
            <p:spPr>
              <a:xfrm>
                <a:off x="0" y="0"/>
                <a:ext cx="242330" cy="241039"/>
              </a:xfrm>
              <a:custGeom>
                <a:avLst/>
                <a:gdLst/>
                <a:ahLst/>
                <a:cxnLst/>
                <a:rect l="l" t="t" r="r" b="b"/>
                <a:pathLst>
                  <a:path w="242330" h="241039">
                    <a:moveTo>
                      <a:pt x="0" y="0"/>
                    </a:moveTo>
                    <a:lnTo>
                      <a:pt x="242330" y="0"/>
                    </a:lnTo>
                    <a:lnTo>
                      <a:pt x="242330" y="241039"/>
                    </a:lnTo>
                    <a:lnTo>
                      <a:pt x="0" y="241039"/>
                    </a:lnTo>
                    <a:close/>
                  </a:path>
                </a:pathLst>
              </a:custGeom>
              <a:solidFill>
                <a:srgbClr val="3898B5"/>
              </a:solidFill>
            </p:spPr>
          </p:sp>
          <p:sp>
            <p:nvSpPr>
              <p:cNvPr id="17" name="TextBox 17"/>
              <p:cNvSpPr txBox="1"/>
              <p:nvPr/>
            </p:nvSpPr>
            <p:spPr>
              <a:xfrm>
                <a:off x="0" y="-47625"/>
                <a:ext cx="242330" cy="288664"/>
              </a:xfrm>
              <a:prstGeom prst="rect">
                <a:avLst/>
              </a:prstGeom>
            </p:spPr>
            <p:txBody>
              <a:bodyPr lIns="35201" tIns="35201" rIns="35201" bIns="35201" rtlCol="0" anchor="ctr"/>
              <a:lstStyle/>
              <a:p>
                <a:pPr algn="ctr">
                  <a:lnSpc>
                    <a:spcPts val="2800"/>
                  </a:lnSpc>
                </a:pPr>
                <a:endParaRPr/>
              </a:p>
            </p:txBody>
          </p:sp>
        </p:grpSp>
        <p:sp>
          <p:nvSpPr>
            <p:cNvPr id="18" name="TextBox 18"/>
            <p:cNvSpPr txBox="1"/>
            <p:nvPr/>
          </p:nvSpPr>
          <p:spPr>
            <a:xfrm>
              <a:off x="25400" y="520037"/>
              <a:ext cx="1292334" cy="627210"/>
            </a:xfrm>
            <a:prstGeom prst="rect">
              <a:avLst/>
            </a:prstGeom>
          </p:spPr>
          <p:txBody>
            <a:bodyPr lIns="0" tIns="0" rIns="0" bIns="0" rtlCol="0" anchor="t">
              <a:spAutoFit/>
            </a:bodyPr>
            <a:lstStyle/>
            <a:p>
              <a:pPr>
                <a:lnSpc>
                  <a:spcPts val="2391"/>
                </a:lnSpc>
              </a:pPr>
              <a:r>
                <a:rPr lang="en-US" sz="4782" spc="19">
                  <a:solidFill>
                    <a:srgbClr val="FFFFFF"/>
                  </a:solidFill>
                  <a:latin typeface="Montserrat Medium"/>
                </a:rPr>
                <a:t>03.</a:t>
              </a:r>
            </a:p>
          </p:txBody>
        </p:sp>
        <p:sp>
          <p:nvSpPr>
            <p:cNvPr id="19" name="TextBox 19"/>
            <p:cNvSpPr txBox="1"/>
            <p:nvPr/>
          </p:nvSpPr>
          <p:spPr>
            <a:xfrm>
              <a:off x="1317734" y="520037"/>
              <a:ext cx="8691843" cy="636721"/>
            </a:xfrm>
            <a:prstGeom prst="rect">
              <a:avLst/>
            </a:prstGeom>
          </p:spPr>
          <p:txBody>
            <a:bodyPr lIns="0" tIns="0" rIns="0" bIns="0" rtlCol="0" anchor="t">
              <a:spAutoFit/>
            </a:bodyPr>
            <a:lstStyle/>
            <a:p>
              <a:pPr algn="just">
                <a:lnSpc>
                  <a:spcPts val="2391"/>
                </a:lnSpc>
              </a:pPr>
              <a:r>
                <a:rPr lang="en-US" sz="4782" spc="19">
                  <a:solidFill>
                    <a:srgbClr val="000000"/>
                  </a:solidFill>
                  <a:latin typeface="Montserrat Medium"/>
                </a:rPr>
                <a:t>Tóm tắt bài học</a:t>
              </a:r>
            </a:p>
          </p:txBody>
        </p:sp>
      </p:grpSp>
      <p:grpSp>
        <p:nvGrpSpPr>
          <p:cNvPr id="20" name="Group 20"/>
          <p:cNvGrpSpPr/>
          <p:nvPr/>
        </p:nvGrpSpPr>
        <p:grpSpPr>
          <a:xfrm>
            <a:off x="962025" y="2424900"/>
            <a:ext cx="6351523" cy="915194"/>
            <a:chOff x="0" y="0"/>
            <a:chExt cx="8468698" cy="1220258"/>
          </a:xfrm>
        </p:grpSpPr>
        <p:grpSp>
          <p:nvGrpSpPr>
            <p:cNvPr id="21" name="Group 21"/>
            <p:cNvGrpSpPr/>
            <p:nvPr/>
          </p:nvGrpSpPr>
          <p:grpSpPr>
            <a:xfrm>
              <a:off x="0" y="0"/>
              <a:ext cx="1226793" cy="1220258"/>
              <a:chOff x="0" y="0"/>
              <a:chExt cx="242330" cy="241039"/>
            </a:xfrm>
          </p:grpSpPr>
          <p:sp>
            <p:nvSpPr>
              <p:cNvPr id="22" name="Freeform 22"/>
              <p:cNvSpPr/>
              <p:nvPr/>
            </p:nvSpPr>
            <p:spPr>
              <a:xfrm>
                <a:off x="0" y="0"/>
                <a:ext cx="242330" cy="241039"/>
              </a:xfrm>
              <a:custGeom>
                <a:avLst/>
                <a:gdLst/>
                <a:ahLst/>
                <a:cxnLst/>
                <a:rect l="l" t="t" r="r" b="b"/>
                <a:pathLst>
                  <a:path w="242330" h="241039">
                    <a:moveTo>
                      <a:pt x="0" y="0"/>
                    </a:moveTo>
                    <a:lnTo>
                      <a:pt x="242330" y="0"/>
                    </a:lnTo>
                    <a:lnTo>
                      <a:pt x="242330" y="241039"/>
                    </a:lnTo>
                    <a:lnTo>
                      <a:pt x="0" y="241039"/>
                    </a:lnTo>
                    <a:close/>
                  </a:path>
                </a:pathLst>
              </a:custGeom>
              <a:solidFill>
                <a:srgbClr val="3898B5"/>
              </a:solidFill>
            </p:spPr>
          </p:sp>
          <p:sp>
            <p:nvSpPr>
              <p:cNvPr id="23" name="TextBox 23"/>
              <p:cNvSpPr txBox="1"/>
              <p:nvPr/>
            </p:nvSpPr>
            <p:spPr>
              <a:xfrm>
                <a:off x="0" y="-47625"/>
                <a:ext cx="242330" cy="288664"/>
              </a:xfrm>
              <a:prstGeom prst="rect">
                <a:avLst/>
              </a:prstGeom>
            </p:spPr>
            <p:txBody>
              <a:bodyPr lIns="50800" tIns="50800" rIns="50800" bIns="50800" rtlCol="0" anchor="ctr"/>
              <a:lstStyle/>
              <a:p>
                <a:pPr algn="ctr">
                  <a:lnSpc>
                    <a:spcPts val="2800"/>
                  </a:lnSpc>
                </a:pPr>
                <a:endParaRPr/>
              </a:p>
            </p:txBody>
          </p:sp>
        </p:grpSp>
        <p:sp>
          <p:nvSpPr>
            <p:cNvPr id="24" name="TextBox 24"/>
            <p:cNvSpPr txBox="1"/>
            <p:nvPr/>
          </p:nvSpPr>
          <p:spPr>
            <a:xfrm>
              <a:off x="144371" y="464982"/>
              <a:ext cx="1439621" cy="654037"/>
            </a:xfrm>
            <a:prstGeom prst="rect">
              <a:avLst/>
            </a:prstGeom>
          </p:spPr>
          <p:txBody>
            <a:bodyPr lIns="0" tIns="0" rIns="0" bIns="0" rtlCol="0" anchor="t">
              <a:spAutoFit/>
            </a:bodyPr>
            <a:lstStyle/>
            <a:p>
              <a:pPr algn="just">
                <a:lnSpc>
                  <a:spcPts val="2410"/>
                </a:lnSpc>
              </a:pPr>
              <a:r>
                <a:rPr lang="en-US" sz="4821" spc="19">
                  <a:solidFill>
                    <a:srgbClr val="FFFFFF"/>
                  </a:solidFill>
                  <a:latin typeface="Montserrat Medium"/>
                </a:rPr>
                <a:t>01.</a:t>
              </a:r>
            </a:p>
          </p:txBody>
        </p:sp>
        <p:sp>
          <p:nvSpPr>
            <p:cNvPr id="25" name="TextBox 25"/>
            <p:cNvSpPr txBox="1"/>
            <p:nvPr/>
          </p:nvSpPr>
          <p:spPr>
            <a:xfrm>
              <a:off x="1439280" y="464982"/>
              <a:ext cx="7029418" cy="654120"/>
            </a:xfrm>
            <a:prstGeom prst="rect">
              <a:avLst/>
            </a:prstGeom>
          </p:spPr>
          <p:txBody>
            <a:bodyPr lIns="0" tIns="0" rIns="0" bIns="0" rtlCol="0" anchor="t">
              <a:spAutoFit/>
            </a:bodyPr>
            <a:lstStyle/>
            <a:p>
              <a:pPr algn="just">
                <a:lnSpc>
                  <a:spcPts val="2410"/>
                </a:lnSpc>
              </a:pPr>
              <a:r>
                <a:rPr lang="en-US" sz="4821" spc="19">
                  <a:solidFill>
                    <a:srgbClr val="000000"/>
                  </a:solidFill>
                  <a:latin typeface="Montserrat Medium"/>
                </a:rPr>
                <a:t>Mục tiêu bài học</a:t>
              </a:r>
            </a:p>
          </p:txBody>
        </p:sp>
      </p:grpSp>
      <p:sp>
        <p:nvSpPr>
          <p:cNvPr id="27" name="Freeform 27"/>
          <p:cNvSpPr/>
          <p:nvPr/>
        </p:nvSpPr>
        <p:spPr>
          <a:xfrm>
            <a:off x="9545533" y="2766568"/>
            <a:ext cx="6850868" cy="5977382"/>
          </a:xfrm>
          <a:custGeom>
            <a:avLst/>
            <a:gdLst/>
            <a:ahLst/>
            <a:cxnLst/>
            <a:rect l="l" t="t" r="r" b="b"/>
            <a:pathLst>
              <a:path w="6850868" h="5977382">
                <a:moveTo>
                  <a:pt x="0" y="0"/>
                </a:moveTo>
                <a:lnTo>
                  <a:pt x="6850868" y="0"/>
                </a:lnTo>
                <a:lnTo>
                  <a:pt x="6850868" y="5977382"/>
                </a:lnTo>
                <a:lnTo>
                  <a:pt x="0" y="5977382"/>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28" name="TextBox 28"/>
          <p:cNvSpPr txBox="1"/>
          <p:nvPr/>
        </p:nvSpPr>
        <p:spPr>
          <a:xfrm>
            <a:off x="1385070" y="4763035"/>
            <a:ext cx="6919034" cy="438785"/>
          </a:xfrm>
          <a:prstGeom prst="rect">
            <a:avLst/>
          </a:prstGeom>
        </p:spPr>
        <p:txBody>
          <a:bodyPr lIns="0" tIns="0" rIns="0" bIns="0" rtlCol="0" anchor="t">
            <a:spAutoFit/>
          </a:bodyPr>
          <a:lstStyle/>
          <a:p>
            <a:pPr algn="just">
              <a:lnSpc>
                <a:spcPts val="3640"/>
              </a:lnSpc>
              <a:spcBef>
                <a:spcPct val="0"/>
              </a:spcBef>
            </a:pPr>
            <a:r>
              <a:rPr lang="en-US" sz="2600" spc="10">
                <a:solidFill>
                  <a:srgbClr val="000000"/>
                </a:solidFill>
                <a:latin typeface="Montserrat Medium"/>
              </a:rPr>
              <a:t>Khởi động</a:t>
            </a:r>
          </a:p>
        </p:txBody>
      </p:sp>
      <p:sp>
        <p:nvSpPr>
          <p:cNvPr id="29" name="TextBox 29"/>
          <p:cNvSpPr txBox="1"/>
          <p:nvPr/>
        </p:nvSpPr>
        <p:spPr>
          <a:xfrm>
            <a:off x="1385070" y="5211345"/>
            <a:ext cx="7150812" cy="438715"/>
          </a:xfrm>
          <a:prstGeom prst="rect">
            <a:avLst/>
          </a:prstGeom>
        </p:spPr>
        <p:txBody>
          <a:bodyPr lIns="0" tIns="0" rIns="0" bIns="0" rtlCol="0" anchor="t">
            <a:spAutoFit/>
          </a:bodyPr>
          <a:lstStyle/>
          <a:p>
            <a:pPr algn="just">
              <a:lnSpc>
                <a:spcPts val="3643"/>
              </a:lnSpc>
              <a:spcBef>
                <a:spcPct val="0"/>
              </a:spcBef>
            </a:pPr>
            <a:r>
              <a:rPr lang="en-US" sz="2602" spc="10">
                <a:solidFill>
                  <a:srgbClr val="000000"/>
                </a:solidFill>
                <a:latin typeface="Montserrat Medium"/>
              </a:rPr>
              <a:t>2.1. Thiết kế truy vấn đơn giản</a:t>
            </a:r>
          </a:p>
        </p:txBody>
      </p:sp>
      <p:sp>
        <p:nvSpPr>
          <p:cNvPr id="30" name="TextBox 30"/>
          <p:cNvSpPr txBox="1"/>
          <p:nvPr/>
        </p:nvSpPr>
        <p:spPr>
          <a:xfrm>
            <a:off x="1385070" y="5667780"/>
            <a:ext cx="9186719" cy="438715"/>
          </a:xfrm>
          <a:prstGeom prst="rect">
            <a:avLst/>
          </a:prstGeom>
        </p:spPr>
        <p:txBody>
          <a:bodyPr lIns="0" tIns="0" rIns="0" bIns="0" rtlCol="0" anchor="t">
            <a:spAutoFit/>
          </a:bodyPr>
          <a:lstStyle/>
          <a:p>
            <a:pPr algn="just">
              <a:lnSpc>
                <a:spcPts val="3643"/>
              </a:lnSpc>
              <a:spcBef>
                <a:spcPct val="0"/>
              </a:spcBef>
            </a:pPr>
            <a:r>
              <a:rPr lang="en-US" sz="2602" spc="10">
                <a:solidFill>
                  <a:srgbClr val="000000"/>
                </a:solidFill>
                <a:latin typeface="Montserrat Medium"/>
              </a:rPr>
              <a:t>2.2. Sắp xếp kết quả truy vấn</a:t>
            </a:r>
          </a:p>
        </p:txBody>
      </p:sp>
      <p:sp>
        <p:nvSpPr>
          <p:cNvPr id="31" name="TextBox 31"/>
          <p:cNvSpPr txBox="1"/>
          <p:nvPr/>
        </p:nvSpPr>
        <p:spPr>
          <a:xfrm>
            <a:off x="1385070" y="6125545"/>
            <a:ext cx="8780658" cy="438715"/>
          </a:xfrm>
          <a:prstGeom prst="rect">
            <a:avLst/>
          </a:prstGeom>
        </p:spPr>
        <p:txBody>
          <a:bodyPr lIns="0" tIns="0" rIns="0" bIns="0" rtlCol="0" anchor="t">
            <a:spAutoFit/>
          </a:bodyPr>
          <a:lstStyle/>
          <a:p>
            <a:pPr algn="just">
              <a:lnSpc>
                <a:spcPts val="3643"/>
              </a:lnSpc>
              <a:spcBef>
                <a:spcPct val="0"/>
              </a:spcBef>
            </a:pPr>
            <a:r>
              <a:rPr lang="en-US" sz="2602" spc="10">
                <a:solidFill>
                  <a:srgbClr val="000000"/>
                </a:solidFill>
                <a:latin typeface="Montserrat Medium"/>
              </a:rPr>
              <a:t>2.3. Chọn bản ghi cho truy vấn</a:t>
            </a:r>
          </a:p>
        </p:txBody>
      </p:sp>
      <p:sp>
        <p:nvSpPr>
          <p:cNvPr id="32" name="TextBox 32"/>
          <p:cNvSpPr txBox="1"/>
          <p:nvPr/>
        </p:nvSpPr>
        <p:spPr>
          <a:xfrm>
            <a:off x="1385070" y="6583311"/>
            <a:ext cx="6919034" cy="438715"/>
          </a:xfrm>
          <a:prstGeom prst="rect">
            <a:avLst/>
          </a:prstGeom>
        </p:spPr>
        <p:txBody>
          <a:bodyPr lIns="0" tIns="0" rIns="0" bIns="0" rtlCol="0" anchor="t">
            <a:spAutoFit/>
          </a:bodyPr>
          <a:lstStyle/>
          <a:p>
            <a:pPr algn="just">
              <a:lnSpc>
                <a:spcPts val="3643"/>
              </a:lnSpc>
              <a:spcBef>
                <a:spcPct val="0"/>
              </a:spcBef>
            </a:pPr>
            <a:r>
              <a:rPr lang="en-US" sz="2602" spc="10">
                <a:solidFill>
                  <a:srgbClr val="000000"/>
                </a:solidFill>
                <a:latin typeface="Montserrat Medium"/>
              </a:rPr>
              <a:t>2.4. Truy vấn tham số</a:t>
            </a:r>
          </a:p>
        </p:txBody>
      </p:sp>
      <p:sp>
        <p:nvSpPr>
          <p:cNvPr id="33" name="TextBox 33"/>
          <p:cNvSpPr txBox="1"/>
          <p:nvPr/>
        </p:nvSpPr>
        <p:spPr>
          <a:xfrm>
            <a:off x="1385070" y="7041076"/>
            <a:ext cx="6919034" cy="438715"/>
          </a:xfrm>
          <a:prstGeom prst="rect">
            <a:avLst/>
          </a:prstGeom>
        </p:spPr>
        <p:txBody>
          <a:bodyPr lIns="0" tIns="0" rIns="0" bIns="0" rtlCol="0" anchor="t">
            <a:spAutoFit/>
          </a:bodyPr>
          <a:lstStyle/>
          <a:p>
            <a:pPr algn="just">
              <a:lnSpc>
                <a:spcPts val="3643"/>
              </a:lnSpc>
              <a:spcBef>
                <a:spcPct val="0"/>
              </a:spcBef>
            </a:pPr>
            <a:r>
              <a:rPr lang="en-US" sz="2602" spc="10">
                <a:solidFill>
                  <a:srgbClr val="000000"/>
                </a:solidFill>
                <a:latin typeface="Montserrat Medium"/>
              </a:rPr>
              <a:t>2.5. Truy vấn hành động</a:t>
            </a:r>
          </a:p>
        </p:txBody>
      </p:sp>
      <p:sp>
        <p:nvSpPr>
          <p:cNvPr id="34" name="TextBox 34"/>
          <p:cNvSpPr txBox="1"/>
          <p:nvPr/>
        </p:nvSpPr>
        <p:spPr>
          <a:xfrm>
            <a:off x="1385070" y="7498841"/>
            <a:ext cx="6919034" cy="438715"/>
          </a:xfrm>
          <a:prstGeom prst="rect">
            <a:avLst/>
          </a:prstGeom>
        </p:spPr>
        <p:txBody>
          <a:bodyPr lIns="0" tIns="0" rIns="0" bIns="0" rtlCol="0" anchor="t">
            <a:spAutoFit/>
          </a:bodyPr>
          <a:lstStyle/>
          <a:p>
            <a:pPr algn="just">
              <a:lnSpc>
                <a:spcPts val="3643"/>
              </a:lnSpc>
              <a:spcBef>
                <a:spcPct val="0"/>
              </a:spcBef>
            </a:pPr>
            <a:r>
              <a:rPr lang="en-US" sz="2602" spc="10">
                <a:solidFill>
                  <a:srgbClr val="000000"/>
                </a:solidFill>
                <a:latin typeface="Montserrat Medium"/>
              </a:rPr>
              <a:t>2.6. Thực hành thiết kế truy vấn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1980" y="0"/>
            <a:ext cx="743961" cy="3086100"/>
            <a:chOff x="0" y="0"/>
            <a:chExt cx="195940" cy="812800"/>
          </a:xfrm>
        </p:grpSpPr>
        <p:sp>
          <p:nvSpPr>
            <p:cNvPr id="3" name="Freeform 3"/>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4" name="TextBox 4"/>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7916020" y="0"/>
            <a:ext cx="743961" cy="3086100"/>
            <a:chOff x="0" y="0"/>
            <a:chExt cx="195940" cy="812800"/>
          </a:xfrm>
        </p:grpSpPr>
        <p:sp>
          <p:nvSpPr>
            <p:cNvPr id="6" name="Freeform 6"/>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7" name="TextBox 7"/>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sp>
        <p:nvSpPr>
          <p:cNvPr id="9" name="TextBox 9"/>
          <p:cNvSpPr txBox="1"/>
          <p:nvPr/>
        </p:nvSpPr>
        <p:spPr>
          <a:xfrm>
            <a:off x="799660" y="593407"/>
            <a:ext cx="10834742" cy="670829"/>
          </a:xfrm>
          <a:prstGeom prst="rect">
            <a:avLst/>
          </a:prstGeom>
        </p:spPr>
        <p:txBody>
          <a:bodyPr lIns="0" tIns="0" rIns="0" bIns="0" rtlCol="0" anchor="t">
            <a:spAutoFit/>
          </a:bodyPr>
          <a:lstStyle/>
          <a:p>
            <a:pPr algn="ctr">
              <a:lnSpc>
                <a:spcPts val="5329"/>
              </a:lnSpc>
            </a:pPr>
            <a:r>
              <a:rPr lang="en-US" sz="4555">
                <a:solidFill>
                  <a:srgbClr val="000000"/>
                </a:solidFill>
                <a:latin typeface="Montserrat Ultra-Bold"/>
              </a:rPr>
              <a:t>2.2. SẮP XẾP KẾT QUẢ TRUY VẤN</a:t>
            </a:r>
          </a:p>
        </p:txBody>
      </p:sp>
      <p:grpSp>
        <p:nvGrpSpPr>
          <p:cNvPr id="10" name="Group 10"/>
          <p:cNvGrpSpPr/>
          <p:nvPr/>
        </p:nvGrpSpPr>
        <p:grpSpPr>
          <a:xfrm>
            <a:off x="3458800" y="2051915"/>
            <a:ext cx="10387525" cy="769225"/>
            <a:chOff x="0" y="0"/>
            <a:chExt cx="3461344" cy="256322"/>
          </a:xfrm>
        </p:grpSpPr>
        <p:sp>
          <p:nvSpPr>
            <p:cNvPr id="11" name="Freeform 11"/>
            <p:cNvSpPr/>
            <p:nvPr/>
          </p:nvSpPr>
          <p:spPr>
            <a:xfrm>
              <a:off x="0" y="0"/>
              <a:ext cx="3461344" cy="256322"/>
            </a:xfrm>
            <a:custGeom>
              <a:avLst/>
              <a:gdLst/>
              <a:ahLst/>
              <a:cxnLst/>
              <a:rect l="l" t="t" r="r" b="b"/>
              <a:pathLst>
                <a:path w="3461344" h="256322">
                  <a:moveTo>
                    <a:pt x="13416" y="0"/>
                  </a:moveTo>
                  <a:lnTo>
                    <a:pt x="3447928" y="0"/>
                  </a:lnTo>
                  <a:cubicBezTo>
                    <a:pt x="3451486" y="0"/>
                    <a:pt x="3454898" y="1413"/>
                    <a:pt x="3457415" y="3929"/>
                  </a:cubicBezTo>
                  <a:cubicBezTo>
                    <a:pt x="3459930" y="6445"/>
                    <a:pt x="3461344" y="9858"/>
                    <a:pt x="3461344" y="13416"/>
                  </a:cubicBezTo>
                  <a:lnTo>
                    <a:pt x="3461344" y="242906"/>
                  </a:lnTo>
                  <a:cubicBezTo>
                    <a:pt x="3461344" y="246464"/>
                    <a:pt x="3459930" y="249877"/>
                    <a:pt x="3457415" y="252393"/>
                  </a:cubicBezTo>
                  <a:cubicBezTo>
                    <a:pt x="3454898" y="254909"/>
                    <a:pt x="3451486" y="256322"/>
                    <a:pt x="3447928" y="256322"/>
                  </a:cubicBezTo>
                  <a:lnTo>
                    <a:pt x="13416" y="256322"/>
                  </a:lnTo>
                  <a:cubicBezTo>
                    <a:pt x="6006" y="256322"/>
                    <a:pt x="0" y="250316"/>
                    <a:pt x="0" y="242906"/>
                  </a:cubicBezTo>
                  <a:lnTo>
                    <a:pt x="0" y="13416"/>
                  </a:lnTo>
                  <a:cubicBezTo>
                    <a:pt x="0" y="6006"/>
                    <a:pt x="6006" y="0"/>
                    <a:pt x="13416" y="0"/>
                  </a:cubicBezTo>
                  <a:close/>
                </a:path>
              </a:pathLst>
            </a:custGeom>
            <a:solidFill>
              <a:srgbClr val="3898B5"/>
            </a:solidFill>
          </p:spPr>
        </p:sp>
        <p:sp>
          <p:nvSpPr>
            <p:cNvPr id="12" name="TextBox 12"/>
            <p:cNvSpPr txBox="1"/>
            <p:nvPr/>
          </p:nvSpPr>
          <p:spPr>
            <a:xfrm>
              <a:off x="0" y="-76200"/>
              <a:ext cx="3461344" cy="332522"/>
            </a:xfrm>
            <a:prstGeom prst="rect">
              <a:avLst/>
            </a:prstGeom>
          </p:spPr>
          <p:txBody>
            <a:bodyPr lIns="56055" tIns="56055" rIns="56055" bIns="56055" rtlCol="0" anchor="ctr"/>
            <a:lstStyle/>
            <a:p>
              <a:pPr algn="ctr">
                <a:lnSpc>
                  <a:spcPts val="4212"/>
                </a:lnSpc>
              </a:pPr>
              <a:endParaRPr/>
            </a:p>
          </p:txBody>
        </p:sp>
      </p:grpSp>
      <p:sp>
        <p:nvSpPr>
          <p:cNvPr id="13" name="TextBox 13"/>
          <p:cNvSpPr txBox="1"/>
          <p:nvPr/>
        </p:nvSpPr>
        <p:spPr>
          <a:xfrm>
            <a:off x="3590006" y="2157263"/>
            <a:ext cx="10220363" cy="489284"/>
          </a:xfrm>
          <a:prstGeom prst="rect">
            <a:avLst/>
          </a:prstGeom>
        </p:spPr>
        <p:txBody>
          <a:bodyPr lIns="0" tIns="0" rIns="0" bIns="0" rtlCol="0" anchor="t">
            <a:spAutoFit/>
          </a:bodyPr>
          <a:lstStyle/>
          <a:p>
            <a:pPr algn="just">
              <a:lnSpc>
                <a:spcPts val="4006"/>
              </a:lnSpc>
            </a:pPr>
            <a:r>
              <a:rPr lang="en-US" sz="2861" spc="11">
                <a:solidFill>
                  <a:srgbClr val="F6FFC4"/>
                </a:solidFill>
                <a:latin typeface="Montserrat Bold"/>
              </a:rPr>
              <a:t>Các bước sắp xếp bản ghi theo giá trị trường dữ liệu</a:t>
            </a:r>
          </a:p>
        </p:txBody>
      </p:sp>
      <p:sp>
        <p:nvSpPr>
          <p:cNvPr id="14" name="TextBox 14"/>
          <p:cNvSpPr txBox="1"/>
          <p:nvPr/>
        </p:nvSpPr>
        <p:spPr>
          <a:xfrm>
            <a:off x="742764" y="3144258"/>
            <a:ext cx="16075558" cy="489284"/>
          </a:xfrm>
          <a:prstGeom prst="rect">
            <a:avLst/>
          </a:prstGeom>
        </p:spPr>
        <p:txBody>
          <a:bodyPr lIns="0" tIns="0" rIns="0" bIns="0" rtlCol="0" anchor="t">
            <a:spAutoFit/>
          </a:bodyPr>
          <a:lstStyle/>
          <a:p>
            <a:pPr algn="just">
              <a:lnSpc>
                <a:spcPts val="4006"/>
              </a:lnSpc>
            </a:pPr>
            <a:r>
              <a:rPr lang="en-US" sz="2861" u="sng" spc="11">
                <a:solidFill>
                  <a:srgbClr val="000000"/>
                </a:solidFill>
                <a:latin typeface="Montserrat Bold"/>
              </a:rPr>
              <a:t>Bước 1:</a:t>
            </a:r>
            <a:r>
              <a:rPr lang="en-US" sz="2861" spc="11">
                <a:solidFill>
                  <a:srgbClr val="000000"/>
                </a:solidFill>
                <a:latin typeface="Montserrat"/>
              </a:rPr>
              <a:t> Chuyển sang khung nhìn thiết kế.</a:t>
            </a:r>
          </a:p>
        </p:txBody>
      </p:sp>
      <p:sp>
        <p:nvSpPr>
          <p:cNvPr id="15" name="TextBox 15"/>
          <p:cNvSpPr txBox="1"/>
          <p:nvPr/>
        </p:nvSpPr>
        <p:spPr>
          <a:xfrm>
            <a:off x="742764" y="3957392"/>
            <a:ext cx="16075558" cy="994109"/>
          </a:xfrm>
          <a:prstGeom prst="rect">
            <a:avLst/>
          </a:prstGeom>
        </p:spPr>
        <p:txBody>
          <a:bodyPr lIns="0" tIns="0" rIns="0" bIns="0" rtlCol="0" anchor="t">
            <a:spAutoFit/>
          </a:bodyPr>
          <a:lstStyle/>
          <a:p>
            <a:pPr algn="just">
              <a:lnSpc>
                <a:spcPts val="4006"/>
              </a:lnSpc>
            </a:pPr>
            <a:r>
              <a:rPr lang="en-US" sz="2861" u="sng" spc="11">
                <a:solidFill>
                  <a:srgbClr val="000000"/>
                </a:solidFill>
                <a:latin typeface="Montserrat Bold"/>
              </a:rPr>
              <a:t>Bước 2:</a:t>
            </a:r>
            <a:r>
              <a:rPr lang="en-US" sz="2861" spc="11">
                <a:solidFill>
                  <a:srgbClr val="000000"/>
                </a:solidFill>
                <a:latin typeface="Montserrat"/>
              </a:rPr>
              <a:t> Trong lưới QBE: Hàng </a:t>
            </a:r>
            <a:r>
              <a:rPr lang="en-US" sz="2861" spc="11">
                <a:solidFill>
                  <a:srgbClr val="000000"/>
                </a:solidFill>
                <a:latin typeface="Montserrat Bold"/>
              </a:rPr>
              <a:t>Sort</a:t>
            </a:r>
            <a:r>
              <a:rPr lang="en-US" sz="2861" spc="11">
                <a:solidFill>
                  <a:srgbClr val="000000"/>
                </a:solidFill>
                <a:latin typeface="Montserrat"/>
              </a:rPr>
              <a:t> dùng để sắp xếp kết quả truy vấn theo một hoặc nhiều trường (lồng nhau).</a:t>
            </a:r>
          </a:p>
        </p:txBody>
      </p:sp>
      <p:sp>
        <p:nvSpPr>
          <p:cNvPr id="16" name="Freeform 16"/>
          <p:cNvSpPr/>
          <p:nvPr/>
        </p:nvSpPr>
        <p:spPr>
          <a:xfrm>
            <a:off x="5571335" y="4951500"/>
            <a:ext cx="12126135" cy="5019477"/>
          </a:xfrm>
          <a:custGeom>
            <a:avLst/>
            <a:gdLst/>
            <a:ahLst/>
            <a:cxnLst/>
            <a:rect l="l" t="t" r="r" b="b"/>
            <a:pathLst>
              <a:path w="12126135" h="5019477">
                <a:moveTo>
                  <a:pt x="0" y="0"/>
                </a:moveTo>
                <a:lnTo>
                  <a:pt x="12126135" y="0"/>
                </a:lnTo>
                <a:lnTo>
                  <a:pt x="12126135" y="5019477"/>
                </a:lnTo>
                <a:lnTo>
                  <a:pt x="0" y="5019477"/>
                </a:lnTo>
                <a:lnTo>
                  <a:pt x="0" y="0"/>
                </a:lnTo>
                <a:close/>
              </a:path>
            </a:pathLst>
          </a:custGeom>
          <a:blipFill>
            <a:blip r:embed="rId2"/>
            <a:stretch>
              <a:fillRect/>
            </a:stretch>
          </a:blipFill>
        </p:spPr>
      </p:sp>
      <p:sp>
        <p:nvSpPr>
          <p:cNvPr id="17" name="Freeform 17"/>
          <p:cNvSpPr/>
          <p:nvPr/>
        </p:nvSpPr>
        <p:spPr>
          <a:xfrm flipH="1">
            <a:off x="3788445" y="8160855"/>
            <a:ext cx="2278958" cy="948616"/>
          </a:xfrm>
          <a:custGeom>
            <a:avLst/>
            <a:gdLst/>
            <a:ahLst/>
            <a:cxnLst/>
            <a:rect l="l" t="t" r="r" b="b"/>
            <a:pathLst>
              <a:path w="2278958" h="948616">
                <a:moveTo>
                  <a:pt x="2278958" y="0"/>
                </a:moveTo>
                <a:lnTo>
                  <a:pt x="0" y="0"/>
                </a:lnTo>
                <a:lnTo>
                  <a:pt x="0" y="948616"/>
                </a:lnTo>
                <a:lnTo>
                  <a:pt x="2278958" y="948616"/>
                </a:lnTo>
                <a:lnTo>
                  <a:pt x="2278958"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18" name="TextBox 18"/>
          <p:cNvSpPr txBox="1"/>
          <p:nvPr/>
        </p:nvSpPr>
        <p:spPr>
          <a:xfrm>
            <a:off x="3788445" y="8442274"/>
            <a:ext cx="1804086" cy="347678"/>
          </a:xfrm>
          <a:prstGeom prst="rect">
            <a:avLst/>
          </a:prstGeom>
        </p:spPr>
        <p:txBody>
          <a:bodyPr lIns="0" tIns="0" rIns="0" bIns="0" rtlCol="0" anchor="t">
            <a:spAutoFit/>
          </a:bodyPr>
          <a:lstStyle/>
          <a:p>
            <a:pPr algn="ctr">
              <a:lnSpc>
                <a:spcPts val="2886"/>
              </a:lnSpc>
            </a:pPr>
            <a:r>
              <a:rPr lang="en-US" sz="2061" spc="8">
                <a:solidFill>
                  <a:srgbClr val="000000"/>
                </a:solidFill>
                <a:latin typeface="Montserrat Bold"/>
              </a:rPr>
              <a:t>Sắp xếp</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1980" y="0"/>
            <a:ext cx="743961" cy="3086100"/>
            <a:chOff x="0" y="0"/>
            <a:chExt cx="195940" cy="812800"/>
          </a:xfrm>
        </p:grpSpPr>
        <p:sp>
          <p:nvSpPr>
            <p:cNvPr id="3" name="Freeform 3"/>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4" name="TextBox 4"/>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7916020" y="0"/>
            <a:ext cx="743961" cy="3086100"/>
            <a:chOff x="0" y="0"/>
            <a:chExt cx="195940" cy="812800"/>
          </a:xfrm>
        </p:grpSpPr>
        <p:sp>
          <p:nvSpPr>
            <p:cNvPr id="6" name="Freeform 6"/>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7" name="TextBox 7"/>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9" name="Group 9"/>
          <p:cNvGrpSpPr/>
          <p:nvPr/>
        </p:nvGrpSpPr>
        <p:grpSpPr>
          <a:xfrm>
            <a:off x="3458800" y="2051915"/>
            <a:ext cx="10387525" cy="769225"/>
            <a:chOff x="0" y="0"/>
            <a:chExt cx="3461344" cy="256322"/>
          </a:xfrm>
        </p:grpSpPr>
        <p:sp>
          <p:nvSpPr>
            <p:cNvPr id="10" name="Freeform 10"/>
            <p:cNvSpPr/>
            <p:nvPr/>
          </p:nvSpPr>
          <p:spPr>
            <a:xfrm>
              <a:off x="0" y="0"/>
              <a:ext cx="3461344" cy="256322"/>
            </a:xfrm>
            <a:custGeom>
              <a:avLst/>
              <a:gdLst/>
              <a:ahLst/>
              <a:cxnLst/>
              <a:rect l="l" t="t" r="r" b="b"/>
              <a:pathLst>
                <a:path w="3461344" h="256322">
                  <a:moveTo>
                    <a:pt x="13416" y="0"/>
                  </a:moveTo>
                  <a:lnTo>
                    <a:pt x="3447928" y="0"/>
                  </a:lnTo>
                  <a:cubicBezTo>
                    <a:pt x="3451486" y="0"/>
                    <a:pt x="3454898" y="1413"/>
                    <a:pt x="3457415" y="3929"/>
                  </a:cubicBezTo>
                  <a:cubicBezTo>
                    <a:pt x="3459930" y="6445"/>
                    <a:pt x="3461344" y="9858"/>
                    <a:pt x="3461344" y="13416"/>
                  </a:cubicBezTo>
                  <a:lnTo>
                    <a:pt x="3461344" y="242906"/>
                  </a:lnTo>
                  <a:cubicBezTo>
                    <a:pt x="3461344" y="246464"/>
                    <a:pt x="3459930" y="249877"/>
                    <a:pt x="3457415" y="252393"/>
                  </a:cubicBezTo>
                  <a:cubicBezTo>
                    <a:pt x="3454898" y="254909"/>
                    <a:pt x="3451486" y="256322"/>
                    <a:pt x="3447928" y="256322"/>
                  </a:cubicBezTo>
                  <a:lnTo>
                    <a:pt x="13416" y="256322"/>
                  </a:lnTo>
                  <a:cubicBezTo>
                    <a:pt x="6006" y="256322"/>
                    <a:pt x="0" y="250316"/>
                    <a:pt x="0" y="242906"/>
                  </a:cubicBezTo>
                  <a:lnTo>
                    <a:pt x="0" y="13416"/>
                  </a:lnTo>
                  <a:cubicBezTo>
                    <a:pt x="0" y="6006"/>
                    <a:pt x="6006" y="0"/>
                    <a:pt x="13416" y="0"/>
                  </a:cubicBezTo>
                  <a:close/>
                </a:path>
              </a:pathLst>
            </a:custGeom>
            <a:solidFill>
              <a:srgbClr val="3898B5"/>
            </a:solidFill>
          </p:spPr>
        </p:sp>
        <p:sp>
          <p:nvSpPr>
            <p:cNvPr id="11" name="TextBox 11"/>
            <p:cNvSpPr txBox="1"/>
            <p:nvPr/>
          </p:nvSpPr>
          <p:spPr>
            <a:xfrm>
              <a:off x="0" y="-76200"/>
              <a:ext cx="3461344" cy="332522"/>
            </a:xfrm>
            <a:prstGeom prst="rect">
              <a:avLst/>
            </a:prstGeom>
          </p:spPr>
          <p:txBody>
            <a:bodyPr lIns="56055" tIns="56055" rIns="56055" bIns="56055" rtlCol="0" anchor="ctr"/>
            <a:lstStyle/>
            <a:p>
              <a:pPr algn="ctr">
                <a:lnSpc>
                  <a:spcPts val="4212"/>
                </a:lnSpc>
              </a:pPr>
              <a:endParaRPr/>
            </a:p>
          </p:txBody>
        </p:sp>
      </p:grpSp>
      <p:grpSp>
        <p:nvGrpSpPr>
          <p:cNvPr id="12" name="Group 12"/>
          <p:cNvGrpSpPr/>
          <p:nvPr/>
        </p:nvGrpSpPr>
        <p:grpSpPr>
          <a:xfrm>
            <a:off x="969362" y="5704205"/>
            <a:ext cx="213421" cy="21342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98B5"/>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15" name="Freeform 15"/>
          <p:cNvSpPr/>
          <p:nvPr/>
        </p:nvSpPr>
        <p:spPr>
          <a:xfrm>
            <a:off x="7308099" y="5870001"/>
            <a:ext cx="10986998" cy="4313414"/>
          </a:xfrm>
          <a:custGeom>
            <a:avLst/>
            <a:gdLst/>
            <a:ahLst/>
            <a:cxnLst/>
            <a:rect l="l" t="t" r="r" b="b"/>
            <a:pathLst>
              <a:path w="10986998" h="4313414">
                <a:moveTo>
                  <a:pt x="0" y="0"/>
                </a:moveTo>
                <a:lnTo>
                  <a:pt x="10986998" y="0"/>
                </a:lnTo>
                <a:lnTo>
                  <a:pt x="10986998" y="4313414"/>
                </a:lnTo>
                <a:lnTo>
                  <a:pt x="0" y="4313414"/>
                </a:lnTo>
                <a:lnTo>
                  <a:pt x="0" y="0"/>
                </a:lnTo>
                <a:close/>
              </a:path>
            </a:pathLst>
          </a:custGeom>
          <a:blipFill>
            <a:blip r:embed="rId2"/>
            <a:stretch>
              <a:fillRect/>
            </a:stretch>
          </a:blipFill>
        </p:spPr>
      </p:sp>
      <p:grpSp>
        <p:nvGrpSpPr>
          <p:cNvPr id="16" name="Group 16"/>
          <p:cNvGrpSpPr/>
          <p:nvPr/>
        </p:nvGrpSpPr>
        <p:grpSpPr>
          <a:xfrm>
            <a:off x="7678852" y="9183693"/>
            <a:ext cx="10616245" cy="399056"/>
            <a:chOff x="0" y="0"/>
            <a:chExt cx="2796048" cy="105101"/>
          </a:xfrm>
        </p:grpSpPr>
        <p:sp>
          <p:nvSpPr>
            <p:cNvPr id="17" name="Freeform 17"/>
            <p:cNvSpPr/>
            <p:nvPr/>
          </p:nvSpPr>
          <p:spPr>
            <a:xfrm>
              <a:off x="0" y="0"/>
              <a:ext cx="2796048" cy="105101"/>
            </a:xfrm>
            <a:custGeom>
              <a:avLst/>
              <a:gdLst/>
              <a:ahLst/>
              <a:cxnLst/>
              <a:rect l="l" t="t" r="r" b="b"/>
              <a:pathLst>
                <a:path w="2796048" h="105101">
                  <a:moveTo>
                    <a:pt x="0" y="0"/>
                  </a:moveTo>
                  <a:lnTo>
                    <a:pt x="2796048" y="0"/>
                  </a:lnTo>
                  <a:lnTo>
                    <a:pt x="2796048" y="105101"/>
                  </a:lnTo>
                  <a:lnTo>
                    <a:pt x="0" y="105101"/>
                  </a:lnTo>
                  <a:close/>
                </a:path>
              </a:pathLst>
            </a:custGeom>
            <a:solidFill>
              <a:srgbClr val="000000">
                <a:alpha val="0"/>
              </a:srgbClr>
            </a:solidFill>
            <a:ln w="38100" cap="sq">
              <a:solidFill>
                <a:srgbClr val="F40202"/>
              </a:solidFill>
              <a:prstDash val="solid"/>
              <a:miter/>
            </a:ln>
          </p:spPr>
        </p:sp>
        <p:sp>
          <p:nvSpPr>
            <p:cNvPr id="18" name="TextBox 18"/>
            <p:cNvSpPr txBox="1"/>
            <p:nvPr/>
          </p:nvSpPr>
          <p:spPr>
            <a:xfrm>
              <a:off x="0" y="-47625"/>
              <a:ext cx="2796048" cy="152726"/>
            </a:xfrm>
            <a:prstGeom prst="rect">
              <a:avLst/>
            </a:prstGeom>
          </p:spPr>
          <p:txBody>
            <a:bodyPr lIns="50800" tIns="50800" rIns="50800" bIns="50800" rtlCol="0" anchor="ctr"/>
            <a:lstStyle/>
            <a:p>
              <a:pPr algn="ctr">
                <a:lnSpc>
                  <a:spcPts val="2800"/>
                </a:lnSpc>
              </a:pPr>
              <a:endParaRPr/>
            </a:p>
          </p:txBody>
        </p:sp>
      </p:grpSp>
      <p:sp>
        <p:nvSpPr>
          <p:cNvPr id="19" name="Freeform 19"/>
          <p:cNvSpPr/>
          <p:nvPr/>
        </p:nvSpPr>
        <p:spPr>
          <a:xfrm>
            <a:off x="9228088" y="3314241"/>
            <a:ext cx="9059912" cy="2389963"/>
          </a:xfrm>
          <a:custGeom>
            <a:avLst/>
            <a:gdLst/>
            <a:ahLst/>
            <a:cxnLst/>
            <a:rect l="l" t="t" r="r" b="b"/>
            <a:pathLst>
              <a:path w="9059912" h="2389963">
                <a:moveTo>
                  <a:pt x="0" y="0"/>
                </a:moveTo>
                <a:lnTo>
                  <a:pt x="9059912" y="0"/>
                </a:lnTo>
                <a:lnTo>
                  <a:pt x="9059912" y="2389964"/>
                </a:lnTo>
                <a:lnTo>
                  <a:pt x="0" y="2389964"/>
                </a:lnTo>
                <a:lnTo>
                  <a:pt x="0" y="0"/>
                </a:lnTo>
                <a:close/>
              </a:path>
            </a:pathLst>
          </a:custGeom>
          <a:blipFill>
            <a:blip r:embed="rId3"/>
            <a:stretch>
              <a:fillRect/>
            </a:stretch>
          </a:blipFill>
        </p:spPr>
      </p:sp>
      <p:grpSp>
        <p:nvGrpSpPr>
          <p:cNvPr id="20" name="Group 20"/>
          <p:cNvGrpSpPr/>
          <p:nvPr/>
        </p:nvGrpSpPr>
        <p:grpSpPr>
          <a:xfrm rot="-5400000">
            <a:off x="13548042" y="5456325"/>
            <a:ext cx="596566" cy="596566"/>
            <a:chOff x="0" y="0"/>
            <a:chExt cx="812800" cy="812800"/>
          </a:xfrm>
        </p:grpSpPr>
        <p:sp>
          <p:nvSpPr>
            <p:cNvPr id="21" name="Freeform 21"/>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40202"/>
            </a:solidFill>
          </p:spPr>
        </p:sp>
        <p:sp>
          <p:nvSpPr>
            <p:cNvPr id="22" name="TextBox 22"/>
            <p:cNvSpPr txBox="1"/>
            <p:nvPr/>
          </p:nvSpPr>
          <p:spPr>
            <a:xfrm>
              <a:off x="0" y="155575"/>
              <a:ext cx="711200" cy="454025"/>
            </a:xfrm>
            <a:prstGeom prst="rect">
              <a:avLst/>
            </a:prstGeom>
          </p:spPr>
          <p:txBody>
            <a:bodyPr lIns="50800" tIns="50800" rIns="50800" bIns="50800" rtlCol="0" anchor="ctr"/>
            <a:lstStyle/>
            <a:p>
              <a:pPr algn="ctr">
                <a:lnSpc>
                  <a:spcPts val="2800"/>
                </a:lnSpc>
              </a:pPr>
              <a:endParaRPr/>
            </a:p>
          </p:txBody>
        </p:sp>
      </p:grpSp>
      <p:sp>
        <p:nvSpPr>
          <p:cNvPr id="23" name="TextBox 23"/>
          <p:cNvSpPr txBox="1"/>
          <p:nvPr/>
        </p:nvSpPr>
        <p:spPr>
          <a:xfrm>
            <a:off x="799660" y="593407"/>
            <a:ext cx="10834742" cy="670829"/>
          </a:xfrm>
          <a:prstGeom prst="rect">
            <a:avLst/>
          </a:prstGeom>
        </p:spPr>
        <p:txBody>
          <a:bodyPr lIns="0" tIns="0" rIns="0" bIns="0" rtlCol="0" anchor="t">
            <a:spAutoFit/>
          </a:bodyPr>
          <a:lstStyle/>
          <a:p>
            <a:pPr algn="ctr">
              <a:lnSpc>
                <a:spcPts val="5329"/>
              </a:lnSpc>
            </a:pPr>
            <a:r>
              <a:rPr lang="en-US" sz="4555">
                <a:solidFill>
                  <a:srgbClr val="000000"/>
                </a:solidFill>
                <a:latin typeface="Montserrat Ultra-Bold"/>
              </a:rPr>
              <a:t>2.2. SẮP XẾP KẾT QUẢ TRUY VẤN</a:t>
            </a:r>
          </a:p>
        </p:txBody>
      </p:sp>
      <p:sp>
        <p:nvSpPr>
          <p:cNvPr id="24" name="TextBox 24"/>
          <p:cNvSpPr txBox="1"/>
          <p:nvPr/>
        </p:nvSpPr>
        <p:spPr>
          <a:xfrm>
            <a:off x="3590006" y="2157263"/>
            <a:ext cx="10220363" cy="489284"/>
          </a:xfrm>
          <a:prstGeom prst="rect">
            <a:avLst/>
          </a:prstGeom>
        </p:spPr>
        <p:txBody>
          <a:bodyPr lIns="0" tIns="0" rIns="0" bIns="0" rtlCol="0" anchor="t">
            <a:spAutoFit/>
          </a:bodyPr>
          <a:lstStyle/>
          <a:p>
            <a:pPr algn="just">
              <a:lnSpc>
                <a:spcPts val="4006"/>
              </a:lnSpc>
            </a:pPr>
            <a:r>
              <a:rPr lang="en-US" sz="2861" spc="11">
                <a:solidFill>
                  <a:srgbClr val="F6FFC4"/>
                </a:solidFill>
                <a:latin typeface="Montserrat Bold"/>
              </a:rPr>
              <a:t>Các bước sắp xếp bản ghi theo giá trị trường dữ liệu</a:t>
            </a:r>
          </a:p>
        </p:txBody>
      </p:sp>
      <p:sp>
        <p:nvSpPr>
          <p:cNvPr id="25" name="TextBox 25"/>
          <p:cNvSpPr txBox="1"/>
          <p:nvPr/>
        </p:nvSpPr>
        <p:spPr>
          <a:xfrm>
            <a:off x="742764" y="3144258"/>
            <a:ext cx="16075558" cy="489284"/>
          </a:xfrm>
          <a:prstGeom prst="rect">
            <a:avLst/>
          </a:prstGeom>
        </p:spPr>
        <p:txBody>
          <a:bodyPr lIns="0" tIns="0" rIns="0" bIns="0" rtlCol="0" anchor="t">
            <a:spAutoFit/>
          </a:bodyPr>
          <a:lstStyle/>
          <a:p>
            <a:pPr algn="just">
              <a:lnSpc>
                <a:spcPts val="4006"/>
              </a:lnSpc>
            </a:pPr>
            <a:r>
              <a:rPr lang="en-US" sz="2861" u="sng" spc="11">
                <a:solidFill>
                  <a:srgbClr val="000000"/>
                </a:solidFill>
                <a:latin typeface="Montserrat Bold"/>
              </a:rPr>
              <a:t>Bước 1:</a:t>
            </a:r>
            <a:r>
              <a:rPr lang="en-US" sz="2861" spc="11">
                <a:solidFill>
                  <a:srgbClr val="000000"/>
                </a:solidFill>
                <a:latin typeface="Montserrat"/>
              </a:rPr>
              <a:t> Chuyển sang khung nhìn thiết kế.</a:t>
            </a:r>
          </a:p>
        </p:txBody>
      </p:sp>
      <p:sp>
        <p:nvSpPr>
          <p:cNvPr id="26" name="TextBox 26"/>
          <p:cNvSpPr txBox="1"/>
          <p:nvPr/>
        </p:nvSpPr>
        <p:spPr>
          <a:xfrm>
            <a:off x="742764" y="3957392"/>
            <a:ext cx="8193330" cy="1498934"/>
          </a:xfrm>
          <a:prstGeom prst="rect">
            <a:avLst/>
          </a:prstGeom>
        </p:spPr>
        <p:txBody>
          <a:bodyPr lIns="0" tIns="0" rIns="0" bIns="0" rtlCol="0" anchor="t">
            <a:spAutoFit/>
          </a:bodyPr>
          <a:lstStyle/>
          <a:p>
            <a:pPr algn="just">
              <a:lnSpc>
                <a:spcPts val="4006"/>
              </a:lnSpc>
            </a:pPr>
            <a:r>
              <a:rPr lang="en-US" sz="2861" u="sng" spc="11">
                <a:solidFill>
                  <a:srgbClr val="000000"/>
                </a:solidFill>
                <a:latin typeface="Montserrat Bold"/>
              </a:rPr>
              <a:t>Bước 2:</a:t>
            </a:r>
            <a:r>
              <a:rPr lang="en-US" sz="2861" spc="11">
                <a:solidFill>
                  <a:srgbClr val="000000"/>
                </a:solidFill>
                <a:latin typeface="Montserrat"/>
              </a:rPr>
              <a:t> Trong lưới QBE: Hàng </a:t>
            </a:r>
            <a:r>
              <a:rPr lang="en-US" sz="2861" spc="11">
                <a:solidFill>
                  <a:srgbClr val="000000"/>
                </a:solidFill>
                <a:latin typeface="Montserrat Bold"/>
              </a:rPr>
              <a:t>Sort</a:t>
            </a:r>
            <a:r>
              <a:rPr lang="en-US" sz="2861" spc="11">
                <a:solidFill>
                  <a:srgbClr val="000000"/>
                </a:solidFill>
                <a:latin typeface="Montserrat"/>
              </a:rPr>
              <a:t> dùng để sắp xếp kết quả truy vấn theo một hoặc nhiều trường (lồng nhau).</a:t>
            </a:r>
          </a:p>
        </p:txBody>
      </p:sp>
      <p:sp>
        <p:nvSpPr>
          <p:cNvPr id="27" name="TextBox 27"/>
          <p:cNvSpPr txBox="1"/>
          <p:nvPr/>
        </p:nvSpPr>
        <p:spPr>
          <a:xfrm>
            <a:off x="1441175" y="5514975"/>
            <a:ext cx="14989837"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Sắp xếp theo một trường</a:t>
            </a:r>
          </a:p>
        </p:txBody>
      </p:sp>
      <p:sp>
        <p:nvSpPr>
          <p:cNvPr id="28" name="TextBox 28"/>
          <p:cNvSpPr txBox="1"/>
          <p:nvPr/>
        </p:nvSpPr>
        <p:spPr>
          <a:xfrm>
            <a:off x="1441175" y="6238365"/>
            <a:ext cx="3505189"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 Chọn trường</a:t>
            </a:r>
          </a:p>
        </p:txBody>
      </p:sp>
      <p:sp>
        <p:nvSpPr>
          <p:cNvPr id="29" name="TextBox 29"/>
          <p:cNvSpPr txBox="1"/>
          <p:nvPr/>
        </p:nvSpPr>
        <p:spPr>
          <a:xfrm>
            <a:off x="1441175" y="6862057"/>
            <a:ext cx="5609750" cy="994109"/>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 Chọn </a:t>
            </a:r>
            <a:r>
              <a:rPr lang="en-US" sz="2861" spc="11">
                <a:solidFill>
                  <a:srgbClr val="000000"/>
                </a:solidFill>
                <a:latin typeface="Montserrat Bold"/>
              </a:rPr>
              <a:t>Ascending </a:t>
            </a:r>
            <a:r>
              <a:rPr lang="en-US" sz="2861" spc="11">
                <a:solidFill>
                  <a:srgbClr val="000000"/>
                </a:solidFill>
                <a:latin typeface="Montserrat"/>
              </a:rPr>
              <a:t>(tăng dần) hoặc </a:t>
            </a:r>
            <a:r>
              <a:rPr lang="en-US" sz="2861" spc="11">
                <a:solidFill>
                  <a:srgbClr val="000000"/>
                </a:solidFill>
                <a:latin typeface="Montserrat Bold"/>
              </a:rPr>
              <a:t>Descending </a:t>
            </a:r>
            <a:r>
              <a:rPr lang="en-US" sz="2861" spc="11">
                <a:solidFill>
                  <a:srgbClr val="000000"/>
                </a:solidFill>
                <a:latin typeface="Montserrat"/>
              </a:rPr>
              <a:t>(giảm dần)</a:t>
            </a:r>
          </a:p>
        </p:txBody>
      </p:sp>
      <p:grpSp>
        <p:nvGrpSpPr>
          <p:cNvPr id="30" name="Group 30"/>
          <p:cNvGrpSpPr/>
          <p:nvPr/>
        </p:nvGrpSpPr>
        <p:grpSpPr>
          <a:xfrm>
            <a:off x="12299863" y="3633542"/>
            <a:ext cx="1565512" cy="1949327"/>
            <a:chOff x="0" y="0"/>
            <a:chExt cx="412316" cy="513403"/>
          </a:xfrm>
        </p:grpSpPr>
        <p:sp>
          <p:nvSpPr>
            <p:cNvPr id="31" name="Freeform 31"/>
            <p:cNvSpPr/>
            <p:nvPr/>
          </p:nvSpPr>
          <p:spPr>
            <a:xfrm>
              <a:off x="0" y="0"/>
              <a:ext cx="412316" cy="513403"/>
            </a:xfrm>
            <a:custGeom>
              <a:avLst/>
              <a:gdLst/>
              <a:ahLst/>
              <a:cxnLst/>
              <a:rect l="l" t="t" r="r" b="b"/>
              <a:pathLst>
                <a:path w="412316" h="513403">
                  <a:moveTo>
                    <a:pt x="0" y="0"/>
                  </a:moveTo>
                  <a:lnTo>
                    <a:pt x="412316" y="0"/>
                  </a:lnTo>
                  <a:lnTo>
                    <a:pt x="412316" y="513403"/>
                  </a:lnTo>
                  <a:lnTo>
                    <a:pt x="0" y="513403"/>
                  </a:lnTo>
                  <a:close/>
                </a:path>
              </a:pathLst>
            </a:custGeom>
            <a:solidFill>
              <a:srgbClr val="000000">
                <a:alpha val="0"/>
              </a:srgbClr>
            </a:solidFill>
            <a:ln w="38100" cap="sq">
              <a:solidFill>
                <a:srgbClr val="F40202"/>
              </a:solidFill>
              <a:prstDash val="solid"/>
              <a:miter/>
            </a:ln>
          </p:spPr>
        </p:sp>
        <p:sp>
          <p:nvSpPr>
            <p:cNvPr id="32" name="TextBox 32"/>
            <p:cNvSpPr txBox="1"/>
            <p:nvPr/>
          </p:nvSpPr>
          <p:spPr>
            <a:xfrm>
              <a:off x="0" y="-47625"/>
              <a:ext cx="412316" cy="561028"/>
            </a:xfrm>
            <a:prstGeom prst="rect">
              <a:avLst/>
            </a:prstGeom>
          </p:spPr>
          <p:txBody>
            <a:bodyPr lIns="50800" tIns="50800" rIns="50800" bIns="50800" rtlCol="0" anchor="ctr"/>
            <a:lstStyle/>
            <a:p>
              <a:pPr algn="ctr">
                <a:lnSpc>
                  <a:spcPts val="2800"/>
                </a:lnSpc>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1980" y="0"/>
            <a:ext cx="743961" cy="3086100"/>
            <a:chOff x="0" y="0"/>
            <a:chExt cx="195940" cy="812800"/>
          </a:xfrm>
        </p:grpSpPr>
        <p:sp>
          <p:nvSpPr>
            <p:cNvPr id="3" name="Freeform 3"/>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4" name="TextBox 4"/>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7916020" y="0"/>
            <a:ext cx="743961" cy="3086100"/>
            <a:chOff x="0" y="0"/>
            <a:chExt cx="195940" cy="812800"/>
          </a:xfrm>
        </p:grpSpPr>
        <p:sp>
          <p:nvSpPr>
            <p:cNvPr id="6" name="Freeform 6"/>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7" name="TextBox 7"/>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9" name="Group 9"/>
          <p:cNvGrpSpPr/>
          <p:nvPr/>
        </p:nvGrpSpPr>
        <p:grpSpPr>
          <a:xfrm>
            <a:off x="3458800" y="2051915"/>
            <a:ext cx="10387525" cy="769225"/>
            <a:chOff x="0" y="0"/>
            <a:chExt cx="3461344" cy="256322"/>
          </a:xfrm>
        </p:grpSpPr>
        <p:sp>
          <p:nvSpPr>
            <p:cNvPr id="10" name="Freeform 10"/>
            <p:cNvSpPr/>
            <p:nvPr/>
          </p:nvSpPr>
          <p:spPr>
            <a:xfrm>
              <a:off x="0" y="0"/>
              <a:ext cx="3461344" cy="256322"/>
            </a:xfrm>
            <a:custGeom>
              <a:avLst/>
              <a:gdLst/>
              <a:ahLst/>
              <a:cxnLst/>
              <a:rect l="l" t="t" r="r" b="b"/>
              <a:pathLst>
                <a:path w="3461344" h="256322">
                  <a:moveTo>
                    <a:pt x="13416" y="0"/>
                  </a:moveTo>
                  <a:lnTo>
                    <a:pt x="3447928" y="0"/>
                  </a:lnTo>
                  <a:cubicBezTo>
                    <a:pt x="3451486" y="0"/>
                    <a:pt x="3454898" y="1413"/>
                    <a:pt x="3457415" y="3929"/>
                  </a:cubicBezTo>
                  <a:cubicBezTo>
                    <a:pt x="3459930" y="6445"/>
                    <a:pt x="3461344" y="9858"/>
                    <a:pt x="3461344" y="13416"/>
                  </a:cubicBezTo>
                  <a:lnTo>
                    <a:pt x="3461344" y="242906"/>
                  </a:lnTo>
                  <a:cubicBezTo>
                    <a:pt x="3461344" y="246464"/>
                    <a:pt x="3459930" y="249877"/>
                    <a:pt x="3457415" y="252393"/>
                  </a:cubicBezTo>
                  <a:cubicBezTo>
                    <a:pt x="3454898" y="254909"/>
                    <a:pt x="3451486" y="256322"/>
                    <a:pt x="3447928" y="256322"/>
                  </a:cubicBezTo>
                  <a:lnTo>
                    <a:pt x="13416" y="256322"/>
                  </a:lnTo>
                  <a:cubicBezTo>
                    <a:pt x="6006" y="256322"/>
                    <a:pt x="0" y="250316"/>
                    <a:pt x="0" y="242906"/>
                  </a:cubicBezTo>
                  <a:lnTo>
                    <a:pt x="0" y="13416"/>
                  </a:lnTo>
                  <a:cubicBezTo>
                    <a:pt x="0" y="6006"/>
                    <a:pt x="6006" y="0"/>
                    <a:pt x="13416" y="0"/>
                  </a:cubicBezTo>
                  <a:close/>
                </a:path>
              </a:pathLst>
            </a:custGeom>
            <a:solidFill>
              <a:srgbClr val="3898B5"/>
            </a:solidFill>
          </p:spPr>
        </p:sp>
        <p:sp>
          <p:nvSpPr>
            <p:cNvPr id="11" name="TextBox 11"/>
            <p:cNvSpPr txBox="1"/>
            <p:nvPr/>
          </p:nvSpPr>
          <p:spPr>
            <a:xfrm>
              <a:off x="0" y="-76200"/>
              <a:ext cx="3461344" cy="332522"/>
            </a:xfrm>
            <a:prstGeom prst="rect">
              <a:avLst/>
            </a:prstGeom>
          </p:spPr>
          <p:txBody>
            <a:bodyPr lIns="56055" tIns="56055" rIns="56055" bIns="56055" rtlCol="0" anchor="ctr"/>
            <a:lstStyle/>
            <a:p>
              <a:pPr algn="ctr">
                <a:lnSpc>
                  <a:spcPts val="4212"/>
                </a:lnSpc>
              </a:pPr>
              <a:endParaRPr/>
            </a:p>
          </p:txBody>
        </p:sp>
      </p:grpSp>
      <p:grpSp>
        <p:nvGrpSpPr>
          <p:cNvPr id="12" name="Group 12"/>
          <p:cNvGrpSpPr/>
          <p:nvPr/>
        </p:nvGrpSpPr>
        <p:grpSpPr>
          <a:xfrm>
            <a:off x="799660" y="5962712"/>
            <a:ext cx="213421" cy="21342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98B5"/>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15" name="Freeform 15"/>
          <p:cNvSpPr/>
          <p:nvPr/>
        </p:nvSpPr>
        <p:spPr>
          <a:xfrm>
            <a:off x="8780543" y="3201408"/>
            <a:ext cx="9135477" cy="2459079"/>
          </a:xfrm>
          <a:custGeom>
            <a:avLst/>
            <a:gdLst/>
            <a:ahLst/>
            <a:cxnLst/>
            <a:rect l="l" t="t" r="r" b="b"/>
            <a:pathLst>
              <a:path w="9135477" h="2459079">
                <a:moveTo>
                  <a:pt x="0" y="0"/>
                </a:moveTo>
                <a:lnTo>
                  <a:pt x="9135477" y="0"/>
                </a:lnTo>
                <a:lnTo>
                  <a:pt x="9135477" y="2459079"/>
                </a:lnTo>
                <a:lnTo>
                  <a:pt x="0" y="2459079"/>
                </a:lnTo>
                <a:lnTo>
                  <a:pt x="0" y="0"/>
                </a:lnTo>
                <a:close/>
              </a:path>
            </a:pathLst>
          </a:custGeom>
          <a:blipFill>
            <a:blip r:embed="rId2"/>
            <a:stretch>
              <a:fillRect/>
            </a:stretch>
          </a:blipFill>
        </p:spPr>
      </p:sp>
      <p:sp>
        <p:nvSpPr>
          <p:cNvPr id="16" name="Freeform 16"/>
          <p:cNvSpPr/>
          <p:nvPr/>
        </p:nvSpPr>
        <p:spPr>
          <a:xfrm>
            <a:off x="6946327" y="6034214"/>
            <a:ext cx="11013633" cy="4284373"/>
          </a:xfrm>
          <a:custGeom>
            <a:avLst/>
            <a:gdLst/>
            <a:ahLst/>
            <a:cxnLst/>
            <a:rect l="l" t="t" r="r" b="b"/>
            <a:pathLst>
              <a:path w="11013633" h="4284373">
                <a:moveTo>
                  <a:pt x="0" y="0"/>
                </a:moveTo>
                <a:lnTo>
                  <a:pt x="11013632" y="0"/>
                </a:lnTo>
                <a:lnTo>
                  <a:pt x="11013632" y="4284373"/>
                </a:lnTo>
                <a:lnTo>
                  <a:pt x="0" y="4284373"/>
                </a:lnTo>
                <a:lnTo>
                  <a:pt x="0" y="0"/>
                </a:lnTo>
                <a:close/>
              </a:path>
            </a:pathLst>
          </a:custGeom>
          <a:blipFill>
            <a:blip r:embed="rId3"/>
            <a:stretch>
              <a:fillRect/>
            </a:stretch>
          </a:blipFill>
        </p:spPr>
      </p:sp>
      <p:grpSp>
        <p:nvGrpSpPr>
          <p:cNvPr id="17" name="Group 17"/>
          <p:cNvGrpSpPr/>
          <p:nvPr/>
        </p:nvGrpSpPr>
        <p:grpSpPr>
          <a:xfrm>
            <a:off x="11161809" y="8944131"/>
            <a:ext cx="1636888" cy="1342869"/>
            <a:chOff x="0" y="0"/>
            <a:chExt cx="431114" cy="353677"/>
          </a:xfrm>
        </p:grpSpPr>
        <p:sp>
          <p:nvSpPr>
            <p:cNvPr id="18" name="Freeform 18"/>
            <p:cNvSpPr/>
            <p:nvPr/>
          </p:nvSpPr>
          <p:spPr>
            <a:xfrm>
              <a:off x="0" y="0"/>
              <a:ext cx="431114" cy="353677"/>
            </a:xfrm>
            <a:custGeom>
              <a:avLst/>
              <a:gdLst/>
              <a:ahLst/>
              <a:cxnLst/>
              <a:rect l="l" t="t" r="r" b="b"/>
              <a:pathLst>
                <a:path w="431114" h="353677">
                  <a:moveTo>
                    <a:pt x="0" y="0"/>
                  </a:moveTo>
                  <a:lnTo>
                    <a:pt x="431114" y="0"/>
                  </a:lnTo>
                  <a:lnTo>
                    <a:pt x="431114" y="353677"/>
                  </a:lnTo>
                  <a:lnTo>
                    <a:pt x="0" y="353677"/>
                  </a:lnTo>
                  <a:close/>
                </a:path>
              </a:pathLst>
            </a:custGeom>
            <a:solidFill>
              <a:srgbClr val="000000">
                <a:alpha val="0"/>
              </a:srgbClr>
            </a:solidFill>
            <a:ln w="38100" cap="sq">
              <a:solidFill>
                <a:srgbClr val="F40202"/>
              </a:solidFill>
              <a:prstDash val="solid"/>
              <a:miter/>
            </a:ln>
          </p:spPr>
        </p:sp>
        <p:sp>
          <p:nvSpPr>
            <p:cNvPr id="19" name="TextBox 19"/>
            <p:cNvSpPr txBox="1"/>
            <p:nvPr/>
          </p:nvSpPr>
          <p:spPr>
            <a:xfrm>
              <a:off x="0" y="-47625"/>
              <a:ext cx="431114" cy="401302"/>
            </a:xfrm>
            <a:prstGeom prst="rect">
              <a:avLst/>
            </a:prstGeom>
          </p:spPr>
          <p:txBody>
            <a:bodyPr lIns="50800" tIns="50800" rIns="50800" bIns="50800" rtlCol="0" anchor="ctr"/>
            <a:lstStyle/>
            <a:p>
              <a:pPr algn="ctr">
                <a:lnSpc>
                  <a:spcPts val="2800"/>
                </a:lnSpc>
              </a:pPr>
              <a:endParaRPr/>
            </a:p>
          </p:txBody>
        </p:sp>
      </p:grpSp>
      <p:grpSp>
        <p:nvGrpSpPr>
          <p:cNvPr id="20" name="Group 20"/>
          <p:cNvGrpSpPr/>
          <p:nvPr/>
        </p:nvGrpSpPr>
        <p:grpSpPr>
          <a:xfrm>
            <a:off x="14499946" y="8944131"/>
            <a:ext cx="1636888" cy="1342869"/>
            <a:chOff x="0" y="0"/>
            <a:chExt cx="431114" cy="353677"/>
          </a:xfrm>
        </p:grpSpPr>
        <p:sp>
          <p:nvSpPr>
            <p:cNvPr id="21" name="Freeform 21"/>
            <p:cNvSpPr/>
            <p:nvPr/>
          </p:nvSpPr>
          <p:spPr>
            <a:xfrm>
              <a:off x="0" y="0"/>
              <a:ext cx="431114" cy="353677"/>
            </a:xfrm>
            <a:custGeom>
              <a:avLst/>
              <a:gdLst/>
              <a:ahLst/>
              <a:cxnLst/>
              <a:rect l="l" t="t" r="r" b="b"/>
              <a:pathLst>
                <a:path w="431114" h="353677">
                  <a:moveTo>
                    <a:pt x="0" y="0"/>
                  </a:moveTo>
                  <a:lnTo>
                    <a:pt x="431114" y="0"/>
                  </a:lnTo>
                  <a:lnTo>
                    <a:pt x="431114" y="353677"/>
                  </a:lnTo>
                  <a:lnTo>
                    <a:pt x="0" y="353677"/>
                  </a:lnTo>
                  <a:close/>
                </a:path>
              </a:pathLst>
            </a:custGeom>
            <a:solidFill>
              <a:srgbClr val="000000">
                <a:alpha val="0"/>
              </a:srgbClr>
            </a:solidFill>
            <a:ln w="38100" cap="sq">
              <a:solidFill>
                <a:srgbClr val="F40202"/>
              </a:solidFill>
              <a:prstDash val="solid"/>
              <a:miter/>
            </a:ln>
          </p:spPr>
        </p:sp>
        <p:sp>
          <p:nvSpPr>
            <p:cNvPr id="22" name="TextBox 22"/>
            <p:cNvSpPr txBox="1"/>
            <p:nvPr/>
          </p:nvSpPr>
          <p:spPr>
            <a:xfrm>
              <a:off x="0" y="-47625"/>
              <a:ext cx="431114" cy="401302"/>
            </a:xfrm>
            <a:prstGeom prst="rect">
              <a:avLst/>
            </a:prstGeom>
          </p:spPr>
          <p:txBody>
            <a:bodyPr lIns="50800" tIns="50800" rIns="50800" bIns="50800" rtlCol="0" anchor="ctr"/>
            <a:lstStyle/>
            <a:p>
              <a:pPr algn="ctr">
                <a:lnSpc>
                  <a:spcPts val="2800"/>
                </a:lnSpc>
              </a:pPr>
              <a:endParaRPr/>
            </a:p>
          </p:txBody>
        </p:sp>
      </p:grpSp>
      <p:grpSp>
        <p:nvGrpSpPr>
          <p:cNvPr id="23" name="Group 23"/>
          <p:cNvGrpSpPr/>
          <p:nvPr/>
        </p:nvGrpSpPr>
        <p:grpSpPr>
          <a:xfrm rot="-5400000">
            <a:off x="13548042" y="5456325"/>
            <a:ext cx="596566" cy="596566"/>
            <a:chOff x="0" y="0"/>
            <a:chExt cx="812800" cy="812800"/>
          </a:xfrm>
        </p:grpSpPr>
        <p:sp>
          <p:nvSpPr>
            <p:cNvPr id="24" name="Freeform 24"/>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40202"/>
            </a:solidFill>
          </p:spPr>
        </p:sp>
        <p:sp>
          <p:nvSpPr>
            <p:cNvPr id="25" name="TextBox 25"/>
            <p:cNvSpPr txBox="1"/>
            <p:nvPr/>
          </p:nvSpPr>
          <p:spPr>
            <a:xfrm>
              <a:off x="0" y="155575"/>
              <a:ext cx="711200" cy="454025"/>
            </a:xfrm>
            <a:prstGeom prst="rect">
              <a:avLst/>
            </a:prstGeom>
          </p:spPr>
          <p:txBody>
            <a:bodyPr lIns="50800" tIns="50800" rIns="50800" bIns="50800" rtlCol="0" anchor="ctr"/>
            <a:lstStyle/>
            <a:p>
              <a:pPr algn="ctr">
                <a:lnSpc>
                  <a:spcPts val="2800"/>
                </a:lnSpc>
              </a:pPr>
              <a:endParaRPr/>
            </a:p>
          </p:txBody>
        </p:sp>
      </p:grpSp>
      <p:sp>
        <p:nvSpPr>
          <p:cNvPr id="26" name="TextBox 26"/>
          <p:cNvSpPr txBox="1"/>
          <p:nvPr/>
        </p:nvSpPr>
        <p:spPr>
          <a:xfrm>
            <a:off x="1013082" y="6464240"/>
            <a:ext cx="6407357"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 Thao tác tuần tự từng trường</a:t>
            </a:r>
          </a:p>
        </p:txBody>
      </p:sp>
      <p:sp>
        <p:nvSpPr>
          <p:cNvPr id="27" name="TextBox 27"/>
          <p:cNvSpPr txBox="1"/>
          <p:nvPr/>
        </p:nvSpPr>
        <p:spPr>
          <a:xfrm>
            <a:off x="799660" y="593407"/>
            <a:ext cx="10834742" cy="670829"/>
          </a:xfrm>
          <a:prstGeom prst="rect">
            <a:avLst/>
          </a:prstGeom>
        </p:spPr>
        <p:txBody>
          <a:bodyPr lIns="0" tIns="0" rIns="0" bIns="0" rtlCol="0" anchor="t">
            <a:spAutoFit/>
          </a:bodyPr>
          <a:lstStyle/>
          <a:p>
            <a:pPr algn="ctr">
              <a:lnSpc>
                <a:spcPts val="5329"/>
              </a:lnSpc>
            </a:pPr>
            <a:r>
              <a:rPr lang="en-US" sz="4555">
                <a:solidFill>
                  <a:srgbClr val="000000"/>
                </a:solidFill>
                <a:latin typeface="Montserrat Ultra-Bold"/>
              </a:rPr>
              <a:t>2.2. SẮP XẾP KẾT QUẢ TRUY VẤN</a:t>
            </a:r>
          </a:p>
        </p:txBody>
      </p:sp>
      <p:sp>
        <p:nvSpPr>
          <p:cNvPr id="28" name="TextBox 28"/>
          <p:cNvSpPr txBox="1"/>
          <p:nvPr/>
        </p:nvSpPr>
        <p:spPr>
          <a:xfrm>
            <a:off x="3590006" y="2157263"/>
            <a:ext cx="10220363" cy="489284"/>
          </a:xfrm>
          <a:prstGeom prst="rect">
            <a:avLst/>
          </a:prstGeom>
        </p:spPr>
        <p:txBody>
          <a:bodyPr lIns="0" tIns="0" rIns="0" bIns="0" rtlCol="0" anchor="t">
            <a:spAutoFit/>
          </a:bodyPr>
          <a:lstStyle/>
          <a:p>
            <a:pPr algn="just">
              <a:lnSpc>
                <a:spcPts val="4006"/>
              </a:lnSpc>
            </a:pPr>
            <a:r>
              <a:rPr lang="en-US" sz="2861" spc="11">
                <a:solidFill>
                  <a:srgbClr val="F6FFC4"/>
                </a:solidFill>
                <a:latin typeface="Montserrat Bold"/>
              </a:rPr>
              <a:t>Các bước sắp xếp bản ghi theo giá trị trường dữ liệu</a:t>
            </a:r>
          </a:p>
        </p:txBody>
      </p:sp>
      <p:sp>
        <p:nvSpPr>
          <p:cNvPr id="29" name="TextBox 29"/>
          <p:cNvSpPr txBox="1"/>
          <p:nvPr/>
        </p:nvSpPr>
        <p:spPr>
          <a:xfrm>
            <a:off x="742764" y="3144258"/>
            <a:ext cx="16075558" cy="489284"/>
          </a:xfrm>
          <a:prstGeom prst="rect">
            <a:avLst/>
          </a:prstGeom>
        </p:spPr>
        <p:txBody>
          <a:bodyPr lIns="0" tIns="0" rIns="0" bIns="0" rtlCol="0" anchor="t">
            <a:spAutoFit/>
          </a:bodyPr>
          <a:lstStyle/>
          <a:p>
            <a:pPr algn="just">
              <a:lnSpc>
                <a:spcPts val="4006"/>
              </a:lnSpc>
            </a:pPr>
            <a:r>
              <a:rPr lang="en-US" sz="2861" u="sng" spc="11">
                <a:solidFill>
                  <a:srgbClr val="000000"/>
                </a:solidFill>
                <a:latin typeface="Montserrat Bold"/>
              </a:rPr>
              <a:t>Bước 1:</a:t>
            </a:r>
            <a:r>
              <a:rPr lang="en-US" sz="2861" spc="11">
                <a:solidFill>
                  <a:srgbClr val="000000"/>
                </a:solidFill>
                <a:latin typeface="Montserrat"/>
              </a:rPr>
              <a:t> Chuyển sang khung nhìn thiết kế.</a:t>
            </a:r>
          </a:p>
        </p:txBody>
      </p:sp>
      <p:sp>
        <p:nvSpPr>
          <p:cNvPr id="30" name="TextBox 30"/>
          <p:cNvSpPr txBox="1"/>
          <p:nvPr/>
        </p:nvSpPr>
        <p:spPr>
          <a:xfrm>
            <a:off x="742764" y="3957392"/>
            <a:ext cx="7909799" cy="1498934"/>
          </a:xfrm>
          <a:prstGeom prst="rect">
            <a:avLst/>
          </a:prstGeom>
        </p:spPr>
        <p:txBody>
          <a:bodyPr lIns="0" tIns="0" rIns="0" bIns="0" rtlCol="0" anchor="t">
            <a:spAutoFit/>
          </a:bodyPr>
          <a:lstStyle/>
          <a:p>
            <a:pPr algn="just">
              <a:lnSpc>
                <a:spcPts val="4006"/>
              </a:lnSpc>
            </a:pPr>
            <a:r>
              <a:rPr lang="en-US" sz="2861" u="sng" spc="11">
                <a:solidFill>
                  <a:srgbClr val="000000"/>
                </a:solidFill>
                <a:latin typeface="Montserrat Bold"/>
              </a:rPr>
              <a:t>Bước 2:</a:t>
            </a:r>
            <a:r>
              <a:rPr lang="en-US" sz="2861" spc="11">
                <a:solidFill>
                  <a:srgbClr val="000000"/>
                </a:solidFill>
                <a:latin typeface="Montserrat"/>
              </a:rPr>
              <a:t> Trong lưới QBE: Hàng </a:t>
            </a:r>
            <a:r>
              <a:rPr lang="en-US" sz="2861" spc="11">
                <a:solidFill>
                  <a:srgbClr val="000000"/>
                </a:solidFill>
                <a:latin typeface="Montserrat Bold"/>
              </a:rPr>
              <a:t>Sort</a:t>
            </a:r>
            <a:r>
              <a:rPr lang="en-US" sz="2861" spc="11">
                <a:solidFill>
                  <a:srgbClr val="000000"/>
                </a:solidFill>
                <a:latin typeface="Montserrat"/>
              </a:rPr>
              <a:t> dùng để sắp xếp kết quả truy vấn theo một hoặc nhiều trường (lồng nhau).</a:t>
            </a:r>
          </a:p>
        </p:txBody>
      </p:sp>
      <p:sp>
        <p:nvSpPr>
          <p:cNvPr id="31" name="TextBox 31"/>
          <p:cNvSpPr txBox="1"/>
          <p:nvPr/>
        </p:nvSpPr>
        <p:spPr>
          <a:xfrm>
            <a:off x="1271473" y="5773482"/>
            <a:ext cx="5688017"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Sắp xếp theo nhiều trường</a:t>
            </a:r>
          </a:p>
        </p:txBody>
      </p:sp>
      <p:sp>
        <p:nvSpPr>
          <p:cNvPr id="32" name="TextBox 32"/>
          <p:cNvSpPr txBox="1"/>
          <p:nvPr/>
        </p:nvSpPr>
        <p:spPr>
          <a:xfrm>
            <a:off x="1013082" y="7087932"/>
            <a:ext cx="5609750" cy="149893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 Trình tự lồng nhau từ ngoài vào trong sẽ tương ứng lần lượt từ trái sang phải.</a:t>
            </a:r>
          </a:p>
        </p:txBody>
      </p:sp>
      <p:grpSp>
        <p:nvGrpSpPr>
          <p:cNvPr id="33" name="Group 33"/>
          <p:cNvGrpSpPr/>
          <p:nvPr/>
        </p:nvGrpSpPr>
        <p:grpSpPr>
          <a:xfrm>
            <a:off x="11911154" y="3467298"/>
            <a:ext cx="1636888" cy="2287310"/>
            <a:chOff x="0" y="0"/>
            <a:chExt cx="431114" cy="602419"/>
          </a:xfrm>
        </p:grpSpPr>
        <p:sp>
          <p:nvSpPr>
            <p:cNvPr id="34" name="Freeform 34"/>
            <p:cNvSpPr/>
            <p:nvPr/>
          </p:nvSpPr>
          <p:spPr>
            <a:xfrm>
              <a:off x="0" y="0"/>
              <a:ext cx="431114" cy="602419"/>
            </a:xfrm>
            <a:custGeom>
              <a:avLst/>
              <a:gdLst/>
              <a:ahLst/>
              <a:cxnLst/>
              <a:rect l="l" t="t" r="r" b="b"/>
              <a:pathLst>
                <a:path w="431114" h="602419">
                  <a:moveTo>
                    <a:pt x="0" y="0"/>
                  </a:moveTo>
                  <a:lnTo>
                    <a:pt x="431114" y="0"/>
                  </a:lnTo>
                  <a:lnTo>
                    <a:pt x="431114" y="602419"/>
                  </a:lnTo>
                  <a:lnTo>
                    <a:pt x="0" y="602419"/>
                  </a:lnTo>
                  <a:close/>
                </a:path>
              </a:pathLst>
            </a:custGeom>
            <a:solidFill>
              <a:srgbClr val="000000">
                <a:alpha val="0"/>
              </a:srgbClr>
            </a:solidFill>
            <a:ln w="38100" cap="sq">
              <a:solidFill>
                <a:srgbClr val="F40202"/>
              </a:solidFill>
              <a:prstDash val="solid"/>
              <a:miter/>
            </a:ln>
          </p:spPr>
        </p:sp>
        <p:sp>
          <p:nvSpPr>
            <p:cNvPr id="35" name="TextBox 35"/>
            <p:cNvSpPr txBox="1"/>
            <p:nvPr/>
          </p:nvSpPr>
          <p:spPr>
            <a:xfrm>
              <a:off x="0" y="-47625"/>
              <a:ext cx="431114" cy="650044"/>
            </a:xfrm>
            <a:prstGeom prst="rect">
              <a:avLst/>
            </a:prstGeom>
          </p:spPr>
          <p:txBody>
            <a:bodyPr lIns="50800" tIns="50800" rIns="50800" bIns="50800" rtlCol="0" anchor="ctr"/>
            <a:lstStyle/>
            <a:p>
              <a:pPr algn="ctr">
                <a:lnSpc>
                  <a:spcPts val="2800"/>
                </a:lnSpc>
              </a:pPr>
              <a:endParaRPr/>
            </a:p>
          </p:txBody>
        </p:sp>
      </p:grpSp>
      <p:grpSp>
        <p:nvGrpSpPr>
          <p:cNvPr id="36" name="Group 36"/>
          <p:cNvGrpSpPr/>
          <p:nvPr/>
        </p:nvGrpSpPr>
        <p:grpSpPr>
          <a:xfrm>
            <a:off x="14992155" y="3467298"/>
            <a:ext cx="1636888" cy="2287310"/>
            <a:chOff x="0" y="0"/>
            <a:chExt cx="431114" cy="602419"/>
          </a:xfrm>
        </p:grpSpPr>
        <p:sp>
          <p:nvSpPr>
            <p:cNvPr id="37" name="Freeform 37"/>
            <p:cNvSpPr/>
            <p:nvPr/>
          </p:nvSpPr>
          <p:spPr>
            <a:xfrm>
              <a:off x="0" y="0"/>
              <a:ext cx="431114" cy="602419"/>
            </a:xfrm>
            <a:custGeom>
              <a:avLst/>
              <a:gdLst/>
              <a:ahLst/>
              <a:cxnLst/>
              <a:rect l="l" t="t" r="r" b="b"/>
              <a:pathLst>
                <a:path w="431114" h="602419">
                  <a:moveTo>
                    <a:pt x="0" y="0"/>
                  </a:moveTo>
                  <a:lnTo>
                    <a:pt x="431114" y="0"/>
                  </a:lnTo>
                  <a:lnTo>
                    <a:pt x="431114" y="602419"/>
                  </a:lnTo>
                  <a:lnTo>
                    <a:pt x="0" y="602419"/>
                  </a:lnTo>
                  <a:close/>
                </a:path>
              </a:pathLst>
            </a:custGeom>
            <a:solidFill>
              <a:srgbClr val="000000">
                <a:alpha val="0"/>
              </a:srgbClr>
            </a:solidFill>
            <a:ln w="38100" cap="sq">
              <a:solidFill>
                <a:srgbClr val="F40202"/>
              </a:solidFill>
              <a:prstDash val="solid"/>
              <a:miter/>
            </a:ln>
          </p:spPr>
        </p:sp>
        <p:sp>
          <p:nvSpPr>
            <p:cNvPr id="38" name="TextBox 38"/>
            <p:cNvSpPr txBox="1"/>
            <p:nvPr/>
          </p:nvSpPr>
          <p:spPr>
            <a:xfrm>
              <a:off x="0" y="-47625"/>
              <a:ext cx="431114" cy="650044"/>
            </a:xfrm>
            <a:prstGeom prst="rect">
              <a:avLst/>
            </a:prstGeom>
          </p:spPr>
          <p:txBody>
            <a:bodyPr lIns="50800" tIns="50800" rIns="50800" bIns="50800" rtlCol="0" anchor="ctr"/>
            <a:lstStyle/>
            <a:p>
              <a:pPr algn="ctr">
                <a:lnSpc>
                  <a:spcPts val="2800"/>
                </a:lnSpc>
              </a:pP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1980" y="0"/>
            <a:ext cx="743961" cy="3086100"/>
            <a:chOff x="0" y="0"/>
            <a:chExt cx="195940" cy="812800"/>
          </a:xfrm>
        </p:grpSpPr>
        <p:sp>
          <p:nvSpPr>
            <p:cNvPr id="3" name="Freeform 3"/>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4" name="TextBox 4"/>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7916020" y="0"/>
            <a:ext cx="743961" cy="3086100"/>
            <a:chOff x="0" y="0"/>
            <a:chExt cx="195940" cy="812800"/>
          </a:xfrm>
        </p:grpSpPr>
        <p:sp>
          <p:nvSpPr>
            <p:cNvPr id="6" name="Freeform 6"/>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7" name="TextBox 7"/>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sp>
        <p:nvSpPr>
          <p:cNvPr id="9" name="TextBox 9"/>
          <p:cNvSpPr txBox="1"/>
          <p:nvPr/>
        </p:nvSpPr>
        <p:spPr>
          <a:xfrm>
            <a:off x="799660" y="593407"/>
            <a:ext cx="10834742" cy="670829"/>
          </a:xfrm>
          <a:prstGeom prst="rect">
            <a:avLst/>
          </a:prstGeom>
        </p:spPr>
        <p:txBody>
          <a:bodyPr lIns="0" tIns="0" rIns="0" bIns="0" rtlCol="0" anchor="t">
            <a:spAutoFit/>
          </a:bodyPr>
          <a:lstStyle/>
          <a:p>
            <a:pPr algn="ctr">
              <a:lnSpc>
                <a:spcPts val="5329"/>
              </a:lnSpc>
            </a:pPr>
            <a:r>
              <a:rPr lang="en-US" sz="4555">
                <a:solidFill>
                  <a:srgbClr val="000000"/>
                </a:solidFill>
                <a:latin typeface="Montserrat Ultra-Bold"/>
              </a:rPr>
              <a:t>2.3. CHỌN BẢN GHI CHO TRUY VẤN</a:t>
            </a:r>
          </a:p>
        </p:txBody>
      </p:sp>
      <p:sp>
        <p:nvSpPr>
          <p:cNvPr id="10" name="TextBox 10"/>
          <p:cNvSpPr txBox="1"/>
          <p:nvPr/>
        </p:nvSpPr>
        <p:spPr>
          <a:xfrm>
            <a:off x="866335" y="1602704"/>
            <a:ext cx="7041067" cy="630187"/>
          </a:xfrm>
          <a:prstGeom prst="rect">
            <a:avLst/>
          </a:prstGeom>
        </p:spPr>
        <p:txBody>
          <a:bodyPr lIns="0" tIns="0" rIns="0" bIns="0" rtlCol="0" anchor="t">
            <a:spAutoFit/>
          </a:bodyPr>
          <a:lstStyle/>
          <a:p>
            <a:pPr algn="ctr">
              <a:lnSpc>
                <a:spcPts val="5272"/>
              </a:lnSpc>
              <a:spcBef>
                <a:spcPct val="0"/>
              </a:spcBef>
            </a:pPr>
            <a:r>
              <a:rPr lang="en-US" sz="3766" spc="15">
                <a:solidFill>
                  <a:srgbClr val="000000"/>
                </a:solidFill>
                <a:latin typeface="Montserrat Bold"/>
              </a:rPr>
              <a:t>a) Tiêu chí lựa chọn bản ghi</a:t>
            </a:r>
          </a:p>
        </p:txBody>
      </p:sp>
      <p:grpSp>
        <p:nvGrpSpPr>
          <p:cNvPr id="11" name="Group 11"/>
          <p:cNvGrpSpPr/>
          <p:nvPr/>
        </p:nvGrpSpPr>
        <p:grpSpPr>
          <a:xfrm>
            <a:off x="989798" y="2774545"/>
            <a:ext cx="213421" cy="21342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98B5"/>
            </a:solidFill>
          </p:spPr>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14" name="TextBox 14"/>
          <p:cNvSpPr txBox="1"/>
          <p:nvPr/>
        </p:nvSpPr>
        <p:spPr>
          <a:xfrm>
            <a:off x="1461611" y="2585315"/>
            <a:ext cx="14472924" cy="994109"/>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Tiêu chí lựa chọn bản ghi được thể hiện bằng </a:t>
            </a:r>
            <a:r>
              <a:rPr lang="en-US" sz="2861" spc="11">
                <a:solidFill>
                  <a:srgbClr val="000000"/>
                </a:solidFill>
                <a:latin typeface="Montserrat Bold Italics"/>
              </a:rPr>
              <a:t>một biểu thức logic</a:t>
            </a:r>
            <a:r>
              <a:rPr lang="en-US" sz="2861" spc="11">
                <a:solidFill>
                  <a:srgbClr val="000000"/>
                </a:solidFill>
                <a:latin typeface="Montserrat"/>
              </a:rPr>
              <a:t> gồm các biến trường và các phép toán.</a:t>
            </a:r>
          </a:p>
        </p:txBody>
      </p:sp>
      <p:grpSp>
        <p:nvGrpSpPr>
          <p:cNvPr id="15" name="Group 15"/>
          <p:cNvGrpSpPr/>
          <p:nvPr/>
        </p:nvGrpSpPr>
        <p:grpSpPr>
          <a:xfrm>
            <a:off x="989798" y="3978204"/>
            <a:ext cx="213421" cy="21342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98B5"/>
            </a:soli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18" name="TextBox 18"/>
          <p:cNvSpPr txBox="1"/>
          <p:nvPr/>
        </p:nvSpPr>
        <p:spPr>
          <a:xfrm>
            <a:off x="1461611" y="3788974"/>
            <a:ext cx="15797689" cy="994109"/>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Chỉ các bản ghi với các giá trị trường dữ liệu làm biểu thức logic có giá trị “đúng” (True) mới được chọn lấy ra.</a:t>
            </a:r>
          </a:p>
        </p:txBody>
      </p:sp>
      <p:grpSp>
        <p:nvGrpSpPr>
          <p:cNvPr id="19" name="Group 19"/>
          <p:cNvGrpSpPr/>
          <p:nvPr/>
        </p:nvGrpSpPr>
        <p:grpSpPr>
          <a:xfrm>
            <a:off x="989798" y="5132705"/>
            <a:ext cx="213421" cy="213421"/>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98B5"/>
            </a:solidFill>
          </p:spPr>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22" name="TextBox 22"/>
          <p:cNvSpPr txBox="1"/>
          <p:nvPr/>
        </p:nvSpPr>
        <p:spPr>
          <a:xfrm>
            <a:off x="1461611" y="4943475"/>
            <a:ext cx="16454409"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Biểu thức logic thể hiện tiêu chí lựa chọn được viết trong hàng Criteria trong lưới QBE.</a:t>
            </a:r>
          </a:p>
        </p:txBody>
      </p:sp>
      <p:sp>
        <p:nvSpPr>
          <p:cNvPr id="23" name="Freeform 23"/>
          <p:cNvSpPr/>
          <p:nvPr/>
        </p:nvSpPr>
        <p:spPr>
          <a:xfrm>
            <a:off x="5598086" y="5699459"/>
            <a:ext cx="10821278" cy="4479346"/>
          </a:xfrm>
          <a:custGeom>
            <a:avLst/>
            <a:gdLst/>
            <a:ahLst/>
            <a:cxnLst/>
            <a:rect l="l" t="t" r="r" b="b"/>
            <a:pathLst>
              <a:path w="10821278" h="4479346">
                <a:moveTo>
                  <a:pt x="0" y="0"/>
                </a:moveTo>
                <a:lnTo>
                  <a:pt x="10821278" y="0"/>
                </a:lnTo>
                <a:lnTo>
                  <a:pt x="10821278" y="4479346"/>
                </a:lnTo>
                <a:lnTo>
                  <a:pt x="0" y="4479346"/>
                </a:lnTo>
                <a:lnTo>
                  <a:pt x="0" y="0"/>
                </a:lnTo>
                <a:close/>
              </a:path>
            </a:pathLst>
          </a:custGeom>
          <a:blipFill>
            <a:blip r:embed="rId2"/>
            <a:stretch>
              <a:fillRect/>
            </a:stretch>
          </a:blipFill>
        </p:spPr>
      </p:sp>
      <p:sp>
        <p:nvSpPr>
          <p:cNvPr id="24" name="Freeform 24"/>
          <p:cNvSpPr/>
          <p:nvPr/>
        </p:nvSpPr>
        <p:spPr>
          <a:xfrm flipH="1">
            <a:off x="2902338" y="8640364"/>
            <a:ext cx="2969062" cy="1235872"/>
          </a:xfrm>
          <a:custGeom>
            <a:avLst/>
            <a:gdLst/>
            <a:ahLst/>
            <a:cxnLst/>
            <a:rect l="l" t="t" r="r" b="b"/>
            <a:pathLst>
              <a:path w="2969062" h="1235872">
                <a:moveTo>
                  <a:pt x="2969062" y="0"/>
                </a:moveTo>
                <a:lnTo>
                  <a:pt x="0" y="0"/>
                </a:lnTo>
                <a:lnTo>
                  <a:pt x="0" y="1235872"/>
                </a:lnTo>
                <a:lnTo>
                  <a:pt x="2969062" y="1235872"/>
                </a:lnTo>
                <a:lnTo>
                  <a:pt x="2969062"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25" name="TextBox 25"/>
          <p:cNvSpPr txBox="1"/>
          <p:nvPr/>
        </p:nvSpPr>
        <p:spPr>
          <a:xfrm>
            <a:off x="3378308" y="9008261"/>
            <a:ext cx="1565692" cy="347678"/>
          </a:xfrm>
          <a:prstGeom prst="rect">
            <a:avLst/>
          </a:prstGeom>
        </p:spPr>
        <p:txBody>
          <a:bodyPr lIns="0" tIns="0" rIns="0" bIns="0" rtlCol="0" anchor="t">
            <a:spAutoFit/>
          </a:bodyPr>
          <a:lstStyle/>
          <a:p>
            <a:pPr algn="ctr">
              <a:lnSpc>
                <a:spcPts val="2886"/>
              </a:lnSpc>
            </a:pPr>
            <a:r>
              <a:rPr lang="en-US" sz="2061" spc="8">
                <a:solidFill>
                  <a:srgbClr val="000000"/>
                </a:solidFill>
                <a:latin typeface="Montserrat Bold"/>
              </a:rPr>
              <a:t>Tiêu chí</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1980" y="0"/>
            <a:ext cx="743961" cy="3086100"/>
            <a:chOff x="0" y="0"/>
            <a:chExt cx="195940" cy="812800"/>
          </a:xfrm>
        </p:grpSpPr>
        <p:sp>
          <p:nvSpPr>
            <p:cNvPr id="3" name="Freeform 3"/>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4" name="TextBox 4"/>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7916020" y="0"/>
            <a:ext cx="743961" cy="3086100"/>
            <a:chOff x="0" y="0"/>
            <a:chExt cx="195940" cy="812800"/>
          </a:xfrm>
        </p:grpSpPr>
        <p:sp>
          <p:nvSpPr>
            <p:cNvPr id="6" name="Freeform 6"/>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7" name="TextBox 7"/>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sp>
        <p:nvSpPr>
          <p:cNvPr id="9" name="Freeform 9"/>
          <p:cNvSpPr/>
          <p:nvPr/>
        </p:nvSpPr>
        <p:spPr>
          <a:xfrm>
            <a:off x="1664032" y="2642465"/>
            <a:ext cx="12956623" cy="4795187"/>
          </a:xfrm>
          <a:custGeom>
            <a:avLst/>
            <a:gdLst/>
            <a:ahLst/>
            <a:cxnLst/>
            <a:rect l="l" t="t" r="r" b="b"/>
            <a:pathLst>
              <a:path w="12956623" h="4795187">
                <a:moveTo>
                  <a:pt x="0" y="0"/>
                </a:moveTo>
                <a:lnTo>
                  <a:pt x="12956623" y="0"/>
                </a:lnTo>
                <a:lnTo>
                  <a:pt x="12956623" y="4795187"/>
                </a:lnTo>
                <a:lnTo>
                  <a:pt x="0" y="4795187"/>
                </a:lnTo>
                <a:lnTo>
                  <a:pt x="0" y="0"/>
                </a:lnTo>
                <a:close/>
              </a:path>
            </a:pathLst>
          </a:custGeom>
          <a:blipFill>
            <a:blip r:embed="rId2"/>
            <a:stretch>
              <a:fillRect/>
            </a:stretch>
          </a:blipFill>
        </p:spPr>
      </p:sp>
      <p:grpSp>
        <p:nvGrpSpPr>
          <p:cNvPr id="10" name="Group 10"/>
          <p:cNvGrpSpPr/>
          <p:nvPr/>
        </p:nvGrpSpPr>
        <p:grpSpPr>
          <a:xfrm>
            <a:off x="8626253" y="6915686"/>
            <a:ext cx="2119851" cy="521966"/>
            <a:chOff x="0" y="0"/>
            <a:chExt cx="558315" cy="137473"/>
          </a:xfrm>
        </p:grpSpPr>
        <p:sp>
          <p:nvSpPr>
            <p:cNvPr id="11" name="Freeform 11"/>
            <p:cNvSpPr/>
            <p:nvPr/>
          </p:nvSpPr>
          <p:spPr>
            <a:xfrm>
              <a:off x="0" y="0"/>
              <a:ext cx="558315" cy="137473"/>
            </a:xfrm>
            <a:custGeom>
              <a:avLst/>
              <a:gdLst/>
              <a:ahLst/>
              <a:cxnLst/>
              <a:rect l="l" t="t" r="r" b="b"/>
              <a:pathLst>
                <a:path w="558315" h="137473">
                  <a:moveTo>
                    <a:pt x="0" y="0"/>
                  </a:moveTo>
                  <a:lnTo>
                    <a:pt x="558315" y="0"/>
                  </a:lnTo>
                  <a:lnTo>
                    <a:pt x="558315" y="137473"/>
                  </a:lnTo>
                  <a:lnTo>
                    <a:pt x="0" y="137473"/>
                  </a:lnTo>
                  <a:close/>
                </a:path>
              </a:pathLst>
            </a:custGeom>
            <a:solidFill>
              <a:srgbClr val="000000">
                <a:alpha val="0"/>
              </a:srgbClr>
            </a:solidFill>
            <a:ln w="38100" cap="sq">
              <a:solidFill>
                <a:srgbClr val="F40202"/>
              </a:solidFill>
              <a:prstDash val="solid"/>
              <a:miter/>
            </a:ln>
          </p:spPr>
        </p:sp>
        <p:sp>
          <p:nvSpPr>
            <p:cNvPr id="12" name="TextBox 12"/>
            <p:cNvSpPr txBox="1"/>
            <p:nvPr/>
          </p:nvSpPr>
          <p:spPr>
            <a:xfrm>
              <a:off x="0" y="-47625"/>
              <a:ext cx="558315" cy="185098"/>
            </a:xfrm>
            <a:prstGeom prst="rect">
              <a:avLst/>
            </a:prstGeom>
          </p:spPr>
          <p:txBody>
            <a:bodyPr lIns="50800" tIns="50800" rIns="50800" bIns="50800" rtlCol="0" anchor="ctr"/>
            <a:lstStyle/>
            <a:p>
              <a:pPr algn="ctr">
                <a:lnSpc>
                  <a:spcPts val="2800"/>
                </a:lnSpc>
              </a:pPr>
              <a:endParaRPr/>
            </a:p>
          </p:txBody>
        </p:sp>
      </p:grpSp>
      <p:sp>
        <p:nvSpPr>
          <p:cNvPr id="13" name="Freeform 13"/>
          <p:cNvSpPr/>
          <p:nvPr/>
        </p:nvSpPr>
        <p:spPr>
          <a:xfrm>
            <a:off x="1664032" y="8041265"/>
            <a:ext cx="12956623" cy="2133420"/>
          </a:xfrm>
          <a:custGeom>
            <a:avLst/>
            <a:gdLst/>
            <a:ahLst/>
            <a:cxnLst/>
            <a:rect l="l" t="t" r="r" b="b"/>
            <a:pathLst>
              <a:path w="12956623" h="2133420">
                <a:moveTo>
                  <a:pt x="0" y="0"/>
                </a:moveTo>
                <a:lnTo>
                  <a:pt x="12956623" y="0"/>
                </a:lnTo>
                <a:lnTo>
                  <a:pt x="12956623" y="2133420"/>
                </a:lnTo>
                <a:lnTo>
                  <a:pt x="0" y="2133420"/>
                </a:lnTo>
                <a:lnTo>
                  <a:pt x="0" y="0"/>
                </a:lnTo>
                <a:close/>
              </a:path>
            </a:pathLst>
          </a:custGeom>
          <a:blipFill>
            <a:blip r:embed="rId3"/>
            <a:stretch>
              <a:fillRect/>
            </a:stretch>
          </a:blipFill>
        </p:spPr>
      </p:sp>
      <p:sp>
        <p:nvSpPr>
          <p:cNvPr id="14" name="AutoShape 14"/>
          <p:cNvSpPr/>
          <p:nvPr/>
        </p:nvSpPr>
        <p:spPr>
          <a:xfrm>
            <a:off x="5897880" y="5143500"/>
            <a:ext cx="6492240" cy="0"/>
          </a:xfrm>
          <a:prstGeom prst="line">
            <a:avLst/>
          </a:prstGeom>
          <a:ln w="38100" cap="flat">
            <a:solidFill>
              <a:srgbClr val="000000"/>
            </a:solidFill>
            <a:prstDash val="solid"/>
            <a:headEnd type="none" w="sm" len="sm"/>
            <a:tailEnd type="triangle" w="lg" len="med"/>
          </a:ln>
        </p:spPr>
      </p:sp>
      <p:grpSp>
        <p:nvGrpSpPr>
          <p:cNvPr id="15" name="Group 15"/>
          <p:cNvGrpSpPr/>
          <p:nvPr/>
        </p:nvGrpSpPr>
        <p:grpSpPr>
          <a:xfrm>
            <a:off x="7021394" y="7382054"/>
            <a:ext cx="659211" cy="659211"/>
            <a:chOff x="0" y="0"/>
            <a:chExt cx="812800" cy="812800"/>
          </a:xfrm>
        </p:grpSpPr>
        <p:sp>
          <p:nvSpPr>
            <p:cNvPr id="16" name="Freeform 16"/>
            <p:cNvSpPr/>
            <p:nvPr/>
          </p:nvSpPr>
          <p:spPr>
            <a:xfrm>
              <a:off x="0" y="0"/>
              <a:ext cx="812800" cy="812800"/>
            </a:xfrm>
            <a:custGeom>
              <a:avLst/>
              <a:gdLst/>
              <a:ahLst/>
              <a:cxnLst/>
              <a:rect l="l" t="t" r="r" b="b"/>
              <a:pathLst>
                <a:path w="812800" h="812800">
                  <a:moveTo>
                    <a:pt x="406400" y="812800"/>
                  </a:moveTo>
                  <a:lnTo>
                    <a:pt x="0" y="406400"/>
                  </a:lnTo>
                  <a:lnTo>
                    <a:pt x="203200" y="406400"/>
                  </a:lnTo>
                  <a:lnTo>
                    <a:pt x="203200" y="0"/>
                  </a:lnTo>
                  <a:lnTo>
                    <a:pt x="609600" y="0"/>
                  </a:lnTo>
                  <a:lnTo>
                    <a:pt x="609600" y="406400"/>
                  </a:lnTo>
                  <a:lnTo>
                    <a:pt x="812800" y="406400"/>
                  </a:lnTo>
                  <a:lnTo>
                    <a:pt x="406400" y="812800"/>
                  </a:lnTo>
                  <a:close/>
                </a:path>
              </a:pathLst>
            </a:custGeom>
            <a:solidFill>
              <a:srgbClr val="F40202"/>
            </a:solidFill>
          </p:spPr>
        </p:sp>
        <p:sp>
          <p:nvSpPr>
            <p:cNvPr id="17" name="TextBox 17"/>
            <p:cNvSpPr txBox="1"/>
            <p:nvPr/>
          </p:nvSpPr>
          <p:spPr>
            <a:xfrm>
              <a:off x="203200" y="-47625"/>
              <a:ext cx="406400" cy="758825"/>
            </a:xfrm>
            <a:prstGeom prst="rect">
              <a:avLst/>
            </a:prstGeom>
          </p:spPr>
          <p:txBody>
            <a:bodyPr lIns="50800" tIns="50800" rIns="50800" bIns="50800" rtlCol="0" anchor="ctr"/>
            <a:lstStyle/>
            <a:p>
              <a:pPr algn="ctr">
                <a:lnSpc>
                  <a:spcPts val="2800"/>
                </a:lnSpc>
              </a:pPr>
              <a:endParaRPr/>
            </a:p>
          </p:txBody>
        </p:sp>
      </p:grpSp>
      <p:sp>
        <p:nvSpPr>
          <p:cNvPr id="18" name="TextBox 18"/>
          <p:cNvSpPr txBox="1"/>
          <p:nvPr/>
        </p:nvSpPr>
        <p:spPr>
          <a:xfrm>
            <a:off x="799660" y="593407"/>
            <a:ext cx="10834742" cy="670829"/>
          </a:xfrm>
          <a:prstGeom prst="rect">
            <a:avLst/>
          </a:prstGeom>
        </p:spPr>
        <p:txBody>
          <a:bodyPr lIns="0" tIns="0" rIns="0" bIns="0" rtlCol="0" anchor="t">
            <a:spAutoFit/>
          </a:bodyPr>
          <a:lstStyle/>
          <a:p>
            <a:pPr algn="ctr">
              <a:lnSpc>
                <a:spcPts val="5329"/>
              </a:lnSpc>
            </a:pPr>
            <a:r>
              <a:rPr lang="en-US" sz="4555">
                <a:solidFill>
                  <a:srgbClr val="000000"/>
                </a:solidFill>
                <a:latin typeface="Montserrat Ultra-Bold"/>
              </a:rPr>
              <a:t>2.3. CHỌN BẢN GHI CHO TRUY VẤN</a:t>
            </a:r>
          </a:p>
        </p:txBody>
      </p:sp>
      <p:sp>
        <p:nvSpPr>
          <p:cNvPr id="19" name="TextBox 19"/>
          <p:cNvSpPr txBox="1"/>
          <p:nvPr/>
        </p:nvSpPr>
        <p:spPr>
          <a:xfrm>
            <a:off x="866335" y="1602704"/>
            <a:ext cx="7041067" cy="630187"/>
          </a:xfrm>
          <a:prstGeom prst="rect">
            <a:avLst/>
          </a:prstGeom>
        </p:spPr>
        <p:txBody>
          <a:bodyPr lIns="0" tIns="0" rIns="0" bIns="0" rtlCol="0" anchor="t">
            <a:spAutoFit/>
          </a:bodyPr>
          <a:lstStyle/>
          <a:p>
            <a:pPr algn="ctr">
              <a:lnSpc>
                <a:spcPts val="5272"/>
              </a:lnSpc>
              <a:spcBef>
                <a:spcPct val="0"/>
              </a:spcBef>
            </a:pPr>
            <a:r>
              <a:rPr lang="en-US" sz="3766" spc="15">
                <a:solidFill>
                  <a:srgbClr val="000000"/>
                </a:solidFill>
                <a:latin typeface="Montserrat Bold"/>
              </a:rPr>
              <a:t>a) Tiêu chí lựa chọn bản ghi</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1980" y="0"/>
            <a:ext cx="743961" cy="3086100"/>
            <a:chOff x="0" y="0"/>
            <a:chExt cx="195940" cy="812800"/>
          </a:xfrm>
        </p:grpSpPr>
        <p:sp>
          <p:nvSpPr>
            <p:cNvPr id="3" name="Freeform 3"/>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4" name="TextBox 4"/>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7916020" y="0"/>
            <a:ext cx="743961" cy="3086100"/>
            <a:chOff x="0" y="0"/>
            <a:chExt cx="195940" cy="812800"/>
          </a:xfrm>
        </p:grpSpPr>
        <p:sp>
          <p:nvSpPr>
            <p:cNvPr id="6" name="Freeform 6"/>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7" name="TextBox 7"/>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sp>
        <p:nvSpPr>
          <p:cNvPr id="9" name="Freeform 9"/>
          <p:cNvSpPr/>
          <p:nvPr/>
        </p:nvSpPr>
        <p:spPr>
          <a:xfrm>
            <a:off x="1700535" y="2268452"/>
            <a:ext cx="14594444" cy="7591657"/>
          </a:xfrm>
          <a:custGeom>
            <a:avLst/>
            <a:gdLst/>
            <a:ahLst/>
            <a:cxnLst/>
            <a:rect l="l" t="t" r="r" b="b"/>
            <a:pathLst>
              <a:path w="14594444" h="7591657">
                <a:moveTo>
                  <a:pt x="0" y="0"/>
                </a:moveTo>
                <a:lnTo>
                  <a:pt x="14594444" y="0"/>
                </a:lnTo>
                <a:lnTo>
                  <a:pt x="14594444" y="7591657"/>
                </a:lnTo>
                <a:lnTo>
                  <a:pt x="0" y="7591657"/>
                </a:lnTo>
                <a:lnTo>
                  <a:pt x="0" y="0"/>
                </a:lnTo>
                <a:close/>
              </a:path>
            </a:pathLst>
          </a:custGeom>
          <a:blipFill>
            <a:blip r:embed="rId2"/>
            <a:stretch>
              <a:fillRect/>
            </a:stretch>
          </a:blipFill>
        </p:spPr>
      </p:sp>
      <p:sp>
        <p:nvSpPr>
          <p:cNvPr id="10" name="TextBox 10"/>
          <p:cNvSpPr txBox="1"/>
          <p:nvPr/>
        </p:nvSpPr>
        <p:spPr>
          <a:xfrm>
            <a:off x="799660" y="593407"/>
            <a:ext cx="10834742" cy="670829"/>
          </a:xfrm>
          <a:prstGeom prst="rect">
            <a:avLst/>
          </a:prstGeom>
        </p:spPr>
        <p:txBody>
          <a:bodyPr lIns="0" tIns="0" rIns="0" bIns="0" rtlCol="0" anchor="t">
            <a:spAutoFit/>
          </a:bodyPr>
          <a:lstStyle/>
          <a:p>
            <a:pPr algn="ctr">
              <a:lnSpc>
                <a:spcPts val="5329"/>
              </a:lnSpc>
            </a:pPr>
            <a:r>
              <a:rPr lang="en-US" sz="4555">
                <a:solidFill>
                  <a:srgbClr val="000000"/>
                </a:solidFill>
                <a:latin typeface="Montserrat Ultra-Bold"/>
              </a:rPr>
              <a:t>2.3. CHỌN BẢN GHI CHO TRUY VẤN</a:t>
            </a:r>
          </a:p>
        </p:txBody>
      </p:sp>
      <p:sp>
        <p:nvSpPr>
          <p:cNvPr id="11" name="TextBox 11"/>
          <p:cNvSpPr txBox="1"/>
          <p:nvPr/>
        </p:nvSpPr>
        <p:spPr>
          <a:xfrm>
            <a:off x="761560" y="1602704"/>
            <a:ext cx="15533419" cy="541923"/>
          </a:xfrm>
          <a:prstGeom prst="rect">
            <a:avLst/>
          </a:prstGeom>
        </p:spPr>
        <p:txBody>
          <a:bodyPr lIns="0" tIns="0" rIns="0" bIns="0" rtlCol="0" anchor="t">
            <a:spAutoFit/>
          </a:bodyPr>
          <a:lstStyle/>
          <a:p>
            <a:pPr algn="ctr">
              <a:lnSpc>
                <a:spcPts val="4446"/>
              </a:lnSpc>
              <a:spcBef>
                <a:spcPct val="0"/>
              </a:spcBef>
            </a:pPr>
            <a:r>
              <a:rPr lang="en-US" sz="3176" spc="12">
                <a:solidFill>
                  <a:srgbClr val="000000"/>
                </a:solidFill>
                <a:latin typeface="Montserrat Bold"/>
              </a:rPr>
              <a:t>b) Một số thành phần trong biểu thức logic làm tiêu chí lựa chọn dữ liệu</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1980" y="0"/>
            <a:ext cx="743961" cy="3086100"/>
            <a:chOff x="0" y="0"/>
            <a:chExt cx="195940" cy="812800"/>
          </a:xfrm>
        </p:grpSpPr>
        <p:sp>
          <p:nvSpPr>
            <p:cNvPr id="3" name="Freeform 3"/>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4" name="TextBox 4"/>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7916020" y="0"/>
            <a:ext cx="743961" cy="3086100"/>
            <a:chOff x="0" y="0"/>
            <a:chExt cx="195940" cy="812800"/>
          </a:xfrm>
        </p:grpSpPr>
        <p:sp>
          <p:nvSpPr>
            <p:cNvPr id="6" name="Freeform 6"/>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7" name="TextBox 7"/>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sp>
        <p:nvSpPr>
          <p:cNvPr id="9" name="TextBox 9"/>
          <p:cNvSpPr txBox="1"/>
          <p:nvPr/>
        </p:nvSpPr>
        <p:spPr>
          <a:xfrm>
            <a:off x="799660" y="593407"/>
            <a:ext cx="10834742" cy="670829"/>
          </a:xfrm>
          <a:prstGeom prst="rect">
            <a:avLst/>
          </a:prstGeom>
        </p:spPr>
        <p:txBody>
          <a:bodyPr lIns="0" tIns="0" rIns="0" bIns="0" rtlCol="0" anchor="t">
            <a:spAutoFit/>
          </a:bodyPr>
          <a:lstStyle/>
          <a:p>
            <a:pPr algn="ctr">
              <a:lnSpc>
                <a:spcPts val="5329"/>
              </a:lnSpc>
            </a:pPr>
            <a:r>
              <a:rPr lang="en-US" sz="4555">
                <a:solidFill>
                  <a:srgbClr val="000000"/>
                </a:solidFill>
                <a:latin typeface="Montserrat Ultra-Bold"/>
              </a:rPr>
              <a:t>2.3. CHỌN BẢN GHI CHO TRUY VẤN</a:t>
            </a:r>
          </a:p>
        </p:txBody>
      </p:sp>
      <p:sp>
        <p:nvSpPr>
          <p:cNvPr id="10" name="TextBox 10"/>
          <p:cNvSpPr txBox="1"/>
          <p:nvPr/>
        </p:nvSpPr>
        <p:spPr>
          <a:xfrm>
            <a:off x="761560" y="1602704"/>
            <a:ext cx="15533419" cy="541923"/>
          </a:xfrm>
          <a:prstGeom prst="rect">
            <a:avLst/>
          </a:prstGeom>
        </p:spPr>
        <p:txBody>
          <a:bodyPr lIns="0" tIns="0" rIns="0" bIns="0" rtlCol="0" anchor="t">
            <a:spAutoFit/>
          </a:bodyPr>
          <a:lstStyle/>
          <a:p>
            <a:pPr algn="ctr">
              <a:lnSpc>
                <a:spcPts val="4446"/>
              </a:lnSpc>
              <a:spcBef>
                <a:spcPct val="0"/>
              </a:spcBef>
            </a:pPr>
            <a:r>
              <a:rPr lang="en-US" sz="3176" spc="12">
                <a:solidFill>
                  <a:srgbClr val="000000"/>
                </a:solidFill>
                <a:latin typeface="Montserrat Bold"/>
              </a:rPr>
              <a:t>b) Một số thành phần trong biểu thức logic làm tiêu chí lựa chọn dữ liệu</a:t>
            </a:r>
          </a:p>
        </p:txBody>
      </p:sp>
      <p:sp>
        <p:nvSpPr>
          <p:cNvPr id="11" name="TextBox 11"/>
          <p:cNvSpPr txBox="1"/>
          <p:nvPr/>
        </p:nvSpPr>
        <p:spPr>
          <a:xfrm>
            <a:off x="799660" y="2596816"/>
            <a:ext cx="3219885"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Bold Italics"/>
              </a:rPr>
              <a:t>Các phép toán:</a:t>
            </a:r>
          </a:p>
        </p:txBody>
      </p:sp>
      <p:grpSp>
        <p:nvGrpSpPr>
          <p:cNvPr id="12" name="Group 12"/>
          <p:cNvGrpSpPr/>
          <p:nvPr/>
        </p:nvGrpSpPr>
        <p:grpSpPr>
          <a:xfrm>
            <a:off x="799660" y="3627755"/>
            <a:ext cx="213421" cy="21342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98B5"/>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15" name="TextBox 15"/>
          <p:cNvSpPr txBox="1"/>
          <p:nvPr/>
        </p:nvSpPr>
        <p:spPr>
          <a:xfrm>
            <a:off x="1271473" y="3438525"/>
            <a:ext cx="14472924"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Các phép so sánh (kiểu số, xâu kí tự, ngày tháng): &gt;, &lt;, &gt;=, &lt;=, &lt;&gt;</a:t>
            </a:r>
          </a:p>
        </p:txBody>
      </p:sp>
      <p:grpSp>
        <p:nvGrpSpPr>
          <p:cNvPr id="16" name="Group 16"/>
          <p:cNvGrpSpPr/>
          <p:nvPr/>
        </p:nvGrpSpPr>
        <p:grpSpPr>
          <a:xfrm>
            <a:off x="799660" y="4469463"/>
            <a:ext cx="213421" cy="21342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98B5"/>
            </a:solidFill>
          </p:spPr>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19" name="TextBox 19"/>
          <p:cNvSpPr txBox="1"/>
          <p:nvPr/>
        </p:nvSpPr>
        <p:spPr>
          <a:xfrm>
            <a:off x="1271473" y="4280234"/>
            <a:ext cx="15342258"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Kiểm tra thuộc miền giá trị: </a:t>
            </a:r>
            <a:r>
              <a:rPr lang="en-US" sz="2861" spc="11">
                <a:solidFill>
                  <a:srgbClr val="000000"/>
                </a:solidFill>
                <a:latin typeface="Montserrat Italics"/>
              </a:rPr>
              <a:t>In, Not In, Between, Not Between, Is Null, Is Not Null</a:t>
            </a:r>
          </a:p>
        </p:txBody>
      </p:sp>
      <p:sp>
        <p:nvSpPr>
          <p:cNvPr id="20" name="TextBox 20"/>
          <p:cNvSpPr txBox="1"/>
          <p:nvPr/>
        </p:nvSpPr>
        <p:spPr>
          <a:xfrm>
            <a:off x="799660" y="5255292"/>
            <a:ext cx="14944736"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Bold Italics"/>
              </a:rPr>
              <a:t>Có thể phối hợp vài biểu thức logic để tạo ra tiêu chí lựa chọn phức tạp hơn.</a:t>
            </a:r>
          </a:p>
        </p:txBody>
      </p:sp>
      <p:grpSp>
        <p:nvGrpSpPr>
          <p:cNvPr id="21" name="Group 21"/>
          <p:cNvGrpSpPr/>
          <p:nvPr/>
        </p:nvGrpSpPr>
        <p:grpSpPr>
          <a:xfrm>
            <a:off x="799660" y="6419581"/>
            <a:ext cx="213421" cy="213421"/>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98B5"/>
            </a:solidFill>
          </p:spPr>
        </p:sp>
        <p:sp>
          <p:nvSpPr>
            <p:cNvPr id="23" name="TextBox 23"/>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24" name="TextBox 24"/>
          <p:cNvSpPr txBox="1"/>
          <p:nvPr/>
        </p:nvSpPr>
        <p:spPr>
          <a:xfrm>
            <a:off x="1271473" y="6230351"/>
            <a:ext cx="16644547" cy="994109"/>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Liên kết AND: Thể hiện bằng cách đặt hai tiêu chí lựa chọn ở hai trường khác nhau nhưng trên cùng một hàng. Access sẽ chỉ lấy ra những bản ghi mà đáp ứng cả hai tiêu chí.</a:t>
            </a:r>
          </a:p>
        </p:txBody>
      </p:sp>
      <p:sp>
        <p:nvSpPr>
          <p:cNvPr id="25" name="TextBox 25"/>
          <p:cNvSpPr txBox="1"/>
          <p:nvPr/>
        </p:nvSpPr>
        <p:spPr>
          <a:xfrm>
            <a:off x="1271473" y="7672135"/>
            <a:ext cx="15342258" cy="994109"/>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Liên kết OR: Thể hiện bằng cách đặt tiêu chí lựa chọn thứ hai ở hàng OR. Access sẽ lấy ra những bản ghi thỏa mãn một trong hai tiêu chí.</a:t>
            </a:r>
          </a:p>
        </p:txBody>
      </p:sp>
      <p:grpSp>
        <p:nvGrpSpPr>
          <p:cNvPr id="26" name="Group 26"/>
          <p:cNvGrpSpPr/>
          <p:nvPr/>
        </p:nvGrpSpPr>
        <p:grpSpPr>
          <a:xfrm>
            <a:off x="799660" y="7838641"/>
            <a:ext cx="213421" cy="21342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98B5"/>
            </a:solidFill>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1980" y="0"/>
            <a:ext cx="743961" cy="3086100"/>
            <a:chOff x="0" y="0"/>
            <a:chExt cx="195940" cy="812800"/>
          </a:xfrm>
        </p:grpSpPr>
        <p:sp>
          <p:nvSpPr>
            <p:cNvPr id="3" name="Freeform 3"/>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4" name="TextBox 4"/>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7916020" y="0"/>
            <a:ext cx="743961" cy="3086100"/>
            <a:chOff x="0" y="0"/>
            <a:chExt cx="195940" cy="812800"/>
          </a:xfrm>
        </p:grpSpPr>
        <p:sp>
          <p:nvSpPr>
            <p:cNvPr id="6" name="Freeform 6"/>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7" name="TextBox 7"/>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sp>
        <p:nvSpPr>
          <p:cNvPr id="9" name="Freeform 9"/>
          <p:cNvSpPr/>
          <p:nvPr/>
        </p:nvSpPr>
        <p:spPr>
          <a:xfrm>
            <a:off x="1925572" y="3013865"/>
            <a:ext cx="13673149" cy="4259269"/>
          </a:xfrm>
          <a:custGeom>
            <a:avLst/>
            <a:gdLst/>
            <a:ahLst/>
            <a:cxnLst/>
            <a:rect l="l" t="t" r="r" b="b"/>
            <a:pathLst>
              <a:path w="13673149" h="4259269">
                <a:moveTo>
                  <a:pt x="0" y="0"/>
                </a:moveTo>
                <a:lnTo>
                  <a:pt x="13673149" y="0"/>
                </a:lnTo>
                <a:lnTo>
                  <a:pt x="13673149" y="4259270"/>
                </a:lnTo>
                <a:lnTo>
                  <a:pt x="0" y="4259270"/>
                </a:lnTo>
                <a:lnTo>
                  <a:pt x="0" y="0"/>
                </a:lnTo>
                <a:close/>
              </a:path>
            </a:pathLst>
          </a:custGeom>
          <a:blipFill>
            <a:blip r:embed="rId2"/>
            <a:stretch>
              <a:fillRect/>
            </a:stretch>
          </a:blipFill>
        </p:spPr>
      </p:sp>
      <p:sp>
        <p:nvSpPr>
          <p:cNvPr id="10" name="TextBox 10"/>
          <p:cNvSpPr txBox="1"/>
          <p:nvPr/>
        </p:nvSpPr>
        <p:spPr>
          <a:xfrm>
            <a:off x="799660" y="593407"/>
            <a:ext cx="10834742" cy="670829"/>
          </a:xfrm>
          <a:prstGeom prst="rect">
            <a:avLst/>
          </a:prstGeom>
        </p:spPr>
        <p:txBody>
          <a:bodyPr lIns="0" tIns="0" rIns="0" bIns="0" rtlCol="0" anchor="t">
            <a:spAutoFit/>
          </a:bodyPr>
          <a:lstStyle/>
          <a:p>
            <a:pPr algn="ctr">
              <a:lnSpc>
                <a:spcPts val="5329"/>
              </a:lnSpc>
            </a:pPr>
            <a:r>
              <a:rPr lang="en-US" sz="4555">
                <a:solidFill>
                  <a:srgbClr val="000000"/>
                </a:solidFill>
                <a:latin typeface="Montserrat Ultra-Bold"/>
              </a:rPr>
              <a:t>2.3. CHỌN BẢN GHI CHO TRUY VẤN</a:t>
            </a:r>
          </a:p>
        </p:txBody>
      </p:sp>
      <p:sp>
        <p:nvSpPr>
          <p:cNvPr id="11" name="TextBox 11"/>
          <p:cNvSpPr txBox="1"/>
          <p:nvPr/>
        </p:nvSpPr>
        <p:spPr>
          <a:xfrm>
            <a:off x="761560" y="1602704"/>
            <a:ext cx="15533419" cy="541923"/>
          </a:xfrm>
          <a:prstGeom prst="rect">
            <a:avLst/>
          </a:prstGeom>
        </p:spPr>
        <p:txBody>
          <a:bodyPr lIns="0" tIns="0" rIns="0" bIns="0" rtlCol="0" anchor="t">
            <a:spAutoFit/>
          </a:bodyPr>
          <a:lstStyle/>
          <a:p>
            <a:pPr algn="ctr">
              <a:lnSpc>
                <a:spcPts val="4446"/>
              </a:lnSpc>
              <a:spcBef>
                <a:spcPct val="0"/>
              </a:spcBef>
            </a:pPr>
            <a:r>
              <a:rPr lang="en-US" sz="3176" spc="12">
                <a:solidFill>
                  <a:srgbClr val="000000"/>
                </a:solidFill>
                <a:latin typeface="Montserrat Bold"/>
              </a:rPr>
              <a:t>b) Một số thành phần trong biểu thức logic làm tiêu chí lựa chọn dữ liệu</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1980" y="0"/>
            <a:ext cx="743961" cy="3086100"/>
            <a:chOff x="0" y="0"/>
            <a:chExt cx="195940" cy="812800"/>
          </a:xfrm>
        </p:grpSpPr>
        <p:sp>
          <p:nvSpPr>
            <p:cNvPr id="3" name="Freeform 3"/>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4" name="TextBox 4"/>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7916020" y="0"/>
            <a:ext cx="743961" cy="3086100"/>
            <a:chOff x="0" y="0"/>
            <a:chExt cx="195940" cy="812800"/>
          </a:xfrm>
        </p:grpSpPr>
        <p:sp>
          <p:nvSpPr>
            <p:cNvPr id="6" name="Freeform 6"/>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7" name="TextBox 7"/>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sp>
        <p:nvSpPr>
          <p:cNvPr id="9" name="Freeform 9"/>
          <p:cNvSpPr/>
          <p:nvPr/>
        </p:nvSpPr>
        <p:spPr>
          <a:xfrm>
            <a:off x="1715107" y="2554202"/>
            <a:ext cx="12534466" cy="4662129"/>
          </a:xfrm>
          <a:custGeom>
            <a:avLst/>
            <a:gdLst/>
            <a:ahLst/>
            <a:cxnLst/>
            <a:rect l="l" t="t" r="r" b="b"/>
            <a:pathLst>
              <a:path w="12534466" h="4662129">
                <a:moveTo>
                  <a:pt x="0" y="0"/>
                </a:moveTo>
                <a:lnTo>
                  <a:pt x="12534466" y="0"/>
                </a:lnTo>
                <a:lnTo>
                  <a:pt x="12534466" y="4662128"/>
                </a:lnTo>
                <a:lnTo>
                  <a:pt x="0" y="4662128"/>
                </a:lnTo>
                <a:lnTo>
                  <a:pt x="0" y="0"/>
                </a:lnTo>
                <a:close/>
              </a:path>
            </a:pathLst>
          </a:custGeom>
          <a:blipFill>
            <a:blip r:embed="rId2"/>
            <a:stretch>
              <a:fillRect/>
            </a:stretch>
          </a:blipFill>
        </p:spPr>
      </p:sp>
      <p:grpSp>
        <p:nvGrpSpPr>
          <p:cNvPr id="10" name="Group 10"/>
          <p:cNvGrpSpPr/>
          <p:nvPr/>
        </p:nvGrpSpPr>
        <p:grpSpPr>
          <a:xfrm>
            <a:off x="8528270" y="6694364"/>
            <a:ext cx="5721303" cy="352929"/>
            <a:chOff x="0" y="0"/>
            <a:chExt cx="1506845" cy="92953"/>
          </a:xfrm>
        </p:grpSpPr>
        <p:sp>
          <p:nvSpPr>
            <p:cNvPr id="11" name="Freeform 11"/>
            <p:cNvSpPr/>
            <p:nvPr/>
          </p:nvSpPr>
          <p:spPr>
            <a:xfrm>
              <a:off x="0" y="0"/>
              <a:ext cx="1506845" cy="92953"/>
            </a:xfrm>
            <a:custGeom>
              <a:avLst/>
              <a:gdLst/>
              <a:ahLst/>
              <a:cxnLst/>
              <a:rect l="l" t="t" r="r" b="b"/>
              <a:pathLst>
                <a:path w="1506845" h="92953">
                  <a:moveTo>
                    <a:pt x="0" y="0"/>
                  </a:moveTo>
                  <a:lnTo>
                    <a:pt x="1506845" y="0"/>
                  </a:lnTo>
                  <a:lnTo>
                    <a:pt x="1506845" y="92953"/>
                  </a:lnTo>
                  <a:lnTo>
                    <a:pt x="0" y="92953"/>
                  </a:lnTo>
                  <a:close/>
                </a:path>
              </a:pathLst>
            </a:custGeom>
            <a:solidFill>
              <a:srgbClr val="000000">
                <a:alpha val="0"/>
              </a:srgbClr>
            </a:solidFill>
            <a:ln w="38100" cap="sq">
              <a:solidFill>
                <a:srgbClr val="F40202"/>
              </a:solidFill>
              <a:prstDash val="solid"/>
              <a:miter/>
            </a:ln>
          </p:spPr>
        </p:sp>
        <p:sp>
          <p:nvSpPr>
            <p:cNvPr id="12" name="TextBox 12"/>
            <p:cNvSpPr txBox="1"/>
            <p:nvPr/>
          </p:nvSpPr>
          <p:spPr>
            <a:xfrm>
              <a:off x="0" y="-47625"/>
              <a:ext cx="1506845" cy="140578"/>
            </a:xfrm>
            <a:prstGeom prst="rect">
              <a:avLst/>
            </a:prstGeom>
          </p:spPr>
          <p:txBody>
            <a:bodyPr lIns="50800" tIns="50800" rIns="50800" bIns="50800" rtlCol="0" anchor="ctr"/>
            <a:lstStyle/>
            <a:p>
              <a:pPr algn="ctr">
                <a:lnSpc>
                  <a:spcPts val="2800"/>
                </a:lnSpc>
              </a:pPr>
              <a:endParaRPr/>
            </a:p>
          </p:txBody>
        </p:sp>
      </p:grpSp>
      <p:sp>
        <p:nvSpPr>
          <p:cNvPr id="13" name="Freeform 13"/>
          <p:cNvSpPr/>
          <p:nvPr/>
        </p:nvSpPr>
        <p:spPr>
          <a:xfrm>
            <a:off x="1715107" y="8230578"/>
            <a:ext cx="12534466" cy="1694754"/>
          </a:xfrm>
          <a:custGeom>
            <a:avLst/>
            <a:gdLst/>
            <a:ahLst/>
            <a:cxnLst/>
            <a:rect l="l" t="t" r="r" b="b"/>
            <a:pathLst>
              <a:path w="12534466" h="1694754">
                <a:moveTo>
                  <a:pt x="0" y="0"/>
                </a:moveTo>
                <a:lnTo>
                  <a:pt x="12534466" y="0"/>
                </a:lnTo>
                <a:lnTo>
                  <a:pt x="12534466" y="1694753"/>
                </a:lnTo>
                <a:lnTo>
                  <a:pt x="0" y="1694753"/>
                </a:lnTo>
                <a:lnTo>
                  <a:pt x="0" y="0"/>
                </a:lnTo>
                <a:close/>
              </a:path>
            </a:pathLst>
          </a:custGeom>
          <a:blipFill>
            <a:blip r:embed="rId3"/>
            <a:stretch>
              <a:fillRect/>
            </a:stretch>
          </a:blipFill>
        </p:spPr>
      </p:sp>
      <p:sp>
        <p:nvSpPr>
          <p:cNvPr id="14" name="TextBox 14"/>
          <p:cNvSpPr txBox="1"/>
          <p:nvPr/>
        </p:nvSpPr>
        <p:spPr>
          <a:xfrm>
            <a:off x="799660" y="593407"/>
            <a:ext cx="10834742" cy="670829"/>
          </a:xfrm>
          <a:prstGeom prst="rect">
            <a:avLst/>
          </a:prstGeom>
        </p:spPr>
        <p:txBody>
          <a:bodyPr lIns="0" tIns="0" rIns="0" bIns="0" rtlCol="0" anchor="t">
            <a:spAutoFit/>
          </a:bodyPr>
          <a:lstStyle/>
          <a:p>
            <a:pPr algn="ctr">
              <a:lnSpc>
                <a:spcPts val="5329"/>
              </a:lnSpc>
            </a:pPr>
            <a:r>
              <a:rPr lang="en-US" sz="4555">
                <a:solidFill>
                  <a:srgbClr val="000000"/>
                </a:solidFill>
                <a:latin typeface="Montserrat Ultra-Bold"/>
              </a:rPr>
              <a:t>2.3. CHỌN BẢN GHI CHO TRUY VẤN</a:t>
            </a:r>
          </a:p>
        </p:txBody>
      </p:sp>
      <p:sp>
        <p:nvSpPr>
          <p:cNvPr id="15" name="TextBox 15"/>
          <p:cNvSpPr txBox="1"/>
          <p:nvPr/>
        </p:nvSpPr>
        <p:spPr>
          <a:xfrm>
            <a:off x="761560" y="1602704"/>
            <a:ext cx="15533419" cy="541923"/>
          </a:xfrm>
          <a:prstGeom prst="rect">
            <a:avLst/>
          </a:prstGeom>
        </p:spPr>
        <p:txBody>
          <a:bodyPr lIns="0" tIns="0" rIns="0" bIns="0" rtlCol="0" anchor="t">
            <a:spAutoFit/>
          </a:bodyPr>
          <a:lstStyle/>
          <a:p>
            <a:pPr algn="ctr">
              <a:lnSpc>
                <a:spcPts val="4446"/>
              </a:lnSpc>
              <a:spcBef>
                <a:spcPct val="0"/>
              </a:spcBef>
            </a:pPr>
            <a:r>
              <a:rPr lang="en-US" sz="3176" spc="12">
                <a:solidFill>
                  <a:srgbClr val="000000"/>
                </a:solidFill>
                <a:latin typeface="Montserrat Bold"/>
              </a:rPr>
              <a:t>b) Một số thành phần trong biểu thức logic làm tiêu chí lựa chọn dữ liệu</a:t>
            </a:r>
          </a:p>
        </p:txBody>
      </p:sp>
      <p:grpSp>
        <p:nvGrpSpPr>
          <p:cNvPr id="16" name="Group 16"/>
          <p:cNvGrpSpPr/>
          <p:nvPr/>
        </p:nvGrpSpPr>
        <p:grpSpPr>
          <a:xfrm>
            <a:off x="6804061" y="7393849"/>
            <a:ext cx="659211" cy="659211"/>
            <a:chOff x="0" y="0"/>
            <a:chExt cx="812800" cy="812800"/>
          </a:xfrm>
        </p:grpSpPr>
        <p:sp>
          <p:nvSpPr>
            <p:cNvPr id="17" name="Freeform 17"/>
            <p:cNvSpPr/>
            <p:nvPr/>
          </p:nvSpPr>
          <p:spPr>
            <a:xfrm>
              <a:off x="0" y="0"/>
              <a:ext cx="812800" cy="812800"/>
            </a:xfrm>
            <a:custGeom>
              <a:avLst/>
              <a:gdLst/>
              <a:ahLst/>
              <a:cxnLst/>
              <a:rect l="l" t="t" r="r" b="b"/>
              <a:pathLst>
                <a:path w="812800" h="812800">
                  <a:moveTo>
                    <a:pt x="406400" y="812800"/>
                  </a:moveTo>
                  <a:lnTo>
                    <a:pt x="0" y="406400"/>
                  </a:lnTo>
                  <a:lnTo>
                    <a:pt x="203200" y="406400"/>
                  </a:lnTo>
                  <a:lnTo>
                    <a:pt x="203200" y="0"/>
                  </a:lnTo>
                  <a:lnTo>
                    <a:pt x="609600" y="0"/>
                  </a:lnTo>
                  <a:lnTo>
                    <a:pt x="609600" y="406400"/>
                  </a:lnTo>
                  <a:lnTo>
                    <a:pt x="812800" y="406400"/>
                  </a:lnTo>
                  <a:lnTo>
                    <a:pt x="406400" y="812800"/>
                  </a:lnTo>
                  <a:close/>
                </a:path>
              </a:pathLst>
            </a:custGeom>
            <a:solidFill>
              <a:srgbClr val="F40202"/>
            </a:solidFill>
          </p:spPr>
        </p:sp>
        <p:sp>
          <p:nvSpPr>
            <p:cNvPr id="18" name="TextBox 18"/>
            <p:cNvSpPr txBox="1"/>
            <p:nvPr/>
          </p:nvSpPr>
          <p:spPr>
            <a:xfrm>
              <a:off x="203200" y="-47625"/>
              <a:ext cx="406400" cy="758825"/>
            </a:xfrm>
            <a:prstGeom prst="rect">
              <a:avLst/>
            </a:prstGeom>
          </p:spPr>
          <p:txBody>
            <a:bodyPr lIns="50800" tIns="50800" rIns="50800" bIns="50800" rtlCol="0" anchor="ctr"/>
            <a:lstStyle/>
            <a:p>
              <a:pPr algn="ctr">
                <a:lnSpc>
                  <a:spcPts val="2800"/>
                </a:lnSpc>
              </a:pP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1980" y="0"/>
            <a:ext cx="743961" cy="3086100"/>
            <a:chOff x="0" y="0"/>
            <a:chExt cx="195940" cy="812800"/>
          </a:xfrm>
        </p:grpSpPr>
        <p:sp>
          <p:nvSpPr>
            <p:cNvPr id="3" name="Freeform 3"/>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4" name="TextBox 4"/>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7916020" y="0"/>
            <a:ext cx="743961" cy="3086100"/>
            <a:chOff x="0" y="0"/>
            <a:chExt cx="195940" cy="812800"/>
          </a:xfrm>
        </p:grpSpPr>
        <p:sp>
          <p:nvSpPr>
            <p:cNvPr id="6" name="Freeform 6"/>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7" name="TextBox 7"/>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9" name="Group 9"/>
          <p:cNvGrpSpPr/>
          <p:nvPr/>
        </p:nvGrpSpPr>
        <p:grpSpPr>
          <a:xfrm>
            <a:off x="799660" y="1944338"/>
            <a:ext cx="213421" cy="21342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98B5"/>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grpSp>
        <p:nvGrpSpPr>
          <p:cNvPr id="12" name="Group 12"/>
          <p:cNvGrpSpPr/>
          <p:nvPr/>
        </p:nvGrpSpPr>
        <p:grpSpPr>
          <a:xfrm>
            <a:off x="799660" y="3652821"/>
            <a:ext cx="213421" cy="21342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98B5"/>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15" name="Freeform 15"/>
          <p:cNvSpPr/>
          <p:nvPr/>
        </p:nvSpPr>
        <p:spPr>
          <a:xfrm>
            <a:off x="2387589" y="5626267"/>
            <a:ext cx="11729631" cy="4344308"/>
          </a:xfrm>
          <a:custGeom>
            <a:avLst/>
            <a:gdLst/>
            <a:ahLst/>
            <a:cxnLst/>
            <a:rect l="l" t="t" r="r" b="b"/>
            <a:pathLst>
              <a:path w="11729631" h="4344308">
                <a:moveTo>
                  <a:pt x="0" y="0"/>
                </a:moveTo>
                <a:lnTo>
                  <a:pt x="11729631" y="0"/>
                </a:lnTo>
                <a:lnTo>
                  <a:pt x="11729631" y="4344307"/>
                </a:lnTo>
                <a:lnTo>
                  <a:pt x="0" y="4344307"/>
                </a:lnTo>
                <a:lnTo>
                  <a:pt x="0" y="0"/>
                </a:lnTo>
                <a:close/>
              </a:path>
            </a:pathLst>
          </a:custGeom>
          <a:blipFill>
            <a:blip r:embed="rId2"/>
            <a:stretch>
              <a:fillRect/>
            </a:stretch>
          </a:blipFill>
        </p:spPr>
      </p:sp>
      <p:grpSp>
        <p:nvGrpSpPr>
          <p:cNvPr id="16" name="Group 16"/>
          <p:cNvGrpSpPr/>
          <p:nvPr/>
        </p:nvGrpSpPr>
        <p:grpSpPr>
          <a:xfrm>
            <a:off x="8649010" y="9470730"/>
            <a:ext cx="1833450" cy="499844"/>
            <a:chOff x="0" y="0"/>
            <a:chExt cx="482884" cy="131646"/>
          </a:xfrm>
        </p:grpSpPr>
        <p:sp>
          <p:nvSpPr>
            <p:cNvPr id="17" name="Freeform 17"/>
            <p:cNvSpPr/>
            <p:nvPr/>
          </p:nvSpPr>
          <p:spPr>
            <a:xfrm>
              <a:off x="0" y="0"/>
              <a:ext cx="482884" cy="131646"/>
            </a:xfrm>
            <a:custGeom>
              <a:avLst/>
              <a:gdLst/>
              <a:ahLst/>
              <a:cxnLst/>
              <a:rect l="l" t="t" r="r" b="b"/>
              <a:pathLst>
                <a:path w="482884" h="131646">
                  <a:moveTo>
                    <a:pt x="0" y="0"/>
                  </a:moveTo>
                  <a:lnTo>
                    <a:pt x="482884" y="0"/>
                  </a:lnTo>
                  <a:lnTo>
                    <a:pt x="482884" y="131646"/>
                  </a:lnTo>
                  <a:lnTo>
                    <a:pt x="0" y="131646"/>
                  </a:lnTo>
                  <a:close/>
                </a:path>
              </a:pathLst>
            </a:custGeom>
            <a:solidFill>
              <a:srgbClr val="000000">
                <a:alpha val="0"/>
              </a:srgbClr>
            </a:solidFill>
            <a:ln w="38100" cap="sq">
              <a:solidFill>
                <a:srgbClr val="F40202"/>
              </a:solidFill>
              <a:prstDash val="solid"/>
              <a:miter/>
            </a:ln>
          </p:spPr>
        </p:sp>
        <p:sp>
          <p:nvSpPr>
            <p:cNvPr id="18" name="TextBox 18"/>
            <p:cNvSpPr txBox="1"/>
            <p:nvPr/>
          </p:nvSpPr>
          <p:spPr>
            <a:xfrm>
              <a:off x="0" y="-47625"/>
              <a:ext cx="482884" cy="179271"/>
            </a:xfrm>
            <a:prstGeom prst="rect">
              <a:avLst/>
            </a:prstGeom>
          </p:spPr>
          <p:txBody>
            <a:bodyPr lIns="50800" tIns="50800" rIns="50800" bIns="50800" rtlCol="0" anchor="ctr"/>
            <a:lstStyle/>
            <a:p>
              <a:pPr algn="ctr">
                <a:lnSpc>
                  <a:spcPts val="2800"/>
                </a:lnSpc>
              </a:pPr>
              <a:endParaRPr/>
            </a:p>
          </p:txBody>
        </p:sp>
      </p:grpSp>
      <p:sp>
        <p:nvSpPr>
          <p:cNvPr id="19" name="Freeform 19"/>
          <p:cNvSpPr/>
          <p:nvPr/>
        </p:nvSpPr>
        <p:spPr>
          <a:xfrm>
            <a:off x="13445874" y="6128084"/>
            <a:ext cx="4592049" cy="2496817"/>
          </a:xfrm>
          <a:custGeom>
            <a:avLst/>
            <a:gdLst/>
            <a:ahLst/>
            <a:cxnLst/>
            <a:rect l="l" t="t" r="r" b="b"/>
            <a:pathLst>
              <a:path w="4592049" h="2496817">
                <a:moveTo>
                  <a:pt x="0" y="0"/>
                </a:moveTo>
                <a:lnTo>
                  <a:pt x="4592048" y="0"/>
                </a:lnTo>
                <a:lnTo>
                  <a:pt x="4592048" y="2496817"/>
                </a:lnTo>
                <a:lnTo>
                  <a:pt x="0" y="2496817"/>
                </a:lnTo>
                <a:lnTo>
                  <a:pt x="0" y="0"/>
                </a:lnTo>
                <a:close/>
              </a:path>
            </a:pathLst>
          </a:custGeom>
          <a:blipFill>
            <a:blip r:embed="rId3"/>
            <a:stretch>
              <a:fillRect/>
            </a:stretch>
          </a:blipFill>
        </p:spPr>
      </p:sp>
      <p:sp>
        <p:nvSpPr>
          <p:cNvPr id="20" name="TextBox 20"/>
          <p:cNvSpPr txBox="1"/>
          <p:nvPr/>
        </p:nvSpPr>
        <p:spPr>
          <a:xfrm>
            <a:off x="799660" y="593407"/>
            <a:ext cx="8637260" cy="670829"/>
          </a:xfrm>
          <a:prstGeom prst="rect">
            <a:avLst/>
          </a:prstGeom>
        </p:spPr>
        <p:txBody>
          <a:bodyPr lIns="0" tIns="0" rIns="0" bIns="0" rtlCol="0" anchor="t">
            <a:spAutoFit/>
          </a:bodyPr>
          <a:lstStyle/>
          <a:p>
            <a:pPr algn="ctr">
              <a:lnSpc>
                <a:spcPts val="5329"/>
              </a:lnSpc>
            </a:pPr>
            <a:r>
              <a:rPr lang="en-US" sz="4555">
                <a:solidFill>
                  <a:srgbClr val="000000"/>
                </a:solidFill>
                <a:latin typeface="Montserrat Ultra-Bold"/>
              </a:rPr>
              <a:t>2.4. TRUY VẤN CÓ THAM SỐ</a:t>
            </a:r>
          </a:p>
        </p:txBody>
      </p:sp>
      <p:sp>
        <p:nvSpPr>
          <p:cNvPr id="21" name="TextBox 21"/>
          <p:cNvSpPr txBox="1"/>
          <p:nvPr/>
        </p:nvSpPr>
        <p:spPr>
          <a:xfrm>
            <a:off x="1271473" y="1755108"/>
            <a:ext cx="15546849" cy="149893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Thay vì viết sẵn đầy đủ biểu thức logic thể hiện tiêu chí truy vấn, ta có thể muốn mời người sử dụng gõ nhập thêm yêu cầu lựa chọn trong khi chạy một truy vấn. Đó là một </a:t>
            </a:r>
            <a:r>
              <a:rPr lang="en-US" sz="2861" spc="11">
                <a:solidFill>
                  <a:srgbClr val="000000"/>
                </a:solidFill>
                <a:latin typeface="Montserrat Bold"/>
              </a:rPr>
              <a:t>truy vấn có tham số</a:t>
            </a:r>
            <a:r>
              <a:rPr lang="en-US" sz="2861" spc="11">
                <a:solidFill>
                  <a:srgbClr val="000000"/>
                </a:solidFill>
                <a:latin typeface="Montserrat"/>
              </a:rPr>
              <a:t> (</a:t>
            </a:r>
            <a:r>
              <a:rPr lang="en-US" sz="2861" spc="11">
                <a:solidFill>
                  <a:srgbClr val="000000"/>
                </a:solidFill>
                <a:latin typeface="Montserrat Italics"/>
              </a:rPr>
              <a:t>Parameter Query</a:t>
            </a:r>
            <a:r>
              <a:rPr lang="en-US" sz="2861" spc="11">
                <a:solidFill>
                  <a:srgbClr val="000000"/>
                </a:solidFill>
                <a:latin typeface="Montserrat"/>
              </a:rPr>
              <a:t>).</a:t>
            </a:r>
          </a:p>
        </p:txBody>
      </p:sp>
      <p:sp>
        <p:nvSpPr>
          <p:cNvPr id="22" name="TextBox 22"/>
          <p:cNvSpPr txBox="1"/>
          <p:nvPr/>
        </p:nvSpPr>
        <p:spPr>
          <a:xfrm>
            <a:off x="1271473" y="3463591"/>
            <a:ext cx="15546849"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Truy vấn tham số làm tăng tính linh hoạt khi khai thác dữ liệu từ CSDL.</a:t>
            </a:r>
          </a:p>
        </p:txBody>
      </p:sp>
      <p:sp>
        <p:nvSpPr>
          <p:cNvPr id="23" name="TextBox 23"/>
          <p:cNvSpPr txBox="1"/>
          <p:nvPr/>
        </p:nvSpPr>
        <p:spPr>
          <a:xfrm>
            <a:off x="906371" y="4870283"/>
            <a:ext cx="8846404"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Bold Italics"/>
              </a:rPr>
              <a:t>Cách viết một truy vấn tham số đơn giản:</a:t>
            </a:r>
          </a:p>
        </p:txBody>
      </p:sp>
      <p:sp>
        <p:nvSpPr>
          <p:cNvPr id="24" name="TextBox 24"/>
          <p:cNvSpPr txBox="1"/>
          <p:nvPr/>
        </p:nvSpPr>
        <p:spPr>
          <a:xfrm>
            <a:off x="9436921" y="4870283"/>
            <a:ext cx="5766847"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Viết lời nhắc trong cặp dấu [ ]</a:t>
            </a:r>
          </a:p>
        </p:txBody>
      </p:sp>
      <p:sp>
        <p:nvSpPr>
          <p:cNvPr id="25" name="TextBox 25"/>
          <p:cNvSpPr txBox="1"/>
          <p:nvPr/>
        </p:nvSpPr>
        <p:spPr>
          <a:xfrm>
            <a:off x="906371" y="5854867"/>
            <a:ext cx="1481218"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Bold Italics"/>
              </a:rPr>
              <a:t>Ví dụ:</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1980" y="0"/>
            <a:ext cx="743961" cy="3086100"/>
            <a:chOff x="0" y="0"/>
            <a:chExt cx="195940" cy="812800"/>
          </a:xfrm>
        </p:grpSpPr>
        <p:sp>
          <p:nvSpPr>
            <p:cNvPr id="3" name="Freeform 3"/>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4" name="TextBox 4"/>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7916020" y="7200900"/>
            <a:ext cx="743961" cy="3086100"/>
            <a:chOff x="0" y="0"/>
            <a:chExt cx="195940" cy="812800"/>
          </a:xfrm>
        </p:grpSpPr>
        <p:sp>
          <p:nvSpPr>
            <p:cNvPr id="6" name="Freeform 6"/>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7" name="TextBox 7"/>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8" name="Group 8"/>
          <p:cNvGrpSpPr/>
          <p:nvPr/>
        </p:nvGrpSpPr>
        <p:grpSpPr>
          <a:xfrm>
            <a:off x="962025" y="924642"/>
            <a:ext cx="6351523" cy="915194"/>
            <a:chOff x="0" y="0"/>
            <a:chExt cx="8468698" cy="1220258"/>
          </a:xfrm>
        </p:grpSpPr>
        <p:grpSp>
          <p:nvGrpSpPr>
            <p:cNvPr id="9" name="Group 9"/>
            <p:cNvGrpSpPr/>
            <p:nvPr/>
          </p:nvGrpSpPr>
          <p:grpSpPr>
            <a:xfrm>
              <a:off x="0" y="0"/>
              <a:ext cx="1226793" cy="1220258"/>
              <a:chOff x="0" y="0"/>
              <a:chExt cx="242330" cy="241039"/>
            </a:xfrm>
          </p:grpSpPr>
          <p:sp>
            <p:nvSpPr>
              <p:cNvPr id="10" name="Freeform 10"/>
              <p:cNvSpPr/>
              <p:nvPr/>
            </p:nvSpPr>
            <p:spPr>
              <a:xfrm>
                <a:off x="0" y="0"/>
                <a:ext cx="242330" cy="241039"/>
              </a:xfrm>
              <a:custGeom>
                <a:avLst/>
                <a:gdLst/>
                <a:ahLst/>
                <a:cxnLst/>
                <a:rect l="l" t="t" r="r" b="b"/>
                <a:pathLst>
                  <a:path w="242330" h="241039">
                    <a:moveTo>
                      <a:pt x="0" y="0"/>
                    </a:moveTo>
                    <a:lnTo>
                      <a:pt x="242330" y="0"/>
                    </a:lnTo>
                    <a:lnTo>
                      <a:pt x="242330" y="241039"/>
                    </a:lnTo>
                    <a:lnTo>
                      <a:pt x="0" y="241039"/>
                    </a:lnTo>
                    <a:close/>
                  </a:path>
                </a:pathLst>
              </a:custGeom>
              <a:solidFill>
                <a:srgbClr val="3898B5"/>
              </a:solidFill>
            </p:spPr>
          </p:sp>
          <p:sp>
            <p:nvSpPr>
              <p:cNvPr id="11" name="TextBox 11"/>
              <p:cNvSpPr txBox="1"/>
              <p:nvPr/>
            </p:nvSpPr>
            <p:spPr>
              <a:xfrm>
                <a:off x="0" y="-47625"/>
                <a:ext cx="242330" cy="288664"/>
              </a:xfrm>
              <a:prstGeom prst="rect">
                <a:avLst/>
              </a:prstGeom>
            </p:spPr>
            <p:txBody>
              <a:bodyPr lIns="50800" tIns="50800" rIns="50800" bIns="50800" rtlCol="0" anchor="ctr"/>
              <a:lstStyle/>
              <a:p>
                <a:pPr algn="ctr">
                  <a:lnSpc>
                    <a:spcPts val="2800"/>
                  </a:lnSpc>
                </a:pPr>
                <a:endParaRPr/>
              </a:p>
            </p:txBody>
          </p:sp>
        </p:grpSp>
        <p:sp>
          <p:nvSpPr>
            <p:cNvPr id="12" name="TextBox 12"/>
            <p:cNvSpPr txBox="1"/>
            <p:nvPr/>
          </p:nvSpPr>
          <p:spPr>
            <a:xfrm>
              <a:off x="144371" y="464982"/>
              <a:ext cx="1439621" cy="654037"/>
            </a:xfrm>
            <a:prstGeom prst="rect">
              <a:avLst/>
            </a:prstGeom>
          </p:spPr>
          <p:txBody>
            <a:bodyPr lIns="0" tIns="0" rIns="0" bIns="0" rtlCol="0" anchor="t">
              <a:spAutoFit/>
            </a:bodyPr>
            <a:lstStyle/>
            <a:p>
              <a:pPr algn="just">
                <a:lnSpc>
                  <a:spcPts val="2410"/>
                </a:lnSpc>
              </a:pPr>
              <a:r>
                <a:rPr lang="en-US" sz="4821" spc="19">
                  <a:solidFill>
                    <a:srgbClr val="FFFFFF"/>
                  </a:solidFill>
                  <a:latin typeface="Montserrat Medium"/>
                </a:rPr>
                <a:t>01.</a:t>
              </a:r>
            </a:p>
          </p:txBody>
        </p:sp>
        <p:sp>
          <p:nvSpPr>
            <p:cNvPr id="13" name="TextBox 13"/>
            <p:cNvSpPr txBox="1"/>
            <p:nvPr/>
          </p:nvSpPr>
          <p:spPr>
            <a:xfrm>
              <a:off x="1439280" y="464982"/>
              <a:ext cx="7029418" cy="654120"/>
            </a:xfrm>
            <a:prstGeom prst="rect">
              <a:avLst/>
            </a:prstGeom>
          </p:spPr>
          <p:txBody>
            <a:bodyPr lIns="0" tIns="0" rIns="0" bIns="0" rtlCol="0" anchor="t">
              <a:spAutoFit/>
            </a:bodyPr>
            <a:lstStyle/>
            <a:p>
              <a:pPr algn="just">
                <a:lnSpc>
                  <a:spcPts val="2410"/>
                </a:lnSpc>
              </a:pPr>
              <a:r>
                <a:rPr lang="en-US" sz="4821" spc="19">
                  <a:solidFill>
                    <a:srgbClr val="000000"/>
                  </a:solidFill>
                  <a:latin typeface="Montserrat Medium"/>
                </a:rPr>
                <a:t>Mục tiêu bài học</a:t>
              </a:r>
            </a:p>
          </p:txBody>
        </p:sp>
      </p:grpSp>
      <p:sp>
        <p:nvSpPr>
          <p:cNvPr id="15" name="Freeform 15"/>
          <p:cNvSpPr/>
          <p:nvPr/>
        </p:nvSpPr>
        <p:spPr>
          <a:xfrm>
            <a:off x="1342626" y="3701654"/>
            <a:ext cx="457741" cy="736806"/>
          </a:xfrm>
          <a:custGeom>
            <a:avLst/>
            <a:gdLst/>
            <a:ahLst/>
            <a:cxnLst/>
            <a:rect l="l" t="t" r="r" b="b"/>
            <a:pathLst>
              <a:path w="457741" h="736806">
                <a:moveTo>
                  <a:pt x="0" y="0"/>
                </a:moveTo>
                <a:lnTo>
                  <a:pt x="457741" y="0"/>
                </a:lnTo>
                <a:lnTo>
                  <a:pt x="457741" y="736806"/>
                </a:lnTo>
                <a:lnTo>
                  <a:pt x="0" y="736806"/>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16" name="Freeform 16"/>
          <p:cNvSpPr/>
          <p:nvPr/>
        </p:nvSpPr>
        <p:spPr>
          <a:xfrm>
            <a:off x="1342626" y="5032357"/>
            <a:ext cx="457741" cy="736806"/>
          </a:xfrm>
          <a:custGeom>
            <a:avLst/>
            <a:gdLst/>
            <a:ahLst/>
            <a:cxnLst/>
            <a:rect l="l" t="t" r="r" b="b"/>
            <a:pathLst>
              <a:path w="457741" h="736806">
                <a:moveTo>
                  <a:pt x="0" y="0"/>
                </a:moveTo>
                <a:lnTo>
                  <a:pt x="457741" y="0"/>
                </a:lnTo>
                <a:lnTo>
                  <a:pt x="457741" y="736806"/>
                </a:lnTo>
                <a:lnTo>
                  <a:pt x="0" y="736806"/>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17" name="TextBox 17"/>
          <p:cNvSpPr txBox="1"/>
          <p:nvPr/>
        </p:nvSpPr>
        <p:spPr>
          <a:xfrm>
            <a:off x="2356410" y="3810342"/>
            <a:ext cx="14702948" cy="471805"/>
          </a:xfrm>
          <a:prstGeom prst="rect">
            <a:avLst/>
          </a:prstGeom>
        </p:spPr>
        <p:txBody>
          <a:bodyPr lIns="0" tIns="0" rIns="0" bIns="0" rtlCol="0" anchor="t">
            <a:spAutoFit/>
          </a:bodyPr>
          <a:lstStyle/>
          <a:p>
            <a:pPr algn="just">
              <a:lnSpc>
                <a:spcPts val="3919"/>
              </a:lnSpc>
              <a:spcBef>
                <a:spcPct val="0"/>
              </a:spcBef>
            </a:pPr>
            <a:r>
              <a:rPr lang="en-US" sz="2799" spc="11">
                <a:solidFill>
                  <a:srgbClr val="000000"/>
                </a:solidFill>
                <a:latin typeface="Montserrat"/>
              </a:rPr>
              <a:t>Tạo và sử dụng được các truy vấn để tìm kiếm và kết xuất thông tin từ CSDL.</a:t>
            </a:r>
          </a:p>
        </p:txBody>
      </p:sp>
      <p:sp>
        <p:nvSpPr>
          <p:cNvPr id="18" name="TextBox 18"/>
          <p:cNvSpPr txBox="1"/>
          <p:nvPr/>
        </p:nvSpPr>
        <p:spPr>
          <a:xfrm>
            <a:off x="2356410" y="4893395"/>
            <a:ext cx="13644011" cy="967105"/>
          </a:xfrm>
          <a:prstGeom prst="rect">
            <a:avLst/>
          </a:prstGeom>
        </p:spPr>
        <p:txBody>
          <a:bodyPr lIns="0" tIns="0" rIns="0" bIns="0" rtlCol="0" anchor="t">
            <a:spAutoFit/>
          </a:bodyPr>
          <a:lstStyle/>
          <a:p>
            <a:pPr algn="just">
              <a:lnSpc>
                <a:spcPts val="3919"/>
              </a:lnSpc>
              <a:spcBef>
                <a:spcPct val="0"/>
              </a:spcBef>
            </a:pPr>
            <a:r>
              <a:rPr lang="en-US" sz="2799" spc="11">
                <a:solidFill>
                  <a:srgbClr val="000000"/>
                </a:solidFill>
                <a:latin typeface="Montserrat"/>
              </a:rPr>
              <a:t>Góp phần giải thích tính ưu việt của việc quản lí dữ liệu một cách khoa học nhờ ứng dụng CSDL.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1980" y="0"/>
            <a:ext cx="743961" cy="3086100"/>
            <a:chOff x="0" y="0"/>
            <a:chExt cx="195940" cy="812800"/>
          </a:xfrm>
        </p:grpSpPr>
        <p:sp>
          <p:nvSpPr>
            <p:cNvPr id="3" name="Freeform 3"/>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4" name="TextBox 4"/>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7916020" y="0"/>
            <a:ext cx="743961" cy="3086100"/>
            <a:chOff x="0" y="0"/>
            <a:chExt cx="195940" cy="812800"/>
          </a:xfrm>
        </p:grpSpPr>
        <p:sp>
          <p:nvSpPr>
            <p:cNvPr id="6" name="Freeform 6"/>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7" name="TextBox 7"/>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9" name="Group 9"/>
          <p:cNvGrpSpPr/>
          <p:nvPr/>
        </p:nvGrpSpPr>
        <p:grpSpPr>
          <a:xfrm>
            <a:off x="799660" y="1944338"/>
            <a:ext cx="213421" cy="21342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98B5"/>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grpSp>
        <p:nvGrpSpPr>
          <p:cNvPr id="12" name="Group 12"/>
          <p:cNvGrpSpPr/>
          <p:nvPr/>
        </p:nvGrpSpPr>
        <p:grpSpPr>
          <a:xfrm>
            <a:off x="799660" y="3652821"/>
            <a:ext cx="213421" cy="21342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98B5"/>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15" name="TextBox 15"/>
          <p:cNvSpPr txBox="1"/>
          <p:nvPr/>
        </p:nvSpPr>
        <p:spPr>
          <a:xfrm>
            <a:off x="799660" y="593407"/>
            <a:ext cx="8637260" cy="670829"/>
          </a:xfrm>
          <a:prstGeom prst="rect">
            <a:avLst/>
          </a:prstGeom>
        </p:spPr>
        <p:txBody>
          <a:bodyPr lIns="0" tIns="0" rIns="0" bIns="0" rtlCol="0" anchor="t">
            <a:spAutoFit/>
          </a:bodyPr>
          <a:lstStyle/>
          <a:p>
            <a:pPr algn="ctr">
              <a:lnSpc>
                <a:spcPts val="5329"/>
              </a:lnSpc>
            </a:pPr>
            <a:r>
              <a:rPr lang="en-US" sz="4555">
                <a:solidFill>
                  <a:srgbClr val="000000"/>
                </a:solidFill>
                <a:latin typeface="Montserrat Ultra-Bold"/>
              </a:rPr>
              <a:t>2.5. TRUY VẤN HÀNH ĐỘNG</a:t>
            </a:r>
          </a:p>
        </p:txBody>
      </p:sp>
      <p:sp>
        <p:nvSpPr>
          <p:cNvPr id="16" name="TextBox 16"/>
          <p:cNvSpPr txBox="1"/>
          <p:nvPr/>
        </p:nvSpPr>
        <p:spPr>
          <a:xfrm>
            <a:off x="1271473" y="1755108"/>
            <a:ext cx="15546849" cy="994109"/>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Ngoài truy vấn SELECT, có các loại truy vấn khác để tạo bảng, nối thêm dữ liệu vào một bảng, cập nhật hay xóa hàng loạt nhiều bản ghi trong bảng.</a:t>
            </a:r>
          </a:p>
        </p:txBody>
      </p:sp>
      <p:sp>
        <p:nvSpPr>
          <p:cNvPr id="17" name="TextBox 17"/>
          <p:cNvSpPr txBox="1"/>
          <p:nvPr/>
        </p:nvSpPr>
        <p:spPr>
          <a:xfrm>
            <a:off x="1271473" y="3463591"/>
            <a:ext cx="15546849" cy="2003759"/>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Truy vấn hành động làm thay đổi bảng, thay đổi một loạt nhiều bản ghi. Kết quả của truy vấn hành động là không thể đảo ngược, nghĩa là không thể hồi lại trạng thái trước đó (undo). Do đó cần rất thận trọng. Nên sao lưu dự phòng các bảng liên quan trước khi thực hiện truy vấn hành động.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1980" y="0"/>
            <a:ext cx="743961" cy="3086100"/>
            <a:chOff x="0" y="0"/>
            <a:chExt cx="195940" cy="812800"/>
          </a:xfrm>
        </p:grpSpPr>
        <p:sp>
          <p:nvSpPr>
            <p:cNvPr id="3" name="Freeform 3"/>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4" name="TextBox 4"/>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7916020" y="0"/>
            <a:ext cx="743961" cy="3086100"/>
            <a:chOff x="0" y="0"/>
            <a:chExt cx="195940" cy="812800"/>
          </a:xfrm>
        </p:grpSpPr>
        <p:sp>
          <p:nvSpPr>
            <p:cNvPr id="6" name="Freeform 6"/>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7" name="TextBox 7"/>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sp>
        <p:nvSpPr>
          <p:cNvPr id="9" name="TextBox 9"/>
          <p:cNvSpPr txBox="1"/>
          <p:nvPr/>
        </p:nvSpPr>
        <p:spPr>
          <a:xfrm>
            <a:off x="799660" y="593407"/>
            <a:ext cx="11366001" cy="670829"/>
          </a:xfrm>
          <a:prstGeom prst="rect">
            <a:avLst/>
          </a:prstGeom>
        </p:spPr>
        <p:txBody>
          <a:bodyPr lIns="0" tIns="0" rIns="0" bIns="0" rtlCol="0" anchor="t">
            <a:spAutoFit/>
          </a:bodyPr>
          <a:lstStyle/>
          <a:p>
            <a:pPr algn="ctr">
              <a:lnSpc>
                <a:spcPts val="5329"/>
              </a:lnSpc>
            </a:pPr>
            <a:r>
              <a:rPr lang="en-US" sz="4555">
                <a:solidFill>
                  <a:srgbClr val="000000"/>
                </a:solidFill>
                <a:latin typeface="Montserrat Ultra-Bold"/>
              </a:rPr>
              <a:t>2.6. THỰC HÀNH THIẾT KẾ TRUY VẤN</a:t>
            </a:r>
          </a:p>
        </p:txBody>
      </p:sp>
      <p:grpSp>
        <p:nvGrpSpPr>
          <p:cNvPr id="10" name="Group 10"/>
          <p:cNvGrpSpPr/>
          <p:nvPr/>
        </p:nvGrpSpPr>
        <p:grpSpPr>
          <a:xfrm>
            <a:off x="745568" y="1775646"/>
            <a:ext cx="2795234" cy="684312"/>
            <a:chOff x="0" y="0"/>
            <a:chExt cx="736193" cy="180230"/>
          </a:xfrm>
        </p:grpSpPr>
        <p:sp>
          <p:nvSpPr>
            <p:cNvPr id="11" name="Freeform 11"/>
            <p:cNvSpPr/>
            <p:nvPr/>
          </p:nvSpPr>
          <p:spPr>
            <a:xfrm>
              <a:off x="0" y="0"/>
              <a:ext cx="736193" cy="180230"/>
            </a:xfrm>
            <a:custGeom>
              <a:avLst/>
              <a:gdLst/>
              <a:ahLst/>
              <a:cxnLst/>
              <a:rect l="l" t="t" r="r" b="b"/>
              <a:pathLst>
                <a:path w="736193" h="180230">
                  <a:moveTo>
                    <a:pt x="0" y="0"/>
                  </a:moveTo>
                  <a:lnTo>
                    <a:pt x="736193" y="0"/>
                  </a:lnTo>
                  <a:lnTo>
                    <a:pt x="736193" y="180230"/>
                  </a:lnTo>
                  <a:lnTo>
                    <a:pt x="0" y="180230"/>
                  </a:lnTo>
                  <a:close/>
                </a:path>
              </a:pathLst>
            </a:custGeom>
            <a:solidFill>
              <a:srgbClr val="3898B5"/>
            </a:solidFill>
          </p:spPr>
        </p:sp>
        <p:sp>
          <p:nvSpPr>
            <p:cNvPr id="12" name="TextBox 12"/>
            <p:cNvSpPr txBox="1"/>
            <p:nvPr/>
          </p:nvSpPr>
          <p:spPr>
            <a:xfrm>
              <a:off x="0" y="-47625"/>
              <a:ext cx="736193" cy="227855"/>
            </a:xfrm>
            <a:prstGeom prst="rect">
              <a:avLst/>
            </a:prstGeom>
          </p:spPr>
          <p:txBody>
            <a:bodyPr lIns="50800" tIns="50800" rIns="50800" bIns="50800" rtlCol="0" anchor="ctr"/>
            <a:lstStyle/>
            <a:p>
              <a:pPr algn="ctr">
                <a:lnSpc>
                  <a:spcPts val="2800"/>
                </a:lnSpc>
              </a:pPr>
              <a:endParaRPr/>
            </a:p>
          </p:txBody>
        </p:sp>
      </p:grpSp>
      <p:sp>
        <p:nvSpPr>
          <p:cNvPr id="13" name="TextBox 13"/>
          <p:cNvSpPr txBox="1"/>
          <p:nvPr/>
        </p:nvSpPr>
        <p:spPr>
          <a:xfrm>
            <a:off x="934323" y="1844585"/>
            <a:ext cx="2760542" cy="489284"/>
          </a:xfrm>
          <a:prstGeom prst="rect">
            <a:avLst/>
          </a:prstGeom>
        </p:spPr>
        <p:txBody>
          <a:bodyPr lIns="0" tIns="0" rIns="0" bIns="0" rtlCol="0" anchor="t">
            <a:spAutoFit/>
          </a:bodyPr>
          <a:lstStyle/>
          <a:p>
            <a:pPr>
              <a:lnSpc>
                <a:spcPts val="4006"/>
              </a:lnSpc>
              <a:spcBef>
                <a:spcPct val="0"/>
              </a:spcBef>
            </a:pPr>
            <a:r>
              <a:rPr lang="en-US" sz="2861" spc="11">
                <a:solidFill>
                  <a:srgbClr val="FFFFFF"/>
                </a:solidFill>
                <a:latin typeface="Montserrat Bold"/>
              </a:rPr>
              <a:t>NHIỆM VỤ 1:</a:t>
            </a:r>
          </a:p>
        </p:txBody>
      </p:sp>
      <p:sp>
        <p:nvSpPr>
          <p:cNvPr id="14" name="TextBox 14"/>
          <p:cNvSpPr txBox="1"/>
          <p:nvPr/>
        </p:nvSpPr>
        <p:spPr>
          <a:xfrm>
            <a:off x="3694864" y="1844585"/>
            <a:ext cx="11357015"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Bold"/>
              </a:rPr>
              <a:t>Tạo truy vấn “Đưa ra danh sách bạn đọc đã mượn/trả sách”</a:t>
            </a:r>
          </a:p>
        </p:txBody>
      </p:sp>
      <p:sp>
        <p:nvSpPr>
          <p:cNvPr id="15" name="TextBox 15"/>
          <p:cNvSpPr txBox="1"/>
          <p:nvPr/>
        </p:nvSpPr>
        <p:spPr>
          <a:xfrm>
            <a:off x="958232" y="2650458"/>
            <a:ext cx="11632011"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a) Sắp xếp theo trường </a:t>
            </a:r>
            <a:r>
              <a:rPr lang="en-US" sz="2861" spc="11">
                <a:solidFill>
                  <a:srgbClr val="000000"/>
                </a:solidFill>
                <a:latin typeface="Montserrat Italics"/>
              </a:rPr>
              <a:t>Tên</a:t>
            </a:r>
            <a:r>
              <a:rPr lang="en-US" sz="2861" spc="11">
                <a:solidFill>
                  <a:srgbClr val="000000"/>
                </a:solidFill>
                <a:latin typeface="Montserrat"/>
              </a:rPr>
              <a:t>, kiểm tra kết quả.</a:t>
            </a:r>
          </a:p>
        </p:txBody>
      </p:sp>
      <p:grpSp>
        <p:nvGrpSpPr>
          <p:cNvPr id="16" name="Group 16"/>
          <p:cNvGrpSpPr/>
          <p:nvPr/>
        </p:nvGrpSpPr>
        <p:grpSpPr>
          <a:xfrm>
            <a:off x="745568" y="4016041"/>
            <a:ext cx="2795234" cy="684312"/>
            <a:chOff x="0" y="0"/>
            <a:chExt cx="736193" cy="180230"/>
          </a:xfrm>
        </p:grpSpPr>
        <p:sp>
          <p:nvSpPr>
            <p:cNvPr id="17" name="Freeform 17"/>
            <p:cNvSpPr/>
            <p:nvPr/>
          </p:nvSpPr>
          <p:spPr>
            <a:xfrm>
              <a:off x="0" y="0"/>
              <a:ext cx="736193" cy="180230"/>
            </a:xfrm>
            <a:custGeom>
              <a:avLst/>
              <a:gdLst/>
              <a:ahLst/>
              <a:cxnLst/>
              <a:rect l="l" t="t" r="r" b="b"/>
              <a:pathLst>
                <a:path w="736193" h="180230">
                  <a:moveTo>
                    <a:pt x="0" y="0"/>
                  </a:moveTo>
                  <a:lnTo>
                    <a:pt x="736193" y="0"/>
                  </a:lnTo>
                  <a:lnTo>
                    <a:pt x="736193" y="180230"/>
                  </a:lnTo>
                  <a:lnTo>
                    <a:pt x="0" y="180230"/>
                  </a:lnTo>
                  <a:close/>
                </a:path>
              </a:pathLst>
            </a:custGeom>
            <a:solidFill>
              <a:srgbClr val="3898B5"/>
            </a:solidFill>
          </p:spPr>
        </p:sp>
        <p:sp>
          <p:nvSpPr>
            <p:cNvPr id="18" name="TextBox 18"/>
            <p:cNvSpPr txBox="1"/>
            <p:nvPr/>
          </p:nvSpPr>
          <p:spPr>
            <a:xfrm>
              <a:off x="0" y="-47625"/>
              <a:ext cx="736193" cy="227855"/>
            </a:xfrm>
            <a:prstGeom prst="rect">
              <a:avLst/>
            </a:prstGeom>
          </p:spPr>
          <p:txBody>
            <a:bodyPr lIns="50800" tIns="50800" rIns="50800" bIns="50800" rtlCol="0" anchor="ctr"/>
            <a:lstStyle/>
            <a:p>
              <a:pPr algn="ctr">
                <a:lnSpc>
                  <a:spcPts val="2800"/>
                </a:lnSpc>
              </a:pPr>
              <a:endParaRPr/>
            </a:p>
          </p:txBody>
        </p:sp>
      </p:grpSp>
      <p:sp>
        <p:nvSpPr>
          <p:cNvPr id="19" name="TextBox 19"/>
          <p:cNvSpPr txBox="1"/>
          <p:nvPr/>
        </p:nvSpPr>
        <p:spPr>
          <a:xfrm>
            <a:off x="934323" y="4084980"/>
            <a:ext cx="2760542" cy="489284"/>
          </a:xfrm>
          <a:prstGeom prst="rect">
            <a:avLst/>
          </a:prstGeom>
        </p:spPr>
        <p:txBody>
          <a:bodyPr lIns="0" tIns="0" rIns="0" bIns="0" rtlCol="0" anchor="t">
            <a:spAutoFit/>
          </a:bodyPr>
          <a:lstStyle/>
          <a:p>
            <a:pPr>
              <a:lnSpc>
                <a:spcPts val="4006"/>
              </a:lnSpc>
              <a:spcBef>
                <a:spcPct val="0"/>
              </a:spcBef>
            </a:pPr>
            <a:r>
              <a:rPr lang="en-US" sz="2861" spc="11">
                <a:solidFill>
                  <a:srgbClr val="FFFFFF"/>
                </a:solidFill>
                <a:latin typeface="Montserrat Bold"/>
              </a:rPr>
              <a:t>NHIỆM VỤ 2:</a:t>
            </a:r>
          </a:p>
        </p:txBody>
      </p:sp>
      <p:sp>
        <p:nvSpPr>
          <p:cNvPr id="20" name="TextBox 20"/>
          <p:cNvSpPr txBox="1"/>
          <p:nvPr/>
        </p:nvSpPr>
        <p:spPr>
          <a:xfrm>
            <a:off x="3694864" y="4087244"/>
            <a:ext cx="14084260"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Bold"/>
              </a:rPr>
              <a:t>Tạo truy vấn “Đưa ra danh sách những quyển sách có sẵn trong thư viện”</a:t>
            </a:r>
          </a:p>
        </p:txBody>
      </p:sp>
      <p:grpSp>
        <p:nvGrpSpPr>
          <p:cNvPr id="21" name="Group 21"/>
          <p:cNvGrpSpPr/>
          <p:nvPr/>
        </p:nvGrpSpPr>
        <p:grpSpPr>
          <a:xfrm>
            <a:off x="745568" y="7445073"/>
            <a:ext cx="2795234" cy="684312"/>
            <a:chOff x="0" y="0"/>
            <a:chExt cx="736193" cy="180230"/>
          </a:xfrm>
        </p:grpSpPr>
        <p:sp>
          <p:nvSpPr>
            <p:cNvPr id="22" name="Freeform 22"/>
            <p:cNvSpPr/>
            <p:nvPr/>
          </p:nvSpPr>
          <p:spPr>
            <a:xfrm>
              <a:off x="0" y="0"/>
              <a:ext cx="736193" cy="180230"/>
            </a:xfrm>
            <a:custGeom>
              <a:avLst/>
              <a:gdLst/>
              <a:ahLst/>
              <a:cxnLst/>
              <a:rect l="l" t="t" r="r" b="b"/>
              <a:pathLst>
                <a:path w="736193" h="180230">
                  <a:moveTo>
                    <a:pt x="0" y="0"/>
                  </a:moveTo>
                  <a:lnTo>
                    <a:pt x="736193" y="0"/>
                  </a:lnTo>
                  <a:lnTo>
                    <a:pt x="736193" y="180230"/>
                  </a:lnTo>
                  <a:lnTo>
                    <a:pt x="0" y="180230"/>
                  </a:lnTo>
                  <a:close/>
                </a:path>
              </a:pathLst>
            </a:custGeom>
            <a:solidFill>
              <a:srgbClr val="3898B5"/>
            </a:solidFill>
          </p:spPr>
        </p:sp>
        <p:sp>
          <p:nvSpPr>
            <p:cNvPr id="23" name="TextBox 23"/>
            <p:cNvSpPr txBox="1"/>
            <p:nvPr/>
          </p:nvSpPr>
          <p:spPr>
            <a:xfrm>
              <a:off x="0" y="-47625"/>
              <a:ext cx="736193" cy="227855"/>
            </a:xfrm>
            <a:prstGeom prst="rect">
              <a:avLst/>
            </a:prstGeom>
          </p:spPr>
          <p:txBody>
            <a:bodyPr lIns="50800" tIns="50800" rIns="50800" bIns="50800" rtlCol="0" anchor="ctr"/>
            <a:lstStyle/>
            <a:p>
              <a:pPr algn="ctr">
                <a:lnSpc>
                  <a:spcPts val="2800"/>
                </a:lnSpc>
              </a:pPr>
              <a:endParaRPr/>
            </a:p>
          </p:txBody>
        </p:sp>
      </p:grpSp>
      <p:sp>
        <p:nvSpPr>
          <p:cNvPr id="24" name="TextBox 24"/>
          <p:cNvSpPr txBox="1"/>
          <p:nvPr/>
        </p:nvSpPr>
        <p:spPr>
          <a:xfrm>
            <a:off x="934323" y="7514012"/>
            <a:ext cx="2760542" cy="489284"/>
          </a:xfrm>
          <a:prstGeom prst="rect">
            <a:avLst/>
          </a:prstGeom>
        </p:spPr>
        <p:txBody>
          <a:bodyPr lIns="0" tIns="0" rIns="0" bIns="0" rtlCol="0" anchor="t">
            <a:spAutoFit/>
          </a:bodyPr>
          <a:lstStyle/>
          <a:p>
            <a:pPr>
              <a:lnSpc>
                <a:spcPts val="4006"/>
              </a:lnSpc>
              <a:spcBef>
                <a:spcPct val="0"/>
              </a:spcBef>
            </a:pPr>
            <a:r>
              <a:rPr lang="en-US" sz="2861" spc="11">
                <a:solidFill>
                  <a:srgbClr val="FFFFFF"/>
                </a:solidFill>
                <a:latin typeface="Montserrat Bold"/>
              </a:rPr>
              <a:t>NHIỆM VỤ 3:</a:t>
            </a:r>
          </a:p>
        </p:txBody>
      </p:sp>
      <p:sp>
        <p:nvSpPr>
          <p:cNvPr id="25" name="TextBox 25"/>
          <p:cNvSpPr txBox="1"/>
          <p:nvPr/>
        </p:nvSpPr>
        <p:spPr>
          <a:xfrm>
            <a:off x="958232" y="4871803"/>
            <a:ext cx="12793504"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a) Sắp xếp  theo trường </a:t>
            </a:r>
            <a:r>
              <a:rPr lang="en-US" sz="2861" spc="11">
                <a:solidFill>
                  <a:srgbClr val="000000"/>
                </a:solidFill>
                <a:latin typeface="Montserrat Italics"/>
              </a:rPr>
              <a:t>Tên sách</a:t>
            </a:r>
            <a:r>
              <a:rPr lang="en-US" sz="2861" spc="11">
                <a:solidFill>
                  <a:srgbClr val="000000"/>
                </a:solidFill>
                <a:latin typeface="Montserrat"/>
              </a:rPr>
              <a:t>.</a:t>
            </a:r>
          </a:p>
        </p:txBody>
      </p:sp>
      <p:sp>
        <p:nvSpPr>
          <p:cNvPr id="26" name="TextBox 26"/>
          <p:cNvSpPr txBox="1"/>
          <p:nvPr/>
        </p:nvSpPr>
        <p:spPr>
          <a:xfrm>
            <a:off x="958232" y="5475387"/>
            <a:ext cx="12793504"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b) Thêm tiêu chí lựa chọn cho trường </a:t>
            </a:r>
            <a:r>
              <a:rPr lang="en-US" sz="2861" spc="11">
                <a:solidFill>
                  <a:srgbClr val="000000"/>
                </a:solidFill>
                <a:latin typeface="Montserrat Italics"/>
              </a:rPr>
              <a:t>Sẵn có.</a:t>
            </a:r>
          </a:p>
        </p:txBody>
      </p:sp>
      <p:sp>
        <p:nvSpPr>
          <p:cNvPr id="27" name="TextBox 27"/>
          <p:cNvSpPr txBox="1"/>
          <p:nvPr/>
        </p:nvSpPr>
        <p:spPr>
          <a:xfrm>
            <a:off x="953373" y="3279108"/>
            <a:ext cx="10816390"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b) Thêm tiêu chí cho trường </a:t>
            </a:r>
            <a:r>
              <a:rPr lang="en-US" sz="2861" spc="11">
                <a:solidFill>
                  <a:srgbClr val="000000"/>
                </a:solidFill>
                <a:latin typeface="Montserrat Italics"/>
              </a:rPr>
              <a:t>Ngày mượn</a:t>
            </a:r>
            <a:r>
              <a:rPr lang="en-US" sz="2861" spc="11">
                <a:solidFill>
                  <a:srgbClr val="000000"/>
                </a:solidFill>
                <a:latin typeface="Montserrat"/>
              </a:rPr>
              <a:t>, kiểm tra kết quả.</a:t>
            </a:r>
          </a:p>
        </p:txBody>
      </p:sp>
      <p:sp>
        <p:nvSpPr>
          <p:cNvPr id="28" name="TextBox 28"/>
          <p:cNvSpPr txBox="1"/>
          <p:nvPr/>
        </p:nvSpPr>
        <p:spPr>
          <a:xfrm>
            <a:off x="1497002" y="6107545"/>
            <a:ext cx="12793504"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Gợi ý: &lt;&gt;IsEmpty([Sẵn có]), ghi lưu với tên “q-Tìm_Sách</a:t>
            </a:r>
            <a:r>
              <a:rPr lang="en-US" sz="2861" spc="11">
                <a:solidFill>
                  <a:srgbClr val="000000"/>
                </a:solidFill>
                <a:latin typeface="Montserrat Bold"/>
              </a:rPr>
              <a:t>”</a:t>
            </a:r>
          </a:p>
        </p:txBody>
      </p:sp>
      <p:sp>
        <p:nvSpPr>
          <p:cNvPr id="29" name="TextBox 29"/>
          <p:cNvSpPr txBox="1"/>
          <p:nvPr/>
        </p:nvSpPr>
        <p:spPr>
          <a:xfrm>
            <a:off x="934323" y="6711129"/>
            <a:ext cx="17103600"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c) Tạo biểu mẫu nhiều bản ghi dựa trên truy vấn “q-Tìm_Sách”, ghi lưu với tên “Tìm_Sách”</a:t>
            </a:r>
          </a:p>
        </p:txBody>
      </p:sp>
      <p:sp>
        <p:nvSpPr>
          <p:cNvPr id="30" name="TextBox 30"/>
          <p:cNvSpPr txBox="1"/>
          <p:nvPr/>
        </p:nvSpPr>
        <p:spPr>
          <a:xfrm>
            <a:off x="3694864" y="7505212"/>
            <a:ext cx="13462159"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Bold"/>
              </a:rPr>
              <a:t>Tạo truy vấn “Đưa ra danh sách những quyển sách đã được mượn/trả”</a:t>
            </a:r>
          </a:p>
        </p:txBody>
      </p:sp>
      <p:sp>
        <p:nvSpPr>
          <p:cNvPr id="31" name="TextBox 31"/>
          <p:cNvSpPr txBox="1"/>
          <p:nvPr/>
        </p:nvSpPr>
        <p:spPr>
          <a:xfrm>
            <a:off x="963091" y="8348459"/>
            <a:ext cx="11632011"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a) Sắp xếp theo trường </a:t>
            </a:r>
            <a:r>
              <a:rPr lang="en-US" sz="2861" spc="11">
                <a:solidFill>
                  <a:srgbClr val="000000"/>
                </a:solidFill>
                <a:latin typeface="Montserrat Italics"/>
              </a:rPr>
              <a:t>Tên sách</a:t>
            </a:r>
            <a:r>
              <a:rPr lang="en-US" sz="2861" spc="11">
                <a:solidFill>
                  <a:srgbClr val="000000"/>
                </a:solidFill>
                <a:latin typeface="Montserrat"/>
              </a:rPr>
              <a:t>, kiểm tra kết quả.</a:t>
            </a:r>
          </a:p>
        </p:txBody>
      </p:sp>
      <p:sp>
        <p:nvSpPr>
          <p:cNvPr id="32" name="TextBox 32"/>
          <p:cNvSpPr txBox="1"/>
          <p:nvPr/>
        </p:nvSpPr>
        <p:spPr>
          <a:xfrm>
            <a:off x="958232" y="8977109"/>
            <a:ext cx="10816390"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b) Thêm tiêu chí cho trường </a:t>
            </a:r>
            <a:r>
              <a:rPr lang="en-US" sz="2861" spc="11">
                <a:solidFill>
                  <a:srgbClr val="000000"/>
                </a:solidFill>
                <a:latin typeface="Montserrat Italics"/>
              </a:rPr>
              <a:t>Mã sách</a:t>
            </a:r>
            <a:r>
              <a:rPr lang="en-US" sz="2861" spc="11">
                <a:solidFill>
                  <a:srgbClr val="000000"/>
                </a:solidFill>
                <a:latin typeface="Montserrat"/>
              </a:rPr>
              <a:t>, kiểm tra kết quả.</a:t>
            </a:r>
          </a:p>
        </p:txBody>
      </p:sp>
      <p:grpSp>
        <p:nvGrpSpPr>
          <p:cNvPr id="33" name="Group 33"/>
          <p:cNvGrpSpPr/>
          <p:nvPr/>
        </p:nvGrpSpPr>
        <p:grpSpPr>
          <a:xfrm>
            <a:off x="13213525" y="8063453"/>
            <a:ext cx="5258346" cy="2398830"/>
            <a:chOff x="0" y="0"/>
            <a:chExt cx="1384914" cy="631791"/>
          </a:xfrm>
        </p:grpSpPr>
        <p:sp>
          <p:nvSpPr>
            <p:cNvPr id="34" name="Freeform 34"/>
            <p:cNvSpPr/>
            <p:nvPr/>
          </p:nvSpPr>
          <p:spPr>
            <a:xfrm>
              <a:off x="0" y="0"/>
              <a:ext cx="1384914" cy="631791"/>
            </a:xfrm>
            <a:custGeom>
              <a:avLst/>
              <a:gdLst/>
              <a:ahLst/>
              <a:cxnLst/>
              <a:rect l="l" t="t" r="r" b="b"/>
              <a:pathLst>
                <a:path w="1384914" h="631791">
                  <a:moveTo>
                    <a:pt x="0" y="0"/>
                  </a:moveTo>
                  <a:lnTo>
                    <a:pt x="1384914" y="0"/>
                  </a:lnTo>
                  <a:lnTo>
                    <a:pt x="1384914" y="631791"/>
                  </a:lnTo>
                  <a:lnTo>
                    <a:pt x="0" y="631791"/>
                  </a:lnTo>
                  <a:close/>
                </a:path>
              </a:pathLst>
            </a:custGeom>
            <a:solidFill>
              <a:srgbClr val="F6FFC4"/>
            </a:solidFill>
          </p:spPr>
        </p:sp>
        <p:sp>
          <p:nvSpPr>
            <p:cNvPr id="35" name="TextBox 35"/>
            <p:cNvSpPr txBox="1"/>
            <p:nvPr/>
          </p:nvSpPr>
          <p:spPr>
            <a:xfrm>
              <a:off x="0" y="-47625"/>
              <a:ext cx="1384914" cy="679416"/>
            </a:xfrm>
            <a:prstGeom prst="rect">
              <a:avLst/>
            </a:prstGeom>
          </p:spPr>
          <p:txBody>
            <a:bodyPr lIns="50800" tIns="50800" rIns="50800" bIns="50800" rtlCol="0" anchor="ctr"/>
            <a:lstStyle/>
            <a:p>
              <a:pPr algn="ctr">
                <a:lnSpc>
                  <a:spcPts val="2800"/>
                </a:lnSpc>
              </a:pPr>
              <a:endParaRPr/>
            </a:p>
          </p:txBody>
        </p:sp>
      </p:grpSp>
      <p:sp>
        <p:nvSpPr>
          <p:cNvPr id="36" name="TextBox 36"/>
          <p:cNvSpPr txBox="1"/>
          <p:nvPr/>
        </p:nvSpPr>
        <p:spPr>
          <a:xfrm>
            <a:off x="963091" y="9637843"/>
            <a:ext cx="17103600"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c) Chuyển thành truy vấn có tham số, ghi lưu với tên “q-Nhận_Trả”</a:t>
            </a:r>
          </a:p>
        </p:txBody>
      </p:sp>
      <p:sp>
        <p:nvSpPr>
          <p:cNvPr id="37" name="Freeform 37"/>
          <p:cNvSpPr/>
          <p:nvPr/>
        </p:nvSpPr>
        <p:spPr>
          <a:xfrm>
            <a:off x="14882070" y="8129384"/>
            <a:ext cx="1463394" cy="1463394"/>
          </a:xfrm>
          <a:custGeom>
            <a:avLst/>
            <a:gdLst/>
            <a:ahLst/>
            <a:cxnLst/>
            <a:rect l="l" t="t" r="r" b="b"/>
            <a:pathLst>
              <a:path w="1463394" h="1463394">
                <a:moveTo>
                  <a:pt x="0" y="0"/>
                </a:moveTo>
                <a:lnTo>
                  <a:pt x="1463394" y="0"/>
                </a:lnTo>
                <a:lnTo>
                  <a:pt x="1463394" y="1463394"/>
                </a:lnTo>
                <a:lnTo>
                  <a:pt x="0" y="1463394"/>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38" name="TextBox 38"/>
          <p:cNvSpPr txBox="1"/>
          <p:nvPr/>
        </p:nvSpPr>
        <p:spPr>
          <a:xfrm>
            <a:off x="13553390" y="9627870"/>
            <a:ext cx="4362630"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Bold Italics"/>
              </a:rPr>
              <a:t>Xem video hướng dẫn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3566" y="0"/>
            <a:ext cx="18451566" cy="4614548"/>
            <a:chOff x="0" y="0"/>
            <a:chExt cx="24602088" cy="6152731"/>
          </a:xfrm>
        </p:grpSpPr>
        <p:pic>
          <p:nvPicPr>
            <p:cNvPr id="3" name="Picture 3"/>
            <p:cNvPicPr>
              <a:picLocks noChangeAspect="1"/>
            </p:cNvPicPr>
            <p:nvPr/>
          </p:nvPicPr>
          <p:blipFill>
            <a:blip r:embed="rId2"/>
            <a:srcRect t="30072" b="30072"/>
            <a:stretch>
              <a:fillRect/>
            </a:stretch>
          </p:blipFill>
          <p:spPr>
            <a:xfrm>
              <a:off x="0" y="0"/>
              <a:ext cx="24602088" cy="6152731"/>
            </a:xfrm>
            <a:prstGeom prst="rect">
              <a:avLst/>
            </a:prstGeom>
          </p:spPr>
        </p:pic>
      </p:grpSp>
      <p:sp>
        <p:nvSpPr>
          <p:cNvPr id="4" name="Freeform 4"/>
          <p:cNvSpPr/>
          <p:nvPr/>
        </p:nvSpPr>
        <p:spPr>
          <a:xfrm>
            <a:off x="15839757" y="34377"/>
            <a:ext cx="2439202" cy="1508673"/>
          </a:xfrm>
          <a:custGeom>
            <a:avLst/>
            <a:gdLst/>
            <a:ahLst/>
            <a:cxnLst/>
            <a:rect l="l" t="t" r="r" b="b"/>
            <a:pathLst>
              <a:path w="2439202" h="1508673">
                <a:moveTo>
                  <a:pt x="0" y="0"/>
                </a:moveTo>
                <a:lnTo>
                  <a:pt x="2439201" y="0"/>
                </a:lnTo>
                <a:lnTo>
                  <a:pt x="2439201" y="1508673"/>
                </a:lnTo>
                <a:lnTo>
                  <a:pt x="0" y="1508673"/>
                </a:lnTo>
                <a:lnTo>
                  <a:pt x="0" y="0"/>
                </a:lnTo>
                <a:close/>
              </a:path>
            </a:pathLst>
          </a:custGeom>
          <a:blipFill>
            <a:blip r:embed="rId3"/>
            <a:stretch>
              <a:fillRect t="-32072" b="-29605"/>
            </a:stretch>
          </a:blipFill>
        </p:spPr>
      </p:sp>
      <p:sp>
        <p:nvSpPr>
          <p:cNvPr id="5" name="TextBox 5"/>
          <p:cNvSpPr txBox="1"/>
          <p:nvPr/>
        </p:nvSpPr>
        <p:spPr>
          <a:xfrm>
            <a:off x="488434" y="4805755"/>
            <a:ext cx="7396972" cy="1354840"/>
          </a:xfrm>
          <a:prstGeom prst="rect">
            <a:avLst/>
          </a:prstGeom>
        </p:spPr>
        <p:txBody>
          <a:bodyPr lIns="0" tIns="0" rIns="0" bIns="0" rtlCol="0" anchor="t">
            <a:spAutoFit/>
          </a:bodyPr>
          <a:lstStyle/>
          <a:p>
            <a:pPr algn="ctr">
              <a:lnSpc>
                <a:spcPts val="10613"/>
              </a:lnSpc>
            </a:pPr>
            <a:r>
              <a:rPr lang="en-US" sz="9071">
                <a:solidFill>
                  <a:srgbClr val="000000"/>
                </a:solidFill>
                <a:latin typeface="Montserrat Ultra-Bold"/>
              </a:rPr>
              <a:t>VẬN DỤNG</a:t>
            </a:r>
          </a:p>
        </p:txBody>
      </p:sp>
      <p:sp>
        <p:nvSpPr>
          <p:cNvPr id="6" name="TextBox 6"/>
          <p:cNvSpPr txBox="1"/>
          <p:nvPr/>
        </p:nvSpPr>
        <p:spPr>
          <a:xfrm>
            <a:off x="1028700" y="6531853"/>
            <a:ext cx="15830095" cy="1671941"/>
          </a:xfrm>
          <a:prstGeom prst="rect">
            <a:avLst/>
          </a:prstGeom>
        </p:spPr>
        <p:txBody>
          <a:bodyPr lIns="0" tIns="0" rIns="0" bIns="0" rtlCol="0" anchor="t">
            <a:spAutoFit/>
          </a:bodyPr>
          <a:lstStyle/>
          <a:p>
            <a:pPr algn="just">
              <a:lnSpc>
                <a:spcPts val="4445"/>
              </a:lnSpc>
              <a:spcBef>
                <a:spcPct val="0"/>
              </a:spcBef>
            </a:pPr>
            <a:r>
              <a:rPr lang="en-US" sz="3175" spc="12">
                <a:solidFill>
                  <a:srgbClr val="000000"/>
                </a:solidFill>
                <a:latin typeface="Montserrat"/>
              </a:rPr>
              <a:t>Giả sử thư viện có quy định một bạn đọc không được mượn quá 5 cuốn sách. Hãy thiết kế truy vấn giúp thủ thư kiểm tra điều kiện này khi có một bạn đọc muốn mượn sách.</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1980" y="0"/>
            <a:ext cx="743961" cy="3086100"/>
            <a:chOff x="0" y="0"/>
            <a:chExt cx="195940" cy="812800"/>
          </a:xfrm>
        </p:grpSpPr>
        <p:sp>
          <p:nvSpPr>
            <p:cNvPr id="3" name="Freeform 3"/>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4" name="TextBox 4"/>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7916020" y="7200900"/>
            <a:ext cx="743961" cy="3086100"/>
            <a:chOff x="0" y="0"/>
            <a:chExt cx="195940" cy="812800"/>
          </a:xfrm>
        </p:grpSpPr>
        <p:sp>
          <p:nvSpPr>
            <p:cNvPr id="6" name="Freeform 6"/>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7" name="TextBox 7"/>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8" name="Group 8"/>
          <p:cNvGrpSpPr>
            <a:grpSpLocks noChangeAspect="1"/>
          </p:cNvGrpSpPr>
          <p:nvPr/>
        </p:nvGrpSpPr>
        <p:grpSpPr>
          <a:xfrm>
            <a:off x="1028700" y="1543050"/>
            <a:ext cx="1824404" cy="1824397"/>
            <a:chOff x="0" y="0"/>
            <a:chExt cx="6350025" cy="6350000"/>
          </a:xfrm>
        </p:grpSpPr>
        <p:sp>
          <p:nvSpPr>
            <p:cNvPr id="9" name="Freeform 9"/>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2"/>
              <a:stretch>
                <a:fillRect l="-25046" r="-25046"/>
              </a:stretch>
            </a:blipFill>
          </p:spPr>
        </p:sp>
      </p:grpSp>
      <p:grpSp>
        <p:nvGrpSpPr>
          <p:cNvPr id="10" name="Group 10"/>
          <p:cNvGrpSpPr>
            <a:grpSpLocks noChangeAspect="1"/>
          </p:cNvGrpSpPr>
          <p:nvPr/>
        </p:nvGrpSpPr>
        <p:grpSpPr>
          <a:xfrm>
            <a:off x="1028700" y="4479852"/>
            <a:ext cx="1787315" cy="1787308"/>
            <a:chOff x="0" y="0"/>
            <a:chExt cx="6350025" cy="6350000"/>
          </a:xfrm>
        </p:grpSpPr>
        <p:sp>
          <p:nvSpPr>
            <p:cNvPr id="11" name="Freeform 11"/>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3"/>
              <a:stretch>
                <a:fillRect l="-25046" r="-25046"/>
              </a:stretch>
            </a:blipFill>
          </p:spPr>
        </p:sp>
      </p:grpSp>
      <p:grpSp>
        <p:nvGrpSpPr>
          <p:cNvPr id="12" name="Group 12"/>
          <p:cNvGrpSpPr/>
          <p:nvPr/>
        </p:nvGrpSpPr>
        <p:grpSpPr>
          <a:xfrm>
            <a:off x="1028700" y="3367447"/>
            <a:ext cx="1824404" cy="826655"/>
            <a:chOff x="0" y="0"/>
            <a:chExt cx="480502" cy="217720"/>
          </a:xfrm>
        </p:grpSpPr>
        <p:sp>
          <p:nvSpPr>
            <p:cNvPr id="13" name="Freeform 13"/>
            <p:cNvSpPr/>
            <p:nvPr/>
          </p:nvSpPr>
          <p:spPr>
            <a:xfrm>
              <a:off x="0" y="0"/>
              <a:ext cx="480502" cy="217720"/>
            </a:xfrm>
            <a:custGeom>
              <a:avLst/>
              <a:gdLst/>
              <a:ahLst/>
              <a:cxnLst/>
              <a:rect l="l" t="t" r="r" b="b"/>
              <a:pathLst>
                <a:path w="480502" h="217720">
                  <a:moveTo>
                    <a:pt x="0" y="0"/>
                  </a:moveTo>
                  <a:lnTo>
                    <a:pt x="480502" y="0"/>
                  </a:lnTo>
                  <a:lnTo>
                    <a:pt x="480502" y="217720"/>
                  </a:lnTo>
                  <a:lnTo>
                    <a:pt x="0" y="217720"/>
                  </a:lnTo>
                  <a:close/>
                </a:path>
              </a:pathLst>
            </a:custGeom>
            <a:solidFill>
              <a:srgbClr val="3898B5"/>
            </a:solidFill>
          </p:spPr>
        </p:sp>
        <p:sp>
          <p:nvSpPr>
            <p:cNvPr id="14" name="TextBox 14"/>
            <p:cNvSpPr txBox="1"/>
            <p:nvPr/>
          </p:nvSpPr>
          <p:spPr>
            <a:xfrm>
              <a:off x="0" y="-47625"/>
              <a:ext cx="480502" cy="265345"/>
            </a:xfrm>
            <a:prstGeom prst="rect">
              <a:avLst/>
            </a:prstGeom>
          </p:spPr>
          <p:txBody>
            <a:bodyPr lIns="50800" tIns="50800" rIns="50800" bIns="50800" rtlCol="0" anchor="ctr"/>
            <a:lstStyle/>
            <a:p>
              <a:pPr algn="ctr">
                <a:lnSpc>
                  <a:spcPts val="2800"/>
                </a:lnSpc>
              </a:pPr>
              <a:endParaRPr/>
            </a:p>
          </p:txBody>
        </p:sp>
      </p:grpSp>
      <p:grpSp>
        <p:nvGrpSpPr>
          <p:cNvPr id="15" name="Group 15"/>
          <p:cNvGrpSpPr/>
          <p:nvPr/>
        </p:nvGrpSpPr>
        <p:grpSpPr>
          <a:xfrm>
            <a:off x="1028700" y="6267160"/>
            <a:ext cx="1787315" cy="826655"/>
            <a:chOff x="0" y="0"/>
            <a:chExt cx="470733" cy="217720"/>
          </a:xfrm>
        </p:grpSpPr>
        <p:sp>
          <p:nvSpPr>
            <p:cNvPr id="16" name="Freeform 16"/>
            <p:cNvSpPr/>
            <p:nvPr/>
          </p:nvSpPr>
          <p:spPr>
            <a:xfrm>
              <a:off x="0" y="0"/>
              <a:ext cx="470733" cy="217720"/>
            </a:xfrm>
            <a:custGeom>
              <a:avLst/>
              <a:gdLst/>
              <a:ahLst/>
              <a:cxnLst/>
              <a:rect l="l" t="t" r="r" b="b"/>
              <a:pathLst>
                <a:path w="470733" h="217720">
                  <a:moveTo>
                    <a:pt x="0" y="0"/>
                  </a:moveTo>
                  <a:lnTo>
                    <a:pt x="470733" y="0"/>
                  </a:lnTo>
                  <a:lnTo>
                    <a:pt x="470733" y="217720"/>
                  </a:lnTo>
                  <a:lnTo>
                    <a:pt x="0" y="217720"/>
                  </a:lnTo>
                  <a:close/>
                </a:path>
              </a:pathLst>
            </a:custGeom>
            <a:solidFill>
              <a:srgbClr val="3898B5"/>
            </a:solidFill>
          </p:spPr>
        </p:sp>
        <p:sp>
          <p:nvSpPr>
            <p:cNvPr id="17" name="TextBox 17"/>
            <p:cNvSpPr txBox="1"/>
            <p:nvPr/>
          </p:nvSpPr>
          <p:spPr>
            <a:xfrm>
              <a:off x="0" y="-47625"/>
              <a:ext cx="470733" cy="265345"/>
            </a:xfrm>
            <a:prstGeom prst="rect">
              <a:avLst/>
            </a:prstGeom>
          </p:spPr>
          <p:txBody>
            <a:bodyPr lIns="50800" tIns="50800" rIns="50800" bIns="50800" rtlCol="0" anchor="ctr"/>
            <a:lstStyle/>
            <a:p>
              <a:pPr algn="ctr">
                <a:lnSpc>
                  <a:spcPts val="2800"/>
                </a:lnSpc>
              </a:pPr>
              <a:endParaRPr/>
            </a:p>
          </p:txBody>
        </p:sp>
      </p:grpSp>
      <p:sp>
        <p:nvSpPr>
          <p:cNvPr id="18" name="TextBox 18"/>
          <p:cNvSpPr txBox="1"/>
          <p:nvPr/>
        </p:nvSpPr>
        <p:spPr>
          <a:xfrm>
            <a:off x="1416105" y="3545824"/>
            <a:ext cx="959634" cy="422275"/>
          </a:xfrm>
          <a:prstGeom prst="rect">
            <a:avLst/>
          </a:prstGeom>
        </p:spPr>
        <p:txBody>
          <a:bodyPr lIns="0" tIns="0" rIns="0" bIns="0" rtlCol="0" anchor="t">
            <a:spAutoFit/>
          </a:bodyPr>
          <a:lstStyle/>
          <a:p>
            <a:pPr algn="ctr">
              <a:lnSpc>
                <a:spcPts val="3499"/>
              </a:lnSpc>
            </a:pPr>
            <a:r>
              <a:rPr lang="en-US" sz="2499">
                <a:solidFill>
                  <a:srgbClr val="FFFFFF"/>
                </a:solidFill>
                <a:latin typeface="Montserrat Classic Bold"/>
              </a:rPr>
              <a:t>CÂU 1</a:t>
            </a:r>
          </a:p>
        </p:txBody>
      </p:sp>
      <p:sp>
        <p:nvSpPr>
          <p:cNvPr id="19" name="TextBox 19"/>
          <p:cNvSpPr txBox="1"/>
          <p:nvPr/>
        </p:nvSpPr>
        <p:spPr>
          <a:xfrm>
            <a:off x="1229985" y="6505285"/>
            <a:ext cx="1331876" cy="422275"/>
          </a:xfrm>
          <a:prstGeom prst="rect">
            <a:avLst/>
          </a:prstGeom>
        </p:spPr>
        <p:txBody>
          <a:bodyPr lIns="0" tIns="0" rIns="0" bIns="0" rtlCol="0" anchor="t">
            <a:spAutoFit/>
          </a:bodyPr>
          <a:lstStyle/>
          <a:p>
            <a:pPr algn="ctr">
              <a:lnSpc>
                <a:spcPts val="3499"/>
              </a:lnSpc>
            </a:pPr>
            <a:r>
              <a:rPr lang="en-US" sz="2499">
                <a:solidFill>
                  <a:srgbClr val="FFFFFF"/>
                </a:solidFill>
                <a:latin typeface="Montserrat Classic Bold"/>
              </a:rPr>
              <a:t>CÂU 2</a:t>
            </a:r>
          </a:p>
        </p:txBody>
      </p:sp>
      <p:sp>
        <p:nvSpPr>
          <p:cNvPr id="20" name="TextBox 20"/>
          <p:cNvSpPr txBox="1"/>
          <p:nvPr/>
        </p:nvSpPr>
        <p:spPr>
          <a:xfrm>
            <a:off x="1028700" y="262890"/>
            <a:ext cx="9362101" cy="889635"/>
          </a:xfrm>
          <a:prstGeom prst="rect">
            <a:avLst/>
          </a:prstGeom>
        </p:spPr>
        <p:txBody>
          <a:bodyPr lIns="0" tIns="0" rIns="0" bIns="0" rtlCol="0" anchor="t">
            <a:spAutoFit/>
          </a:bodyPr>
          <a:lstStyle/>
          <a:p>
            <a:pPr>
              <a:lnSpc>
                <a:spcPts val="7019"/>
              </a:lnSpc>
            </a:pPr>
            <a:r>
              <a:rPr lang="en-US" sz="6000">
                <a:solidFill>
                  <a:srgbClr val="000000"/>
                </a:solidFill>
                <a:latin typeface="Montserrat Ultra-Bold"/>
              </a:rPr>
              <a:t>CÂU HỎI TỰ TRẢ LỜI</a:t>
            </a:r>
          </a:p>
        </p:txBody>
      </p:sp>
      <p:sp>
        <p:nvSpPr>
          <p:cNvPr id="21" name="TextBox 21"/>
          <p:cNvSpPr txBox="1"/>
          <p:nvPr/>
        </p:nvSpPr>
        <p:spPr>
          <a:xfrm>
            <a:off x="3057179" y="3476154"/>
            <a:ext cx="12720546" cy="542566"/>
          </a:xfrm>
          <a:prstGeom prst="rect">
            <a:avLst/>
          </a:prstGeom>
        </p:spPr>
        <p:txBody>
          <a:bodyPr lIns="0" tIns="0" rIns="0" bIns="0" rtlCol="0" anchor="t">
            <a:spAutoFit/>
          </a:bodyPr>
          <a:lstStyle/>
          <a:p>
            <a:pPr algn="just">
              <a:lnSpc>
                <a:spcPts val="4445"/>
              </a:lnSpc>
              <a:spcBef>
                <a:spcPct val="0"/>
              </a:spcBef>
            </a:pPr>
            <a:r>
              <a:rPr lang="en-US" sz="3175" spc="12">
                <a:solidFill>
                  <a:srgbClr val="000000"/>
                </a:solidFill>
                <a:latin typeface="Montserrat"/>
              </a:rPr>
              <a:t>Thao tác nào sẽ mở vùng làm việc thiết kế truy vấn?</a:t>
            </a:r>
          </a:p>
        </p:txBody>
      </p:sp>
      <p:sp>
        <p:nvSpPr>
          <p:cNvPr id="22" name="TextBox 22"/>
          <p:cNvSpPr txBox="1"/>
          <p:nvPr/>
        </p:nvSpPr>
        <p:spPr>
          <a:xfrm>
            <a:off x="3057179" y="6375867"/>
            <a:ext cx="12680517" cy="542566"/>
          </a:xfrm>
          <a:prstGeom prst="rect">
            <a:avLst/>
          </a:prstGeom>
        </p:spPr>
        <p:txBody>
          <a:bodyPr lIns="0" tIns="0" rIns="0" bIns="0" rtlCol="0" anchor="t">
            <a:spAutoFit/>
          </a:bodyPr>
          <a:lstStyle/>
          <a:p>
            <a:pPr algn="just">
              <a:lnSpc>
                <a:spcPts val="4445"/>
              </a:lnSpc>
              <a:spcBef>
                <a:spcPct val="0"/>
              </a:spcBef>
            </a:pPr>
            <a:r>
              <a:rPr lang="en-US" sz="3175" spc="12">
                <a:solidFill>
                  <a:srgbClr val="000000"/>
                </a:solidFill>
                <a:latin typeface="Montserrat"/>
              </a:rPr>
              <a:t>Truy vấn có tham số là gì? Lời nhắc điền tham số viết ở đâu?</a:t>
            </a:r>
          </a:p>
        </p:txBody>
      </p:sp>
      <p:grpSp>
        <p:nvGrpSpPr>
          <p:cNvPr id="24" name="Group 24"/>
          <p:cNvGrpSpPr>
            <a:grpSpLocks noChangeAspect="1"/>
          </p:cNvGrpSpPr>
          <p:nvPr/>
        </p:nvGrpSpPr>
        <p:grpSpPr>
          <a:xfrm>
            <a:off x="1028700" y="7322415"/>
            <a:ext cx="1787315" cy="1787308"/>
            <a:chOff x="0" y="0"/>
            <a:chExt cx="6350025" cy="6350000"/>
          </a:xfrm>
        </p:grpSpPr>
        <p:sp>
          <p:nvSpPr>
            <p:cNvPr id="25" name="Freeform 25"/>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3"/>
              <a:stretch>
                <a:fillRect l="-25046" r="-25046"/>
              </a:stretch>
            </a:blipFill>
          </p:spPr>
        </p:sp>
      </p:grpSp>
      <p:grpSp>
        <p:nvGrpSpPr>
          <p:cNvPr id="26" name="Group 26"/>
          <p:cNvGrpSpPr/>
          <p:nvPr/>
        </p:nvGrpSpPr>
        <p:grpSpPr>
          <a:xfrm>
            <a:off x="1028700" y="9109723"/>
            <a:ext cx="1787315" cy="826655"/>
            <a:chOff x="0" y="0"/>
            <a:chExt cx="470733" cy="217720"/>
          </a:xfrm>
        </p:grpSpPr>
        <p:sp>
          <p:nvSpPr>
            <p:cNvPr id="27" name="Freeform 27"/>
            <p:cNvSpPr/>
            <p:nvPr/>
          </p:nvSpPr>
          <p:spPr>
            <a:xfrm>
              <a:off x="0" y="0"/>
              <a:ext cx="470733" cy="217720"/>
            </a:xfrm>
            <a:custGeom>
              <a:avLst/>
              <a:gdLst/>
              <a:ahLst/>
              <a:cxnLst/>
              <a:rect l="l" t="t" r="r" b="b"/>
              <a:pathLst>
                <a:path w="470733" h="217720">
                  <a:moveTo>
                    <a:pt x="0" y="0"/>
                  </a:moveTo>
                  <a:lnTo>
                    <a:pt x="470733" y="0"/>
                  </a:lnTo>
                  <a:lnTo>
                    <a:pt x="470733" y="217720"/>
                  </a:lnTo>
                  <a:lnTo>
                    <a:pt x="0" y="217720"/>
                  </a:lnTo>
                  <a:close/>
                </a:path>
              </a:pathLst>
            </a:custGeom>
            <a:solidFill>
              <a:srgbClr val="3898B5"/>
            </a:solidFill>
          </p:spPr>
        </p:sp>
        <p:sp>
          <p:nvSpPr>
            <p:cNvPr id="28" name="TextBox 28"/>
            <p:cNvSpPr txBox="1"/>
            <p:nvPr/>
          </p:nvSpPr>
          <p:spPr>
            <a:xfrm>
              <a:off x="0" y="-47625"/>
              <a:ext cx="470733" cy="265345"/>
            </a:xfrm>
            <a:prstGeom prst="rect">
              <a:avLst/>
            </a:prstGeom>
          </p:spPr>
          <p:txBody>
            <a:bodyPr lIns="50800" tIns="50800" rIns="50800" bIns="50800" rtlCol="0" anchor="ctr"/>
            <a:lstStyle/>
            <a:p>
              <a:pPr algn="ctr">
                <a:lnSpc>
                  <a:spcPts val="2800"/>
                </a:lnSpc>
              </a:pPr>
              <a:endParaRPr/>
            </a:p>
          </p:txBody>
        </p:sp>
      </p:grpSp>
      <p:sp>
        <p:nvSpPr>
          <p:cNvPr id="29" name="TextBox 29"/>
          <p:cNvSpPr txBox="1"/>
          <p:nvPr/>
        </p:nvSpPr>
        <p:spPr>
          <a:xfrm>
            <a:off x="1229985" y="9347848"/>
            <a:ext cx="1331876" cy="422275"/>
          </a:xfrm>
          <a:prstGeom prst="rect">
            <a:avLst/>
          </a:prstGeom>
        </p:spPr>
        <p:txBody>
          <a:bodyPr lIns="0" tIns="0" rIns="0" bIns="0" rtlCol="0" anchor="t">
            <a:spAutoFit/>
          </a:bodyPr>
          <a:lstStyle/>
          <a:p>
            <a:pPr algn="ctr">
              <a:lnSpc>
                <a:spcPts val="3499"/>
              </a:lnSpc>
            </a:pPr>
            <a:r>
              <a:rPr lang="en-US" sz="2499">
                <a:solidFill>
                  <a:srgbClr val="FFFFFF"/>
                </a:solidFill>
                <a:latin typeface="Montserrat Classic Bold"/>
              </a:rPr>
              <a:t>CÂU 3</a:t>
            </a:r>
          </a:p>
        </p:txBody>
      </p:sp>
      <p:sp>
        <p:nvSpPr>
          <p:cNvPr id="30" name="TextBox 30"/>
          <p:cNvSpPr txBox="1"/>
          <p:nvPr/>
        </p:nvSpPr>
        <p:spPr>
          <a:xfrm>
            <a:off x="3057179" y="9227557"/>
            <a:ext cx="14612369" cy="542566"/>
          </a:xfrm>
          <a:prstGeom prst="rect">
            <a:avLst/>
          </a:prstGeom>
        </p:spPr>
        <p:txBody>
          <a:bodyPr lIns="0" tIns="0" rIns="0" bIns="0" rtlCol="0" anchor="t">
            <a:spAutoFit/>
          </a:bodyPr>
          <a:lstStyle/>
          <a:p>
            <a:pPr algn="just">
              <a:lnSpc>
                <a:spcPts val="4445"/>
              </a:lnSpc>
              <a:spcBef>
                <a:spcPct val="0"/>
              </a:spcBef>
            </a:pPr>
            <a:r>
              <a:rPr lang="en-US" sz="3175" spc="12">
                <a:solidFill>
                  <a:srgbClr val="000000"/>
                </a:solidFill>
                <a:latin typeface="Montserrat"/>
              </a:rPr>
              <a:t>Truy vấn hành động là gì? Tại sao cần rất thận trọng khi thực hiện nó?</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1980" y="0"/>
            <a:ext cx="743961" cy="3086100"/>
            <a:chOff x="0" y="0"/>
            <a:chExt cx="195940" cy="812800"/>
          </a:xfrm>
        </p:grpSpPr>
        <p:sp>
          <p:nvSpPr>
            <p:cNvPr id="3" name="Freeform 3"/>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4" name="TextBox 4"/>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7916020" y="7200900"/>
            <a:ext cx="743961" cy="3086100"/>
            <a:chOff x="0" y="0"/>
            <a:chExt cx="195940" cy="812800"/>
          </a:xfrm>
        </p:grpSpPr>
        <p:sp>
          <p:nvSpPr>
            <p:cNvPr id="6" name="Freeform 6"/>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7" name="TextBox 7"/>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9" name="Group 9"/>
          <p:cNvGrpSpPr/>
          <p:nvPr/>
        </p:nvGrpSpPr>
        <p:grpSpPr>
          <a:xfrm>
            <a:off x="1028700" y="1028700"/>
            <a:ext cx="7507183" cy="915194"/>
            <a:chOff x="0" y="0"/>
            <a:chExt cx="10009577" cy="1220258"/>
          </a:xfrm>
        </p:grpSpPr>
        <p:grpSp>
          <p:nvGrpSpPr>
            <p:cNvPr id="10" name="Group 10"/>
            <p:cNvGrpSpPr/>
            <p:nvPr/>
          </p:nvGrpSpPr>
          <p:grpSpPr>
            <a:xfrm>
              <a:off x="0" y="0"/>
              <a:ext cx="1226793" cy="1220258"/>
              <a:chOff x="0" y="0"/>
              <a:chExt cx="242330" cy="241039"/>
            </a:xfrm>
          </p:grpSpPr>
          <p:sp>
            <p:nvSpPr>
              <p:cNvPr id="11" name="Freeform 11"/>
              <p:cNvSpPr/>
              <p:nvPr/>
            </p:nvSpPr>
            <p:spPr>
              <a:xfrm>
                <a:off x="0" y="0"/>
                <a:ext cx="242330" cy="241039"/>
              </a:xfrm>
              <a:custGeom>
                <a:avLst/>
                <a:gdLst/>
                <a:ahLst/>
                <a:cxnLst/>
                <a:rect l="l" t="t" r="r" b="b"/>
                <a:pathLst>
                  <a:path w="242330" h="241039">
                    <a:moveTo>
                      <a:pt x="0" y="0"/>
                    </a:moveTo>
                    <a:lnTo>
                      <a:pt x="242330" y="0"/>
                    </a:lnTo>
                    <a:lnTo>
                      <a:pt x="242330" y="241039"/>
                    </a:lnTo>
                    <a:lnTo>
                      <a:pt x="0" y="241039"/>
                    </a:lnTo>
                    <a:close/>
                  </a:path>
                </a:pathLst>
              </a:custGeom>
              <a:solidFill>
                <a:srgbClr val="3898B5"/>
              </a:solidFill>
            </p:spPr>
          </p:sp>
          <p:sp>
            <p:nvSpPr>
              <p:cNvPr id="12" name="TextBox 12"/>
              <p:cNvSpPr txBox="1"/>
              <p:nvPr/>
            </p:nvSpPr>
            <p:spPr>
              <a:xfrm>
                <a:off x="0" y="-47625"/>
                <a:ext cx="242330" cy="288664"/>
              </a:xfrm>
              <a:prstGeom prst="rect">
                <a:avLst/>
              </a:prstGeom>
            </p:spPr>
            <p:txBody>
              <a:bodyPr lIns="35201" tIns="35201" rIns="35201" bIns="35201" rtlCol="0" anchor="ctr"/>
              <a:lstStyle/>
              <a:p>
                <a:pPr algn="ctr">
                  <a:lnSpc>
                    <a:spcPts val="2800"/>
                  </a:lnSpc>
                </a:pPr>
                <a:endParaRPr/>
              </a:p>
            </p:txBody>
          </p:sp>
        </p:grpSp>
        <p:sp>
          <p:nvSpPr>
            <p:cNvPr id="13" name="TextBox 13"/>
            <p:cNvSpPr txBox="1"/>
            <p:nvPr/>
          </p:nvSpPr>
          <p:spPr>
            <a:xfrm>
              <a:off x="25400" y="520037"/>
              <a:ext cx="1292334" cy="627210"/>
            </a:xfrm>
            <a:prstGeom prst="rect">
              <a:avLst/>
            </a:prstGeom>
          </p:spPr>
          <p:txBody>
            <a:bodyPr lIns="0" tIns="0" rIns="0" bIns="0" rtlCol="0" anchor="t">
              <a:spAutoFit/>
            </a:bodyPr>
            <a:lstStyle/>
            <a:p>
              <a:pPr>
                <a:lnSpc>
                  <a:spcPts val="2391"/>
                </a:lnSpc>
              </a:pPr>
              <a:r>
                <a:rPr lang="en-US" sz="4782" spc="19">
                  <a:solidFill>
                    <a:srgbClr val="FFFFFF"/>
                  </a:solidFill>
                  <a:latin typeface="Montserrat Medium"/>
                </a:rPr>
                <a:t>03.</a:t>
              </a:r>
            </a:p>
          </p:txBody>
        </p:sp>
        <p:sp>
          <p:nvSpPr>
            <p:cNvPr id="14" name="TextBox 14"/>
            <p:cNvSpPr txBox="1"/>
            <p:nvPr/>
          </p:nvSpPr>
          <p:spPr>
            <a:xfrm>
              <a:off x="1317734" y="520037"/>
              <a:ext cx="8691843" cy="636721"/>
            </a:xfrm>
            <a:prstGeom prst="rect">
              <a:avLst/>
            </a:prstGeom>
          </p:spPr>
          <p:txBody>
            <a:bodyPr lIns="0" tIns="0" rIns="0" bIns="0" rtlCol="0" anchor="t">
              <a:spAutoFit/>
            </a:bodyPr>
            <a:lstStyle/>
            <a:p>
              <a:pPr algn="just">
                <a:lnSpc>
                  <a:spcPts val="2391"/>
                </a:lnSpc>
              </a:pPr>
              <a:r>
                <a:rPr lang="en-US" sz="4782" spc="19">
                  <a:solidFill>
                    <a:srgbClr val="000000"/>
                  </a:solidFill>
                  <a:latin typeface="Montserrat Medium"/>
                </a:rPr>
                <a:t>Tóm tắt bài học</a:t>
              </a:r>
            </a:p>
          </p:txBody>
        </p:sp>
      </p:grpSp>
      <p:sp>
        <p:nvSpPr>
          <p:cNvPr id="15" name="Freeform 15"/>
          <p:cNvSpPr/>
          <p:nvPr/>
        </p:nvSpPr>
        <p:spPr>
          <a:xfrm>
            <a:off x="7323667" y="580709"/>
            <a:ext cx="1564402" cy="1811175"/>
          </a:xfrm>
          <a:custGeom>
            <a:avLst/>
            <a:gdLst/>
            <a:ahLst/>
            <a:cxnLst/>
            <a:rect l="l" t="t" r="r" b="b"/>
            <a:pathLst>
              <a:path w="1564402" h="1811175">
                <a:moveTo>
                  <a:pt x="0" y="0"/>
                </a:moveTo>
                <a:lnTo>
                  <a:pt x="1564403" y="0"/>
                </a:lnTo>
                <a:lnTo>
                  <a:pt x="1564403" y="1811175"/>
                </a:lnTo>
                <a:lnTo>
                  <a:pt x="0" y="1811175"/>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16" name="Freeform 16"/>
          <p:cNvSpPr/>
          <p:nvPr/>
        </p:nvSpPr>
        <p:spPr>
          <a:xfrm flipH="1">
            <a:off x="1247668" y="3516826"/>
            <a:ext cx="690971" cy="915194"/>
          </a:xfrm>
          <a:custGeom>
            <a:avLst/>
            <a:gdLst/>
            <a:ahLst/>
            <a:cxnLst/>
            <a:rect l="l" t="t" r="r" b="b"/>
            <a:pathLst>
              <a:path w="690971" h="915194">
                <a:moveTo>
                  <a:pt x="690971" y="0"/>
                </a:moveTo>
                <a:lnTo>
                  <a:pt x="0" y="0"/>
                </a:lnTo>
                <a:lnTo>
                  <a:pt x="0" y="915193"/>
                </a:lnTo>
                <a:lnTo>
                  <a:pt x="690971" y="915193"/>
                </a:lnTo>
                <a:lnTo>
                  <a:pt x="690971" y="0"/>
                </a:lnTo>
                <a:close/>
              </a:path>
            </a:pathLst>
          </a:custGeom>
          <a:blipFill>
            <a:blip r:embed="rId5"/>
            <a:stretch>
              <a:fillRect/>
            </a:stretch>
          </a:blipFill>
        </p:spPr>
      </p:sp>
      <p:sp>
        <p:nvSpPr>
          <p:cNvPr id="17" name="TextBox 17"/>
          <p:cNvSpPr txBox="1"/>
          <p:nvPr/>
        </p:nvSpPr>
        <p:spPr>
          <a:xfrm>
            <a:off x="2123120" y="3907747"/>
            <a:ext cx="14411373" cy="1616710"/>
          </a:xfrm>
          <a:prstGeom prst="rect">
            <a:avLst/>
          </a:prstGeom>
        </p:spPr>
        <p:txBody>
          <a:bodyPr lIns="0" tIns="0" rIns="0" bIns="0" rtlCol="0" anchor="t">
            <a:spAutoFit/>
          </a:bodyPr>
          <a:lstStyle/>
          <a:p>
            <a:pPr algn="just">
              <a:lnSpc>
                <a:spcPts val="4339"/>
              </a:lnSpc>
              <a:spcBef>
                <a:spcPct val="0"/>
              </a:spcBef>
            </a:pPr>
            <a:r>
              <a:rPr lang="en-US" sz="3099" spc="12">
                <a:solidFill>
                  <a:srgbClr val="000000"/>
                </a:solidFill>
                <a:latin typeface="Montserrat"/>
              </a:rPr>
              <a:t>Tính tiện ích Query Design cho phép chọn các bảng (hay truy vấn khác) và lấy ra các trường dữ liệu cần có; mỗi cột trong lưới QBE ứng với một trường dữ liệu (cột trong bảng) được chọn.</a:t>
            </a:r>
          </a:p>
        </p:txBody>
      </p:sp>
      <p:sp>
        <p:nvSpPr>
          <p:cNvPr id="18" name="Freeform 18"/>
          <p:cNvSpPr/>
          <p:nvPr/>
        </p:nvSpPr>
        <p:spPr>
          <a:xfrm flipH="1">
            <a:off x="1247668" y="5210710"/>
            <a:ext cx="690971" cy="915194"/>
          </a:xfrm>
          <a:custGeom>
            <a:avLst/>
            <a:gdLst/>
            <a:ahLst/>
            <a:cxnLst/>
            <a:rect l="l" t="t" r="r" b="b"/>
            <a:pathLst>
              <a:path w="690971" h="915194">
                <a:moveTo>
                  <a:pt x="690971" y="0"/>
                </a:moveTo>
                <a:lnTo>
                  <a:pt x="0" y="0"/>
                </a:lnTo>
                <a:lnTo>
                  <a:pt x="0" y="915193"/>
                </a:lnTo>
                <a:lnTo>
                  <a:pt x="690971" y="915193"/>
                </a:lnTo>
                <a:lnTo>
                  <a:pt x="690971" y="0"/>
                </a:lnTo>
                <a:close/>
              </a:path>
            </a:pathLst>
          </a:custGeom>
          <a:blipFill>
            <a:blip r:embed="rId5"/>
            <a:stretch>
              <a:fillRect/>
            </a:stretch>
          </a:blipFill>
        </p:spPr>
      </p:sp>
      <p:sp>
        <p:nvSpPr>
          <p:cNvPr id="19" name="TextBox 19"/>
          <p:cNvSpPr txBox="1"/>
          <p:nvPr/>
        </p:nvSpPr>
        <p:spPr>
          <a:xfrm>
            <a:off x="2123120" y="5791597"/>
            <a:ext cx="14615268" cy="530860"/>
          </a:xfrm>
          <a:prstGeom prst="rect">
            <a:avLst/>
          </a:prstGeom>
        </p:spPr>
        <p:txBody>
          <a:bodyPr lIns="0" tIns="0" rIns="0" bIns="0" rtlCol="0" anchor="t">
            <a:spAutoFit/>
          </a:bodyPr>
          <a:lstStyle/>
          <a:p>
            <a:pPr algn="just">
              <a:lnSpc>
                <a:spcPts val="4339"/>
              </a:lnSpc>
              <a:spcBef>
                <a:spcPct val="0"/>
              </a:spcBef>
            </a:pPr>
            <a:r>
              <a:rPr lang="en-US" sz="3099" spc="12">
                <a:solidFill>
                  <a:srgbClr val="000000"/>
                </a:solidFill>
                <a:latin typeface="Montserrat"/>
              </a:rPr>
              <a:t>Hàng Sort trong lưới QBE để sắp thứ tự theo giá trị dữ liệu trường.</a:t>
            </a:r>
          </a:p>
        </p:txBody>
      </p:sp>
      <p:sp>
        <p:nvSpPr>
          <p:cNvPr id="20" name="TextBox 20"/>
          <p:cNvSpPr txBox="1"/>
          <p:nvPr/>
        </p:nvSpPr>
        <p:spPr>
          <a:xfrm>
            <a:off x="2123120" y="6589157"/>
            <a:ext cx="14615268" cy="1073785"/>
          </a:xfrm>
          <a:prstGeom prst="rect">
            <a:avLst/>
          </a:prstGeom>
        </p:spPr>
        <p:txBody>
          <a:bodyPr lIns="0" tIns="0" rIns="0" bIns="0" rtlCol="0" anchor="t">
            <a:spAutoFit/>
          </a:bodyPr>
          <a:lstStyle/>
          <a:p>
            <a:pPr algn="just">
              <a:lnSpc>
                <a:spcPts val="4339"/>
              </a:lnSpc>
              <a:spcBef>
                <a:spcPct val="0"/>
              </a:spcBef>
            </a:pPr>
            <a:r>
              <a:rPr lang="en-US" sz="3099" spc="12">
                <a:solidFill>
                  <a:srgbClr val="000000"/>
                </a:solidFill>
                <a:latin typeface="Montserrat"/>
              </a:rPr>
              <a:t>Hàng Criteria để viết biểu thức logic chọn các bản ghi mong muốn; dùng phép toán AND để kết hợp điều kiện cho các trường khác nhau.</a:t>
            </a:r>
          </a:p>
        </p:txBody>
      </p:sp>
      <p:sp>
        <p:nvSpPr>
          <p:cNvPr id="21" name="Freeform 21"/>
          <p:cNvSpPr/>
          <p:nvPr/>
        </p:nvSpPr>
        <p:spPr>
          <a:xfrm flipH="1">
            <a:off x="1247668" y="6244194"/>
            <a:ext cx="690971" cy="915194"/>
          </a:xfrm>
          <a:custGeom>
            <a:avLst/>
            <a:gdLst/>
            <a:ahLst/>
            <a:cxnLst/>
            <a:rect l="l" t="t" r="r" b="b"/>
            <a:pathLst>
              <a:path w="690971" h="915194">
                <a:moveTo>
                  <a:pt x="690971" y="0"/>
                </a:moveTo>
                <a:lnTo>
                  <a:pt x="0" y="0"/>
                </a:lnTo>
                <a:lnTo>
                  <a:pt x="0" y="915193"/>
                </a:lnTo>
                <a:lnTo>
                  <a:pt x="690971" y="915193"/>
                </a:lnTo>
                <a:lnTo>
                  <a:pt x="690971" y="0"/>
                </a:lnTo>
                <a:close/>
              </a:path>
            </a:pathLst>
          </a:custGeom>
          <a:blipFill>
            <a:blip r:embed="rId5"/>
            <a:stretch>
              <a:fillRect/>
            </a:stretch>
          </a:blipFill>
        </p:spPr>
      </p:sp>
      <p:sp>
        <p:nvSpPr>
          <p:cNvPr id="22" name="TextBox 22"/>
          <p:cNvSpPr txBox="1"/>
          <p:nvPr/>
        </p:nvSpPr>
        <p:spPr>
          <a:xfrm>
            <a:off x="2123120" y="8007906"/>
            <a:ext cx="14615268" cy="1073785"/>
          </a:xfrm>
          <a:prstGeom prst="rect">
            <a:avLst/>
          </a:prstGeom>
        </p:spPr>
        <p:txBody>
          <a:bodyPr lIns="0" tIns="0" rIns="0" bIns="0" rtlCol="0" anchor="t">
            <a:spAutoFit/>
          </a:bodyPr>
          <a:lstStyle/>
          <a:p>
            <a:pPr algn="just">
              <a:lnSpc>
                <a:spcPts val="4339"/>
              </a:lnSpc>
              <a:spcBef>
                <a:spcPct val="0"/>
              </a:spcBef>
            </a:pPr>
            <a:r>
              <a:rPr lang="en-US" sz="3099" spc="12">
                <a:solidFill>
                  <a:srgbClr val="000000"/>
                </a:solidFill>
                <a:latin typeface="Montserrat"/>
              </a:rPr>
              <a:t>Hàng Or để viết biểu thức dùng phép toán OR kết hợp điều kiện cho các trường khác nhau.</a:t>
            </a:r>
          </a:p>
        </p:txBody>
      </p:sp>
      <p:sp>
        <p:nvSpPr>
          <p:cNvPr id="23" name="Freeform 23"/>
          <p:cNvSpPr/>
          <p:nvPr/>
        </p:nvSpPr>
        <p:spPr>
          <a:xfrm flipH="1">
            <a:off x="1247668" y="7662943"/>
            <a:ext cx="690971" cy="915194"/>
          </a:xfrm>
          <a:custGeom>
            <a:avLst/>
            <a:gdLst/>
            <a:ahLst/>
            <a:cxnLst/>
            <a:rect l="l" t="t" r="r" b="b"/>
            <a:pathLst>
              <a:path w="690971" h="915194">
                <a:moveTo>
                  <a:pt x="690971" y="0"/>
                </a:moveTo>
                <a:lnTo>
                  <a:pt x="0" y="0"/>
                </a:lnTo>
                <a:lnTo>
                  <a:pt x="0" y="915193"/>
                </a:lnTo>
                <a:lnTo>
                  <a:pt x="690971" y="915193"/>
                </a:lnTo>
                <a:lnTo>
                  <a:pt x="690971" y="0"/>
                </a:lnTo>
                <a:close/>
              </a:path>
            </a:pathLst>
          </a:custGeom>
          <a:blipFill>
            <a:blip r:embed="rId5"/>
            <a:stretch>
              <a:fillRect/>
            </a:stretch>
          </a:blipFill>
        </p:spPr>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5947153"/>
            <a:chOff x="0" y="0"/>
            <a:chExt cx="24384000" cy="7929538"/>
          </a:xfrm>
        </p:grpSpPr>
        <p:pic>
          <p:nvPicPr>
            <p:cNvPr id="3" name="Picture 3"/>
            <p:cNvPicPr>
              <a:picLocks noChangeAspect="1"/>
            </p:cNvPicPr>
            <p:nvPr/>
          </p:nvPicPr>
          <p:blipFill>
            <a:blip r:embed="rId2"/>
            <a:srcRect t="25595" b="25595"/>
            <a:stretch>
              <a:fillRect/>
            </a:stretch>
          </p:blipFill>
          <p:spPr>
            <a:xfrm>
              <a:off x="0" y="0"/>
              <a:ext cx="24384000" cy="7929538"/>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004408" y="0"/>
            <a:ext cx="6511478" cy="10287000"/>
            <a:chOff x="0" y="0"/>
            <a:chExt cx="8681971" cy="13716000"/>
          </a:xfrm>
        </p:grpSpPr>
        <p:pic>
          <p:nvPicPr>
            <p:cNvPr id="3" name="Picture 3"/>
            <p:cNvPicPr>
              <a:picLocks noChangeAspect="1"/>
            </p:cNvPicPr>
            <p:nvPr/>
          </p:nvPicPr>
          <p:blipFill>
            <a:blip r:embed="rId2"/>
            <a:srcRect l="15313" r="42514"/>
            <a:stretch>
              <a:fillRect/>
            </a:stretch>
          </p:blipFill>
          <p:spPr>
            <a:xfrm>
              <a:off x="0" y="0"/>
              <a:ext cx="8681971" cy="13716000"/>
            </a:xfrm>
            <a:prstGeom prst="rect">
              <a:avLst/>
            </a:prstGeom>
          </p:spPr>
        </p:pic>
      </p:grpSp>
      <p:grpSp>
        <p:nvGrpSpPr>
          <p:cNvPr id="4" name="Group 4"/>
          <p:cNvGrpSpPr/>
          <p:nvPr/>
        </p:nvGrpSpPr>
        <p:grpSpPr>
          <a:xfrm>
            <a:off x="17106922" y="0"/>
            <a:ext cx="1181078" cy="10287000"/>
            <a:chOff x="0" y="0"/>
            <a:chExt cx="311066" cy="2709333"/>
          </a:xfrm>
        </p:grpSpPr>
        <p:sp>
          <p:nvSpPr>
            <p:cNvPr id="5" name="Freeform 5"/>
            <p:cNvSpPr/>
            <p:nvPr/>
          </p:nvSpPr>
          <p:spPr>
            <a:xfrm>
              <a:off x="0" y="0"/>
              <a:ext cx="311066" cy="2709333"/>
            </a:xfrm>
            <a:custGeom>
              <a:avLst/>
              <a:gdLst/>
              <a:ahLst/>
              <a:cxnLst/>
              <a:rect l="l" t="t" r="r" b="b"/>
              <a:pathLst>
                <a:path w="311066" h="2709333">
                  <a:moveTo>
                    <a:pt x="0" y="0"/>
                  </a:moveTo>
                  <a:lnTo>
                    <a:pt x="311066" y="0"/>
                  </a:lnTo>
                  <a:lnTo>
                    <a:pt x="311066" y="2709333"/>
                  </a:lnTo>
                  <a:lnTo>
                    <a:pt x="0" y="2709333"/>
                  </a:lnTo>
                  <a:close/>
                </a:path>
              </a:pathLst>
            </a:custGeom>
            <a:solidFill>
              <a:srgbClr val="3898B5"/>
            </a:solidFill>
          </p:spPr>
        </p:sp>
        <p:sp>
          <p:nvSpPr>
            <p:cNvPr id="6" name="TextBox 6"/>
            <p:cNvSpPr txBox="1"/>
            <p:nvPr/>
          </p:nvSpPr>
          <p:spPr>
            <a:xfrm>
              <a:off x="0" y="-47625"/>
              <a:ext cx="311066" cy="2756958"/>
            </a:xfrm>
            <a:prstGeom prst="rect">
              <a:avLst/>
            </a:prstGeom>
          </p:spPr>
          <p:txBody>
            <a:bodyPr lIns="50800" tIns="50800" rIns="50800" bIns="50800" rtlCol="0" anchor="ctr"/>
            <a:lstStyle/>
            <a:p>
              <a:pPr algn="ctr">
                <a:lnSpc>
                  <a:spcPts val="2800"/>
                </a:lnSpc>
              </a:pPr>
              <a:endParaRPr/>
            </a:p>
          </p:txBody>
        </p:sp>
      </p:grpSp>
      <p:grpSp>
        <p:nvGrpSpPr>
          <p:cNvPr id="7" name="Group 7"/>
          <p:cNvGrpSpPr/>
          <p:nvPr/>
        </p:nvGrpSpPr>
        <p:grpSpPr>
          <a:xfrm>
            <a:off x="-371980" y="0"/>
            <a:ext cx="743961" cy="3086100"/>
            <a:chOff x="0" y="0"/>
            <a:chExt cx="195940" cy="812800"/>
          </a:xfrm>
        </p:grpSpPr>
        <p:sp>
          <p:nvSpPr>
            <p:cNvPr id="8" name="Freeform 8"/>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9" name="TextBox 9"/>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10" name="Group 10"/>
          <p:cNvGrpSpPr/>
          <p:nvPr/>
        </p:nvGrpSpPr>
        <p:grpSpPr>
          <a:xfrm>
            <a:off x="990600" y="1543050"/>
            <a:ext cx="7492758" cy="1033360"/>
            <a:chOff x="0" y="0"/>
            <a:chExt cx="9990343" cy="1377813"/>
          </a:xfrm>
        </p:grpSpPr>
        <p:grpSp>
          <p:nvGrpSpPr>
            <p:cNvPr id="11" name="Group 11"/>
            <p:cNvGrpSpPr/>
            <p:nvPr/>
          </p:nvGrpSpPr>
          <p:grpSpPr>
            <a:xfrm>
              <a:off x="0" y="0"/>
              <a:ext cx="1385192" cy="1377813"/>
              <a:chOff x="0" y="0"/>
              <a:chExt cx="242330" cy="241039"/>
            </a:xfrm>
          </p:grpSpPr>
          <p:sp>
            <p:nvSpPr>
              <p:cNvPr id="12" name="Freeform 12"/>
              <p:cNvSpPr/>
              <p:nvPr/>
            </p:nvSpPr>
            <p:spPr>
              <a:xfrm>
                <a:off x="0" y="0"/>
                <a:ext cx="242330" cy="241039"/>
              </a:xfrm>
              <a:custGeom>
                <a:avLst/>
                <a:gdLst/>
                <a:ahLst/>
                <a:cxnLst/>
                <a:rect l="l" t="t" r="r" b="b"/>
                <a:pathLst>
                  <a:path w="242330" h="241039">
                    <a:moveTo>
                      <a:pt x="0" y="0"/>
                    </a:moveTo>
                    <a:lnTo>
                      <a:pt x="242330" y="0"/>
                    </a:lnTo>
                    <a:lnTo>
                      <a:pt x="242330" y="241039"/>
                    </a:lnTo>
                    <a:lnTo>
                      <a:pt x="0" y="241039"/>
                    </a:lnTo>
                    <a:close/>
                  </a:path>
                </a:pathLst>
              </a:custGeom>
              <a:solidFill>
                <a:srgbClr val="3898B5"/>
              </a:solidFill>
            </p:spPr>
          </p:sp>
          <p:sp>
            <p:nvSpPr>
              <p:cNvPr id="13" name="TextBox 13"/>
              <p:cNvSpPr txBox="1"/>
              <p:nvPr/>
            </p:nvSpPr>
            <p:spPr>
              <a:xfrm>
                <a:off x="0" y="-47625"/>
                <a:ext cx="242330" cy="288664"/>
              </a:xfrm>
              <a:prstGeom prst="rect">
                <a:avLst/>
              </a:prstGeom>
            </p:spPr>
            <p:txBody>
              <a:bodyPr lIns="36183" tIns="36183" rIns="36183" bIns="36183" rtlCol="0" anchor="ctr"/>
              <a:lstStyle/>
              <a:p>
                <a:pPr algn="ctr">
                  <a:lnSpc>
                    <a:spcPts val="2800"/>
                  </a:lnSpc>
                </a:pPr>
                <a:endParaRPr/>
              </a:p>
            </p:txBody>
          </p:sp>
        </p:grpSp>
        <p:sp>
          <p:nvSpPr>
            <p:cNvPr id="14" name="TextBox 14"/>
            <p:cNvSpPr txBox="1"/>
            <p:nvPr/>
          </p:nvSpPr>
          <p:spPr>
            <a:xfrm>
              <a:off x="57359" y="585777"/>
              <a:ext cx="1568640" cy="714811"/>
            </a:xfrm>
            <a:prstGeom prst="rect">
              <a:avLst/>
            </a:prstGeom>
          </p:spPr>
          <p:txBody>
            <a:bodyPr lIns="0" tIns="0" rIns="0" bIns="0" rtlCol="0" anchor="t">
              <a:spAutoFit/>
            </a:bodyPr>
            <a:lstStyle/>
            <a:p>
              <a:pPr algn="just">
                <a:lnSpc>
                  <a:spcPts val="2626"/>
                </a:lnSpc>
              </a:pPr>
              <a:r>
                <a:rPr lang="en-US" sz="5253" spc="21">
                  <a:solidFill>
                    <a:srgbClr val="FFFFFF"/>
                  </a:solidFill>
                  <a:latin typeface="Montserrat Medium"/>
                </a:rPr>
                <a:t>02.</a:t>
              </a:r>
            </a:p>
          </p:txBody>
        </p:sp>
        <p:sp>
          <p:nvSpPr>
            <p:cNvPr id="15" name="TextBox 15"/>
            <p:cNvSpPr txBox="1"/>
            <p:nvPr/>
          </p:nvSpPr>
          <p:spPr>
            <a:xfrm>
              <a:off x="1625999" y="585777"/>
              <a:ext cx="8364344" cy="713191"/>
            </a:xfrm>
            <a:prstGeom prst="rect">
              <a:avLst/>
            </a:prstGeom>
          </p:spPr>
          <p:txBody>
            <a:bodyPr lIns="0" tIns="0" rIns="0" bIns="0" rtlCol="0" anchor="t">
              <a:spAutoFit/>
            </a:bodyPr>
            <a:lstStyle/>
            <a:p>
              <a:pPr algn="just">
                <a:lnSpc>
                  <a:spcPts val="2626"/>
                </a:lnSpc>
              </a:pPr>
              <a:r>
                <a:rPr lang="en-US" sz="5253" spc="21">
                  <a:solidFill>
                    <a:srgbClr val="000000"/>
                  </a:solidFill>
                  <a:latin typeface="Montserrat Medium"/>
                </a:rPr>
                <a:t>Nội dung bài học</a:t>
              </a:r>
            </a:p>
          </p:txBody>
        </p:sp>
      </p:grpSp>
      <p:sp>
        <p:nvSpPr>
          <p:cNvPr id="17" name="TextBox 17"/>
          <p:cNvSpPr txBox="1"/>
          <p:nvPr/>
        </p:nvSpPr>
        <p:spPr>
          <a:xfrm>
            <a:off x="1028700" y="3038475"/>
            <a:ext cx="6919034" cy="438785"/>
          </a:xfrm>
          <a:prstGeom prst="rect">
            <a:avLst/>
          </a:prstGeom>
        </p:spPr>
        <p:txBody>
          <a:bodyPr lIns="0" tIns="0" rIns="0" bIns="0" rtlCol="0" anchor="t">
            <a:spAutoFit/>
          </a:bodyPr>
          <a:lstStyle/>
          <a:p>
            <a:pPr algn="just">
              <a:lnSpc>
                <a:spcPts val="3640"/>
              </a:lnSpc>
              <a:spcBef>
                <a:spcPct val="0"/>
              </a:spcBef>
            </a:pPr>
            <a:r>
              <a:rPr lang="en-US" sz="2600" spc="10">
                <a:solidFill>
                  <a:srgbClr val="000000"/>
                </a:solidFill>
                <a:latin typeface="Montserrat Medium"/>
              </a:rPr>
              <a:t>Khởi động</a:t>
            </a:r>
          </a:p>
        </p:txBody>
      </p:sp>
      <p:sp>
        <p:nvSpPr>
          <p:cNvPr id="18" name="TextBox 18"/>
          <p:cNvSpPr txBox="1"/>
          <p:nvPr/>
        </p:nvSpPr>
        <p:spPr>
          <a:xfrm>
            <a:off x="1028700" y="3486785"/>
            <a:ext cx="7150812" cy="438715"/>
          </a:xfrm>
          <a:prstGeom prst="rect">
            <a:avLst/>
          </a:prstGeom>
        </p:spPr>
        <p:txBody>
          <a:bodyPr lIns="0" tIns="0" rIns="0" bIns="0" rtlCol="0" anchor="t">
            <a:spAutoFit/>
          </a:bodyPr>
          <a:lstStyle/>
          <a:p>
            <a:pPr algn="just">
              <a:lnSpc>
                <a:spcPts val="3643"/>
              </a:lnSpc>
              <a:spcBef>
                <a:spcPct val="0"/>
              </a:spcBef>
            </a:pPr>
            <a:r>
              <a:rPr lang="en-US" sz="2602" spc="10">
                <a:solidFill>
                  <a:srgbClr val="000000"/>
                </a:solidFill>
                <a:latin typeface="Montserrat Medium"/>
              </a:rPr>
              <a:t>2.1. Thiết kế truy vấn đơn giản</a:t>
            </a:r>
          </a:p>
        </p:txBody>
      </p:sp>
      <p:sp>
        <p:nvSpPr>
          <p:cNvPr id="19" name="TextBox 19"/>
          <p:cNvSpPr txBox="1"/>
          <p:nvPr/>
        </p:nvSpPr>
        <p:spPr>
          <a:xfrm>
            <a:off x="1028700" y="3943220"/>
            <a:ext cx="9186719" cy="438715"/>
          </a:xfrm>
          <a:prstGeom prst="rect">
            <a:avLst/>
          </a:prstGeom>
        </p:spPr>
        <p:txBody>
          <a:bodyPr lIns="0" tIns="0" rIns="0" bIns="0" rtlCol="0" anchor="t">
            <a:spAutoFit/>
          </a:bodyPr>
          <a:lstStyle/>
          <a:p>
            <a:pPr algn="just">
              <a:lnSpc>
                <a:spcPts val="3643"/>
              </a:lnSpc>
              <a:spcBef>
                <a:spcPct val="0"/>
              </a:spcBef>
            </a:pPr>
            <a:r>
              <a:rPr lang="en-US" sz="2602" spc="10">
                <a:solidFill>
                  <a:srgbClr val="000000"/>
                </a:solidFill>
                <a:latin typeface="Montserrat Medium"/>
              </a:rPr>
              <a:t>2.2. Sắp xếp kết quả truy vấn</a:t>
            </a:r>
          </a:p>
        </p:txBody>
      </p:sp>
      <p:sp>
        <p:nvSpPr>
          <p:cNvPr id="20" name="TextBox 20"/>
          <p:cNvSpPr txBox="1"/>
          <p:nvPr/>
        </p:nvSpPr>
        <p:spPr>
          <a:xfrm>
            <a:off x="1028700" y="4400985"/>
            <a:ext cx="8780658" cy="438715"/>
          </a:xfrm>
          <a:prstGeom prst="rect">
            <a:avLst/>
          </a:prstGeom>
        </p:spPr>
        <p:txBody>
          <a:bodyPr lIns="0" tIns="0" rIns="0" bIns="0" rtlCol="0" anchor="t">
            <a:spAutoFit/>
          </a:bodyPr>
          <a:lstStyle/>
          <a:p>
            <a:pPr algn="just">
              <a:lnSpc>
                <a:spcPts val="3643"/>
              </a:lnSpc>
              <a:spcBef>
                <a:spcPct val="0"/>
              </a:spcBef>
            </a:pPr>
            <a:r>
              <a:rPr lang="en-US" sz="2602" spc="10">
                <a:solidFill>
                  <a:srgbClr val="000000"/>
                </a:solidFill>
                <a:latin typeface="Montserrat Medium"/>
              </a:rPr>
              <a:t>2.3. Chọn bản ghi cho truy vấn</a:t>
            </a:r>
          </a:p>
        </p:txBody>
      </p:sp>
      <p:sp>
        <p:nvSpPr>
          <p:cNvPr id="21" name="TextBox 21"/>
          <p:cNvSpPr txBox="1"/>
          <p:nvPr/>
        </p:nvSpPr>
        <p:spPr>
          <a:xfrm>
            <a:off x="1028700" y="4858751"/>
            <a:ext cx="6919034" cy="438715"/>
          </a:xfrm>
          <a:prstGeom prst="rect">
            <a:avLst/>
          </a:prstGeom>
        </p:spPr>
        <p:txBody>
          <a:bodyPr lIns="0" tIns="0" rIns="0" bIns="0" rtlCol="0" anchor="t">
            <a:spAutoFit/>
          </a:bodyPr>
          <a:lstStyle/>
          <a:p>
            <a:pPr algn="just">
              <a:lnSpc>
                <a:spcPts val="3643"/>
              </a:lnSpc>
              <a:spcBef>
                <a:spcPct val="0"/>
              </a:spcBef>
            </a:pPr>
            <a:r>
              <a:rPr lang="en-US" sz="2602" spc="10">
                <a:solidFill>
                  <a:srgbClr val="000000"/>
                </a:solidFill>
                <a:latin typeface="Montserrat Medium"/>
              </a:rPr>
              <a:t>2.4. Truy vấn tham số</a:t>
            </a:r>
          </a:p>
        </p:txBody>
      </p:sp>
      <p:sp>
        <p:nvSpPr>
          <p:cNvPr id="22" name="TextBox 22"/>
          <p:cNvSpPr txBox="1"/>
          <p:nvPr/>
        </p:nvSpPr>
        <p:spPr>
          <a:xfrm>
            <a:off x="1028700" y="5316516"/>
            <a:ext cx="6919034" cy="438715"/>
          </a:xfrm>
          <a:prstGeom prst="rect">
            <a:avLst/>
          </a:prstGeom>
        </p:spPr>
        <p:txBody>
          <a:bodyPr lIns="0" tIns="0" rIns="0" bIns="0" rtlCol="0" anchor="t">
            <a:spAutoFit/>
          </a:bodyPr>
          <a:lstStyle/>
          <a:p>
            <a:pPr algn="just">
              <a:lnSpc>
                <a:spcPts val="3643"/>
              </a:lnSpc>
              <a:spcBef>
                <a:spcPct val="0"/>
              </a:spcBef>
            </a:pPr>
            <a:r>
              <a:rPr lang="en-US" sz="2602" spc="10">
                <a:solidFill>
                  <a:srgbClr val="000000"/>
                </a:solidFill>
                <a:latin typeface="Montserrat Medium"/>
              </a:rPr>
              <a:t>2.5. Truy vấn hành động</a:t>
            </a:r>
          </a:p>
        </p:txBody>
      </p:sp>
      <p:sp>
        <p:nvSpPr>
          <p:cNvPr id="23" name="TextBox 23"/>
          <p:cNvSpPr txBox="1"/>
          <p:nvPr/>
        </p:nvSpPr>
        <p:spPr>
          <a:xfrm>
            <a:off x="1028700" y="5774281"/>
            <a:ext cx="6919034" cy="438715"/>
          </a:xfrm>
          <a:prstGeom prst="rect">
            <a:avLst/>
          </a:prstGeom>
        </p:spPr>
        <p:txBody>
          <a:bodyPr lIns="0" tIns="0" rIns="0" bIns="0" rtlCol="0" anchor="t">
            <a:spAutoFit/>
          </a:bodyPr>
          <a:lstStyle/>
          <a:p>
            <a:pPr algn="just">
              <a:lnSpc>
                <a:spcPts val="3643"/>
              </a:lnSpc>
              <a:spcBef>
                <a:spcPct val="0"/>
              </a:spcBef>
            </a:pPr>
            <a:r>
              <a:rPr lang="en-US" sz="2602" spc="10">
                <a:solidFill>
                  <a:srgbClr val="000000"/>
                </a:solidFill>
                <a:latin typeface="Montserrat Medium"/>
              </a:rPr>
              <a:t>2.6. Thực hành thiết kế truy vấn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3566" y="0"/>
            <a:ext cx="18451566" cy="4614548"/>
            <a:chOff x="0" y="0"/>
            <a:chExt cx="24602088" cy="6152731"/>
          </a:xfrm>
        </p:grpSpPr>
        <p:pic>
          <p:nvPicPr>
            <p:cNvPr id="3" name="Picture 3"/>
            <p:cNvPicPr>
              <a:picLocks noChangeAspect="1"/>
            </p:cNvPicPr>
            <p:nvPr/>
          </p:nvPicPr>
          <p:blipFill>
            <a:blip r:embed="rId2"/>
            <a:srcRect t="11350" b="27088"/>
            <a:stretch>
              <a:fillRect/>
            </a:stretch>
          </p:blipFill>
          <p:spPr>
            <a:xfrm>
              <a:off x="0" y="0"/>
              <a:ext cx="24602088" cy="6152731"/>
            </a:xfrm>
            <a:prstGeom prst="rect">
              <a:avLst/>
            </a:prstGeom>
          </p:spPr>
        </p:pic>
      </p:grpSp>
      <p:grpSp>
        <p:nvGrpSpPr>
          <p:cNvPr id="4" name="Group 4"/>
          <p:cNvGrpSpPr/>
          <p:nvPr/>
        </p:nvGrpSpPr>
        <p:grpSpPr>
          <a:xfrm>
            <a:off x="3731473" y="2633081"/>
            <a:ext cx="1445263" cy="1543050"/>
            <a:chOff x="0" y="0"/>
            <a:chExt cx="1927017" cy="2057400"/>
          </a:xfrm>
        </p:grpSpPr>
        <p:grpSp>
          <p:nvGrpSpPr>
            <p:cNvPr id="5" name="Group 5"/>
            <p:cNvGrpSpPr/>
            <p:nvPr/>
          </p:nvGrpSpPr>
          <p:grpSpPr>
            <a:xfrm>
              <a:off x="0" y="0"/>
              <a:ext cx="1927017" cy="192701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85725" cap="sq">
                <a:solidFill>
                  <a:srgbClr val="3898B5"/>
                </a:solidFill>
                <a:prstDash val="solid"/>
                <a:miter/>
              </a:ln>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799"/>
                  </a:lnSpc>
                </a:pPr>
                <a:endParaRPr/>
              </a:p>
            </p:txBody>
          </p:sp>
        </p:grpSp>
        <p:sp>
          <p:nvSpPr>
            <p:cNvPr id="8" name="Freeform 8"/>
            <p:cNvSpPr/>
            <p:nvPr/>
          </p:nvSpPr>
          <p:spPr>
            <a:xfrm>
              <a:off x="540606" y="352058"/>
              <a:ext cx="917176" cy="1222901"/>
            </a:xfrm>
            <a:custGeom>
              <a:avLst/>
              <a:gdLst/>
              <a:ahLst/>
              <a:cxnLst/>
              <a:rect l="l" t="t" r="r" b="b"/>
              <a:pathLst>
                <a:path w="917176" h="1222901">
                  <a:moveTo>
                    <a:pt x="0" y="0"/>
                  </a:moveTo>
                  <a:lnTo>
                    <a:pt x="917176" y="0"/>
                  </a:lnTo>
                  <a:lnTo>
                    <a:pt x="917176" y="1222901"/>
                  </a:lnTo>
                  <a:lnTo>
                    <a:pt x="0" y="122290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9" name="Freeform 9"/>
            <p:cNvSpPr/>
            <p:nvPr/>
          </p:nvSpPr>
          <p:spPr>
            <a:xfrm rot="1867026">
              <a:off x="426695" y="828062"/>
              <a:ext cx="1042075" cy="1034497"/>
            </a:xfrm>
            <a:custGeom>
              <a:avLst/>
              <a:gdLst/>
              <a:ahLst/>
              <a:cxnLst/>
              <a:rect l="l" t="t" r="r" b="b"/>
              <a:pathLst>
                <a:path w="1042075" h="1034497">
                  <a:moveTo>
                    <a:pt x="0" y="0"/>
                  </a:moveTo>
                  <a:lnTo>
                    <a:pt x="1042075" y="0"/>
                  </a:lnTo>
                  <a:lnTo>
                    <a:pt x="1042075" y="1034497"/>
                  </a:lnTo>
                  <a:lnTo>
                    <a:pt x="0" y="103449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sp>
        <p:nvSpPr>
          <p:cNvPr id="11" name="Freeform 11"/>
          <p:cNvSpPr/>
          <p:nvPr/>
        </p:nvSpPr>
        <p:spPr>
          <a:xfrm>
            <a:off x="1606457" y="6070702"/>
            <a:ext cx="627084" cy="1109884"/>
          </a:xfrm>
          <a:custGeom>
            <a:avLst/>
            <a:gdLst/>
            <a:ahLst/>
            <a:cxnLst/>
            <a:rect l="l" t="t" r="r" b="b"/>
            <a:pathLst>
              <a:path w="627084" h="1109884">
                <a:moveTo>
                  <a:pt x="0" y="0"/>
                </a:moveTo>
                <a:lnTo>
                  <a:pt x="627084" y="0"/>
                </a:lnTo>
                <a:lnTo>
                  <a:pt x="627084" y="1109884"/>
                </a:lnTo>
                <a:lnTo>
                  <a:pt x="0" y="1109884"/>
                </a:lnTo>
                <a:lnTo>
                  <a:pt x="0" y="0"/>
                </a:lnTo>
                <a:close/>
              </a:path>
            </a:pathLst>
          </a:custGeom>
          <a:blipFill>
            <a:blip r:embed="rId7">
              <a:extLst>
                <a:ext uri="{96DAC541-7B7A-43D3-8B79-37D633B846F1}">
                  <asvg:svgBlip xmlns:asvg="http://schemas.microsoft.com/office/drawing/2016/SVG/main" xmlns="" r:embed="rId9"/>
                </a:ext>
              </a:extLst>
            </a:blip>
            <a:stretch>
              <a:fillRect/>
            </a:stretch>
          </a:blipFill>
        </p:spPr>
      </p:sp>
      <p:sp>
        <p:nvSpPr>
          <p:cNvPr id="12" name="TextBox 12"/>
          <p:cNvSpPr txBox="1"/>
          <p:nvPr/>
        </p:nvSpPr>
        <p:spPr>
          <a:xfrm>
            <a:off x="466078" y="1047750"/>
            <a:ext cx="8338750" cy="1354840"/>
          </a:xfrm>
          <a:prstGeom prst="rect">
            <a:avLst/>
          </a:prstGeom>
        </p:spPr>
        <p:txBody>
          <a:bodyPr lIns="0" tIns="0" rIns="0" bIns="0" rtlCol="0" anchor="t">
            <a:spAutoFit/>
          </a:bodyPr>
          <a:lstStyle/>
          <a:p>
            <a:pPr algn="ctr">
              <a:lnSpc>
                <a:spcPts val="10613"/>
              </a:lnSpc>
            </a:pPr>
            <a:r>
              <a:rPr lang="en-US" sz="9071">
                <a:solidFill>
                  <a:srgbClr val="000000"/>
                </a:solidFill>
                <a:latin typeface="Montserrat Ultra-Bold"/>
              </a:rPr>
              <a:t>KHỞI ĐỘNG</a:t>
            </a:r>
          </a:p>
        </p:txBody>
      </p:sp>
      <p:sp>
        <p:nvSpPr>
          <p:cNvPr id="13" name="TextBox 13"/>
          <p:cNvSpPr txBox="1"/>
          <p:nvPr/>
        </p:nvSpPr>
        <p:spPr>
          <a:xfrm>
            <a:off x="2516348" y="6313374"/>
            <a:ext cx="8110179" cy="744404"/>
          </a:xfrm>
          <a:prstGeom prst="rect">
            <a:avLst/>
          </a:prstGeom>
        </p:spPr>
        <p:txBody>
          <a:bodyPr lIns="0" tIns="0" rIns="0" bIns="0" rtlCol="0" anchor="t">
            <a:spAutoFit/>
          </a:bodyPr>
          <a:lstStyle/>
          <a:p>
            <a:pPr algn="just">
              <a:lnSpc>
                <a:spcPts val="6107"/>
              </a:lnSpc>
            </a:pPr>
            <a:r>
              <a:rPr lang="en-US" sz="4362" spc="17">
                <a:solidFill>
                  <a:srgbClr val="000000"/>
                </a:solidFill>
                <a:latin typeface="Montserrat"/>
              </a:rPr>
              <a:t>Truy vấn trong CSDL là gì?</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1980" y="0"/>
            <a:ext cx="743961" cy="3086100"/>
            <a:chOff x="0" y="0"/>
            <a:chExt cx="195940" cy="812800"/>
          </a:xfrm>
        </p:grpSpPr>
        <p:sp>
          <p:nvSpPr>
            <p:cNvPr id="3" name="Freeform 3"/>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4" name="TextBox 4"/>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7916020" y="0"/>
            <a:ext cx="743961" cy="3086100"/>
            <a:chOff x="0" y="0"/>
            <a:chExt cx="195940" cy="812800"/>
          </a:xfrm>
        </p:grpSpPr>
        <p:sp>
          <p:nvSpPr>
            <p:cNvPr id="6" name="Freeform 6"/>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7" name="TextBox 7"/>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9" name="Group 9"/>
          <p:cNvGrpSpPr/>
          <p:nvPr/>
        </p:nvGrpSpPr>
        <p:grpSpPr>
          <a:xfrm>
            <a:off x="6710865" y="3579424"/>
            <a:ext cx="9627947" cy="769225"/>
            <a:chOff x="0" y="0"/>
            <a:chExt cx="3208236" cy="256322"/>
          </a:xfrm>
        </p:grpSpPr>
        <p:sp>
          <p:nvSpPr>
            <p:cNvPr id="10" name="Freeform 10"/>
            <p:cNvSpPr/>
            <p:nvPr/>
          </p:nvSpPr>
          <p:spPr>
            <a:xfrm>
              <a:off x="0" y="0"/>
              <a:ext cx="3208236" cy="256322"/>
            </a:xfrm>
            <a:custGeom>
              <a:avLst/>
              <a:gdLst/>
              <a:ahLst/>
              <a:cxnLst/>
              <a:rect l="l" t="t" r="r" b="b"/>
              <a:pathLst>
                <a:path w="3208236" h="256322">
                  <a:moveTo>
                    <a:pt x="14474" y="0"/>
                  </a:moveTo>
                  <a:lnTo>
                    <a:pt x="3193762" y="0"/>
                  </a:lnTo>
                  <a:cubicBezTo>
                    <a:pt x="3201756" y="0"/>
                    <a:pt x="3208236" y="6480"/>
                    <a:pt x="3208236" y="14474"/>
                  </a:cubicBezTo>
                  <a:lnTo>
                    <a:pt x="3208236" y="241848"/>
                  </a:lnTo>
                  <a:cubicBezTo>
                    <a:pt x="3208236" y="249842"/>
                    <a:pt x="3201756" y="256322"/>
                    <a:pt x="3193762" y="256322"/>
                  </a:cubicBezTo>
                  <a:lnTo>
                    <a:pt x="14474" y="256322"/>
                  </a:lnTo>
                  <a:cubicBezTo>
                    <a:pt x="6480" y="256322"/>
                    <a:pt x="0" y="249842"/>
                    <a:pt x="0" y="241848"/>
                  </a:cubicBezTo>
                  <a:lnTo>
                    <a:pt x="0" y="14474"/>
                  </a:lnTo>
                  <a:cubicBezTo>
                    <a:pt x="0" y="6480"/>
                    <a:pt x="6480" y="0"/>
                    <a:pt x="14474" y="0"/>
                  </a:cubicBezTo>
                  <a:close/>
                </a:path>
              </a:pathLst>
            </a:custGeom>
            <a:solidFill>
              <a:srgbClr val="3898B5"/>
            </a:solidFill>
          </p:spPr>
        </p:sp>
        <p:sp>
          <p:nvSpPr>
            <p:cNvPr id="11" name="TextBox 11"/>
            <p:cNvSpPr txBox="1"/>
            <p:nvPr/>
          </p:nvSpPr>
          <p:spPr>
            <a:xfrm>
              <a:off x="0" y="-76200"/>
              <a:ext cx="3208236" cy="332522"/>
            </a:xfrm>
            <a:prstGeom prst="rect">
              <a:avLst/>
            </a:prstGeom>
          </p:spPr>
          <p:txBody>
            <a:bodyPr lIns="56055" tIns="56055" rIns="56055" bIns="56055" rtlCol="0" anchor="ctr"/>
            <a:lstStyle/>
            <a:p>
              <a:pPr algn="ctr">
                <a:lnSpc>
                  <a:spcPts val="4212"/>
                </a:lnSpc>
              </a:pPr>
              <a:endParaRPr/>
            </a:p>
          </p:txBody>
        </p:sp>
      </p:grpSp>
      <p:grpSp>
        <p:nvGrpSpPr>
          <p:cNvPr id="12" name="Group 12"/>
          <p:cNvGrpSpPr/>
          <p:nvPr/>
        </p:nvGrpSpPr>
        <p:grpSpPr>
          <a:xfrm>
            <a:off x="6689281" y="4663322"/>
            <a:ext cx="9649530" cy="769225"/>
            <a:chOff x="0" y="0"/>
            <a:chExt cx="3215428" cy="256322"/>
          </a:xfrm>
        </p:grpSpPr>
        <p:sp>
          <p:nvSpPr>
            <p:cNvPr id="13" name="Freeform 13"/>
            <p:cNvSpPr/>
            <p:nvPr/>
          </p:nvSpPr>
          <p:spPr>
            <a:xfrm>
              <a:off x="0" y="0"/>
              <a:ext cx="3215428" cy="256322"/>
            </a:xfrm>
            <a:custGeom>
              <a:avLst/>
              <a:gdLst/>
              <a:ahLst/>
              <a:cxnLst/>
              <a:rect l="l" t="t" r="r" b="b"/>
              <a:pathLst>
                <a:path w="3215428" h="256322">
                  <a:moveTo>
                    <a:pt x="14442" y="0"/>
                  </a:moveTo>
                  <a:lnTo>
                    <a:pt x="3200987" y="0"/>
                  </a:lnTo>
                  <a:cubicBezTo>
                    <a:pt x="3208962" y="0"/>
                    <a:pt x="3215428" y="6466"/>
                    <a:pt x="3215428" y="14442"/>
                  </a:cubicBezTo>
                  <a:lnTo>
                    <a:pt x="3215428" y="241880"/>
                  </a:lnTo>
                  <a:cubicBezTo>
                    <a:pt x="3215428" y="245711"/>
                    <a:pt x="3213907" y="249384"/>
                    <a:pt x="3211198" y="252092"/>
                  </a:cubicBezTo>
                  <a:cubicBezTo>
                    <a:pt x="3208490" y="254800"/>
                    <a:pt x="3204817" y="256322"/>
                    <a:pt x="3200987" y="256322"/>
                  </a:cubicBezTo>
                  <a:lnTo>
                    <a:pt x="14442" y="256322"/>
                  </a:lnTo>
                  <a:cubicBezTo>
                    <a:pt x="6466" y="256322"/>
                    <a:pt x="0" y="249856"/>
                    <a:pt x="0" y="241880"/>
                  </a:cubicBezTo>
                  <a:lnTo>
                    <a:pt x="0" y="14442"/>
                  </a:lnTo>
                  <a:cubicBezTo>
                    <a:pt x="0" y="6466"/>
                    <a:pt x="6466" y="0"/>
                    <a:pt x="14442" y="0"/>
                  </a:cubicBezTo>
                  <a:close/>
                </a:path>
              </a:pathLst>
            </a:custGeom>
            <a:solidFill>
              <a:srgbClr val="3898B5"/>
            </a:solidFill>
          </p:spPr>
        </p:sp>
        <p:sp>
          <p:nvSpPr>
            <p:cNvPr id="14" name="TextBox 14"/>
            <p:cNvSpPr txBox="1"/>
            <p:nvPr/>
          </p:nvSpPr>
          <p:spPr>
            <a:xfrm>
              <a:off x="0" y="-76200"/>
              <a:ext cx="3215428" cy="332522"/>
            </a:xfrm>
            <a:prstGeom prst="rect">
              <a:avLst/>
            </a:prstGeom>
          </p:spPr>
          <p:txBody>
            <a:bodyPr lIns="56055" tIns="56055" rIns="56055" bIns="56055" rtlCol="0" anchor="ctr"/>
            <a:lstStyle/>
            <a:p>
              <a:pPr algn="ctr">
                <a:lnSpc>
                  <a:spcPts val="4212"/>
                </a:lnSpc>
              </a:pPr>
              <a:endParaRPr/>
            </a:p>
          </p:txBody>
        </p:sp>
      </p:grpSp>
      <p:grpSp>
        <p:nvGrpSpPr>
          <p:cNvPr id="15" name="Group 15"/>
          <p:cNvGrpSpPr/>
          <p:nvPr/>
        </p:nvGrpSpPr>
        <p:grpSpPr>
          <a:xfrm>
            <a:off x="989798" y="4340545"/>
            <a:ext cx="213421" cy="21342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98B5"/>
            </a:solidFill>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18" name="TextBox 18"/>
          <p:cNvSpPr txBox="1"/>
          <p:nvPr/>
        </p:nvSpPr>
        <p:spPr>
          <a:xfrm>
            <a:off x="1461611" y="4174039"/>
            <a:ext cx="4416236"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2 cách khai thác CSDL</a:t>
            </a:r>
          </a:p>
        </p:txBody>
      </p:sp>
      <p:grpSp>
        <p:nvGrpSpPr>
          <p:cNvPr id="19" name="Group 19"/>
          <p:cNvGrpSpPr/>
          <p:nvPr/>
        </p:nvGrpSpPr>
        <p:grpSpPr>
          <a:xfrm>
            <a:off x="989798" y="2774545"/>
            <a:ext cx="213421" cy="213421"/>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98B5"/>
            </a:solidFill>
          </p:spPr>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22" name="AutoShape 22"/>
          <p:cNvSpPr/>
          <p:nvPr/>
        </p:nvSpPr>
        <p:spPr>
          <a:xfrm flipV="1">
            <a:off x="5877846" y="3964036"/>
            <a:ext cx="833018" cy="483219"/>
          </a:xfrm>
          <a:prstGeom prst="line">
            <a:avLst/>
          </a:prstGeom>
          <a:ln w="38100" cap="flat">
            <a:solidFill>
              <a:srgbClr val="000000"/>
            </a:solidFill>
            <a:prstDash val="solid"/>
            <a:headEnd type="none" w="sm" len="sm"/>
            <a:tailEnd type="arrow" w="med" len="sm"/>
          </a:ln>
        </p:spPr>
      </p:sp>
      <p:sp>
        <p:nvSpPr>
          <p:cNvPr id="23" name="AutoShape 23"/>
          <p:cNvSpPr/>
          <p:nvPr/>
        </p:nvSpPr>
        <p:spPr>
          <a:xfrm>
            <a:off x="5877846" y="4447255"/>
            <a:ext cx="811435" cy="600679"/>
          </a:xfrm>
          <a:prstGeom prst="line">
            <a:avLst/>
          </a:prstGeom>
          <a:ln w="38100" cap="flat">
            <a:solidFill>
              <a:srgbClr val="000000"/>
            </a:solidFill>
            <a:prstDash val="solid"/>
            <a:headEnd type="none" w="sm" len="sm"/>
            <a:tailEnd type="arrow" w="med" len="sm"/>
          </a:ln>
        </p:spPr>
      </p:sp>
      <p:sp>
        <p:nvSpPr>
          <p:cNvPr id="24" name="TextBox 24"/>
          <p:cNvSpPr txBox="1"/>
          <p:nvPr/>
        </p:nvSpPr>
        <p:spPr>
          <a:xfrm>
            <a:off x="799660" y="593407"/>
            <a:ext cx="10834742" cy="670829"/>
          </a:xfrm>
          <a:prstGeom prst="rect">
            <a:avLst/>
          </a:prstGeom>
        </p:spPr>
        <p:txBody>
          <a:bodyPr lIns="0" tIns="0" rIns="0" bIns="0" rtlCol="0" anchor="t">
            <a:spAutoFit/>
          </a:bodyPr>
          <a:lstStyle/>
          <a:p>
            <a:pPr algn="ctr">
              <a:lnSpc>
                <a:spcPts val="5329"/>
              </a:lnSpc>
            </a:pPr>
            <a:r>
              <a:rPr lang="en-US" sz="4555">
                <a:solidFill>
                  <a:srgbClr val="000000"/>
                </a:solidFill>
                <a:latin typeface="Montserrat Ultra-Bold"/>
              </a:rPr>
              <a:t>2.1. THIẾT KẾ TRUY VẤN ĐƠN GIẢN</a:t>
            </a:r>
          </a:p>
        </p:txBody>
      </p:sp>
      <p:sp>
        <p:nvSpPr>
          <p:cNvPr id="25" name="TextBox 25"/>
          <p:cNvSpPr txBox="1"/>
          <p:nvPr/>
        </p:nvSpPr>
        <p:spPr>
          <a:xfrm>
            <a:off x="866335" y="1602704"/>
            <a:ext cx="5761215" cy="630187"/>
          </a:xfrm>
          <a:prstGeom prst="rect">
            <a:avLst/>
          </a:prstGeom>
        </p:spPr>
        <p:txBody>
          <a:bodyPr lIns="0" tIns="0" rIns="0" bIns="0" rtlCol="0" anchor="t">
            <a:spAutoFit/>
          </a:bodyPr>
          <a:lstStyle/>
          <a:p>
            <a:pPr algn="ctr">
              <a:lnSpc>
                <a:spcPts val="5272"/>
              </a:lnSpc>
              <a:spcBef>
                <a:spcPct val="0"/>
              </a:spcBef>
            </a:pPr>
            <a:r>
              <a:rPr lang="en-US" sz="3766" spc="15">
                <a:solidFill>
                  <a:srgbClr val="000000"/>
                </a:solidFill>
                <a:latin typeface="Montserrat Bold"/>
              </a:rPr>
              <a:t>a) Nhắc lại về truy vấn</a:t>
            </a:r>
          </a:p>
        </p:txBody>
      </p:sp>
      <p:sp>
        <p:nvSpPr>
          <p:cNvPr id="26" name="TextBox 26"/>
          <p:cNvSpPr txBox="1"/>
          <p:nvPr/>
        </p:nvSpPr>
        <p:spPr>
          <a:xfrm>
            <a:off x="6834328" y="3684771"/>
            <a:ext cx="9504484" cy="489284"/>
          </a:xfrm>
          <a:prstGeom prst="rect">
            <a:avLst/>
          </a:prstGeom>
        </p:spPr>
        <p:txBody>
          <a:bodyPr lIns="0" tIns="0" rIns="0" bIns="0" rtlCol="0" anchor="t">
            <a:spAutoFit/>
          </a:bodyPr>
          <a:lstStyle/>
          <a:p>
            <a:pPr algn="just">
              <a:lnSpc>
                <a:spcPts val="4006"/>
              </a:lnSpc>
            </a:pPr>
            <a:r>
              <a:rPr lang="en-US" sz="2861" spc="11">
                <a:solidFill>
                  <a:srgbClr val="F6FFC4"/>
                </a:solidFill>
                <a:latin typeface="Montserrat Bold"/>
              </a:rPr>
              <a:t>Khai thác CSDL bằng câu truy vấn SQL đơn giản</a:t>
            </a:r>
          </a:p>
        </p:txBody>
      </p:sp>
      <p:sp>
        <p:nvSpPr>
          <p:cNvPr id="27" name="TextBox 27"/>
          <p:cNvSpPr txBox="1"/>
          <p:nvPr/>
        </p:nvSpPr>
        <p:spPr>
          <a:xfrm>
            <a:off x="1461611" y="2585315"/>
            <a:ext cx="14472924" cy="994109"/>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Truy vấn CSDL (query) là một phát biểu thể hiện yêu cầu của của người dùng đối với CSDL.</a:t>
            </a:r>
          </a:p>
        </p:txBody>
      </p:sp>
      <p:sp>
        <p:nvSpPr>
          <p:cNvPr id="28" name="TextBox 28"/>
          <p:cNvSpPr txBox="1"/>
          <p:nvPr/>
        </p:nvSpPr>
        <p:spPr>
          <a:xfrm>
            <a:off x="6834328" y="4774718"/>
            <a:ext cx="9504484" cy="489284"/>
          </a:xfrm>
          <a:prstGeom prst="rect">
            <a:avLst/>
          </a:prstGeom>
        </p:spPr>
        <p:txBody>
          <a:bodyPr lIns="0" tIns="0" rIns="0" bIns="0" rtlCol="0" anchor="t">
            <a:spAutoFit/>
          </a:bodyPr>
          <a:lstStyle/>
          <a:p>
            <a:pPr algn="just">
              <a:lnSpc>
                <a:spcPts val="4006"/>
              </a:lnSpc>
            </a:pPr>
            <a:r>
              <a:rPr lang="en-US" sz="2861" spc="11">
                <a:solidFill>
                  <a:srgbClr val="F6FFC4"/>
                </a:solidFill>
                <a:latin typeface="Montserrat Bold"/>
              </a:rPr>
              <a:t>Khai thác CSDL bằng ngôn ngữ truy vấn QBE</a:t>
            </a:r>
          </a:p>
        </p:txBody>
      </p:sp>
      <p:sp>
        <p:nvSpPr>
          <p:cNvPr id="29" name="Freeform 29"/>
          <p:cNvSpPr/>
          <p:nvPr/>
        </p:nvSpPr>
        <p:spPr>
          <a:xfrm>
            <a:off x="371980" y="5632572"/>
            <a:ext cx="8570045" cy="4200236"/>
          </a:xfrm>
          <a:custGeom>
            <a:avLst/>
            <a:gdLst/>
            <a:ahLst/>
            <a:cxnLst/>
            <a:rect l="l" t="t" r="r" b="b"/>
            <a:pathLst>
              <a:path w="8570045" h="4200236">
                <a:moveTo>
                  <a:pt x="0" y="0"/>
                </a:moveTo>
                <a:lnTo>
                  <a:pt x="8570046" y="0"/>
                </a:lnTo>
                <a:lnTo>
                  <a:pt x="8570046" y="4200236"/>
                </a:lnTo>
                <a:lnTo>
                  <a:pt x="0" y="4200236"/>
                </a:lnTo>
                <a:lnTo>
                  <a:pt x="0" y="0"/>
                </a:lnTo>
                <a:close/>
              </a:path>
            </a:pathLst>
          </a:custGeom>
          <a:blipFill>
            <a:blip r:embed="rId2"/>
            <a:stretch>
              <a:fillRect t="-3609" r="-74553" b="-10312"/>
            </a:stretch>
          </a:blipFill>
        </p:spPr>
      </p:sp>
      <p:sp>
        <p:nvSpPr>
          <p:cNvPr id="30" name="Freeform 30"/>
          <p:cNvSpPr/>
          <p:nvPr/>
        </p:nvSpPr>
        <p:spPr>
          <a:xfrm>
            <a:off x="9337185" y="5632572"/>
            <a:ext cx="8370981" cy="4323474"/>
          </a:xfrm>
          <a:custGeom>
            <a:avLst/>
            <a:gdLst/>
            <a:ahLst/>
            <a:cxnLst/>
            <a:rect l="l" t="t" r="r" b="b"/>
            <a:pathLst>
              <a:path w="8370981" h="4323474">
                <a:moveTo>
                  <a:pt x="0" y="0"/>
                </a:moveTo>
                <a:lnTo>
                  <a:pt x="8370981" y="0"/>
                </a:lnTo>
                <a:lnTo>
                  <a:pt x="8370981" y="4323473"/>
                </a:lnTo>
                <a:lnTo>
                  <a:pt x="0" y="4323473"/>
                </a:lnTo>
                <a:lnTo>
                  <a:pt x="0" y="0"/>
                </a:lnTo>
                <a:close/>
              </a:path>
            </a:pathLst>
          </a:custGeom>
          <a:blipFill>
            <a:blip r:embed="rId3"/>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1980" y="0"/>
            <a:ext cx="743961" cy="3086100"/>
            <a:chOff x="0" y="0"/>
            <a:chExt cx="195940" cy="812800"/>
          </a:xfrm>
        </p:grpSpPr>
        <p:sp>
          <p:nvSpPr>
            <p:cNvPr id="3" name="Freeform 3"/>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4" name="TextBox 4"/>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7916020" y="0"/>
            <a:ext cx="743961" cy="3086100"/>
            <a:chOff x="0" y="0"/>
            <a:chExt cx="195940" cy="812800"/>
          </a:xfrm>
        </p:grpSpPr>
        <p:sp>
          <p:nvSpPr>
            <p:cNvPr id="6" name="Freeform 6"/>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7" name="TextBox 7"/>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9" name="Group 9"/>
          <p:cNvGrpSpPr/>
          <p:nvPr/>
        </p:nvGrpSpPr>
        <p:grpSpPr>
          <a:xfrm>
            <a:off x="989798" y="3593530"/>
            <a:ext cx="213421" cy="21342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98B5"/>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grpSp>
        <p:nvGrpSpPr>
          <p:cNvPr id="12" name="Group 12"/>
          <p:cNvGrpSpPr/>
          <p:nvPr/>
        </p:nvGrpSpPr>
        <p:grpSpPr>
          <a:xfrm>
            <a:off x="989798" y="2774545"/>
            <a:ext cx="213421" cy="21342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98B5"/>
            </a:soli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grpSp>
        <p:nvGrpSpPr>
          <p:cNvPr id="15" name="Group 15"/>
          <p:cNvGrpSpPr/>
          <p:nvPr/>
        </p:nvGrpSpPr>
        <p:grpSpPr>
          <a:xfrm>
            <a:off x="8309900" y="4325883"/>
            <a:ext cx="1274989" cy="1274989"/>
            <a:chOff x="0" y="0"/>
            <a:chExt cx="812800" cy="812800"/>
          </a:xfrm>
        </p:grpSpPr>
        <p:sp>
          <p:nvSpPr>
            <p:cNvPr id="16" name="Freeform 16"/>
            <p:cNvSpPr/>
            <p:nvPr/>
          </p:nvSpPr>
          <p:spPr>
            <a:xfrm>
              <a:off x="0" y="0"/>
              <a:ext cx="812800" cy="812800"/>
            </a:xfrm>
            <a:custGeom>
              <a:avLst/>
              <a:gdLst/>
              <a:ahLst/>
              <a:cxnLst/>
              <a:rect l="l" t="t" r="r" b="b"/>
              <a:pathLst>
                <a:path w="812800" h="812800">
                  <a:moveTo>
                    <a:pt x="406400" y="812800"/>
                  </a:moveTo>
                  <a:lnTo>
                    <a:pt x="0" y="406400"/>
                  </a:lnTo>
                  <a:lnTo>
                    <a:pt x="203200" y="406400"/>
                  </a:lnTo>
                  <a:lnTo>
                    <a:pt x="203200" y="0"/>
                  </a:lnTo>
                  <a:lnTo>
                    <a:pt x="609600" y="0"/>
                  </a:lnTo>
                  <a:lnTo>
                    <a:pt x="609600" y="406400"/>
                  </a:lnTo>
                  <a:lnTo>
                    <a:pt x="812800" y="406400"/>
                  </a:lnTo>
                  <a:lnTo>
                    <a:pt x="406400" y="812800"/>
                  </a:lnTo>
                  <a:close/>
                </a:path>
              </a:pathLst>
            </a:custGeom>
            <a:solidFill>
              <a:srgbClr val="F40202"/>
            </a:solidFill>
          </p:spPr>
        </p:sp>
        <p:sp>
          <p:nvSpPr>
            <p:cNvPr id="17" name="TextBox 17"/>
            <p:cNvSpPr txBox="1"/>
            <p:nvPr/>
          </p:nvSpPr>
          <p:spPr>
            <a:xfrm>
              <a:off x="203200" y="-47625"/>
              <a:ext cx="406400" cy="758825"/>
            </a:xfrm>
            <a:prstGeom prst="rect">
              <a:avLst/>
            </a:prstGeom>
          </p:spPr>
          <p:txBody>
            <a:bodyPr lIns="50800" tIns="50800" rIns="50800" bIns="50800" rtlCol="0" anchor="ctr"/>
            <a:lstStyle/>
            <a:p>
              <a:pPr algn="ctr">
                <a:lnSpc>
                  <a:spcPts val="2800"/>
                </a:lnSpc>
              </a:pPr>
              <a:endParaRPr/>
            </a:p>
          </p:txBody>
        </p:sp>
      </p:grpSp>
      <p:sp>
        <p:nvSpPr>
          <p:cNvPr id="18" name="TextBox 18"/>
          <p:cNvSpPr txBox="1"/>
          <p:nvPr/>
        </p:nvSpPr>
        <p:spPr>
          <a:xfrm>
            <a:off x="1461611" y="3427024"/>
            <a:ext cx="16246555"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Access tự động chuyển bảng QBE sang câu truy vấn SQL tương đương và ngược lại.</a:t>
            </a:r>
          </a:p>
        </p:txBody>
      </p:sp>
      <p:sp>
        <p:nvSpPr>
          <p:cNvPr id="19" name="TextBox 19"/>
          <p:cNvSpPr txBox="1"/>
          <p:nvPr/>
        </p:nvSpPr>
        <p:spPr>
          <a:xfrm>
            <a:off x="799660" y="593407"/>
            <a:ext cx="10834742" cy="670829"/>
          </a:xfrm>
          <a:prstGeom prst="rect">
            <a:avLst/>
          </a:prstGeom>
        </p:spPr>
        <p:txBody>
          <a:bodyPr lIns="0" tIns="0" rIns="0" bIns="0" rtlCol="0" anchor="t">
            <a:spAutoFit/>
          </a:bodyPr>
          <a:lstStyle/>
          <a:p>
            <a:pPr algn="ctr">
              <a:lnSpc>
                <a:spcPts val="5329"/>
              </a:lnSpc>
            </a:pPr>
            <a:r>
              <a:rPr lang="en-US" sz="4555">
                <a:solidFill>
                  <a:srgbClr val="000000"/>
                </a:solidFill>
                <a:latin typeface="Montserrat Ultra-Bold"/>
              </a:rPr>
              <a:t>2.1. THIẾT KẾ TRUY VẤN ĐƠN GIẢN</a:t>
            </a:r>
          </a:p>
        </p:txBody>
      </p:sp>
      <p:sp>
        <p:nvSpPr>
          <p:cNvPr id="20" name="TextBox 20"/>
          <p:cNvSpPr txBox="1"/>
          <p:nvPr/>
        </p:nvSpPr>
        <p:spPr>
          <a:xfrm>
            <a:off x="866335" y="1602704"/>
            <a:ext cx="5761215" cy="630187"/>
          </a:xfrm>
          <a:prstGeom prst="rect">
            <a:avLst/>
          </a:prstGeom>
        </p:spPr>
        <p:txBody>
          <a:bodyPr lIns="0" tIns="0" rIns="0" bIns="0" rtlCol="0" anchor="t">
            <a:spAutoFit/>
          </a:bodyPr>
          <a:lstStyle/>
          <a:p>
            <a:pPr algn="ctr">
              <a:lnSpc>
                <a:spcPts val="5272"/>
              </a:lnSpc>
              <a:spcBef>
                <a:spcPct val="0"/>
              </a:spcBef>
            </a:pPr>
            <a:r>
              <a:rPr lang="en-US" sz="3766" spc="15">
                <a:solidFill>
                  <a:srgbClr val="000000"/>
                </a:solidFill>
                <a:latin typeface="Montserrat Bold"/>
              </a:rPr>
              <a:t>a) Nhắc lại về truy vấn</a:t>
            </a:r>
          </a:p>
        </p:txBody>
      </p:sp>
      <p:sp>
        <p:nvSpPr>
          <p:cNvPr id="21" name="TextBox 21"/>
          <p:cNvSpPr txBox="1"/>
          <p:nvPr/>
        </p:nvSpPr>
        <p:spPr>
          <a:xfrm>
            <a:off x="1461611" y="2585315"/>
            <a:ext cx="14472924" cy="489284"/>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Microsoft Access là một hệ QT CSDL cho truy vấn bằng cả SQL và QBE.</a:t>
            </a:r>
          </a:p>
        </p:txBody>
      </p:sp>
      <p:sp>
        <p:nvSpPr>
          <p:cNvPr id="22" name="TextBox 22"/>
          <p:cNvSpPr txBox="1"/>
          <p:nvPr/>
        </p:nvSpPr>
        <p:spPr>
          <a:xfrm>
            <a:off x="3803981" y="5808407"/>
            <a:ext cx="11561814" cy="994109"/>
          </a:xfrm>
          <a:prstGeom prst="rect">
            <a:avLst/>
          </a:prstGeom>
        </p:spPr>
        <p:txBody>
          <a:bodyPr lIns="0" tIns="0" rIns="0" bIns="0" rtlCol="0" anchor="t">
            <a:spAutoFit/>
          </a:bodyPr>
          <a:lstStyle/>
          <a:p>
            <a:pPr algn="just">
              <a:lnSpc>
                <a:spcPts val="4006"/>
              </a:lnSpc>
            </a:pPr>
            <a:r>
              <a:rPr lang="en-US" sz="2861" spc="11">
                <a:solidFill>
                  <a:srgbClr val="000000"/>
                </a:solidFill>
                <a:latin typeface="Montserrat"/>
              </a:rPr>
              <a:t>Bài học này chúng ta sẽ thiết kế truy vấn bằng ngôn ngữ QBE trên hệ QT CSDL Microsoft Access.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1980" y="0"/>
            <a:ext cx="743961" cy="3086100"/>
            <a:chOff x="0" y="0"/>
            <a:chExt cx="195940" cy="812800"/>
          </a:xfrm>
        </p:grpSpPr>
        <p:sp>
          <p:nvSpPr>
            <p:cNvPr id="3" name="Freeform 3"/>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4" name="TextBox 4"/>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7916020" y="0"/>
            <a:ext cx="743961" cy="3086100"/>
            <a:chOff x="0" y="0"/>
            <a:chExt cx="195940" cy="812800"/>
          </a:xfrm>
        </p:grpSpPr>
        <p:sp>
          <p:nvSpPr>
            <p:cNvPr id="6" name="Freeform 6"/>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7" name="TextBox 7"/>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sp>
        <p:nvSpPr>
          <p:cNvPr id="9" name="TextBox 9"/>
          <p:cNvSpPr txBox="1"/>
          <p:nvPr/>
        </p:nvSpPr>
        <p:spPr>
          <a:xfrm>
            <a:off x="799660" y="593407"/>
            <a:ext cx="10834742" cy="670829"/>
          </a:xfrm>
          <a:prstGeom prst="rect">
            <a:avLst/>
          </a:prstGeom>
        </p:spPr>
        <p:txBody>
          <a:bodyPr lIns="0" tIns="0" rIns="0" bIns="0" rtlCol="0" anchor="t">
            <a:spAutoFit/>
          </a:bodyPr>
          <a:lstStyle/>
          <a:p>
            <a:pPr algn="ctr">
              <a:lnSpc>
                <a:spcPts val="5329"/>
              </a:lnSpc>
            </a:pPr>
            <a:r>
              <a:rPr lang="en-US" sz="4555">
                <a:solidFill>
                  <a:srgbClr val="000000"/>
                </a:solidFill>
                <a:latin typeface="Montserrat Ultra-Bold"/>
              </a:rPr>
              <a:t>2.1. THIẾT KẾ TRUY VẤN ĐƠN GIẢN</a:t>
            </a:r>
          </a:p>
        </p:txBody>
      </p:sp>
      <p:sp>
        <p:nvSpPr>
          <p:cNvPr id="10" name="TextBox 10"/>
          <p:cNvSpPr txBox="1"/>
          <p:nvPr/>
        </p:nvSpPr>
        <p:spPr>
          <a:xfrm>
            <a:off x="866335" y="1602704"/>
            <a:ext cx="5133363" cy="630187"/>
          </a:xfrm>
          <a:prstGeom prst="rect">
            <a:avLst/>
          </a:prstGeom>
        </p:spPr>
        <p:txBody>
          <a:bodyPr lIns="0" tIns="0" rIns="0" bIns="0" rtlCol="0" anchor="t">
            <a:spAutoFit/>
          </a:bodyPr>
          <a:lstStyle/>
          <a:p>
            <a:pPr algn="ctr">
              <a:lnSpc>
                <a:spcPts val="5272"/>
              </a:lnSpc>
              <a:spcBef>
                <a:spcPct val="0"/>
              </a:spcBef>
            </a:pPr>
            <a:r>
              <a:rPr lang="en-US" sz="3766" spc="15">
                <a:solidFill>
                  <a:srgbClr val="000000"/>
                </a:solidFill>
                <a:latin typeface="Montserrat Bold"/>
              </a:rPr>
              <a:t>b) Thiết kế truy vấn</a:t>
            </a:r>
          </a:p>
        </p:txBody>
      </p:sp>
      <p:sp>
        <p:nvSpPr>
          <p:cNvPr id="11" name="TextBox 11"/>
          <p:cNvSpPr txBox="1"/>
          <p:nvPr/>
        </p:nvSpPr>
        <p:spPr>
          <a:xfrm>
            <a:off x="2446700" y="4403459"/>
            <a:ext cx="14812600" cy="1208521"/>
          </a:xfrm>
          <a:prstGeom prst="rect">
            <a:avLst/>
          </a:prstGeom>
        </p:spPr>
        <p:txBody>
          <a:bodyPr lIns="0" tIns="0" rIns="0" bIns="0" rtlCol="0" anchor="t">
            <a:spAutoFit/>
          </a:bodyPr>
          <a:lstStyle/>
          <a:p>
            <a:pPr algn="just">
              <a:lnSpc>
                <a:spcPts val="4882"/>
              </a:lnSpc>
            </a:pPr>
            <a:r>
              <a:rPr lang="en-US" sz="3487" spc="13">
                <a:solidFill>
                  <a:srgbClr val="000000"/>
                </a:solidFill>
                <a:latin typeface="Montserrat"/>
              </a:rPr>
              <a:t>Thiết kế truy vấn: “</a:t>
            </a:r>
            <a:r>
              <a:rPr lang="en-US" sz="3487" spc="13">
                <a:solidFill>
                  <a:srgbClr val="000000"/>
                </a:solidFill>
                <a:latin typeface="Montserrat Bold Italics"/>
              </a:rPr>
              <a:t>Đưa ra danh sách bạn đọc đã mượn/trả sách trong CSDL quản lí thư viện</a:t>
            </a:r>
            <a:r>
              <a:rPr lang="en-US" sz="3487" spc="13">
                <a:solidFill>
                  <a:srgbClr val="000000"/>
                </a:solidFill>
                <a:latin typeface="Montserrat"/>
              </a:rPr>
              <a:t>”</a:t>
            </a:r>
          </a:p>
        </p:txBody>
      </p:sp>
      <p:grpSp>
        <p:nvGrpSpPr>
          <p:cNvPr id="12" name="Group 12"/>
          <p:cNvGrpSpPr/>
          <p:nvPr/>
        </p:nvGrpSpPr>
        <p:grpSpPr>
          <a:xfrm>
            <a:off x="630623" y="4656444"/>
            <a:ext cx="1393427" cy="769225"/>
            <a:chOff x="0" y="0"/>
            <a:chExt cx="464319" cy="256322"/>
          </a:xfrm>
        </p:grpSpPr>
        <p:sp>
          <p:nvSpPr>
            <p:cNvPr id="13" name="Freeform 13"/>
            <p:cNvSpPr/>
            <p:nvPr/>
          </p:nvSpPr>
          <p:spPr>
            <a:xfrm>
              <a:off x="0" y="0"/>
              <a:ext cx="464319" cy="256322"/>
            </a:xfrm>
            <a:custGeom>
              <a:avLst/>
              <a:gdLst/>
              <a:ahLst/>
              <a:cxnLst/>
              <a:rect l="l" t="t" r="r" b="b"/>
              <a:pathLst>
                <a:path w="464319" h="256322">
                  <a:moveTo>
                    <a:pt x="100009" y="0"/>
                  </a:moveTo>
                  <a:lnTo>
                    <a:pt x="364311" y="0"/>
                  </a:lnTo>
                  <a:cubicBezTo>
                    <a:pt x="419544" y="0"/>
                    <a:pt x="464319" y="44775"/>
                    <a:pt x="464319" y="100009"/>
                  </a:cubicBezTo>
                  <a:lnTo>
                    <a:pt x="464319" y="156313"/>
                  </a:lnTo>
                  <a:cubicBezTo>
                    <a:pt x="464319" y="211547"/>
                    <a:pt x="419544" y="256322"/>
                    <a:pt x="364311" y="256322"/>
                  </a:cubicBezTo>
                  <a:lnTo>
                    <a:pt x="100009" y="256322"/>
                  </a:lnTo>
                  <a:cubicBezTo>
                    <a:pt x="44775" y="256322"/>
                    <a:pt x="0" y="211547"/>
                    <a:pt x="0" y="156313"/>
                  </a:cubicBezTo>
                  <a:lnTo>
                    <a:pt x="0" y="100009"/>
                  </a:lnTo>
                  <a:cubicBezTo>
                    <a:pt x="0" y="44775"/>
                    <a:pt x="44775" y="0"/>
                    <a:pt x="100009" y="0"/>
                  </a:cubicBezTo>
                  <a:close/>
                </a:path>
              </a:pathLst>
            </a:custGeom>
            <a:solidFill>
              <a:srgbClr val="3898B5"/>
            </a:solidFill>
          </p:spPr>
        </p:sp>
        <p:sp>
          <p:nvSpPr>
            <p:cNvPr id="14" name="TextBox 14"/>
            <p:cNvSpPr txBox="1"/>
            <p:nvPr/>
          </p:nvSpPr>
          <p:spPr>
            <a:xfrm>
              <a:off x="0" y="-76200"/>
              <a:ext cx="464319" cy="332522"/>
            </a:xfrm>
            <a:prstGeom prst="rect">
              <a:avLst/>
            </a:prstGeom>
          </p:spPr>
          <p:txBody>
            <a:bodyPr lIns="56055" tIns="56055" rIns="56055" bIns="56055" rtlCol="0" anchor="ctr"/>
            <a:lstStyle/>
            <a:p>
              <a:pPr algn="ctr">
                <a:lnSpc>
                  <a:spcPts val="4212"/>
                </a:lnSpc>
              </a:pPr>
              <a:endParaRPr/>
            </a:p>
          </p:txBody>
        </p:sp>
      </p:grpSp>
      <p:sp>
        <p:nvSpPr>
          <p:cNvPr id="15" name="TextBox 15"/>
          <p:cNvSpPr txBox="1"/>
          <p:nvPr/>
        </p:nvSpPr>
        <p:spPr>
          <a:xfrm>
            <a:off x="754086" y="4761792"/>
            <a:ext cx="1269964" cy="489284"/>
          </a:xfrm>
          <a:prstGeom prst="rect">
            <a:avLst/>
          </a:prstGeom>
        </p:spPr>
        <p:txBody>
          <a:bodyPr lIns="0" tIns="0" rIns="0" bIns="0" rtlCol="0" anchor="t">
            <a:spAutoFit/>
          </a:bodyPr>
          <a:lstStyle/>
          <a:p>
            <a:pPr algn="just">
              <a:lnSpc>
                <a:spcPts val="4006"/>
              </a:lnSpc>
            </a:pPr>
            <a:r>
              <a:rPr lang="en-US" sz="2861" spc="11">
                <a:solidFill>
                  <a:srgbClr val="F6FFC4"/>
                </a:solidFill>
                <a:latin typeface="Montserrat Bold"/>
              </a:rPr>
              <a:t>Ví dụ:</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1980" y="0"/>
            <a:ext cx="743961" cy="3086100"/>
            <a:chOff x="0" y="0"/>
            <a:chExt cx="195940" cy="812800"/>
          </a:xfrm>
        </p:grpSpPr>
        <p:sp>
          <p:nvSpPr>
            <p:cNvPr id="3" name="Freeform 3"/>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4" name="TextBox 4"/>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5" name="Group 5"/>
          <p:cNvGrpSpPr/>
          <p:nvPr/>
        </p:nvGrpSpPr>
        <p:grpSpPr>
          <a:xfrm>
            <a:off x="17916020" y="0"/>
            <a:ext cx="743961" cy="3086100"/>
            <a:chOff x="0" y="0"/>
            <a:chExt cx="195940" cy="812800"/>
          </a:xfrm>
        </p:grpSpPr>
        <p:sp>
          <p:nvSpPr>
            <p:cNvPr id="6" name="Freeform 6"/>
            <p:cNvSpPr/>
            <p:nvPr/>
          </p:nvSpPr>
          <p:spPr>
            <a:xfrm>
              <a:off x="0" y="0"/>
              <a:ext cx="195940" cy="812800"/>
            </a:xfrm>
            <a:custGeom>
              <a:avLst/>
              <a:gdLst/>
              <a:ahLst/>
              <a:cxnLst/>
              <a:rect l="l" t="t" r="r" b="b"/>
              <a:pathLst>
                <a:path w="195940" h="812800">
                  <a:moveTo>
                    <a:pt x="0" y="0"/>
                  </a:moveTo>
                  <a:lnTo>
                    <a:pt x="195940" y="0"/>
                  </a:lnTo>
                  <a:lnTo>
                    <a:pt x="195940" y="812800"/>
                  </a:lnTo>
                  <a:lnTo>
                    <a:pt x="0" y="812800"/>
                  </a:lnTo>
                  <a:close/>
                </a:path>
              </a:pathLst>
            </a:custGeom>
            <a:solidFill>
              <a:srgbClr val="3898B5"/>
            </a:solidFill>
          </p:spPr>
        </p:sp>
        <p:sp>
          <p:nvSpPr>
            <p:cNvPr id="7" name="TextBox 7"/>
            <p:cNvSpPr txBox="1"/>
            <p:nvPr/>
          </p:nvSpPr>
          <p:spPr>
            <a:xfrm>
              <a:off x="0" y="-47625"/>
              <a:ext cx="195940" cy="860425"/>
            </a:xfrm>
            <a:prstGeom prst="rect">
              <a:avLst/>
            </a:prstGeom>
          </p:spPr>
          <p:txBody>
            <a:bodyPr lIns="50800" tIns="50800" rIns="50800" bIns="50800" rtlCol="0" anchor="ctr"/>
            <a:lstStyle/>
            <a:p>
              <a:pPr algn="ctr">
                <a:lnSpc>
                  <a:spcPts val="2800"/>
                </a:lnSpc>
              </a:pPr>
              <a:endParaRPr/>
            </a:p>
          </p:txBody>
        </p:sp>
      </p:grpSp>
      <p:grpSp>
        <p:nvGrpSpPr>
          <p:cNvPr id="9" name="Group 9"/>
          <p:cNvGrpSpPr/>
          <p:nvPr/>
        </p:nvGrpSpPr>
        <p:grpSpPr>
          <a:xfrm>
            <a:off x="6964027" y="2051915"/>
            <a:ext cx="4359945" cy="769225"/>
            <a:chOff x="0" y="0"/>
            <a:chExt cx="1452826" cy="256322"/>
          </a:xfrm>
        </p:grpSpPr>
        <p:sp>
          <p:nvSpPr>
            <p:cNvPr id="10" name="Freeform 10"/>
            <p:cNvSpPr/>
            <p:nvPr/>
          </p:nvSpPr>
          <p:spPr>
            <a:xfrm>
              <a:off x="0" y="0"/>
              <a:ext cx="1452826" cy="256322"/>
            </a:xfrm>
            <a:custGeom>
              <a:avLst/>
              <a:gdLst/>
              <a:ahLst/>
              <a:cxnLst/>
              <a:rect l="l" t="t" r="r" b="b"/>
              <a:pathLst>
                <a:path w="1452826" h="256322">
                  <a:moveTo>
                    <a:pt x="31962" y="0"/>
                  </a:moveTo>
                  <a:lnTo>
                    <a:pt x="1420864" y="0"/>
                  </a:lnTo>
                  <a:cubicBezTo>
                    <a:pt x="1429341" y="0"/>
                    <a:pt x="1437471" y="3367"/>
                    <a:pt x="1443465" y="9362"/>
                  </a:cubicBezTo>
                  <a:cubicBezTo>
                    <a:pt x="1449459" y="15356"/>
                    <a:pt x="1452826" y="23485"/>
                    <a:pt x="1452826" y="31962"/>
                  </a:cubicBezTo>
                  <a:lnTo>
                    <a:pt x="1452826" y="224360"/>
                  </a:lnTo>
                  <a:cubicBezTo>
                    <a:pt x="1452826" y="232836"/>
                    <a:pt x="1449459" y="240966"/>
                    <a:pt x="1443465" y="246960"/>
                  </a:cubicBezTo>
                  <a:cubicBezTo>
                    <a:pt x="1437471" y="252955"/>
                    <a:pt x="1429341" y="256322"/>
                    <a:pt x="1420864" y="256322"/>
                  </a:cubicBezTo>
                  <a:lnTo>
                    <a:pt x="31962" y="256322"/>
                  </a:lnTo>
                  <a:cubicBezTo>
                    <a:pt x="14310" y="256322"/>
                    <a:pt x="0" y="242012"/>
                    <a:pt x="0" y="224360"/>
                  </a:cubicBezTo>
                  <a:lnTo>
                    <a:pt x="0" y="31962"/>
                  </a:lnTo>
                  <a:cubicBezTo>
                    <a:pt x="0" y="23485"/>
                    <a:pt x="3367" y="15356"/>
                    <a:pt x="9362" y="9362"/>
                  </a:cubicBezTo>
                  <a:cubicBezTo>
                    <a:pt x="15356" y="3367"/>
                    <a:pt x="23485" y="0"/>
                    <a:pt x="31962" y="0"/>
                  </a:cubicBezTo>
                  <a:close/>
                </a:path>
              </a:pathLst>
            </a:custGeom>
            <a:solidFill>
              <a:srgbClr val="3898B5"/>
            </a:solidFill>
          </p:spPr>
        </p:sp>
        <p:sp>
          <p:nvSpPr>
            <p:cNvPr id="11" name="TextBox 11"/>
            <p:cNvSpPr txBox="1"/>
            <p:nvPr/>
          </p:nvSpPr>
          <p:spPr>
            <a:xfrm>
              <a:off x="0" y="-76200"/>
              <a:ext cx="1452826" cy="332522"/>
            </a:xfrm>
            <a:prstGeom prst="rect">
              <a:avLst/>
            </a:prstGeom>
          </p:spPr>
          <p:txBody>
            <a:bodyPr lIns="56055" tIns="56055" rIns="56055" bIns="56055" rtlCol="0" anchor="ctr"/>
            <a:lstStyle/>
            <a:p>
              <a:pPr algn="ctr">
                <a:lnSpc>
                  <a:spcPts val="4212"/>
                </a:lnSpc>
              </a:pPr>
              <a:endParaRPr/>
            </a:p>
          </p:txBody>
        </p:sp>
      </p:grpSp>
      <p:sp>
        <p:nvSpPr>
          <p:cNvPr id="12" name="Freeform 12"/>
          <p:cNvSpPr/>
          <p:nvPr/>
        </p:nvSpPr>
        <p:spPr>
          <a:xfrm>
            <a:off x="742764" y="3971681"/>
            <a:ext cx="17173256" cy="2183159"/>
          </a:xfrm>
          <a:custGeom>
            <a:avLst/>
            <a:gdLst/>
            <a:ahLst/>
            <a:cxnLst/>
            <a:rect l="l" t="t" r="r" b="b"/>
            <a:pathLst>
              <a:path w="17173256" h="2183159">
                <a:moveTo>
                  <a:pt x="0" y="0"/>
                </a:moveTo>
                <a:lnTo>
                  <a:pt x="17173256" y="0"/>
                </a:lnTo>
                <a:lnTo>
                  <a:pt x="17173256" y="2183159"/>
                </a:lnTo>
                <a:lnTo>
                  <a:pt x="0" y="2183159"/>
                </a:lnTo>
                <a:lnTo>
                  <a:pt x="0" y="0"/>
                </a:lnTo>
                <a:close/>
              </a:path>
            </a:pathLst>
          </a:custGeom>
          <a:blipFill>
            <a:blip r:embed="rId2"/>
            <a:stretch>
              <a:fillRect/>
            </a:stretch>
          </a:blipFill>
        </p:spPr>
      </p:sp>
      <p:grpSp>
        <p:nvGrpSpPr>
          <p:cNvPr id="13" name="Group 13"/>
          <p:cNvGrpSpPr/>
          <p:nvPr/>
        </p:nvGrpSpPr>
        <p:grpSpPr>
          <a:xfrm>
            <a:off x="2677630" y="4049461"/>
            <a:ext cx="1190054" cy="540853"/>
            <a:chOff x="0" y="0"/>
            <a:chExt cx="313430" cy="142447"/>
          </a:xfrm>
        </p:grpSpPr>
        <p:sp>
          <p:nvSpPr>
            <p:cNvPr id="14" name="Freeform 14"/>
            <p:cNvSpPr/>
            <p:nvPr/>
          </p:nvSpPr>
          <p:spPr>
            <a:xfrm>
              <a:off x="0" y="0"/>
              <a:ext cx="313430" cy="142447"/>
            </a:xfrm>
            <a:custGeom>
              <a:avLst/>
              <a:gdLst/>
              <a:ahLst/>
              <a:cxnLst/>
              <a:rect l="l" t="t" r="r" b="b"/>
              <a:pathLst>
                <a:path w="313430" h="142447">
                  <a:moveTo>
                    <a:pt x="0" y="0"/>
                  </a:moveTo>
                  <a:lnTo>
                    <a:pt x="313430" y="0"/>
                  </a:lnTo>
                  <a:lnTo>
                    <a:pt x="313430" y="142447"/>
                  </a:lnTo>
                  <a:lnTo>
                    <a:pt x="0" y="142447"/>
                  </a:lnTo>
                  <a:close/>
                </a:path>
              </a:pathLst>
            </a:custGeom>
            <a:solidFill>
              <a:srgbClr val="000000">
                <a:alpha val="0"/>
              </a:srgbClr>
            </a:solidFill>
            <a:ln w="38100" cap="sq">
              <a:solidFill>
                <a:srgbClr val="F40202"/>
              </a:solidFill>
              <a:prstDash val="solid"/>
              <a:miter/>
            </a:ln>
          </p:spPr>
        </p:sp>
        <p:sp>
          <p:nvSpPr>
            <p:cNvPr id="15" name="TextBox 15"/>
            <p:cNvSpPr txBox="1"/>
            <p:nvPr/>
          </p:nvSpPr>
          <p:spPr>
            <a:xfrm>
              <a:off x="0" y="-47625"/>
              <a:ext cx="313430" cy="190072"/>
            </a:xfrm>
            <a:prstGeom prst="rect">
              <a:avLst/>
            </a:prstGeom>
          </p:spPr>
          <p:txBody>
            <a:bodyPr lIns="50800" tIns="50800" rIns="50800" bIns="50800" rtlCol="0" anchor="ctr"/>
            <a:lstStyle/>
            <a:p>
              <a:pPr algn="ctr">
                <a:lnSpc>
                  <a:spcPts val="2800"/>
                </a:lnSpc>
              </a:pPr>
              <a:endParaRPr/>
            </a:p>
          </p:txBody>
        </p:sp>
      </p:grpSp>
      <p:grpSp>
        <p:nvGrpSpPr>
          <p:cNvPr id="16" name="Group 16"/>
          <p:cNvGrpSpPr/>
          <p:nvPr/>
        </p:nvGrpSpPr>
        <p:grpSpPr>
          <a:xfrm>
            <a:off x="5766894" y="4386562"/>
            <a:ext cx="900276" cy="1506779"/>
            <a:chOff x="0" y="0"/>
            <a:chExt cx="237110" cy="396847"/>
          </a:xfrm>
        </p:grpSpPr>
        <p:sp>
          <p:nvSpPr>
            <p:cNvPr id="17" name="Freeform 17"/>
            <p:cNvSpPr/>
            <p:nvPr/>
          </p:nvSpPr>
          <p:spPr>
            <a:xfrm>
              <a:off x="0" y="0"/>
              <a:ext cx="237110" cy="396847"/>
            </a:xfrm>
            <a:custGeom>
              <a:avLst/>
              <a:gdLst/>
              <a:ahLst/>
              <a:cxnLst/>
              <a:rect l="l" t="t" r="r" b="b"/>
              <a:pathLst>
                <a:path w="237110" h="396847">
                  <a:moveTo>
                    <a:pt x="0" y="0"/>
                  </a:moveTo>
                  <a:lnTo>
                    <a:pt x="237110" y="0"/>
                  </a:lnTo>
                  <a:lnTo>
                    <a:pt x="237110" y="396847"/>
                  </a:lnTo>
                  <a:lnTo>
                    <a:pt x="0" y="396847"/>
                  </a:lnTo>
                  <a:close/>
                </a:path>
              </a:pathLst>
            </a:custGeom>
            <a:solidFill>
              <a:srgbClr val="000000">
                <a:alpha val="0"/>
              </a:srgbClr>
            </a:solidFill>
            <a:ln w="38100" cap="sq">
              <a:solidFill>
                <a:srgbClr val="F40202"/>
              </a:solidFill>
              <a:prstDash val="solid"/>
              <a:miter/>
            </a:ln>
          </p:spPr>
        </p:sp>
        <p:sp>
          <p:nvSpPr>
            <p:cNvPr id="18" name="TextBox 18"/>
            <p:cNvSpPr txBox="1"/>
            <p:nvPr/>
          </p:nvSpPr>
          <p:spPr>
            <a:xfrm>
              <a:off x="0" y="-47625"/>
              <a:ext cx="237110" cy="444472"/>
            </a:xfrm>
            <a:prstGeom prst="rect">
              <a:avLst/>
            </a:prstGeom>
          </p:spPr>
          <p:txBody>
            <a:bodyPr lIns="50800" tIns="50800" rIns="50800" bIns="50800" rtlCol="0" anchor="ctr"/>
            <a:lstStyle/>
            <a:p>
              <a:pPr algn="ctr">
                <a:lnSpc>
                  <a:spcPts val="2800"/>
                </a:lnSpc>
              </a:pPr>
              <a:endParaRPr/>
            </a:p>
          </p:txBody>
        </p:sp>
      </p:grpSp>
      <p:sp>
        <p:nvSpPr>
          <p:cNvPr id="19" name="Freeform 19"/>
          <p:cNvSpPr/>
          <p:nvPr/>
        </p:nvSpPr>
        <p:spPr>
          <a:xfrm>
            <a:off x="13341776" y="6331054"/>
            <a:ext cx="4574243" cy="3794021"/>
          </a:xfrm>
          <a:custGeom>
            <a:avLst/>
            <a:gdLst/>
            <a:ahLst/>
            <a:cxnLst/>
            <a:rect l="l" t="t" r="r" b="b"/>
            <a:pathLst>
              <a:path w="4574243" h="3794021">
                <a:moveTo>
                  <a:pt x="0" y="0"/>
                </a:moveTo>
                <a:lnTo>
                  <a:pt x="4574244" y="0"/>
                </a:lnTo>
                <a:lnTo>
                  <a:pt x="4574244" y="3794021"/>
                </a:lnTo>
                <a:lnTo>
                  <a:pt x="0" y="3794021"/>
                </a:lnTo>
                <a:lnTo>
                  <a:pt x="0" y="0"/>
                </a:lnTo>
                <a:close/>
              </a:path>
            </a:pathLst>
          </a:custGeom>
          <a:blipFill>
            <a:blip r:embed="rId3"/>
            <a:stretch>
              <a:fillRect/>
            </a:stretch>
          </a:blipFill>
        </p:spPr>
      </p:sp>
      <p:sp>
        <p:nvSpPr>
          <p:cNvPr id="20" name="Freeform 20"/>
          <p:cNvSpPr/>
          <p:nvPr/>
        </p:nvSpPr>
        <p:spPr>
          <a:xfrm>
            <a:off x="9517479" y="6331054"/>
            <a:ext cx="3140221" cy="3794021"/>
          </a:xfrm>
          <a:custGeom>
            <a:avLst/>
            <a:gdLst/>
            <a:ahLst/>
            <a:cxnLst/>
            <a:rect l="l" t="t" r="r" b="b"/>
            <a:pathLst>
              <a:path w="3140221" h="3794021">
                <a:moveTo>
                  <a:pt x="0" y="0"/>
                </a:moveTo>
                <a:lnTo>
                  <a:pt x="3140221" y="0"/>
                </a:lnTo>
                <a:lnTo>
                  <a:pt x="3140221" y="3794021"/>
                </a:lnTo>
                <a:lnTo>
                  <a:pt x="0" y="3794021"/>
                </a:lnTo>
                <a:lnTo>
                  <a:pt x="0" y="0"/>
                </a:lnTo>
                <a:close/>
              </a:path>
            </a:pathLst>
          </a:custGeom>
          <a:blipFill>
            <a:blip r:embed="rId4"/>
            <a:stretch>
              <a:fillRect/>
            </a:stretch>
          </a:blipFill>
        </p:spPr>
      </p:sp>
      <p:grpSp>
        <p:nvGrpSpPr>
          <p:cNvPr id="21" name="Group 21"/>
          <p:cNvGrpSpPr/>
          <p:nvPr/>
        </p:nvGrpSpPr>
        <p:grpSpPr>
          <a:xfrm>
            <a:off x="10767903" y="7811025"/>
            <a:ext cx="2083535" cy="540853"/>
            <a:chOff x="0" y="0"/>
            <a:chExt cx="548750" cy="142447"/>
          </a:xfrm>
        </p:grpSpPr>
        <p:sp>
          <p:nvSpPr>
            <p:cNvPr id="22" name="Freeform 22"/>
            <p:cNvSpPr/>
            <p:nvPr/>
          </p:nvSpPr>
          <p:spPr>
            <a:xfrm>
              <a:off x="0" y="0"/>
              <a:ext cx="548750" cy="142447"/>
            </a:xfrm>
            <a:custGeom>
              <a:avLst/>
              <a:gdLst/>
              <a:ahLst/>
              <a:cxnLst/>
              <a:rect l="l" t="t" r="r" b="b"/>
              <a:pathLst>
                <a:path w="548750" h="142447">
                  <a:moveTo>
                    <a:pt x="0" y="0"/>
                  </a:moveTo>
                  <a:lnTo>
                    <a:pt x="548750" y="0"/>
                  </a:lnTo>
                  <a:lnTo>
                    <a:pt x="548750" y="142447"/>
                  </a:lnTo>
                  <a:lnTo>
                    <a:pt x="0" y="142447"/>
                  </a:lnTo>
                  <a:close/>
                </a:path>
              </a:pathLst>
            </a:custGeom>
            <a:solidFill>
              <a:srgbClr val="000000">
                <a:alpha val="0"/>
              </a:srgbClr>
            </a:solidFill>
            <a:ln w="38100" cap="sq">
              <a:solidFill>
                <a:srgbClr val="F40202"/>
              </a:solidFill>
              <a:prstDash val="solid"/>
              <a:miter/>
            </a:ln>
          </p:spPr>
        </p:sp>
        <p:sp>
          <p:nvSpPr>
            <p:cNvPr id="23" name="TextBox 23"/>
            <p:cNvSpPr txBox="1"/>
            <p:nvPr/>
          </p:nvSpPr>
          <p:spPr>
            <a:xfrm>
              <a:off x="0" y="-47625"/>
              <a:ext cx="548750" cy="190072"/>
            </a:xfrm>
            <a:prstGeom prst="rect">
              <a:avLst/>
            </a:prstGeom>
          </p:spPr>
          <p:txBody>
            <a:bodyPr lIns="50800" tIns="50800" rIns="50800" bIns="50800" rtlCol="0" anchor="ctr"/>
            <a:lstStyle/>
            <a:p>
              <a:pPr algn="ctr">
                <a:lnSpc>
                  <a:spcPts val="2800"/>
                </a:lnSpc>
              </a:pPr>
              <a:endParaRPr/>
            </a:p>
          </p:txBody>
        </p:sp>
      </p:grpSp>
      <p:grpSp>
        <p:nvGrpSpPr>
          <p:cNvPr id="24" name="Group 24"/>
          <p:cNvGrpSpPr/>
          <p:nvPr/>
        </p:nvGrpSpPr>
        <p:grpSpPr>
          <a:xfrm>
            <a:off x="12857126" y="8630067"/>
            <a:ext cx="285225" cy="285225"/>
            <a:chOff x="0" y="0"/>
            <a:chExt cx="812800" cy="812800"/>
          </a:xfrm>
        </p:grpSpPr>
        <p:sp>
          <p:nvSpPr>
            <p:cNvPr id="25" name="Freeform 25"/>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40202"/>
            </a:solidFill>
          </p:spPr>
        </p:sp>
        <p:sp>
          <p:nvSpPr>
            <p:cNvPr id="26" name="TextBox 26"/>
            <p:cNvSpPr txBox="1"/>
            <p:nvPr/>
          </p:nvSpPr>
          <p:spPr>
            <a:xfrm>
              <a:off x="0" y="155575"/>
              <a:ext cx="711200" cy="454025"/>
            </a:xfrm>
            <a:prstGeom prst="rect">
              <a:avLst/>
            </a:prstGeom>
          </p:spPr>
          <p:txBody>
            <a:bodyPr lIns="50800" tIns="50800" rIns="50800" bIns="50800" rtlCol="0" anchor="ctr"/>
            <a:lstStyle/>
            <a:p>
              <a:pPr algn="ctr">
                <a:lnSpc>
                  <a:spcPts val="2800"/>
                </a:lnSpc>
              </a:pPr>
              <a:endParaRPr/>
            </a:p>
          </p:txBody>
        </p:sp>
      </p:grpSp>
      <p:sp>
        <p:nvSpPr>
          <p:cNvPr id="27" name="TextBox 27"/>
          <p:cNvSpPr txBox="1"/>
          <p:nvPr/>
        </p:nvSpPr>
        <p:spPr>
          <a:xfrm>
            <a:off x="799660" y="593407"/>
            <a:ext cx="10834742" cy="670829"/>
          </a:xfrm>
          <a:prstGeom prst="rect">
            <a:avLst/>
          </a:prstGeom>
        </p:spPr>
        <p:txBody>
          <a:bodyPr lIns="0" tIns="0" rIns="0" bIns="0" rtlCol="0" anchor="t">
            <a:spAutoFit/>
          </a:bodyPr>
          <a:lstStyle/>
          <a:p>
            <a:pPr algn="ctr">
              <a:lnSpc>
                <a:spcPts val="5329"/>
              </a:lnSpc>
            </a:pPr>
            <a:r>
              <a:rPr lang="en-US" sz="4555">
                <a:solidFill>
                  <a:srgbClr val="000000"/>
                </a:solidFill>
                <a:latin typeface="Montserrat Ultra-Bold"/>
              </a:rPr>
              <a:t>2.1. THIẾT KẾ TRUY VẤN ĐƠN GIẢN</a:t>
            </a:r>
          </a:p>
        </p:txBody>
      </p:sp>
      <p:sp>
        <p:nvSpPr>
          <p:cNvPr id="28" name="TextBox 28"/>
          <p:cNvSpPr txBox="1"/>
          <p:nvPr/>
        </p:nvSpPr>
        <p:spPr>
          <a:xfrm>
            <a:off x="866335" y="1602704"/>
            <a:ext cx="5133363" cy="630187"/>
          </a:xfrm>
          <a:prstGeom prst="rect">
            <a:avLst/>
          </a:prstGeom>
        </p:spPr>
        <p:txBody>
          <a:bodyPr lIns="0" tIns="0" rIns="0" bIns="0" rtlCol="0" anchor="t">
            <a:spAutoFit/>
          </a:bodyPr>
          <a:lstStyle/>
          <a:p>
            <a:pPr algn="ctr">
              <a:lnSpc>
                <a:spcPts val="5272"/>
              </a:lnSpc>
              <a:spcBef>
                <a:spcPct val="0"/>
              </a:spcBef>
            </a:pPr>
            <a:r>
              <a:rPr lang="en-US" sz="3766" spc="15">
                <a:solidFill>
                  <a:srgbClr val="000000"/>
                </a:solidFill>
                <a:latin typeface="Montserrat Bold"/>
              </a:rPr>
              <a:t>b) Thiết kế truy vấn</a:t>
            </a:r>
          </a:p>
        </p:txBody>
      </p:sp>
      <p:sp>
        <p:nvSpPr>
          <p:cNvPr id="29" name="TextBox 29"/>
          <p:cNvSpPr txBox="1"/>
          <p:nvPr/>
        </p:nvSpPr>
        <p:spPr>
          <a:xfrm>
            <a:off x="7087490" y="2157263"/>
            <a:ext cx="4019149" cy="489284"/>
          </a:xfrm>
          <a:prstGeom prst="rect">
            <a:avLst/>
          </a:prstGeom>
        </p:spPr>
        <p:txBody>
          <a:bodyPr lIns="0" tIns="0" rIns="0" bIns="0" rtlCol="0" anchor="t">
            <a:spAutoFit/>
          </a:bodyPr>
          <a:lstStyle/>
          <a:p>
            <a:pPr algn="just">
              <a:lnSpc>
                <a:spcPts val="4006"/>
              </a:lnSpc>
            </a:pPr>
            <a:r>
              <a:rPr lang="en-US" sz="2861" spc="11">
                <a:solidFill>
                  <a:srgbClr val="F6FFC4"/>
                </a:solidFill>
                <a:latin typeface="Montserrat Bold"/>
              </a:rPr>
              <a:t>Các bước thực hiện:</a:t>
            </a:r>
          </a:p>
        </p:txBody>
      </p:sp>
      <p:sp>
        <p:nvSpPr>
          <p:cNvPr id="30" name="TextBox 30"/>
          <p:cNvSpPr txBox="1"/>
          <p:nvPr/>
        </p:nvSpPr>
        <p:spPr>
          <a:xfrm>
            <a:off x="742764" y="3144258"/>
            <a:ext cx="9434228" cy="489284"/>
          </a:xfrm>
          <a:prstGeom prst="rect">
            <a:avLst/>
          </a:prstGeom>
        </p:spPr>
        <p:txBody>
          <a:bodyPr lIns="0" tIns="0" rIns="0" bIns="0" rtlCol="0" anchor="t">
            <a:spAutoFit/>
          </a:bodyPr>
          <a:lstStyle/>
          <a:p>
            <a:pPr algn="just">
              <a:lnSpc>
                <a:spcPts val="4006"/>
              </a:lnSpc>
            </a:pPr>
            <a:r>
              <a:rPr lang="en-US" sz="2861" u="sng" spc="11">
                <a:solidFill>
                  <a:srgbClr val="000000"/>
                </a:solidFill>
                <a:latin typeface="Montserrat Bold"/>
              </a:rPr>
              <a:t>Bước 1:</a:t>
            </a:r>
            <a:r>
              <a:rPr lang="en-US" sz="2861" spc="11">
                <a:solidFill>
                  <a:srgbClr val="000000"/>
                </a:solidFill>
                <a:latin typeface="Montserrat"/>
              </a:rPr>
              <a:t> Nháy chuột chọn </a:t>
            </a:r>
            <a:r>
              <a:rPr lang="en-US" sz="2861" spc="11">
                <a:solidFill>
                  <a:srgbClr val="000000"/>
                </a:solidFill>
                <a:latin typeface="Montserrat Bold"/>
              </a:rPr>
              <a:t>Create\Query Design</a:t>
            </a:r>
          </a:p>
        </p:txBody>
      </p:sp>
      <p:sp>
        <p:nvSpPr>
          <p:cNvPr id="31" name="TextBox 31"/>
          <p:cNvSpPr txBox="1"/>
          <p:nvPr/>
        </p:nvSpPr>
        <p:spPr>
          <a:xfrm>
            <a:off x="742764" y="6654904"/>
            <a:ext cx="8641320" cy="2508584"/>
          </a:xfrm>
          <a:prstGeom prst="rect">
            <a:avLst/>
          </a:prstGeom>
        </p:spPr>
        <p:txBody>
          <a:bodyPr lIns="0" tIns="0" rIns="0" bIns="0" rtlCol="0" anchor="t">
            <a:spAutoFit/>
          </a:bodyPr>
          <a:lstStyle/>
          <a:p>
            <a:pPr algn="just">
              <a:lnSpc>
                <a:spcPts val="4006"/>
              </a:lnSpc>
            </a:pPr>
            <a:r>
              <a:rPr lang="en-US" sz="2861" u="sng" spc="11">
                <a:solidFill>
                  <a:srgbClr val="000000"/>
                </a:solidFill>
                <a:latin typeface="Montserrat Bold"/>
              </a:rPr>
              <a:t>Bước 2:</a:t>
            </a:r>
            <a:r>
              <a:rPr lang="en-US" sz="2861" spc="11">
                <a:solidFill>
                  <a:srgbClr val="000000"/>
                </a:solidFill>
                <a:latin typeface="Montserrat"/>
              </a:rPr>
              <a:t> Chọn dữ liệu nguồn cho truy vấn trong hộp thoại Add Tables (Nháy đúp chuột vào tên bảng/truy vấn). Nếu không xuất hiện hộp thoại này thì nháy chuột phải vào khoảng trống và chọn Show Tables.</a:t>
            </a:r>
          </a:p>
        </p:txBody>
      </p:sp>
      <p:grpSp>
        <p:nvGrpSpPr>
          <p:cNvPr id="32" name="Group 32"/>
          <p:cNvGrpSpPr/>
          <p:nvPr/>
        </p:nvGrpSpPr>
        <p:grpSpPr>
          <a:xfrm>
            <a:off x="13545363" y="8644866"/>
            <a:ext cx="2083535" cy="758186"/>
            <a:chOff x="0" y="0"/>
            <a:chExt cx="548750" cy="199687"/>
          </a:xfrm>
        </p:grpSpPr>
        <p:sp>
          <p:nvSpPr>
            <p:cNvPr id="33" name="Freeform 33"/>
            <p:cNvSpPr/>
            <p:nvPr/>
          </p:nvSpPr>
          <p:spPr>
            <a:xfrm>
              <a:off x="0" y="0"/>
              <a:ext cx="548750" cy="199687"/>
            </a:xfrm>
            <a:custGeom>
              <a:avLst/>
              <a:gdLst/>
              <a:ahLst/>
              <a:cxnLst/>
              <a:rect l="l" t="t" r="r" b="b"/>
              <a:pathLst>
                <a:path w="548750" h="199687">
                  <a:moveTo>
                    <a:pt x="0" y="0"/>
                  </a:moveTo>
                  <a:lnTo>
                    <a:pt x="548750" y="0"/>
                  </a:lnTo>
                  <a:lnTo>
                    <a:pt x="548750" y="199687"/>
                  </a:lnTo>
                  <a:lnTo>
                    <a:pt x="0" y="199687"/>
                  </a:lnTo>
                  <a:close/>
                </a:path>
              </a:pathLst>
            </a:custGeom>
            <a:solidFill>
              <a:srgbClr val="000000">
                <a:alpha val="0"/>
              </a:srgbClr>
            </a:solidFill>
            <a:ln w="38100" cap="sq">
              <a:solidFill>
                <a:srgbClr val="F40202"/>
              </a:solidFill>
              <a:prstDash val="solid"/>
              <a:miter/>
            </a:ln>
          </p:spPr>
        </p:sp>
        <p:sp>
          <p:nvSpPr>
            <p:cNvPr id="34" name="TextBox 34"/>
            <p:cNvSpPr txBox="1"/>
            <p:nvPr/>
          </p:nvSpPr>
          <p:spPr>
            <a:xfrm>
              <a:off x="0" y="-47625"/>
              <a:ext cx="548750" cy="247312"/>
            </a:xfrm>
            <a:prstGeom prst="rect">
              <a:avLst/>
            </a:prstGeom>
          </p:spPr>
          <p:txBody>
            <a:bodyPr lIns="50800" tIns="50800" rIns="50800" bIns="50800" rtlCol="0" anchor="ctr"/>
            <a:lstStyle/>
            <a:p>
              <a:pPr algn="ctr">
                <a:lnSpc>
                  <a:spcPts val="2800"/>
                </a:lnSpc>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2120</Words>
  <Application>Microsoft Office PowerPoint</Application>
  <PresentationFormat>Custom</PresentationFormat>
  <Paragraphs>190</Paragraphs>
  <Slides>35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Calibri</vt:lpstr>
      <vt:lpstr>Montserrat Classic Bold</vt:lpstr>
      <vt:lpstr>Fira Sans</vt:lpstr>
      <vt:lpstr>Montserrat Medium</vt:lpstr>
      <vt:lpstr>Montserrat Bold Italics</vt:lpstr>
      <vt:lpstr>Montserrat</vt:lpstr>
      <vt:lpstr>Arial</vt:lpstr>
      <vt:lpstr>Montserrat Ultra-Bold</vt:lpstr>
      <vt:lpstr>Montserrat Italics</vt:lpstr>
      <vt:lpstr>Montserrat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 Thiết kế truy vấn</dc:title>
  <cp:lastModifiedBy>pc</cp:lastModifiedBy>
  <cp:revision>2</cp:revision>
  <dcterms:created xsi:type="dcterms:W3CDTF">2006-08-16T00:00:00Z</dcterms:created>
  <dcterms:modified xsi:type="dcterms:W3CDTF">2025-04-24T01:27:03Z</dcterms:modified>
  <dc:identifier>DAF33cIGz-Q</dc:identifier>
</cp:coreProperties>
</file>