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3" r:id="rId1"/>
  </p:sldMasterIdLst>
  <p:notesMasterIdLst>
    <p:notesMasterId r:id="rId21"/>
  </p:notesMasterIdLst>
  <p:sldIdLst>
    <p:sldId id="299" r:id="rId2"/>
    <p:sldId id="300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23" r:id="rId12"/>
    <p:sldId id="328" r:id="rId13"/>
    <p:sldId id="330" r:id="rId14"/>
    <p:sldId id="331" r:id="rId15"/>
    <p:sldId id="332" r:id="rId16"/>
    <p:sldId id="333" r:id="rId17"/>
    <p:sldId id="325" r:id="rId18"/>
    <p:sldId id="327" r:id="rId19"/>
    <p:sldId id="334" r:id="rId20"/>
  </p:sldIdLst>
  <p:sldSz cx="12192000" cy="6858000"/>
  <p:notesSz cx="6858000" cy="9144000"/>
  <p:embeddedFontLst>
    <p:embeddedFont>
      <p:font typeface="Aachen" panose="02020500000000000000" charset="0"/>
      <p:bold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66FF33"/>
    <a:srgbClr val="FFFF00"/>
    <a:srgbClr val="336699"/>
    <a:srgbClr val="990099"/>
    <a:srgbClr val="FF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87530" autoAdjust="0"/>
  </p:normalViewPr>
  <p:slideViewPr>
    <p:cSldViewPr>
      <p:cViewPr varScale="1">
        <p:scale>
          <a:sx n="73" d="100"/>
          <a:sy n="73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25CF1-CEC5-4EA0-BB9D-B7145BCEB6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CD8B6-7F11-438C-9228-8661F0280940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1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2C9D4D53-CDF7-48F8-AEA3-F5F07BCDC461}" type="parTrans" cxnId="{AE538A65-1278-4704-80FF-01F0F46A5BE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11C5115-3D97-4052-B0E7-477B7F62638D}" type="sibTrans" cxnId="{AE538A65-1278-4704-80FF-01F0F46A5BE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D025591-E9AF-40DD-9BDF-9E2B1D61B8DC}">
      <dgm:prSet phldrT="[Text]"/>
      <dgm:spPr/>
      <dgm:t>
        <a:bodyPr/>
        <a:lstStyle/>
        <a:p>
          <a:pPr algn="just"/>
          <a:r>
            <a:rPr lang="en-US" smtClean="0">
              <a:latin typeface="Arial" pitchFamily="34" charset="0"/>
              <a:cs typeface="Arial" pitchFamily="34" charset="0"/>
            </a:rPr>
            <a:t>Sử dụng đúng cách các thiết bị số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475F3FFF-1275-4BE7-ABA9-B521B6DFA068}" type="parTrans" cxnId="{490D3B73-FE2A-4FCA-BC79-99597C34064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7B6F5BC-FFF3-4050-A18A-9C8C9D8533D0}" type="sibTrans" cxnId="{490D3B73-FE2A-4FCA-BC79-99597C34064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9AFADE9-4545-44D3-98F0-0111A938F731}">
      <dgm:prSet phldrT="[Text]"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34BC37-F941-4AD0-8B4B-BC6DC0670493}" type="parTrans" cxnId="{DAE12B0E-B3A2-48AD-A29D-24BA3E48B7B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9BE1D1-9EC2-4EDA-99B1-E73435DB8518}" type="sibTrans" cxnId="{DAE12B0E-B3A2-48AD-A29D-24BA3E48B7B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1B3D118-BBC8-45E3-9D92-14FC7D90DFA0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2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3695D3E1-AC64-466A-8F46-3D4C79DA4AAB}" type="parTrans" cxnId="{A9C2BCBE-AAAE-4B5E-AF7A-3F77F82FF4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CBCC6C-E571-4DBA-A47A-1A02E5EE0BB9}" type="sibTrans" cxnId="{A9C2BCBE-AAAE-4B5E-AF7A-3F77F82FF4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93BBCD3-2ADC-483A-AA52-530EB254C8C9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Thông số kĩ thuật của thiết bị số</a:t>
          </a:r>
          <a:endParaRPr lang="en-US">
            <a:latin typeface="Arial" pitchFamily="34" charset="0"/>
            <a:cs typeface="Arial" pitchFamily="34" charset="0"/>
          </a:endParaRPr>
        </a:p>
      </dgm:t>
    </dgm:pt>
    <dgm:pt modelId="{9B866ED1-5FCC-49B6-ACEA-60307E10CBA1}" type="parTrans" cxnId="{31782087-D530-47B8-9A79-4765124FEA4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CCADF9A-4AA5-45DC-BE18-338679533FEA}" type="sibTrans" cxnId="{31782087-D530-47B8-9A79-4765124FEA4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B5A85D8-4116-482C-90BA-F364B154CC14}" type="pres">
      <dgm:prSet presAssocID="{FFB25CF1-CEC5-4EA0-BB9D-B7145BCEB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ED5DA-B7A0-4179-8851-FEAB4F304FF0}" type="pres">
      <dgm:prSet presAssocID="{D93CD8B6-7F11-438C-9228-8661F0280940}" presName="linNode" presStyleCnt="0"/>
      <dgm:spPr/>
    </dgm:pt>
    <dgm:pt modelId="{9FEB2A62-88AC-40D2-8BEC-2DD80B0CF04C}" type="pres">
      <dgm:prSet presAssocID="{D93CD8B6-7F11-438C-9228-8661F0280940}" presName="parentText" presStyleLbl="node1" presStyleIdx="0" presStyleCnt="2" custScaleX="82292" custScaleY="747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BC989-8E6B-4CBA-A42A-454F3DDA12CA}" type="pres">
      <dgm:prSet presAssocID="{D93CD8B6-7F11-438C-9228-8661F028094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DFC67-33D8-4323-9E41-1B36AE19E376}" type="pres">
      <dgm:prSet presAssocID="{111C5115-3D97-4052-B0E7-477B7F62638D}" presName="sp" presStyleCnt="0"/>
      <dgm:spPr/>
    </dgm:pt>
    <dgm:pt modelId="{B44565FA-9A3F-4ABC-AD37-EB80BFB07BFF}" type="pres">
      <dgm:prSet presAssocID="{B1B3D118-BBC8-45E3-9D92-14FC7D90DFA0}" presName="linNode" presStyleCnt="0"/>
      <dgm:spPr/>
    </dgm:pt>
    <dgm:pt modelId="{DC72EAE6-DD3D-4B8C-B9A2-0BAC047D6F78}" type="pres">
      <dgm:prSet presAssocID="{B1B3D118-BBC8-45E3-9D92-14FC7D90DFA0}" presName="parentText" presStyleLbl="node1" presStyleIdx="1" presStyleCnt="2" custScaleX="82292" custScaleY="734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5786A-EDC2-4A17-9F3B-A8F36B8C0A8C}" type="pres">
      <dgm:prSet presAssocID="{B1B3D118-BBC8-45E3-9D92-14FC7D90DFA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AB2EC-D12E-48A3-BB03-43D749B7744A}" type="presOf" srcId="{6D025591-E9AF-40DD-9BDF-9E2B1D61B8DC}" destId="{1B8BC989-8E6B-4CBA-A42A-454F3DDA12CA}" srcOrd="0" destOrd="0" presId="urn:microsoft.com/office/officeart/2005/8/layout/vList5"/>
    <dgm:cxn modelId="{E4D56CCB-30C2-4D84-811F-47A64E914DFB}" type="presOf" srcId="{D93CD8B6-7F11-438C-9228-8661F0280940}" destId="{9FEB2A62-88AC-40D2-8BEC-2DD80B0CF04C}" srcOrd="0" destOrd="0" presId="urn:microsoft.com/office/officeart/2005/8/layout/vList5"/>
    <dgm:cxn modelId="{AE538A65-1278-4704-80FF-01F0F46A5BEA}" srcId="{FFB25CF1-CEC5-4EA0-BB9D-B7145BCEB6E6}" destId="{D93CD8B6-7F11-438C-9228-8661F0280940}" srcOrd="0" destOrd="0" parTransId="{2C9D4D53-CDF7-48F8-AEA3-F5F07BCDC461}" sibTransId="{111C5115-3D97-4052-B0E7-477B7F62638D}"/>
    <dgm:cxn modelId="{A9C2BCBE-AAAE-4B5E-AF7A-3F77F82FF4CC}" srcId="{FFB25CF1-CEC5-4EA0-BB9D-B7145BCEB6E6}" destId="{B1B3D118-BBC8-45E3-9D92-14FC7D90DFA0}" srcOrd="1" destOrd="0" parTransId="{3695D3E1-AC64-466A-8F46-3D4C79DA4AAB}" sibTransId="{DECBCC6C-E571-4DBA-A47A-1A02E5EE0BB9}"/>
    <dgm:cxn modelId="{E2E0BB8A-C7FA-43B4-8056-AD7E0A6B0ED8}" type="presOf" srcId="{FFB25CF1-CEC5-4EA0-BB9D-B7145BCEB6E6}" destId="{0B5A85D8-4116-482C-90BA-F364B154CC14}" srcOrd="0" destOrd="0" presId="urn:microsoft.com/office/officeart/2005/8/layout/vList5"/>
    <dgm:cxn modelId="{B3B11D15-6916-4473-A62B-72C08E6E861A}" type="presOf" srcId="{E93BBCD3-2ADC-483A-AA52-530EB254C8C9}" destId="{CDA5786A-EDC2-4A17-9F3B-A8F36B8C0A8C}" srcOrd="0" destOrd="0" presId="urn:microsoft.com/office/officeart/2005/8/layout/vList5"/>
    <dgm:cxn modelId="{19204B6E-9E99-4AED-9761-FF9AB93EBAEA}" type="presOf" srcId="{99AFADE9-4545-44D3-98F0-0111A938F731}" destId="{CDA5786A-EDC2-4A17-9F3B-A8F36B8C0A8C}" srcOrd="0" destOrd="1" presId="urn:microsoft.com/office/officeart/2005/8/layout/vList5"/>
    <dgm:cxn modelId="{1B97CBD6-E33F-44EA-B867-03ADE9EB5904}" type="presOf" srcId="{B1B3D118-BBC8-45E3-9D92-14FC7D90DFA0}" destId="{DC72EAE6-DD3D-4B8C-B9A2-0BAC047D6F78}" srcOrd="0" destOrd="0" presId="urn:microsoft.com/office/officeart/2005/8/layout/vList5"/>
    <dgm:cxn modelId="{490D3B73-FE2A-4FCA-BC79-99597C340642}" srcId="{D93CD8B6-7F11-438C-9228-8661F0280940}" destId="{6D025591-E9AF-40DD-9BDF-9E2B1D61B8DC}" srcOrd="0" destOrd="0" parTransId="{475F3FFF-1275-4BE7-ABA9-B521B6DFA068}" sibTransId="{D7B6F5BC-FFF3-4050-A18A-9C8C9D8533D0}"/>
    <dgm:cxn modelId="{31782087-D530-47B8-9A79-4765124FEA45}" srcId="{B1B3D118-BBC8-45E3-9D92-14FC7D90DFA0}" destId="{E93BBCD3-2ADC-483A-AA52-530EB254C8C9}" srcOrd="0" destOrd="0" parTransId="{9B866ED1-5FCC-49B6-ACEA-60307E10CBA1}" sibTransId="{6CCADF9A-4AA5-45DC-BE18-338679533FEA}"/>
    <dgm:cxn modelId="{DAE12B0E-B3A2-48AD-A29D-24BA3E48B7B3}" srcId="{B1B3D118-BBC8-45E3-9D92-14FC7D90DFA0}" destId="{99AFADE9-4545-44D3-98F0-0111A938F731}" srcOrd="1" destOrd="0" parTransId="{C634BC37-F941-4AD0-8B4B-BC6DC0670493}" sibTransId="{769BE1D1-9EC2-4EDA-99B1-E73435DB8518}"/>
    <dgm:cxn modelId="{A3387C13-6603-4E62-B8E9-115A26B51EA6}" type="presParOf" srcId="{0B5A85D8-4116-482C-90BA-F364B154CC14}" destId="{CE8ED5DA-B7A0-4179-8851-FEAB4F304FF0}" srcOrd="0" destOrd="0" presId="urn:microsoft.com/office/officeart/2005/8/layout/vList5"/>
    <dgm:cxn modelId="{AB4DC350-B305-4FDD-9562-871497A00678}" type="presParOf" srcId="{CE8ED5DA-B7A0-4179-8851-FEAB4F304FF0}" destId="{9FEB2A62-88AC-40D2-8BEC-2DD80B0CF04C}" srcOrd="0" destOrd="0" presId="urn:microsoft.com/office/officeart/2005/8/layout/vList5"/>
    <dgm:cxn modelId="{650BA5DD-8682-44EC-B495-FBEBA533AC5A}" type="presParOf" srcId="{CE8ED5DA-B7A0-4179-8851-FEAB4F304FF0}" destId="{1B8BC989-8E6B-4CBA-A42A-454F3DDA12CA}" srcOrd="1" destOrd="0" presId="urn:microsoft.com/office/officeart/2005/8/layout/vList5"/>
    <dgm:cxn modelId="{3AEF9EBF-A9CE-4AE7-806F-D16821C984F9}" type="presParOf" srcId="{0B5A85D8-4116-482C-90BA-F364B154CC14}" destId="{E0BDFC67-33D8-4323-9E41-1B36AE19E376}" srcOrd="1" destOrd="0" presId="urn:microsoft.com/office/officeart/2005/8/layout/vList5"/>
    <dgm:cxn modelId="{B92FD6C5-8F59-435A-A224-8DB1C0A6B92A}" type="presParOf" srcId="{0B5A85D8-4116-482C-90BA-F364B154CC14}" destId="{B44565FA-9A3F-4ABC-AD37-EB80BFB07BFF}" srcOrd="2" destOrd="0" presId="urn:microsoft.com/office/officeart/2005/8/layout/vList5"/>
    <dgm:cxn modelId="{3004AD3D-7DDF-40E7-B44E-1A8B67799475}" type="presParOf" srcId="{B44565FA-9A3F-4ABC-AD37-EB80BFB07BFF}" destId="{DC72EAE6-DD3D-4B8C-B9A2-0BAC047D6F78}" srcOrd="0" destOrd="0" presId="urn:microsoft.com/office/officeart/2005/8/layout/vList5"/>
    <dgm:cxn modelId="{4E3E02A9-FAB8-4B16-A6DF-D0A194401A20}" type="presParOf" srcId="{B44565FA-9A3F-4ABC-AD37-EB80BFB07BFF}" destId="{CDA5786A-EDC2-4A17-9F3B-A8F36B8C0A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BC989-8E6B-4CBA-A42A-454F3DDA12CA}">
      <dsp:nvSpPr>
        <dsp:cNvPr id="0" name=""/>
        <dsp:cNvSpPr/>
      </dsp:nvSpPr>
      <dsp:spPr>
        <a:xfrm rot="5400000">
          <a:off x="5490094" y="-2137395"/>
          <a:ext cx="2255573" cy="6534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smtClean="0">
              <a:latin typeface="Arial" pitchFamily="34" charset="0"/>
              <a:cs typeface="Arial" pitchFamily="34" charset="0"/>
            </a:rPr>
            <a:t>Sử dụng đúng cách các thiết bị số</a:t>
          </a:r>
          <a:endParaRPr lang="en-US" sz="4400" kern="1200">
            <a:latin typeface="Arial" pitchFamily="34" charset="0"/>
            <a:cs typeface="Arial" pitchFamily="34" charset="0"/>
          </a:endParaRPr>
        </a:p>
      </dsp:txBody>
      <dsp:txXfrm rot="-5400000">
        <a:off x="3350425" y="112382"/>
        <a:ext cx="6424804" cy="2035357"/>
      </dsp:txXfrm>
    </dsp:sp>
    <dsp:sp modelId="{9FEB2A62-88AC-40D2-8BEC-2DD80B0CF04C}">
      <dsp:nvSpPr>
        <dsp:cNvPr id="0" name=""/>
        <dsp:cNvSpPr/>
      </dsp:nvSpPr>
      <dsp:spPr>
        <a:xfrm>
          <a:off x="325463" y="76200"/>
          <a:ext cx="3024961" cy="21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Arial" pitchFamily="34" charset="0"/>
              <a:cs typeface="Arial" pitchFamily="34" charset="0"/>
            </a:rPr>
            <a:t>1</a:t>
          </a:r>
          <a:endParaRPr lang="en-US" sz="6500" kern="1200">
            <a:latin typeface="Arial" pitchFamily="34" charset="0"/>
            <a:cs typeface="Arial" pitchFamily="34" charset="0"/>
          </a:endParaRPr>
        </a:p>
      </dsp:txBody>
      <dsp:txXfrm>
        <a:off x="428353" y="179090"/>
        <a:ext cx="2819181" cy="1901940"/>
      </dsp:txXfrm>
    </dsp:sp>
    <dsp:sp modelId="{CDA5786A-EDC2-4A17-9F3B-A8F36B8C0A8C}">
      <dsp:nvSpPr>
        <dsp:cNvPr id="0" name=""/>
        <dsp:cNvSpPr/>
      </dsp:nvSpPr>
      <dsp:spPr>
        <a:xfrm rot="5400000">
          <a:off x="5490094" y="259150"/>
          <a:ext cx="2255573" cy="6534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smtClean="0">
              <a:latin typeface="Arial" pitchFamily="34" charset="0"/>
              <a:cs typeface="Arial" pitchFamily="34" charset="0"/>
            </a:rPr>
            <a:t>Thông số kĩ thuật của thiết bị số</a:t>
          </a:r>
          <a:endParaRPr lang="en-US" sz="4400" kern="1200">
            <a:latin typeface="Arial" pitchFamily="34" charset="0"/>
            <a:cs typeface="Arial" pitchFamily="34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>
            <a:latin typeface="Arial" pitchFamily="34" charset="0"/>
            <a:cs typeface="Arial" pitchFamily="34" charset="0"/>
          </a:endParaRPr>
        </a:p>
      </dsp:txBody>
      <dsp:txXfrm rot="-5400000">
        <a:off x="3350425" y="2508927"/>
        <a:ext cx="6424804" cy="2035357"/>
      </dsp:txXfrm>
    </dsp:sp>
    <dsp:sp modelId="{DC72EAE6-DD3D-4B8C-B9A2-0BAC047D6F78}">
      <dsp:nvSpPr>
        <dsp:cNvPr id="0" name=""/>
        <dsp:cNvSpPr/>
      </dsp:nvSpPr>
      <dsp:spPr>
        <a:xfrm>
          <a:off x="325463" y="2491693"/>
          <a:ext cx="3024961" cy="2069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Arial" pitchFamily="34" charset="0"/>
              <a:cs typeface="Arial" pitchFamily="34" charset="0"/>
            </a:rPr>
            <a:t>2</a:t>
          </a:r>
          <a:endParaRPr lang="en-US" sz="6500" kern="1200">
            <a:latin typeface="Arial" pitchFamily="34" charset="0"/>
            <a:cs typeface="Arial" pitchFamily="34" charset="0"/>
          </a:endParaRPr>
        </a:p>
      </dsp:txBody>
      <dsp:txXfrm>
        <a:off x="426504" y="2592734"/>
        <a:ext cx="2822879" cy="1867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CB627-503B-46DF-80C6-5FE0DCA039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3FB5-B631-422B-90BA-B2C113E1A9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8FA5DC-94BA-47B1-B8FB-72E51D6F3D1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88186-8089-4C44-9F6B-A02432854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7DC880-1F3F-4F42-B340-8F968E97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B2561-E71B-455B-9A21-41BBA35B40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8F40C-1556-4DB9-B65F-F70A587C3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87E3C1-2888-4332-99EE-A79A750DD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3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20677A3-485F-4BC0-81EB-594586CA29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643CECD-44ED-43DF-92F3-4AF30D11F8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53135D5-3771-4BF3-B1E4-B81A3EA2F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429207-2091-4367-BDE4-C85FFC43652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3CF9A65-9E9F-4EE3-9F34-51C0014EF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0DD8D29-05FC-4A76-83C4-81755CA84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15A9164-3432-4C9A-8420-6C54DE29A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AF8451-2BB1-4FEF-A053-547A9E1ECF8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586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7EDED-FD01-4882-8C38-0F67FADC41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102870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33DC0-3A98-4A9B-8D83-368B9ECCA3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3B154-E44A-4AAC-841E-6F2E9F8FF4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23075-486E-4589-8B87-5588153A12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51A0B-64C7-4288-AC02-A19431908B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1E971-6CE3-46C0-870F-A9D946B7A0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AB8E-B74D-4A17-82B8-D1B7B86B1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D636-FEDC-4D24-8336-AF2C009BB4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79D92-DE0A-40E4-9B4E-7BAC518281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57DDB-95A3-4F62-A911-0FEF4A192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B07A8-8E0E-4AA6-830F-BFC02A0D89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820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10744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7813A8D-5737-4D96-B5AB-087DBBC6C6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Tx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B0EC0-99CD-41B2-B65A-BDD745573598}"/>
              </a:ext>
            </a:extLst>
          </p:cNvPr>
          <p:cNvSpPr/>
          <p:nvPr/>
        </p:nvSpPr>
        <p:spPr>
          <a:xfrm>
            <a:off x="1314407" y="1676401"/>
            <a:ext cx="9539470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CHỦ ĐỀ A: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MÁY TÍNH VÀ XÃ HỘI TRI THỨC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KHÁM PHÁ</a:t>
            </a:r>
            <a:b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THẾ GIỚI THIẾT BỊ SỐ THÔNG MINH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Một vài thông số kĩ thuật khác nhau của một số thiết bị: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590550" y="1745112"/>
            <a:ext cx="405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Kích thước màn hình: </a:t>
            </a:r>
            <a:endParaRPr lang="en-US" sz="2800"/>
          </a:p>
        </p:txBody>
      </p:sp>
      <p:sp>
        <p:nvSpPr>
          <p:cNvPr id="5" name="Cloud Callout 4"/>
          <p:cNvSpPr/>
          <p:nvPr/>
        </p:nvSpPr>
        <p:spPr>
          <a:xfrm>
            <a:off x="1752600" y="2127949"/>
            <a:ext cx="4838700" cy="3500735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smtClean="0"/>
              <a:t>Em hiểu ý nghĩa con số 32” trên màn hình như thế nào?</a:t>
            </a:r>
            <a:endParaRPr lang="en-US" sz="2800" b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2" y="5181600"/>
            <a:ext cx="1467507" cy="12001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8332"/>
            <a:ext cx="4038600" cy="30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Một vài thông số kĩ thuật khác nhau của một số thiết bị: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590550" y="1745112"/>
            <a:ext cx="405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Kích thước màn hình: </a:t>
            </a:r>
            <a:endParaRPr lang="en-US" sz="280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68332"/>
            <a:ext cx="4648200" cy="411341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90600" y="2438400"/>
            <a:ext cx="5562600" cy="3429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0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Thể hiện độ dài đường chéo của màn hình.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b="0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1 inch ~ 2,54 cm</a:t>
            </a:r>
            <a:endParaRPr lang="en-US" sz="2400" b="0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Luyện tập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524000" y="4724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Tất </a:t>
            </a:r>
            <a:r>
              <a:rPr lang="en-US" sz="2400" i="1"/>
              <a:t>cả đáp án trên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Câu 1: Tài liệu hướng dẫn sử dụng thiết bị số thường có các mục nào sau đây?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447800" y="2426732"/>
            <a:ext cx="462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A. Hướng </a:t>
            </a:r>
            <a:r>
              <a:rPr lang="en-US" sz="2400" i="1"/>
              <a:t>dẫn an toàn (Safety)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64877" y="3233650"/>
            <a:ext cx="4885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/>
              <a:t>B. Xử </a:t>
            </a:r>
            <a:r>
              <a:rPr lang="en-US" sz="2400" i="1"/>
              <a:t>lí sự cố (</a:t>
            </a:r>
            <a:r>
              <a:rPr lang="en-US" sz="2400" i="1" smtClean="0"/>
              <a:t>Troubleshooting)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447800" y="3962400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C. Lắp </a:t>
            </a:r>
            <a:r>
              <a:rPr lang="en-US" sz="2400" i="1"/>
              <a:t>đặt (Setup)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491369" y="4724400"/>
            <a:ext cx="6096000" cy="46166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Tất </a:t>
            </a:r>
            <a:r>
              <a:rPr lang="en-US" sz="2400" i="1"/>
              <a:t>cả đáp án trên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160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9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Luyện tập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524000" y="4872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Tất </a:t>
            </a:r>
            <a:r>
              <a:rPr lang="en-US" sz="2400" i="1"/>
              <a:t>cả đáp án trên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Câu </a:t>
            </a:r>
            <a:r>
              <a:rPr lang="en-US" sz="2400" i="1" smtClean="0"/>
              <a:t>2:</a:t>
            </a:r>
            <a:r>
              <a:rPr lang="en-US" sz="2400" i="1"/>
              <a:t> Mục "Vận hành" (Operation) trong tài liệu hướng dẫn sử dụng thiết bị số có ý nghĩa gì?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447800" y="2426732"/>
            <a:ext cx="8101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A. </a:t>
            </a:r>
            <a:r>
              <a:rPr lang="en-US" sz="2400" i="1"/>
              <a:t>Hướng dẫn vệ sinh, chăm sóc kĩ thuật,... </a:t>
            </a:r>
            <a:r>
              <a:rPr lang="en-US" sz="2400" i="1" smtClean="0"/>
              <a:t/>
            </a:r>
            <a:br>
              <a:rPr lang="en-US" sz="2400" i="1" smtClean="0"/>
            </a:br>
            <a:r>
              <a:rPr lang="en-US" sz="2400" i="1" smtClean="0"/>
              <a:t>nhằm </a:t>
            </a:r>
            <a:r>
              <a:rPr lang="en-US" sz="2400" i="1"/>
              <a:t>đảm bảo sự hoạt động bình thường của thiết bị.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64877" y="3424535"/>
            <a:ext cx="740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B. </a:t>
            </a:r>
            <a:r>
              <a:rPr lang="en-US" sz="2400" i="1"/>
              <a:t>Hướng dẫn sử dụng các tính năng của thiết bị</a:t>
            </a:r>
            <a:r>
              <a:rPr lang="en-US" sz="2400" i="1" smtClean="0"/>
              <a:t>.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447800" y="4110335"/>
            <a:ext cx="10580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mtClean="0"/>
              <a:t>C. </a:t>
            </a:r>
            <a:r>
              <a:rPr lang="en-US" sz="2400" i="1"/>
              <a:t>Hướng dẫn chẩn đoán và xử lí sơ bộ các lỗi thường gặp của thiết bị</a:t>
            </a:r>
            <a:r>
              <a:rPr lang="en-US" sz="2400" i="1" smtClean="0"/>
              <a:t>.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447800" y="3429000"/>
            <a:ext cx="792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2400" i="1" smtClean="0"/>
              <a:t>B. </a:t>
            </a:r>
            <a:r>
              <a:rPr lang="en-US" sz="2400" i="1"/>
              <a:t>Hướng dẫn sử dụng các tính năng của thiết bị</a:t>
            </a:r>
            <a:r>
              <a:rPr lang="en-US" sz="2400" i="1" smtClean="0"/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20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Luyện tập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447800" y="51009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</a:t>
            </a:r>
            <a:r>
              <a:rPr lang="en-US" sz="2400" i="1"/>
              <a:t>Dung lượng lưu trữ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Câu 3: Thông số kĩ thuật quan trọng về hình ảnh kĩ thuật số là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447800" y="2426732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A. </a:t>
            </a:r>
            <a:r>
              <a:rPr lang="en-US" sz="2400" i="1"/>
              <a:t>Tốc độ CPU 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64877" y="3424535"/>
            <a:ext cx="48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B. </a:t>
            </a:r>
            <a:r>
              <a:rPr lang="en-US" sz="2400" i="1"/>
              <a:t>Độ dài đường chéo màn hình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371600" y="4262735"/>
            <a:ext cx="320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C. </a:t>
            </a:r>
            <a:r>
              <a:rPr lang="en-US" sz="2400" i="1"/>
              <a:t>Dung lượng RAM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447800" y="3437673"/>
            <a:ext cx="792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i="1" smtClean="0"/>
              <a:t>B. Độ </a:t>
            </a:r>
            <a:r>
              <a:rPr lang="en-US" sz="2400" i="1"/>
              <a:t>dài đường chéo màn </a:t>
            </a:r>
            <a:r>
              <a:rPr lang="en-US" sz="2400" i="1" smtClean="0"/>
              <a:t>hình.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335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Luyện tập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447800" y="51009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</a:t>
            </a:r>
            <a:r>
              <a:rPr lang="en-US" sz="2400" i="1"/>
              <a:t>16 inch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Câu 4: Biết một màn hình có kích thước chiều dài và chiều rộng là 33.1 cm × 20.7 cm, hỏi màn hình đó có kích thước bao nhiêu inch?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447800" y="242673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A. 15.4 </a:t>
            </a:r>
            <a:r>
              <a:rPr lang="en-US" sz="2400" i="1"/>
              <a:t>inch 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64877" y="342453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B</a:t>
            </a:r>
            <a:r>
              <a:rPr lang="en-US" sz="2400" i="1"/>
              <a:t>. 15 inch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371600" y="4262735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C. </a:t>
            </a:r>
            <a:r>
              <a:rPr lang="en-US" sz="2400" i="1"/>
              <a:t>16.2 inch 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418897" y="2462728"/>
            <a:ext cx="792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i="1"/>
              <a:t>A. 15.4 inch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Luyện tập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1447800" y="51009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i="1" smtClean="0"/>
              <a:t>D. 12 tỉ điểm ảnh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219200" y="1447800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/>
              <a:t>Câu 5: 12 megapixel có bao nhiêu điểm ảnh?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447800" y="2426732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A. 12 </a:t>
            </a:r>
            <a:r>
              <a:rPr lang="en-US" sz="2400" i="1"/>
              <a:t>điểm ảnh 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64877" y="3424535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B</a:t>
            </a:r>
            <a:r>
              <a:rPr lang="en-US" sz="2400" i="1"/>
              <a:t>. </a:t>
            </a:r>
            <a:r>
              <a:rPr lang="en-US" sz="2400" i="1" smtClean="0"/>
              <a:t>12 nghìn điểm ảnh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371600" y="4262735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smtClean="0"/>
              <a:t>C. 12 triệu điểm ảnh</a:t>
            </a:r>
            <a:r>
              <a:rPr lang="en-US" sz="2400" i="1"/>
              <a:t> 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524000" y="4317914"/>
            <a:ext cx="792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i="1" smtClean="0"/>
              <a:t>C. 12 triệu điểm ảnh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68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Vận dụng</a:t>
            </a:r>
            <a:endParaRPr lang="en-US" sz="320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1"/>
            <a:ext cx="11125200" cy="15239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6372"/>
            <a:ext cx="6934200" cy="32067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4400" y="4495800"/>
            <a:ext cx="2438400" cy="1219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 giải</a:t>
            </a:r>
            <a:endParaRPr lang="en-US" sz="2400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 Vận dụng</a:t>
            </a:r>
            <a:endParaRPr lang="en-US" sz="320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11049000" cy="1295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01" y="2133600"/>
            <a:ext cx="5397500" cy="436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" y="27432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0">
                <a:cs typeface="Arial" pitchFamily="34" charset="0"/>
              </a:rPr>
              <a:t>Cấu hình của một điện thoại thông minh Samsung Galaxy S20 FE: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0" smtClean="0">
                <a:cs typeface="Arial" pitchFamily="34" charset="0"/>
              </a:rPr>
              <a:t>Kích </a:t>
            </a:r>
            <a:r>
              <a:rPr lang="vi-VN" sz="2000" b="0">
                <a:cs typeface="Arial" pitchFamily="34" charset="0"/>
              </a:rPr>
              <a:t>thước màn hình: 6.5”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0" smtClean="0">
                <a:cs typeface="Arial" pitchFamily="34" charset="0"/>
              </a:rPr>
              <a:t>Tốc </a:t>
            </a:r>
            <a:r>
              <a:rPr lang="vi-VN" sz="2000" b="0">
                <a:cs typeface="Arial" pitchFamily="34" charset="0"/>
              </a:rPr>
              <a:t>độ CPU: Snapdragon 865 8 nhân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0" smtClean="0">
                <a:cs typeface="Arial" pitchFamily="34" charset="0"/>
              </a:rPr>
              <a:t>Dung </a:t>
            </a:r>
            <a:r>
              <a:rPr lang="vi-VN" sz="2000" b="0">
                <a:cs typeface="Arial" pitchFamily="34" charset="0"/>
              </a:rPr>
              <a:t>lượng RAM: 8GB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0" smtClean="0">
                <a:cs typeface="Arial" pitchFamily="34" charset="0"/>
              </a:rPr>
              <a:t>Dung </a:t>
            </a:r>
            <a:r>
              <a:rPr lang="vi-VN" sz="2000" b="0">
                <a:cs typeface="Arial" pitchFamily="34" charset="0"/>
              </a:rPr>
              <a:t>lượng lưu trữ: 256 GB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0" smtClean="0">
                <a:cs typeface="Arial" pitchFamily="34" charset="0"/>
              </a:rPr>
              <a:t>Độ </a:t>
            </a:r>
            <a:r>
              <a:rPr lang="vi-VN" sz="2000" b="0">
                <a:cs typeface="Arial" pitchFamily="34" charset="0"/>
              </a:rPr>
              <a:t>phân giải camera: camera trước 32MP, camera sau: chính 12MP, phụ 12MP, 8 MP.</a:t>
            </a:r>
          </a:p>
        </p:txBody>
      </p:sp>
    </p:spTree>
    <p:extLst>
      <p:ext uri="{BB962C8B-B14F-4D97-AF65-F5344CB8AC3E}">
        <p14:creationId xmlns:p14="http://schemas.microsoft.com/office/powerpoint/2010/main" val="20033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Hoạt động:HƯỚNG DẪN BÀI TẬP VỀ NHÀ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295400" y="1447800"/>
            <a:ext cx="1013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/>
              <a:t>Ôn lại kiến thức đã học.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/>
              <a:t>Hoàn thành phần Câu hỏi và bài tập tự kiểm tra SGK trang 12.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0"/>
              <a:t>Đọc và tìm hiểu trước </a:t>
            </a:r>
            <a:r>
              <a:rPr lang="en-US" sz="2800" b="0" i="1"/>
              <a:t>Bài 3: Khái quát về hệ điều hành.</a:t>
            </a:r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26588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3" descr="http://www.holycrapitslate.com/wp-content/uploads/2015/02/question-mark.jpg">
            <a:extLst>
              <a:ext uri="{FF2B5EF4-FFF2-40B4-BE49-F238E27FC236}">
                <a16:creationId xmlns:a16="http://schemas.microsoft.com/office/drawing/2014/main" id="{EC48E414-58F5-4EE9-ABAE-7F5A5F76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444" y="32766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81FEFE36-C34E-4B9C-B9B8-AEEA15D58761}"/>
              </a:ext>
            </a:extLst>
          </p:cNvPr>
          <p:cNvSpPr/>
          <p:nvPr/>
        </p:nvSpPr>
        <p:spPr>
          <a:xfrm>
            <a:off x="914400" y="1219200"/>
            <a:ext cx="8686800" cy="3317507"/>
          </a:xfrm>
          <a:prstGeom prst="cloudCallout">
            <a:avLst>
              <a:gd name="adj1" fmla="val 58050"/>
              <a:gd name="adj2" fmla="val 395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Em đã sử dụng các thiết bị số của mình như thế nào? Theo em, sử dụng như thế đã đúng cách chưa?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mtClean="0">
                <a:solidFill>
                  <a:schemeClr val="accent2">
                    <a:lumMod val="75000"/>
                  </a:schemeClr>
                </a:solidFill>
                <a:latin typeface="Times" panose="020B0604020202020204" charset="0"/>
                <a:cs typeface="Times" panose="020B0604020202020204" charset="0"/>
              </a:rPr>
              <a:t>???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Times" panose="020B0604020202020204" charset="0"/>
              <a:cs typeface="Times" panose="020B0604020202020204" charset="0"/>
            </a:endParaRPr>
          </a:p>
        </p:txBody>
      </p:sp>
      <p:pic>
        <p:nvPicPr>
          <p:cNvPr id="11277" name="Picture 13" descr="H:\Download\Worlds-first-floating-smartphone-4.jpg">
            <a:extLst>
              <a:ext uri="{FF2B5EF4-FFF2-40B4-BE49-F238E27FC236}">
                <a16:creationId xmlns:a16="http://schemas.microsoft.com/office/drawing/2014/main" id="{A7C0B392-4082-46AB-B9C7-E5B443C1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14900"/>
            <a:ext cx="2819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FB9086-8540-4262-A051-D4DDCE787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14900"/>
            <a:ext cx="21510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820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KHỞI ĐỘNG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NỘI DUNG BÀI HỌC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572000"/>
            <a:ext cx="1905000" cy="22098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0299216"/>
              </p:ext>
            </p:extLst>
          </p:nvPr>
        </p:nvGraphicFramePr>
        <p:xfrm>
          <a:off x="685800" y="1676400"/>
          <a:ext cx="1021080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4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1. Sử dụng đúng cách các thiết bị số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4953000" cy="5029200"/>
          </a:xfrm>
        </p:spPr>
        <p:txBody>
          <a:bodyPr>
            <a:normAutofit/>
          </a:bodyPr>
          <a:lstStyle/>
          <a:p>
            <a:pPr marL="230188" indent="231775" algn="just">
              <a:buFont typeface="Wingdings" pitchFamily="2" charset="2"/>
              <a:buChar char="Ø"/>
            </a:pPr>
            <a:r>
              <a:rPr lang="en-US" sz="3200" smtClean="0"/>
              <a:t>Hoạt động 1: Quan sát Hình 1, em hãy:</a:t>
            </a:r>
          </a:p>
          <a:p>
            <a:pPr marL="230188" lvl="1" indent="231775">
              <a:buFont typeface="Wingdings" pitchFamily="2" charset="2"/>
              <a:buChar char="§"/>
            </a:pPr>
            <a:r>
              <a:rPr lang="en-US" sz="3200" smtClean="0"/>
              <a:t> Phân biệt mục đích của thông điệp </a:t>
            </a:r>
            <a:br>
              <a:rPr lang="en-US" sz="3200" smtClean="0"/>
            </a:br>
            <a:r>
              <a:rPr lang="en-US" sz="3200" smtClean="0"/>
              <a:t>CẢNH BÁO và THẬN TRỌNG.</a:t>
            </a:r>
          </a:p>
          <a:p>
            <a:pPr marL="230188" lvl="1" indent="231775">
              <a:buFont typeface="Wingdings" pitchFamily="2" charset="2"/>
              <a:buChar char="§"/>
            </a:pPr>
            <a:r>
              <a:rPr lang="en-US" sz="3200" smtClean="0"/>
              <a:t> Thực hiện theo các bước của hướng dẫn</a:t>
            </a:r>
            <a:endParaRPr lang="en-US" sz="320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6324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953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en-US" sz="3200" smtClean="0"/>
              <a:t>Thông điệp CẢNH BÁO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5638800" cy="5029200"/>
          </a:xfrm>
        </p:spPr>
        <p:txBody>
          <a:bodyPr>
            <a:normAutofit fontScale="92500"/>
          </a:bodyPr>
          <a:lstStyle/>
          <a:p>
            <a:pPr marL="230188" indent="231775" algn="just">
              <a:buFont typeface="Wingdings" pitchFamily="2" charset="2"/>
              <a:buChar char="Ø"/>
            </a:pPr>
            <a:r>
              <a:rPr lang="en-US" sz="3200" smtClean="0"/>
              <a:t>Nhằm báo trước cho biết việc nguy cấp có thể xảy ra nếu cố tình thực hiện hoặc không thực hiện hoạt động đó</a:t>
            </a:r>
          </a:p>
          <a:p>
            <a:pPr marL="230188" indent="231775" algn="just">
              <a:buFont typeface="Wingdings" pitchFamily="2" charset="2"/>
              <a:buChar char="Ø"/>
            </a:pPr>
            <a:r>
              <a:rPr lang="en-US" sz="3200" smtClean="0"/>
              <a:t>Ở tờ hướng dẫn cảnh báo: nếu cố gắng làm sách máy tính khi máy đang bật thì có thể dẫn đến điện giật hoặc hư hỏng cho các linh kiện</a:t>
            </a:r>
            <a:endParaRPr lang="en-US" sz="3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0800" y="457200"/>
            <a:ext cx="54102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/>
              <a:t>Thông điệp THẬN TRỌNG</a:t>
            </a:r>
            <a:endParaRPr lang="en-US" sz="3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9400" y="1600200"/>
            <a:ext cx="4953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231775" algn="just">
              <a:buFont typeface="Wingdings" pitchFamily="2" charset="2"/>
              <a:buChar char="Ø"/>
            </a:pPr>
            <a:r>
              <a:rPr lang="en-US" sz="3200" b="0" smtClean="0"/>
              <a:t>Nhắc nhở người dùng cần hết sức cẩn thận trong hành động để tránh sai sót (gây hư hỏng cho các cấu phần bên trong)</a:t>
            </a:r>
            <a:endParaRPr lang="en-US" sz="3200" b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994400"/>
            <a:ext cx="590550" cy="635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75" y="4965700"/>
            <a:ext cx="212725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7550"/>
            <a:ext cx="6400800" cy="4038600"/>
          </a:xfrm>
        </p:spPr>
        <p:txBody>
          <a:bodyPr>
            <a:normAutofit/>
          </a:bodyPr>
          <a:lstStyle/>
          <a:p>
            <a:pPr marL="230188" indent="0" algn="just">
              <a:buNone/>
            </a:pPr>
            <a:r>
              <a:rPr lang="en-US" sz="3200" smtClean="0"/>
              <a:t>Tờ hướng dẫn sử dụng thiết bị số giúp ta sử dụng an toàn và đúng cách, thường có nội dung gồm các mục: hướng dẫn an toàn, lắp đặt, vận hành, bảo trì, xử lí sự cố, thông tin hỗ trợ khách hàng.</a:t>
            </a:r>
            <a:endParaRPr lang="en-US" sz="3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     Em hãy nêu ý nghĩa của tài liệu hướng dẫn sử dụng thiết bị số</a:t>
            </a:r>
            <a:endParaRPr lang="en-US" sz="3600" i="1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7306"/>
            <a:ext cx="952500" cy="6667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1" y="1676400"/>
            <a:ext cx="4165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2. Thông số kĩ thuật của thiết bị số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11201400" cy="1600200"/>
          </a:xfrm>
        </p:spPr>
        <p:txBody>
          <a:bodyPr>
            <a:normAutofit/>
          </a:bodyPr>
          <a:lstStyle/>
          <a:p>
            <a:pPr marL="230188" indent="231775" algn="just">
              <a:buFont typeface="Wingdings" pitchFamily="2" charset="2"/>
              <a:buChar char="Ø"/>
            </a:pPr>
            <a:r>
              <a:rPr lang="en-US" sz="3200" smtClean="0"/>
              <a:t>Hoạt động 2: Quan sát các thiết bị trong Hình 2, em thấy chúng có các bộ phận nào giống nhau?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57804"/>
            <a:ext cx="9296400" cy="196659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53000"/>
            <a:ext cx="4152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smtClean="0"/>
              <a:t>Thông số kĩ thuật quan trọng về xử lí dữ liệu số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1600200"/>
            <a:ext cx="10134600" cy="1600200"/>
          </a:xfrm>
        </p:spPr>
        <p:txBody>
          <a:bodyPr>
            <a:normAutofit/>
          </a:bodyPr>
          <a:lstStyle/>
          <a:p>
            <a:pPr marL="230188" indent="0" algn="just">
              <a:buNone/>
            </a:pPr>
            <a:r>
              <a:rPr lang="en-US" sz="3200" smtClean="0"/>
              <a:t> Em hãy đọc SGK và chỉ ra các thông số kĩ thuật quan trọng về xử lí dữ liệu số của các thiết bị số điển hình?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06450" cy="11112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99086"/>
            <a:ext cx="7772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5062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smtClean="0"/>
              <a:t>Một vài thông số kĩ thuật khác nhau của một số thiết bị:</a:t>
            </a:r>
            <a:endParaRPr lang="en-US" sz="320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983242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ADVANCE_TIME" val="0.84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2489</TotalTime>
  <Words>755</Words>
  <Application>Microsoft Office PowerPoint</Application>
  <PresentationFormat>Widescreen</PresentationFormat>
  <Paragraphs>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Aachen</vt:lpstr>
      <vt:lpstr>Trebuchet MS</vt:lpstr>
      <vt:lpstr>Wingdings</vt:lpstr>
      <vt:lpstr>Calibri</vt:lpstr>
      <vt:lpstr>Georgia</vt:lpstr>
      <vt:lpstr>Times</vt:lpstr>
      <vt:lpstr>Arial</vt:lpstr>
      <vt:lpstr>Slipstream</vt:lpstr>
      <vt:lpstr>PowerPoint Presentation</vt:lpstr>
      <vt:lpstr>KHỞI ĐỘNG</vt:lpstr>
      <vt:lpstr>NỘI DUNG BÀI HỌC</vt:lpstr>
      <vt:lpstr>1. Sử dụng đúng cách các thiết bị số</vt:lpstr>
      <vt:lpstr>Thông điệp CẢNH BÁO</vt:lpstr>
      <vt:lpstr>     Em hãy nêu ý nghĩa của tài liệu hướng dẫn sử dụng thiết bị số</vt:lpstr>
      <vt:lpstr>2. Thông số kĩ thuật của thiết bị số</vt:lpstr>
      <vt:lpstr>Thông số kĩ thuật quan trọng về xử lí dữ liệu số</vt:lpstr>
      <vt:lpstr>Một vài thông số kĩ thuật khác nhau của một số thiết bị:</vt:lpstr>
      <vt:lpstr>Một vài thông số kĩ thuật khác nhau của một số thiết bị:</vt:lpstr>
      <vt:lpstr>Một vài thông số kĩ thuật khác nhau của một số thiết bị:</vt:lpstr>
      <vt:lpstr>Hoạt động: Luyện tập</vt:lpstr>
      <vt:lpstr>Hoạt động: Luyện tập</vt:lpstr>
      <vt:lpstr>Hoạt động: Luyện tập</vt:lpstr>
      <vt:lpstr>Hoạt động: Luyện tập</vt:lpstr>
      <vt:lpstr>Hoạt động: Luyện tập</vt:lpstr>
      <vt:lpstr>Hoạt động: Vận dụng</vt:lpstr>
      <vt:lpstr>Hoạt động: Vận dụng</vt:lpstr>
      <vt:lpstr>Hoạt động:HƯỚNG DẪN BÀI TẬP VỀ NHÀ</vt:lpstr>
    </vt:vector>
  </TitlesOfParts>
  <Company>PDP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2 : Th«ng tin vµ c¸ch biÓu biÔn th«ng tin</dc:title>
  <dc:creator>Soncan</dc:creator>
  <cp:lastModifiedBy>pc</cp:lastModifiedBy>
  <cp:revision>137</cp:revision>
  <dcterms:created xsi:type="dcterms:W3CDTF">2006-04-02T00:04:42Z</dcterms:created>
  <dcterms:modified xsi:type="dcterms:W3CDTF">2025-04-05T02:42:14Z</dcterms:modified>
</cp:coreProperties>
</file>