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3" r:id="rId10"/>
    <p:sldId id="303" r:id="rId11"/>
    <p:sldId id="304" r:id="rId12"/>
    <p:sldId id="310" r:id="rId13"/>
    <p:sldId id="305" r:id="rId14"/>
    <p:sldId id="306" r:id="rId15"/>
    <p:sldId id="307" r:id="rId16"/>
    <p:sldId id="308" r:id="rId17"/>
    <p:sldId id="30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000" r="-6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76400"/>
            <a:ext cx="8229600" cy="17526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CHỦ ĐỀ A</a:t>
            </a:r>
          </a:p>
          <a:p>
            <a:r>
              <a:rPr lang="en-US" sz="36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MÁY TÍNH VÀ XÃ HỘI TRI THỨC</a:t>
            </a:r>
          </a:p>
          <a:p>
            <a:r>
              <a:rPr lang="en-US" sz="2800" b="1" cap="all" smtClean="0">
                <a:ln/>
                <a:solidFill>
                  <a:schemeClr val="accent6">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THẾ GIỚI VÀ THIẾT BI SỐ</a:t>
            </a:r>
          </a:p>
          <a:p>
            <a:r>
              <a:rPr lang="en-US" sz="2800" b="1" cap="all"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HỆ ĐIỀU HÀNH VÀ PHẦN MỀM ỨNG DỤNG</a:t>
            </a:r>
          </a:p>
        </p:txBody>
      </p:sp>
    </p:spTree>
    <p:extLst>
      <p:ext uri="{BB962C8B-B14F-4D97-AF65-F5344CB8AC3E}">
        <p14:creationId xmlns:p14="http://schemas.microsoft.com/office/powerpoint/2010/main" val="1885497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t="-12000" r="-1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249362"/>
          </a:xfrm>
        </p:spPr>
        <p:txBody>
          <a:bodyPr>
            <a:noAutofit/>
          </a:bodyPr>
          <a:lstStyle/>
          <a:p>
            <a:pPr algn="just">
              <a:lnSpc>
                <a:spcPct val="130000"/>
              </a:lnSpc>
            </a:pPr>
            <a:r>
              <a:rPr lang="vi-VN" sz="2400" smtClean="0"/>
              <a:t>- Phép cộng </a:t>
            </a:r>
            <a:r>
              <a:rPr lang="vi-VN" sz="2400" b="1" u="sng" smtClean="0">
                <a:solidFill>
                  <a:srgbClr val="FF0000"/>
                </a:solidFill>
              </a:rPr>
              <a:t>2 số nhị phân nhiều bit </a:t>
            </a:r>
            <a:r>
              <a:rPr lang="vi-VN" sz="2400" smtClean="0"/>
              <a:t>thực hiện bằng cách cộng lần lượt từng cặp bit  từ phải sang trái có bit nhớ (C</a:t>
            </a:r>
            <a:r>
              <a:rPr lang="vi-VN" sz="2400" baseline="-25000" smtClean="0"/>
              <a:t>in</a:t>
            </a:r>
            <a:r>
              <a:rPr lang="vi-VN" sz="2400" smtClean="0"/>
              <a:t>) mang sang cột kề bên trái như bảng sau</a:t>
            </a:r>
            <a:endParaRPr lang="vi-VN" sz="2400"/>
          </a:p>
        </p:txBody>
      </p:sp>
      <p:graphicFrame>
        <p:nvGraphicFramePr>
          <p:cNvPr id="3" name="Table 2"/>
          <p:cNvGraphicFramePr>
            <a:graphicFrameLocks noGrp="1"/>
          </p:cNvGraphicFramePr>
          <p:nvPr>
            <p:extLst>
              <p:ext uri="{D42A27DB-BD31-4B8C-83A1-F6EECF244321}">
                <p14:modId xmlns:p14="http://schemas.microsoft.com/office/powerpoint/2010/main" val="1374737202"/>
              </p:ext>
            </p:extLst>
          </p:nvPr>
        </p:nvGraphicFramePr>
        <p:xfrm>
          <a:off x="1752600" y="2133600"/>
          <a:ext cx="6096000" cy="222504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370840">
                <a:tc>
                  <a:txBody>
                    <a:bodyPr/>
                    <a:lstStyle/>
                    <a:p>
                      <a:pPr algn="ctr"/>
                      <a:r>
                        <a:rPr lang="vi-VN" sz="3200" b="0" smtClean="0">
                          <a:solidFill>
                            <a:schemeClr val="tx1"/>
                          </a:solidFill>
                          <a:latin typeface="+mj-lt"/>
                        </a:rPr>
                        <a:t>C</a:t>
                      </a:r>
                      <a:r>
                        <a:rPr lang="vi-VN" sz="3200" b="0" baseline="-25000" smtClean="0">
                          <a:solidFill>
                            <a:schemeClr val="tx1"/>
                          </a:solidFill>
                          <a:latin typeface="+mj-lt"/>
                        </a:rPr>
                        <a:t>in</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000" b="0" smtClean="0">
                          <a:solidFill>
                            <a:schemeClr val="tx1"/>
                          </a:solidFill>
                          <a:latin typeface="+mj-lt"/>
                        </a:rPr>
                        <a:t>1101</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000" b="0" smtClean="0">
                          <a:solidFill>
                            <a:schemeClr val="tx1"/>
                          </a:solidFill>
                          <a:latin typeface="+mj-lt"/>
                        </a:rPr>
                        <a:t>Giá</a:t>
                      </a:r>
                      <a:r>
                        <a:rPr lang="vi-VN" sz="3000" b="0" baseline="0" smtClean="0">
                          <a:solidFill>
                            <a:schemeClr val="tx1"/>
                          </a:solidFill>
                          <a:latin typeface="+mj-lt"/>
                        </a:rPr>
                        <a:t> trị thập phân</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vi-VN" sz="3000" b="0" smtClean="0">
                          <a:solidFill>
                            <a:schemeClr val="tx1"/>
                          </a:solidFill>
                          <a:latin typeface="+mj-lt"/>
                        </a:rPr>
                        <a:t>x</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vi-VN" sz="3000" b="0" smtClean="0">
                          <a:solidFill>
                            <a:schemeClr val="tx1"/>
                          </a:solidFill>
                          <a:latin typeface="+mj-lt"/>
                        </a:rPr>
                        <a:t>101</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vi-VN" sz="3000" b="0" smtClean="0">
                          <a:solidFill>
                            <a:schemeClr val="tx1"/>
                          </a:solidFill>
                          <a:latin typeface="+mj-lt"/>
                        </a:rPr>
                        <a:t>5</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lang="vi-VN" sz="3000" b="0" smtClean="0">
                          <a:solidFill>
                            <a:schemeClr val="tx1"/>
                          </a:solidFill>
                          <a:latin typeface="+mj-lt"/>
                        </a:rPr>
                        <a:t>y</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vi-VN" sz="3000" b="0" smtClean="0">
                          <a:solidFill>
                            <a:schemeClr val="tx1"/>
                          </a:solidFill>
                          <a:latin typeface="+mj-lt"/>
                        </a:rPr>
                        <a:t>1101</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vi-VN" sz="3000" b="0" smtClean="0">
                          <a:solidFill>
                            <a:schemeClr val="tx1"/>
                          </a:solidFill>
                          <a:latin typeface="+mj-lt"/>
                        </a:rPr>
                        <a:t>13</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algn="ctr"/>
                      <a:r>
                        <a:rPr lang="vi-VN" sz="3000" b="0" smtClean="0">
                          <a:solidFill>
                            <a:schemeClr val="tx1"/>
                          </a:solidFill>
                          <a:latin typeface="+mj-lt"/>
                        </a:rPr>
                        <a:t>x+y</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vi-VN" sz="3000" b="0" smtClean="0">
                          <a:solidFill>
                            <a:schemeClr val="tx1"/>
                          </a:solidFill>
                          <a:latin typeface="+mj-lt"/>
                        </a:rPr>
                        <a:t>10010</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vi-VN" sz="3000" b="0" smtClean="0">
                          <a:solidFill>
                            <a:schemeClr val="tx1"/>
                          </a:solidFill>
                          <a:latin typeface="+mj-lt"/>
                        </a:rPr>
                        <a:t>18</a:t>
                      </a:r>
                      <a:endParaRPr lang="vi-VN" sz="30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609600" y="4724400"/>
            <a:ext cx="8229600" cy="1249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vi-VN" sz="2400" smtClean="0"/>
              <a:t>Mạch cộng đầy đủ (FA – Full Adder) có 3 đầu vào là A, B và bit nhớ mang sang Cin, có 2 đầu ra là bit tổng S và bit nhớ Cout để phân biệt Cin đầu vào. Mạch cộng đầy đủ là ghép nối 2 mạch cộng 1 bit</a:t>
            </a:r>
            <a:endParaRPr lang="vi-VN" sz="2400"/>
          </a:p>
        </p:txBody>
      </p:sp>
    </p:spTree>
    <p:extLst>
      <p:ext uri="{BB962C8B-B14F-4D97-AF65-F5344CB8AC3E}">
        <p14:creationId xmlns:p14="http://schemas.microsoft.com/office/powerpoint/2010/main" val="1658970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381000" y="228600"/>
            <a:ext cx="7848600" cy="6477000"/>
          </a:xfrm>
          <a:prstGeom prst="rightArrow">
            <a:avLst>
              <a:gd name="adj1" fmla="val 50000"/>
              <a:gd name="adj2" fmla="val 23557"/>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800" smtClean="0">
                <a:latin typeface="+mj-lt"/>
              </a:rPr>
              <a:t>- Bằng cách kết hợp các cổng logic AND, XOR  máy tính có thể thực hiện được các phép tính cộng nhị phân. </a:t>
            </a:r>
          </a:p>
          <a:p>
            <a:pPr algn="just"/>
            <a:r>
              <a:rPr lang="vi-VN" sz="2800" smtClean="0">
                <a:latin typeface="+mj-lt"/>
              </a:rPr>
              <a:t>- Tương tự các cổng Logic cơ bản cũng có thể kết hợp để tạo thành các mạch logic thực hiện tất cảcác tính toán nhị phân khác</a:t>
            </a:r>
            <a:endParaRPr lang="vi-VN" sz="2800">
              <a:latin typeface="+mj-lt"/>
            </a:endParaRPr>
          </a:p>
        </p:txBody>
      </p:sp>
    </p:spTree>
    <p:extLst>
      <p:ext uri="{BB962C8B-B14F-4D97-AF65-F5344CB8AC3E}">
        <p14:creationId xmlns:p14="http://schemas.microsoft.com/office/powerpoint/2010/main" val="2085221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39762"/>
          </a:xfrm>
        </p:spPr>
        <p:txBody>
          <a:bodyPr>
            <a:normAutofit fontScale="90000"/>
          </a:bodyPr>
          <a:lstStyle/>
          <a:p>
            <a:pPr algn="l"/>
            <a:r>
              <a:rPr lang="vi-VN" sz="3200" b="1" smtClean="0">
                <a:solidFill>
                  <a:srgbClr val="FF0000"/>
                </a:solidFill>
              </a:rPr>
              <a:t>2. Những bộ phận chính bên trong máy tính</a:t>
            </a:r>
            <a:br>
              <a:rPr lang="vi-VN" sz="3200" b="1" smtClean="0">
                <a:solidFill>
                  <a:srgbClr val="FF0000"/>
                </a:solidFill>
              </a:rPr>
            </a:br>
            <a:endParaRPr lang="vi-VN" sz="3200" b="1">
              <a:solidFill>
                <a:srgbClr val="FF0000"/>
              </a:solidFill>
            </a:endParaRPr>
          </a:p>
        </p:txBody>
      </p:sp>
      <p:sp>
        <p:nvSpPr>
          <p:cNvPr id="4" name="Cloud Callout 3"/>
          <p:cNvSpPr/>
          <p:nvPr/>
        </p:nvSpPr>
        <p:spPr>
          <a:xfrm>
            <a:off x="1676400" y="1524000"/>
            <a:ext cx="6248400" cy="4191000"/>
          </a:xfrm>
          <a:prstGeom prst="cloudCallout">
            <a:avLst>
              <a:gd name="adj1" fmla="val -60890"/>
              <a:gd name="adj2" fmla="val 601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lgn="just"/>
            <a:r>
              <a:rPr lang="vi-VN" sz="3200" i="1">
                <a:solidFill>
                  <a:schemeClr val="tx1"/>
                </a:solidFill>
                <a:latin typeface="+mj-lt"/>
              </a:rPr>
              <a:t>Em hãy kể tên những bộ phận bên trong máy tính mà em biết và cho biết bộ phận nào của máy tính là quan trọng </a:t>
            </a:r>
            <a:r>
              <a:rPr lang="vi-VN" sz="3200" i="1" smtClean="0">
                <a:solidFill>
                  <a:schemeClr val="tx1"/>
                </a:solidFill>
                <a:latin typeface="+mj-lt"/>
              </a:rPr>
              <a:t>nhất? </a:t>
            </a:r>
            <a:endParaRPr lang="vi-VN" sz="3200">
              <a:solidFill>
                <a:schemeClr val="tx1"/>
              </a:solidFill>
              <a:latin typeface="+mj-lt"/>
            </a:endParaRPr>
          </a:p>
        </p:txBody>
      </p:sp>
    </p:spTree>
    <p:extLst>
      <p:ext uri="{BB962C8B-B14F-4D97-AF65-F5344CB8AC3E}">
        <p14:creationId xmlns:p14="http://schemas.microsoft.com/office/powerpoint/2010/main" val="4074129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679948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4460"/>
            <a:ext cx="3050510" cy="340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81000" y="342062"/>
            <a:ext cx="5181600" cy="2971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FF0000"/>
                </a:solidFill>
                <a:latin typeface="+mj-lt"/>
              </a:rPr>
              <a:t>BẢN MẠCH CHÍNH</a:t>
            </a:r>
          </a:p>
          <a:p>
            <a:pPr algn="ctr"/>
            <a:r>
              <a:rPr lang="vi-VN" sz="2400" smtClean="0">
                <a:solidFill>
                  <a:srgbClr val="FF0000"/>
                </a:solidFill>
                <a:latin typeface="+mj-lt"/>
              </a:rPr>
              <a:t>(Main board)</a:t>
            </a:r>
          </a:p>
          <a:p>
            <a:pPr algn="just"/>
            <a:r>
              <a:rPr lang="vi-VN" sz="2400" smtClean="0">
                <a:solidFill>
                  <a:schemeClr val="tx1"/>
                </a:solidFill>
                <a:latin typeface="+mj-lt"/>
              </a:rPr>
              <a:t> Đóng vai trò làm nên giao tiếp giữa CPU, Ram và các linh kiện điện tử khác phục vụ cho việc kết nối với các thiết bị ngoại vi.</a:t>
            </a:r>
          </a:p>
          <a:p>
            <a:pPr algn="ctr"/>
            <a:endParaRPr lang="vi-VN" sz="2400">
              <a:solidFill>
                <a:schemeClr val="tx1"/>
              </a:solidFill>
              <a:latin typeface="+mj-lt"/>
            </a:endParaRPr>
          </a:p>
        </p:txBody>
      </p:sp>
      <p:sp>
        <p:nvSpPr>
          <p:cNvPr id="5" name="Rounded Rectangle 4"/>
          <p:cNvSpPr/>
          <p:nvPr/>
        </p:nvSpPr>
        <p:spPr>
          <a:xfrm>
            <a:off x="398470" y="342062"/>
            <a:ext cx="5181600" cy="2971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FF0000"/>
                </a:solidFill>
                <a:latin typeface="+mj-lt"/>
              </a:rPr>
              <a:t>CPU – Bộ xử lý trung tâm</a:t>
            </a:r>
          </a:p>
          <a:p>
            <a:pPr algn="ctr"/>
            <a:r>
              <a:rPr lang="vi-VN" sz="2400" smtClean="0">
                <a:solidFill>
                  <a:srgbClr val="FF0000"/>
                </a:solidFill>
                <a:latin typeface="+mj-lt"/>
              </a:rPr>
              <a:t>(Central Processing Unit)</a:t>
            </a:r>
          </a:p>
          <a:p>
            <a:pPr algn="just"/>
            <a:r>
              <a:rPr lang="vi-VN" sz="2400" smtClean="0">
                <a:solidFill>
                  <a:schemeClr val="tx1"/>
                </a:solidFill>
                <a:latin typeface="+mj-lt"/>
              </a:rPr>
              <a:t> Đóng vai trò bộ não của máy tính, đảm nhiệm công việc tìm, nạp lệnh, giải mã lệnh và thực thi lệnh cho máy tính</a:t>
            </a:r>
          </a:p>
          <a:p>
            <a:pPr algn="ctr"/>
            <a:endParaRPr lang="vi-VN" sz="2400">
              <a:solidFill>
                <a:schemeClr val="tx1"/>
              </a:solidFill>
              <a:latin typeface="+mj-lt"/>
            </a:endParaRPr>
          </a:p>
        </p:txBody>
      </p:sp>
      <p:sp>
        <p:nvSpPr>
          <p:cNvPr id="8" name="Rounded Rectangle 7"/>
          <p:cNvSpPr/>
          <p:nvPr/>
        </p:nvSpPr>
        <p:spPr>
          <a:xfrm>
            <a:off x="398470" y="399976"/>
            <a:ext cx="5181600" cy="2971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FF0000"/>
                </a:solidFill>
                <a:latin typeface="+mj-lt"/>
              </a:rPr>
              <a:t>RAM – bộ nhớ truy cập ngẫy nhiên</a:t>
            </a:r>
          </a:p>
          <a:p>
            <a:pPr algn="ctr"/>
            <a:r>
              <a:rPr lang="vi-VN" sz="2400" smtClean="0">
                <a:solidFill>
                  <a:srgbClr val="FF0000"/>
                </a:solidFill>
                <a:latin typeface="+mj-lt"/>
              </a:rPr>
              <a:t>(Random Access Memory)</a:t>
            </a:r>
          </a:p>
          <a:p>
            <a:pPr algn="just"/>
            <a:r>
              <a:rPr lang="vi-VN" sz="2400" smtClean="0">
                <a:solidFill>
                  <a:schemeClr val="tx1"/>
                </a:solidFill>
                <a:latin typeface="+mj-lt"/>
              </a:rPr>
              <a:t> Dùng lưu trữ dữ liệu tạm thời trong quá trình tính toán của máy tính. Dữ liệu trong Ram sẽ mất khi tắt nguồn điện</a:t>
            </a:r>
          </a:p>
          <a:p>
            <a:pPr algn="ctr"/>
            <a:endParaRPr lang="vi-VN" sz="2400">
              <a:solidFill>
                <a:schemeClr val="tx1"/>
              </a:solidFill>
              <a:latin typeface="+mj-lt"/>
            </a:endParaRPr>
          </a:p>
        </p:txBody>
      </p:sp>
      <p:sp>
        <p:nvSpPr>
          <p:cNvPr id="9" name="Rounded Rectangle 8"/>
          <p:cNvSpPr/>
          <p:nvPr/>
        </p:nvSpPr>
        <p:spPr>
          <a:xfrm>
            <a:off x="472308" y="415750"/>
            <a:ext cx="5181600" cy="2971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FF0000"/>
                </a:solidFill>
                <a:latin typeface="+mj-lt"/>
              </a:rPr>
              <a:t>ROM – bộ nhớ chỉ đọc</a:t>
            </a:r>
          </a:p>
          <a:p>
            <a:pPr algn="ctr"/>
            <a:r>
              <a:rPr lang="vi-VN" sz="2400" smtClean="0">
                <a:solidFill>
                  <a:srgbClr val="FF0000"/>
                </a:solidFill>
                <a:latin typeface="+mj-lt"/>
              </a:rPr>
              <a:t>(Read Only Memory)</a:t>
            </a:r>
          </a:p>
          <a:p>
            <a:pPr algn="just"/>
            <a:r>
              <a:rPr lang="vi-VN" sz="2400" smtClean="0">
                <a:solidFill>
                  <a:schemeClr val="tx1"/>
                </a:solidFill>
                <a:latin typeface="+mj-lt"/>
              </a:rPr>
              <a:t> Dùng lưu trữ chương trình giúp khởi động các chức năng cơ bản của máy tính</a:t>
            </a:r>
          </a:p>
          <a:p>
            <a:pPr algn="ctr"/>
            <a:endParaRPr lang="vi-VN" sz="2400">
              <a:solidFill>
                <a:schemeClr val="tx1"/>
              </a:solidFill>
              <a:latin typeface="+mj-lt"/>
            </a:endParaRPr>
          </a:p>
        </p:txBody>
      </p:sp>
      <p:sp>
        <p:nvSpPr>
          <p:cNvPr id="10" name="Rounded Rectangle 9"/>
          <p:cNvSpPr/>
          <p:nvPr/>
        </p:nvSpPr>
        <p:spPr>
          <a:xfrm>
            <a:off x="381000" y="399138"/>
            <a:ext cx="5181600" cy="29718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FF0000"/>
                </a:solidFill>
                <a:latin typeface="+mj-lt"/>
              </a:rPr>
              <a:t>Thiết bị lưu trữ</a:t>
            </a:r>
          </a:p>
          <a:p>
            <a:pPr algn="just"/>
            <a:r>
              <a:rPr lang="vi-VN" sz="2400" smtClean="0">
                <a:solidFill>
                  <a:schemeClr val="tx1"/>
                </a:solidFill>
                <a:latin typeface="+mj-lt"/>
              </a:rPr>
              <a:t>Dùng lưu trữ dữ liệu lâu dài và không bị mất khi tắt nguồn điện</a:t>
            </a:r>
          </a:p>
          <a:p>
            <a:pPr algn="just"/>
            <a:r>
              <a:rPr lang="vi-VN" sz="2400" smtClean="0">
                <a:solidFill>
                  <a:schemeClr val="tx1"/>
                </a:solidFill>
                <a:latin typeface="+mj-lt"/>
              </a:rPr>
              <a:t>Hiện nay có 2 loại ổ cứng là HDD và SSD ngoài ra còn có USB và thiết bị nhớ khác</a:t>
            </a:r>
          </a:p>
          <a:p>
            <a:pPr algn="ctr"/>
            <a:endParaRPr lang="vi-VN" sz="2400">
              <a:solidFill>
                <a:schemeClr val="tx1"/>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60" y="3801414"/>
            <a:ext cx="2847185"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010" y="3861170"/>
            <a:ext cx="2795587" cy="208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410" y="4253575"/>
            <a:ext cx="2100263"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009" y="3498632"/>
            <a:ext cx="1462478" cy="143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511" y="5062798"/>
            <a:ext cx="1429976" cy="14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9117" y="3689164"/>
            <a:ext cx="1416978" cy="118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9106" y="3632700"/>
            <a:ext cx="1416978" cy="130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3097" y="5183895"/>
            <a:ext cx="1462476" cy="126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9117" y="5098919"/>
            <a:ext cx="1514476" cy="114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5900" y="4141656"/>
            <a:ext cx="58674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308" y="4452843"/>
            <a:ext cx="3260702" cy="220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3610" y="4496893"/>
            <a:ext cx="3963190" cy="21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8612" y="4781725"/>
            <a:ext cx="2166322" cy="183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9176" y="4818927"/>
            <a:ext cx="1433223" cy="168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4818927"/>
            <a:ext cx="1600199" cy="189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9399" y="4860930"/>
            <a:ext cx="1676400"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2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75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750"/>
                                        <p:tgtEl>
                                          <p:spTgt spid="4098"/>
                                        </p:tgtEl>
                                      </p:cBhvr>
                                    </p:animEffect>
                                    <p:set>
                                      <p:cBhvr>
                                        <p:cTn id="12" dur="1" fill="hold">
                                          <p:stCondLst>
                                            <p:cond delay="749"/>
                                          </p:stCondLst>
                                        </p:cTn>
                                        <p:tgtEl>
                                          <p:spTgt spid="409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1+#ppt_w/2"/>
                                          </p:val>
                                        </p:tav>
                                        <p:tav tm="100000">
                                          <p:val>
                                            <p:strVal val="#ppt_x"/>
                                          </p:val>
                                        </p:tav>
                                      </p:tavLst>
                                    </p:anim>
                                    <p:anim calcmode="lin" valueType="num">
                                      <p:cBhvr additive="base">
                                        <p:cTn id="1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75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circle(in)">
                                      <p:cBhvr>
                                        <p:cTn id="26" dur="750"/>
                                        <p:tgtEl>
                                          <p:spTgt spid="1026"/>
                                        </p:tgtEl>
                                      </p:cBhvr>
                                    </p:animEffect>
                                  </p:childTnLst>
                                </p:cTn>
                              </p:par>
                              <p:par>
                                <p:cTn id="27" presetID="6" presetClass="entr" presetSubtype="16"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circle(in)">
                                      <p:cBhvr>
                                        <p:cTn id="29" dur="750"/>
                                        <p:tgtEl>
                                          <p:spTgt spid="1027"/>
                                        </p:tgtEl>
                                      </p:cBhvr>
                                    </p:animEffect>
                                  </p:childTnLst>
                                </p:cTn>
                              </p:par>
                              <p:par>
                                <p:cTn id="30" presetID="6" presetClass="entr" presetSubtype="16"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circle(in)">
                                      <p:cBhvr>
                                        <p:cTn id="32" dur="75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750"/>
                                        <p:tgtEl>
                                          <p:spTgt spid="6"/>
                                        </p:tgtEl>
                                      </p:cBhvr>
                                    </p:animEffect>
                                    <p:set>
                                      <p:cBhvr>
                                        <p:cTn id="37" dur="1" fill="hold">
                                          <p:stCondLst>
                                            <p:cond delay="749"/>
                                          </p:stCondLst>
                                        </p:cTn>
                                        <p:tgtEl>
                                          <p:spTgt spid="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750"/>
                                        <p:tgtEl>
                                          <p:spTgt spid="1026"/>
                                        </p:tgtEl>
                                      </p:cBhvr>
                                    </p:animEffect>
                                    <p:set>
                                      <p:cBhvr>
                                        <p:cTn id="40" dur="1" fill="hold">
                                          <p:stCondLst>
                                            <p:cond delay="749"/>
                                          </p:stCondLst>
                                        </p:cTn>
                                        <p:tgtEl>
                                          <p:spTgt spid="102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750"/>
                                        <p:tgtEl>
                                          <p:spTgt spid="1027"/>
                                        </p:tgtEl>
                                      </p:cBhvr>
                                    </p:animEffect>
                                    <p:set>
                                      <p:cBhvr>
                                        <p:cTn id="43" dur="1" fill="hold">
                                          <p:stCondLst>
                                            <p:cond delay="749"/>
                                          </p:stCondLst>
                                        </p:cTn>
                                        <p:tgtEl>
                                          <p:spTgt spid="102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750"/>
                                        <p:tgtEl>
                                          <p:spTgt spid="1028"/>
                                        </p:tgtEl>
                                      </p:cBhvr>
                                    </p:animEffect>
                                    <p:set>
                                      <p:cBhvr>
                                        <p:cTn id="46" dur="1" fill="hold">
                                          <p:stCondLst>
                                            <p:cond delay="749"/>
                                          </p:stCondLst>
                                        </p:cTn>
                                        <p:tgtEl>
                                          <p:spTgt spid="10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circle(in)">
                                      <p:cBhvr>
                                        <p:cTn id="51" dur="750"/>
                                        <p:tgtEl>
                                          <p:spTgt spid="5"/>
                                        </p:tgtEl>
                                      </p:cBhvr>
                                    </p:animEffect>
                                  </p:childTnLst>
                                </p:cTn>
                              </p:par>
                              <p:par>
                                <p:cTn id="52" presetID="6" presetClass="entr" presetSubtype="16" fill="hold" nodeType="withEffect">
                                  <p:stCondLst>
                                    <p:cond delay="0"/>
                                  </p:stCondLst>
                                  <p:childTnLst>
                                    <p:set>
                                      <p:cBhvr>
                                        <p:cTn id="53" dur="1" fill="hold">
                                          <p:stCondLst>
                                            <p:cond delay="0"/>
                                          </p:stCondLst>
                                        </p:cTn>
                                        <p:tgtEl>
                                          <p:spTgt spid="1029"/>
                                        </p:tgtEl>
                                        <p:attrNameLst>
                                          <p:attrName>style.visibility</p:attrName>
                                        </p:attrNameLst>
                                      </p:cBhvr>
                                      <p:to>
                                        <p:strVal val="visible"/>
                                      </p:to>
                                    </p:set>
                                    <p:animEffect transition="in" filter="circle(in)">
                                      <p:cBhvr>
                                        <p:cTn id="54" dur="750"/>
                                        <p:tgtEl>
                                          <p:spTgt spid="1029"/>
                                        </p:tgtEl>
                                      </p:cBhvr>
                                    </p:animEffect>
                                  </p:childTnLst>
                                </p:cTn>
                              </p:par>
                              <p:par>
                                <p:cTn id="55" presetID="6" presetClass="entr" presetSubtype="16" fill="hold" nodeType="with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circle(in)">
                                      <p:cBhvr>
                                        <p:cTn id="57" dur="750"/>
                                        <p:tgtEl>
                                          <p:spTgt spid="1030"/>
                                        </p:tgtEl>
                                      </p:cBhvr>
                                    </p:animEffect>
                                  </p:childTnLst>
                                </p:cTn>
                              </p:par>
                              <p:par>
                                <p:cTn id="58" presetID="6" presetClass="entr" presetSubtype="16" fill="hold" nodeType="withEffect">
                                  <p:stCondLst>
                                    <p:cond delay="0"/>
                                  </p:stCondLst>
                                  <p:childTnLst>
                                    <p:set>
                                      <p:cBhvr>
                                        <p:cTn id="59" dur="1" fill="hold">
                                          <p:stCondLst>
                                            <p:cond delay="0"/>
                                          </p:stCondLst>
                                        </p:cTn>
                                        <p:tgtEl>
                                          <p:spTgt spid="1033"/>
                                        </p:tgtEl>
                                        <p:attrNameLst>
                                          <p:attrName>style.visibility</p:attrName>
                                        </p:attrNameLst>
                                      </p:cBhvr>
                                      <p:to>
                                        <p:strVal val="visible"/>
                                      </p:to>
                                    </p:set>
                                    <p:animEffect transition="in" filter="circle(in)">
                                      <p:cBhvr>
                                        <p:cTn id="60" dur="750"/>
                                        <p:tgtEl>
                                          <p:spTgt spid="1033"/>
                                        </p:tgtEl>
                                      </p:cBhvr>
                                    </p:animEffect>
                                  </p:childTnLst>
                                </p:cTn>
                              </p:par>
                              <p:par>
                                <p:cTn id="61" presetID="6" presetClass="entr" presetSubtype="16" fill="hold" nodeType="withEffect">
                                  <p:stCondLst>
                                    <p:cond delay="0"/>
                                  </p:stCondLst>
                                  <p:childTnLst>
                                    <p:set>
                                      <p:cBhvr>
                                        <p:cTn id="62" dur="1" fill="hold">
                                          <p:stCondLst>
                                            <p:cond delay="0"/>
                                          </p:stCondLst>
                                        </p:cTn>
                                        <p:tgtEl>
                                          <p:spTgt spid="1034"/>
                                        </p:tgtEl>
                                        <p:attrNameLst>
                                          <p:attrName>style.visibility</p:attrName>
                                        </p:attrNameLst>
                                      </p:cBhvr>
                                      <p:to>
                                        <p:strVal val="visible"/>
                                      </p:to>
                                    </p:set>
                                    <p:animEffect transition="in" filter="circle(in)">
                                      <p:cBhvr>
                                        <p:cTn id="63" dur="750"/>
                                        <p:tgtEl>
                                          <p:spTgt spid="1034"/>
                                        </p:tgtEl>
                                      </p:cBhvr>
                                    </p:animEffect>
                                  </p:childTnLst>
                                </p:cTn>
                              </p:par>
                              <p:par>
                                <p:cTn id="64" presetID="6" presetClass="entr" presetSubtype="16" fill="hold" nodeType="withEffect">
                                  <p:stCondLst>
                                    <p:cond delay="0"/>
                                  </p:stCondLst>
                                  <p:childTnLst>
                                    <p:set>
                                      <p:cBhvr>
                                        <p:cTn id="65" dur="1" fill="hold">
                                          <p:stCondLst>
                                            <p:cond delay="0"/>
                                          </p:stCondLst>
                                        </p:cTn>
                                        <p:tgtEl>
                                          <p:spTgt spid="1032"/>
                                        </p:tgtEl>
                                        <p:attrNameLst>
                                          <p:attrName>style.visibility</p:attrName>
                                        </p:attrNameLst>
                                      </p:cBhvr>
                                      <p:to>
                                        <p:strVal val="visible"/>
                                      </p:to>
                                    </p:set>
                                    <p:animEffect transition="in" filter="circle(in)">
                                      <p:cBhvr>
                                        <p:cTn id="66" dur="750"/>
                                        <p:tgtEl>
                                          <p:spTgt spid="1032"/>
                                        </p:tgtEl>
                                      </p:cBhvr>
                                    </p:animEffect>
                                  </p:childTnLst>
                                </p:cTn>
                              </p:par>
                              <p:par>
                                <p:cTn id="67" presetID="6" presetClass="entr" presetSubtype="16" fill="hold" nodeType="withEffect">
                                  <p:stCondLst>
                                    <p:cond delay="0"/>
                                  </p:stCondLst>
                                  <p:childTnLst>
                                    <p:set>
                                      <p:cBhvr>
                                        <p:cTn id="68" dur="1" fill="hold">
                                          <p:stCondLst>
                                            <p:cond delay="0"/>
                                          </p:stCondLst>
                                        </p:cTn>
                                        <p:tgtEl>
                                          <p:spTgt spid="1035"/>
                                        </p:tgtEl>
                                        <p:attrNameLst>
                                          <p:attrName>style.visibility</p:attrName>
                                        </p:attrNameLst>
                                      </p:cBhvr>
                                      <p:to>
                                        <p:strVal val="visible"/>
                                      </p:to>
                                    </p:set>
                                    <p:animEffect transition="in" filter="circle(in)">
                                      <p:cBhvr>
                                        <p:cTn id="69" dur="750"/>
                                        <p:tgtEl>
                                          <p:spTgt spid="10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750"/>
                                        <p:tgtEl>
                                          <p:spTgt spid="5"/>
                                        </p:tgtEl>
                                      </p:cBhvr>
                                    </p:animEffect>
                                    <p:set>
                                      <p:cBhvr>
                                        <p:cTn id="74" dur="1" fill="hold">
                                          <p:stCondLst>
                                            <p:cond delay="749"/>
                                          </p:stCondLst>
                                        </p:cTn>
                                        <p:tgtEl>
                                          <p:spTgt spid="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750"/>
                                        <p:tgtEl>
                                          <p:spTgt spid="1029"/>
                                        </p:tgtEl>
                                      </p:cBhvr>
                                    </p:animEffect>
                                    <p:set>
                                      <p:cBhvr>
                                        <p:cTn id="77" dur="1" fill="hold">
                                          <p:stCondLst>
                                            <p:cond delay="749"/>
                                          </p:stCondLst>
                                        </p:cTn>
                                        <p:tgtEl>
                                          <p:spTgt spid="102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750"/>
                                        <p:tgtEl>
                                          <p:spTgt spid="1030"/>
                                        </p:tgtEl>
                                      </p:cBhvr>
                                    </p:animEffect>
                                    <p:set>
                                      <p:cBhvr>
                                        <p:cTn id="80" dur="1" fill="hold">
                                          <p:stCondLst>
                                            <p:cond delay="749"/>
                                          </p:stCondLst>
                                        </p:cTn>
                                        <p:tgtEl>
                                          <p:spTgt spid="103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750"/>
                                        <p:tgtEl>
                                          <p:spTgt spid="1033"/>
                                        </p:tgtEl>
                                      </p:cBhvr>
                                    </p:animEffect>
                                    <p:set>
                                      <p:cBhvr>
                                        <p:cTn id="83" dur="1" fill="hold">
                                          <p:stCondLst>
                                            <p:cond delay="749"/>
                                          </p:stCondLst>
                                        </p:cTn>
                                        <p:tgtEl>
                                          <p:spTgt spid="103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750"/>
                                        <p:tgtEl>
                                          <p:spTgt spid="1034"/>
                                        </p:tgtEl>
                                      </p:cBhvr>
                                    </p:animEffect>
                                    <p:set>
                                      <p:cBhvr>
                                        <p:cTn id="86" dur="1" fill="hold">
                                          <p:stCondLst>
                                            <p:cond delay="749"/>
                                          </p:stCondLst>
                                        </p:cTn>
                                        <p:tgtEl>
                                          <p:spTgt spid="103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750"/>
                                        <p:tgtEl>
                                          <p:spTgt spid="1032"/>
                                        </p:tgtEl>
                                      </p:cBhvr>
                                    </p:animEffect>
                                    <p:set>
                                      <p:cBhvr>
                                        <p:cTn id="89" dur="1" fill="hold">
                                          <p:stCondLst>
                                            <p:cond delay="749"/>
                                          </p:stCondLst>
                                        </p:cTn>
                                        <p:tgtEl>
                                          <p:spTgt spid="10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750"/>
                                        <p:tgtEl>
                                          <p:spTgt spid="1035"/>
                                        </p:tgtEl>
                                      </p:cBhvr>
                                    </p:animEffect>
                                    <p:set>
                                      <p:cBhvr>
                                        <p:cTn id="92" dur="1" fill="hold">
                                          <p:stCondLst>
                                            <p:cond delay="749"/>
                                          </p:stCondLst>
                                        </p:cTn>
                                        <p:tgtEl>
                                          <p:spTgt spid="103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circle(in)">
                                      <p:cBhvr>
                                        <p:cTn id="97" dur="750"/>
                                        <p:tgtEl>
                                          <p:spTgt spid="8"/>
                                        </p:tgtEl>
                                      </p:cBhvr>
                                    </p:animEffect>
                                  </p:childTnLst>
                                </p:cTn>
                              </p:par>
                              <p:par>
                                <p:cTn id="98" presetID="6" presetClass="entr" presetSubtype="16" fill="hold" nodeType="withEffect">
                                  <p:stCondLst>
                                    <p:cond delay="0"/>
                                  </p:stCondLst>
                                  <p:childTnLst>
                                    <p:set>
                                      <p:cBhvr>
                                        <p:cTn id="99" dur="1" fill="hold">
                                          <p:stCondLst>
                                            <p:cond delay="0"/>
                                          </p:stCondLst>
                                        </p:cTn>
                                        <p:tgtEl>
                                          <p:spTgt spid="1036"/>
                                        </p:tgtEl>
                                        <p:attrNameLst>
                                          <p:attrName>style.visibility</p:attrName>
                                        </p:attrNameLst>
                                      </p:cBhvr>
                                      <p:to>
                                        <p:strVal val="visible"/>
                                      </p:to>
                                    </p:set>
                                    <p:animEffect transition="in" filter="circle(in)">
                                      <p:cBhvr>
                                        <p:cTn id="100" dur="750"/>
                                        <p:tgtEl>
                                          <p:spTgt spid="103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750"/>
                                        <p:tgtEl>
                                          <p:spTgt spid="8"/>
                                        </p:tgtEl>
                                      </p:cBhvr>
                                    </p:animEffect>
                                    <p:set>
                                      <p:cBhvr>
                                        <p:cTn id="105" dur="1" fill="hold">
                                          <p:stCondLst>
                                            <p:cond delay="749"/>
                                          </p:stCondLst>
                                        </p:cTn>
                                        <p:tgtEl>
                                          <p:spTgt spid="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750"/>
                                        <p:tgtEl>
                                          <p:spTgt spid="1036"/>
                                        </p:tgtEl>
                                      </p:cBhvr>
                                    </p:animEffect>
                                    <p:set>
                                      <p:cBhvr>
                                        <p:cTn id="108" dur="1" fill="hold">
                                          <p:stCondLst>
                                            <p:cond delay="749"/>
                                          </p:stCondLst>
                                        </p:cTn>
                                        <p:tgtEl>
                                          <p:spTgt spid="103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circle(in)">
                                      <p:cBhvr>
                                        <p:cTn id="113" dur="750"/>
                                        <p:tgtEl>
                                          <p:spTgt spid="9"/>
                                        </p:tgtEl>
                                      </p:cBhvr>
                                    </p:animEffect>
                                  </p:childTnLst>
                                </p:cTn>
                              </p:par>
                              <p:par>
                                <p:cTn id="114" presetID="6" presetClass="entr" presetSubtype="16" fill="hold" nodeType="withEffect">
                                  <p:stCondLst>
                                    <p:cond delay="0"/>
                                  </p:stCondLst>
                                  <p:childTnLst>
                                    <p:set>
                                      <p:cBhvr>
                                        <p:cTn id="115" dur="1" fill="hold">
                                          <p:stCondLst>
                                            <p:cond delay="0"/>
                                          </p:stCondLst>
                                        </p:cTn>
                                        <p:tgtEl>
                                          <p:spTgt spid="1037"/>
                                        </p:tgtEl>
                                        <p:attrNameLst>
                                          <p:attrName>style.visibility</p:attrName>
                                        </p:attrNameLst>
                                      </p:cBhvr>
                                      <p:to>
                                        <p:strVal val="visible"/>
                                      </p:to>
                                    </p:set>
                                    <p:animEffect transition="in" filter="circle(in)">
                                      <p:cBhvr>
                                        <p:cTn id="116" dur="750"/>
                                        <p:tgtEl>
                                          <p:spTgt spid="1037"/>
                                        </p:tgtEl>
                                      </p:cBhvr>
                                    </p:animEffect>
                                  </p:childTnLst>
                                </p:cTn>
                              </p:par>
                              <p:par>
                                <p:cTn id="117" presetID="6" presetClass="entr" presetSubtype="16" fill="hold" nodeType="withEffect">
                                  <p:stCondLst>
                                    <p:cond delay="0"/>
                                  </p:stCondLst>
                                  <p:childTnLst>
                                    <p:set>
                                      <p:cBhvr>
                                        <p:cTn id="118" dur="1" fill="hold">
                                          <p:stCondLst>
                                            <p:cond delay="0"/>
                                          </p:stCondLst>
                                        </p:cTn>
                                        <p:tgtEl>
                                          <p:spTgt spid="1038"/>
                                        </p:tgtEl>
                                        <p:attrNameLst>
                                          <p:attrName>style.visibility</p:attrName>
                                        </p:attrNameLst>
                                      </p:cBhvr>
                                      <p:to>
                                        <p:strVal val="visible"/>
                                      </p:to>
                                    </p:set>
                                    <p:animEffect transition="in" filter="circle(in)">
                                      <p:cBhvr>
                                        <p:cTn id="119" dur="750"/>
                                        <p:tgtEl>
                                          <p:spTgt spid="103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750"/>
                                        <p:tgtEl>
                                          <p:spTgt spid="9"/>
                                        </p:tgtEl>
                                      </p:cBhvr>
                                    </p:animEffect>
                                    <p:set>
                                      <p:cBhvr>
                                        <p:cTn id="124" dur="1" fill="hold">
                                          <p:stCondLst>
                                            <p:cond delay="749"/>
                                          </p:stCondLst>
                                        </p:cTn>
                                        <p:tgtEl>
                                          <p:spTgt spid="9"/>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750"/>
                                        <p:tgtEl>
                                          <p:spTgt spid="1037"/>
                                        </p:tgtEl>
                                      </p:cBhvr>
                                    </p:animEffect>
                                    <p:set>
                                      <p:cBhvr>
                                        <p:cTn id="127" dur="1" fill="hold">
                                          <p:stCondLst>
                                            <p:cond delay="749"/>
                                          </p:stCondLst>
                                        </p:cTn>
                                        <p:tgtEl>
                                          <p:spTgt spid="1037"/>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750"/>
                                        <p:tgtEl>
                                          <p:spTgt spid="1038"/>
                                        </p:tgtEl>
                                      </p:cBhvr>
                                    </p:animEffect>
                                    <p:set>
                                      <p:cBhvr>
                                        <p:cTn id="130" dur="1" fill="hold">
                                          <p:stCondLst>
                                            <p:cond delay="749"/>
                                          </p:stCondLst>
                                        </p:cTn>
                                        <p:tgtEl>
                                          <p:spTgt spid="1038"/>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6" presetClass="entr" presetSubtype="16"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circle(in)">
                                      <p:cBhvr>
                                        <p:cTn id="135" dur="750"/>
                                        <p:tgtEl>
                                          <p:spTgt spid="10"/>
                                        </p:tgtEl>
                                      </p:cBhvr>
                                    </p:animEffect>
                                  </p:childTnLst>
                                </p:cTn>
                              </p:par>
                              <p:par>
                                <p:cTn id="136" presetID="6" presetClass="entr" presetSubtype="16" fill="hold" nodeType="withEffect">
                                  <p:stCondLst>
                                    <p:cond delay="0"/>
                                  </p:stCondLst>
                                  <p:childTnLst>
                                    <p:set>
                                      <p:cBhvr>
                                        <p:cTn id="137" dur="1" fill="hold">
                                          <p:stCondLst>
                                            <p:cond delay="0"/>
                                          </p:stCondLst>
                                        </p:cTn>
                                        <p:tgtEl>
                                          <p:spTgt spid="1039"/>
                                        </p:tgtEl>
                                        <p:attrNameLst>
                                          <p:attrName>style.visibility</p:attrName>
                                        </p:attrNameLst>
                                      </p:cBhvr>
                                      <p:to>
                                        <p:strVal val="visible"/>
                                      </p:to>
                                    </p:set>
                                    <p:animEffect transition="in" filter="circle(in)">
                                      <p:cBhvr>
                                        <p:cTn id="138" dur="750"/>
                                        <p:tgtEl>
                                          <p:spTgt spid="1039"/>
                                        </p:tgtEl>
                                      </p:cBhvr>
                                    </p:animEffect>
                                  </p:childTnLst>
                                </p:cTn>
                              </p:par>
                              <p:par>
                                <p:cTn id="139" presetID="6" presetClass="entr" presetSubtype="16" fill="hold" nodeType="withEffect">
                                  <p:stCondLst>
                                    <p:cond delay="0"/>
                                  </p:stCondLst>
                                  <p:childTnLst>
                                    <p:set>
                                      <p:cBhvr>
                                        <p:cTn id="140" dur="1" fill="hold">
                                          <p:stCondLst>
                                            <p:cond delay="0"/>
                                          </p:stCondLst>
                                        </p:cTn>
                                        <p:tgtEl>
                                          <p:spTgt spid="1040"/>
                                        </p:tgtEl>
                                        <p:attrNameLst>
                                          <p:attrName>style.visibility</p:attrName>
                                        </p:attrNameLst>
                                      </p:cBhvr>
                                      <p:to>
                                        <p:strVal val="visible"/>
                                      </p:to>
                                    </p:set>
                                    <p:animEffect transition="in" filter="circle(in)">
                                      <p:cBhvr>
                                        <p:cTn id="141" dur="750"/>
                                        <p:tgtEl>
                                          <p:spTgt spid="1040"/>
                                        </p:tgtEl>
                                      </p:cBhvr>
                                    </p:animEffect>
                                  </p:childTnLst>
                                </p:cTn>
                              </p:par>
                              <p:par>
                                <p:cTn id="142" presetID="6" presetClass="entr" presetSubtype="16" fill="hold" nodeType="withEffect">
                                  <p:stCondLst>
                                    <p:cond delay="0"/>
                                  </p:stCondLst>
                                  <p:childTnLst>
                                    <p:set>
                                      <p:cBhvr>
                                        <p:cTn id="143" dur="1" fill="hold">
                                          <p:stCondLst>
                                            <p:cond delay="0"/>
                                          </p:stCondLst>
                                        </p:cTn>
                                        <p:tgtEl>
                                          <p:spTgt spid="1041"/>
                                        </p:tgtEl>
                                        <p:attrNameLst>
                                          <p:attrName>style.visibility</p:attrName>
                                        </p:attrNameLst>
                                      </p:cBhvr>
                                      <p:to>
                                        <p:strVal val="visible"/>
                                      </p:to>
                                    </p:set>
                                    <p:animEffect transition="in" filter="circle(in)">
                                      <p:cBhvr>
                                        <p:cTn id="144" dur="750"/>
                                        <p:tgtEl>
                                          <p:spTgt spid="1041"/>
                                        </p:tgtEl>
                                      </p:cBhvr>
                                    </p:animEffect>
                                  </p:childTnLst>
                                </p:cTn>
                              </p:par>
                              <p:par>
                                <p:cTn id="145" presetID="6" presetClass="entr" presetSubtype="16" fill="hold" nodeType="withEffect">
                                  <p:stCondLst>
                                    <p:cond delay="0"/>
                                  </p:stCondLst>
                                  <p:childTnLst>
                                    <p:set>
                                      <p:cBhvr>
                                        <p:cTn id="146" dur="1" fill="hold">
                                          <p:stCondLst>
                                            <p:cond delay="0"/>
                                          </p:stCondLst>
                                        </p:cTn>
                                        <p:tgtEl>
                                          <p:spTgt spid="1042"/>
                                        </p:tgtEl>
                                        <p:attrNameLst>
                                          <p:attrName>style.visibility</p:attrName>
                                        </p:attrNameLst>
                                      </p:cBhvr>
                                      <p:to>
                                        <p:strVal val="visible"/>
                                      </p:to>
                                    </p:set>
                                    <p:animEffect transition="in" filter="circle(in)">
                                      <p:cBhvr>
                                        <p:cTn id="147" dur="750"/>
                                        <p:tgtEl>
                                          <p:spTgt spid="104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750"/>
                                        <p:tgtEl>
                                          <p:spTgt spid="10"/>
                                        </p:tgtEl>
                                      </p:cBhvr>
                                    </p:animEffect>
                                    <p:set>
                                      <p:cBhvr>
                                        <p:cTn id="152" dur="1" fill="hold">
                                          <p:stCondLst>
                                            <p:cond delay="749"/>
                                          </p:stCondLst>
                                        </p:cTn>
                                        <p:tgtEl>
                                          <p:spTgt spid="10"/>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750"/>
                                        <p:tgtEl>
                                          <p:spTgt spid="1039"/>
                                        </p:tgtEl>
                                      </p:cBhvr>
                                    </p:animEffect>
                                    <p:set>
                                      <p:cBhvr>
                                        <p:cTn id="155" dur="1" fill="hold">
                                          <p:stCondLst>
                                            <p:cond delay="749"/>
                                          </p:stCondLst>
                                        </p:cTn>
                                        <p:tgtEl>
                                          <p:spTgt spid="1039"/>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750"/>
                                        <p:tgtEl>
                                          <p:spTgt spid="1040"/>
                                        </p:tgtEl>
                                      </p:cBhvr>
                                    </p:animEffect>
                                    <p:set>
                                      <p:cBhvr>
                                        <p:cTn id="158" dur="1" fill="hold">
                                          <p:stCondLst>
                                            <p:cond delay="749"/>
                                          </p:stCondLst>
                                        </p:cTn>
                                        <p:tgtEl>
                                          <p:spTgt spid="1040"/>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750"/>
                                        <p:tgtEl>
                                          <p:spTgt spid="1041"/>
                                        </p:tgtEl>
                                      </p:cBhvr>
                                    </p:animEffect>
                                    <p:set>
                                      <p:cBhvr>
                                        <p:cTn id="161" dur="1" fill="hold">
                                          <p:stCondLst>
                                            <p:cond delay="749"/>
                                          </p:stCondLst>
                                        </p:cTn>
                                        <p:tgtEl>
                                          <p:spTgt spid="1041"/>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750"/>
                                        <p:tgtEl>
                                          <p:spTgt spid="1042"/>
                                        </p:tgtEl>
                                      </p:cBhvr>
                                    </p:animEffect>
                                    <p:set>
                                      <p:cBhvr>
                                        <p:cTn id="164" dur="1" fill="hold">
                                          <p:stCondLst>
                                            <p:cond delay="749"/>
                                          </p:stCondLst>
                                        </p:cTn>
                                        <p:tgtEl>
                                          <p:spTgt spid="10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8" grpId="0" animBg="1"/>
      <p:bldP spid="8" grpId="1"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4" y="805043"/>
            <a:ext cx="2974652" cy="639762"/>
          </a:xfrm>
        </p:spPr>
        <p:txBody>
          <a:bodyPr>
            <a:noAutofit/>
          </a:bodyPr>
          <a:lstStyle/>
          <a:p>
            <a:pPr algn="l"/>
            <a:r>
              <a:rPr lang="vi-VN" sz="3600" b="1" smtClean="0">
                <a:solidFill>
                  <a:srgbClr val="FF0000"/>
                </a:solidFill>
              </a:rPr>
              <a:t>3. Hiệu năng </a:t>
            </a:r>
            <a:br>
              <a:rPr lang="vi-VN" sz="3600" b="1" smtClean="0">
                <a:solidFill>
                  <a:srgbClr val="FF0000"/>
                </a:solidFill>
              </a:rPr>
            </a:br>
            <a:r>
              <a:rPr lang="vi-VN" sz="3600" b="1" smtClean="0">
                <a:solidFill>
                  <a:srgbClr val="FF0000"/>
                </a:solidFill>
              </a:rPr>
              <a:t>của máy tính</a:t>
            </a:r>
            <a:br>
              <a:rPr lang="vi-VN" sz="3600" b="1" smtClean="0">
                <a:solidFill>
                  <a:srgbClr val="FF0000"/>
                </a:solidFill>
              </a:rPr>
            </a:br>
            <a:endParaRPr lang="vi-VN" sz="3600" b="1">
              <a:solidFill>
                <a:srgbClr val="FF0000"/>
              </a:solidFill>
            </a:endParaRPr>
          </a:p>
        </p:txBody>
      </p:sp>
      <p:grpSp>
        <p:nvGrpSpPr>
          <p:cNvPr id="52" name="Group 51"/>
          <p:cNvGrpSpPr/>
          <p:nvPr/>
        </p:nvGrpSpPr>
        <p:grpSpPr>
          <a:xfrm>
            <a:off x="45404" y="2485706"/>
            <a:ext cx="2101850" cy="2690400"/>
            <a:chOff x="96203" y="1697038"/>
            <a:chExt cx="2469196" cy="2039083"/>
          </a:xfrm>
        </p:grpSpPr>
        <p:grpSp>
          <p:nvGrpSpPr>
            <p:cNvPr id="28" name="Group 7"/>
            <p:cNvGrpSpPr>
              <a:grpSpLocks/>
            </p:cNvGrpSpPr>
            <p:nvPr/>
          </p:nvGrpSpPr>
          <p:grpSpPr bwMode="auto">
            <a:xfrm>
              <a:off x="206374" y="1697038"/>
              <a:ext cx="2359025" cy="2039083"/>
              <a:chOff x="457200" y="1239996"/>
              <a:chExt cx="2177144" cy="2804886"/>
            </a:xfrm>
          </p:grpSpPr>
          <p:sp>
            <p:nvSpPr>
              <p:cNvPr id="29" name="Rectangle 28"/>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0" name="Rectangle 29"/>
              <p:cNvSpPr/>
              <p:nvPr/>
            </p:nvSpPr>
            <p:spPr>
              <a:xfrm>
                <a:off x="536316" y="1293865"/>
                <a:ext cx="2018913" cy="2694698"/>
              </a:xfrm>
              <a:prstGeom prst="rect">
                <a:avLst/>
              </a:prstGeom>
              <a:noFill/>
              <a:ln w="19050" cap="flat" cmpd="sng" algn="ctr">
                <a:solidFill>
                  <a:srgbClr val="7AAC54">
                    <a:lumMod val="60000"/>
                    <a:lumOff val="40000"/>
                  </a:srgb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31" name="Group 6"/>
            <p:cNvGrpSpPr>
              <a:grpSpLocks/>
            </p:cNvGrpSpPr>
            <p:nvPr/>
          </p:nvGrpSpPr>
          <p:grpSpPr bwMode="auto">
            <a:xfrm flipV="1">
              <a:off x="96203" y="1823459"/>
              <a:ext cx="2096123" cy="593256"/>
              <a:chOff x="4763053" y="2666732"/>
              <a:chExt cx="2833124" cy="670030"/>
            </a:xfrm>
          </p:grpSpPr>
          <p:sp>
            <p:nvSpPr>
              <p:cNvPr id="32" name="Freeform 31"/>
              <p:cNvSpPr/>
              <p:nvPr/>
            </p:nvSpPr>
            <p:spPr bwMode="gray">
              <a:xfrm>
                <a:off x="4763053" y="2666732"/>
                <a:ext cx="2833124" cy="670030"/>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rgbClr val="7AAC54">
                      <a:lumMod val="75000"/>
                    </a:srgbClr>
                  </a:gs>
                  <a:gs pos="69000">
                    <a:srgbClr val="7AAC54"/>
                  </a:gs>
                  <a:gs pos="100000">
                    <a:srgbClr val="7AAC54">
                      <a:lumMod val="60000"/>
                      <a:lumOff val="40000"/>
                    </a:srgbClr>
                  </a:gs>
                </a:gsLst>
                <a:lin ang="0" scaled="1"/>
                <a:tileRect/>
              </a:gradFill>
              <a:ln>
                <a:noFill/>
              </a:ln>
              <a:effectLst/>
              <a:scene3d>
                <a:camera prst="orthographicFront">
                  <a:rot lat="0" lon="0" rev="0"/>
                </a:camera>
                <a:lightRig rig="threePt" dir="t"/>
              </a:scene3d>
              <a:sp3d prstMaterial="plastic">
                <a:bevelT w="57150" h="5715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3" name="Pie 32"/>
              <p:cNvSpPr/>
              <p:nvPr/>
            </p:nvSpPr>
            <p:spPr bwMode="gray">
              <a:xfrm>
                <a:off x="4763053" y="3083859"/>
                <a:ext cx="304685" cy="179294"/>
              </a:xfrm>
              <a:prstGeom prst="pie">
                <a:avLst>
                  <a:gd name="adj1" fmla="val 5429925"/>
                  <a:gd name="adj2" fmla="val 16200000"/>
                </a:avLst>
              </a:prstGeom>
              <a:solidFill>
                <a:srgbClr val="7AAC54">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D2015"/>
                  </a:solidFill>
                  <a:effectLst/>
                  <a:uLnTx/>
                  <a:uFillTx/>
                  <a:latin typeface="Calibri"/>
                  <a:ea typeface="+mn-ea"/>
                  <a:cs typeface="+mn-cs"/>
                </a:endParaRPr>
              </a:p>
            </p:txBody>
          </p:sp>
        </p:grpSp>
        <p:sp>
          <p:nvSpPr>
            <p:cNvPr id="47" name="Rectangle 82"/>
            <p:cNvSpPr>
              <a:spLocks noChangeArrowheads="1"/>
            </p:cNvSpPr>
            <p:nvPr/>
          </p:nvSpPr>
          <p:spPr bwMode="auto">
            <a:xfrm>
              <a:off x="373061" y="2533324"/>
              <a:ext cx="2025650" cy="111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b="1" smtClean="0">
                  <a:solidFill>
                    <a:srgbClr val="4A4644"/>
                  </a:solidFill>
                  <a:latin typeface="Arial" pitchFamily="34" charset="0"/>
                </a:rPr>
                <a:t>Thông số kĩ thuật từng bộ phận và sự đồng bộ giữa chúng</a:t>
              </a:r>
              <a:endParaRPr lang="en-US" b="1">
                <a:solidFill>
                  <a:srgbClr val="4A4644"/>
                </a:solidFill>
                <a:latin typeface="Arial" pitchFamily="34" charset="0"/>
              </a:endParaRPr>
            </a:p>
          </p:txBody>
        </p:sp>
        <p:sp>
          <p:nvSpPr>
            <p:cNvPr id="49" name="TextBox 48"/>
            <p:cNvSpPr txBox="1"/>
            <p:nvPr/>
          </p:nvSpPr>
          <p:spPr>
            <a:xfrm>
              <a:off x="432484" y="1984886"/>
              <a:ext cx="1313180" cy="369332"/>
            </a:xfrm>
            <a:prstGeom prst="rect">
              <a:avLst/>
            </a:prstGeom>
            <a:noFill/>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pitchFamily="34" charset="0"/>
                </a:rPr>
                <a:t>Phụ</a:t>
              </a:r>
              <a:r>
                <a:rPr kumimoji="0" lang="en-US" sz="1800" b="1" i="0" u="none" strike="noStrike" kern="0" cap="none" spc="0" normalizeH="0" noProof="0" smtClean="0">
                  <a:ln>
                    <a:noFill/>
                  </a:ln>
                  <a:solidFill>
                    <a:srgbClr val="FFFFFF"/>
                  </a:solidFill>
                  <a:effectLst>
                    <a:outerShdw blurRad="38100" dist="38100" dir="2700000" algn="tl">
                      <a:srgbClr val="000000">
                        <a:alpha val="43137"/>
                      </a:srgbClr>
                    </a:outerShdw>
                  </a:effectLst>
                  <a:uLnTx/>
                  <a:uFillTx/>
                  <a:latin typeface="Arial" pitchFamily="34" charset="0"/>
                </a:rPr>
                <a:t> thuộc</a:t>
              </a:r>
              <a:endPar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ndParaRPr>
            </a:p>
          </p:txBody>
        </p:sp>
      </p:grpSp>
      <p:grpSp>
        <p:nvGrpSpPr>
          <p:cNvPr id="53" name="Group 52"/>
          <p:cNvGrpSpPr/>
          <p:nvPr/>
        </p:nvGrpSpPr>
        <p:grpSpPr>
          <a:xfrm>
            <a:off x="2647949" y="1214436"/>
            <a:ext cx="1506529" cy="1122362"/>
            <a:chOff x="3276600" y="1697038"/>
            <a:chExt cx="2471738" cy="1122362"/>
          </a:xfrm>
        </p:grpSpPr>
        <p:grpSp>
          <p:nvGrpSpPr>
            <p:cNvPr id="34" name="Group 57"/>
            <p:cNvGrpSpPr>
              <a:grpSpLocks/>
            </p:cNvGrpSpPr>
            <p:nvPr/>
          </p:nvGrpSpPr>
          <p:grpSpPr bwMode="auto">
            <a:xfrm>
              <a:off x="3389313" y="1697038"/>
              <a:ext cx="2359025" cy="1122362"/>
              <a:chOff x="457200" y="1239996"/>
              <a:chExt cx="2177144" cy="2804886"/>
            </a:xfrm>
          </p:grpSpPr>
          <p:sp>
            <p:nvSpPr>
              <p:cNvPr id="35" name="Rectangle 34"/>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536316" y="1293865"/>
                <a:ext cx="2018913" cy="2694698"/>
              </a:xfrm>
              <a:prstGeom prst="rect">
                <a:avLst/>
              </a:prstGeom>
              <a:noFill/>
              <a:ln w="19050" cap="flat" cmpd="sng" algn="ctr">
                <a:solidFill>
                  <a:srgbClr val="E19023">
                    <a:lumMod val="60000"/>
                    <a:lumOff val="40000"/>
                  </a:srgb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37" name="Group 60"/>
            <p:cNvGrpSpPr>
              <a:grpSpLocks/>
            </p:cNvGrpSpPr>
            <p:nvPr/>
          </p:nvGrpSpPr>
          <p:grpSpPr bwMode="auto">
            <a:xfrm flipV="1">
              <a:off x="3276600" y="1870075"/>
              <a:ext cx="2101850" cy="738188"/>
              <a:chOff x="4782670" y="2429435"/>
              <a:chExt cx="2840865" cy="833718"/>
            </a:xfrm>
          </p:grpSpPr>
          <p:sp>
            <p:nvSpPr>
              <p:cNvPr id="38" name="Freeform 37"/>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rgbClr val="E19023">
                      <a:lumMod val="75000"/>
                    </a:srgbClr>
                  </a:gs>
                  <a:gs pos="69000">
                    <a:srgbClr val="E19023"/>
                  </a:gs>
                  <a:gs pos="100000">
                    <a:srgbClr val="E19023">
                      <a:lumMod val="60000"/>
                      <a:lumOff val="40000"/>
                    </a:srgbClr>
                  </a:gs>
                </a:gsLst>
                <a:lin ang="0" scaled="1"/>
                <a:tileRect/>
              </a:gradFill>
              <a:ln>
                <a:noFill/>
              </a:ln>
              <a:effectLst/>
              <a:scene3d>
                <a:camera prst="orthographicFront">
                  <a:rot lat="0" lon="0" rev="0"/>
                </a:camera>
                <a:lightRig rig="threePt" dir="t"/>
              </a:scene3d>
              <a:sp3d prstMaterial="plastic">
                <a:bevelT w="57150" h="5715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9" name="Pie 38"/>
              <p:cNvSpPr/>
              <p:nvPr/>
            </p:nvSpPr>
            <p:spPr bwMode="gray">
              <a:xfrm>
                <a:off x="4782670" y="3083859"/>
                <a:ext cx="304685" cy="179294"/>
              </a:xfrm>
              <a:prstGeom prst="pie">
                <a:avLst>
                  <a:gd name="adj1" fmla="val 5429925"/>
                  <a:gd name="adj2" fmla="val 16200000"/>
                </a:avLst>
              </a:prstGeom>
              <a:solidFill>
                <a:srgbClr val="E19023">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D2015"/>
                  </a:solidFill>
                  <a:effectLst/>
                  <a:uLnTx/>
                  <a:uFillTx/>
                  <a:latin typeface="Calibri"/>
                  <a:ea typeface="+mn-ea"/>
                  <a:cs typeface="+mn-cs"/>
                </a:endParaRPr>
              </a:p>
            </p:txBody>
          </p:sp>
        </p:grpSp>
        <p:sp>
          <p:nvSpPr>
            <p:cNvPr id="50" name="TextBox 49"/>
            <p:cNvSpPr txBox="1"/>
            <p:nvPr/>
          </p:nvSpPr>
          <p:spPr>
            <a:xfrm>
              <a:off x="3476625" y="2112447"/>
              <a:ext cx="671979" cy="369332"/>
            </a:xfrm>
            <a:prstGeom prst="rect">
              <a:avLst/>
            </a:prstGeom>
            <a:noFill/>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noProof="0" smtClean="0">
                  <a:ln>
                    <a:noFill/>
                  </a:ln>
                  <a:solidFill>
                    <a:srgbClr val="FFFFFF"/>
                  </a:solidFill>
                  <a:effectLst>
                    <a:outerShdw blurRad="38100" dist="38100" dir="2700000" algn="tl">
                      <a:srgbClr val="000000">
                        <a:alpha val="43137"/>
                      </a:srgbClr>
                    </a:outerShdw>
                  </a:effectLst>
                  <a:uLnTx/>
                  <a:uFillTx/>
                  <a:latin typeface="Arial" pitchFamily="34" charset="0"/>
                </a:rPr>
                <a:t>CPU</a:t>
              </a:r>
              <a:endPar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ndParaRPr>
            </a:p>
          </p:txBody>
        </p:sp>
      </p:grpSp>
      <p:grpSp>
        <p:nvGrpSpPr>
          <p:cNvPr id="54" name="Group 53"/>
          <p:cNvGrpSpPr/>
          <p:nvPr/>
        </p:nvGrpSpPr>
        <p:grpSpPr>
          <a:xfrm>
            <a:off x="2647949" y="5003069"/>
            <a:ext cx="1506529" cy="1099826"/>
            <a:chOff x="3389312" y="4432272"/>
            <a:chExt cx="2471738" cy="1099826"/>
          </a:xfrm>
        </p:grpSpPr>
        <p:grpSp>
          <p:nvGrpSpPr>
            <p:cNvPr id="40" name="Group 71"/>
            <p:cNvGrpSpPr>
              <a:grpSpLocks/>
            </p:cNvGrpSpPr>
            <p:nvPr/>
          </p:nvGrpSpPr>
          <p:grpSpPr bwMode="auto">
            <a:xfrm>
              <a:off x="3502025" y="4432272"/>
              <a:ext cx="2359025" cy="1099826"/>
              <a:chOff x="457200" y="1239996"/>
              <a:chExt cx="2177144" cy="2804886"/>
            </a:xfrm>
          </p:grpSpPr>
          <p:sp>
            <p:nvSpPr>
              <p:cNvPr id="41" name="Rectangle 40"/>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2" name="Rectangle 41"/>
              <p:cNvSpPr/>
              <p:nvPr/>
            </p:nvSpPr>
            <p:spPr>
              <a:xfrm>
                <a:off x="536316" y="1293865"/>
                <a:ext cx="2018913" cy="2694698"/>
              </a:xfrm>
              <a:prstGeom prst="rect">
                <a:avLst/>
              </a:prstGeom>
              <a:noFill/>
              <a:ln w="19050" cap="flat" cmpd="sng" algn="ctr">
                <a:solidFill>
                  <a:srgbClr val="AE7C52">
                    <a:lumMod val="60000"/>
                    <a:lumOff val="40000"/>
                  </a:srgb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43" name="Group 75"/>
            <p:cNvGrpSpPr>
              <a:grpSpLocks/>
            </p:cNvGrpSpPr>
            <p:nvPr/>
          </p:nvGrpSpPr>
          <p:grpSpPr bwMode="auto">
            <a:xfrm flipV="1">
              <a:off x="3389312" y="4605309"/>
              <a:ext cx="2101850" cy="738188"/>
              <a:chOff x="4782670" y="2429435"/>
              <a:chExt cx="2840865" cy="833718"/>
            </a:xfrm>
          </p:grpSpPr>
          <p:sp>
            <p:nvSpPr>
              <p:cNvPr id="44" name="Freeform 43"/>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rgbClr val="AE7C52">
                      <a:lumMod val="75000"/>
                    </a:srgbClr>
                  </a:gs>
                  <a:gs pos="69000">
                    <a:srgbClr val="AE7C52"/>
                  </a:gs>
                  <a:gs pos="100000">
                    <a:srgbClr val="AE7C52">
                      <a:lumMod val="60000"/>
                      <a:lumOff val="40000"/>
                    </a:srgbClr>
                  </a:gs>
                </a:gsLst>
                <a:lin ang="0" scaled="1"/>
                <a:tileRect/>
              </a:gradFill>
              <a:ln>
                <a:noFill/>
              </a:ln>
              <a:effectLst/>
              <a:scene3d>
                <a:camera prst="orthographicFront">
                  <a:rot lat="0" lon="0" rev="0"/>
                </a:camera>
                <a:lightRig rig="threePt" dir="t"/>
              </a:scene3d>
              <a:sp3d prstMaterial="plastic">
                <a:bevelT w="57150" h="5715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5" name="Pie 44"/>
              <p:cNvSpPr/>
              <p:nvPr/>
            </p:nvSpPr>
            <p:spPr bwMode="gray">
              <a:xfrm>
                <a:off x="4782670" y="3083859"/>
                <a:ext cx="304685" cy="179294"/>
              </a:xfrm>
              <a:prstGeom prst="pie">
                <a:avLst>
                  <a:gd name="adj1" fmla="val 5429925"/>
                  <a:gd name="adj2" fmla="val 16200000"/>
                </a:avLst>
              </a:prstGeom>
              <a:solidFill>
                <a:srgbClr val="AE7C52">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D2015"/>
                  </a:solidFill>
                  <a:effectLst/>
                  <a:uLnTx/>
                  <a:uFillTx/>
                  <a:latin typeface="Calibri"/>
                  <a:ea typeface="+mn-ea"/>
                  <a:cs typeface="+mn-cs"/>
                </a:endParaRPr>
              </a:p>
            </p:txBody>
          </p:sp>
        </p:grpSp>
        <p:sp>
          <p:nvSpPr>
            <p:cNvPr id="51" name="TextBox 50"/>
            <p:cNvSpPr txBox="1"/>
            <p:nvPr/>
          </p:nvSpPr>
          <p:spPr>
            <a:xfrm>
              <a:off x="3408363" y="4847681"/>
              <a:ext cx="684803" cy="369332"/>
            </a:xfrm>
            <a:prstGeom prst="rect">
              <a:avLst/>
            </a:prstGeom>
            <a:noFill/>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noProof="0" smtClean="0">
                  <a:ln>
                    <a:noFill/>
                  </a:ln>
                  <a:solidFill>
                    <a:srgbClr val="FFFFFF"/>
                  </a:solidFill>
                  <a:effectLst>
                    <a:outerShdw blurRad="38100" dist="38100" dir="2700000" algn="tl">
                      <a:srgbClr val="000000">
                        <a:alpha val="43137"/>
                      </a:srgbClr>
                    </a:outerShdw>
                  </a:effectLst>
                  <a:uLnTx/>
                  <a:uFillTx/>
                  <a:latin typeface="Arial" pitchFamily="34" charset="0"/>
                </a:rPr>
                <a:t>Ram</a:t>
              </a:r>
              <a:endPar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ndParaRPr>
            </a:p>
          </p:txBody>
        </p:sp>
      </p:grpSp>
      <p:cxnSp>
        <p:nvCxnSpPr>
          <p:cNvPr id="57" name="Straight Arrow Connector 56"/>
          <p:cNvCxnSpPr>
            <a:stCxn id="29" idx="3"/>
          </p:cNvCxnSpPr>
          <p:nvPr/>
        </p:nvCxnSpPr>
        <p:spPr>
          <a:xfrm flipV="1">
            <a:off x="2147254" y="1814511"/>
            <a:ext cx="500695" cy="201639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a:stCxn id="29" idx="3"/>
            <a:endCxn id="51" idx="1"/>
          </p:cNvCxnSpPr>
          <p:nvPr/>
        </p:nvCxnSpPr>
        <p:spPr>
          <a:xfrm>
            <a:off x="2147254" y="3830906"/>
            <a:ext cx="512307" cy="1772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104" name="Group 103"/>
          <p:cNvGrpSpPr/>
          <p:nvPr/>
        </p:nvGrpSpPr>
        <p:grpSpPr>
          <a:xfrm>
            <a:off x="4963785" y="41293"/>
            <a:ext cx="4172490" cy="2692360"/>
            <a:chOff x="5321300" y="1122360"/>
            <a:chExt cx="3670300" cy="746125"/>
          </a:xfrm>
        </p:grpSpPr>
        <p:grpSp>
          <p:nvGrpSpPr>
            <p:cNvPr id="81" name="Group 45"/>
            <p:cNvGrpSpPr>
              <a:grpSpLocks/>
            </p:cNvGrpSpPr>
            <p:nvPr/>
          </p:nvGrpSpPr>
          <p:grpSpPr bwMode="auto">
            <a:xfrm>
              <a:off x="5334000" y="1122360"/>
              <a:ext cx="3657600" cy="688975"/>
              <a:chOff x="720" y="1392"/>
              <a:chExt cx="4058" cy="480"/>
            </a:xfrm>
          </p:grpSpPr>
          <p:sp>
            <p:nvSpPr>
              <p:cNvPr id="82" name="AutoShape 46"/>
              <p:cNvSpPr>
                <a:spLocks noChangeArrowheads="1"/>
              </p:cNvSpPr>
              <p:nvPr/>
            </p:nvSpPr>
            <p:spPr bwMode="gray">
              <a:xfrm>
                <a:off x="720" y="1392"/>
                <a:ext cx="4058" cy="480"/>
              </a:xfrm>
              <a:prstGeom prst="roundRect">
                <a:avLst>
                  <a:gd name="adj" fmla="val 17509"/>
                </a:avLst>
              </a:prstGeom>
              <a:gradFill rotWithShape="1">
                <a:gsLst>
                  <a:gs pos="0">
                    <a:srgbClr val="FBA993"/>
                  </a:gs>
                  <a:gs pos="50000">
                    <a:srgbClr val="FBA993">
                      <a:gamma/>
                      <a:shade val="92157"/>
                      <a:invGamma/>
                    </a:srgbClr>
                  </a:gs>
                  <a:gs pos="100000">
                    <a:srgbClr val="FBA993"/>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83" name="Group 47"/>
              <p:cNvGrpSpPr>
                <a:grpSpLocks/>
              </p:cNvGrpSpPr>
              <p:nvPr/>
            </p:nvGrpSpPr>
            <p:grpSpPr bwMode="auto">
              <a:xfrm>
                <a:off x="730" y="1407"/>
                <a:ext cx="4043" cy="444"/>
                <a:chOff x="744" y="1407"/>
                <a:chExt cx="3988" cy="444"/>
              </a:xfrm>
            </p:grpSpPr>
            <p:sp>
              <p:nvSpPr>
                <p:cNvPr id="84" name="AutoShape 48"/>
                <p:cNvSpPr>
                  <a:spLocks noChangeArrowheads="1"/>
                </p:cNvSpPr>
                <p:nvPr/>
              </p:nvSpPr>
              <p:spPr bwMode="gray">
                <a:xfrm>
                  <a:off x="744" y="1736"/>
                  <a:ext cx="3988" cy="115"/>
                </a:xfrm>
                <a:prstGeom prst="roundRect">
                  <a:avLst>
                    <a:gd name="adj" fmla="val 50000"/>
                  </a:avLst>
                </a:prstGeom>
                <a:gradFill rotWithShape="1">
                  <a:gsLst>
                    <a:gs pos="0">
                      <a:srgbClr val="FBA993">
                        <a:alpha val="0"/>
                      </a:srgbClr>
                    </a:gs>
                    <a:gs pos="100000">
                      <a:srgbClr val="FBA993">
                        <a:gamma/>
                        <a:tint val="0"/>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AutoShape 49"/>
                <p:cNvSpPr>
                  <a:spLocks noChangeArrowheads="1"/>
                </p:cNvSpPr>
                <p:nvPr/>
              </p:nvSpPr>
              <p:spPr bwMode="gray">
                <a:xfrm>
                  <a:off x="744" y="1407"/>
                  <a:ext cx="3988" cy="115"/>
                </a:xfrm>
                <a:prstGeom prst="roundRect">
                  <a:avLst>
                    <a:gd name="adj" fmla="val 50000"/>
                  </a:avLst>
                </a:prstGeom>
                <a:gradFill rotWithShape="1">
                  <a:gsLst>
                    <a:gs pos="0">
                      <a:srgbClr val="FBA993">
                        <a:gamma/>
                        <a:tint val="15686"/>
                        <a:invGamma/>
                      </a:srgbClr>
                    </a:gs>
                    <a:gs pos="100000">
                      <a:srgbClr val="FBA993">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96" name="Text Box 60"/>
            <p:cNvSpPr txBox="1">
              <a:spLocks noChangeArrowheads="1"/>
            </p:cNvSpPr>
            <p:nvPr/>
          </p:nvSpPr>
          <p:spPr bwMode="black">
            <a:xfrm>
              <a:off x="5893869" y="1160556"/>
              <a:ext cx="3089530" cy="537347"/>
            </a:xfrm>
            <a:prstGeom prst="rect">
              <a:avLst/>
            </a:prstGeom>
            <a:noFill/>
            <a:ln w="9525">
              <a:noFill/>
              <a:miter lim="800000"/>
              <a:headEnd/>
              <a:tailEnd/>
            </a:ln>
            <a:effectLst/>
          </p:spPr>
          <p:txBody>
            <a:bodyPr wrap="square">
              <a:spAutoFit/>
            </a:bodyPr>
            <a:lstStyle/>
            <a:p>
              <a:r>
                <a:rPr lang="en-US" sz="2000" b="1" u="sng" smtClean="0">
                  <a:latin typeface="Times New Roman" pitchFamily="18" charset="0"/>
                  <a:cs typeface="Times New Roman" pitchFamily="18" charset="0"/>
                </a:rPr>
                <a:t>Tốc độ CPU: </a:t>
              </a:r>
            </a:p>
            <a:p>
              <a:r>
                <a:rPr lang="en-US" sz="2000" smtClean="0">
                  <a:latin typeface="Times New Roman" pitchFamily="18" charset="0"/>
                  <a:cs typeface="Times New Roman" pitchFamily="18" charset="0"/>
                </a:rPr>
                <a:t>- Đo bằng Hz biểu thị chu kì xử lý mỗi giây mà CPU thực hiện (hiện nay dùng GHz)</a:t>
              </a:r>
            </a:p>
            <a:p>
              <a:r>
                <a:rPr lang="en-US" sz="2000" smtClean="0">
                  <a:latin typeface="Times New Roman" pitchFamily="18" charset="0"/>
                  <a:cs typeface="Times New Roman" pitchFamily="18" charset="0"/>
                </a:rPr>
                <a:t>- Tốc độ càng cao MT chạy càng nhanh</a:t>
              </a:r>
              <a:endParaRPr lang="en-US" sz="2000">
                <a:latin typeface="Times New Roman" pitchFamily="18" charset="0"/>
                <a:cs typeface="Times New Roman" pitchFamily="18" charset="0"/>
              </a:endParaRPr>
            </a:p>
          </p:txBody>
        </p:sp>
        <p:pic>
          <p:nvPicPr>
            <p:cNvPr id="99" name="Picture 65" descr="1"/>
            <p:cNvPicPr>
              <a:picLocks noChangeAspect="1" noChangeArrowheads="1"/>
            </p:cNvPicPr>
            <p:nvPr/>
          </p:nvPicPr>
          <p:blipFill>
            <a:blip r:embed="rId2">
              <a:lum bright="-6000" contrast="24000"/>
            </a:blip>
            <a:srcRect l="42606" t="64474" r="19473"/>
            <a:stretch>
              <a:fillRect/>
            </a:stretch>
          </p:blipFill>
          <p:spPr bwMode="auto">
            <a:xfrm>
              <a:off x="5321300" y="1177923"/>
              <a:ext cx="576263" cy="690562"/>
            </a:xfrm>
            <a:prstGeom prst="rect">
              <a:avLst/>
            </a:prstGeom>
            <a:noFill/>
          </p:spPr>
        </p:pic>
      </p:grpSp>
      <p:grpSp>
        <p:nvGrpSpPr>
          <p:cNvPr id="103" name="Group 102"/>
          <p:cNvGrpSpPr/>
          <p:nvPr/>
        </p:nvGrpSpPr>
        <p:grpSpPr>
          <a:xfrm>
            <a:off x="4947161" y="2597954"/>
            <a:ext cx="4186091" cy="2355046"/>
            <a:chOff x="5309334" y="1911348"/>
            <a:chExt cx="3682266" cy="746125"/>
          </a:xfrm>
        </p:grpSpPr>
        <p:grpSp>
          <p:nvGrpSpPr>
            <p:cNvPr id="86" name="Group 50"/>
            <p:cNvGrpSpPr>
              <a:grpSpLocks/>
            </p:cNvGrpSpPr>
            <p:nvPr/>
          </p:nvGrpSpPr>
          <p:grpSpPr bwMode="auto">
            <a:xfrm>
              <a:off x="5334000" y="1911348"/>
              <a:ext cx="3657600" cy="688975"/>
              <a:chOff x="720" y="1392"/>
              <a:chExt cx="4058" cy="480"/>
            </a:xfrm>
          </p:grpSpPr>
          <p:sp>
            <p:nvSpPr>
              <p:cNvPr id="87" name="AutoShape 51"/>
              <p:cNvSpPr>
                <a:spLocks noChangeArrowheads="1"/>
              </p:cNvSpPr>
              <p:nvPr/>
            </p:nvSpPr>
            <p:spPr bwMode="gray">
              <a:xfrm>
                <a:off x="720" y="1392"/>
                <a:ext cx="4058" cy="480"/>
              </a:xfrm>
              <a:prstGeom prst="roundRect">
                <a:avLst>
                  <a:gd name="adj" fmla="val 17509"/>
                </a:avLst>
              </a:prstGeom>
              <a:gradFill rotWithShape="1">
                <a:gsLst>
                  <a:gs pos="0">
                    <a:srgbClr val="FEA94C"/>
                  </a:gs>
                  <a:gs pos="50000">
                    <a:srgbClr val="FEA94C">
                      <a:gamma/>
                      <a:shade val="92157"/>
                      <a:invGamma/>
                    </a:srgbClr>
                  </a:gs>
                  <a:gs pos="100000">
                    <a:srgbClr val="FEA94C"/>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88" name="Group 52"/>
              <p:cNvGrpSpPr>
                <a:grpSpLocks/>
              </p:cNvGrpSpPr>
              <p:nvPr/>
            </p:nvGrpSpPr>
            <p:grpSpPr bwMode="auto">
              <a:xfrm>
                <a:off x="730" y="1407"/>
                <a:ext cx="4043" cy="444"/>
                <a:chOff x="744" y="1407"/>
                <a:chExt cx="3988" cy="444"/>
              </a:xfrm>
            </p:grpSpPr>
            <p:sp>
              <p:nvSpPr>
                <p:cNvPr id="89" name="AutoShape 53"/>
                <p:cNvSpPr>
                  <a:spLocks noChangeArrowheads="1"/>
                </p:cNvSpPr>
                <p:nvPr/>
              </p:nvSpPr>
              <p:spPr bwMode="gray">
                <a:xfrm>
                  <a:off x="744" y="1736"/>
                  <a:ext cx="3988" cy="115"/>
                </a:xfrm>
                <a:prstGeom prst="roundRect">
                  <a:avLst>
                    <a:gd name="adj" fmla="val 50000"/>
                  </a:avLst>
                </a:prstGeom>
                <a:gradFill rotWithShape="1">
                  <a:gsLst>
                    <a:gs pos="0">
                      <a:srgbClr val="FEA94C">
                        <a:alpha val="0"/>
                      </a:srgbClr>
                    </a:gs>
                    <a:gs pos="100000">
                      <a:srgbClr val="FEA94C">
                        <a:gamma/>
                        <a:tint val="0"/>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AutoShape 54"/>
                <p:cNvSpPr>
                  <a:spLocks noChangeArrowheads="1"/>
                </p:cNvSpPr>
                <p:nvPr/>
              </p:nvSpPr>
              <p:spPr bwMode="gray">
                <a:xfrm>
                  <a:off x="744" y="1407"/>
                  <a:ext cx="3988" cy="115"/>
                </a:xfrm>
                <a:prstGeom prst="roundRect">
                  <a:avLst>
                    <a:gd name="adj" fmla="val 50000"/>
                  </a:avLst>
                </a:prstGeom>
                <a:gradFill rotWithShape="1">
                  <a:gsLst>
                    <a:gs pos="0">
                      <a:srgbClr val="FEA94C">
                        <a:gamma/>
                        <a:tint val="25490"/>
                        <a:invGamma/>
                      </a:srgbClr>
                    </a:gs>
                    <a:gs pos="100000">
                      <a:srgbClr val="FEA94C">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97" name="Text Box 61"/>
            <p:cNvSpPr txBox="1">
              <a:spLocks noChangeArrowheads="1"/>
            </p:cNvSpPr>
            <p:nvPr/>
          </p:nvSpPr>
          <p:spPr bwMode="black">
            <a:xfrm>
              <a:off x="5900220" y="1989135"/>
              <a:ext cx="3084620" cy="614311"/>
            </a:xfrm>
            <a:prstGeom prst="rect">
              <a:avLst/>
            </a:prstGeom>
            <a:noFill/>
            <a:ln w="9525">
              <a:noFill/>
              <a:miter lim="800000"/>
              <a:headEnd/>
              <a:tailEnd/>
            </a:ln>
            <a:effectLst/>
          </p:spPr>
          <p:txBody>
            <a:bodyPr wrap="square">
              <a:spAutoFit/>
            </a:bodyPr>
            <a:lstStyle/>
            <a:p>
              <a:pPr algn="just"/>
              <a:r>
                <a:rPr lang="en-US" sz="2000" b="1" u="sng" smtClean="0">
                  <a:latin typeface="Times New Roman" pitchFamily="18" charset="0"/>
                  <a:cs typeface="Times New Roman" pitchFamily="18" charset="0"/>
                </a:rPr>
                <a:t>Số lượng nhân hay lõi (core)</a:t>
              </a:r>
            </a:p>
            <a:p>
              <a:pPr algn="just"/>
              <a:r>
                <a:rPr lang="en-US" sz="2000" smtClean="0">
                  <a:latin typeface="Times New Roman" pitchFamily="18" charset="0"/>
                  <a:cs typeface="Times New Roman" pitchFamily="18" charset="0"/>
                </a:rPr>
                <a:t>- Gồm 1 hay nhiều nhân vật lý.</a:t>
              </a:r>
            </a:p>
            <a:p>
              <a:pPr algn="just"/>
              <a:r>
                <a:rPr lang="en-US" sz="2000" smtClean="0">
                  <a:latin typeface="Times New Roman" pitchFamily="18" charset="0"/>
                  <a:cs typeface="Times New Roman" pitchFamily="18" charset="0"/>
                </a:rPr>
                <a:t>- Cùng 1 công nghệ xử lý, càng nhiều nhân thì hiệu năng, khả năng đa nhiệm và tốc độ xử lý tốt hơn </a:t>
              </a:r>
              <a:endParaRPr lang="en-US" sz="2000">
                <a:latin typeface="Times New Roman" pitchFamily="18" charset="0"/>
                <a:cs typeface="Times New Roman" pitchFamily="18" charset="0"/>
              </a:endParaRPr>
            </a:p>
          </p:txBody>
        </p:sp>
        <p:pic>
          <p:nvPicPr>
            <p:cNvPr id="100" name="Picture 66" descr="1"/>
            <p:cNvPicPr>
              <a:picLocks noChangeAspect="1" noChangeArrowheads="1"/>
            </p:cNvPicPr>
            <p:nvPr/>
          </p:nvPicPr>
          <p:blipFill>
            <a:blip r:embed="rId2">
              <a:lum bright="-6000" contrast="24000"/>
            </a:blip>
            <a:srcRect l="42606" t="64474" r="19473"/>
            <a:stretch>
              <a:fillRect/>
            </a:stretch>
          </p:blipFill>
          <p:spPr bwMode="auto">
            <a:xfrm>
              <a:off x="5309334" y="1966910"/>
              <a:ext cx="576262" cy="690563"/>
            </a:xfrm>
            <a:prstGeom prst="rect">
              <a:avLst/>
            </a:prstGeom>
            <a:noFill/>
          </p:spPr>
        </p:pic>
      </p:grpSp>
      <p:grpSp>
        <p:nvGrpSpPr>
          <p:cNvPr id="102" name="Group 101"/>
          <p:cNvGrpSpPr/>
          <p:nvPr/>
        </p:nvGrpSpPr>
        <p:grpSpPr>
          <a:xfrm>
            <a:off x="4960027" y="4818282"/>
            <a:ext cx="4172490" cy="2268318"/>
            <a:chOff x="5321300" y="2692398"/>
            <a:chExt cx="3670300" cy="755650"/>
          </a:xfrm>
        </p:grpSpPr>
        <p:grpSp>
          <p:nvGrpSpPr>
            <p:cNvPr id="91" name="Group 55"/>
            <p:cNvGrpSpPr>
              <a:grpSpLocks/>
            </p:cNvGrpSpPr>
            <p:nvPr/>
          </p:nvGrpSpPr>
          <p:grpSpPr bwMode="auto">
            <a:xfrm>
              <a:off x="5334000" y="2692398"/>
              <a:ext cx="3657600" cy="688975"/>
              <a:chOff x="720" y="1392"/>
              <a:chExt cx="4058" cy="480"/>
            </a:xfrm>
          </p:grpSpPr>
          <p:sp>
            <p:nvSpPr>
              <p:cNvPr id="92" name="AutoShape 56"/>
              <p:cNvSpPr>
                <a:spLocks noChangeArrowheads="1"/>
              </p:cNvSpPr>
              <p:nvPr/>
            </p:nvSpPr>
            <p:spPr bwMode="gray">
              <a:xfrm>
                <a:off x="720" y="1392"/>
                <a:ext cx="4058" cy="480"/>
              </a:xfrm>
              <a:prstGeom prst="roundRect">
                <a:avLst>
                  <a:gd name="adj" fmla="val 17509"/>
                </a:avLst>
              </a:prstGeom>
              <a:gradFill rotWithShape="1">
                <a:gsLst>
                  <a:gs pos="0">
                    <a:srgbClr val="89C3BD"/>
                  </a:gs>
                  <a:gs pos="50000">
                    <a:srgbClr val="89C3BD">
                      <a:gamma/>
                      <a:shade val="92157"/>
                      <a:invGamma/>
                    </a:srgbClr>
                  </a:gs>
                  <a:gs pos="100000">
                    <a:srgbClr val="89C3BD"/>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93" name="Group 57"/>
              <p:cNvGrpSpPr>
                <a:grpSpLocks/>
              </p:cNvGrpSpPr>
              <p:nvPr/>
            </p:nvGrpSpPr>
            <p:grpSpPr bwMode="auto">
              <a:xfrm>
                <a:off x="730" y="1407"/>
                <a:ext cx="4043" cy="444"/>
                <a:chOff x="744" y="1407"/>
                <a:chExt cx="3988" cy="444"/>
              </a:xfrm>
            </p:grpSpPr>
            <p:sp>
              <p:nvSpPr>
                <p:cNvPr id="94" name="AutoShape 58"/>
                <p:cNvSpPr>
                  <a:spLocks noChangeArrowheads="1"/>
                </p:cNvSpPr>
                <p:nvPr/>
              </p:nvSpPr>
              <p:spPr bwMode="gray">
                <a:xfrm>
                  <a:off x="744" y="1736"/>
                  <a:ext cx="3988" cy="115"/>
                </a:xfrm>
                <a:prstGeom prst="roundRect">
                  <a:avLst>
                    <a:gd name="adj" fmla="val 50000"/>
                  </a:avLst>
                </a:prstGeom>
                <a:gradFill rotWithShape="1">
                  <a:gsLst>
                    <a:gs pos="0">
                      <a:srgbClr val="89C3BD">
                        <a:alpha val="0"/>
                      </a:srgbClr>
                    </a:gs>
                    <a:gs pos="100000">
                      <a:srgbClr val="89C3BD">
                        <a:gamma/>
                        <a:tint val="0"/>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AutoShape 59"/>
                <p:cNvSpPr>
                  <a:spLocks noChangeArrowheads="1"/>
                </p:cNvSpPr>
                <p:nvPr/>
              </p:nvSpPr>
              <p:spPr bwMode="gray">
                <a:xfrm>
                  <a:off x="744" y="1407"/>
                  <a:ext cx="3988" cy="115"/>
                </a:xfrm>
                <a:prstGeom prst="roundRect">
                  <a:avLst>
                    <a:gd name="adj" fmla="val 50000"/>
                  </a:avLst>
                </a:prstGeom>
                <a:gradFill rotWithShape="1">
                  <a:gsLst>
                    <a:gs pos="0">
                      <a:srgbClr val="89C3BD">
                        <a:gamma/>
                        <a:tint val="22353"/>
                        <a:invGamma/>
                      </a:srgbClr>
                    </a:gs>
                    <a:gs pos="100000">
                      <a:srgbClr val="89C3BD">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98" name="Text Box 62"/>
            <p:cNvSpPr txBox="1">
              <a:spLocks noChangeArrowheads="1"/>
            </p:cNvSpPr>
            <p:nvPr/>
          </p:nvSpPr>
          <p:spPr bwMode="black">
            <a:xfrm>
              <a:off x="5900867" y="2768598"/>
              <a:ext cx="2966775" cy="492146"/>
            </a:xfrm>
            <a:prstGeom prst="rect">
              <a:avLst/>
            </a:prstGeom>
            <a:noFill/>
            <a:ln w="9525">
              <a:noFill/>
              <a:miter lim="800000"/>
              <a:headEnd/>
              <a:tailEnd/>
            </a:ln>
            <a:effectLst/>
          </p:spPr>
          <p:txBody>
            <a:bodyPr wrap="square">
              <a:spAutoFit/>
            </a:bodyPr>
            <a:lstStyle/>
            <a:p>
              <a:pPr>
                <a:spcBef>
                  <a:spcPct val="50000"/>
                </a:spcBef>
              </a:pPr>
              <a:r>
                <a:rPr lang="en-US" sz="2000" b="1" u="sng" smtClean="0">
                  <a:latin typeface="Times New Roman" pitchFamily="18" charset="0"/>
                  <a:cs typeface="Times New Roman" pitchFamily="18" charset="0"/>
                </a:rPr>
                <a:t>Dung lượng RAM</a:t>
              </a:r>
            </a:p>
            <a:p>
              <a:pPr>
                <a:spcBef>
                  <a:spcPct val="50000"/>
                </a:spcBef>
              </a:pPr>
              <a:r>
                <a:rPr lang="en-US" sz="2000" smtClean="0">
                  <a:latin typeface="Times New Roman" pitchFamily="18" charset="0"/>
                  <a:cs typeface="Times New Roman" pitchFamily="18" charset="0"/>
                </a:rPr>
                <a:t>Máy tính có RAM có dung lượng lớn thì hiệu năng cao hơn</a:t>
              </a:r>
              <a:endParaRPr lang="en-US" sz="2000">
                <a:latin typeface="Times New Roman" pitchFamily="18" charset="0"/>
                <a:cs typeface="Times New Roman" pitchFamily="18" charset="0"/>
              </a:endParaRPr>
            </a:p>
          </p:txBody>
        </p:sp>
        <p:pic>
          <p:nvPicPr>
            <p:cNvPr id="101" name="Picture 67" descr="1"/>
            <p:cNvPicPr>
              <a:picLocks noChangeAspect="1" noChangeArrowheads="1"/>
            </p:cNvPicPr>
            <p:nvPr/>
          </p:nvPicPr>
          <p:blipFill>
            <a:blip r:embed="rId2">
              <a:lum bright="-6000" contrast="24000"/>
            </a:blip>
            <a:srcRect l="42606" t="64474" r="19473"/>
            <a:stretch>
              <a:fillRect/>
            </a:stretch>
          </p:blipFill>
          <p:spPr bwMode="auto">
            <a:xfrm>
              <a:off x="5321300" y="2757485"/>
              <a:ext cx="576263" cy="690563"/>
            </a:xfrm>
            <a:prstGeom prst="rect">
              <a:avLst/>
            </a:prstGeom>
            <a:noFill/>
          </p:spPr>
        </p:pic>
      </p:grpSp>
      <p:cxnSp>
        <p:nvCxnSpPr>
          <p:cNvPr id="108" name="Straight Arrow Connector 107"/>
          <p:cNvCxnSpPr>
            <a:stCxn id="35" idx="3"/>
          </p:cNvCxnSpPr>
          <p:nvPr/>
        </p:nvCxnSpPr>
        <p:spPr>
          <a:xfrm flipV="1">
            <a:off x="4154478" y="1775126"/>
            <a:ext cx="809976" cy="49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0" name="Straight Arrow Connector 109"/>
          <p:cNvCxnSpPr>
            <a:stCxn id="35" idx="3"/>
          </p:cNvCxnSpPr>
          <p:nvPr/>
        </p:nvCxnSpPr>
        <p:spPr>
          <a:xfrm>
            <a:off x="4154478" y="1775617"/>
            <a:ext cx="794764" cy="205528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2" name="Straight Arrow Connector 111"/>
          <p:cNvCxnSpPr>
            <a:stCxn id="41" idx="3"/>
          </p:cNvCxnSpPr>
          <p:nvPr/>
        </p:nvCxnSpPr>
        <p:spPr>
          <a:xfrm flipV="1">
            <a:off x="4154478" y="5552502"/>
            <a:ext cx="794764" cy="4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7244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7633" y="381000"/>
            <a:ext cx="8843967" cy="6096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Đơn vị lưu trữ dữ liệu</a:t>
            </a:r>
            <a:endPar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graphicFrame>
        <p:nvGraphicFramePr>
          <p:cNvPr id="7" name="Table 4">
            <a:extLst>
              <a:ext uri="{FF2B5EF4-FFF2-40B4-BE49-F238E27FC236}">
                <a16:creationId xmlns:a16="http://schemas.microsoft.com/office/drawing/2014/main" id="{D164221E-6F28-4A92-8138-DB838E90403D}"/>
              </a:ext>
            </a:extLst>
          </p:cNvPr>
          <p:cNvGraphicFramePr>
            <a:graphicFrameLocks noGrp="1"/>
          </p:cNvGraphicFramePr>
          <p:nvPr>
            <p:ph idx="1"/>
            <p:extLst>
              <p:ext uri="{D42A27DB-BD31-4B8C-83A1-F6EECF244321}">
                <p14:modId xmlns:p14="http://schemas.microsoft.com/office/powerpoint/2010/main" val="2046180071"/>
              </p:ext>
            </p:extLst>
          </p:nvPr>
        </p:nvGraphicFramePr>
        <p:xfrm>
          <a:off x="457200" y="1447800"/>
          <a:ext cx="8382000" cy="4572000"/>
        </p:xfrm>
        <a:graphic>
          <a:graphicData uri="http://schemas.openxmlformats.org/drawingml/2006/table">
            <a:tbl>
              <a:tblPr firstRow="1" bandRow="1"/>
              <a:tblGrid>
                <a:gridCol w="2794000">
                  <a:extLst>
                    <a:ext uri="{9D8B030D-6E8A-4147-A177-3AD203B41FA5}">
                      <a16:colId xmlns:a16="http://schemas.microsoft.com/office/drawing/2014/main" val="3866273938"/>
                    </a:ext>
                  </a:extLst>
                </a:gridCol>
                <a:gridCol w="2794000">
                  <a:extLst>
                    <a:ext uri="{9D8B030D-6E8A-4147-A177-3AD203B41FA5}">
                      <a16:colId xmlns:a16="http://schemas.microsoft.com/office/drawing/2014/main" val="3120455158"/>
                    </a:ext>
                  </a:extLst>
                </a:gridCol>
                <a:gridCol w="2794000">
                  <a:extLst>
                    <a:ext uri="{9D8B030D-6E8A-4147-A177-3AD203B41FA5}">
                      <a16:colId xmlns:a16="http://schemas.microsoft.com/office/drawing/2014/main" val="901074455"/>
                    </a:ext>
                  </a:extLst>
                </a:gridCol>
              </a:tblGrid>
              <a:tr h="4191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2400">
                          <a:latin typeface="+mj-lt"/>
                        </a:rPr>
                        <a:t>Cách viết</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2400">
                          <a:latin typeface="+mj-lt"/>
                        </a:rPr>
                        <a:t>Cách đọc</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2400">
                          <a:latin typeface="+mj-lt"/>
                        </a:rPr>
                        <a:t>Giá trị</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solidFill>
                  </a:tcPr>
                </a:tc>
                <a:extLst>
                  <a:ext uri="{0D108BD9-81ED-4DB2-BD59-A6C34878D82A}">
                    <a16:rowId xmlns:a16="http://schemas.microsoft.com/office/drawing/2014/main" val="733857588"/>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B (Byte)</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Bai</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1B = 8 bit</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extLst>
                  <a:ext uri="{0D108BD9-81ED-4DB2-BD59-A6C34878D82A}">
                    <a16:rowId xmlns:a16="http://schemas.microsoft.com/office/drawing/2014/main" val="1751196626"/>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KB</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Ki lô bai</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1024B = 2</a:t>
                      </a:r>
                      <a:r>
                        <a:rPr lang="en-US" sz="2400" baseline="30000">
                          <a:latin typeface="+mj-lt"/>
                        </a:rPr>
                        <a:t>10 </a:t>
                      </a:r>
                      <a:r>
                        <a:rPr lang="en-US" sz="2400" baseline="0">
                          <a:latin typeface="+mj-lt"/>
                        </a:rPr>
                        <a:t>B</a:t>
                      </a:r>
                      <a:endParaRPr lang="en-US" sz="2400">
                        <a:latin typeface="+mj-lt"/>
                      </a:endParaRP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extLst>
                  <a:ext uri="{0D108BD9-81ED-4DB2-BD59-A6C34878D82A}">
                    <a16:rowId xmlns:a16="http://schemas.microsoft.com/office/drawing/2014/main" val="1757752111"/>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MB</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Mê ga bai</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1024KB = 2</a:t>
                      </a:r>
                      <a:r>
                        <a:rPr lang="en-US" sz="2400" baseline="30000">
                          <a:latin typeface="+mj-lt"/>
                        </a:rPr>
                        <a:t>20 </a:t>
                      </a:r>
                      <a:r>
                        <a:rPr lang="en-US" sz="2400" baseline="0">
                          <a:latin typeface="+mj-lt"/>
                        </a:rPr>
                        <a:t>B</a:t>
                      </a:r>
                      <a:endParaRPr lang="en-US" sz="2400">
                        <a:latin typeface="+mj-lt"/>
                      </a:endParaRP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extLst>
                  <a:ext uri="{0D108BD9-81ED-4DB2-BD59-A6C34878D82A}">
                    <a16:rowId xmlns:a16="http://schemas.microsoft.com/office/drawing/2014/main" val="1615317451"/>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GB</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Gi ga bai</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1024MB = 2</a:t>
                      </a:r>
                      <a:r>
                        <a:rPr lang="en-US" sz="2400" baseline="30000">
                          <a:latin typeface="+mj-lt"/>
                        </a:rPr>
                        <a:t>30 </a:t>
                      </a:r>
                      <a:r>
                        <a:rPr lang="en-US" sz="2400" baseline="0">
                          <a:latin typeface="+mj-lt"/>
                        </a:rPr>
                        <a:t>B</a:t>
                      </a:r>
                      <a:endParaRPr lang="en-US" sz="2400">
                        <a:latin typeface="+mj-lt"/>
                      </a:endParaRP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extLst>
                  <a:ext uri="{0D108BD9-81ED-4DB2-BD59-A6C34878D82A}">
                    <a16:rowId xmlns:a16="http://schemas.microsoft.com/office/drawing/2014/main" val="591524328"/>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TB</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Tê ra bai</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1024GB = 2</a:t>
                      </a:r>
                      <a:r>
                        <a:rPr lang="en-US" sz="2400" baseline="30000">
                          <a:latin typeface="+mj-lt"/>
                        </a:rPr>
                        <a:t>40 </a:t>
                      </a:r>
                      <a:r>
                        <a:rPr lang="en-US" sz="2400" baseline="0">
                          <a:latin typeface="+mj-lt"/>
                        </a:rPr>
                        <a:t>B</a:t>
                      </a:r>
                      <a:endParaRPr lang="en-US" sz="2400">
                        <a:latin typeface="+mj-lt"/>
                      </a:endParaRP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extLst>
                  <a:ext uri="{0D108BD9-81ED-4DB2-BD59-A6C34878D82A}">
                    <a16:rowId xmlns:a16="http://schemas.microsoft.com/office/drawing/2014/main" val="3575137390"/>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PB</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Pê ta bai</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1024TB = 2</a:t>
                      </a:r>
                      <a:r>
                        <a:rPr lang="en-US" sz="2400" baseline="30000">
                          <a:latin typeface="+mj-lt"/>
                        </a:rPr>
                        <a:t>50 </a:t>
                      </a:r>
                      <a:r>
                        <a:rPr lang="en-US" sz="2400" baseline="0">
                          <a:latin typeface="+mj-lt"/>
                        </a:rPr>
                        <a:t>B</a:t>
                      </a:r>
                      <a:endParaRPr lang="en-US" sz="2400">
                        <a:latin typeface="+mj-lt"/>
                      </a:endParaRP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extLst>
                  <a:ext uri="{0D108BD9-81ED-4DB2-BD59-A6C34878D82A}">
                    <a16:rowId xmlns:a16="http://schemas.microsoft.com/office/drawing/2014/main" val="970747200"/>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EB</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Ếch xa bai</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1024PB = 2</a:t>
                      </a:r>
                      <a:r>
                        <a:rPr lang="en-US" sz="2400" baseline="30000">
                          <a:latin typeface="+mj-lt"/>
                        </a:rPr>
                        <a:t>60 </a:t>
                      </a:r>
                      <a:r>
                        <a:rPr lang="en-US" sz="2400" baseline="0">
                          <a:latin typeface="+mj-lt"/>
                        </a:rPr>
                        <a:t>B</a:t>
                      </a:r>
                      <a:endParaRPr lang="en-US" sz="2400">
                        <a:latin typeface="+mj-lt"/>
                      </a:endParaRP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extLst>
                  <a:ext uri="{0D108BD9-81ED-4DB2-BD59-A6C34878D82A}">
                    <a16:rowId xmlns:a16="http://schemas.microsoft.com/office/drawing/2014/main" val="2402176581"/>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ZB</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Zet ta bai</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1024EB = 2</a:t>
                      </a:r>
                      <a:r>
                        <a:rPr lang="en-US" sz="2400" baseline="30000">
                          <a:latin typeface="+mj-lt"/>
                        </a:rPr>
                        <a:t>70 </a:t>
                      </a:r>
                      <a:r>
                        <a:rPr lang="en-US" sz="2400" baseline="0">
                          <a:latin typeface="+mj-lt"/>
                        </a:rPr>
                        <a:t>B</a:t>
                      </a:r>
                      <a:endParaRPr lang="en-US" sz="2400">
                        <a:latin typeface="+mj-lt"/>
                      </a:endParaRP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20000"/>
                      </a:srgbClr>
                    </a:solidFill>
                  </a:tcPr>
                </a:tc>
                <a:extLst>
                  <a:ext uri="{0D108BD9-81ED-4DB2-BD59-A6C34878D82A}">
                    <a16:rowId xmlns:a16="http://schemas.microsoft.com/office/drawing/2014/main" val="2253698833"/>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YB</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latin typeface="+mj-lt"/>
                        </a:rPr>
                        <a:t>I ô ta bai</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1024YB = 2</a:t>
                      </a:r>
                      <a:r>
                        <a:rPr lang="en-US" sz="2400" baseline="30000">
                          <a:latin typeface="+mj-lt"/>
                        </a:rPr>
                        <a:t>80 </a:t>
                      </a:r>
                      <a:r>
                        <a:rPr lang="en-US" sz="2400" baseline="0">
                          <a:latin typeface="+mj-lt"/>
                        </a:rPr>
                        <a:t>B</a:t>
                      </a:r>
                      <a:endParaRPr lang="en-US" sz="2400">
                        <a:latin typeface="+mj-lt"/>
                      </a:endParaRP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63121">
                        <a:tint val="40000"/>
                      </a:srgbClr>
                    </a:solidFill>
                  </a:tcPr>
                </a:tc>
                <a:extLst>
                  <a:ext uri="{0D108BD9-81ED-4DB2-BD59-A6C34878D82A}">
                    <a16:rowId xmlns:a16="http://schemas.microsoft.com/office/drawing/2014/main" val="2525333125"/>
                  </a:ext>
                </a:extLst>
              </a:tr>
            </a:tbl>
          </a:graphicData>
        </a:graphic>
      </p:graphicFrame>
    </p:spTree>
    <p:extLst>
      <p:ext uri="{BB962C8B-B14F-4D97-AF65-F5344CB8AC3E}">
        <p14:creationId xmlns:p14="http://schemas.microsoft.com/office/powerpoint/2010/main" val="772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7633" y="381000"/>
            <a:ext cx="8843967" cy="6096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rgbClr val="FF0000"/>
                </a:solidFill>
                <a:effectLst/>
                <a:uLnTx/>
                <a:uFillTx/>
                <a:latin typeface="Times New Roman" pitchFamily="18" charset="0"/>
                <a:ea typeface="+mn-ea"/>
                <a:cs typeface="Times New Roman" pitchFamily="18" charset="0"/>
              </a:rPr>
              <a:t>Củng</a:t>
            </a:r>
            <a:r>
              <a:rPr kumimoji="0" lang="en-US" sz="3200" b="1" i="0" u="none" strike="noStrike" kern="0" cap="none" spc="0" normalizeH="0" noProof="0" smtClean="0">
                <a:ln>
                  <a:noFill/>
                </a:ln>
                <a:solidFill>
                  <a:srgbClr val="FF0000"/>
                </a:solidFill>
                <a:effectLst/>
                <a:uLnTx/>
                <a:uFillTx/>
                <a:latin typeface="Times New Roman" pitchFamily="18" charset="0"/>
                <a:ea typeface="+mn-ea"/>
                <a:cs typeface="Times New Roman" pitchFamily="18" charset="0"/>
              </a:rPr>
              <a:t> cố - luyện tập</a:t>
            </a:r>
            <a:endPar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534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44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249362"/>
          </a:xfrm>
        </p:spPr>
        <p:txBody>
          <a:bodyPr>
            <a:noAutofit/>
          </a:bodyPr>
          <a:lstStyle/>
          <a:p>
            <a:pPr algn="just">
              <a:lnSpc>
                <a:spcPct val="130000"/>
              </a:lnSpc>
            </a:pPr>
            <a:r>
              <a:rPr lang="vi-VN" sz="2400" smtClean="0"/>
              <a:t>- Phép cộng </a:t>
            </a:r>
            <a:r>
              <a:rPr lang="vi-VN" sz="2400" b="1" u="sng" smtClean="0">
                <a:solidFill>
                  <a:srgbClr val="FF0000"/>
                </a:solidFill>
              </a:rPr>
              <a:t>2 số nhị phân nhiều bit </a:t>
            </a:r>
            <a:r>
              <a:rPr lang="vi-VN" sz="2400" smtClean="0"/>
              <a:t>thực hiện bằng cách cộng lần lượt từng cặp bit  từ phải sang trái có bit nhớ (C</a:t>
            </a:r>
            <a:r>
              <a:rPr lang="vi-VN" sz="2400" baseline="-25000" smtClean="0"/>
              <a:t>in</a:t>
            </a:r>
            <a:r>
              <a:rPr lang="vi-VN" sz="2400" smtClean="0"/>
              <a:t>) mang sang cột kề bên trái như bảng sau</a:t>
            </a:r>
            <a:endParaRPr lang="vi-VN" sz="2400"/>
          </a:p>
        </p:txBody>
      </p:sp>
    </p:spTree>
    <p:extLst>
      <p:ext uri="{BB962C8B-B14F-4D97-AF65-F5344CB8AC3E}">
        <p14:creationId xmlns:p14="http://schemas.microsoft.com/office/powerpoint/2010/main" val="77244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905000"/>
          </a:xfrm>
          <a:solidFill>
            <a:schemeClr val="accent6">
              <a:lumMod val="40000"/>
              <a:lumOff val="60000"/>
            </a:schemeClr>
          </a:solidFill>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BÀI 1</a:t>
            </a:r>
            <a:b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BÊN TRONG MÁY TÍNH</a:t>
            </a:r>
            <a:endParaRPr lang="vi-VN"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3865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2. Sơ đồ cấu trúc của một máy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9850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762000" y="369292"/>
            <a:ext cx="7772400" cy="6188373"/>
            <a:chOff x="762000" y="369292"/>
            <a:chExt cx="7772400" cy="6188373"/>
          </a:xfrm>
        </p:grpSpPr>
        <p:grpSp>
          <p:nvGrpSpPr>
            <p:cNvPr id="39" name="Group 38"/>
            <p:cNvGrpSpPr/>
            <p:nvPr/>
          </p:nvGrpSpPr>
          <p:grpSpPr>
            <a:xfrm>
              <a:off x="762000" y="369292"/>
              <a:ext cx="7772400" cy="5269508"/>
              <a:chOff x="152400" y="381000"/>
              <a:chExt cx="8153400" cy="5791199"/>
            </a:xfrm>
          </p:grpSpPr>
          <p:grpSp>
            <p:nvGrpSpPr>
              <p:cNvPr id="25" name="Group 24"/>
              <p:cNvGrpSpPr/>
              <p:nvPr/>
            </p:nvGrpSpPr>
            <p:grpSpPr>
              <a:xfrm>
                <a:off x="1982974" y="1676400"/>
                <a:ext cx="4540929" cy="4495799"/>
                <a:chOff x="1428750" y="685800"/>
                <a:chExt cx="5562600" cy="5486400"/>
              </a:xfrm>
            </p:grpSpPr>
            <p:sp>
              <p:nvSpPr>
                <p:cNvPr id="15" name="Rounded Rectangle 14"/>
                <p:cNvSpPr/>
                <p:nvPr/>
              </p:nvSpPr>
              <p:spPr>
                <a:xfrm>
                  <a:off x="1428750" y="685800"/>
                  <a:ext cx="5562600" cy="5486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b="1"/>
                </a:p>
              </p:txBody>
            </p:sp>
            <p:grpSp>
              <p:nvGrpSpPr>
                <p:cNvPr id="16" name="Group 15"/>
                <p:cNvGrpSpPr/>
                <p:nvPr/>
              </p:nvGrpSpPr>
              <p:grpSpPr>
                <a:xfrm>
                  <a:off x="1866900" y="1334729"/>
                  <a:ext cx="4735461" cy="4581832"/>
                  <a:chOff x="1866900" y="1334729"/>
                  <a:chExt cx="4735461" cy="4581832"/>
                </a:xfrm>
              </p:grpSpPr>
              <p:grpSp>
                <p:nvGrpSpPr>
                  <p:cNvPr id="17" name="Group 16"/>
                  <p:cNvGrpSpPr/>
                  <p:nvPr/>
                </p:nvGrpSpPr>
                <p:grpSpPr>
                  <a:xfrm>
                    <a:off x="1866900" y="1334729"/>
                    <a:ext cx="4686300" cy="3084871"/>
                    <a:chOff x="1752600" y="1371600"/>
                    <a:chExt cx="5486400" cy="3886200"/>
                  </a:xfrm>
                </p:grpSpPr>
                <p:sp>
                  <p:nvSpPr>
                    <p:cNvPr id="21" name="Rounded Rectangle 20"/>
                    <p:cNvSpPr/>
                    <p:nvPr/>
                  </p:nvSpPr>
                  <p:spPr>
                    <a:xfrm>
                      <a:off x="1752600" y="1371600"/>
                      <a:ext cx="5486400" cy="3886200"/>
                    </a:xfrm>
                    <a:prstGeom prst="roundRect">
                      <a:avLst/>
                    </a:prstGeom>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b="1"/>
                    </a:p>
                  </p:txBody>
                </p:sp>
                <p:sp>
                  <p:nvSpPr>
                    <p:cNvPr id="22" name="TextBox 21"/>
                    <p:cNvSpPr txBox="1"/>
                    <p:nvPr/>
                  </p:nvSpPr>
                  <p:spPr>
                    <a:xfrm>
                      <a:off x="2438400" y="1600200"/>
                      <a:ext cx="4343400" cy="567787"/>
                    </a:xfrm>
                    <a:prstGeom prst="rect">
                      <a:avLst/>
                    </a:prstGeom>
                    <a:noFill/>
                  </p:spPr>
                  <p:txBody>
                    <a:bodyPr wrap="square" rtlCol="0">
                      <a:spAutoFit/>
                    </a:bodyPr>
                    <a:lstStyle/>
                    <a:p>
                      <a:pPr algn="ctr"/>
                      <a:r>
                        <a:rPr lang="en-US" b="1" u="sng" smtClean="0">
                          <a:latin typeface="Times New Roman" pitchFamily="18" charset="0"/>
                          <a:cs typeface="Times New Roman" pitchFamily="18" charset="0"/>
                        </a:rPr>
                        <a:t>BỘ XỬ LÝ TRUNG TÂM</a:t>
                      </a:r>
                      <a:endParaRPr lang="vi-VN" b="1" u="sng">
                        <a:latin typeface="Times New Roman" pitchFamily="18" charset="0"/>
                        <a:cs typeface="Times New Roman" pitchFamily="18" charset="0"/>
                      </a:endParaRPr>
                    </a:p>
                  </p:txBody>
                </p:sp>
                <p:sp>
                  <p:nvSpPr>
                    <p:cNvPr id="23" name="Rounded Rectangle 22"/>
                    <p:cNvSpPr/>
                    <p:nvPr/>
                  </p:nvSpPr>
                  <p:spPr>
                    <a:xfrm>
                      <a:off x="2209800" y="2514600"/>
                      <a:ext cx="2133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itchFamily="18" charset="0"/>
                          <a:cs typeface="Times New Roman" pitchFamily="18" charset="0"/>
                        </a:rPr>
                        <a:t>BỘ </a:t>
                      </a:r>
                    </a:p>
                    <a:p>
                      <a:pPr algn="ctr"/>
                      <a:r>
                        <a:rPr lang="en-US" sz="2000" b="1" smtClean="0">
                          <a:solidFill>
                            <a:schemeClr val="tx1"/>
                          </a:solidFill>
                          <a:latin typeface="Times New Roman" pitchFamily="18" charset="0"/>
                          <a:cs typeface="Times New Roman" pitchFamily="18" charset="0"/>
                        </a:rPr>
                        <a:t>ĐIỀU KHIỂN </a:t>
                      </a:r>
                      <a:endParaRPr lang="vi-VN" sz="2000" b="1">
                        <a:solidFill>
                          <a:schemeClr val="tx1"/>
                        </a:solidFill>
                        <a:latin typeface="Times New Roman" pitchFamily="18" charset="0"/>
                        <a:cs typeface="Times New Roman" pitchFamily="18" charset="0"/>
                      </a:endParaRPr>
                    </a:p>
                  </p:txBody>
                </p:sp>
                <p:sp>
                  <p:nvSpPr>
                    <p:cNvPr id="24" name="Rounded Rectangle 23"/>
                    <p:cNvSpPr/>
                    <p:nvPr/>
                  </p:nvSpPr>
                  <p:spPr>
                    <a:xfrm>
                      <a:off x="4876800" y="2514600"/>
                      <a:ext cx="2133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itchFamily="18" charset="0"/>
                          <a:cs typeface="Times New Roman" pitchFamily="18" charset="0"/>
                        </a:rPr>
                        <a:t>BỘ SỐ HỌC/LOGIC</a:t>
                      </a:r>
                      <a:endParaRPr lang="vi-VN" sz="2000" b="1">
                        <a:solidFill>
                          <a:schemeClr val="tx1"/>
                        </a:solidFill>
                        <a:latin typeface="Times New Roman" pitchFamily="18" charset="0"/>
                        <a:cs typeface="Times New Roman" pitchFamily="18" charset="0"/>
                      </a:endParaRPr>
                    </a:p>
                  </p:txBody>
                </p:sp>
              </p:grpSp>
              <p:sp>
                <p:nvSpPr>
                  <p:cNvPr id="18" name="Rounded Rectangle 17"/>
                  <p:cNvSpPr/>
                  <p:nvPr/>
                </p:nvSpPr>
                <p:spPr>
                  <a:xfrm>
                    <a:off x="2030361" y="5154561"/>
                    <a:ext cx="45720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smtClean="0">
                        <a:solidFill>
                          <a:schemeClr val="tx1"/>
                        </a:solidFill>
                        <a:latin typeface="Times New Roman" pitchFamily="18" charset="0"/>
                        <a:cs typeface="Times New Roman" pitchFamily="18" charset="0"/>
                      </a:rPr>
                      <a:t>BỘ NHỚ TRONG</a:t>
                    </a:r>
                    <a:endParaRPr lang="vi-VN" sz="2000" b="1">
                      <a:solidFill>
                        <a:schemeClr val="tx1"/>
                      </a:solidFill>
                      <a:latin typeface="Times New Roman" pitchFamily="18" charset="0"/>
                      <a:cs typeface="Times New Roman" pitchFamily="18" charset="0"/>
                    </a:endParaRPr>
                  </a:p>
                </p:txBody>
              </p:sp>
              <p:cxnSp>
                <p:nvCxnSpPr>
                  <p:cNvPr id="19" name="Straight Arrow Connector 18"/>
                  <p:cNvCxnSpPr/>
                  <p:nvPr/>
                </p:nvCxnSpPr>
                <p:spPr>
                  <a:xfrm>
                    <a:off x="2895600" y="4419600"/>
                    <a:ext cx="0" cy="7349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5446713" y="4419600"/>
                    <a:ext cx="0" cy="7349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sp>
            <p:nvSpPr>
              <p:cNvPr id="26" name="Rounded Rectangle 25"/>
              <p:cNvSpPr/>
              <p:nvPr/>
            </p:nvSpPr>
            <p:spPr>
              <a:xfrm>
                <a:off x="152400" y="2819400"/>
                <a:ext cx="1219200" cy="238664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300" b="1" smtClean="0">
                    <a:solidFill>
                      <a:schemeClr val="tx1"/>
                    </a:solidFill>
                    <a:latin typeface="Times New Roman" pitchFamily="18" charset="0"/>
                    <a:cs typeface="Times New Roman" pitchFamily="18" charset="0"/>
                  </a:rPr>
                  <a:t>Thiết </a:t>
                </a:r>
              </a:p>
              <a:p>
                <a:pPr algn="ctr"/>
                <a:r>
                  <a:rPr lang="en-US" sz="2300" b="1" smtClean="0">
                    <a:solidFill>
                      <a:schemeClr val="tx1"/>
                    </a:solidFill>
                    <a:latin typeface="Times New Roman" pitchFamily="18" charset="0"/>
                    <a:cs typeface="Times New Roman" pitchFamily="18" charset="0"/>
                  </a:rPr>
                  <a:t>bị</a:t>
                </a:r>
              </a:p>
              <a:p>
                <a:pPr algn="ctr"/>
                <a:r>
                  <a:rPr lang="en-US" sz="2300" b="1" smtClean="0">
                    <a:solidFill>
                      <a:schemeClr val="tx1"/>
                    </a:solidFill>
                    <a:latin typeface="Times New Roman" pitchFamily="18" charset="0"/>
                    <a:cs typeface="Times New Roman" pitchFamily="18" charset="0"/>
                  </a:rPr>
                  <a:t> vào</a:t>
                </a:r>
              </a:p>
              <a:p>
                <a:pPr algn="ctr"/>
                <a:endParaRPr lang="vi-VN" sz="2300" b="1">
                  <a:solidFill>
                    <a:schemeClr val="tx1"/>
                  </a:solidFill>
                  <a:latin typeface="Times New Roman" pitchFamily="18" charset="0"/>
                  <a:cs typeface="Times New Roman" pitchFamily="18" charset="0"/>
                </a:endParaRPr>
              </a:p>
            </p:txBody>
          </p:sp>
          <p:sp>
            <p:nvSpPr>
              <p:cNvPr id="27" name="Rounded Rectangle 26"/>
              <p:cNvSpPr/>
              <p:nvPr/>
            </p:nvSpPr>
            <p:spPr>
              <a:xfrm>
                <a:off x="7086600" y="2730976"/>
                <a:ext cx="1219200" cy="238664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300" b="1" smtClean="0">
                    <a:solidFill>
                      <a:schemeClr val="tx1"/>
                    </a:solidFill>
                    <a:latin typeface="Times New Roman" pitchFamily="18" charset="0"/>
                    <a:cs typeface="Times New Roman" pitchFamily="18" charset="0"/>
                  </a:rPr>
                  <a:t>Thiết </a:t>
                </a:r>
              </a:p>
              <a:p>
                <a:pPr algn="ctr"/>
                <a:r>
                  <a:rPr lang="en-US" sz="2300" b="1" smtClean="0">
                    <a:solidFill>
                      <a:schemeClr val="tx1"/>
                    </a:solidFill>
                    <a:latin typeface="Times New Roman" pitchFamily="18" charset="0"/>
                    <a:cs typeface="Times New Roman" pitchFamily="18" charset="0"/>
                  </a:rPr>
                  <a:t>bị</a:t>
                </a:r>
              </a:p>
              <a:p>
                <a:pPr algn="ctr"/>
                <a:r>
                  <a:rPr lang="en-US" sz="2300" b="1" smtClean="0">
                    <a:solidFill>
                      <a:schemeClr val="tx1"/>
                    </a:solidFill>
                    <a:latin typeface="Times New Roman" pitchFamily="18" charset="0"/>
                    <a:cs typeface="Times New Roman" pitchFamily="18" charset="0"/>
                  </a:rPr>
                  <a:t> ra</a:t>
                </a:r>
              </a:p>
              <a:p>
                <a:pPr algn="ctr"/>
                <a:endParaRPr lang="vi-VN" sz="2300" b="1">
                  <a:solidFill>
                    <a:schemeClr val="tx1"/>
                  </a:solidFill>
                  <a:latin typeface="Times New Roman" pitchFamily="18" charset="0"/>
                  <a:cs typeface="Times New Roman" pitchFamily="18" charset="0"/>
                </a:endParaRPr>
              </a:p>
            </p:txBody>
          </p:sp>
          <p:cxnSp>
            <p:nvCxnSpPr>
              <p:cNvPr id="29" name="Straight Arrow Connector 28"/>
              <p:cNvCxnSpPr>
                <a:stCxn id="26" idx="3"/>
              </p:cNvCxnSpPr>
              <p:nvPr/>
            </p:nvCxnSpPr>
            <p:spPr>
              <a:xfrm>
                <a:off x="1371600" y="4012723"/>
                <a:ext cx="61137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6523903" y="3924299"/>
                <a:ext cx="61137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Rounded Rectangle 31"/>
              <p:cNvSpPr/>
              <p:nvPr/>
            </p:nvSpPr>
            <p:spPr>
              <a:xfrm>
                <a:off x="2474088" y="381000"/>
                <a:ext cx="3732271" cy="6244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smtClean="0">
                    <a:solidFill>
                      <a:schemeClr val="tx1"/>
                    </a:solidFill>
                    <a:latin typeface="Times New Roman" pitchFamily="18" charset="0"/>
                    <a:cs typeface="Times New Roman" pitchFamily="18" charset="0"/>
                  </a:rPr>
                  <a:t>BỘ NHỚ TRONG</a:t>
                </a:r>
                <a:endParaRPr lang="vi-VN" sz="2000" b="1">
                  <a:solidFill>
                    <a:schemeClr val="tx1"/>
                  </a:solidFill>
                  <a:latin typeface="Times New Roman" pitchFamily="18" charset="0"/>
                  <a:cs typeface="Times New Roman" pitchFamily="18" charset="0"/>
                </a:endParaRPr>
              </a:p>
            </p:txBody>
          </p:sp>
          <p:cxnSp>
            <p:nvCxnSpPr>
              <p:cNvPr id="34" name="Straight Arrow Connector 33"/>
              <p:cNvCxnSpPr/>
              <p:nvPr/>
            </p:nvCxnSpPr>
            <p:spPr>
              <a:xfrm>
                <a:off x="3180411" y="1005417"/>
                <a:ext cx="0" cy="670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V="1">
                <a:off x="5262966" y="1005417"/>
                <a:ext cx="0" cy="670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1" name="TextBox 40"/>
            <p:cNvSpPr txBox="1"/>
            <p:nvPr/>
          </p:nvSpPr>
          <p:spPr>
            <a:xfrm>
              <a:off x="762000" y="6096000"/>
              <a:ext cx="7620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Sơ đồ cấu trúc máy tính</a:t>
              </a:r>
              <a:endParaRPr lang="vi-VN" sz="2400" b="1">
                <a:latin typeface="Times New Roman" pitchFamily="18" charset="0"/>
                <a:cs typeface="Times New Roman" pitchFamily="18" charset="0"/>
              </a:endParaRPr>
            </a:p>
          </p:txBody>
        </p:sp>
      </p:grpSp>
      <p:sp>
        <p:nvSpPr>
          <p:cNvPr id="43" name="Oval Callout 42"/>
          <p:cNvSpPr/>
          <p:nvPr/>
        </p:nvSpPr>
        <p:spPr>
          <a:xfrm>
            <a:off x="1309780" y="475794"/>
            <a:ext cx="8077200" cy="5620206"/>
          </a:xfrm>
          <a:prstGeom prst="wedgeEllipseCallout">
            <a:avLst>
              <a:gd name="adj1" fmla="val -61551"/>
              <a:gd name="adj2" fmla="val 6643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smtClean="0">
                <a:solidFill>
                  <a:schemeClr val="tx1"/>
                </a:solidFill>
                <a:cs typeface="Times New Roman" pitchFamily="18" charset="0"/>
              </a:rPr>
              <a:t>Em hãy cho biết CPU là gì và làm nhiệm vụ gì trong máy tính?</a:t>
            </a:r>
            <a:endParaRPr lang="vi-VN" sz="4400">
              <a:solidFill>
                <a:schemeClr val="tx1"/>
              </a:solidFill>
              <a:cs typeface="Times New Roman" pitchFamily="18" charset="0"/>
            </a:endParaRPr>
          </a:p>
        </p:txBody>
      </p:sp>
      <p:sp>
        <p:nvSpPr>
          <p:cNvPr id="44" name="Folded Corner 43"/>
          <p:cNvSpPr/>
          <p:nvPr/>
        </p:nvSpPr>
        <p:spPr>
          <a:xfrm>
            <a:off x="1082288" y="390308"/>
            <a:ext cx="7343686" cy="5673457"/>
          </a:xfrm>
          <a:prstGeom prst="foldedCorner">
            <a:avLst>
              <a:gd name="adj" fmla="val 26025"/>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3200">
                <a:latin typeface="+mj-lt"/>
              </a:rPr>
              <a:t>CPU là viết tắt của Central Processing Unit, còn gọi là bộ xử lí trung tâm. Đây là một linh kiện phần cứng quan trọng trong máy tính, là “bộ não” của máy tính, thực hiện các hoạt động xử lí, tính toán, điều khiển và quản lí các tác vụ của hệ thống máy tính.</a:t>
            </a:r>
          </a:p>
        </p:txBody>
      </p:sp>
    </p:spTree>
    <p:extLst>
      <p:ext uri="{BB962C8B-B14F-4D97-AF65-F5344CB8AC3E}">
        <p14:creationId xmlns:p14="http://schemas.microsoft.com/office/powerpoint/2010/main" val="426823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8)">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0"/>
                                  </p:stCondLst>
                                  <p:childTnLst>
                                    <p:animEffect transition="out" filter="diamond(out)">
                                      <p:cBhvr>
                                        <p:cTn id="11" dur="1000"/>
                                        <p:tgtEl>
                                          <p:spTgt spid="42"/>
                                        </p:tgtEl>
                                      </p:cBhvr>
                                    </p:animEffect>
                                    <p:set>
                                      <p:cBhvr>
                                        <p:cTn id="12" dur="1" fill="hold">
                                          <p:stCondLst>
                                            <p:cond delay="9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amond(in)">
                                      <p:cBhvr>
                                        <p:cTn id="17" dur="1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grpId="1" nodeType="clickEffect">
                                  <p:stCondLst>
                                    <p:cond delay="0"/>
                                  </p:stCondLst>
                                  <p:childTnLst>
                                    <p:anim calcmode="lin" valueType="num">
                                      <p:cBhvr>
                                        <p:cTn id="21" dur="1000"/>
                                        <p:tgtEl>
                                          <p:spTgt spid="43"/>
                                        </p:tgtEl>
                                        <p:attrNameLst>
                                          <p:attrName>ppt_w</p:attrName>
                                        </p:attrNameLst>
                                      </p:cBhvr>
                                      <p:tavLst>
                                        <p:tav tm="0">
                                          <p:val>
                                            <p:strVal val="ppt_w"/>
                                          </p:val>
                                        </p:tav>
                                        <p:tav tm="100000">
                                          <p:val>
                                            <p:fltVal val="0"/>
                                          </p:val>
                                        </p:tav>
                                      </p:tavLst>
                                    </p:anim>
                                    <p:anim calcmode="lin" valueType="num">
                                      <p:cBhvr>
                                        <p:cTn id="22" dur="1000"/>
                                        <p:tgtEl>
                                          <p:spTgt spid="43"/>
                                        </p:tgtEl>
                                        <p:attrNameLst>
                                          <p:attrName>ppt_h</p:attrName>
                                        </p:attrNameLst>
                                      </p:cBhvr>
                                      <p:tavLst>
                                        <p:tav tm="0">
                                          <p:val>
                                            <p:strVal val="ppt_h"/>
                                          </p:val>
                                        </p:tav>
                                        <p:tav tm="100000">
                                          <p:val>
                                            <p:fltVal val="0"/>
                                          </p:val>
                                        </p:tav>
                                      </p:tavLst>
                                    </p:anim>
                                    <p:anim calcmode="lin" valueType="num">
                                      <p:cBhvr>
                                        <p:cTn id="23" dur="1000"/>
                                        <p:tgtEl>
                                          <p:spTgt spid="43"/>
                                        </p:tgtEl>
                                        <p:attrNameLst>
                                          <p:attrName>style.rotation</p:attrName>
                                        </p:attrNameLst>
                                      </p:cBhvr>
                                      <p:tavLst>
                                        <p:tav tm="0">
                                          <p:val>
                                            <p:fltVal val="0"/>
                                          </p:val>
                                        </p:tav>
                                        <p:tav tm="100000">
                                          <p:val>
                                            <p:fltVal val="90"/>
                                          </p:val>
                                        </p:tav>
                                      </p:tavLst>
                                    </p:anim>
                                    <p:animEffect transition="out" filter="fade">
                                      <p:cBhvr>
                                        <p:cTn id="24" dur="1000"/>
                                        <p:tgtEl>
                                          <p:spTgt spid="43"/>
                                        </p:tgtEl>
                                      </p:cBhvr>
                                    </p:animEffect>
                                    <p:set>
                                      <p:cBhvr>
                                        <p:cTn id="25" dur="1" fill="hold">
                                          <p:stCondLst>
                                            <p:cond delay="999"/>
                                          </p:stCondLst>
                                        </p:cTn>
                                        <p:tgtEl>
                                          <p:spTgt spid="4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circle(in)">
                                      <p:cBhvr>
                                        <p:cTn id="3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39762"/>
          </a:xfrm>
        </p:spPr>
        <p:txBody>
          <a:bodyPr>
            <a:normAutofit fontScale="90000"/>
          </a:bodyPr>
          <a:lstStyle/>
          <a:p>
            <a:pPr algn="l"/>
            <a:r>
              <a:rPr lang="vi-VN" sz="3200" b="1" smtClean="0">
                <a:solidFill>
                  <a:srgbClr val="FF0000"/>
                </a:solidFill>
              </a:rPr>
              <a:t>1. Các cổng logic và tính toán nhị phân</a:t>
            </a:r>
            <a:br>
              <a:rPr lang="vi-VN" sz="3200" b="1" smtClean="0">
                <a:solidFill>
                  <a:srgbClr val="FF0000"/>
                </a:solidFill>
              </a:rPr>
            </a:br>
            <a:r>
              <a:rPr lang="vi-VN" sz="3200" b="1" smtClean="0">
                <a:solidFill>
                  <a:srgbClr val="FF0000"/>
                </a:solidFill>
              </a:rPr>
              <a:t>    a) Cổng logic</a:t>
            </a:r>
            <a:endParaRPr lang="vi-VN" sz="3200" b="1">
              <a:solidFill>
                <a:srgbClr val="FF0000"/>
              </a:solidFill>
            </a:endParaRPr>
          </a:p>
        </p:txBody>
      </p:sp>
      <p:grpSp>
        <p:nvGrpSpPr>
          <p:cNvPr id="31" name="组合 26"/>
          <p:cNvGrpSpPr/>
          <p:nvPr/>
        </p:nvGrpSpPr>
        <p:grpSpPr>
          <a:xfrm>
            <a:off x="1490698" y="1758833"/>
            <a:ext cx="6815101" cy="1269060"/>
            <a:chOff x="252264" y="1044005"/>
            <a:chExt cx="4320480" cy="648072"/>
          </a:xfrm>
        </p:grpSpPr>
        <p:grpSp>
          <p:nvGrpSpPr>
            <p:cNvPr id="32" name="组合 27"/>
            <p:cNvGrpSpPr/>
            <p:nvPr/>
          </p:nvGrpSpPr>
          <p:grpSpPr>
            <a:xfrm>
              <a:off x="252264" y="1044005"/>
              <a:ext cx="4320480" cy="648072"/>
              <a:chOff x="252264" y="1044005"/>
              <a:chExt cx="4320480" cy="648072"/>
            </a:xfrm>
          </p:grpSpPr>
          <p:sp>
            <p:nvSpPr>
              <p:cNvPr id="34" name="圆角矩形 29"/>
              <p:cNvSpPr/>
              <p:nvPr/>
            </p:nvSpPr>
            <p:spPr>
              <a:xfrm>
                <a:off x="252264" y="1044005"/>
                <a:ext cx="4320480" cy="64807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0"/>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TextBox 32"/>
            <p:cNvSpPr txBox="1"/>
            <p:nvPr/>
          </p:nvSpPr>
          <p:spPr>
            <a:xfrm>
              <a:off x="1025964" y="1079654"/>
              <a:ext cx="3401858" cy="544865"/>
            </a:xfrm>
            <a:prstGeom prst="rect">
              <a:avLst/>
            </a:prstGeom>
            <a:noFill/>
          </p:spPr>
          <p:txBody>
            <a:bodyPr wrap="square" rtlCol="0">
              <a:spAutoFit/>
            </a:bodyPr>
            <a:lstStyle/>
            <a:p>
              <a:pPr algn="just"/>
              <a:r>
                <a:rPr lang="en-US" altLang="zh-CN" sz="2400" b="1" smtClean="0">
                  <a:latin typeface="Times New Roman" pitchFamily="18" charset="0"/>
                  <a:ea typeface="微软雅黑" panose="020B0503020204020204" charset="-122"/>
                  <a:cs typeface="Times New Roman" pitchFamily="18" charset="0"/>
                </a:rPr>
                <a:t>Một bóng bán dẫn chỉ thực hiện chức năng bật hoặc tắt mạch đơn giản tương ứng 2 giá trị 0 và 1</a:t>
              </a:r>
              <a:endParaRPr lang="zh-CN" altLang="en-US" sz="2400" b="1" dirty="0">
                <a:latin typeface="Times New Roman" pitchFamily="18" charset="0"/>
                <a:ea typeface="微软雅黑" panose="020B0503020204020204" charset="-122"/>
                <a:cs typeface="Times New Roman" pitchFamily="18" charset="0"/>
              </a:endParaRPr>
            </a:p>
          </p:txBody>
        </p:sp>
      </p:grpSp>
      <p:grpSp>
        <p:nvGrpSpPr>
          <p:cNvPr id="37" name="组合 32"/>
          <p:cNvGrpSpPr/>
          <p:nvPr/>
        </p:nvGrpSpPr>
        <p:grpSpPr>
          <a:xfrm>
            <a:off x="1490698" y="3276600"/>
            <a:ext cx="6815100" cy="1286934"/>
            <a:chOff x="252264" y="1044005"/>
            <a:chExt cx="4320480" cy="648072"/>
          </a:xfrm>
        </p:grpSpPr>
        <p:grpSp>
          <p:nvGrpSpPr>
            <p:cNvPr id="38" name="组合 33"/>
            <p:cNvGrpSpPr/>
            <p:nvPr/>
          </p:nvGrpSpPr>
          <p:grpSpPr>
            <a:xfrm>
              <a:off x="252264" y="1044005"/>
              <a:ext cx="4320480" cy="648072"/>
              <a:chOff x="252264" y="1044005"/>
              <a:chExt cx="4320480" cy="648072"/>
            </a:xfrm>
          </p:grpSpPr>
          <p:sp>
            <p:nvSpPr>
              <p:cNvPr id="40" name="圆角矩形 35"/>
              <p:cNvSpPr/>
              <p:nvPr/>
            </p:nvSpPr>
            <p:spPr>
              <a:xfrm>
                <a:off x="252264" y="1044005"/>
                <a:ext cx="4320480" cy="648072"/>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36"/>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38"/>
            <p:cNvSpPr txBox="1"/>
            <p:nvPr/>
          </p:nvSpPr>
          <p:spPr>
            <a:xfrm>
              <a:off x="1035055" y="1152017"/>
              <a:ext cx="3151230" cy="418472"/>
            </a:xfrm>
            <a:prstGeom prst="rect">
              <a:avLst/>
            </a:prstGeom>
            <a:noFill/>
          </p:spPr>
          <p:txBody>
            <a:bodyPr wrap="square" rtlCol="0">
              <a:spAutoFit/>
            </a:bodyPr>
            <a:lstStyle/>
            <a:p>
              <a:pPr algn="just"/>
              <a:r>
                <a:rPr lang="en-US" altLang="zh-CN" sz="2400" b="1" smtClean="0">
                  <a:latin typeface="Times New Roman" pitchFamily="18" charset="0"/>
                  <a:ea typeface="微软雅黑" panose="020B0503020204020204" charset="-122"/>
                  <a:cs typeface="Times New Roman" pitchFamily="18" charset="0"/>
                </a:rPr>
                <a:t>Mỗi cách kết hợp các bóng bán dẫn tạo ra một cổng logic</a:t>
              </a:r>
              <a:endParaRPr lang="zh-CN" altLang="en-US" sz="2400" b="1" dirty="0">
                <a:latin typeface="Times New Roman" pitchFamily="18" charset="0"/>
                <a:ea typeface="微软雅黑" panose="020B0503020204020204" charset="-122"/>
                <a:cs typeface="Times New Roman" pitchFamily="18" charset="0"/>
              </a:endParaRPr>
            </a:p>
          </p:txBody>
        </p:sp>
      </p:grpSp>
      <p:grpSp>
        <p:nvGrpSpPr>
          <p:cNvPr id="43" name="组合 38"/>
          <p:cNvGrpSpPr/>
          <p:nvPr/>
        </p:nvGrpSpPr>
        <p:grpSpPr>
          <a:xfrm>
            <a:off x="1531435" y="4724400"/>
            <a:ext cx="6774364" cy="1286934"/>
            <a:chOff x="252264" y="1044005"/>
            <a:chExt cx="4320480" cy="648072"/>
          </a:xfrm>
        </p:grpSpPr>
        <p:grpSp>
          <p:nvGrpSpPr>
            <p:cNvPr id="44" name="组合 39"/>
            <p:cNvGrpSpPr/>
            <p:nvPr/>
          </p:nvGrpSpPr>
          <p:grpSpPr>
            <a:xfrm>
              <a:off x="252264" y="1044005"/>
              <a:ext cx="4320480" cy="648072"/>
              <a:chOff x="252264" y="1044005"/>
              <a:chExt cx="4320480" cy="648072"/>
            </a:xfrm>
          </p:grpSpPr>
          <p:sp>
            <p:nvSpPr>
              <p:cNvPr id="46" name="圆角矩形 41"/>
              <p:cNvSpPr/>
              <p:nvPr/>
            </p:nvSpPr>
            <p:spPr>
              <a:xfrm>
                <a:off x="252264" y="1044005"/>
                <a:ext cx="4320480" cy="64807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2"/>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1044151" y="1100997"/>
              <a:ext cx="3379764" cy="418472"/>
            </a:xfrm>
            <a:prstGeom prst="rect">
              <a:avLst/>
            </a:prstGeom>
            <a:noFill/>
          </p:spPr>
          <p:txBody>
            <a:bodyPr wrap="square" rtlCol="0">
              <a:spAutoFit/>
            </a:bodyPr>
            <a:lstStyle/>
            <a:p>
              <a:pPr algn="l"/>
              <a:r>
                <a:rPr lang="en-US" altLang="zh-CN" sz="2400" b="1" smtClean="0">
                  <a:latin typeface="Times New Roman" pitchFamily="18" charset="0"/>
                  <a:ea typeface="微软雅黑" panose="020B0503020204020204" charset="-122"/>
                  <a:cs typeface="Times New Roman" pitchFamily="18" charset="0"/>
                </a:rPr>
                <a:t>Các cổng logic là thành phần cơ bản thực hiện mọi tính toán trong máy tính</a:t>
              </a:r>
              <a:endParaRPr lang="zh-CN" altLang="en-US" sz="2400" b="1" dirty="0">
                <a:latin typeface="Times New Roman" pitchFamily="18" charset="0"/>
                <a:ea typeface="微软雅黑" panose="020B0503020204020204" charset="-122"/>
                <a:cs typeface="Times New Roman" pitchFamily="18" charset="0"/>
              </a:endParaRPr>
            </a:p>
          </p:txBody>
        </p:sp>
      </p:grpSp>
    </p:spTree>
    <p:extLst>
      <p:ext uri="{BB962C8B-B14F-4D97-AF65-F5344CB8AC3E}">
        <p14:creationId xmlns:p14="http://schemas.microsoft.com/office/powerpoint/2010/main" val="384059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75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0" y="152400"/>
            <a:ext cx="8922229" cy="666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7620000" y="3657600"/>
            <a:ext cx="685800" cy="239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smtClean="0"/>
              <a:t>Tắt</a:t>
            </a:r>
            <a:endParaRPr lang="vi-VN" sz="1400"/>
          </a:p>
        </p:txBody>
      </p:sp>
      <p:sp>
        <p:nvSpPr>
          <p:cNvPr id="22" name="Rounded Rectangle 21"/>
          <p:cNvSpPr/>
          <p:nvPr/>
        </p:nvSpPr>
        <p:spPr>
          <a:xfrm>
            <a:off x="7620000" y="4038600"/>
            <a:ext cx="685800" cy="239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smtClean="0"/>
              <a:t>Tắt</a:t>
            </a:r>
            <a:endParaRPr lang="vi-VN" sz="1400"/>
          </a:p>
        </p:txBody>
      </p:sp>
      <p:sp>
        <p:nvSpPr>
          <p:cNvPr id="23" name="Rounded Rectangle 22"/>
          <p:cNvSpPr/>
          <p:nvPr/>
        </p:nvSpPr>
        <p:spPr>
          <a:xfrm>
            <a:off x="7620000" y="4343400"/>
            <a:ext cx="685800" cy="239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smtClean="0"/>
              <a:t>Tắt</a:t>
            </a:r>
            <a:endParaRPr lang="vi-VN" sz="1400"/>
          </a:p>
        </p:txBody>
      </p:sp>
      <p:sp>
        <p:nvSpPr>
          <p:cNvPr id="24" name="Rounded Rectangle 23"/>
          <p:cNvSpPr/>
          <p:nvPr/>
        </p:nvSpPr>
        <p:spPr>
          <a:xfrm>
            <a:off x="7620000" y="4713737"/>
            <a:ext cx="685800" cy="239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smtClean="0"/>
              <a:t>Sáng</a:t>
            </a:r>
            <a:endParaRPr lang="vi-VN" sz="1400"/>
          </a:p>
        </p:txBody>
      </p:sp>
      <p:sp>
        <p:nvSpPr>
          <p:cNvPr id="7" name="Rounded Rectangle 6"/>
          <p:cNvSpPr/>
          <p:nvPr/>
        </p:nvSpPr>
        <p:spPr>
          <a:xfrm>
            <a:off x="7620000" y="3657600"/>
            <a:ext cx="685800" cy="239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a:t>0</a:t>
            </a:r>
          </a:p>
        </p:txBody>
      </p:sp>
      <p:sp>
        <p:nvSpPr>
          <p:cNvPr id="8" name="Rounded Rectangle 7"/>
          <p:cNvSpPr/>
          <p:nvPr/>
        </p:nvSpPr>
        <p:spPr>
          <a:xfrm>
            <a:off x="7620000" y="4034749"/>
            <a:ext cx="685800" cy="239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smtClean="0"/>
              <a:t>0</a:t>
            </a:r>
            <a:endParaRPr lang="vi-VN" sz="1400"/>
          </a:p>
        </p:txBody>
      </p:sp>
      <p:sp>
        <p:nvSpPr>
          <p:cNvPr id="9" name="Rounded Rectangle 8"/>
          <p:cNvSpPr/>
          <p:nvPr/>
        </p:nvSpPr>
        <p:spPr>
          <a:xfrm>
            <a:off x="7620000" y="4357802"/>
            <a:ext cx="685800" cy="239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smtClean="0"/>
              <a:t>0</a:t>
            </a:r>
            <a:endParaRPr lang="vi-VN" sz="1400"/>
          </a:p>
        </p:txBody>
      </p:sp>
      <p:sp>
        <p:nvSpPr>
          <p:cNvPr id="10" name="Rounded Rectangle 9"/>
          <p:cNvSpPr/>
          <p:nvPr/>
        </p:nvSpPr>
        <p:spPr>
          <a:xfrm>
            <a:off x="7620000" y="4713737"/>
            <a:ext cx="685800" cy="239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smtClean="0"/>
              <a:t>1</a:t>
            </a:r>
            <a:endParaRPr lang="vi-VN" sz="1400"/>
          </a:p>
        </p:txBody>
      </p:sp>
    </p:spTree>
    <p:extLst>
      <p:ext uri="{BB962C8B-B14F-4D97-AF65-F5344CB8AC3E}">
        <p14:creationId xmlns:p14="http://schemas.microsoft.com/office/powerpoint/2010/main" val="16394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P spid="24"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229600" cy="639762"/>
          </a:xfrm>
        </p:spPr>
        <p:txBody>
          <a:bodyPr>
            <a:normAutofit/>
          </a:bodyPr>
          <a:lstStyle/>
          <a:p>
            <a:r>
              <a:rPr lang="vi-VN" sz="3200" b="1" smtClean="0">
                <a:solidFill>
                  <a:srgbClr val="FF0000"/>
                </a:solidFill>
              </a:rPr>
              <a:t>Một số cổng logic thông dụng</a:t>
            </a:r>
            <a:endParaRPr lang="vi-VN" sz="3200" b="1">
              <a:solidFill>
                <a:srgbClr val="FF0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324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72440"/>
            <a:ext cx="8153400" cy="3637919"/>
          </a:xfrm>
          <a:prstGeom prst="rect">
            <a:avLst/>
          </a:prstGeom>
          <a:noFill/>
        </p:spPr>
        <p:txBody>
          <a:bodyPr wrap="square" rtlCol="0">
            <a:spAutoFit/>
          </a:bodyPr>
          <a:lstStyle/>
          <a:p>
            <a:pPr algn="just">
              <a:lnSpc>
                <a:spcPct val="120000"/>
              </a:lnSpc>
            </a:pPr>
            <a:r>
              <a:rPr lang="vi-VN" sz="2400" b="1">
                <a:solidFill>
                  <a:srgbClr val="FF0000"/>
                </a:solidFill>
                <a:latin typeface="+mj-lt"/>
              </a:rPr>
              <a:t>b) Thực hiện phép toán nhị phân với mạch logic</a:t>
            </a:r>
          </a:p>
          <a:p>
            <a:pPr algn="just">
              <a:lnSpc>
                <a:spcPct val="120000"/>
              </a:lnSpc>
            </a:pPr>
            <a:r>
              <a:rPr lang="vi-VN" sz="2400" smtClean="0">
                <a:latin typeface="+mj-lt"/>
              </a:rPr>
              <a:t>Nguyên tắc </a:t>
            </a:r>
            <a:r>
              <a:rPr lang="vi-VN" sz="2400" b="1" u="sng" smtClean="0">
                <a:solidFill>
                  <a:srgbClr val="FF0000"/>
                </a:solidFill>
                <a:latin typeface="+mj-lt"/>
              </a:rPr>
              <a:t>cộng 2 số nhị phân 1 bit</a:t>
            </a:r>
          </a:p>
          <a:p>
            <a:pPr algn="just">
              <a:lnSpc>
                <a:spcPct val="120000"/>
              </a:lnSpc>
            </a:pPr>
            <a:r>
              <a:rPr lang="vi-VN" sz="2400">
                <a:latin typeface="+mj-lt"/>
              </a:rPr>
              <a:t>	0 + 0 =  0 </a:t>
            </a:r>
            <a:r>
              <a:rPr lang="vi-VN" sz="2400" smtClean="0">
                <a:latin typeface="+mj-lt"/>
              </a:rPr>
              <a:t>  </a:t>
            </a:r>
            <a:r>
              <a:rPr lang="vi-VN" sz="2400" b="1" i="1">
                <a:solidFill>
                  <a:srgbClr val="C00000"/>
                </a:solidFill>
                <a:latin typeface="+mj-lt"/>
              </a:rPr>
              <a:t>(Bằng 0, nhớ 0)</a:t>
            </a:r>
          </a:p>
          <a:p>
            <a:pPr algn="just">
              <a:lnSpc>
                <a:spcPct val="120000"/>
              </a:lnSpc>
            </a:pPr>
            <a:r>
              <a:rPr lang="vi-VN" sz="2400">
                <a:latin typeface="+mj-lt"/>
              </a:rPr>
              <a:t>	1 + 0 =  1 </a:t>
            </a:r>
            <a:r>
              <a:rPr lang="vi-VN" sz="2400" smtClean="0">
                <a:latin typeface="+mj-lt"/>
              </a:rPr>
              <a:t>  </a:t>
            </a:r>
            <a:r>
              <a:rPr lang="vi-VN" sz="2400" b="1" i="1">
                <a:solidFill>
                  <a:srgbClr val="C00000"/>
                </a:solidFill>
                <a:latin typeface="+mj-lt"/>
              </a:rPr>
              <a:t>(Bằng 1, nhớ 0)</a:t>
            </a:r>
          </a:p>
          <a:p>
            <a:pPr algn="just">
              <a:lnSpc>
                <a:spcPct val="120000"/>
              </a:lnSpc>
            </a:pPr>
            <a:r>
              <a:rPr lang="vi-VN" sz="2400">
                <a:latin typeface="+mj-lt"/>
              </a:rPr>
              <a:t>	0 + 1 =  1 </a:t>
            </a:r>
            <a:r>
              <a:rPr lang="vi-VN" sz="2400" smtClean="0">
                <a:latin typeface="+mj-lt"/>
              </a:rPr>
              <a:t>  </a:t>
            </a:r>
            <a:r>
              <a:rPr lang="vi-VN" sz="2400" b="1" i="1">
                <a:solidFill>
                  <a:srgbClr val="C00000"/>
                </a:solidFill>
                <a:latin typeface="+mj-lt"/>
              </a:rPr>
              <a:t>(Bằng 1, nhớ 0)</a:t>
            </a:r>
          </a:p>
          <a:p>
            <a:pPr algn="just">
              <a:lnSpc>
                <a:spcPct val="120000"/>
              </a:lnSpc>
            </a:pPr>
            <a:r>
              <a:rPr lang="vi-VN" sz="2400">
                <a:latin typeface="+mj-lt"/>
              </a:rPr>
              <a:t>	1 + 1 =  </a:t>
            </a:r>
            <a:r>
              <a:rPr lang="vi-VN" sz="2400" smtClean="0">
                <a:latin typeface="+mj-lt"/>
              </a:rPr>
              <a:t>10 </a:t>
            </a:r>
            <a:r>
              <a:rPr lang="vi-VN" sz="2400" b="1" i="1" smtClean="0">
                <a:solidFill>
                  <a:srgbClr val="C00000"/>
                </a:solidFill>
                <a:latin typeface="+mj-lt"/>
              </a:rPr>
              <a:t>(</a:t>
            </a:r>
            <a:r>
              <a:rPr lang="vi-VN" sz="2400" b="1" i="1">
                <a:solidFill>
                  <a:srgbClr val="C00000"/>
                </a:solidFill>
                <a:latin typeface="+mj-lt"/>
              </a:rPr>
              <a:t>B</a:t>
            </a:r>
            <a:r>
              <a:rPr lang="vi-VN" sz="2400" b="1" i="1" smtClean="0">
                <a:solidFill>
                  <a:srgbClr val="C00000"/>
                </a:solidFill>
                <a:latin typeface="+mj-lt"/>
              </a:rPr>
              <a:t>ằng 10 (Bằng 0, </a:t>
            </a:r>
            <a:r>
              <a:rPr lang="vi-VN" sz="2400" b="1" i="1">
                <a:solidFill>
                  <a:srgbClr val="C00000"/>
                </a:solidFill>
                <a:latin typeface="+mj-lt"/>
              </a:rPr>
              <a:t>nhớ </a:t>
            </a:r>
            <a:r>
              <a:rPr lang="vi-VN" sz="2400" b="1" i="1" smtClean="0">
                <a:solidFill>
                  <a:srgbClr val="C00000"/>
                </a:solidFill>
                <a:latin typeface="+mj-lt"/>
              </a:rPr>
              <a:t>1))</a:t>
            </a:r>
          </a:p>
          <a:p>
            <a:pPr algn="just">
              <a:lnSpc>
                <a:spcPct val="120000"/>
              </a:lnSpc>
            </a:pPr>
            <a:r>
              <a:rPr lang="vi-VN" sz="2400" b="1" smtClean="0">
                <a:solidFill>
                  <a:srgbClr val="FF0000"/>
                </a:solidFill>
                <a:latin typeface="+mj-lt"/>
              </a:rPr>
              <a:t>Ví dụ: </a:t>
            </a:r>
            <a:r>
              <a:rPr lang="vi-VN" sz="2400" smtClean="0">
                <a:latin typeface="+mj-lt"/>
              </a:rPr>
              <a:t>Cộng 2 số nhị phân 1 bit là A, B được tổng S và nhớ C</a:t>
            </a:r>
          </a:p>
          <a:p>
            <a:pPr algn="just">
              <a:lnSpc>
                <a:spcPct val="120000"/>
              </a:lnSpc>
            </a:pPr>
            <a:r>
              <a:rPr lang="vi-VN" sz="2400" smtClean="0">
                <a:latin typeface="+mj-lt"/>
              </a:rPr>
              <a:t>Ta có bảng chân lý mạch cộng 2 số nhị phân 1 bit như sau</a:t>
            </a:r>
            <a:endParaRPr lang="vi-VN" sz="240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910063318"/>
              </p:ext>
            </p:extLst>
          </p:nvPr>
        </p:nvGraphicFramePr>
        <p:xfrm>
          <a:off x="1371600" y="4267200"/>
          <a:ext cx="6096000" cy="222504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pPr algn="ctr"/>
                      <a:r>
                        <a:rPr lang="vi-VN" b="1" smtClean="0"/>
                        <a:t>Đầu</a:t>
                      </a:r>
                      <a:r>
                        <a:rPr lang="vi-VN" b="1" baseline="0" smtClean="0"/>
                        <a:t> vào</a:t>
                      </a:r>
                      <a:endParaRPr lang="vi-VN" b="1"/>
                    </a:p>
                  </a:txBody>
                  <a:tcPr>
                    <a:solidFill>
                      <a:schemeClr val="accent2">
                        <a:lumMod val="60000"/>
                        <a:lumOff val="40000"/>
                      </a:schemeClr>
                    </a:solidFill>
                  </a:tcPr>
                </a:tc>
                <a:tc hMerge="1">
                  <a:txBody>
                    <a:bodyPr/>
                    <a:lstStyle/>
                    <a:p>
                      <a:endParaRPr lang="vi-VN"/>
                    </a:p>
                  </a:txBody>
                  <a:tcPr/>
                </a:tc>
                <a:tc gridSpan="2">
                  <a:txBody>
                    <a:bodyPr/>
                    <a:lstStyle/>
                    <a:p>
                      <a:pPr algn="ctr"/>
                      <a:r>
                        <a:rPr lang="vi-VN" b="1" smtClean="0"/>
                        <a:t>Đầu</a:t>
                      </a:r>
                      <a:r>
                        <a:rPr lang="vi-VN" b="1" baseline="0" smtClean="0"/>
                        <a:t> ra</a:t>
                      </a:r>
                      <a:endParaRPr lang="vi-VN" b="1"/>
                    </a:p>
                  </a:txBody>
                  <a:tcPr>
                    <a:solidFill>
                      <a:schemeClr val="accent2">
                        <a:lumMod val="60000"/>
                        <a:lumOff val="40000"/>
                      </a:schemeClr>
                    </a:solidFill>
                  </a:tcPr>
                </a:tc>
                <a:tc hMerge="1">
                  <a:txBody>
                    <a:bodyPr/>
                    <a:lstStyle/>
                    <a:p>
                      <a:endParaRPr lang="vi-VN"/>
                    </a:p>
                  </a:txBody>
                  <a:tcPr/>
                </a:tc>
                <a:extLst>
                  <a:ext uri="{0D108BD9-81ED-4DB2-BD59-A6C34878D82A}">
                    <a16:rowId xmlns:a16="http://schemas.microsoft.com/office/drawing/2014/main" val="10000"/>
                  </a:ext>
                </a:extLst>
              </a:tr>
              <a:tr h="370840">
                <a:tc>
                  <a:txBody>
                    <a:bodyPr/>
                    <a:lstStyle/>
                    <a:p>
                      <a:pPr algn="ctr"/>
                      <a:r>
                        <a:rPr lang="vi-VN" b="1" smtClean="0"/>
                        <a:t>A</a:t>
                      </a:r>
                      <a:endParaRPr lang="vi-VN" b="1"/>
                    </a:p>
                  </a:txBody>
                  <a:tcPr>
                    <a:solidFill>
                      <a:schemeClr val="accent3">
                        <a:lumMod val="60000"/>
                        <a:lumOff val="40000"/>
                      </a:schemeClr>
                    </a:solidFill>
                  </a:tcPr>
                </a:tc>
                <a:tc>
                  <a:txBody>
                    <a:bodyPr/>
                    <a:lstStyle/>
                    <a:p>
                      <a:pPr algn="ctr"/>
                      <a:r>
                        <a:rPr lang="vi-VN" b="1" smtClean="0"/>
                        <a:t>B</a:t>
                      </a:r>
                      <a:endParaRPr lang="vi-VN" b="1"/>
                    </a:p>
                  </a:txBody>
                  <a:tcPr>
                    <a:solidFill>
                      <a:schemeClr val="accent3">
                        <a:lumMod val="60000"/>
                        <a:lumOff val="40000"/>
                      </a:schemeClr>
                    </a:solidFill>
                  </a:tcPr>
                </a:tc>
                <a:tc>
                  <a:txBody>
                    <a:bodyPr/>
                    <a:lstStyle/>
                    <a:p>
                      <a:pPr algn="ctr"/>
                      <a:r>
                        <a:rPr lang="vi-VN" b="1" smtClean="0"/>
                        <a:t>S</a:t>
                      </a:r>
                      <a:endParaRPr lang="vi-VN" b="1"/>
                    </a:p>
                  </a:txBody>
                  <a:tcPr>
                    <a:solidFill>
                      <a:schemeClr val="accent3">
                        <a:lumMod val="60000"/>
                        <a:lumOff val="40000"/>
                      </a:schemeClr>
                    </a:solidFill>
                  </a:tcPr>
                </a:tc>
                <a:tc>
                  <a:txBody>
                    <a:bodyPr/>
                    <a:lstStyle/>
                    <a:p>
                      <a:pPr algn="ctr"/>
                      <a:r>
                        <a:rPr lang="vi-VN" b="1" smtClean="0"/>
                        <a:t>C</a:t>
                      </a:r>
                      <a:endParaRPr lang="vi-VN" b="1"/>
                    </a:p>
                  </a:txBody>
                  <a:tcPr>
                    <a:solidFill>
                      <a:schemeClr val="accent3">
                        <a:lumMod val="60000"/>
                        <a:lumOff val="40000"/>
                      </a:schemeClr>
                    </a:solidFill>
                  </a:tcPr>
                </a:tc>
                <a:extLst>
                  <a:ext uri="{0D108BD9-81ED-4DB2-BD59-A6C34878D82A}">
                    <a16:rowId xmlns:a16="http://schemas.microsoft.com/office/drawing/2014/main" val="10001"/>
                  </a:ext>
                </a:extLst>
              </a:tr>
              <a:tr h="370840">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extLst>
                  <a:ext uri="{0D108BD9-81ED-4DB2-BD59-A6C34878D82A}">
                    <a16:rowId xmlns:a16="http://schemas.microsoft.com/office/drawing/2014/main" val="10002"/>
                  </a:ext>
                </a:extLst>
              </a:tr>
              <a:tr h="370840">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extLst>
                  <a:ext uri="{0D108BD9-81ED-4DB2-BD59-A6C34878D82A}">
                    <a16:rowId xmlns:a16="http://schemas.microsoft.com/office/drawing/2014/main" val="10003"/>
                  </a:ext>
                </a:extLst>
              </a:tr>
              <a:tr h="370840">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extLst>
                  <a:ext uri="{0D108BD9-81ED-4DB2-BD59-A6C34878D82A}">
                    <a16:rowId xmlns:a16="http://schemas.microsoft.com/office/drawing/2014/main" val="10004"/>
                  </a:ext>
                </a:extLst>
              </a:tr>
              <a:tr h="370840">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tc>
                  <a:txBody>
                    <a:bodyPr/>
                    <a:lstStyle/>
                    <a:p>
                      <a:pPr algn="ctr"/>
                      <a:endParaRPr lang="vi-VN"/>
                    </a:p>
                  </a:txBody>
                  <a:tcPr>
                    <a:solidFill>
                      <a:schemeClr val="accent3">
                        <a:lumMod val="60000"/>
                        <a:lumOff val="40000"/>
                      </a:schemeClr>
                    </a:solidFill>
                  </a:tcPr>
                </a:tc>
                <a:extLst>
                  <a:ext uri="{0D108BD9-81ED-4DB2-BD59-A6C34878D82A}">
                    <a16:rowId xmlns:a16="http://schemas.microsoft.com/office/drawing/2014/main" val="10005"/>
                  </a:ext>
                </a:extLst>
              </a:tr>
            </a:tbl>
          </a:graphicData>
        </a:graphic>
      </p:graphicFrame>
      <p:sp>
        <p:nvSpPr>
          <p:cNvPr id="10" name="TextBox 9"/>
          <p:cNvSpPr txBox="1"/>
          <p:nvPr/>
        </p:nvSpPr>
        <p:spPr>
          <a:xfrm>
            <a:off x="1371600" y="5029200"/>
            <a:ext cx="1524000" cy="369332"/>
          </a:xfrm>
          <a:prstGeom prst="rect">
            <a:avLst/>
          </a:prstGeom>
          <a:noFill/>
        </p:spPr>
        <p:txBody>
          <a:bodyPr wrap="square" rtlCol="0">
            <a:spAutoFit/>
          </a:bodyPr>
          <a:lstStyle/>
          <a:p>
            <a:pPr algn="ctr"/>
            <a:r>
              <a:rPr lang="vi-VN" smtClean="0"/>
              <a:t>0</a:t>
            </a:r>
            <a:endParaRPr lang="vi-VN"/>
          </a:p>
        </p:txBody>
      </p:sp>
      <p:sp>
        <p:nvSpPr>
          <p:cNvPr id="11" name="TextBox 10"/>
          <p:cNvSpPr txBox="1"/>
          <p:nvPr/>
        </p:nvSpPr>
        <p:spPr>
          <a:xfrm>
            <a:off x="1371600" y="5402104"/>
            <a:ext cx="1524000" cy="369332"/>
          </a:xfrm>
          <a:prstGeom prst="rect">
            <a:avLst/>
          </a:prstGeom>
          <a:noFill/>
        </p:spPr>
        <p:txBody>
          <a:bodyPr wrap="square" rtlCol="0">
            <a:spAutoFit/>
          </a:bodyPr>
          <a:lstStyle/>
          <a:p>
            <a:pPr algn="ctr"/>
            <a:r>
              <a:rPr lang="vi-VN" smtClean="0"/>
              <a:t>0</a:t>
            </a:r>
            <a:endParaRPr lang="vi-VN"/>
          </a:p>
        </p:txBody>
      </p:sp>
      <p:sp>
        <p:nvSpPr>
          <p:cNvPr id="12" name="TextBox 11"/>
          <p:cNvSpPr txBox="1"/>
          <p:nvPr/>
        </p:nvSpPr>
        <p:spPr>
          <a:xfrm>
            <a:off x="2895600" y="5029200"/>
            <a:ext cx="1524000" cy="369332"/>
          </a:xfrm>
          <a:prstGeom prst="rect">
            <a:avLst/>
          </a:prstGeom>
          <a:noFill/>
        </p:spPr>
        <p:txBody>
          <a:bodyPr wrap="square" rtlCol="0">
            <a:spAutoFit/>
          </a:bodyPr>
          <a:lstStyle/>
          <a:p>
            <a:pPr algn="ctr"/>
            <a:r>
              <a:rPr lang="vi-VN" smtClean="0"/>
              <a:t>0</a:t>
            </a:r>
            <a:endParaRPr lang="vi-VN"/>
          </a:p>
        </p:txBody>
      </p:sp>
      <p:sp>
        <p:nvSpPr>
          <p:cNvPr id="13" name="TextBox 12"/>
          <p:cNvSpPr txBox="1"/>
          <p:nvPr/>
        </p:nvSpPr>
        <p:spPr>
          <a:xfrm>
            <a:off x="2880360" y="5770960"/>
            <a:ext cx="1524000" cy="369332"/>
          </a:xfrm>
          <a:prstGeom prst="rect">
            <a:avLst/>
          </a:prstGeom>
          <a:noFill/>
        </p:spPr>
        <p:txBody>
          <a:bodyPr wrap="square" rtlCol="0">
            <a:spAutoFit/>
          </a:bodyPr>
          <a:lstStyle/>
          <a:p>
            <a:pPr algn="ctr"/>
            <a:r>
              <a:rPr lang="vi-VN" smtClean="0"/>
              <a:t>0</a:t>
            </a:r>
            <a:endParaRPr lang="vi-VN"/>
          </a:p>
        </p:txBody>
      </p:sp>
      <p:sp>
        <p:nvSpPr>
          <p:cNvPr id="14" name="TextBox 13"/>
          <p:cNvSpPr txBox="1"/>
          <p:nvPr/>
        </p:nvSpPr>
        <p:spPr>
          <a:xfrm>
            <a:off x="4404360" y="5029200"/>
            <a:ext cx="1524000" cy="369332"/>
          </a:xfrm>
          <a:prstGeom prst="rect">
            <a:avLst/>
          </a:prstGeom>
          <a:noFill/>
        </p:spPr>
        <p:txBody>
          <a:bodyPr wrap="square" rtlCol="0">
            <a:spAutoFit/>
          </a:bodyPr>
          <a:lstStyle/>
          <a:p>
            <a:pPr algn="ctr"/>
            <a:r>
              <a:rPr lang="vi-VN" smtClean="0"/>
              <a:t>0</a:t>
            </a:r>
            <a:endParaRPr lang="vi-VN"/>
          </a:p>
        </p:txBody>
      </p:sp>
      <p:sp>
        <p:nvSpPr>
          <p:cNvPr id="15" name="TextBox 14"/>
          <p:cNvSpPr txBox="1"/>
          <p:nvPr/>
        </p:nvSpPr>
        <p:spPr>
          <a:xfrm>
            <a:off x="5943600" y="5369838"/>
            <a:ext cx="1524000" cy="369332"/>
          </a:xfrm>
          <a:prstGeom prst="rect">
            <a:avLst/>
          </a:prstGeom>
          <a:noFill/>
        </p:spPr>
        <p:txBody>
          <a:bodyPr wrap="square" rtlCol="0">
            <a:spAutoFit/>
          </a:bodyPr>
          <a:lstStyle/>
          <a:p>
            <a:pPr algn="ctr"/>
            <a:r>
              <a:rPr lang="vi-VN" smtClean="0"/>
              <a:t>0</a:t>
            </a:r>
            <a:endParaRPr lang="vi-VN"/>
          </a:p>
        </p:txBody>
      </p:sp>
      <p:sp>
        <p:nvSpPr>
          <p:cNvPr id="16" name="TextBox 15"/>
          <p:cNvSpPr txBox="1"/>
          <p:nvPr/>
        </p:nvSpPr>
        <p:spPr>
          <a:xfrm>
            <a:off x="5943600" y="5000506"/>
            <a:ext cx="1524000" cy="369332"/>
          </a:xfrm>
          <a:prstGeom prst="rect">
            <a:avLst/>
          </a:prstGeom>
          <a:noFill/>
        </p:spPr>
        <p:txBody>
          <a:bodyPr wrap="square" rtlCol="0">
            <a:spAutoFit/>
          </a:bodyPr>
          <a:lstStyle/>
          <a:p>
            <a:pPr algn="ctr"/>
            <a:r>
              <a:rPr lang="vi-VN" smtClean="0"/>
              <a:t>0</a:t>
            </a:r>
            <a:endParaRPr lang="vi-VN"/>
          </a:p>
        </p:txBody>
      </p:sp>
      <p:sp>
        <p:nvSpPr>
          <p:cNvPr id="17" name="TextBox 16"/>
          <p:cNvSpPr txBox="1"/>
          <p:nvPr/>
        </p:nvSpPr>
        <p:spPr>
          <a:xfrm>
            <a:off x="5943600" y="5738694"/>
            <a:ext cx="1524000" cy="369332"/>
          </a:xfrm>
          <a:prstGeom prst="rect">
            <a:avLst/>
          </a:prstGeom>
          <a:noFill/>
        </p:spPr>
        <p:txBody>
          <a:bodyPr wrap="square" rtlCol="0">
            <a:spAutoFit/>
          </a:bodyPr>
          <a:lstStyle/>
          <a:p>
            <a:pPr algn="ctr"/>
            <a:r>
              <a:rPr lang="vi-VN" smtClean="0"/>
              <a:t>0</a:t>
            </a:r>
            <a:endParaRPr lang="vi-VN"/>
          </a:p>
        </p:txBody>
      </p:sp>
      <p:sp>
        <p:nvSpPr>
          <p:cNvPr id="18" name="TextBox 17"/>
          <p:cNvSpPr txBox="1"/>
          <p:nvPr/>
        </p:nvSpPr>
        <p:spPr>
          <a:xfrm>
            <a:off x="4419600" y="6108026"/>
            <a:ext cx="1524000" cy="369332"/>
          </a:xfrm>
          <a:prstGeom prst="rect">
            <a:avLst/>
          </a:prstGeom>
          <a:noFill/>
        </p:spPr>
        <p:txBody>
          <a:bodyPr wrap="square" rtlCol="0">
            <a:spAutoFit/>
          </a:bodyPr>
          <a:lstStyle/>
          <a:p>
            <a:pPr algn="ctr"/>
            <a:r>
              <a:rPr lang="vi-VN" smtClean="0"/>
              <a:t>0</a:t>
            </a:r>
            <a:endParaRPr lang="vi-VN"/>
          </a:p>
        </p:txBody>
      </p:sp>
      <p:sp>
        <p:nvSpPr>
          <p:cNvPr id="19" name="TextBox 18"/>
          <p:cNvSpPr txBox="1"/>
          <p:nvPr/>
        </p:nvSpPr>
        <p:spPr>
          <a:xfrm>
            <a:off x="1371600" y="5770960"/>
            <a:ext cx="1524000" cy="369332"/>
          </a:xfrm>
          <a:prstGeom prst="rect">
            <a:avLst/>
          </a:prstGeom>
          <a:noFill/>
        </p:spPr>
        <p:txBody>
          <a:bodyPr wrap="square" rtlCol="0">
            <a:spAutoFit/>
          </a:bodyPr>
          <a:lstStyle/>
          <a:p>
            <a:pPr algn="ctr"/>
            <a:r>
              <a:rPr lang="vi-VN" smtClean="0"/>
              <a:t>1</a:t>
            </a:r>
            <a:endParaRPr lang="vi-VN"/>
          </a:p>
        </p:txBody>
      </p:sp>
      <p:sp>
        <p:nvSpPr>
          <p:cNvPr id="20" name="TextBox 19"/>
          <p:cNvSpPr txBox="1"/>
          <p:nvPr/>
        </p:nvSpPr>
        <p:spPr>
          <a:xfrm>
            <a:off x="1371600" y="6138864"/>
            <a:ext cx="1524000" cy="369332"/>
          </a:xfrm>
          <a:prstGeom prst="rect">
            <a:avLst/>
          </a:prstGeom>
          <a:noFill/>
        </p:spPr>
        <p:txBody>
          <a:bodyPr wrap="square" rtlCol="0">
            <a:spAutoFit/>
          </a:bodyPr>
          <a:lstStyle/>
          <a:p>
            <a:pPr algn="ctr"/>
            <a:r>
              <a:rPr lang="vi-VN" smtClean="0"/>
              <a:t>1</a:t>
            </a:r>
            <a:endParaRPr lang="vi-VN"/>
          </a:p>
        </p:txBody>
      </p:sp>
      <p:sp>
        <p:nvSpPr>
          <p:cNvPr id="21" name="TextBox 20"/>
          <p:cNvSpPr txBox="1"/>
          <p:nvPr/>
        </p:nvSpPr>
        <p:spPr>
          <a:xfrm>
            <a:off x="2895600" y="5398532"/>
            <a:ext cx="1524000" cy="369332"/>
          </a:xfrm>
          <a:prstGeom prst="rect">
            <a:avLst/>
          </a:prstGeom>
          <a:noFill/>
        </p:spPr>
        <p:txBody>
          <a:bodyPr wrap="square" rtlCol="0">
            <a:spAutoFit/>
          </a:bodyPr>
          <a:lstStyle/>
          <a:p>
            <a:pPr algn="ctr"/>
            <a:r>
              <a:rPr lang="vi-VN" smtClean="0"/>
              <a:t>1</a:t>
            </a:r>
            <a:endParaRPr lang="vi-VN"/>
          </a:p>
        </p:txBody>
      </p:sp>
      <p:sp>
        <p:nvSpPr>
          <p:cNvPr id="22" name="TextBox 21"/>
          <p:cNvSpPr txBox="1"/>
          <p:nvPr/>
        </p:nvSpPr>
        <p:spPr>
          <a:xfrm>
            <a:off x="2895600" y="6133506"/>
            <a:ext cx="1524000" cy="369332"/>
          </a:xfrm>
          <a:prstGeom prst="rect">
            <a:avLst/>
          </a:prstGeom>
          <a:noFill/>
        </p:spPr>
        <p:txBody>
          <a:bodyPr wrap="square" rtlCol="0">
            <a:spAutoFit/>
          </a:bodyPr>
          <a:lstStyle/>
          <a:p>
            <a:pPr algn="ctr"/>
            <a:r>
              <a:rPr lang="vi-VN" smtClean="0"/>
              <a:t>1</a:t>
            </a:r>
            <a:endParaRPr lang="vi-VN"/>
          </a:p>
        </p:txBody>
      </p:sp>
      <p:sp>
        <p:nvSpPr>
          <p:cNvPr id="23" name="TextBox 22"/>
          <p:cNvSpPr txBox="1"/>
          <p:nvPr/>
        </p:nvSpPr>
        <p:spPr>
          <a:xfrm>
            <a:off x="4434840" y="5402938"/>
            <a:ext cx="1524000" cy="369332"/>
          </a:xfrm>
          <a:prstGeom prst="rect">
            <a:avLst/>
          </a:prstGeom>
          <a:noFill/>
        </p:spPr>
        <p:txBody>
          <a:bodyPr wrap="square" rtlCol="0">
            <a:spAutoFit/>
          </a:bodyPr>
          <a:lstStyle/>
          <a:p>
            <a:pPr algn="ctr"/>
            <a:r>
              <a:rPr lang="vi-VN" smtClean="0"/>
              <a:t>1</a:t>
            </a:r>
            <a:endParaRPr lang="vi-VN"/>
          </a:p>
        </p:txBody>
      </p:sp>
      <p:sp>
        <p:nvSpPr>
          <p:cNvPr id="24" name="TextBox 23"/>
          <p:cNvSpPr txBox="1"/>
          <p:nvPr/>
        </p:nvSpPr>
        <p:spPr>
          <a:xfrm>
            <a:off x="4434840" y="5761078"/>
            <a:ext cx="1524000" cy="369332"/>
          </a:xfrm>
          <a:prstGeom prst="rect">
            <a:avLst/>
          </a:prstGeom>
          <a:noFill/>
        </p:spPr>
        <p:txBody>
          <a:bodyPr wrap="square" rtlCol="0">
            <a:spAutoFit/>
          </a:bodyPr>
          <a:lstStyle/>
          <a:p>
            <a:pPr algn="ctr"/>
            <a:r>
              <a:rPr lang="vi-VN" smtClean="0"/>
              <a:t>1</a:t>
            </a:r>
            <a:endParaRPr lang="vi-VN"/>
          </a:p>
        </p:txBody>
      </p:sp>
      <p:sp>
        <p:nvSpPr>
          <p:cNvPr id="25" name="TextBox 24"/>
          <p:cNvSpPr txBox="1"/>
          <p:nvPr/>
        </p:nvSpPr>
        <p:spPr>
          <a:xfrm>
            <a:off x="5958840" y="6130410"/>
            <a:ext cx="1524000" cy="369332"/>
          </a:xfrm>
          <a:prstGeom prst="rect">
            <a:avLst/>
          </a:prstGeom>
          <a:noFill/>
        </p:spPr>
        <p:txBody>
          <a:bodyPr wrap="square" rtlCol="0">
            <a:spAutoFit/>
          </a:bodyPr>
          <a:lstStyle/>
          <a:p>
            <a:pPr algn="ctr"/>
            <a:r>
              <a:rPr lang="vi-VN" smtClean="0"/>
              <a:t>1</a:t>
            </a:r>
            <a:endParaRPr lang="vi-VN"/>
          </a:p>
        </p:txBody>
      </p:sp>
    </p:spTree>
    <p:extLst>
      <p:ext uri="{BB962C8B-B14F-4D97-AF65-F5344CB8AC3E}">
        <p14:creationId xmlns:p14="http://schemas.microsoft.com/office/powerpoint/2010/main" val="24163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up)">
                                      <p:cBhvr>
                                        <p:cTn id="20" dur="500"/>
                                        <p:tgtEl>
                                          <p:spTgt spid="5">
                                            <p:txEl>
                                              <p:pRg st="3" end="3"/>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up)">
                                      <p:cBhvr>
                                        <p:cTn id="23" dur="500"/>
                                        <p:tgtEl>
                                          <p:spTgt spid="5">
                                            <p:txEl>
                                              <p:pRg st="4" end="4"/>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up)">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up)">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up)">
                                      <p:cBhvr>
                                        <p:cTn id="36" dur="5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circle(in)">
                                      <p:cBhvr>
                                        <p:cTn id="64" dur="500"/>
                                        <p:tgtEl>
                                          <p:spTgt spid="11"/>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in)">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circle(i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circle(in)">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circle(in)">
                                      <p:cBhvr>
                                        <p:cTn id="82" dur="500"/>
                                        <p:tgtEl>
                                          <p:spTgt spid="19"/>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circle(in)">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circle(in)">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circle(in)">
                                      <p:cBhvr>
                                        <p:cTn id="95" dur="5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circle(in)">
                                      <p:cBhvr>
                                        <p:cTn id="100" dur="500"/>
                                        <p:tgtEl>
                                          <p:spTgt spid="20"/>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circle(in)">
                                      <p:cBhvr>
                                        <p:cTn id="103" dur="500"/>
                                        <p:tgtEl>
                                          <p:spTgt spid="22"/>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circle(in)">
                                      <p:cBhvr>
                                        <p:cTn id="108" dur="500"/>
                                        <p:tgtEl>
                                          <p:spTgt spid="18"/>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circle(in)">
                                      <p:cBhvr>
                                        <p:cTn id="1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229600" cy="1249362"/>
          </a:xfrm>
        </p:spPr>
        <p:txBody>
          <a:bodyPr>
            <a:noAutofit/>
          </a:bodyPr>
          <a:lstStyle/>
          <a:p>
            <a:pPr algn="l">
              <a:lnSpc>
                <a:spcPct val="130000"/>
              </a:lnSpc>
            </a:pPr>
            <a:r>
              <a:rPr lang="vi-VN" sz="2400" smtClean="0"/>
              <a:t>So sánh bảng chân lý mạch cộng 2 số nhị phân 1 bit với các cổng logic thông dụng ta có  sơ đồ mạch Logic như sau:</a:t>
            </a:r>
            <a:endParaRPr lang="vi-VN" sz="24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1771650"/>
            <a:ext cx="50577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88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918</Words>
  <Application>Microsoft Office PowerPoint</Application>
  <PresentationFormat>On-screen Show (4:3)</PresentationFormat>
  <Paragraphs>143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微软雅黑</vt:lpstr>
      <vt:lpstr>宋体</vt:lpstr>
      <vt:lpstr>Arial</vt:lpstr>
      <vt:lpstr>Calibri</vt:lpstr>
      <vt:lpstr>Times New Roman</vt:lpstr>
      <vt:lpstr>Office Theme</vt:lpstr>
      <vt:lpstr>PowerPoint Presentation</vt:lpstr>
      <vt:lpstr>BÀI 1 BÊN TRONG MÁY TÍNH</vt:lpstr>
      <vt:lpstr>PowerPoint Presentation</vt:lpstr>
      <vt:lpstr>PowerPoint Presentation</vt:lpstr>
      <vt:lpstr>1. Các cổng logic và tính toán nhị phân     a) Cổng logic</vt:lpstr>
      <vt:lpstr>PowerPoint Presentation</vt:lpstr>
      <vt:lpstr>Một số cổng logic thông dụng</vt:lpstr>
      <vt:lpstr>PowerPoint Presentation</vt:lpstr>
      <vt:lpstr>So sánh bảng chân lý mạch cộng 2 số nhị phân 1 bit với các cổng logic thông dụng ta có  sơ đồ mạch Logic như sau:</vt:lpstr>
      <vt:lpstr>- Phép cộng 2 số nhị phân nhiều bit thực hiện bằng cách cộng lần lượt từng cặp bit  từ phải sang trái có bit nhớ (Cin) mang sang cột kề bên trái như bảng sau</vt:lpstr>
      <vt:lpstr>PowerPoint Presentation</vt:lpstr>
      <vt:lpstr>2. Những bộ phận chính bên trong máy tính </vt:lpstr>
      <vt:lpstr>PowerPoint Presentation</vt:lpstr>
      <vt:lpstr>3. Hiệu năng  của máy tính </vt:lpstr>
      <vt:lpstr>Đơn vị lưu trữ dữ liệu</vt:lpstr>
      <vt:lpstr>Củng cố - luyện tập</vt:lpstr>
      <vt:lpstr>- Phép cộng 2 số nhị phân nhiều bit thực hiện bằng cách cộng lần lượt từng cặp bit  từ phải sang trái có bit nhớ (Cin) mang sang cột kề bên trái như bảng sau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7</dc:creator>
  <cp:lastModifiedBy>pc</cp:lastModifiedBy>
  <cp:revision>75</cp:revision>
  <dcterms:created xsi:type="dcterms:W3CDTF">2006-08-16T00:00:00Z</dcterms:created>
  <dcterms:modified xsi:type="dcterms:W3CDTF">2025-04-23T15:06:11Z</dcterms:modified>
</cp:coreProperties>
</file>