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65" r:id="rId2"/>
    <p:sldId id="266" r:id="rId3"/>
    <p:sldId id="256" r:id="rId4"/>
    <p:sldId id="302" r:id="rId5"/>
    <p:sldId id="303" r:id="rId6"/>
    <p:sldId id="257" r:id="rId7"/>
    <p:sldId id="258" r:id="rId8"/>
    <p:sldId id="259" r:id="rId9"/>
    <p:sldId id="261" r:id="rId10"/>
    <p:sldId id="263" r:id="rId11"/>
    <p:sldId id="304" r:id="rId12"/>
    <p:sldId id="318" r:id="rId13"/>
    <p:sldId id="319" r:id="rId14"/>
    <p:sldId id="264" r:id="rId15"/>
    <p:sldId id="308" r:id="rId16"/>
    <p:sldId id="310" r:id="rId17"/>
    <p:sldId id="309" r:id="rId18"/>
    <p:sldId id="312" r:id="rId19"/>
    <p:sldId id="275" r:id="rId20"/>
    <p:sldId id="313" r:id="rId21"/>
    <p:sldId id="314" r:id="rId22"/>
    <p:sldId id="305" r:id="rId23"/>
    <p:sldId id="315" r:id="rId24"/>
    <p:sldId id="322" r:id="rId25"/>
    <p:sldId id="316" r:id="rId26"/>
    <p:sldId id="320" r:id="rId27"/>
    <p:sldId id="306" r:id="rId28"/>
    <p:sldId id="321" r:id="rId29"/>
  </p:sldIdLst>
  <p:sldSz cx="14630400" cy="8229600"/>
  <p:notesSz cx="8229600" cy="1463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53" d="100"/>
          <a:sy n="53" d="100"/>
        </p:scale>
        <p:origin x="74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494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735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06-Dec-24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772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4795481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9808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hyperlink" Target="UNIT%204-E11-LESSON%202.1.pptx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ảnh chụp màn hình, văn bản, biểu tượng, Phông chữ&#10;&#10;Mô tả được tạo tự động">
            <a:extLst>
              <a:ext uri="{FF2B5EF4-FFF2-40B4-BE49-F238E27FC236}">
                <a16:creationId xmlns:a16="http://schemas.microsoft.com/office/drawing/2014/main" id="{8B9B25A7-2356-9FF1-38CD-B120B4FB2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288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585937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89" y="607110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kern="0" spc="-134" dirty="0">
                <a:solidFill>
                  <a:srgbClr val="000000"/>
                </a:solidFill>
                <a:latin typeface="HGSSoeiKakugothicUB" panose="020B0A00000000000000" pitchFamily="34" charset="-128"/>
                <a:ea typeface="HGSSoeiKakugothicUB" panose="020B0A00000000000000" pitchFamily="34" charset="-128"/>
                <a:cs typeface="Inter Bold" pitchFamily="34" charset="-120"/>
              </a:rPr>
              <a:t>Sustainable</a:t>
            </a:r>
            <a:endParaRPr lang="en-US" sz="4450" dirty="0">
              <a:latin typeface="HGSSoeiKakugothicUB" panose="020B0A00000000000000" pitchFamily="34" charset="-128"/>
              <a:ea typeface="HGSSoeiKakugothicUB" panose="020B0A00000000000000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bầu trời, ngoài trời, mây, cối xay gió&#10;&#10;Mô tả được tạo tự động">
            <a:extLst>
              <a:ext uri="{FF2B5EF4-FFF2-40B4-BE49-F238E27FC236}">
                <a16:creationId xmlns:a16="http://schemas.microsoft.com/office/drawing/2014/main" id="{CCDEB53B-6ADF-BCE0-BD54-F1042CED7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7926"/>
            <a:ext cx="14502809" cy="608753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C4F10AB-D3F9-24B3-0A5F-F2F44A8C2FD0}"/>
              </a:ext>
            </a:extLst>
          </p:cNvPr>
          <p:cNvSpPr txBox="1"/>
          <p:nvPr/>
        </p:nvSpPr>
        <p:spPr>
          <a:xfrm>
            <a:off x="2573079" y="404037"/>
            <a:ext cx="8304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u="sng" dirty="0"/>
              <a:t>SWITCH</a:t>
            </a:r>
            <a:r>
              <a:rPr lang="vi-VN" sz="3200" dirty="0"/>
              <a:t> </a:t>
            </a:r>
            <a:r>
              <a:rPr lang="vi-VN" sz="3200" dirty="0" err="1"/>
              <a:t>from</a:t>
            </a:r>
            <a:r>
              <a:rPr lang="vi-VN" sz="3200" dirty="0"/>
              <a:t> </a:t>
            </a:r>
            <a:r>
              <a:rPr lang="vi-VN" sz="3200" dirty="0" err="1"/>
              <a:t>fossil</a:t>
            </a:r>
            <a:r>
              <a:rPr lang="vi-VN" sz="3200" dirty="0"/>
              <a:t> </a:t>
            </a:r>
            <a:r>
              <a:rPr lang="vi-VN" sz="3200" dirty="0" err="1"/>
              <a:t>fuels</a:t>
            </a:r>
            <a:r>
              <a:rPr lang="vi-VN" sz="3200" dirty="0"/>
              <a:t> to r</a:t>
            </a:r>
            <a:r>
              <a:rPr lang="en-US" sz="3200" dirty="0" err="1"/>
              <a:t>enewable</a:t>
            </a:r>
            <a:r>
              <a:rPr lang="en-US" sz="3200" dirty="0"/>
              <a:t> energy</a:t>
            </a:r>
            <a:r>
              <a:rPr lang="vi-VN" sz="3200" dirty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789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ngoài trời, phong cảnh, núi, cỏ&#10;&#10;Mô tả được tạo tự động">
            <a:extLst>
              <a:ext uri="{FF2B5EF4-FFF2-40B4-BE49-F238E27FC236}">
                <a16:creationId xmlns:a16="http://schemas.microsoft.com/office/drawing/2014/main" id="{0C3572DE-CC22-D188-DD24-732B8F1C1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833" y="0"/>
            <a:ext cx="13579870" cy="646095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E9E8117-A0F8-EB67-65AC-17898733A098}"/>
              </a:ext>
            </a:extLst>
          </p:cNvPr>
          <p:cNvSpPr txBox="1"/>
          <p:nvPr/>
        </p:nvSpPr>
        <p:spPr>
          <a:xfrm>
            <a:off x="1327257" y="6898222"/>
            <a:ext cx="301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err="1">
                <a:latin typeface="#9Slide03 AmpleSoft" panose="02000000000000000000" pitchFamily="2" charset="0"/>
              </a:rPr>
              <a:t>natural</a:t>
            </a:r>
            <a:r>
              <a:rPr lang="vi-VN" sz="4000" b="1" dirty="0">
                <a:latin typeface="#9Slide03 AmpleSoft" panose="02000000000000000000" pitchFamily="2" charset="0"/>
              </a:rPr>
              <a:t> (</a:t>
            </a:r>
            <a:r>
              <a:rPr lang="vi-VN" sz="4000" b="1" dirty="0" err="1">
                <a:latin typeface="#9Slide03 AmpleSoft" panose="02000000000000000000" pitchFamily="2" charset="0"/>
              </a:rPr>
              <a:t>adj</a:t>
            </a:r>
            <a:r>
              <a:rPr lang="vi-VN" sz="4000" b="1" dirty="0">
                <a:latin typeface="#9Slide03 AmpleSoft" panose="02000000000000000000" pitchFamily="2" charset="0"/>
              </a:rPr>
              <a:t>)</a:t>
            </a:r>
            <a:endParaRPr lang="en-US" sz="4000" b="1" dirty="0">
              <a:latin typeface="Comic Sans MS" panose="030F0702030302020204" pitchFamily="66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F30E254-55A0-5189-4F91-38614EFD07B7}"/>
              </a:ext>
            </a:extLst>
          </p:cNvPr>
          <p:cNvSpPr txBox="1"/>
          <p:nvPr/>
        </p:nvSpPr>
        <p:spPr>
          <a:xfrm>
            <a:off x="4523874" y="6902349"/>
            <a:ext cx="7531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 not made or caused by humans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44254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153EDB2-4AAD-43F4-AE78-4D326C813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CB7779-72E2-4E92-AE18-6BBC335DD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7150" y="0"/>
            <a:ext cx="13317487" cy="8229600"/>
            <a:chOff x="547625" y="0"/>
            <a:chExt cx="11097905" cy="68580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75B9DA5-08BD-40EA-B06C-3D3CCD06A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07575" y="0"/>
              <a:ext cx="10345003" cy="6858000"/>
            </a:xfrm>
            <a:custGeom>
              <a:avLst/>
              <a:gdLst>
                <a:gd name="connsiteX0" fmla="*/ 7551973 w 9174595"/>
                <a:gd name="connsiteY0" fmla="*/ 0 h 6858000"/>
                <a:gd name="connsiteX1" fmla="*/ 5634635 w 9174595"/>
                <a:gd name="connsiteY1" fmla="*/ 0 h 6858000"/>
                <a:gd name="connsiteX2" fmla="*/ 5550590 w 9174595"/>
                <a:gd name="connsiteY2" fmla="*/ 0 h 6858000"/>
                <a:gd name="connsiteX3" fmla="*/ 5480986 w 9174595"/>
                <a:gd name="connsiteY3" fmla="*/ 0 h 6858000"/>
                <a:gd name="connsiteX4" fmla="*/ 4886240 w 9174595"/>
                <a:gd name="connsiteY4" fmla="*/ 0 h 6858000"/>
                <a:gd name="connsiteX5" fmla="*/ 4816638 w 9174595"/>
                <a:gd name="connsiteY5" fmla="*/ 0 h 6858000"/>
                <a:gd name="connsiteX6" fmla="*/ 4357958 w 9174595"/>
                <a:gd name="connsiteY6" fmla="*/ 0 h 6858000"/>
                <a:gd name="connsiteX7" fmla="*/ 4288354 w 9174595"/>
                <a:gd name="connsiteY7" fmla="*/ 0 h 6858000"/>
                <a:gd name="connsiteX8" fmla="*/ 3693608 w 9174595"/>
                <a:gd name="connsiteY8" fmla="*/ 0 h 6858000"/>
                <a:gd name="connsiteX9" fmla="*/ 3624006 w 9174595"/>
                <a:gd name="connsiteY9" fmla="*/ 0 h 6858000"/>
                <a:gd name="connsiteX10" fmla="*/ 3276448 w 9174595"/>
                <a:gd name="connsiteY10" fmla="*/ 0 h 6858000"/>
                <a:gd name="connsiteX11" fmla="*/ 1622622 w 9174595"/>
                <a:gd name="connsiteY11" fmla="*/ 0 h 6858000"/>
                <a:gd name="connsiteX12" fmla="*/ 1600504 w 9174595"/>
                <a:gd name="connsiteY12" fmla="*/ 14997 h 6858000"/>
                <a:gd name="connsiteX13" fmla="*/ 0 w 9174595"/>
                <a:gd name="connsiteY13" fmla="*/ 3621656 h 6858000"/>
                <a:gd name="connsiteX14" fmla="*/ 1873886 w 9174595"/>
                <a:gd name="connsiteY14" fmla="*/ 6374814 h 6858000"/>
                <a:gd name="connsiteX15" fmla="*/ 2390406 w 9174595"/>
                <a:gd name="connsiteY15" fmla="*/ 6780599 h 6858000"/>
                <a:gd name="connsiteX16" fmla="*/ 2502136 w 9174595"/>
                <a:gd name="connsiteY16" fmla="*/ 6858000 h 6858000"/>
                <a:gd name="connsiteX17" fmla="*/ 3276448 w 9174595"/>
                <a:gd name="connsiteY17" fmla="*/ 6858000 h 6858000"/>
                <a:gd name="connsiteX18" fmla="*/ 3624006 w 9174595"/>
                <a:gd name="connsiteY18" fmla="*/ 6858000 h 6858000"/>
                <a:gd name="connsiteX19" fmla="*/ 3693608 w 9174595"/>
                <a:gd name="connsiteY19" fmla="*/ 6858000 h 6858000"/>
                <a:gd name="connsiteX20" fmla="*/ 4288354 w 9174595"/>
                <a:gd name="connsiteY20" fmla="*/ 6858000 h 6858000"/>
                <a:gd name="connsiteX21" fmla="*/ 4357958 w 9174595"/>
                <a:gd name="connsiteY21" fmla="*/ 6858000 h 6858000"/>
                <a:gd name="connsiteX22" fmla="*/ 4816638 w 9174595"/>
                <a:gd name="connsiteY22" fmla="*/ 6858000 h 6858000"/>
                <a:gd name="connsiteX23" fmla="*/ 4886240 w 9174595"/>
                <a:gd name="connsiteY23" fmla="*/ 6858000 h 6858000"/>
                <a:gd name="connsiteX24" fmla="*/ 5480986 w 9174595"/>
                <a:gd name="connsiteY24" fmla="*/ 6858000 h 6858000"/>
                <a:gd name="connsiteX25" fmla="*/ 5550590 w 9174595"/>
                <a:gd name="connsiteY25" fmla="*/ 6858000 h 6858000"/>
                <a:gd name="connsiteX26" fmla="*/ 5634635 w 9174595"/>
                <a:gd name="connsiteY26" fmla="*/ 6858000 h 6858000"/>
                <a:gd name="connsiteX27" fmla="*/ 6672460 w 9174595"/>
                <a:gd name="connsiteY27" fmla="*/ 6858000 h 6858000"/>
                <a:gd name="connsiteX28" fmla="*/ 6784188 w 9174595"/>
                <a:gd name="connsiteY28" fmla="*/ 6780599 h 6858000"/>
                <a:gd name="connsiteX29" fmla="*/ 7300708 w 9174595"/>
                <a:gd name="connsiteY29" fmla="*/ 6374814 h 6858000"/>
                <a:gd name="connsiteX30" fmla="*/ 9174595 w 9174595"/>
                <a:gd name="connsiteY30" fmla="*/ 3621656 h 6858000"/>
                <a:gd name="connsiteX31" fmla="*/ 7574092 w 9174595"/>
                <a:gd name="connsiteY3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174595" h="6858000">
                  <a:moveTo>
                    <a:pt x="7551973" y="0"/>
                  </a:moveTo>
                  <a:lnTo>
                    <a:pt x="5634635" y="0"/>
                  </a:lnTo>
                  <a:lnTo>
                    <a:pt x="5550590" y="0"/>
                  </a:lnTo>
                  <a:lnTo>
                    <a:pt x="5480986" y="0"/>
                  </a:lnTo>
                  <a:lnTo>
                    <a:pt x="4886240" y="0"/>
                  </a:lnTo>
                  <a:lnTo>
                    <a:pt x="4816638" y="0"/>
                  </a:lnTo>
                  <a:lnTo>
                    <a:pt x="4357958" y="0"/>
                  </a:lnTo>
                  <a:lnTo>
                    <a:pt x="4288354" y="0"/>
                  </a:lnTo>
                  <a:lnTo>
                    <a:pt x="3693608" y="0"/>
                  </a:lnTo>
                  <a:lnTo>
                    <a:pt x="3624006" y="0"/>
                  </a:lnTo>
                  <a:lnTo>
                    <a:pt x="3276448" y="0"/>
                  </a:lnTo>
                  <a:lnTo>
                    <a:pt x="1622622" y="0"/>
                  </a:lnTo>
                  <a:lnTo>
                    <a:pt x="1600504" y="14997"/>
                  </a:lnTo>
                  <a:cubicBezTo>
                    <a:pt x="573594" y="754641"/>
                    <a:pt x="0" y="2093192"/>
                    <a:pt x="0" y="3621656"/>
                  </a:cubicBezTo>
                  <a:cubicBezTo>
                    <a:pt x="0" y="4969131"/>
                    <a:pt x="928496" y="5602839"/>
                    <a:pt x="1873886" y="6374814"/>
                  </a:cubicBezTo>
                  <a:cubicBezTo>
                    <a:pt x="2046046" y="6515397"/>
                    <a:pt x="2216632" y="6653108"/>
                    <a:pt x="2390406" y="6780599"/>
                  </a:cubicBezTo>
                  <a:lnTo>
                    <a:pt x="2502136" y="6858000"/>
                  </a:lnTo>
                  <a:lnTo>
                    <a:pt x="3276448" y="6858000"/>
                  </a:lnTo>
                  <a:lnTo>
                    <a:pt x="3624006" y="6858000"/>
                  </a:lnTo>
                  <a:lnTo>
                    <a:pt x="3693608" y="6858000"/>
                  </a:lnTo>
                  <a:lnTo>
                    <a:pt x="4288354" y="6858000"/>
                  </a:lnTo>
                  <a:lnTo>
                    <a:pt x="4357958" y="6858000"/>
                  </a:lnTo>
                  <a:lnTo>
                    <a:pt x="4816638" y="6858000"/>
                  </a:lnTo>
                  <a:lnTo>
                    <a:pt x="4886240" y="6858000"/>
                  </a:lnTo>
                  <a:lnTo>
                    <a:pt x="5480986" y="6858000"/>
                  </a:lnTo>
                  <a:lnTo>
                    <a:pt x="5550590" y="6858000"/>
                  </a:lnTo>
                  <a:lnTo>
                    <a:pt x="5634635" y="6858000"/>
                  </a:lnTo>
                  <a:lnTo>
                    <a:pt x="6672460" y="6858000"/>
                  </a:lnTo>
                  <a:lnTo>
                    <a:pt x="6784188" y="6780599"/>
                  </a:lnTo>
                  <a:cubicBezTo>
                    <a:pt x="6957963" y="6653108"/>
                    <a:pt x="7128548" y="6515397"/>
                    <a:pt x="7300708" y="6374814"/>
                  </a:cubicBezTo>
                  <a:cubicBezTo>
                    <a:pt x="8246100" y="5602839"/>
                    <a:pt x="9174595" y="4969131"/>
                    <a:pt x="9174595" y="3621656"/>
                  </a:cubicBezTo>
                  <a:cubicBezTo>
                    <a:pt x="9174595" y="2093192"/>
                    <a:pt x="8601001" y="754641"/>
                    <a:pt x="7574092" y="1499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EE62D72-11EF-40E9-BF23-0FCAEACDD7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708673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76336F2-6633-4E26-8760-05F94D87D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75235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9F3102E-7749-422F-8F51-A148252B8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7625" y="0"/>
              <a:ext cx="2209181" cy="6858000"/>
            </a:xfrm>
            <a:custGeom>
              <a:avLst/>
              <a:gdLst>
                <a:gd name="connsiteX0" fmla="*/ 955085 w 2209181"/>
                <a:gd name="connsiteY0" fmla="*/ 0 h 6858000"/>
                <a:gd name="connsiteX1" fmla="*/ 937727 w 2209181"/>
                <a:gd name="connsiteY1" fmla="*/ 0 h 6858000"/>
                <a:gd name="connsiteX2" fmla="*/ 963738 w 2209181"/>
                <a:gd name="connsiteY2" fmla="*/ 24346 h 6858000"/>
                <a:gd name="connsiteX3" fmla="*/ 2184004 w 2209181"/>
                <a:gd name="connsiteY3" fmla="*/ 3809420 h 6858000"/>
                <a:gd name="connsiteX4" fmla="*/ 218679 w 2209181"/>
                <a:gd name="connsiteY4" fmla="*/ 6681644 h 6858000"/>
                <a:gd name="connsiteX5" fmla="*/ 0 w 2209181"/>
                <a:gd name="connsiteY5" fmla="*/ 6858000 h 6858000"/>
                <a:gd name="connsiteX6" fmla="*/ 19349 w 2209181"/>
                <a:gd name="connsiteY6" fmla="*/ 6858000 h 6858000"/>
                <a:gd name="connsiteX7" fmla="*/ 236958 w 2209181"/>
                <a:gd name="connsiteY7" fmla="*/ 6682507 h 6858000"/>
                <a:gd name="connsiteX8" fmla="*/ 2202283 w 2209181"/>
                <a:gd name="connsiteY8" fmla="*/ 3810283 h 6858000"/>
                <a:gd name="connsiteX9" fmla="*/ 982018 w 2209181"/>
                <a:gd name="connsiteY9" fmla="*/ 2521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55085" y="0"/>
                  </a:moveTo>
                  <a:lnTo>
                    <a:pt x="937727" y="0"/>
                  </a:lnTo>
                  <a:lnTo>
                    <a:pt x="963738" y="24346"/>
                  </a:lnTo>
                  <a:cubicBezTo>
                    <a:pt x="1818009" y="885455"/>
                    <a:pt x="2251801" y="2269402"/>
                    <a:pt x="2184004" y="3809420"/>
                  </a:cubicBezTo>
                  <a:cubicBezTo>
                    <a:pt x="2120250" y="5257592"/>
                    <a:pt x="1181008" y="5895709"/>
                    <a:pt x="218679" y="6681644"/>
                  </a:cubicBezTo>
                  <a:lnTo>
                    <a:pt x="0" y="6858000"/>
                  </a:lnTo>
                  <a:lnTo>
                    <a:pt x="19349" y="6858000"/>
                  </a:lnTo>
                  <a:lnTo>
                    <a:pt x="236958" y="6682507"/>
                  </a:lnTo>
                  <a:cubicBezTo>
                    <a:pt x="1199288" y="5896573"/>
                    <a:pt x="2138530" y="5258455"/>
                    <a:pt x="2202283" y="3810283"/>
                  </a:cubicBezTo>
                  <a:cubicBezTo>
                    <a:pt x="2270080" y="2270266"/>
                    <a:pt x="1836289" y="886318"/>
                    <a:pt x="982018" y="2521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71191CD-1211-4C40-9D45-449D9BE65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36349" y="0"/>
              <a:ext cx="2209181" cy="6858000"/>
            </a:xfrm>
            <a:custGeom>
              <a:avLst/>
              <a:gdLst>
                <a:gd name="connsiteX0" fmla="*/ 937727 w 2209181"/>
                <a:gd name="connsiteY0" fmla="*/ 0 h 6858000"/>
                <a:gd name="connsiteX1" fmla="*/ 955085 w 2209181"/>
                <a:gd name="connsiteY1" fmla="*/ 0 h 6858000"/>
                <a:gd name="connsiteX2" fmla="*/ 982018 w 2209181"/>
                <a:gd name="connsiteY2" fmla="*/ 25210 h 6858000"/>
                <a:gd name="connsiteX3" fmla="*/ 2202283 w 2209181"/>
                <a:gd name="connsiteY3" fmla="*/ 3810283 h 6858000"/>
                <a:gd name="connsiteX4" fmla="*/ 236958 w 2209181"/>
                <a:gd name="connsiteY4" fmla="*/ 6682507 h 6858000"/>
                <a:gd name="connsiteX5" fmla="*/ 19349 w 2209181"/>
                <a:gd name="connsiteY5" fmla="*/ 6858000 h 6858000"/>
                <a:gd name="connsiteX6" fmla="*/ 0 w 2209181"/>
                <a:gd name="connsiteY6" fmla="*/ 6858000 h 6858000"/>
                <a:gd name="connsiteX7" fmla="*/ 218679 w 2209181"/>
                <a:gd name="connsiteY7" fmla="*/ 6681644 h 6858000"/>
                <a:gd name="connsiteX8" fmla="*/ 2184004 w 2209181"/>
                <a:gd name="connsiteY8" fmla="*/ 3809420 h 6858000"/>
                <a:gd name="connsiteX9" fmla="*/ 963738 w 2209181"/>
                <a:gd name="connsiteY9" fmla="*/ 2434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37727" y="0"/>
                  </a:moveTo>
                  <a:lnTo>
                    <a:pt x="955085" y="0"/>
                  </a:lnTo>
                  <a:lnTo>
                    <a:pt x="982018" y="25210"/>
                  </a:lnTo>
                  <a:cubicBezTo>
                    <a:pt x="1836289" y="886318"/>
                    <a:pt x="2270080" y="2270266"/>
                    <a:pt x="2202283" y="3810283"/>
                  </a:cubicBezTo>
                  <a:cubicBezTo>
                    <a:pt x="2138530" y="5258455"/>
                    <a:pt x="1199288" y="5896573"/>
                    <a:pt x="236958" y="6682507"/>
                  </a:cubicBezTo>
                  <a:lnTo>
                    <a:pt x="19349" y="6858000"/>
                  </a:lnTo>
                  <a:lnTo>
                    <a:pt x="0" y="6858000"/>
                  </a:lnTo>
                  <a:lnTo>
                    <a:pt x="218679" y="6681644"/>
                  </a:lnTo>
                  <a:cubicBezTo>
                    <a:pt x="1181008" y="5895709"/>
                    <a:pt x="2120250" y="5257592"/>
                    <a:pt x="2184004" y="3809420"/>
                  </a:cubicBezTo>
                  <a:cubicBezTo>
                    <a:pt x="2251801" y="2269402"/>
                    <a:pt x="1818009" y="885455"/>
                    <a:pt x="963738" y="24346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pic>
        <p:nvPicPr>
          <p:cNvPr id="5" name="Hình ảnh 4" descr="Ảnh có chứa bầu trời, mây, trang phục, ảnh chụp màn hình&#10;&#10;Mô tả được tạo tự động">
            <a:extLst>
              <a:ext uri="{FF2B5EF4-FFF2-40B4-BE49-F238E27FC236}">
                <a16:creationId xmlns:a16="http://schemas.microsoft.com/office/drawing/2014/main" id="{E8326E58-9A03-947E-4632-C1A9D444C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326"/>
            <a:ext cx="11430000" cy="76200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406A29A-BA44-AE95-7C12-023D666B9206}"/>
              </a:ext>
            </a:extLst>
          </p:cNvPr>
          <p:cNvSpPr txBox="1"/>
          <p:nvPr/>
        </p:nvSpPr>
        <p:spPr>
          <a:xfrm>
            <a:off x="11742821" y="1576137"/>
            <a:ext cx="2887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</a:rPr>
              <a:t>r</a:t>
            </a:r>
            <a:r>
              <a:rPr lang="vi-VN" sz="4000" b="1">
                <a:solidFill>
                  <a:srgbClr val="FF0000"/>
                </a:solidFill>
              </a:rPr>
              <a:t>emove</a:t>
            </a:r>
            <a:r>
              <a:rPr lang="vi-VN" sz="4000" b="1" dirty="0">
                <a:solidFill>
                  <a:srgbClr val="FF0000"/>
                </a:solidFill>
              </a:rPr>
              <a:t> (v)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981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451387" y="-304404"/>
            <a:ext cx="2193165" cy="1652386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69969" y="506575"/>
            <a:ext cx="774441" cy="77444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2052178" y="786168"/>
            <a:ext cx="824966" cy="82496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1227971" y="0"/>
            <a:ext cx="3402429" cy="1777004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571612" y="7338601"/>
            <a:ext cx="1793416" cy="8909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124896" y="7743771"/>
            <a:ext cx="977883" cy="48582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Bảng 1">
            <a:extLst>
              <a:ext uri="{FF2B5EF4-FFF2-40B4-BE49-F238E27FC236}">
                <a16:creationId xmlns:a16="http://schemas.microsoft.com/office/drawing/2014/main" id="{8F39995D-AA5A-FC23-2416-4CC1F62A2E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6434670"/>
              </p:ext>
            </p:extLst>
          </p:nvPr>
        </p:nvGraphicFramePr>
        <p:xfrm>
          <a:off x="1860698" y="754912"/>
          <a:ext cx="10877107" cy="72256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26524">
                  <a:extLst>
                    <a:ext uri="{9D8B030D-6E8A-4147-A177-3AD203B41FA5}">
                      <a16:colId xmlns:a16="http://schemas.microsoft.com/office/drawing/2014/main" val="3379216732"/>
                    </a:ext>
                  </a:extLst>
                </a:gridCol>
                <a:gridCol w="1494545">
                  <a:extLst>
                    <a:ext uri="{9D8B030D-6E8A-4147-A177-3AD203B41FA5}">
                      <a16:colId xmlns:a16="http://schemas.microsoft.com/office/drawing/2014/main" val="3033531158"/>
                    </a:ext>
                  </a:extLst>
                </a:gridCol>
                <a:gridCol w="3039796">
                  <a:extLst>
                    <a:ext uri="{9D8B030D-6E8A-4147-A177-3AD203B41FA5}">
                      <a16:colId xmlns:a16="http://schemas.microsoft.com/office/drawing/2014/main" val="3206323247"/>
                    </a:ext>
                  </a:extLst>
                </a:gridCol>
                <a:gridCol w="3916242">
                  <a:extLst>
                    <a:ext uri="{9D8B030D-6E8A-4147-A177-3AD203B41FA5}">
                      <a16:colId xmlns:a16="http://schemas.microsoft.com/office/drawing/2014/main" val="765371112"/>
                    </a:ext>
                  </a:extLst>
                </a:gridCol>
              </a:tblGrid>
              <a:tr h="61022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kern="100" dirty="0">
                          <a:solidFill>
                            <a:schemeClr val="tx1"/>
                          </a:solidFill>
                          <a:effectLst/>
                          <a:latin typeface="HGSSoeiKakugothicUB" panose="020B0A00000000000000" pitchFamily="34" charset="-128"/>
                          <a:ea typeface="HGSSoeiKakugothicUB" panose="020B0A00000000000000" pitchFamily="34" charset="-128"/>
                        </a:rPr>
                        <a:t>b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HGSSoeiKakugothicUB" panose="020B0A00000000000000" pitchFamily="34" charset="-128"/>
                          <a:ea typeface="HGSSoeiKakugothicUB" panose="020B0A00000000000000" pitchFamily="34" charset="-128"/>
                        </a:rPr>
                        <a:t>iofuel</a:t>
                      </a:r>
                      <a:endParaRPr lang="en-US" sz="2800" kern="100" dirty="0">
                        <a:solidFill>
                          <a:schemeClr val="tx1"/>
                        </a:solidFill>
                        <a:effectLst/>
                        <a:latin typeface="HGSSoeiKakugothicUB" panose="020B0A00000000000000" pitchFamily="34" charset="-128"/>
                        <a:ea typeface="HGSSoeiKakugothicUB" panose="020B0A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tx1"/>
                          </a:solidFill>
                          <a:effectLst/>
                        </a:rPr>
                        <a:t>(n)</a:t>
                      </a:r>
                      <a:endParaRPr lang="en-US" sz="28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tx1"/>
                          </a:solidFill>
                          <a:effectLst/>
                          <a:latin typeface="Calibri (Thân)"/>
                        </a:rPr>
                        <a:t>/ˈ</a:t>
                      </a:r>
                      <a:r>
                        <a:rPr lang="en-US" sz="2800" b="0" kern="100" dirty="0" err="1">
                          <a:solidFill>
                            <a:schemeClr val="tx1"/>
                          </a:solidFill>
                          <a:effectLst/>
                          <a:latin typeface="Calibri (Thân)"/>
                        </a:rPr>
                        <a:t>baɪəʊfjuːəl</a:t>
                      </a:r>
                      <a:r>
                        <a:rPr lang="en-US" sz="2800" b="0" kern="100" dirty="0">
                          <a:solidFill>
                            <a:schemeClr val="tx1"/>
                          </a:solidFill>
                          <a:effectLst/>
                          <a:latin typeface="Calibri (Thân)"/>
                        </a:rPr>
                        <a:t>/</a:t>
                      </a:r>
                      <a:endParaRPr lang="en-US" sz="2800" b="0" kern="100" dirty="0">
                        <a:solidFill>
                          <a:schemeClr val="tx1"/>
                        </a:solidFill>
                        <a:effectLst/>
                        <a:latin typeface="Calibri (Thân)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00" dirty="0" err="1">
                          <a:solidFill>
                            <a:srgbClr val="C00000"/>
                          </a:solidFill>
                          <a:effectLst/>
                        </a:rPr>
                        <a:t>nhiên</a:t>
                      </a:r>
                      <a:r>
                        <a:rPr lang="en-US" sz="2800" b="1" kern="1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C00000"/>
                          </a:solidFill>
                          <a:effectLst/>
                        </a:rPr>
                        <a:t>liệu</a:t>
                      </a:r>
                      <a:r>
                        <a:rPr lang="en-US" sz="2800" b="1" kern="1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C00000"/>
                          </a:solidFill>
                          <a:effectLst/>
                        </a:rPr>
                        <a:t>sinh</a:t>
                      </a:r>
                      <a:r>
                        <a:rPr lang="en-US" sz="2800" b="1" kern="1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C00000"/>
                          </a:solidFill>
                          <a:effectLst/>
                        </a:rPr>
                        <a:t>học</a:t>
                      </a:r>
                      <a:endParaRPr lang="en-US" sz="2800" b="1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2518085"/>
                  </a:ext>
                </a:extLst>
              </a:tr>
              <a:tr h="82692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kern="100" dirty="0">
                          <a:solidFill>
                            <a:schemeClr val="tx1"/>
                          </a:solidFill>
                          <a:effectLst/>
                          <a:latin typeface="HGSSoeiKakugothicUB" panose="020B0A00000000000000" pitchFamily="34" charset="-128"/>
                          <a:ea typeface="HGSSoeiKakugothicUB" panose="020B0A00000000000000" pitchFamily="34" charset="-128"/>
                        </a:rPr>
                        <a:t>c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HGSSoeiKakugothicUB" panose="020B0A00000000000000" pitchFamily="34" charset="-128"/>
                          <a:ea typeface="HGSSoeiKakugothicUB" panose="020B0A00000000000000" pitchFamily="34" charset="-128"/>
                        </a:rPr>
                        <a:t>onsume</a:t>
                      </a:r>
                      <a:endParaRPr lang="en-US" sz="2800" kern="100" dirty="0">
                        <a:solidFill>
                          <a:schemeClr val="tx1"/>
                        </a:solidFill>
                        <a:effectLst/>
                        <a:latin typeface="HGSSoeiKakugothicUB" panose="020B0A00000000000000" pitchFamily="34" charset="-128"/>
                        <a:ea typeface="HGSSoeiKakugothicUB" panose="020B0A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tx1"/>
                          </a:solidFill>
                          <a:effectLst/>
                        </a:rPr>
                        <a:t>(v)</a:t>
                      </a:r>
                      <a:endParaRPr lang="en-US" sz="28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tx1"/>
                          </a:solidFill>
                          <a:effectLst/>
                          <a:latin typeface="Calibri (Thân)"/>
                        </a:rPr>
                        <a:t>/</a:t>
                      </a:r>
                      <a:r>
                        <a:rPr lang="en-US" sz="2800" b="0" kern="100" dirty="0" err="1">
                          <a:solidFill>
                            <a:schemeClr val="tx1"/>
                          </a:solidFill>
                          <a:effectLst/>
                          <a:latin typeface="Calibri (Thân)"/>
                        </a:rPr>
                        <a:t>kənˈsuːm</a:t>
                      </a:r>
                      <a:r>
                        <a:rPr lang="en-US" sz="2800" b="0" kern="100" dirty="0">
                          <a:solidFill>
                            <a:schemeClr val="tx1"/>
                          </a:solidFill>
                          <a:effectLst/>
                          <a:latin typeface="Calibri (Thân)"/>
                        </a:rPr>
                        <a:t>/</a:t>
                      </a:r>
                      <a:endParaRPr lang="en-US" sz="2800" b="0" kern="100" dirty="0">
                        <a:solidFill>
                          <a:schemeClr val="tx1"/>
                        </a:solidFill>
                        <a:effectLst/>
                        <a:latin typeface="Calibri (Thân)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00" dirty="0" err="1">
                          <a:solidFill>
                            <a:srgbClr val="C00000"/>
                          </a:solidFill>
                          <a:effectLst/>
                        </a:rPr>
                        <a:t>tiêu</a:t>
                      </a:r>
                      <a:r>
                        <a:rPr lang="en-US" sz="2800" b="1" kern="1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C00000"/>
                          </a:solidFill>
                          <a:effectLst/>
                        </a:rPr>
                        <a:t>thụ</a:t>
                      </a:r>
                      <a:endParaRPr lang="en-US" sz="2800" b="1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056193"/>
                  </a:ext>
                </a:extLst>
              </a:tr>
              <a:tr h="82692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kern="100" dirty="0">
                          <a:solidFill>
                            <a:schemeClr val="tx1"/>
                          </a:solidFill>
                          <a:effectLst/>
                          <a:latin typeface="HGSSoeiKakugothicUB" panose="020B0A00000000000000" pitchFamily="34" charset="-128"/>
                          <a:ea typeface="HGSSoeiKakugothicUB" panose="020B0A00000000000000" pitchFamily="34" charset="-128"/>
                        </a:rPr>
                        <a:t>p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HGSSoeiKakugothicUB" panose="020B0A00000000000000" pitchFamily="34" charset="-128"/>
                          <a:ea typeface="HGSSoeiKakugothicUB" panose="020B0A00000000000000" pitchFamily="34" charset="-128"/>
                        </a:rPr>
                        <a:t>rohibit</a:t>
                      </a:r>
                      <a:endParaRPr lang="en-US" sz="2800" kern="100" dirty="0">
                        <a:solidFill>
                          <a:schemeClr val="tx1"/>
                        </a:solidFill>
                        <a:effectLst/>
                        <a:latin typeface="HGSSoeiKakugothicUB" panose="020B0A00000000000000" pitchFamily="34" charset="-128"/>
                        <a:ea typeface="HGSSoeiKakugothicUB" panose="020B0A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tx1"/>
                          </a:solidFill>
                          <a:effectLst/>
                        </a:rPr>
                        <a:t>(v)</a:t>
                      </a:r>
                      <a:endParaRPr lang="en-US" sz="28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tx1"/>
                          </a:solidFill>
                          <a:effectLst/>
                          <a:latin typeface="Calibri (Thân)"/>
                        </a:rPr>
                        <a:t>/</a:t>
                      </a:r>
                      <a:r>
                        <a:rPr lang="en-US" sz="2800" b="0" kern="100" dirty="0" err="1">
                          <a:solidFill>
                            <a:schemeClr val="tx1"/>
                          </a:solidFill>
                          <a:effectLst/>
                          <a:latin typeface="Calibri (Thân)"/>
                        </a:rPr>
                        <a:t>prəˈhɪbɪt</a:t>
                      </a:r>
                      <a:r>
                        <a:rPr lang="en-US" sz="2800" b="0" kern="100" dirty="0">
                          <a:solidFill>
                            <a:schemeClr val="tx1"/>
                          </a:solidFill>
                          <a:effectLst/>
                          <a:latin typeface="Calibri (Thân)"/>
                        </a:rPr>
                        <a:t>/</a:t>
                      </a:r>
                      <a:endParaRPr lang="en-US" sz="2800" b="0" kern="100" dirty="0">
                        <a:solidFill>
                          <a:schemeClr val="tx1"/>
                        </a:solidFill>
                        <a:effectLst/>
                        <a:latin typeface="Calibri (Thân)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b="1" kern="100" dirty="0">
                          <a:solidFill>
                            <a:srgbClr val="C00000"/>
                          </a:solidFill>
                          <a:effectLst/>
                        </a:rPr>
                        <a:t>c</a:t>
                      </a:r>
                      <a:r>
                        <a:rPr lang="en-US" sz="2800" b="1" kern="100" dirty="0" err="1">
                          <a:solidFill>
                            <a:srgbClr val="C00000"/>
                          </a:solidFill>
                          <a:effectLst/>
                        </a:rPr>
                        <a:t>ấm</a:t>
                      </a:r>
                      <a:endParaRPr lang="en-US" sz="2800" b="1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179101"/>
                  </a:ext>
                </a:extLst>
              </a:tr>
              <a:tr h="82692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kern="100" dirty="0">
                          <a:solidFill>
                            <a:schemeClr val="tx1"/>
                          </a:solidFill>
                          <a:effectLst/>
                          <a:latin typeface="HGSSoeiKakugothicUB" panose="020B0A00000000000000" pitchFamily="34" charset="-128"/>
                          <a:ea typeface="HGSSoeiKakugothicUB" panose="020B0A00000000000000" pitchFamily="34" charset="-128"/>
                        </a:rPr>
                        <a:t>s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HGSSoeiKakugothicUB" panose="020B0A00000000000000" pitchFamily="34" charset="-128"/>
                          <a:ea typeface="HGSSoeiKakugothicUB" panose="020B0A00000000000000" pitchFamily="34" charset="-128"/>
                        </a:rPr>
                        <a:t>ustainable</a:t>
                      </a:r>
                      <a:endParaRPr lang="en-US" sz="2800" kern="100" dirty="0">
                        <a:solidFill>
                          <a:schemeClr val="tx1"/>
                        </a:solidFill>
                        <a:effectLst/>
                        <a:latin typeface="HGSSoeiKakugothicUB" panose="020B0A00000000000000" pitchFamily="34" charset="-128"/>
                        <a:ea typeface="HGSSoeiKakugothicUB" panose="020B0A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tx1"/>
                          </a:solidFill>
                          <a:effectLst/>
                        </a:rPr>
                        <a:t>(adj)</a:t>
                      </a:r>
                      <a:endParaRPr lang="en-US" sz="28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tx1"/>
                          </a:solidFill>
                          <a:effectLst/>
                          <a:latin typeface="Calibri (Thân)"/>
                        </a:rPr>
                        <a:t>/</a:t>
                      </a:r>
                      <a:r>
                        <a:rPr lang="en-US" sz="2800" b="0" kern="100" dirty="0" err="1">
                          <a:solidFill>
                            <a:schemeClr val="tx1"/>
                          </a:solidFill>
                          <a:effectLst/>
                          <a:latin typeface="Calibri (Thân)"/>
                        </a:rPr>
                        <a:t>səˈsteɪnəbl</a:t>
                      </a:r>
                      <a:r>
                        <a:rPr lang="en-US" sz="2800" b="0" kern="100" dirty="0">
                          <a:solidFill>
                            <a:schemeClr val="tx1"/>
                          </a:solidFill>
                          <a:effectLst/>
                          <a:latin typeface="Calibri (Thân)"/>
                        </a:rPr>
                        <a:t>/</a:t>
                      </a:r>
                      <a:endParaRPr lang="en-US" sz="2800" b="0" kern="100" dirty="0">
                        <a:solidFill>
                          <a:schemeClr val="tx1"/>
                        </a:solidFill>
                        <a:effectLst/>
                        <a:latin typeface="Calibri (Thân)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00" dirty="0" err="1">
                          <a:solidFill>
                            <a:srgbClr val="C00000"/>
                          </a:solidFill>
                          <a:effectLst/>
                        </a:rPr>
                        <a:t>bền</a:t>
                      </a:r>
                      <a:r>
                        <a:rPr lang="en-US" sz="2800" b="1" kern="1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C00000"/>
                          </a:solidFill>
                          <a:effectLst/>
                        </a:rPr>
                        <a:t>vững</a:t>
                      </a:r>
                      <a:endParaRPr lang="en-US" sz="2800" b="1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711002"/>
                  </a:ext>
                </a:extLst>
              </a:tr>
              <a:tr h="82692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kern="100" dirty="0">
                          <a:solidFill>
                            <a:schemeClr val="tx1"/>
                          </a:solidFill>
                          <a:effectLst/>
                          <a:latin typeface="HGSSoeiKakugothicUB" panose="020B0A00000000000000" pitchFamily="34" charset="-128"/>
                          <a:ea typeface="HGSSoeiKakugothicUB" panose="020B0A00000000000000" pitchFamily="34" charset="-128"/>
                        </a:rPr>
                        <a:t>s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HGSSoeiKakugothicUB" panose="020B0A00000000000000" pitchFamily="34" charset="-128"/>
                          <a:ea typeface="HGSSoeiKakugothicUB" panose="020B0A00000000000000" pitchFamily="34" charset="-128"/>
                        </a:rPr>
                        <a:t>witch</a:t>
                      </a:r>
                      <a:endParaRPr lang="en-US" sz="2800" kern="100" dirty="0">
                        <a:solidFill>
                          <a:schemeClr val="tx1"/>
                        </a:solidFill>
                        <a:effectLst/>
                        <a:latin typeface="HGSSoeiKakugothicUB" panose="020B0A00000000000000" pitchFamily="34" charset="-128"/>
                        <a:ea typeface="HGSSoeiKakugothicUB" panose="020B0A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tx1"/>
                          </a:solidFill>
                          <a:effectLst/>
                        </a:rPr>
                        <a:t>(v)</a:t>
                      </a:r>
                      <a:endParaRPr lang="en-US" sz="28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tx1"/>
                          </a:solidFill>
                          <a:effectLst/>
                          <a:latin typeface="Calibri (Thân)"/>
                        </a:rPr>
                        <a:t>/</a:t>
                      </a:r>
                      <a:r>
                        <a:rPr lang="en-US" sz="2800" b="0" kern="100" dirty="0" err="1">
                          <a:solidFill>
                            <a:schemeClr val="tx1"/>
                          </a:solidFill>
                          <a:effectLst/>
                          <a:latin typeface="Calibri (Thân)"/>
                        </a:rPr>
                        <a:t>swɪtʃ</a:t>
                      </a:r>
                      <a:r>
                        <a:rPr lang="en-US" sz="2800" b="0" kern="100" dirty="0">
                          <a:solidFill>
                            <a:schemeClr val="tx1"/>
                          </a:solidFill>
                          <a:effectLst/>
                          <a:latin typeface="Calibri (Thân)"/>
                        </a:rPr>
                        <a:t>/</a:t>
                      </a:r>
                      <a:endParaRPr lang="en-US" sz="2800" b="0" kern="100" dirty="0">
                        <a:solidFill>
                          <a:schemeClr val="tx1"/>
                        </a:solidFill>
                        <a:effectLst/>
                        <a:latin typeface="Calibri (Thân)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00" dirty="0" err="1">
                          <a:solidFill>
                            <a:srgbClr val="C00000"/>
                          </a:solidFill>
                          <a:effectLst/>
                        </a:rPr>
                        <a:t>chuyển</a:t>
                      </a:r>
                      <a:r>
                        <a:rPr lang="en-US" sz="2800" b="1" kern="100" dirty="0">
                          <a:solidFill>
                            <a:srgbClr val="C00000"/>
                          </a:solidFill>
                          <a:effectLst/>
                        </a:rPr>
                        <a:t>, </a:t>
                      </a:r>
                      <a:r>
                        <a:rPr lang="en-US" sz="2800" b="1" kern="100" dirty="0" err="1">
                          <a:solidFill>
                            <a:srgbClr val="C00000"/>
                          </a:solidFill>
                          <a:effectLst/>
                        </a:rPr>
                        <a:t>thay</a:t>
                      </a:r>
                      <a:r>
                        <a:rPr lang="en-US" sz="2800" b="1" kern="1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C00000"/>
                          </a:solidFill>
                          <a:effectLst/>
                        </a:rPr>
                        <a:t>đổi</a:t>
                      </a:r>
                      <a:endParaRPr lang="en-US" sz="2800" b="1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9729037"/>
                  </a:ext>
                </a:extLst>
              </a:tr>
              <a:tr h="82692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kern="100" dirty="0">
                          <a:solidFill>
                            <a:schemeClr val="tx1"/>
                          </a:solidFill>
                          <a:effectLst/>
                          <a:latin typeface="HGSSoeiKakugothicUB" panose="020B0A00000000000000" pitchFamily="34" charset="-128"/>
                          <a:ea typeface="HGSSoeiKakugothicUB" panose="020B0A00000000000000" pitchFamily="34" charset="-128"/>
                        </a:rPr>
                        <a:t>t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HGSSoeiKakugothicUB" panose="020B0A00000000000000" pitchFamily="34" charset="-128"/>
                          <a:ea typeface="HGSSoeiKakugothicUB" panose="020B0A00000000000000" pitchFamily="34" charset="-128"/>
                        </a:rPr>
                        <a:t>ax</a:t>
                      </a:r>
                      <a:endParaRPr lang="en-US" sz="2800" kern="100" dirty="0">
                        <a:solidFill>
                          <a:schemeClr val="tx1"/>
                        </a:solidFill>
                        <a:effectLst/>
                        <a:latin typeface="HGSSoeiKakugothicUB" panose="020B0A00000000000000" pitchFamily="34" charset="-128"/>
                        <a:ea typeface="HGSSoeiKakugothicUB" panose="020B0A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tx1"/>
                          </a:solidFill>
                          <a:effectLst/>
                        </a:rPr>
                        <a:t>(n)</a:t>
                      </a:r>
                      <a:endParaRPr lang="en-US" sz="28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tx1"/>
                          </a:solidFill>
                          <a:effectLst/>
                          <a:latin typeface="Calibri (Thân)"/>
                        </a:rPr>
                        <a:t>/</a:t>
                      </a:r>
                      <a:r>
                        <a:rPr lang="en-US" sz="2800" b="0" kern="100" dirty="0" err="1">
                          <a:solidFill>
                            <a:schemeClr val="tx1"/>
                          </a:solidFill>
                          <a:effectLst/>
                          <a:latin typeface="Calibri (Thân)"/>
                        </a:rPr>
                        <a:t>tæks</a:t>
                      </a:r>
                      <a:r>
                        <a:rPr lang="en-US" sz="2800" b="0" kern="100" dirty="0">
                          <a:solidFill>
                            <a:schemeClr val="tx1"/>
                          </a:solidFill>
                          <a:effectLst/>
                          <a:latin typeface="Calibri (Thân)"/>
                        </a:rPr>
                        <a:t>/</a:t>
                      </a:r>
                      <a:endParaRPr lang="en-US" sz="2800" b="0" kern="100" dirty="0">
                        <a:solidFill>
                          <a:schemeClr val="tx1"/>
                        </a:solidFill>
                        <a:effectLst/>
                        <a:latin typeface="Calibri (Thân)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00" dirty="0" err="1">
                          <a:solidFill>
                            <a:srgbClr val="C00000"/>
                          </a:solidFill>
                          <a:effectLst/>
                        </a:rPr>
                        <a:t>thuế</a:t>
                      </a:r>
                      <a:endParaRPr lang="en-US" sz="2800" b="1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8864512"/>
                  </a:ext>
                </a:extLst>
              </a:tr>
              <a:tr h="82692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HGSSoeiKakugothicUB" panose="020B0A00000000000000" pitchFamily="34" charset="-128"/>
                          <a:ea typeface="HGSSoeiKakugothicUB" panose="020B0A00000000000000" pitchFamily="34" charset="-128"/>
                          <a:cs typeface="Times New Roman" panose="02020603050405020304" pitchFamily="18" charset="0"/>
                        </a:rPr>
                        <a:t>law</a:t>
                      </a: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(n)</a:t>
                      </a:r>
                    </a:p>
                  </a:txBody>
                  <a:tcPr marL="0" marR="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Calibri (Thân)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Calibri (Thân)"/>
                          <a:ea typeface="+mn-ea"/>
                          <a:cs typeface="+mn-cs"/>
                        </a:rPr>
                        <a:t>lɔ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Calibri (Thân)"/>
                          <a:ea typeface="+mn-ea"/>
                          <a:cs typeface="+mn-cs"/>
                        </a:rPr>
                        <a:t>ː/</a:t>
                      </a:r>
                      <a:endParaRPr lang="en-US" sz="2800" b="0" kern="100" dirty="0">
                        <a:solidFill>
                          <a:schemeClr val="tx1"/>
                        </a:solidFill>
                        <a:effectLst/>
                        <a:latin typeface="Calibri (Thân)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luật</a:t>
                      </a:r>
                      <a:endParaRPr lang="en-US" sz="2800" b="1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891649"/>
                  </a:ext>
                </a:extLst>
              </a:tr>
              <a:tr h="82692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kern="100" dirty="0" err="1">
                          <a:solidFill>
                            <a:schemeClr val="tx1"/>
                          </a:solidFill>
                          <a:effectLst/>
                          <a:latin typeface="HGSSoeiKakugothicUB" panose="020B0A00000000000000" pitchFamily="34" charset="-128"/>
                          <a:ea typeface="HGSSoeiKakugothicUB" panose="020B0A00000000000000" pitchFamily="34" charset="-128"/>
                          <a:cs typeface="Times New Roman" panose="02020603050405020304" pitchFamily="18" charset="0"/>
                        </a:rPr>
                        <a:t>natural</a:t>
                      </a:r>
                      <a:endParaRPr lang="en-US" sz="2800" kern="100" dirty="0">
                        <a:solidFill>
                          <a:schemeClr val="tx1"/>
                        </a:solidFill>
                        <a:effectLst/>
                        <a:latin typeface="HGSSoeiKakugothicUB" panose="020B0A00000000000000" pitchFamily="34" charset="-128"/>
                        <a:ea typeface="HGSSoeiKakugothicUB" panose="020B0A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vi-VN" sz="2800" b="0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adj</a:t>
                      </a:r>
                      <a:r>
                        <a:rPr lang="vi-VN" sz="2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ˈ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nætʃrəl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4000" b="0" kern="100" dirty="0">
                        <a:solidFill>
                          <a:schemeClr val="tx1"/>
                        </a:solidFill>
                        <a:effectLst/>
                        <a:latin typeface="Calibri (Thân)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tự nhiên</a:t>
                      </a:r>
                      <a:endParaRPr lang="en-US" sz="2800" b="1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2769546"/>
                  </a:ext>
                </a:extLst>
              </a:tr>
              <a:tr h="82692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kern="100" dirty="0" err="1">
                          <a:solidFill>
                            <a:schemeClr val="tx1"/>
                          </a:solidFill>
                          <a:effectLst/>
                          <a:latin typeface="HGSSoeiKakugothicUB" panose="020B0A00000000000000" pitchFamily="34" charset="-128"/>
                          <a:ea typeface="HGSSoeiKakugothicUB" panose="020B0A00000000000000" pitchFamily="34" charset="-128"/>
                          <a:cs typeface="Times New Roman" panose="02020603050405020304" pitchFamily="18" charset="0"/>
                        </a:rPr>
                        <a:t>remove</a:t>
                      </a:r>
                      <a:endParaRPr lang="en-US" sz="2800" kern="100" dirty="0">
                        <a:solidFill>
                          <a:schemeClr val="tx1"/>
                        </a:solidFill>
                        <a:effectLst/>
                        <a:latin typeface="HGSSoeiKakugothicUB" panose="020B0A00000000000000" pitchFamily="34" charset="-128"/>
                        <a:ea typeface="HGSSoeiKakugothicUB" panose="020B0A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(v)</a:t>
                      </a:r>
                      <a:endParaRPr lang="en-US" sz="28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rɪˈmuːv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5400" b="0" kern="100" dirty="0">
                        <a:solidFill>
                          <a:schemeClr val="tx1"/>
                        </a:solidFill>
                        <a:effectLst/>
                        <a:latin typeface="Calibri (Thân)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loại bỏ</a:t>
                      </a:r>
                      <a:endParaRPr lang="en-US" sz="2800" b="1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7158282"/>
                  </a:ext>
                </a:extLst>
              </a:tr>
            </a:tbl>
          </a:graphicData>
        </a:graphic>
      </p:graphicFrame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9CF5ECC-4288-6179-DD47-2F6619847437}"/>
              </a:ext>
            </a:extLst>
          </p:cNvPr>
          <p:cNvSpPr txBox="1"/>
          <p:nvPr/>
        </p:nvSpPr>
        <p:spPr>
          <a:xfrm>
            <a:off x="3029994" y="-24063"/>
            <a:ext cx="7327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VOCABULARY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5076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2466" r="34851" b="86672"/>
          <a:stretch/>
        </p:blipFill>
        <p:spPr>
          <a:xfrm>
            <a:off x="2546104" y="106362"/>
            <a:ext cx="9295529" cy="752422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559564"/>
              </p:ext>
            </p:extLst>
          </p:nvPr>
        </p:nvGraphicFramePr>
        <p:xfrm>
          <a:off x="250803" y="768096"/>
          <a:ext cx="14076538" cy="6693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38269">
                  <a:extLst>
                    <a:ext uri="{9D8B030D-6E8A-4147-A177-3AD203B41FA5}">
                      <a16:colId xmlns:a16="http://schemas.microsoft.com/office/drawing/2014/main" val="3788395717"/>
                    </a:ext>
                  </a:extLst>
                </a:gridCol>
                <a:gridCol w="7038269">
                  <a:extLst>
                    <a:ext uri="{9D8B030D-6E8A-4147-A177-3AD203B41FA5}">
                      <a16:colId xmlns:a16="http://schemas.microsoft.com/office/drawing/2014/main" val="3306069141"/>
                    </a:ext>
                  </a:extLst>
                </a:gridCol>
              </a:tblGrid>
              <a:tr h="1316736"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1. Governments should</a:t>
                      </a:r>
                      <a:r>
                        <a:rPr lang="en-US" sz="26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u="sng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prohibit</a:t>
                      </a:r>
                      <a:r>
                        <a:rPr lang="en-US" sz="26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farmers from destroying forests to step deforestation.</a:t>
                      </a:r>
                    </a:p>
                    <a:p>
                      <a:endParaRPr lang="en-US" sz="26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a. Use something,</a:t>
                      </a:r>
                      <a:r>
                        <a:rPr lang="en-US" sz="26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usually in large amounts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9998028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2. We can </a:t>
                      </a:r>
                      <a:r>
                        <a:rPr lang="en-US" sz="2600" b="1" u="sng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switch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from oil to solar power.</a:t>
                      </a:r>
                    </a:p>
                    <a:p>
                      <a:endParaRPr lang="en-US" sz="26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b. Energy</a:t>
                      </a:r>
                      <a:r>
                        <a:rPr lang="en-US" sz="26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made from living things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1726219"/>
                  </a:ext>
                </a:extLst>
              </a:tr>
              <a:tr h="1316736"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3. Governments should increase</a:t>
                      </a:r>
                      <a:r>
                        <a:rPr lang="en-US" sz="26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the </a:t>
                      </a:r>
                      <a:r>
                        <a:rPr lang="en-US" sz="2600" b="1" u="sng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tax</a:t>
                      </a:r>
                      <a:r>
                        <a:rPr lang="en-US" sz="26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on gas to make it more expensive.</a:t>
                      </a:r>
                    </a:p>
                    <a:p>
                      <a:endParaRPr lang="en-US" sz="26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c. Part of the money that</a:t>
                      </a:r>
                      <a:r>
                        <a:rPr lang="en-US" sz="26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we earn or spend, which goes to the government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8908159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4. </a:t>
                      </a:r>
                      <a:r>
                        <a:rPr lang="en-US" sz="2600" b="1" u="sng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Biofuel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26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are much cleaner than fossil fuels.</a:t>
                      </a:r>
                    </a:p>
                    <a:p>
                      <a:endParaRPr lang="en-US" sz="26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d. Stop something by using</a:t>
                      </a:r>
                      <a:r>
                        <a:rPr lang="en-US" sz="26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a rule or law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61578"/>
                  </a:ext>
                </a:extLst>
              </a:tr>
              <a:tr h="1316736"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5. If we continue </a:t>
                      </a:r>
                      <a:r>
                        <a:rPr lang="en-US" sz="2600" b="1" u="sng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consume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fossil fuels, global warming will get worse.</a:t>
                      </a:r>
                    </a:p>
                    <a:p>
                      <a:endParaRPr lang="en-US" sz="26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e. Change to</a:t>
                      </a:r>
                      <a:r>
                        <a:rPr lang="en-US" sz="26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something different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6056198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6. Wind and</a:t>
                      </a:r>
                      <a:r>
                        <a:rPr lang="en-US" sz="26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solar energy are more </a:t>
                      </a:r>
                      <a:r>
                        <a:rPr lang="en-US" sz="2600" b="1" u="sng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sustainable</a:t>
                      </a:r>
                      <a:r>
                        <a:rPr lang="en-US" sz="26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than fossil fuels.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f. Using natural products and energy</a:t>
                      </a:r>
                      <a:r>
                        <a:rPr lang="en-US" sz="26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that doesn’t damage the environment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8465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46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4C29BE4-AA71-6D44-2222-B74DCD7CFE94}"/>
              </a:ext>
            </a:extLst>
          </p:cNvPr>
          <p:cNvSpPr txBox="1"/>
          <p:nvPr/>
        </p:nvSpPr>
        <p:spPr>
          <a:xfrm>
            <a:off x="1881963" y="754912"/>
            <a:ext cx="92822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HGSSoeiKakugothicUB" panose="020B0A00000000000000" pitchFamily="34" charset="-128"/>
                <a:ea typeface="HGSSoeiKakugothicUB" panose="020B0A00000000000000" pitchFamily="34" charset="-128"/>
              </a:rPr>
              <a:t>PLAY GAME: https://kahoot.it/</a:t>
            </a:r>
          </a:p>
        </p:txBody>
      </p:sp>
      <p:pic>
        <p:nvPicPr>
          <p:cNvPr id="4" name="Hình ảnh 3" descr="Ảnh có chứa phim hoạt hình, hình mẫu, minh họa, thiết kế&#10;&#10;Mô tả được tạo tự động">
            <a:extLst>
              <a:ext uri="{FF2B5EF4-FFF2-40B4-BE49-F238E27FC236}">
                <a16:creationId xmlns:a16="http://schemas.microsoft.com/office/drawing/2014/main" id="{9339B8C4-3FBE-2DD9-0A33-E2D30955B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032" y="1871330"/>
            <a:ext cx="10388009" cy="528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48598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77B8D-9124-F7B2-7F21-0DBAA02F4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5FF9966-87F8-9F83-D400-336C9817DA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66" r="34851" b="86672"/>
          <a:stretch/>
        </p:blipFill>
        <p:spPr>
          <a:xfrm>
            <a:off x="2546104" y="106362"/>
            <a:ext cx="9295529" cy="752422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20A8CE9-53B6-C110-4642-33A17C8CC1C2}"/>
              </a:ext>
            </a:extLst>
          </p:cNvPr>
          <p:cNvGraphicFramePr>
            <a:graphicFrameLocks noGrp="1"/>
          </p:cNvGraphicFramePr>
          <p:nvPr/>
        </p:nvGraphicFramePr>
        <p:xfrm>
          <a:off x="250803" y="768096"/>
          <a:ext cx="14076538" cy="6693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38269">
                  <a:extLst>
                    <a:ext uri="{9D8B030D-6E8A-4147-A177-3AD203B41FA5}">
                      <a16:colId xmlns:a16="http://schemas.microsoft.com/office/drawing/2014/main" val="3788395717"/>
                    </a:ext>
                  </a:extLst>
                </a:gridCol>
                <a:gridCol w="7038269">
                  <a:extLst>
                    <a:ext uri="{9D8B030D-6E8A-4147-A177-3AD203B41FA5}">
                      <a16:colId xmlns:a16="http://schemas.microsoft.com/office/drawing/2014/main" val="3306069141"/>
                    </a:ext>
                  </a:extLst>
                </a:gridCol>
              </a:tblGrid>
              <a:tr h="1316736"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1. Governments should</a:t>
                      </a:r>
                      <a:r>
                        <a:rPr lang="en-US" sz="26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u="sng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prohibit</a:t>
                      </a:r>
                      <a:r>
                        <a:rPr lang="en-US" sz="26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farmers from destroying forests to step deforestation.</a:t>
                      </a:r>
                    </a:p>
                    <a:p>
                      <a:endParaRPr lang="en-US" sz="26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a. Use something,</a:t>
                      </a:r>
                      <a:r>
                        <a:rPr lang="en-US" sz="26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usually in large amounts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9998028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2. We can </a:t>
                      </a:r>
                      <a:r>
                        <a:rPr lang="en-US" sz="2600" b="1" u="sng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switch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from oil to solar power.</a:t>
                      </a:r>
                    </a:p>
                    <a:p>
                      <a:endParaRPr lang="en-US" sz="26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b. Energy</a:t>
                      </a:r>
                      <a:r>
                        <a:rPr lang="en-US" sz="26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made from living things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1726219"/>
                  </a:ext>
                </a:extLst>
              </a:tr>
              <a:tr h="1316736"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3. Governments should increase</a:t>
                      </a:r>
                      <a:r>
                        <a:rPr lang="en-US" sz="26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the </a:t>
                      </a:r>
                      <a:r>
                        <a:rPr lang="en-US" sz="2600" b="1" u="sng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tax</a:t>
                      </a:r>
                      <a:r>
                        <a:rPr lang="en-US" sz="26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on gas to make it more expensive.</a:t>
                      </a:r>
                    </a:p>
                    <a:p>
                      <a:endParaRPr lang="en-US" sz="26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c. Part of the money that</a:t>
                      </a:r>
                      <a:r>
                        <a:rPr lang="en-US" sz="26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we earn or spend, which goes to the government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8908159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4. </a:t>
                      </a:r>
                      <a:r>
                        <a:rPr lang="en-US" sz="2600" b="1" u="sng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Biofuel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26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are much cleaner than fossil fuels.</a:t>
                      </a:r>
                    </a:p>
                    <a:p>
                      <a:endParaRPr lang="en-US" sz="26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d. Stop something by using</a:t>
                      </a:r>
                      <a:r>
                        <a:rPr lang="en-US" sz="26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a rule or law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61578"/>
                  </a:ext>
                </a:extLst>
              </a:tr>
              <a:tr h="1316736"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5. If we continue </a:t>
                      </a:r>
                      <a:r>
                        <a:rPr lang="en-US" sz="2600" b="1" u="sng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consume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fossil fuels, global warming will get worse.</a:t>
                      </a:r>
                    </a:p>
                    <a:p>
                      <a:endParaRPr lang="en-US" sz="26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e. Change to</a:t>
                      </a:r>
                      <a:r>
                        <a:rPr lang="en-US" sz="26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something different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6056198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6. Wind and</a:t>
                      </a:r>
                      <a:r>
                        <a:rPr lang="en-US" sz="26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solar energy are more </a:t>
                      </a:r>
                      <a:r>
                        <a:rPr lang="en-US" sz="2600" b="1" u="sng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sustainable</a:t>
                      </a:r>
                      <a:r>
                        <a:rPr lang="en-US" sz="26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than fossil fuels.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f. Using natural products and energy</a:t>
                      </a:r>
                      <a:r>
                        <a:rPr lang="en-US" sz="26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that doesn’t damage the environment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846546"/>
                  </a:ext>
                </a:extLst>
              </a:tr>
            </a:tbl>
          </a:graphicData>
        </a:graphic>
      </p:graphicFrame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3BB0256-8A08-08CA-689D-4DF574A26D04}"/>
              </a:ext>
            </a:extLst>
          </p:cNvPr>
          <p:cNvSpPr txBox="1"/>
          <p:nvPr/>
        </p:nvSpPr>
        <p:spPr>
          <a:xfrm>
            <a:off x="4242390" y="1589543"/>
            <a:ext cx="5497033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pt-BR" sz="3200" b="1" dirty="0"/>
              <a:t>1. d   2. e   3. c   4. b   5. a  6. f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332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377" y="5229054"/>
            <a:ext cx="3637207" cy="231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6053" y="736750"/>
            <a:ext cx="139298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i="1" dirty="0">
                <a:solidFill>
                  <a:srgbClr val="0070C0"/>
                </a:solidFill>
                <a:cs typeface="Arial" panose="020B0604020202020204" pitchFamily="34" charset="0"/>
              </a:rPr>
              <a:t>b. In pairs: talk about things that can be done to help the environment where you live.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131" y="2760133"/>
            <a:ext cx="13141067" cy="207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157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96" y="550599"/>
            <a:ext cx="9514985" cy="72412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62959" y="4726121"/>
            <a:ext cx="322466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760" dirty="0">
                <a:solidFill>
                  <a:schemeClr val="bg1"/>
                </a:solidFill>
                <a:cs typeface="Arial" panose="020B0604020202020204" pitchFamily="34" charset="0"/>
              </a:rPr>
              <a:t>Reading</a:t>
            </a:r>
            <a:endParaRPr lang="en-US" sz="24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424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9D84F53C-0FD0-FA96-A8E2-B369B3C84A4F}"/>
              </a:ext>
            </a:extLst>
          </p:cNvPr>
          <p:cNvSpPr/>
          <p:nvPr/>
        </p:nvSpPr>
        <p:spPr>
          <a:xfrm>
            <a:off x="2311242" y="260230"/>
            <a:ext cx="111905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Match the picture with its description.</a:t>
            </a:r>
            <a:endParaRPr lang="vi-VN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7" name="Hình ảnh 6" descr="Ảnh có chứa văn bản, ảnh chụp màn hình, thiết kế&#10;&#10;Mô tả được tạo tự động">
            <a:extLst>
              <a:ext uri="{FF2B5EF4-FFF2-40B4-BE49-F238E27FC236}">
                <a16:creationId xmlns:a16="http://schemas.microsoft.com/office/drawing/2014/main" id="{741923FD-E1F8-5AF4-356D-ACB6E84D1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8" y="1443789"/>
            <a:ext cx="2454442" cy="3031957"/>
          </a:xfrm>
          <a:prstGeom prst="rect">
            <a:avLst/>
          </a:prstGeom>
        </p:spPr>
      </p:pic>
      <p:pic>
        <p:nvPicPr>
          <p:cNvPr id="9" name="Hình ảnh 8" descr="Ảnh có chứa ngoài trời, cây cối, công cụ, cưa điện&#10;&#10;Mô tả được tạo tự động">
            <a:extLst>
              <a:ext uri="{FF2B5EF4-FFF2-40B4-BE49-F238E27FC236}">
                <a16:creationId xmlns:a16="http://schemas.microsoft.com/office/drawing/2014/main" id="{0CBA8B37-B072-978C-D445-5D073746C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648" y="1443790"/>
            <a:ext cx="2628900" cy="3031957"/>
          </a:xfrm>
          <a:prstGeom prst="rect">
            <a:avLst/>
          </a:prstGeom>
        </p:spPr>
      </p:pic>
      <p:pic>
        <p:nvPicPr>
          <p:cNvPr id="11" name="Hình ảnh 10" descr="Ảnh có chứa ngoài trời, pin mặt trời, Năng lượng mặt trời, năng lượng mặt trời&#10;&#10;Mô tả được tạo tự động">
            <a:extLst>
              <a:ext uri="{FF2B5EF4-FFF2-40B4-BE49-F238E27FC236}">
                <a16:creationId xmlns:a16="http://schemas.microsoft.com/office/drawing/2014/main" id="{ACC258A9-6E16-43FB-2621-01863889A0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586" y="1421965"/>
            <a:ext cx="2758738" cy="3031957"/>
          </a:xfrm>
          <a:prstGeom prst="rect">
            <a:avLst/>
          </a:prstGeom>
        </p:spPr>
      </p:pic>
      <p:pic>
        <p:nvPicPr>
          <p:cNvPr id="13" name="Hình ảnh 12" descr="Ảnh có chứa rác rưởi, ngoài trời, ô nhiễm, đường phố&#10;&#10;Mô tả được tạo tự động">
            <a:extLst>
              <a:ext uri="{FF2B5EF4-FFF2-40B4-BE49-F238E27FC236}">
                <a16:creationId xmlns:a16="http://schemas.microsoft.com/office/drawing/2014/main" id="{CC0CDFB8-1581-2C42-5F14-D84094BF32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0773" y="1421964"/>
            <a:ext cx="2758738" cy="3031957"/>
          </a:xfrm>
          <a:prstGeom prst="rect">
            <a:avLst/>
          </a:prstGeom>
        </p:spPr>
      </p:pic>
      <p:pic>
        <p:nvPicPr>
          <p:cNvPr id="15" name="Hình ảnh 14" descr="Ảnh có chứa trang phục, người, cỏ, ngoài trời&#10;&#10;Mô tả được tạo tự động">
            <a:extLst>
              <a:ext uri="{FF2B5EF4-FFF2-40B4-BE49-F238E27FC236}">
                <a16:creationId xmlns:a16="http://schemas.microsoft.com/office/drawing/2014/main" id="{BCCD4E62-66F4-DC3E-D702-61F7218455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82138" y="1443790"/>
            <a:ext cx="3048261" cy="3031957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10809FA0-6D0A-5EBA-E2B9-554FF097E510}"/>
              </a:ext>
            </a:extLst>
          </p:cNvPr>
          <p:cNvSpPr txBox="1"/>
          <p:nvPr/>
        </p:nvSpPr>
        <p:spPr>
          <a:xfrm>
            <a:off x="52797" y="6219277"/>
            <a:ext cx="2348850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Planting trees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25E14B65-35D8-F43E-DBC3-43F68B44E533}"/>
              </a:ext>
            </a:extLst>
          </p:cNvPr>
          <p:cNvSpPr txBox="1"/>
          <p:nvPr/>
        </p:nvSpPr>
        <p:spPr>
          <a:xfrm>
            <a:off x="3088995" y="6234081"/>
            <a:ext cx="2348850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Solar energy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7E871E2E-6DA0-CA86-E1D1-E3A421C8B498}"/>
              </a:ext>
            </a:extLst>
          </p:cNvPr>
          <p:cNvSpPr txBox="1"/>
          <p:nvPr/>
        </p:nvSpPr>
        <p:spPr>
          <a:xfrm>
            <a:off x="5898431" y="6219277"/>
            <a:ext cx="2348850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Littering on streets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BC67A448-E2AA-EDE2-F824-1D1F97E828A9}"/>
              </a:ext>
            </a:extLst>
          </p:cNvPr>
          <p:cNvSpPr txBox="1"/>
          <p:nvPr/>
        </p:nvSpPr>
        <p:spPr>
          <a:xfrm>
            <a:off x="9106667" y="6199954"/>
            <a:ext cx="2263028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Cutting down trees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E732F74-757E-7028-CD4A-09B741A1B831}"/>
              </a:ext>
            </a:extLst>
          </p:cNvPr>
          <p:cNvSpPr txBox="1"/>
          <p:nvPr/>
        </p:nvSpPr>
        <p:spPr>
          <a:xfrm>
            <a:off x="12229082" y="6219276"/>
            <a:ext cx="2029112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Fossil fuels</a:t>
            </a:r>
          </a:p>
        </p:txBody>
      </p:sp>
    </p:spTree>
    <p:extLst>
      <p:ext uri="{BB962C8B-B14F-4D97-AF65-F5344CB8AC3E}">
        <p14:creationId xmlns:p14="http://schemas.microsoft.com/office/powerpoint/2010/main" val="42888429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74 -0.43152 C -0.08897 -0.41262 -0.05707 -0.39275 -0.04101 -0.36304 C -0.02473 -0.32832 -0.01388 -0.28627 -0.00314 -0.24248 C 0.00782 -0.20004 0.00586 -0.15915 0.00326 -0.11632 C -4.93056E-6 -0.0762 -0.0052 -0.03202 -0.02441 0.01041 C -0.03971 0.05034 -0.06857 0.08835 -0.10275 0.12037 C -0.1327 0.15085 -0.16937 0.17689 -0.20746 0.19618 C -0.24565 0.21431 -0.28385 0.22704 -0.31944 0.23129 C -0.35861 0.23611 -0.39485 0.22974 -0.42697 0.21045 C -0.45811 0.19637 -0.48708 0.17245 -0.50368 0.13831 C -0.52343 0.10879 -0.53363 0.06269 -0.53841 0.02565 C -0.54503 -0.01235 -0.54622 -0.05807 -0.53374 -0.10185 C -0.52126 -0.14159 -0.49555 -0.17786 -0.45876 -0.2039 C -0.421 -0.22493 -0.38107 -0.22454 -0.35297 -0.20834 C -0.32801 -0.19117 -0.30815 -0.1576 -0.30088 -0.11439 C -0.296 -0.06906 -0.29557 -0.02643 -0.30826 0.01389 C -0.32074 0.05266 -0.3164 0.05922 -0.37673 0.12307 C -0.4286 0.19001 -0.48773 0.19348 -0.52311 0.20872 C -0.55859 0.21971 -0.58875 0.21547 -0.625 0.21219 C -0.66569 0.20775 -0.70052 0.18557 -0.72602 0.1657 C -0.75075 0.14448 -0.76388 0.11323 -0.78255 0.06211 C -0.7972 0.00945 -0.80013 -0.01833 -0.80403 -0.05999 C -0.80783 -0.10128 -0.81195 -0.14256 -0.8164 -0.18461 " pathEditMode="relative" rAng="21000000" ptsTypes="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20" y="38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667 0.07446 L -0.41688 -0.1840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" y="-129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6 0.01312 L 0.19423 -0.180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9" y="-96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625E-6 -4.25926E-6 L 0.20334 -0.1898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7" y="-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5 -0.05074 C 0.00379 0.07581 0.10015 0.16068 0.21148 0.14313 C 0.32628 0.12558 0.4133 0.01215 0.40711 -0.11439 C 0.40082 -0.24151 0.48795 -0.35301 0.60253 -0.37095 C 0.71419 -0.38831 0.81119 -0.30536 0.81738 -0.17805 " pathEditMode="relative" rAng="21300000" ptsTypes="AAA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94" y="-6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20" y="2543301"/>
            <a:ext cx="14253785" cy="32596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0543" y="407566"/>
            <a:ext cx="13929858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320" b="1" i="1" dirty="0">
                <a:solidFill>
                  <a:srgbClr val="0070C0"/>
                </a:solidFill>
                <a:cs typeface="Arial" panose="020B0604020202020204" pitchFamily="34" charset="0"/>
              </a:rPr>
              <a:t>Read &amp; underline the key words.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6211" y="642693"/>
            <a:ext cx="2053481" cy="5355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80" dirty="0"/>
              <a:t>Pre-reading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20" y="1099336"/>
            <a:ext cx="11677900" cy="126198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049686" y="2246711"/>
            <a:ext cx="29626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339527" y="2257160"/>
            <a:ext cx="29626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7012342" y="4378570"/>
            <a:ext cx="3495620" cy="104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856355" y="4733879"/>
            <a:ext cx="3468350" cy="209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2783511" y="4754780"/>
            <a:ext cx="1604119" cy="104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856355" y="5094414"/>
            <a:ext cx="29626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9515185" y="5094414"/>
            <a:ext cx="2011680" cy="104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053681" y="5413148"/>
            <a:ext cx="3536849" cy="104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7409453" y="5413148"/>
            <a:ext cx="1656371" cy="104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296692" y="5758007"/>
            <a:ext cx="37156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820855" y="5758007"/>
            <a:ext cx="29626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938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25" y="1837026"/>
            <a:ext cx="14008858" cy="5005142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10402456" y="2184913"/>
            <a:ext cx="3511296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448560" y="2498421"/>
            <a:ext cx="752420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756075" y="2498421"/>
            <a:ext cx="3715076" cy="156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317162" y="2843281"/>
            <a:ext cx="29626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461468" y="3203815"/>
            <a:ext cx="29626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39924" y="3532397"/>
            <a:ext cx="29626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93419" y="4254069"/>
            <a:ext cx="5360996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39600" y="3559829"/>
            <a:ext cx="29626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724723" y="5759812"/>
            <a:ext cx="2555095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48559" y="6099850"/>
            <a:ext cx="2829415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69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68196" y="208948"/>
            <a:ext cx="139298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1" dirty="0">
                <a:solidFill>
                  <a:srgbClr val="0070C0"/>
                </a:solidFill>
                <a:cs typeface="Arial" panose="020B0604020202020204" pitchFamily="34" charset="0"/>
              </a:rPr>
              <a:t>Read &amp; answer the questions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8196" y="0"/>
            <a:ext cx="2053481" cy="9787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80" dirty="0"/>
              <a:t>While-reading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EA31E9F-272E-E26E-CC29-03B852191324}"/>
              </a:ext>
            </a:extLst>
          </p:cNvPr>
          <p:cNvSpPr txBox="1"/>
          <p:nvPr/>
        </p:nvSpPr>
        <p:spPr>
          <a:xfrm>
            <a:off x="568196" y="1187677"/>
            <a:ext cx="13929858" cy="681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W</a:t>
            </a:r>
            <a:r>
              <a:rPr lang="vi-VN" sz="32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hat</a:t>
            </a: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is the main idea of </a:t>
            </a: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the </a:t>
            </a:r>
            <a:r>
              <a:rPr lang="vi-VN" sz="32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magazine</a:t>
            </a: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article</a:t>
            </a:r>
            <a:r>
              <a:rPr lang="en-US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a. the </a:t>
            </a:r>
            <a:r>
              <a:rPr lang="vi-VN" sz="32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effects</a:t>
            </a: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of</a:t>
            </a: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global</a:t>
            </a: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warming</a:t>
            </a: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3200" kern="100" dirty="0">
              <a:effectLst/>
              <a:latin typeface="#9Slide03 Montserrat Alternates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b. </a:t>
            </a:r>
            <a:r>
              <a:rPr lang="vi-VN" sz="32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ways</a:t>
            </a: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to </a:t>
            </a:r>
            <a:r>
              <a:rPr lang="vi-VN" sz="32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stop</a:t>
            </a: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global</a:t>
            </a: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warming</a:t>
            </a: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3200" kern="100" dirty="0">
              <a:effectLst/>
              <a:latin typeface="#9Slide03 Montserrat Alternates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W</a:t>
            </a:r>
            <a:r>
              <a:rPr lang="vi-VN" sz="32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hat</a:t>
            </a: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creates</a:t>
            </a: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sulfur</a:t>
            </a: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dioxide</a:t>
            </a: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3200" kern="100" dirty="0">
              <a:effectLst/>
              <a:latin typeface="#9Slide03 Montserrat Alternates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3. </a:t>
            </a:r>
            <a:r>
              <a:rPr lang="en-US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he </a:t>
            </a:r>
            <a:r>
              <a:rPr lang="vi-VN" sz="32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word</a:t>
            </a: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consume</a:t>
            </a: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in </a:t>
            </a:r>
            <a:r>
              <a:rPr lang="vi-VN" sz="32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paragraph</a:t>
            </a: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1 </a:t>
            </a:r>
            <a:r>
              <a:rPr lang="vi-VN" sz="32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is</a:t>
            </a: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closest</a:t>
            </a: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in </a:t>
            </a:r>
            <a:r>
              <a:rPr lang="vi-VN" sz="32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meaning</a:t>
            </a: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to _________.</a:t>
            </a:r>
            <a:endParaRPr lang="en-US" sz="3200" kern="100" dirty="0">
              <a:effectLst/>
              <a:latin typeface="#9Slide03 Montserrat Alternates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a. </a:t>
            </a:r>
            <a:r>
              <a:rPr lang="vi-VN" sz="32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eat</a:t>
            </a: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		b. </a:t>
            </a:r>
            <a:r>
              <a:rPr lang="vi-VN" sz="32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use</a:t>
            </a: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		c. </a:t>
            </a:r>
            <a:r>
              <a:rPr lang="vi-VN" sz="32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destroy</a:t>
            </a: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3200" kern="100" dirty="0">
              <a:effectLst/>
              <a:latin typeface="#9Slide03 Montserrat Alternates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4. </a:t>
            </a:r>
            <a:r>
              <a:rPr lang="en-US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W</a:t>
            </a:r>
            <a:r>
              <a:rPr lang="vi-VN" sz="32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hat</a:t>
            </a: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could</a:t>
            </a: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we</a:t>
            </a: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replace</a:t>
            </a: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gas</a:t>
            </a: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with</a:t>
            </a: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3200" kern="100" dirty="0">
              <a:effectLst/>
              <a:latin typeface="#9Slide03 Montserrat Alternates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5. </a:t>
            </a:r>
            <a:r>
              <a:rPr lang="en-US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W</a:t>
            </a:r>
            <a:r>
              <a:rPr lang="vi-VN" sz="32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hat</a:t>
            </a: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should</a:t>
            </a: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we</a:t>
            </a: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stop</a:t>
            </a: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using</a:t>
            </a: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in the </a:t>
            </a:r>
            <a:r>
              <a:rPr lang="vi-VN" sz="32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busy</a:t>
            </a: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parts</a:t>
            </a: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of</a:t>
            </a: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towns</a:t>
            </a: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3200" kern="100" dirty="0">
              <a:effectLst/>
              <a:latin typeface="#9Slide03 Montserrat Alternates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6. </a:t>
            </a:r>
            <a:r>
              <a:rPr lang="en-US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What should the governments </a:t>
            </a:r>
            <a:r>
              <a:rPr lang="vi-VN" sz="32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make</a:t>
            </a: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to </a:t>
            </a:r>
            <a:r>
              <a:rPr lang="vi-VN" sz="32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protect</a:t>
            </a: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forests</a:t>
            </a: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3200" kern="100" dirty="0">
              <a:effectLst/>
              <a:latin typeface="#9Slide03 Montserrat Alternates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7. </a:t>
            </a:r>
            <a:r>
              <a:rPr lang="en-US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</a:t>
            </a:r>
            <a:r>
              <a:rPr lang="vi-VN" sz="32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ow</a:t>
            </a: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can </a:t>
            </a:r>
            <a:r>
              <a:rPr lang="vi-VN" sz="32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people</a:t>
            </a: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save</a:t>
            </a: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energy</a:t>
            </a: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at</a:t>
            </a: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home</a:t>
            </a:r>
            <a:r>
              <a:rPr lang="vi-VN" sz="32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3200" kern="100" dirty="0">
              <a:effectLst/>
              <a:latin typeface="#9Slide03 Montserrat Alternates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685437"/>
      </p:ext>
    </p:extLst>
  </p:cSld>
  <p:clrMapOvr>
    <a:masterClrMapping/>
  </p:clrMapOvr>
  <p:transition spd="med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6078" y="386079"/>
            <a:ext cx="13856194" cy="7457441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92064" y="4003040"/>
            <a:ext cx="3950208" cy="384048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Hình ảnh 2" descr="Ảnh có chứa Đồ họa, thiết kế đồ họa, phim hoạt hình, biểu tượng&#10;&#10;Mô tả được tạo tự động">
            <a:extLst>
              <a:ext uri="{FF2B5EF4-FFF2-40B4-BE49-F238E27FC236}">
                <a16:creationId xmlns:a16="http://schemas.microsoft.com/office/drawing/2014/main" id="{155CB8CD-5C7D-EC43-8FC8-4B4871FEC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69" y="0"/>
            <a:ext cx="14233794" cy="2899612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CEB803D-EF01-194A-6571-32F078E69013}"/>
              </a:ext>
            </a:extLst>
          </p:cNvPr>
          <p:cNvSpPr txBox="1"/>
          <p:nvPr/>
        </p:nvSpPr>
        <p:spPr>
          <a:xfrm>
            <a:off x="806116" y="3176337"/>
            <a:ext cx="1250081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600" dirty="0"/>
              <a:t>You are given 8 pieces of a secret shape</a:t>
            </a:r>
          </a:p>
          <a:p>
            <a:pPr marL="285750" indent="-285750" algn="just">
              <a:buFontTx/>
              <a:buChar char="-"/>
            </a:pPr>
            <a:r>
              <a:rPr lang="en-US" sz="3600" dirty="0"/>
              <a:t>In groups, you match </a:t>
            </a:r>
            <a:r>
              <a:rPr lang="en-US" sz="3600" b="1" dirty="0"/>
              <a:t>the question </a:t>
            </a:r>
            <a:r>
              <a:rPr lang="en-US" sz="3600" dirty="0"/>
              <a:t>(in bold) with </a:t>
            </a:r>
            <a:r>
              <a:rPr lang="en-US" sz="3600" i="1" u="sng" dirty="0"/>
              <a:t>its answer </a:t>
            </a:r>
            <a:r>
              <a:rPr lang="en-US" sz="3600" dirty="0"/>
              <a:t>(smaller size) to get the final shape. </a:t>
            </a:r>
          </a:p>
          <a:p>
            <a:pPr algn="just"/>
            <a:r>
              <a:rPr lang="en-US" sz="3600" b="1" dirty="0">
                <a:solidFill>
                  <a:srgbClr val="FF0000"/>
                </a:solidFill>
              </a:rPr>
              <a:t>Note:</a:t>
            </a:r>
            <a:r>
              <a:rPr lang="en-US" sz="3600" dirty="0"/>
              <a:t> We have 7 questions. </a:t>
            </a:r>
          </a:p>
          <a:p>
            <a:pPr marL="285750" indent="-285750" algn="just">
              <a:buFontTx/>
              <a:buChar char="-"/>
            </a:pPr>
            <a:r>
              <a:rPr lang="en-US" sz="3600" dirty="0"/>
              <a:t>After finishing the shape, please post your result on the </a:t>
            </a:r>
            <a:r>
              <a:rPr lang="en-US" sz="3600" dirty="0" err="1"/>
              <a:t>padlet</a:t>
            </a:r>
            <a:r>
              <a:rPr lang="en-US" sz="3600" dirty="0"/>
              <a:t> given in the group. </a:t>
            </a:r>
          </a:p>
          <a:p>
            <a:pPr marL="285750" indent="-285750" algn="just">
              <a:buFontTx/>
              <a:buChar char="-"/>
            </a:pPr>
            <a:r>
              <a:rPr lang="en-US" sz="3600" dirty="0"/>
              <a:t>The fastest group having the correct shape will be the winner</a:t>
            </a:r>
          </a:p>
        </p:txBody>
      </p:sp>
    </p:spTree>
    <p:extLst>
      <p:ext uri="{BB962C8B-B14F-4D97-AF65-F5344CB8AC3E}">
        <p14:creationId xmlns:p14="http://schemas.microsoft.com/office/powerpoint/2010/main" val="501289824"/>
      </p:ext>
    </p:extLst>
  </p:cSld>
  <p:clrMapOvr>
    <a:masterClrMapping/>
  </p:clrMapOvr>
  <p:transition spd="med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4555C-BE0C-1E3A-B94A-CF3185665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họa, thiết kế đồ họa, phim hoạt hình, biểu tượng&#10;&#10;Mô tả được tạo tự động">
            <a:extLst>
              <a:ext uri="{FF2B5EF4-FFF2-40B4-BE49-F238E27FC236}">
                <a16:creationId xmlns:a16="http://schemas.microsoft.com/office/drawing/2014/main" id="{5C1A5E6A-1CD2-843C-C100-7BC173D73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69" y="0"/>
            <a:ext cx="14233794" cy="703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61852"/>
      </p:ext>
    </p:extLst>
  </p:cSld>
  <p:clrMapOvr>
    <a:masterClrMapping/>
  </p:clrMapOvr>
  <p:transition spd="med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8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14" y="576072"/>
            <a:ext cx="13485571" cy="70774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 descr="Ảnh có chứa hình vẽ, bản phác thảo, Tác phẩm nghệ thuật của trẻ con, tác phẩm nghệ thuật&#10;&#10;Mô tả được tạo tự động">
            <a:extLst>
              <a:ext uri="{FF2B5EF4-FFF2-40B4-BE49-F238E27FC236}">
                <a16:creationId xmlns:a16="http://schemas.microsoft.com/office/drawing/2014/main" id="{252B40A9-625C-D5DF-3A2B-07ACA6169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977" y="772160"/>
            <a:ext cx="10696445" cy="668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712966"/>
      </p:ext>
    </p:extLst>
  </p:cSld>
  <p:clrMapOvr>
    <a:masterClrMapping/>
  </p:clrMapOvr>
  <p:transition spd="med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B2BE6-9D7C-A714-E460-42F44BD4D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6B9E081-1109-105E-D601-5B8EDA18675D}"/>
              </a:ext>
            </a:extLst>
          </p:cNvPr>
          <p:cNvSpPr/>
          <p:nvPr/>
        </p:nvSpPr>
        <p:spPr>
          <a:xfrm>
            <a:off x="568196" y="208948"/>
            <a:ext cx="139298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1" dirty="0">
                <a:solidFill>
                  <a:srgbClr val="0070C0"/>
                </a:solidFill>
                <a:cs typeface="Arial" panose="020B0604020202020204" pitchFamily="34" charset="0"/>
              </a:rPr>
              <a:t>Read &amp; answer the questions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CEFB69-14FE-532A-C478-CE734CA63C7E}"/>
              </a:ext>
            </a:extLst>
          </p:cNvPr>
          <p:cNvSpPr txBox="1"/>
          <p:nvPr/>
        </p:nvSpPr>
        <p:spPr>
          <a:xfrm>
            <a:off x="568196" y="0"/>
            <a:ext cx="2053481" cy="9787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80" dirty="0"/>
              <a:t>While-reading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53EFDE4-F145-9279-9A87-8027090D4BAA}"/>
              </a:ext>
            </a:extLst>
          </p:cNvPr>
          <p:cNvSpPr txBox="1"/>
          <p:nvPr/>
        </p:nvSpPr>
        <p:spPr>
          <a:xfrm>
            <a:off x="568196" y="1187677"/>
            <a:ext cx="13929858" cy="6449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vi-VN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1. </a:t>
            </a:r>
            <a:r>
              <a:rPr lang="en-US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W</a:t>
            </a:r>
            <a:r>
              <a:rPr lang="vi-VN" sz="3000" kern="100" dirty="0" err="1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hat</a:t>
            </a:r>
            <a:r>
              <a:rPr lang="vi-VN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is the main idea of </a:t>
            </a:r>
            <a:r>
              <a:rPr lang="vi-VN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the </a:t>
            </a:r>
            <a:r>
              <a:rPr lang="vi-VN" sz="3000" kern="100" dirty="0" err="1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magazine</a:t>
            </a:r>
            <a:r>
              <a:rPr lang="vi-VN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000" kern="100" dirty="0" err="1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article</a:t>
            </a:r>
            <a:r>
              <a:rPr lang="en-US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vi-VN" sz="30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a. the </a:t>
            </a:r>
            <a:r>
              <a:rPr lang="vi-VN" sz="30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effects</a:t>
            </a:r>
            <a:r>
              <a:rPr lang="vi-VN" sz="30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0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of</a:t>
            </a:r>
            <a:r>
              <a:rPr lang="vi-VN" sz="30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0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global</a:t>
            </a:r>
            <a:r>
              <a:rPr lang="vi-VN" sz="30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0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warming</a:t>
            </a:r>
            <a:r>
              <a:rPr lang="vi-VN" sz="30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3000" kern="100" dirty="0">
              <a:effectLst/>
              <a:latin typeface="#9Slide03 Montserrat Alternates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vi-VN" sz="3000" kern="100" dirty="0">
                <a:solidFill>
                  <a:srgbClr val="FF000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b. </a:t>
            </a:r>
            <a:r>
              <a:rPr lang="vi-VN" sz="3000" kern="100" dirty="0" err="1">
                <a:solidFill>
                  <a:srgbClr val="FF000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ways</a:t>
            </a:r>
            <a:r>
              <a:rPr lang="vi-VN" sz="3000" kern="100" dirty="0">
                <a:solidFill>
                  <a:srgbClr val="FF000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to </a:t>
            </a:r>
            <a:r>
              <a:rPr lang="vi-VN" sz="3000" kern="100" dirty="0" err="1">
                <a:solidFill>
                  <a:srgbClr val="FF000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stop</a:t>
            </a:r>
            <a:r>
              <a:rPr lang="vi-VN" sz="3000" kern="100" dirty="0">
                <a:solidFill>
                  <a:srgbClr val="FF000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000" kern="100" dirty="0" err="1">
                <a:solidFill>
                  <a:srgbClr val="FF000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global</a:t>
            </a:r>
            <a:r>
              <a:rPr lang="vi-VN" sz="3000" kern="100" dirty="0">
                <a:solidFill>
                  <a:srgbClr val="FF000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000" kern="100" dirty="0" err="1">
                <a:solidFill>
                  <a:srgbClr val="FF000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warming</a:t>
            </a:r>
            <a:r>
              <a:rPr lang="vi-VN" sz="3000" kern="100" dirty="0">
                <a:solidFill>
                  <a:srgbClr val="FF000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3000" kern="100" dirty="0">
              <a:solidFill>
                <a:srgbClr val="FF0000"/>
              </a:solidFill>
              <a:effectLst/>
              <a:latin typeface="#9Slide03 Montserrat Alternates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vi-VN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lang="en-US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W</a:t>
            </a:r>
            <a:r>
              <a:rPr lang="vi-VN" sz="3000" kern="100" dirty="0" err="1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hat</a:t>
            </a:r>
            <a:r>
              <a:rPr lang="vi-VN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000" kern="100" dirty="0" err="1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creates</a:t>
            </a:r>
            <a:r>
              <a:rPr lang="vi-VN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000" kern="100" dirty="0" err="1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sulfur</a:t>
            </a:r>
            <a:r>
              <a:rPr lang="vi-VN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000" kern="100" dirty="0" err="1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dioxide</a:t>
            </a:r>
            <a:r>
              <a:rPr lang="vi-VN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? </a:t>
            </a:r>
            <a:r>
              <a:rPr lang="en-US" sz="3000" kern="100" dirty="0">
                <a:solidFill>
                  <a:srgbClr val="FF000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Burning fossil fuels</a:t>
            </a: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vi-VN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3. </a:t>
            </a:r>
            <a:r>
              <a:rPr lang="en-US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vi-VN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he </a:t>
            </a:r>
            <a:r>
              <a:rPr lang="vi-VN" sz="3000" kern="100" dirty="0" err="1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word</a:t>
            </a:r>
            <a:r>
              <a:rPr lang="vi-VN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000" kern="100" dirty="0" err="1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consume</a:t>
            </a:r>
            <a:r>
              <a:rPr lang="vi-VN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in </a:t>
            </a:r>
            <a:r>
              <a:rPr lang="vi-VN" sz="3000" kern="100" dirty="0" err="1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paragraph</a:t>
            </a:r>
            <a:r>
              <a:rPr lang="vi-VN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1 </a:t>
            </a:r>
            <a:r>
              <a:rPr lang="vi-VN" sz="3000" kern="100" dirty="0" err="1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is</a:t>
            </a:r>
            <a:r>
              <a:rPr lang="vi-VN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000" kern="100" dirty="0" err="1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closest</a:t>
            </a:r>
            <a:r>
              <a:rPr lang="vi-VN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in </a:t>
            </a:r>
            <a:r>
              <a:rPr lang="vi-VN" sz="3000" kern="100" dirty="0" err="1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meaning</a:t>
            </a:r>
            <a:r>
              <a:rPr lang="vi-VN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to _____.</a:t>
            </a:r>
            <a:endParaRPr lang="en-US" sz="3000" kern="100" dirty="0">
              <a:solidFill>
                <a:srgbClr val="00B050"/>
              </a:solidFill>
              <a:effectLst/>
              <a:latin typeface="#9Slide03 Montserrat Alternates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vi-VN" sz="30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a. </a:t>
            </a:r>
            <a:r>
              <a:rPr lang="vi-VN" sz="30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eat</a:t>
            </a:r>
            <a:r>
              <a:rPr lang="vi-VN" sz="30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		</a:t>
            </a:r>
            <a:r>
              <a:rPr lang="vi-VN" sz="3000" kern="100" dirty="0">
                <a:solidFill>
                  <a:srgbClr val="FF000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b. </a:t>
            </a:r>
            <a:r>
              <a:rPr lang="vi-VN" sz="3000" kern="100" dirty="0" err="1">
                <a:solidFill>
                  <a:srgbClr val="FF000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use</a:t>
            </a:r>
            <a:r>
              <a:rPr lang="vi-VN" sz="3000" kern="100" dirty="0">
                <a:solidFill>
                  <a:srgbClr val="FF000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0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		c. </a:t>
            </a:r>
            <a:r>
              <a:rPr lang="vi-VN" sz="3000" kern="100" dirty="0" err="1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destroy</a:t>
            </a:r>
            <a:r>
              <a:rPr lang="vi-VN" sz="30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3000" kern="100" dirty="0">
              <a:effectLst/>
              <a:latin typeface="#9Slide03 Montserrat Alternates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vi-VN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4. </a:t>
            </a:r>
            <a:r>
              <a:rPr lang="en-US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W</a:t>
            </a:r>
            <a:r>
              <a:rPr lang="vi-VN" sz="3000" kern="100" dirty="0" err="1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hat</a:t>
            </a:r>
            <a:r>
              <a:rPr lang="vi-VN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000" kern="100" dirty="0" err="1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could</a:t>
            </a:r>
            <a:r>
              <a:rPr lang="vi-VN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000" kern="100" dirty="0" err="1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we</a:t>
            </a:r>
            <a:r>
              <a:rPr lang="vi-VN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000" kern="100" dirty="0" err="1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replace</a:t>
            </a:r>
            <a:r>
              <a:rPr lang="vi-VN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000" kern="100" dirty="0" err="1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gas</a:t>
            </a:r>
            <a:r>
              <a:rPr lang="vi-VN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000" kern="100" dirty="0" err="1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with</a:t>
            </a:r>
            <a:r>
              <a:rPr lang="vi-VN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r>
              <a:rPr lang="en-US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>
                <a:solidFill>
                  <a:srgbClr val="FF000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biofuels</a:t>
            </a: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vi-VN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5. </a:t>
            </a:r>
            <a:r>
              <a:rPr lang="en-US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W</a:t>
            </a:r>
            <a:r>
              <a:rPr lang="vi-VN" sz="3000" kern="100" dirty="0" err="1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hat</a:t>
            </a:r>
            <a:r>
              <a:rPr lang="vi-VN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000" kern="100" dirty="0" err="1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should</a:t>
            </a:r>
            <a:r>
              <a:rPr lang="vi-VN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000" kern="100" dirty="0" err="1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we</a:t>
            </a:r>
            <a:r>
              <a:rPr lang="vi-VN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000" kern="100" dirty="0" err="1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stop</a:t>
            </a:r>
            <a:r>
              <a:rPr lang="vi-VN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000" kern="100" dirty="0" err="1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using</a:t>
            </a:r>
            <a:r>
              <a:rPr lang="vi-VN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in the </a:t>
            </a:r>
            <a:r>
              <a:rPr lang="vi-VN" sz="3000" kern="100" dirty="0" err="1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busy</a:t>
            </a:r>
            <a:r>
              <a:rPr lang="vi-VN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000" kern="100" dirty="0" err="1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parts</a:t>
            </a:r>
            <a:r>
              <a:rPr lang="vi-VN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000" kern="100" dirty="0" err="1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of</a:t>
            </a:r>
            <a:r>
              <a:rPr lang="vi-VN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000" kern="100" dirty="0" err="1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towns</a:t>
            </a:r>
            <a:r>
              <a:rPr lang="vi-VN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r>
              <a:rPr lang="en-US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>
                <a:solidFill>
                  <a:srgbClr val="FF000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Cars and motorbikes </a:t>
            </a: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vi-VN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6. </a:t>
            </a:r>
            <a:r>
              <a:rPr lang="en-US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What should the governments </a:t>
            </a:r>
            <a:r>
              <a:rPr lang="vi-VN" sz="3000" kern="100" dirty="0" err="1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make</a:t>
            </a:r>
            <a:r>
              <a:rPr lang="vi-VN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to </a:t>
            </a:r>
            <a:r>
              <a:rPr lang="vi-VN" sz="3000" kern="100" dirty="0" err="1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protect</a:t>
            </a:r>
            <a:r>
              <a:rPr lang="vi-VN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000" kern="100" dirty="0" err="1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forests</a:t>
            </a:r>
            <a:r>
              <a:rPr lang="vi-VN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r>
              <a:rPr lang="en-US" sz="30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>
                <a:solidFill>
                  <a:srgbClr val="FF000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Strong laws </a:t>
            </a: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vi-VN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7. </a:t>
            </a:r>
            <a:r>
              <a:rPr lang="en-US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</a:t>
            </a:r>
            <a:r>
              <a:rPr lang="vi-VN" sz="3000" kern="100" dirty="0" err="1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ow</a:t>
            </a:r>
            <a:r>
              <a:rPr lang="vi-VN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can </a:t>
            </a:r>
            <a:r>
              <a:rPr lang="vi-VN" sz="3000" kern="100" dirty="0" err="1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people</a:t>
            </a:r>
            <a:r>
              <a:rPr lang="vi-VN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000" kern="100" dirty="0" err="1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save</a:t>
            </a:r>
            <a:r>
              <a:rPr lang="vi-VN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000" kern="100" dirty="0" err="1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energy</a:t>
            </a:r>
            <a:r>
              <a:rPr lang="vi-VN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000" kern="100" dirty="0" err="1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at</a:t>
            </a:r>
            <a:r>
              <a:rPr lang="vi-VN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000" kern="100" dirty="0" err="1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home</a:t>
            </a:r>
            <a:r>
              <a:rPr lang="vi-VN" sz="3000" kern="100" dirty="0">
                <a:solidFill>
                  <a:srgbClr val="00B05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r>
              <a:rPr lang="en-US" sz="3000" kern="100" dirty="0"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>
                <a:solidFill>
                  <a:srgbClr val="FF0000"/>
                </a:solidFill>
                <a:effectLst/>
                <a:latin typeface="#9Slide03 Montserrat Alternates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By turning off the lights</a:t>
            </a:r>
          </a:p>
        </p:txBody>
      </p:sp>
    </p:spTree>
    <p:extLst>
      <p:ext uri="{BB962C8B-B14F-4D97-AF65-F5344CB8AC3E}">
        <p14:creationId xmlns:p14="http://schemas.microsoft.com/office/powerpoint/2010/main" val="3412031198"/>
      </p:ext>
    </p:extLst>
  </p:cSld>
  <p:clrMapOvr>
    <a:masterClrMapping/>
  </p:clrMapOvr>
  <p:transition spd="med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770562"/>
            <a:ext cx="652097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Listen and read</a:t>
            </a:r>
          </a:p>
        </p:txBody>
      </p:sp>
      <p:pic>
        <p:nvPicPr>
          <p:cNvPr id="8" name="CD1 TRACK 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48435" y="1962371"/>
            <a:ext cx="731520" cy="7315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5132" y="628292"/>
            <a:ext cx="2711848" cy="5355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80" dirty="0"/>
              <a:t>Post-reading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26DBAAAD-285E-3828-2C0C-1D5BD386DFD8}"/>
              </a:ext>
            </a:extLst>
          </p:cNvPr>
          <p:cNvSpPr/>
          <p:nvPr/>
        </p:nvSpPr>
        <p:spPr>
          <a:xfrm>
            <a:off x="-19934" y="2764974"/>
            <a:ext cx="1257939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In pairs: </a:t>
            </a:r>
          </a:p>
          <a:p>
            <a:r>
              <a:rPr lang="en-US" sz="44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Do you remember to switch off the lights? </a:t>
            </a:r>
          </a:p>
          <a:p>
            <a:r>
              <a:rPr lang="en-US" sz="44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How else do you save electricity? </a:t>
            </a:r>
          </a:p>
        </p:txBody>
      </p:sp>
      <p:pic>
        <p:nvPicPr>
          <p:cNvPr id="5" name="Hình ảnh 4" descr="Ảnh có chứa bóng đèn, Bóng đèn sợi đốt, hệ thống chiếu sáng, Đèn huỳnh quang compact&#10;&#10;Mô tả được tạo tự động">
            <a:extLst>
              <a:ext uri="{FF2B5EF4-FFF2-40B4-BE49-F238E27FC236}">
                <a16:creationId xmlns:a16="http://schemas.microsoft.com/office/drawing/2014/main" id="{F48621D9-ED2A-AA95-9D8D-5A11137358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4947" y="4114800"/>
            <a:ext cx="4917907" cy="401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8111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5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914A930-EEC6-2AF2-6A1E-8A33423498B7}"/>
              </a:ext>
            </a:extLst>
          </p:cNvPr>
          <p:cNvSpPr txBox="1"/>
          <p:nvPr/>
        </p:nvSpPr>
        <p:spPr>
          <a:xfrm>
            <a:off x="914400" y="1034715"/>
            <a:ext cx="10756232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sun’s </a:t>
            </a:r>
            <a:r>
              <a:rPr lang="en-US" sz="2800" dirty="0" err="1"/>
              <a:t>burnin</a:t>
            </a:r>
            <a:r>
              <a:rPr lang="en-US" sz="2800" dirty="0"/>
              <a:t>' hotter, the skies are turning gray,</a:t>
            </a:r>
            <a:br>
              <a:rPr lang="en-US" sz="2800" dirty="0"/>
            </a:br>
            <a:r>
              <a:rPr lang="en-US" sz="2800" dirty="0"/>
              <a:t>Oceans rising higher, there's no time to delay.</a:t>
            </a:r>
            <a:br>
              <a:rPr lang="en-US" sz="2800" dirty="0"/>
            </a:br>
            <a:r>
              <a:rPr lang="en-US" sz="2800" dirty="0"/>
              <a:t>We’re takin’ what we need, but we don't think twice,</a:t>
            </a:r>
            <a:br>
              <a:rPr lang="en-US" sz="2800" dirty="0"/>
            </a:br>
            <a:r>
              <a:rPr lang="en-US" sz="2800" dirty="0"/>
              <a:t>We’re </a:t>
            </a:r>
            <a:r>
              <a:rPr lang="en-US" sz="2800" u="sng" dirty="0"/>
              <a:t>consuming</a:t>
            </a:r>
            <a:r>
              <a:rPr lang="en-US" sz="2800" dirty="0"/>
              <a:t> all our Earth, now we’re </a:t>
            </a:r>
            <a:r>
              <a:rPr lang="en-US" sz="2800" dirty="0" err="1"/>
              <a:t>payin</a:t>
            </a:r>
            <a:r>
              <a:rPr lang="en-US" sz="2800" dirty="0"/>
              <a:t>' the price.</a:t>
            </a:r>
          </a:p>
          <a:p>
            <a:r>
              <a:rPr lang="en-US" sz="2800" dirty="0"/>
              <a:t>If we don't </a:t>
            </a:r>
            <a:r>
              <a:rPr lang="en-US" sz="2800" u="sng" dirty="0"/>
              <a:t>switch</a:t>
            </a:r>
            <a:r>
              <a:rPr lang="en-US" sz="2800" dirty="0"/>
              <a:t>, if we don't change,</a:t>
            </a:r>
            <a:br>
              <a:rPr lang="en-US" sz="2800" dirty="0"/>
            </a:br>
            <a:r>
              <a:rPr lang="en-US" sz="2800" dirty="0"/>
              <a:t>The world we knew will be rearranged.</a:t>
            </a:r>
            <a:br>
              <a:rPr lang="en-US" sz="2800" dirty="0"/>
            </a:br>
            <a:r>
              <a:rPr lang="en-US" sz="2800" dirty="0"/>
              <a:t>It's time to act, the truth’s in sight,</a:t>
            </a:r>
            <a:br>
              <a:rPr lang="en-US" sz="2800" dirty="0"/>
            </a:br>
            <a:r>
              <a:rPr lang="en-US" sz="2800" dirty="0"/>
              <a:t>We’ve </a:t>
            </a:r>
            <a:r>
              <a:rPr lang="en-US" sz="2800" dirty="0" err="1"/>
              <a:t>gotta</a:t>
            </a:r>
            <a:r>
              <a:rPr lang="en-US" sz="2800" dirty="0"/>
              <a:t> fight for what’s right.</a:t>
            </a:r>
            <a:br>
              <a:rPr lang="en-US" sz="2800" dirty="0"/>
            </a:br>
            <a:r>
              <a:rPr lang="en-US" sz="2800" dirty="0"/>
              <a:t>We </a:t>
            </a:r>
            <a:r>
              <a:rPr lang="en-US" sz="2800" dirty="0" err="1"/>
              <a:t>gotta</a:t>
            </a:r>
            <a:r>
              <a:rPr lang="en-US" sz="2800" dirty="0"/>
              <a:t> </a:t>
            </a:r>
            <a:r>
              <a:rPr lang="en-US" sz="2800" u="sng" dirty="0"/>
              <a:t>prohibit</a:t>
            </a:r>
            <a:r>
              <a:rPr lang="en-US" sz="2800" dirty="0"/>
              <a:t> the waste, stop the greed,</a:t>
            </a:r>
            <a:br>
              <a:rPr lang="en-US" sz="2800" dirty="0"/>
            </a:br>
            <a:r>
              <a:rPr lang="en-US" sz="2800" dirty="0"/>
              <a:t>Switch to a world where we plant new seeds.</a:t>
            </a:r>
            <a:br>
              <a:rPr lang="en-US" sz="2800" dirty="0"/>
            </a:br>
            <a:r>
              <a:rPr lang="en-US" sz="2800" u="sng" dirty="0"/>
              <a:t>Tax </a:t>
            </a:r>
            <a:r>
              <a:rPr lang="en-US" sz="2800" dirty="0"/>
              <a:t>the damage that we've done,</a:t>
            </a:r>
            <a:br>
              <a:rPr lang="en-US" sz="2800" dirty="0"/>
            </a:br>
            <a:r>
              <a:rPr lang="en-US" sz="2800" dirty="0"/>
              <a:t>Invest in </a:t>
            </a:r>
            <a:r>
              <a:rPr lang="en-US" sz="2800" u="sng" dirty="0"/>
              <a:t>biofuels</a:t>
            </a:r>
            <a:r>
              <a:rPr lang="en-US" sz="2800" dirty="0"/>
              <a:t>, the change has just begun.</a:t>
            </a:r>
            <a:br>
              <a:rPr lang="en-US" sz="2800" dirty="0"/>
            </a:br>
            <a:r>
              <a:rPr lang="en-US" sz="2800" u="sng" dirty="0"/>
              <a:t>Consume</a:t>
            </a:r>
            <a:r>
              <a:rPr lang="en-US" sz="2800" dirty="0"/>
              <a:t> with care, let’s take a stand,</a:t>
            </a:r>
            <a:br>
              <a:rPr lang="en-US" sz="2800" dirty="0"/>
            </a:br>
            <a:r>
              <a:rPr lang="en-US" sz="2800" dirty="0"/>
              <a:t>For a </a:t>
            </a:r>
            <a:r>
              <a:rPr lang="en-US" sz="2800" u="sng" dirty="0"/>
              <a:t>sustainable </a:t>
            </a:r>
            <a:r>
              <a:rPr lang="en-US" sz="2800" dirty="0"/>
              <a:t>future, hand in hand.</a:t>
            </a:r>
            <a:br>
              <a:rPr lang="en-US" sz="2800" dirty="0"/>
            </a:br>
            <a:r>
              <a:rPr lang="en-US" sz="2800" u="sng" dirty="0"/>
              <a:t>Remove</a:t>
            </a:r>
            <a:r>
              <a:rPr lang="en-US" sz="2800" dirty="0"/>
              <a:t> the poisons, let the Earth breathe free,</a:t>
            </a:r>
            <a:br>
              <a:rPr lang="en-US" sz="2800" dirty="0"/>
            </a:br>
            <a:r>
              <a:rPr lang="en-US" sz="2800" dirty="0"/>
              <a:t>It's the </a:t>
            </a:r>
            <a:r>
              <a:rPr lang="en-US" sz="2800" u="sng" dirty="0"/>
              <a:t>natural</a:t>
            </a:r>
            <a:r>
              <a:rPr lang="en-US" sz="2800" dirty="0"/>
              <a:t> way for you and me</a:t>
            </a:r>
          </a:p>
          <a:p>
            <a:endParaRPr lang="en-US" sz="2800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3E8E5EC-2438-48E4-66C9-9E83ABED660C}"/>
              </a:ext>
            </a:extLst>
          </p:cNvPr>
          <p:cNvSpPr txBox="1"/>
          <p:nvPr/>
        </p:nvSpPr>
        <p:spPr>
          <a:xfrm>
            <a:off x="2033338" y="264695"/>
            <a:ext cx="9023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#9Slide03 AmpleSoft" panose="02000000000000000000" pitchFamily="2" charset="0"/>
              </a:rPr>
              <a:t>THE SUN’S BURNIN’ HOTTER, THE SKIES ARE</a:t>
            </a:r>
          </a:p>
        </p:txBody>
      </p:sp>
      <p:pic>
        <p:nvPicPr>
          <p:cNvPr id="4" name="The sun’s burnin' hotter, the skies are  (1)">
            <a:hlinkClick r:id="" action="ppaction://media"/>
            <a:extLst>
              <a:ext uri="{FF2B5EF4-FFF2-40B4-BE49-F238E27FC236}">
                <a16:creationId xmlns:a16="http://schemas.microsoft.com/office/drawing/2014/main" id="{F064BCC6-8CD6-D440-1733-A922D36066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67432" y="3815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281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4710410" cy="82317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61505" y="3835658"/>
            <a:ext cx="6462005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60" dirty="0">
                <a:solidFill>
                  <a:srgbClr val="FF0000"/>
                </a:solidFill>
                <a:cs typeface="Arial" panose="020B0604020202020204" pitchFamily="34" charset="0"/>
              </a:rPr>
              <a:t>Unit 4</a:t>
            </a:r>
            <a:r>
              <a:rPr lang="en-US" sz="3360" dirty="0">
                <a:cs typeface="Arial" panose="020B0604020202020204" pitchFamily="34" charset="0"/>
              </a:rPr>
              <a:t>: Global warming </a:t>
            </a:r>
          </a:p>
          <a:p>
            <a:pPr algn="ctr"/>
            <a:r>
              <a:rPr lang="en-US" sz="3360" dirty="0">
                <a:solidFill>
                  <a:srgbClr val="00B0F0"/>
                </a:solidFill>
                <a:cs typeface="Arial" panose="020B0604020202020204" pitchFamily="34" charset="0"/>
              </a:rPr>
              <a:t>Lesson 2.1: Vocab. &amp; Reading</a:t>
            </a:r>
          </a:p>
          <a:p>
            <a:pPr algn="ctr"/>
            <a:r>
              <a:rPr lang="en-US" sz="3360" dirty="0">
                <a:solidFill>
                  <a:srgbClr val="92D050"/>
                </a:solidFill>
                <a:cs typeface="Arial" panose="020B0604020202020204" pitchFamily="34" charset="0"/>
              </a:rPr>
              <a:t>Pages: 40 &amp; 41 </a:t>
            </a: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045" y="450668"/>
            <a:ext cx="11118288" cy="737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2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745B3820-2AF6-55B7-FF3D-B2F9C93B9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326"/>
            <a:ext cx="12503888" cy="565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74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85516" y="584111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5400" b="1" kern="0" spc="-134" dirty="0">
                <a:solidFill>
                  <a:srgbClr val="000000"/>
                </a:solidFill>
                <a:latin typeface="HGSoeiKakugothicUB" panose="020B0A09000000000000" pitchFamily="49" charset="-128"/>
                <a:ea typeface="HGSoeiKakugothicUB" panose="020B0A09000000000000" pitchFamily="49" charset="-128"/>
                <a:cs typeface="Inter Bold" pitchFamily="34" charset="-120"/>
              </a:rPr>
              <a:t>Biofuel</a:t>
            </a:r>
            <a:endParaRPr lang="en-US" sz="5400" dirty="0">
              <a:latin typeface="HGSoeiKakugothicUB" panose="020B0A09000000000000" pitchFamily="49" charset="-128"/>
              <a:ea typeface="HGSoeiKakugothicUB" panose="020B0A09000000000000" pitchFamily="49" charset="-128"/>
            </a:endParaRPr>
          </a:p>
        </p:txBody>
      </p:sp>
      <p:sp>
        <p:nvSpPr>
          <p:cNvPr id="4" name="Text 1"/>
          <p:cNvSpPr/>
          <p:nvPr/>
        </p:nvSpPr>
        <p:spPr>
          <a:xfrm>
            <a:off x="6166842" y="706998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400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Renewable energy source from </a:t>
            </a:r>
          </a:p>
          <a:p>
            <a:pPr marL="0" indent="0">
              <a:lnSpc>
                <a:spcPts val="2850"/>
              </a:lnSpc>
              <a:buNone/>
            </a:pPr>
            <a:r>
              <a:rPr lang="en-US" sz="400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organic matter.</a:t>
            </a:r>
            <a:endParaRPr lang="en-US" sz="4000" dirty="0"/>
          </a:p>
        </p:txBody>
      </p:sp>
      <p:sp>
        <p:nvSpPr>
          <p:cNvPr id="8" name="Text 5"/>
          <p:cNvSpPr/>
          <p:nvPr/>
        </p:nvSpPr>
        <p:spPr>
          <a:xfrm>
            <a:off x="7017306" y="4958120"/>
            <a:ext cx="292774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en-US" sz="1750" dirty="0">
              <a:latin typeface="HGSoeiKakugothicUB" panose="020B0A09000000000000" pitchFamily="49" charset="-128"/>
              <a:ea typeface="HGSoeiKakugothicUB" panose="020B0A09000000000000" pitchFamily="49" charset="-128"/>
            </a:endParaRPr>
          </a:p>
        </p:txBody>
      </p:sp>
      <p:pic>
        <p:nvPicPr>
          <p:cNvPr id="6" name="Hình ảnh 5" descr="Ảnh có chứa văn bản, màu xanh lá cây, tường, cỏ&#10;&#10;Mô tả được tạo tự động">
            <a:extLst>
              <a:ext uri="{FF2B5EF4-FFF2-40B4-BE49-F238E27FC236}">
                <a16:creationId xmlns:a16="http://schemas.microsoft.com/office/drawing/2014/main" id="{F7D3B8F3-87DA-9958-FECF-2C8912D99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0621" y="30361"/>
            <a:ext cx="8975558" cy="555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6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7061" y="0"/>
            <a:ext cx="7663339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0331" y="582573"/>
            <a:ext cx="5288637" cy="661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200"/>
              </a:lnSpc>
              <a:buNone/>
            </a:pPr>
            <a:r>
              <a:rPr lang="en-US" sz="4800" b="1" kern="0" spc="-125" dirty="0">
                <a:solidFill>
                  <a:srgbClr val="000000"/>
                </a:solidFill>
                <a:latin typeface="HGSoeiKakugothicUB" panose="020B0A09000000000000" pitchFamily="49" charset="-128"/>
                <a:ea typeface="HGSoeiKakugothicUB" panose="020B0A09000000000000" pitchFamily="49" charset="-128"/>
                <a:cs typeface="Inter Bold" pitchFamily="34" charset="-120"/>
              </a:rPr>
              <a:t>Consume</a:t>
            </a:r>
            <a:endParaRPr lang="en-US" sz="4800" dirty="0">
              <a:latin typeface="HGSoeiKakugothicUB" panose="020B0A09000000000000" pitchFamily="49" charset="-128"/>
              <a:ea typeface="HGSoeiKakugothicUB" panose="020B0A09000000000000" pitchFamily="49" charset="-128"/>
            </a:endParaRPr>
          </a:p>
        </p:txBody>
      </p:sp>
      <p:sp>
        <p:nvSpPr>
          <p:cNvPr id="4" name="Text 1"/>
          <p:cNvSpPr/>
          <p:nvPr/>
        </p:nvSpPr>
        <p:spPr>
          <a:xfrm>
            <a:off x="0" y="2102330"/>
            <a:ext cx="7663339" cy="3384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4000" kern="0" spc="-33" dirty="0">
                <a:solidFill>
                  <a:srgbClr val="272525"/>
                </a:solidFill>
                <a:latin typeface="HGSMinchoE" panose="020B0400000000000000" pitchFamily="18" charset="-128"/>
                <a:ea typeface="HGSMinchoE" panose="020B0400000000000000" pitchFamily="18" charset="-128"/>
                <a:cs typeface="Inter" pitchFamily="34" charset="-120"/>
              </a:rPr>
              <a:t>To use up resources or energy.</a:t>
            </a:r>
            <a:endParaRPr lang="en-US" sz="4000" dirty="0">
              <a:latin typeface="HGSMinchoE" panose="020B0400000000000000" pitchFamily="18" charset="-128"/>
              <a:ea typeface="HGSMinchoE" panose="020B0400000000000000" pitchFamily="18" charset="-128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959941" y="5315069"/>
            <a:ext cx="195263" cy="317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endParaRPr lang="en-US" sz="24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5932967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29814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6600" b="1" kern="0" spc="-134" dirty="0">
                <a:solidFill>
                  <a:srgbClr val="000000"/>
                </a:solidFill>
                <a:latin typeface="HGSSoeiKakugothicUB" panose="020B0A00000000000000" pitchFamily="34" charset="-128"/>
                <a:ea typeface="HGSSoeiKakugothicUB" panose="020B0A00000000000000" pitchFamily="34" charset="-128"/>
                <a:cs typeface="Inter Bold" pitchFamily="34" charset="-120"/>
              </a:rPr>
              <a:t>Law</a:t>
            </a:r>
            <a:endParaRPr lang="en-US" sz="6600" dirty="0">
              <a:latin typeface="HGSSoeiKakugothicUB" panose="020B0A00000000000000" pitchFamily="34" charset="-128"/>
              <a:ea typeface="HGSSoeiKakugothicUB" panose="020B0A00000000000000" pitchFamily="34" charset="-128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3347085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360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rule created and enforced by a government.</a:t>
            </a:r>
            <a:endParaRPr lang="en-US" sz="3600" dirty="0"/>
          </a:p>
        </p:txBody>
      </p:sp>
      <p:sp>
        <p:nvSpPr>
          <p:cNvPr id="5" name="Shape 2"/>
          <p:cNvSpPr/>
          <p:nvPr/>
        </p:nvSpPr>
        <p:spPr>
          <a:xfrm>
            <a:off x="6280190" y="3965138"/>
            <a:ext cx="7556421" cy="1966198"/>
          </a:xfrm>
          <a:prstGeom prst="roundRect">
            <a:avLst>
              <a:gd name="adj" fmla="val 4845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9"/>
          <p:cNvSpPr/>
          <p:nvPr/>
        </p:nvSpPr>
        <p:spPr>
          <a:xfrm>
            <a:off x="6287810" y="5273397"/>
            <a:ext cx="75411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7926" y="614482"/>
            <a:ext cx="5582722" cy="697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450"/>
              </a:lnSpc>
              <a:buNone/>
            </a:pPr>
            <a:r>
              <a:rPr lang="en-US" sz="4800" b="1" kern="0" spc="-132" dirty="0">
                <a:solidFill>
                  <a:srgbClr val="000000"/>
                </a:solidFill>
                <a:latin typeface="HGSSoeiKakugothicUB" panose="020B0A00000000000000" pitchFamily="34" charset="-128"/>
                <a:ea typeface="HGSSoeiKakugothicUB" panose="020B0A00000000000000" pitchFamily="34" charset="-128"/>
                <a:cs typeface="Inter Bold" pitchFamily="34" charset="-120"/>
              </a:rPr>
              <a:t>Prohibit</a:t>
            </a:r>
            <a:endParaRPr lang="en-US" sz="4800" dirty="0">
              <a:latin typeface="HGSSoeiKakugothicUB" panose="020B0A00000000000000" pitchFamily="34" charset="-128"/>
              <a:ea typeface="HGSSoeiKakugothicUB" panose="020B0A00000000000000" pitchFamily="34" charset="-128"/>
            </a:endParaRPr>
          </a:p>
        </p:txBody>
      </p:sp>
      <p:sp>
        <p:nvSpPr>
          <p:cNvPr id="4" name="Text 1"/>
          <p:cNvSpPr/>
          <p:nvPr/>
        </p:nvSpPr>
        <p:spPr>
          <a:xfrm>
            <a:off x="6183705" y="2015472"/>
            <a:ext cx="7580948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3600" kern="0" spc="-35" dirty="0">
                <a:solidFill>
                  <a:srgbClr val="FF000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To forbid or ban something.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1051</Words>
  <Application>Microsoft Office PowerPoint</Application>
  <PresentationFormat>Tùy chỉnh</PresentationFormat>
  <Paragraphs>132</Paragraphs>
  <Slides>28</Slides>
  <Notes>5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28</vt:i4>
      </vt:variant>
    </vt:vector>
  </HeadingPairs>
  <TitlesOfParts>
    <vt:vector size="41" baseType="lpstr">
      <vt:lpstr>HGSMinchoE</vt:lpstr>
      <vt:lpstr>HGSoeiKakugothicUB</vt:lpstr>
      <vt:lpstr>HGSSoeiKakugothicUB</vt:lpstr>
      <vt:lpstr>Meiryo</vt:lpstr>
      <vt:lpstr>#9Slide03 AmpleSoft</vt:lpstr>
      <vt:lpstr>#9Slide03 Montserrat Alternates</vt:lpstr>
      <vt:lpstr>Arial</vt:lpstr>
      <vt:lpstr>Calibri (Thân)</vt:lpstr>
      <vt:lpstr>Comic Sans MS</vt:lpstr>
      <vt:lpstr>Inter</vt:lpstr>
      <vt:lpstr>Source Sans Pro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PHAM THI NGOC ANH</cp:lastModifiedBy>
  <cp:revision>38</cp:revision>
  <dcterms:created xsi:type="dcterms:W3CDTF">2024-11-15T21:32:56Z</dcterms:created>
  <dcterms:modified xsi:type="dcterms:W3CDTF">2024-12-06T13:50:33Z</dcterms:modified>
</cp:coreProperties>
</file>