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5" r:id="rId7"/>
    <p:sldId id="266" r:id="rId8"/>
    <p:sldId id="267" r:id="rId9"/>
    <p:sldId id="264" r:id="rId10"/>
    <p:sldId id="303" r:id="rId11"/>
    <p:sldId id="270" r:id="rId12"/>
    <p:sldId id="304" r:id="rId13"/>
    <p:sldId id="271" r:id="rId14"/>
    <p:sldId id="273" r:id="rId15"/>
    <p:sldId id="274" r:id="rId16"/>
    <p:sldId id="301" r:id="rId17"/>
    <p:sldId id="275" r:id="rId18"/>
    <p:sldId id="302" r:id="rId19"/>
    <p:sldId id="276" r:id="rId20"/>
    <p:sldId id="280" r:id="rId21"/>
    <p:sldId id="305" r:id="rId22"/>
    <p:sldId id="306" r:id="rId23"/>
    <p:sldId id="307" r:id="rId24"/>
    <p:sldId id="283" r:id="rId25"/>
    <p:sldId id="308" r:id="rId26"/>
    <p:sldId id="286" r:id="rId27"/>
    <p:sldId id="311" r:id="rId28"/>
    <p:sldId id="309" r:id="rId29"/>
    <p:sldId id="310" r:id="rId30"/>
    <p:sldId id="291" r:id="rId31"/>
    <p:sldId id="288" r:id="rId32"/>
    <p:sldId id="312" r:id="rId33"/>
    <p:sldId id="292" r:id="rId34"/>
    <p:sldId id="313" r:id="rId35"/>
    <p:sldId id="314" r:id="rId36"/>
    <p:sldId id="315" r:id="rId37"/>
    <p:sldId id="316" r:id="rId38"/>
    <p:sldId id="294" r:id="rId39"/>
    <p:sldId id="295" r:id="rId40"/>
    <p:sldId id="297" r:id="rId41"/>
    <p:sldId id="298" r:id="rId42"/>
    <p:sldId id="31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2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0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A8DC-92D9-43EF-BADE-5FADE45B57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5.mp4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7.mp4"/><Relationship Id="rId7" Type="http://schemas.openxmlformats.org/officeDocument/2006/relationships/image" Target="../media/image3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09643" y="193556"/>
            <a:ext cx="3266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9" name="nhạc chào mừng 1 (mở đầ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283" y="1590732"/>
            <a:ext cx="7352915" cy="410755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09644" y="1097585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2513064">
            <a:off x="936849" y="2825585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4289290">
            <a:off x="10206905" y="475354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4" name="Isosceles Triangle 13"/>
          <p:cNvSpPr/>
          <p:nvPr/>
        </p:nvSpPr>
        <p:spPr>
          <a:xfrm rot="867654">
            <a:off x="1031528" y="5462066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 rot="8106577">
            <a:off x="10206906" y="4952631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0914" t="13726" r="10262" b="14117"/>
          <a:stretch/>
        </p:blipFill>
        <p:spPr>
          <a:xfrm>
            <a:off x="6431550" y="5050517"/>
            <a:ext cx="1715436" cy="15703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64" y="3432470"/>
            <a:ext cx="1078981" cy="1078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119" y="3228416"/>
            <a:ext cx="1225222" cy="1153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09" y="1199608"/>
            <a:ext cx="1170131" cy="117013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87465"/>
              </p:ext>
            </p:extLst>
          </p:nvPr>
        </p:nvGraphicFramePr>
        <p:xfrm>
          <a:off x="383849" y="1042548"/>
          <a:ext cx="11422669" cy="5034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151"/>
                <a:gridCol w="5993348"/>
                <a:gridCol w="3527170"/>
              </a:tblGrid>
              <a:tr h="45849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414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223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ẩm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709575" y="326141"/>
            <a:ext cx="406713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1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8196" y="1774819"/>
            <a:ext cx="3065263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Lượng bức xạ mặt trời lớn.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8196" y="2254655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Tổng số giờ nắng từ 1400 giờ - 3000 giờ.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9676" y="2698610"/>
            <a:ext cx="520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Nhiệt độ trung bình năm trên 20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80958" y="3182961"/>
            <a:ext cx="4748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Miền Nam có nhiệt độ TB cao hơn miền Bắc.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6834" y="1913780"/>
            <a:ext cx="30660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Nước ta nằm trong khu vực nội chí tuyến, một năm có 2 lần Mặt Trời lên thiên đỉnh, góc nhập xạ lớn.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18196" y="4068692"/>
            <a:ext cx="5358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Độ ẩm tương đối cao, trên 80%.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79676" y="4575728"/>
            <a:ext cx="593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Tổng lượng mưa trong năm lớn, từ 1500mm – 2000mm.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8502" y="5006994"/>
            <a:ext cx="3164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Lượng mưa có sự phân hoá.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26592" y="4068692"/>
            <a:ext cx="2976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Do các khối khí di chuyển qua biển kết hợp với yếu tố địa hình.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919" y="1618717"/>
            <a:ext cx="1316131" cy="1216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18418" t="29922" r="14445" b="31177"/>
          <a:stretch/>
        </p:blipFill>
        <p:spPr>
          <a:xfrm>
            <a:off x="9747995" y="5006994"/>
            <a:ext cx="2012732" cy="11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CHÚNG TỚ LÀ CHUYÊN GIA KHÍ HẬU…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39" y="1213360"/>
            <a:ext cx="4986500" cy="42776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689751" y="863843"/>
            <a:ext cx="442695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25518" y="1013436"/>
            <a:ext cx="5134359" cy="2448521"/>
            <a:chOff x="1525518" y="1013436"/>
            <a:chExt cx="5134359" cy="2448521"/>
          </a:xfrm>
        </p:grpSpPr>
        <p:sp>
          <p:nvSpPr>
            <p:cNvPr id="6" name="Rectangle 5"/>
            <p:cNvSpPr/>
            <p:nvPr/>
          </p:nvSpPr>
          <p:spPr>
            <a:xfrm>
              <a:off x="2498214" y="1013436"/>
              <a:ext cx="4161663" cy="2423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vi-VN" sz="36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 sao Việt Nam không có khí hậu khô hạn như các nước cùng vĩ độ</a:t>
              </a:r>
              <a:r>
                <a:rPr lang="vi-VN" sz="36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?”</a:t>
              </a:r>
              <a:endParaRPr 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5518" y="3416238"/>
              <a:ext cx="4426954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5" y="0"/>
            <a:ext cx="2520806" cy="35658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0517" y="3565831"/>
            <a:ext cx="6199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 -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ằm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hoàn toàn trong vùng nhiệt đới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bán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cầu Bắc, có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nề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nhiệt cao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Nằm trong khu vực ảnh hưởng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Mậu dịch và gió mùa châu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0517" y="5784453"/>
            <a:ext cx="1137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trữ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dồi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97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2353" y="1775012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7872" y="1775009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6141" y="1775010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090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6983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35252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732854"/>
            <a:ext cx="2935126" cy="3332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73" y="2732854"/>
            <a:ext cx="2825480" cy="3332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700" y="2732855"/>
            <a:ext cx="2881194" cy="3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54333" y="1600404"/>
            <a:ext cx="7376595" cy="4651896"/>
            <a:chOff x="4454333" y="1600404"/>
            <a:chExt cx="7376595" cy="4651896"/>
          </a:xfrm>
        </p:grpSpPr>
        <p:sp>
          <p:nvSpPr>
            <p:cNvPr id="9" name="Rectangle 8"/>
            <p:cNvSpPr/>
            <p:nvPr/>
          </p:nvSpPr>
          <p:spPr>
            <a:xfrm>
              <a:off x="4454333" y="1693747"/>
              <a:ext cx="7376595" cy="4558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35976" y="1600404"/>
              <a:ext cx="4128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CHUYỂN GIAO NHIỆM VỤ</a:t>
              </a:r>
              <a:endPara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65678" y="2215991"/>
            <a:ext cx="6518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Nghiên cứu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nội dung mục I.1.c trang 9 và hình 2 và Atlat địa lí Việt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5678" y="3215489"/>
            <a:ext cx="6587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 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VỤ: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oàn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6454" y="3832052"/>
            <a:ext cx="5435351" cy="55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5678" y="4479521"/>
            <a:ext cx="67847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BÁO CÁO SP: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Các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có cùng 1 nội dung làm việc chuyển sản phẩm cho nhau, nhóm sau bổ sung vào sản phẩm của nhóm trước (bằng bút lông khác màu).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5849" y="1693747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4960" y="1855114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08" y="2651592"/>
            <a:ext cx="2881194" cy="33322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2343" y="188329"/>
            <a:ext cx="296106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PHIẾU HỌC TẬP SỐ </a:t>
            </a: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56583"/>
              </p:ext>
            </p:extLst>
          </p:nvPr>
        </p:nvGraphicFramePr>
        <p:xfrm>
          <a:off x="322893" y="1546135"/>
          <a:ext cx="7360797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892"/>
                <a:gridCol w="1036624"/>
                <a:gridCol w="952294"/>
                <a:gridCol w="1059298"/>
                <a:gridCol w="1145888"/>
                <a:gridCol w="1154876"/>
                <a:gridCol w="909925"/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827690"/>
              </p:ext>
            </p:extLst>
          </p:nvPr>
        </p:nvGraphicFramePr>
        <p:xfrm>
          <a:off x="322893" y="4491454"/>
          <a:ext cx="7360797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884"/>
                <a:gridCol w="1144756"/>
                <a:gridCol w="1013794"/>
                <a:gridCol w="1042297"/>
                <a:gridCol w="1016107"/>
                <a:gridCol w="1157081"/>
                <a:gridCol w="912878"/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 chất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 gió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 quả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48194" y="926682"/>
            <a:ext cx="4624984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1, 3, 5: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8194" y="3872001"/>
            <a:ext cx="4431021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2, 4, 6: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893" y="175923"/>
            <a:ext cx="1715950" cy="965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72" y="108787"/>
            <a:ext cx="4317240" cy="65772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254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476" y="684429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</a:t>
            </a: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46322"/>
              </p:ext>
            </p:extLst>
          </p:nvPr>
        </p:nvGraphicFramePr>
        <p:xfrm>
          <a:off x="332767" y="3359375"/>
          <a:ext cx="11511595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039"/>
                <a:gridCol w="1770338"/>
                <a:gridCol w="2937134"/>
                <a:gridCol w="1951629"/>
                <a:gridCol w="1654543"/>
                <a:gridCol w="1700912"/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0757" y="1320693"/>
            <a:ext cx="3427541" cy="1071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1, 3, 5: 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3856" y="4471506"/>
            <a:ext cx="980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Xi 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9273" y="220144"/>
            <a:ext cx="3316140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867450" y="4239885"/>
            <a:ext cx="2472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Đầu mùa đông: Lạnh 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Giữa và cuối mùa: lạnh ẩm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47343" y="4289083"/>
            <a:ext cx="1841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Bạch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16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B)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54484" y="3948351"/>
            <a:ext cx="13674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Tháng 11 đến tháng 4 năm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104" y="4684902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80" y="220144"/>
            <a:ext cx="3526606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32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  <p:bldP spid="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848" y="991920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</a:t>
            </a: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97012"/>
              </p:ext>
            </p:extLst>
          </p:nvPr>
        </p:nvGraphicFramePr>
        <p:xfrm>
          <a:off x="359660" y="3385063"/>
          <a:ext cx="7728300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963"/>
                <a:gridCol w="5329337"/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32129" y="1628184"/>
            <a:ext cx="3427541" cy="1071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1, 3, 5: </a:t>
            </a:r>
            <a:endParaRPr lang="en-US" sz="2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1366" y="4279702"/>
            <a:ext cx="4972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 Bắc có một mùa đông lạnh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phùn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1820" y="281430"/>
            <a:ext cx="3316140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12. GGIO MUA VN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7788" y="281430"/>
            <a:ext cx="3593882" cy="62779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045" y="246108"/>
            <a:ext cx="3899248" cy="64360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119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087618"/>
              </p:ext>
            </p:extLst>
          </p:nvPr>
        </p:nvGraphicFramePr>
        <p:xfrm>
          <a:off x="332766" y="3291135"/>
          <a:ext cx="11594775" cy="343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318"/>
                <a:gridCol w="3682217"/>
                <a:gridCol w="1525405"/>
                <a:gridCol w="1589900"/>
                <a:gridCol w="1605316"/>
                <a:gridCol w="1900619"/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20882" y="4053693"/>
            <a:ext cx="32293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7" y="132321"/>
            <a:ext cx="3462984" cy="30254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44507" y="828998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</a:t>
            </a: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249" y="1465262"/>
            <a:ext cx="3148619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2, 4, 6: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9217" y="144801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427041" y="4360937"/>
            <a:ext cx="1250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432" y="5008329"/>
            <a:ext cx="1197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nước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19010" y="4375396"/>
            <a:ext cx="1079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Tháng 5 đến tháng 10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74709" y="3910197"/>
            <a:ext cx="1737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4517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821833"/>
              </p:ext>
            </p:extLst>
          </p:nvPr>
        </p:nvGraphicFramePr>
        <p:xfrm>
          <a:off x="332767" y="3400319"/>
          <a:ext cx="7627892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2915"/>
                <a:gridCol w="6284977"/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842448" y="4039234"/>
            <a:ext cx="5916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).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507" y="1000004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</a:t>
            </a: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HỌC TẬP SỐ </a:t>
            </a:r>
            <a:r>
              <a:rPr lang="it-IT" sz="2800" b="1" dirty="0" smtClean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249" y="1636268"/>
            <a:ext cx="3148619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2, 4, 6: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4615" y="246108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12. GI MUA VN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952" y="253984"/>
            <a:ext cx="3521781" cy="632060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045" y="246108"/>
            <a:ext cx="3899248" cy="64360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75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6494" y="3864062"/>
            <a:ext cx="6738024" cy="27563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6495" y="1207959"/>
            <a:ext cx="6738023" cy="2355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887104"/>
            <a:chOff x="0" y="0"/>
            <a:chExt cx="12192000" cy="88710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8871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13864" y="120386"/>
              <a:ext cx="4397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CHUYÊN GIA KHÍ HẬU…</a:t>
              </a:r>
              <a:endPara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65" y="1508551"/>
            <a:ext cx="6409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  <a:endParaRPr lang="en-US" sz="36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377" y="4430408"/>
            <a:ext cx="593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Miền Bắc: mùa đông lạnh, ít mưa; mùa hạ nóng, ẩm, mưa nhiều.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0272" y="5203113"/>
            <a:ext cx="5930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Ở miền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Nam: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có một mùa mưa và một mùa khô rõ rệt.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377" y="5682076"/>
            <a:ext cx="5983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Miền Trung: mùa hạ rất khô và nóng; mùa mưa lùi về thu đông.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336" y="3988936"/>
            <a:ext cx="3239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Tạo ra sự phân mùa khí hậu: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393" y="120386"/>
            <a:ext cx="4048158" cy="650001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088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1986" y="377267"/>
            <a:ext cx="55980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GAME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ONG TÌM CHỬ 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0612" y="2111188"/>
            <a:ext cx="5755341" cy="4056256"/>
            <a:chOff x="860612" y="2111188"/>
            <a:chExt cx="5755341" cy="4056256"/>
          </a:xfrm>
        </p:grpSpPr>
        <p:sp>
          <p:nvSpPr>
            <p:cNvPr id="6" name="Rectangle 5"/>
            <p:cNvSpPr/>
            <p:nvPr/>
          </p:nvSpPr>
          <p:spPr>
            <a:xfrm>
              <a:off x="860612" y="2474259"/>
              <a:ext cx="5755341" cy="36931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60076" y="3188075"/>
              <a:ext cx="535641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3 </a:t>
              </a:r>
              <a:r>
                <a:rPr lang="en-US" sz="2800" dirty="0" err="1" smtClean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097741" y="2111188"/>
              <a:ext cx="3254188" cy="8606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LUẬT CHƠI</a:t>
              </a:r>
              <a:endParaRPr lang="en-US" sz="36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1" name="Isosceles Triangle 10"/>
          <p:cNvSpPr/>
          <p:nvPr/>
        </p:nvSpPr>
        <p:spPr>
          <a:xfrm rot="2513064">
            <a:off x="1021838" y="500887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4289290">
            <a:off x="10136055" y="278560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82" y="2101319"/>
            <a:ext cx="346892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3193" y="156496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a. ĐỊA HÌNH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9581" y="847462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09192" y="1564962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 SÔNG NGÒI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2692" y="155358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c. ĐẤT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0380" y="1545014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d. SINH VẬT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153" y="2197987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85954" y="2428338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VÒNG CHUYÊN GIA</a:t>
            </a:r>
            <a:endParaRPr lang="en-US" sz="280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222" y="3003389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221" y="3870103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277" y="4674210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53867" y="4672989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5811" y="3885387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31457" y="2886342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9192" y="3209366"/>
            <a:ext cx="698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YÊU CẦU: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HS nghiên cứu nội dung SGK mục mục I.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trang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11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4690" y="3703493"/>
            <a:ext cx="8097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tiêu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1, 5: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địa hình và giải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2, 6: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ngòi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3, 7: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4, 8: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</a:t>
            </a:r>
            <a:r>
              <a:rPr lang="vi-VN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4690" y="5674947"/>
            <a:ext cx="305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THỜI GIAN: 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5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7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724" y="5436862"/>
            <a:ext cx="2017163" cy="11346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5153" y="940798"/>
            <a:ext cx="825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qua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 animBg="1"/>
      <p:bldP spid="5" grpId="0"/>
      <p:bldP spid="6" grpId="0" animBg="1"/>
      <p:bldP spid="15" grpId="0"/>
      <p:bldP spid="16" grpId="0"/>
      <p:bldP spid="17" grpId="0"/>
      <p:bldP spid="18" grpId="0" animBg="1"/>
      <p:bldP spid="2" grpId="0"/>
      <p:bldP spid="8" grpId="0"/>
      <p:bldP spid="9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3193" y="156496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a. ĐỊA HÌNH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9581" y="847462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09192" y="1564962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 SÔNG NGÒI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2692" y="155358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c. ĐẤT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0380" y="1545014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d. SINH VẬT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153" y="2197987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222" y="3003389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221" y="3870103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277" y="4674210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53867" y="4672989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5811" y="3885387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31457" y="2886342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724" y="5436862"/>
            <a:ext cx="2017163" cy="113465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5153" y="940798"/>
            <a:ext cx="825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qua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4440" y="2316885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Bahnschrift Condensed" panose="020B0502040204020203" pitchFamily="34" charset="0"/>
              </a:rPr>
              <a:t>TIÊU CHÍ ĐÁNH GIÁ SẢN PHẨM</a:t>
            </a:r>
            <a:endParaRPr lang="en-US" sz="280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132650"/>
              </p:ext>
            </p:extLst>
          </p:nvPr>
        </p:nvGraphicFramePr>
        <p:xfrm>
          <a:off x="3933086" y="2890232"/>
          <a:ext cx="775240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20"/>
                <a:gridCol w="4693023"/>
                <a:gridCol w="914400"/>
                <a:gridCol w="981636"/>
                <a:gridCol w="551329"/>
              </a:tblGrid>
              <a:tr h="375920">
                <a:tc>
                  <a:txBody>
                    <a:bodyPr/>
                    <a:lstStyle/>
                    <a:p>
                      <a:pPr marL="0" marR="0" indent="-406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STT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TIÊU CHÍ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Điểm tối đa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8310" algn="l"/>
                        </a:tabLs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Điểm đạt được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58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Ghi chú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 dung ngắn gọn, chính xác, bám sát kiến thức SGK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Lấy được ví dụ minh họa cho các nhân tố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2,0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Có các hình vẽ, icon minh họa sống động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Bố cục cân đối hài hòa, chữ to dễ đọc. Thông tin nhóm, lớp đầy đủ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Thuyết trình ngắn gọn, lưu loát, thu hút. người nghe.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TỔNG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10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7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8" grpId="0" animBg="1"/>
      <p:bldP spid="8" grpId="0"/>
      <p:bldP spid="9" grpId="0" animBg="1"/>
      <p:bldP spid="21" grpId="0" animBg="1"/>
      <p:bldP spid="22" grpId="0" animBg="1"/>
      <p:bldP spid="23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3193" y="156496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a. ĐỊA HÌNH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9581" y="847462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09192" y="1564962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 SÔNG NGÒI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2692" y="155358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c. ĐẤT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0380" y="1545014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d. SINH VẬT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153" y="2197987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8222" y="3003389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221" y="3870103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277" y="4674210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53867" y="4672989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5811" y="3885387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31457" y="2886342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5153" y="940798"/>
            <a:ext cx="825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qua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4440" y="2316885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NHÓM MẢNH GHÉP</a:t>
            </a:r>
            <a:endParaRPr lang="en-US" sz="280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618010" y="2778765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066305" y="284256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81078" y="3762526"/>
            <a:ext cx="1589093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1, 2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1078" y="4714222"/>
            <a:ext cx="1589093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3, 4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3138" y="4706084"/>
            <a:ext cx="1589093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5, 6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93139" y="3763549"/>
            <a:ext cx="1589093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7, 8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79485" y="3196805"/>
            <a:ext cx="4377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NHÓM CHUYÊN GIA: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bày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trạm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/3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79484" y="4568549"/>
            <a:ext cx="4377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NHÓM MẢNH GHÉP: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chép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phiếu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3,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bảng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tiêu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6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452" y="5363549"/>
            <a:ext cx="1896036" cy="95841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8221" y="5504053"/>
            <a:ext cx="298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8)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9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0" grpId="0"/>
      <p:bldP spid="25" grpId="0"/>
      <p:bldP spid="26" grpId="0" animBg="1"/>
      <p:bldP spid="31" grpId="0" animBg="1"/>
      <p:bldP spid="32" grpId="0" animBg="1"/>
      <p:bldP spid="33" grpId="0" animBg="1"/>
      <p:bldP spid="34" grpId="0"/>
      <p:bldP spid="35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153" y="1564962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3193" y="156496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a. ĐỊA HÌNH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9581" y="847462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09192" y="1564962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. SÔNG NGÒI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2692" y="155358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c. ĐẤT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0380" y="1545014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d. SINH VẬT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5153" y="940798"/>
            <a:ext cx="8256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qua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khác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t="13608" b="15490"/>
          <a:stretch/>
        </p:blipFill>
        <p:spPr>
          <a:xfrm>
            <a:off x="2995790" y="5867498"/>
            <a:ext cx="1212338" cy="8595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17791" t="19882" r="18209" b="12980"/>
          <a:stretch/>
        </p:blipFill>
        <p:spPr>
          <a:xfrm>
            <a:off x="3374410" y="4024018"/>
            <a:ext cx="833718" cy="8745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18418" t="29922" r="14445" b="31177"/>
          <a:stretch/>
        </p:blipFill>
        <p:spPr>
          <a:xfrm>
            <a:off x="2879874" y="3094633"/>
            <a:ext cx="1522559" cy="8822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13279" t="14919" r="13588" b="12353"/>
          <a:stretch/>
        </p:blipFill>
        <p:spPr>
          <a:xfrm>
            <a:off x="2709880" y="4945758"/>
            <a:ext cx="1329060" cy="715002"/>
          </a:xfrm>
          <a:prstGeom prst="rect">
            <a:avLst/>
          </a:prstGeom>
        </p:spPr>
      </p:pic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14670"/>
              </p:ext>
            </p:extLst>
          </p:nvPr>
        </p:nvGraphicFramePr>
        <p:xfrm>
          <a:off x="1728926" y="2252457"/>
          <a:ext cx="9668436" cy="456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5412"/>
                <a:gridCol w="4504765"/>
                <a:gridCol w="2738259"/>
              </a:tblGrid>
              <a:tr h="6436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Sông ngòi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c. </a:t>
                      </a: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735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d. </a:t>
                      </a: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Sinh vật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400549" y="3307149"/>
            <a:ext cx="1089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PHIẾU HỌC TẬP SỐ 3</a:t>
            </a:r>
            <a:endParaRPr lang="en-US" sz="36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8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1706" y="2090410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87622" y="2249573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NHÓM MẢNH GHÉP</a:t>
            </a:r>
            <a:endParaRPr lang="en-US" sz="2800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1311" y="2840105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774" y="3762526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774" y="4714222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42364" y="4713001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42364" y="3777810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617537" y="2778765"/>
            <a:ext cx="473" cy="27076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774" y="5486400"/>
            <a:ext cx="298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8)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66305" y="284256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1078" y="3762526"/>
            <a:ext cx="1589093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1, 2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81078" y="4714222"/>
            <a:ext cx="1589093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3, 4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93138" y="4706084"/>
            <a:ext cx="1589093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5, 6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93139" y="3763549"/>
            <a:ext cx="1589093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7, 8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2301" y="5597679"/>
            <a:ext cx="647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thúc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vòng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GHÉP,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 ban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36782" y="2860444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34837" y="3836341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34837" y="4788037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12427" y="4786816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712427" y="3851625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728985" y="2818037"/>
            <a:ext cx="7841" cy="26594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0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9612" y="187851"/>
            <a:ext cx="47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PHẢN HỒI PHIẾU HỌC TẬP SỐ 3</a:t>
            </a:r>
            <a:endParaRPr lang="en-US" sz="36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904795"/>
              </p:ext>
            </p:extLst>
          </p:nvPr>
        </p:nvGraphicFramePr>
        <p:xfrm>
          <a:off x="368489" y="955339"/>
          <a:ext cx="11464121" cy="5183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/>
                <a:gridCol w="6443085"/>
                <a:gridCol w="3246826"/>
              </a:tblGrid>
              <a:tr h="6702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3326">
                <a:tc>
                  <a:txBody>
                    <a:bodyPr/>
                    <a:lstStyle/>
                    <a:p>
                      <a:pPr marL="514350" marR="0" indent="-5143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eriod"/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514350" marR="0" indent="-5143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eriod"/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Địa hình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57363" y="1708303"/>
            <a:ext cx="63128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phong hoá: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Diễn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ra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nhanh.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Lớp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vỏ phong hoá dày và dễ thấm nước.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7362" y="2698805"/>
            <a:ext cx="6168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xâm thực: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Diễn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ra ở miền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núi.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Gia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tăng các hiện tượng: Đất trượt, đá lở, lũ quét..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7362" y="3707121"/>
            <a:ext cx="6212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 đá vôi: quá trình cac – xtơ diễn ra mạnh mẽ.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5823" y="4661228"/>
            <a:ext cx="63722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bồi tụ: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Diễn ra mạnh ở đồng bằng và các thung lũng sông.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Tầng trầm tích dày, đồng bằng mở rộng.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79975" y="1671489"/>
            <a:ext cx="30048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Do nhiệt độ và độ ẩm 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01765" y="2689490"/>
            <a:ext cx="2999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Mưa nhiều, dòng chảy mạnh, địa hình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chia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38768" y="3667249"/>
            <a:ext cx="3000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Con người khai thác tài nguyên không hợp lí: rừng, khoáng sản, đất...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8418" t="29922" r="14445" b="31177"/>
          <a:stretch/>
        </p:blipFill>
        <p:spPr>
          <a:xfrm>
            <a:off x="539285" y="2105614"/>
            <a:ext cx="1522559" cy="8822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701765" y="5256845"/>
            <a:ext cx="2848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thưc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75" y="4136882"/>
            <a:ext cx="1210007" cy="1210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9612" y="187851"/>
            <a:ext cx="47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PHẢN HỒI PHIẾU HỌC TẬP SỐ 3</a:t>
            </a:r>
            <a:endParaRPr lang="en-US" sz="36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0250"/>
              </p:ext>
            </p:extLst>
          </p:nvPr>
        </p:nvGraphicFramePr>
        <p:xfrm>
          <a:off x="368489" y="955339"/>
          <a:ext cx="11464121" cy="55630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/>
                <a:gridCol w="6443085"/>
                <a:gridCol w="3246826"/>
              </a:tblGrid>
              <a:tr h="6557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88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Sông ngòi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250538" y="17840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Mật độ sông ngòi dày đặc: cả nước có 2360 con sông có chiều dài từ 10km trở lên.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0538" y="273818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Sông ngòi nhiều nước: tổng lượng dòng chảy 839m</a:t>
            </a:r>
            <a:r>
              <a:rPr lang="it-IT" sz="28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/năm.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0538" y="369228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Nhiều phù sa: khoảng 200 triệu tấn/năm.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50538" y="4153539"/>
            <a:ext cx="609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Chế độ dòng chảy: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Có sự phân mùa: Mùa lũ = mùa mưa, mùa cạn = mùa khô.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Mùa lũ tập trung khoảng 70% - 80% lượng nước và 80% - 90% lượng phù sa.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4851" y="2091964"/>
            <a:ext cx="3007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nhiệt đới ẩm gió mùa.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02602" y="3228941"/>
            <a:ext cx="31300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Con người khai thác tài nguyên không hợp lí: xây thủy điện, làm thủy lợi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rừng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2" y="255494"/>
            <a:ext cx="1054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ĐỊA HÌNH VÀ SÔNG NGÒI CỦA VÙNG THIÊN NHIÊN NHIỆT ĐỚI ẨM GIÓ MÙA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297839" y="881986"/>
            <a:ext cx="3609912" cy="2611841"/>
            <a:chOff x="8297839" y="881986"/>
            <a:chExt cx="3609912" cy="26118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7839" y="881986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0679452" y="3027185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97839" y="3815463"/>
            <a:ext cx="3609912" cy="2611841"/>
            <a:chOff x="8297839" y="3815463"/>
            <a:chExt cx="3609912" cy="26118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7839" y="3815463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0679453" y="5895490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Đà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251" y="883693"/>
            <a:ext cx="3609912" cy="2610134"/>
            <a:chOff x="300251" y="883693"/>
            <a:chExt cx="3609912" cy="26101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251" y="883693"/>
              <a:ext cx="3609912" cy="261013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035422" y="3027185"/>
              <a:ext cx="15598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ĐB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0252" y="3815463"/>
            <a:ext cx="3609911" cy="2611842"/>
            <a:chOff x="300252" y="3815463"/>
            <a:chExt cx="3609911" cy="26118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252" y="3815463"/>
              <a:ext cx="3609911" cy="2611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815351" y="5895490"/>
              <a:ext cx="1680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ĐB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Cửu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Long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99045" y="902429"/>
            <a:ext cx="3609912" cy="2591398"/>
            <a:chOff x="4299045" y="902429"/>
            <a:chExt cx="3609912" cy="25913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045" y="902429"/>
              <a:ext cx="3609912" cy="259139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960982" y="2959514"/>
              <a:ext cx="15598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Vịnh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Hạ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Long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99046" y="3815462"/>
            <a:ext cx="3609911" cy="2611841"/>
            <a:chOff x="4299046" y="3815462"/>
            <a:chExt cx="3609911" cy="26118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046" y="3815462"/>
              <a:ext cx="3609911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082006" y="5895490"/>
              <a:ext cx="1680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Động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Phong</a:t>
              </a:r>
              <a:r>
                <a:rPr lang="en-US" sz="20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Nha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7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191726"/>
              </p:ext>
            </p:extLst>
          </p:nvPr>
        </p:nvGraphicFramePr>
        <p:xfrm>
          <a:off x="368489" y="955339"/>
          <a:ext cx="11464121" cy="4544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/>
                <a:gridCol w="6443085"/>
                <a:gridCol w="3246826"/>
              </a:tblGrid>
              <a:tr h="60884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5663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c. Đất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9612" y="187851"/>
            <a:ext cx="47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PHẢN HỒI PHIẾU HỌC TẬP SỐ 3</a:t>
            </a:r>
            <a:endParaRPr lang="en-US" sz="36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4370" y="1731432"/>
            <a:ext cx="5952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hình thành đất: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Feralit là quá trình hình thành đất chủ đạo của vùng khí hậu nhiệt đới ẩm gió mùa.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Đất có màu đỏ vàng,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chua, nghèo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mùn.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22306" y="4229709"/>
            <a:ext cx="636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Phân bố rộng rãi ở miền núi và rìa các đồng bằng.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4370" y="3604834"/>
            <a:ext cx="5313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Là loại đất có diện tích lớn nhất.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4370" y="483546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đồi núi dốc đất bị xói mòn, rửa trôi.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9976" y="1804801"/>
            <a:ext cx="29382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 nhiệt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đới ẩm gió mùa, nhiệt độ cao, ẩm lớn và có sự phân mùa.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02602" y="3163924"/>
            <a:ext cx="2915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Địa hình dốc, mưa nhiều.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279" t="14919" r="13588" b="12353"/>
          <a:stretch/>
        </p:blipFill>
        <p:spPr>
          <a:xfrm>
            <a:off x="546373" y="3860248"/>
            <a:ext cx="1525985" cy="9752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90474" y="4147172"/>
            <a:ext cx="3130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Mất lớp phủ thực vật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1768"/>
              </p:ext>
            </p:extLst>
          </p:nvPr>
        </p:nvGraphicFramePr>
        <p:xfrm>
          <a:off x="368489" y="955339"/>
          <a:ext cx="11464121" cy="55630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/>
                <a:gridCol w="6443085"/>
                <a:gridCol w="3246826"/>
              </a:tblGrid>
              <a:tr h="65574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884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d. Sinh vật</a:t>
                      </a: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it-IT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9612" y="187851"/>
            <a:ext cx="47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PHẢN HỒI PHIẾU HỌC TẬP SỐ 3</a:t>
            </a:r>
            <a:endParaRPr lang="en-US" sz="36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9411" y="1626124"/>
            <a:ext cx="631290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Phổ biến loài sinh vật nhiệt đới: 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+ </a:t>
            </a:r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Thực vật: 70% là cây nhiệt đới, phổ biến các loại cây họ Dầu, họ Vang, họ Dâu tằm, họ Dầu...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+ </a:t>
            </a:r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Động vật: Đa số loài nhiệt đới, điển hình chim (trĩ, công, vẹt, gà lôi...), các loài thú (huơu, nai, vượn...), bò sát và côn trùng.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9411" y="4119114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Hệ sinh thái nhiệt đới gió mùa: 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Là kiểu rừng đặc trưng của khí hậu Việt Nam.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Thành phần loại đa dạng, nhiều tầng tán và trữ lượng sinh khối lớn.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4995" y="5811885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HST đang </a:t>
            </a:r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bị suy giảm do khai thác quá mức.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4851" y="2091964"/>
            <a:ext cx="31077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nhiệt đới ẩm gió mùa, nhiệt độ cao, mưa nhiều.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4719" y="3384626"/>
            <a:ext cx="27359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Khai thác rừng không hợp lí, cháy rừng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27412" b="22392"/>
          <a:stretch/>
        </p:blipFill>
        <p:spPr>
          <a:xfrm>
            <a:off x="502021" y="4601407"/>
            <a:ext cx="1614985" cy="8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730" y="625117"/>
            <a:ext cx="6066046" cy="6011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610" y="307340"/>
            <a:ext cx="55980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GAME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ONG TÌM CHỬ 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267" y="2247631"/>
            <a:ext cx="688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432" y="2931130"/>
            <a:ext cx="134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RÉT ĐẬM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596" y="3578973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LƯỢNG MƯA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044" y="4226816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SÔNG NGÒI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652" y="4841088"/>
            <a:ext cx="1364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 ĐỘ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1423" y="4181635"/>
            <a:ext cx="1042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ĐỘ ẨM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1423" y="2276443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MƯA PHÙN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2112" y="2847604"/>
            <a:ext cx="873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LẠNH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21423" y="3487206"/>
            <a:ext cx="113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ĐỒI NÚI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8331" y="4811591"/>
            <a:ext cx="928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34670" y="1493483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50617" y="907504"/>
            <a:ext cx="1741101" cy="16613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34066" y="1132764"/>
            <a:ext cx="3411940" cy="13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21167" y="3076477"/>
            <a:ext cx="47248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96000" y="1539202"/>
            <a:ext cx="4753970" cy="46841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28408" y="4881747"/>
            <a:ext cx="4530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560569" y="6223379"/>
            <a:ext cx="4530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28408" y="3688191"/>
            <a:ext cx="2511628" cy="199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38030" y="1840445"/>
            <a:ext cx="3411940" cy="13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57675" y="5561111"/>
            <a:ext cx="2515310" cy="14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64941" y="2276443"/>
            <a:ext cx="0" cy="2065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3" y="255494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ĐẤT VÀ SINH VẬT CỦA VÙNG THIÊN NHIÊN NHIỆT ĐỚI ẨM GIÓ MÙA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968188"/>
            <a:ext cx="3587433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3926541"/>
            <a:ext cx="3588124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33" y="968188"/>
            <a:ext cx="3587433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Nhiều loài động-thực vật của Việt Nam đối mặt nguy cơ tuyệt chủng - Tuổi 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33" y="3926541"/>
            <a:ext cx="3587433" cy="25124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855" y="968188"/>
            <a:ext cx="3580382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855" y="3926540"/>
            <a:ext cx="3582376" cy="25124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82978" y="3503538"/>
            <a:ext cx="510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hnschrift Condensed" panose="020B0502040204020203" pitchFamily="34" charset="0"/>
              </a:rPr>
              <a:t>ĐẤT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9872" y="3483512"/>
            <a:ext cx="106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ahnschrift Condensed" panose="020B0502040204020203" pitchFamily="34" charset="0"/>
              </a:rPr>
              <a:t>ĐỘNG VẬT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56766" y="3463486"/>
            <a:ext cx="106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Bahnschrift Condensed" panose="020B0502040204020203" pitchFamily="34" charset="0"/>
              </a:rPr>
              <a:t>RỪNG</a:t>
            </a:r>
            <a:endParaRPr lang="en-US" sz="20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30153"/>
            <a:ext cx="12192000" cy="9278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29651" y="2353510"/>
            <a:ext cx="7997588" cy="2524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0719" y="2646431"/>
            <a:ext cx="7615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ẩm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gió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673445"/>
            <a:ext cx="5513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 ĐIỂM CỦA CHÚNG TA…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289" y="242048"/>
            <a:ext cx="4285950" cy="1883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" y="2047240"/>
            <a:ext cx="3538583" cy="32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157200" y="0"/>
            <a:ext cx="20348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93" y="2964869"/>
            <a:ext cx="1194899" cy="1199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20" y="1813772"/>
            <a:ext cx="1131812" cy="1116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3178" y="199922"/>
            <a:ext cx="6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ĐẾN SẢN XUẤT VÀ ĐỜI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0692" y="1965794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HOẠT ĐỘNG: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Cặp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080" y="3226240"/>
            <a:ext cx="1671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TÀI LIỆU: </a:t>
            </a: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II tr12 SGK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3035" y="4279265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PHT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4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2080" y="5768096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THỜI GIAN: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4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17" y="4367665"/>
            <a:ext cx="1077045" cy="1101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03" y="5586575"/>
            <a:ext cx="918132" cy="9055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 flipH="1">
            <a:off x="3302945" y="1752732"/>
            <a:ext cx="45719" cy="470262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01635" y="1442679"/>
            <a:ext cx="2844048" cy="620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 SỐ 4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08479"/>
              </p:ext>
            </p:extLst>
          </p:nvPr>
        </p:nvGraphicFramePr>
        <p:xfrm>
          <a:off x="3897404" y="2223548"/>
          <a:ext cx="7949455" cy="431549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89078"/>
                <a:gridCol w="3433070"/>
                <a:gridCol w="2527307"/>
              </a:tblGrid>
              <a:tr h="51196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 khăn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65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nông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nghiệp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7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ngành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khác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1230005" y="1746216"/>
            <a:ext cx="3926861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Đồng hồ đếm ngược 4 phút - 4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7200" y="773034"/>
            <a:ext cx="1689660" cy="9504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5277" y="1018024"/>
            <a:ext cx="354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6" grpId="0" animBg="1"/>
      <p:bldP spid="17" grpId="0"/>
      <p:bldP spid="19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088" y="188259"/>
            <a:ext cx="70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SẢN XUẤT VÀ ĐỜI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242324"/>
              </p:ext>
            </p:extLst>
          </p:nvPr>
        </p:nvGraphicFramePr>
        <p:xfrm>
          <a:off x="282388" y="1323833"/>
          <a:ext cx="11645152" cy="494048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637"/>
                <a:gridCol w="5811085"/>
                <a:gridCol w="4066430"/>
              </a:tblGrid>
              <a:tr h="5331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 khăn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736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nông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nghiệp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198597" y="2032334"/>
            <a:ext cx="56625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thâm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trồng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0154" y="3848216"/>
            <a:ext cx="53042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ngòi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trồng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46045" y="2141656"/>
            <a:ext cx="3343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46045" y="5140878"/>
            <a:ext cx="3343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bệnh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46045" y="3992957"/>
            <a:ext cx="3343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tai: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Lũ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091" y="606799"/>
            <a:ext cx="354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5088" y="188259"/>
            <a:ext cx="70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SẢN XUẤT VÀ ĐỜI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06770"/>
              </p:ext>
            </p:extLst>
          </p:nvPr>
        </p:nvGraphicFramePr>
        <p:xfrm>
          <a:off x="282388" y="1323833"/>
          <a:ext cx="11645152" cy="494048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637"/>
                <a:gridCol w="5811085"/>
                <a:gridCol w="4066430"/>
              </a:tblGrid>
              <a:tr h="5331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 khăn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07369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Đối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với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các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ngành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 smtClean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198597" y="2032334"/>
            <a:ext cx="54691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nghỉ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8596" y="3474505"/>
            <a:ext cx="5428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ngòi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GTVT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17529" y="2032334"/>
            <a:ext cx="36141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đẩy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máy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05402" y="4329477"/>
            <a:ext cx="35263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chảy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GVTV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091" y="606799"/>
            <a:ext cx="354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8597" y="5053314"/>
            <a:ext cx="5560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08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39435"/>
            <a:ext cx="12192000" cy="71269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79" y="1743474"/>
            <a:ext cx="2788514" cy="205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84" y="1743474"/>
            <a:ext cx="2763829" cy="2057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480" y="4043093"/>
            <a:ext cx="2788514" cy="2021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784" y="4043093"/>
            <a:ext cx="2743330" cy="202109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25088" y="188259"/>
            <a:ext cx="70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SẢN XUẤT VÀ ĐỜI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12" y="1715704"/>
            <a:ext cx="2743330" cy="20635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38" y="4000629"/>
            <a:ext cx="2743330" cy="20635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317" y="1722216"/>
            <a:ext cx="2763281" cy="20522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924260" y="6270936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dạng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hoá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cơ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cấu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5602" y="6239831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Nhiều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thiên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tai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082553" y="773034"/>
            <a:ext cx="26894" cy="5130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82480" y="773034"/>
            <a:ext cx="228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23800" y="1071383"/>
            <a:ext cx="189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84766" y="1062280"/>
            <a:ext cx="1896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KHÓ KHĂN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826" y="4000628"/>
            <a:ext cx="2779273" cy="208083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831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3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65429" y="245221"/>
            <a:ext cx="70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SẢN XUẤT VÀ ĐỜI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985" y="829996"/>
            <a:ext cx="354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9269" y="1434925"/>
            <a:ext cx="7705165" cy="5015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70293" y="2194064"/>
            <a:ext cx="724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YÊU CẦU: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HS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đọc SGK, suy ngẫm và hoàn thành nhiệm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vụ.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4336" y="2819185"/>
            <a:ext cx="7073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VỤ:</a:t>
            </a:r>
          </a:p>
          <a:p>
            <a:pPr lvl="0" algn="just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1,3: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kê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lvl="0" algn="just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2,4: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kê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4336" y="5164494"/>
            <a:ext cx="644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THỜI GIAN: </a:t>
            </a: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3 phút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4335" y="5687714"/>
            <a:ext cx="644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BÁO CÁO: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đại diện HS trình bày sản phẩm</a:t>
            </a:r>
            <a:endParaRPr lang="it-IT" sz="28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83188" y="1573306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CHUYỂN GIAO NHIỆM VỤ</a:t>
            </a:r>
            <a:endParaRPr lang="en-US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98" y="1550356"/>
            <a:ext cx="3507971" cy="2617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0" y="4263377"/>
            <a:ext cx="3445182" cy="2186835"/>
          </a:xfrm>
          <a:prstGeom prst="rect">
            <a:avLst/>
          </a:prstGeom>
        </p:spPr>
      </p:pic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5221" y="4907722"/>
            <a:ext cx="1922536" cy="10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425" y="9345"/>
            <a:ext cx="2314575" cy="1981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929717" y="1546412"/>
            <a:ext cx="4486836" cy="4787153"/>
            <a:chOff x="6929717" y="1546412"/>
            <a:chExt cx="4486836" cy="4787153"/>
          </a:xfrm>
        </p:grpSpPr>
        <p:sp>
          <p:nvSpPr>
            <p:cNvPr id="8" name="Rectangle 7"/>
            <p:cNvSpPr/>
            <p:nvPr/>
          </p:nvSpPr>
          <p:spPr>
            <a:xfrm>
              <a:off x="6929717" y="1546412"/>
              <a:ext cx="4486836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67726" y="1888327"/>
              <a:ext cx="1855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KHÓ KHĂN</a:t>
              </a:r>
              <a:endPara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-11982" t="-7976" r="49658" b="7976"/>
            <a:stretch/>
          </p:blipFill>
          <p:spPr>
            <a:xfrm>
              <a:off x="7731738" y="1546412"/>
              <a:ext cx="959865" cy="95986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48870" y="1546412"/>
            <a:ext cx="4486836" cy="4787153"/>
            <a:chOff x="1048870" y="1546412"/>
            <a:chExt cx="4486836" cy="4787153"/>
          </a:xfrm>
        </p:grpSpPr>
        <p:sp>
          <p:nvSpPr>
            <p:cNvPr id="7" name="Rectangle 6"/>
            <p:cNvSpPr/>
            <p:nvPr/>
          </p:nvSpPr>
          <p:spPr>
            <a:xfrm>
              <a:off x="1048870" y="1546412"/>
              <a:ext cx="4486836" cy="4787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46524" y="1848897"/>
              <a:ext cx="1855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THUẬN LỢI</a:t>
              </a:r>
              <a:endPara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pic>
          <p:nvPicPr>
            <p:cNvPr id="2050" name="Picture 2" descr="Phân biệt giữa phương pháp nghiên cứu định tính và định lượng trong  marketing - prazmarketi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4" r="-10988"/>
            <a:stretch/>
          </p:blipFill>
          <p:spPr bwMode="auto">
            <a:xfrm>
              <a:off x="1740834" y="1580325"/>
              <a:ext cx="1142439" cy="114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865429" y="245221"/>
            <a:ext cx="708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SẢN XUẤT VÀ ĐỜI SỐNG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85" y="829996"/>
            <a:ext cx="354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247964" y="2706961"/>
            <a:ext cx="4168589" cy="3610689"/>
            <a:chOff x="7247964" y="2706961"/>
            <a:chExt cx="4168589" cy="3610689"/>
          </a:xfrm>
        </p:grpSpPr>
        <p:sp>
          <p:nvSpPr>
            <p:cNvPr id="13" name="Rectangle 12"/>
            <p:cNvSpPr/>
            <p:nvPr/>
          </p:nvSpPr>
          <p:spPr>
            <a:xfrm>
              <a:off x="7247964" y="2706961"/>
              <a:ext cx="385034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Có nhiều thiên tai: bão, mưa lớn, lũ lụt, trượt đất, lũ quét, nắng nóng, hạn hán... tác động xấu tới sức khoẻ con người, gây tổn thất lớn về người và tài sản. 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3514" y="4991020"/>
              <a:ext cx="2523039" cy="132663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156155" y="2599226"/>
            <a:ext cx="4244124" cy="1815882"/>
            <a:chOff x="1156155" y="2599226"/>
            <a:chExt cx="4244124" cy="1815882"/>
          </a:xfrm>
        </p:grpSpPr>
        <p:sp>
          <p:nvSpPr>
            <p:cNvPr id="11" name="Rectangle 10"/>
            <p:cNvSpPr/>
            <p:nvPr/>
          </p:nvSpPr>
          <p:spPr>
            <a:xfrm>
              <a:off x="1156155" y="2599226"/>
              <a:ext cx="273589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Lượng mưa và lưu lượng dòng chảy lớn cung cấp nước cho sinh </a:t>
              </a:r>
              <a:r>
                <a:rPr lang="it-IT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hoạt.</a:t>
              </a:r>
              <a:endParaRPr lang="en-US" sz="2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6676" r="22538"/>
            <a:stretch/>
          </p:blipFill>
          <p:spPr>
            <a:xfrm>
              <a:off x="4027474" y="2820764"/>
              <a:ext cx="1372805" cy="137280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82220" y="4533692"/>
            <a:ext cx="4063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Khí hậu có sự phân mùa ảnh hưởng đến các hoạt động sản xuất và sinh hoạt của người dân.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4507" y="387812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95" y="2301687"/>
            <a:ext cx="4880161" cy="3873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28096" y="1156852"/>
            <a:ext cx="324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DOMINO</a:t>
            </a:r>
            <a:endParaRPr 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989" y="1882588"/>
            <a:ext cx="6064624" cy="42922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8030" y="2683986"/>
            <a:ext cx="54505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ỗi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Quy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tắc DOMINO: Sai 1 thẻ, đổ cả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bài.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Bắt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đầu từ thẻ START. Tìm câu trả lời phù hợp với câu hỏi. Tiếp tục đến thẻ 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FINISH.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nào về nhất và đúng nhất =&gt; CHIẾN THẮNG</a:t>
            </a:r>
            <a:r>
              <a:rPr lang="vi-VN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 5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0513" y="1992299"/>
            <a:ext cx="2653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LUẬT CHƠI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0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1801" y="5217576"/>
            <a:ext cx="2553541" cy="14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147381"/>
            <a:ext cx="3035445" cy="1105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5" y="158489"/>
            <a:ext cx="2867814" cy="107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729" y="146291"/>
            <a:ext cx="2891117" cy="1097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544" y="134470"/>
            <a:ext cx="2995102" cy="1019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265089" y="1477582"/>
            <a:ext cx="1854944" cy="12081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465" y="1841129"/>
            <a:ext cx="2841394" cy="10983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659" y="1843589"/>
            <a:ext cx="2720058" cy="1165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188" y="1859443"/>
            <a:ext cx="2453346" cy="1080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66" y="1855696"/>
            <a:ext cx="2493291" cy="1140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30249" y="3271226"/>
            <a:ext cx="1873661" cy="12102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1700" y="3696073"/>
            <a:ext cx="2723190" cy="1117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4207" y="3709519"/>
            <a:ext cx="2682528" cy="1018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9841" y="3717680"/>
            <a:ext cx="2723190" cy="10956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79243" y="3717376"/>
            <a:ext cx="2317415" cy="10958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0155662" y="5150851"/>
            <a:ext cx="2072716" cy="1207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8164" y="5623111"/>
            <a:ext cx="2647165" cy="12214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1735" y="5689119"/>
            <a:ext cx="2744103" cy="11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ôi Trường Nhiệt Đới Là Gì? Đặc Điểm Cảnh Quan Và Khí H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22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7303" y="2971800"/>
            <a:ext cx="10408024" cy="256241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57353" y="2971800"/>
            <a:ext cx="960792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BÀI 2. </a:t>
            </a:r>
          </a:p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THIÊN NHIÊN NHIỆT ĐỚI ẨM GIÓ MÙA VÀ ẢNH HƯỞNG ĐẾN SẢN XUẤT, ĐỜI SỐNG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3378" y="280235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VẬN DỤNG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83941"/>
            <a:ext cx="12192000" cy="8740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36776" y="2189919"/>
            <a:ext cx="6302190" cy="3283033"/>
            <a:chOff x="5136776" y="2189919"/>
            <a:chExt cx="6302190" cy="3283033"/>
          </a:xfrm>
        </p:grpSpPr>
        <p:sp>
          <p:nvSpPr>
            <p:cNvPr id="7" name="Rectangle 6"/>
            <p:cNvSpPr/>
            <p:nvPr/>
          </p:nvSpPr>
          <p:spPr>
            <a:xfrm>
              <a:off x="5136776" y="2189919"/>
              <a:ext cx="6302190" cy="3283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7094" y="2554162"/>
              <a:ext cx="570155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“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Thiên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nhiên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nhiệt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đới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ẩm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gió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mùa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thể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hiện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qua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các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thành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phần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tự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nhiên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ở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địa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phương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em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như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thế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nào</a:t>
              </a:r>
              <a:r>
                <a:rPr lang="en-US" sz="4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?”</a:t>
              </a:r>
              <a:endPara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59" y="280234"/>
            <a:ext cx="3478307" cy="181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898"/>
            <a:ext cx="4652682" cy="46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ẫn chứng về lời cảm ơn HAY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êu chuẩn nước sinh hoạt mới nhất của Bộ Y Tế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7129" y="348239"/>
            <a:ext cx="41745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NỘI DUNG BÀI HỌC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61257" y="-261257"/>
            <a:ext cx="4325257" cy="73297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49353"/>
          <a:stretch>
            <a:fillRect/>
          </a:stretch>
        </p:blipFill>
        <p:spPr>
          <a:xfrm>
            <a:off x="-39194" y="108858"/>
            <a:ext cx="2808115" cy="5602513"/>
          </a:xfrm>
          <a:custGeom>
            <a:avLst/>
            <a:gdLst>
              <a:gd name="connsiteX0" fmla="*/ 0 w 2808115"/>
              <a:gd name="connsiteY0" fmla="*/ 0 h 5602513"/>
              <a:gd name="connsiteX1" fmla="*/ 2808115 w 2808115"/>
              <a:gd name="connsiteY1" fmla="*/ 0 h 5602513"/>
              <a:gd name="connsiteX2" fmla="*/ 2808115 w 2808115"/>
              <a:gd name="connsiteY2" fmla="*/ 5602513 h 5602513"/>
              <a:gd name="connsiteX3" fmla="*/ 0 w 2808115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8115" h="5602513">
                <a:moveTo>
                  <a:pt x="0" y="0"/>
                </a:moveTo>
                <a:lnTo>
                  <a:pt x="2808115" y="0"/>
                </a:lnTo>
                <a:lnTo>
                  <a:pt x="2808115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1629951" y="1255487"/>
            <a:ext cx="2772229" cy="5602513"/>
          </a:xfrm>
          <a:custGeom>
            <a:avLst/>
            <a:gdLst>
              <a:gd name="connsiteX0" fmla="*/ 0 w 2772229"/>
              <a:gd name="connsiteY0" fmla="*/ 0 h 5602513"/>
              <a:gd name="connsiteX1" fmla="*/ 2772229 w 2772229"/>
              <a:gd name="connsiteY1" fmla="*/ 0 h 5602513"/>
              <a:gd name="connsiteX2" fmla="*/ 2772229 w 2772229"/>
              <a:gd name="connsiteY2" fmla="*/ 5602513 h 5602513"/>
              <a:gd name="connsiteX3" fmla="*/ 0 w 2772229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229" h="5602513">
                <a:moveTo>
                  <a:pt x="0" y="0"/>
                </a:moveTo>
                <a:lnTo>
                  <a:pt x="2772229" y="0"/>
                </a:lnTo>
                <a:lnTo>
                  <a:pt x="2772229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4661903" y="2182953"/>
            <a:ext cx="7246355" cy="900493"/>
            <a:chOff x="4764217" y="1755621"/>
            <a:chExt cx="7246355" cy="900493"/>
          </a:xfrm>
        </p:grpSpPr>
        <p:sp>
          <p:nvSpPr>
            <p:cNvPr id="17" name="Rounded Rectangle 16"/>
            <p:cNvSpPr/>
            <p:nvPr/>
          </p:nvSpPr>
          <p:spPr>
            <a:xfrm>
              <a:off x="5283201" y="1756227"/>
              <a:ext cx="6502400" cy="89988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64217" y="1755621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3156" y="179006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Bahnschrift Condensed" panose="020B0502040204020203" pitchFamily="34" charset="0"/>
                </a:rPr>
                <a:t>1</a:t>
              </a:r>
              <a:endParaRPr lang="en-US" sz="4800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43068" y="1944559"/>
              <a:ext cx="6167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BIỂU HIỆN CỦA THIÊN NHIÊN NHIỆT ĐỚI ẨM GIÓ MÙA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60129" y="3876157"/>
            <a:ext cx="7086746" cy="936477"/>
            <a:chOff x="4737076" y="3474237"/>
            <a:chExt cx="7086746" cy="936477"/>
          </a:xfrm>
        </p:grpSpPr>
        <p:sp>
          <p:nvSpPr>
            <p:cNvPr id="10" name="Rounded Rectangle 9"/>
            <p:cNvSpPr/>
            <p:nvPr/>
          </p:nvSpPr>
          <p:spPr>
            <a:xfrm>
              <a:off x="5308355" y="3474237"/>
              <a:ext cx="6502400" cy="86758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37076" y="3510826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8173" y="351082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Bahnschrift Condensed" panose="020B0502040204020203" pitchFamily="34" charset="0"/>
                </a:rPr>
                <a:t>2</a:t>
              </a:r>
              <a:endParaRPr lang="en-US" sz="4800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8222" y="3699160"/>
              <a:ext cx="5955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ẢNH HƯỞNG ĐẾN SẢN XUẤT VÀ ĐỜI SỐNG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44463"/>
            <a:ext cx="12192000" cy="7002462"/>
            <a:chOff x="0" y="-144463"/>
            <a:chExt cx="12192000" cy="7002462"/>
          </a:xfrm>
        </p:grpSpPr>
        <p:sp>
          <p:nvSpPr>
            <p:cNvPr id="5" name="AutoShape 4" descr="Làm việc ngoài trời nắng nóng - Cẩn trọng với sốc nhiệt - Tạp chí điện tử  VnMedia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t="14392" b="16402"/>
            <a:stretch>
              <a:fillRect/>
            </a:stretch>
          </p:blipFill>
          <p:spPr>
            <a:xfrm>
              <a:off x="0" y="-144463"/>
              <a:ext cx="12192000" cy="4746172"/>
            </a:xfrm>
            <a:custGeom>
              <a:avLst/>
              <a:gdLst>
                <a:gd name="connsiteX0" fmla="*/ 0 w 12192000"/>
                <a:gd name="connsiteY0" fmla="*/ 0 h 4746172"/>
                <a:gd name="connsiteX1" fmla="*/ 12192000 w 12192000"/>
                <a:gd name="connsiteY1" fmla="*/ 0 h 4746172"/>
                <a:gd name="connsiteX2" fmla="*/ 12192000 w 12192000"/>
                <a:gd name="connsiteY2" fmla="*/ 4746172 h 4746172"/>
                <a:gd name="connsiteX3" fmla="*/ 0 w 12192000"/>
                <a:gd name="connsiteY3" fmla="*/ 4746172 h 474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4746172">
                  <a:moveTo>
                    <a:pt x="0" y="0"/>
                  </a:moveTo>
                  <a:lnTo>
                    <a:pt x="12192000" y="0"/>
                  </a:lnTo>
                  <a:lnTo>
                    <a:pt x="12192000" y="4746172"/>
                  </a:lnTo>
                  <a:lnTo>
                    <a:pt x="0" y="4746172"/>
                  </a:lnTo>
                  <a:close/>
                </a:path>
              </a:pathLst>
            </a:custGeom>
          </p:spPr>
        </p:pic>
        <p:grpSp>
          <p:nvGrpSpPr>
            <p:cNvPr id="12" name="Group 11"/>
            <p:cNvGrpSpPr/>
            <p:nvPr/>
          </p:nvGrpSpPr>
          <p:grpSpPr>
            <a:xfrm>
              <a:off x="0" y="4410635"/>
              <a:ext cx="12192000" cy="2447364"/>
              <a:chOff x="0" y="4410635"/>
              <a:chExt cx="12192000" cy="244736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10635"/>
                <a:ext cx="12192000" cy="244736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40228" y="5339414"/>
                <a:ext cx="107115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I. BIỂU HIỆN CỦA THIÊN NHIÊN NHIỆT ĐỚI ẨM GIÓ MÙA</a:t>
                </a:r>
                <a:endPara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7975" y="4905828"/>
                <a:ext cx="11492139" cy="1698171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2353" y="1775012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7872" y="1775009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46141" y="1775010"/>
            <a:ext cx="3281082" cy="4558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090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6983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35252" y="1936377"/>
            <a:ext cx="270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8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732854"/>
            <a:ext cx="2935126" cy="33322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73" y="2732854"/>
            <a:ext cx="2825480" cy="3332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700" y="2732855"/>
            <a:ext cx="2881194" cy="33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2" grpId="0" animBg="1"/>
      <p:bldP spid="17" grpId="0" animBg="1"/>
      <p:bldP spid="18" grpId="0" animBg="1"/>
      <p:bldP spid="3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0" y="1943087"/>
            <a:ext cx="2819531" cy="4131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95" y="1965278"/>
            <a:ext cx="2814319" cy="41310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333" y="978532"/>
            <a:ext cx="565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nhiệt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đới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ẩm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gió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mùa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khí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hậu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43419" y="1707776"/>
            <a:ext cx="5672288" cy="4388512"/>
            <a:chOff x="6147677" y="1707776"/>
            <a:chExt cx="5672288" cy="4685026"/>
          </a:xfrm>
        </p:grpSpPr>
        <p:sp>
          <p:nvSpPr>
            <p:cNvPr id="21" name="Rectangle 20"/>
            <p:cNvSpPr/>
            <p:nvPr/>
          </p:nvSpPr>
          <p:spPr>
            <a:xfrm>
              <a:off x="6147677" y="1707776"/>
              <a:ext cx="5672288" cy="4685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55777" y="2044712"/>
              <a:ext cx="4128247" cy="62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CHUYỂN GIAO NHIỆM VỤ</a:t>
              </a:r>
              <a:endPara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361886" y="2785017"/>
            <a:ext cx="532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I.1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SGK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7582" y="3915979"/>
            <a:ext cx="5435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 </a:t>
            </a: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VỤ: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07582" y="5046941"/>
            <a:ext cx="385787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476" y="2284415"/>
            <a:ext cx="755052" cy="62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05" y="847217"/>
            <a:ext cx="906043" cy="9060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1970" y="188329"/>
            <a:ext cx="2912977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PHIẾU HỌC TẬP SỐ 1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7467"/>
              </p:ext>
            </p:extLst>
          </p:nvPr>
        </p:nvGraphicFramePr>
        <p:xfrm>
          <a:off x="695681" y="811935"/>
          <a:ext cx="10980503" cy="2423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5987"/>
                <a:gridCol w="4613881"/>
                <a:gridCol w="3390635"/>
              </a:tblGrid>
              <a:tr h="4771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37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a.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nhiệt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đới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86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b.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chất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</a:rPr>
                        <a:t>ẩm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0764" y="4188484"/>
            <a:ext cx="3385420" cy="1904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0" y="3418449"/>
            <a:ext cx="7182227" cy="32918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670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3068</Words>
  <Application>Microsoft Office PowerPoint</Application>
  <PresentationFormat>Widescreen</PresentationFormat>
  <Paragraphs>506</Paragraphs>
  <Slides>42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Bahnschrift Condensed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496</cp:revision>
  <dcterms:created xsi:type="dcterms:W3CDTF">2024-06-02T16:21:24Z</dcterms:created>
  <dcterms:modified xsi:type="dcterms:W3CDTF">2024-06-16T09:28:50Z</dcterms:modified>
</cp:coreProperties>
</file>