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5"/>
  </p:notesMasterIdLst>
  <p:sldIdLst>
    <p:sldId id="404" r:id="rId2"/>
    <p:sldId id="403" r:id="rId3"/>
    <p:sldId id="424" r:id="rId4"/>
    <p:sldId id="423" r:id="rId5"/>
    <p:sldId id="407" r:id="rId6"/>
    <p:sldId id="362" r:id="rId7"/>
    <p:sldId id="385" r:id="rId8"/>
    <p:sldId id="408" r:id="rId9"/>
    <p:sldId id="410" r:id="rId10"/>
    <p:sldId id="411" r:id="rId11"/>
    <p:sldId id="412" r:id="rId12"/>
    <p:sldId id="413" r:id="rId13"/>
    <p:sldId id="414" r:id="rId14"/>
    <p:sldId id="415" r:id="rId15"/>
    <p:sldId id="416" r:id="rId16"/>
    <p:sldId id="421" r:id="rId17"/>
    <p:sldId id="422" r:id="rId18"/>
    <p:sldId id="417" r:id="rId19"/>
    <p:sldId id="418" r:id="rId20"/>
    <p:sldId id="419" r:id="rId21"/>
    <p:sldId id="420" r:id="rId22"/>
    <p:sldId id="344" r:id="rId23"/>
    <p:sldId id="371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38A3B2"/>
    <a:srgbClr val="969696"/>
    <a:srgbClr val="808080"/>
    <a:srgbClr val="000000"/>
    <a:srgbClr val="1C1C1C"/>
    <a:srgbClr val="5F5F5F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786" autoAdjust="0"/>
  </p:normalViewPr>
  <p:slideViewPr>
    <p:cSldViewPr>
      <p:cViewPr varScale="1">
        <p:scale>
          <a:sx n="71" d="100"/>
          <a:sy n="71" d="100"/>
        </p:scale>
        <p:origin x="55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D397F39F-7E50-4906-AD40-A4CEA94B0C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04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7B21-A918-4283-AB34-75370496C4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Box 235"/>
          <p:cNvSpPr txBox="1">
            <a:spLocks noChangeArrowheads="1"/>
          </p:cNvSpPr>
          <p:nvPr userDrawn="1"/>
        </p:nvSpPr>
        <p:spPr bwMode="gray">
          <a:xfrm>
            <a:off x="10566400" y="1295400"/>
            <a:ext cx="146473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/>
              <a:t>LOGO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7168"/>
            <a:ext cx="18261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http://dichvudanhvanban.com</a:t>
            </a:r>
            <a:endParaRPr lang="en-US" sz="900" b="1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0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2C2BA-2453-4947-8D22-24DB61853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06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4E9C-F579-4426-9878-3B512EB540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45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1" y="0"/>
            <a:ext cx="7814853" cy="6868522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599E62-DA47-4B5C-BE61-42171C39CB36}" type="datetimeFigureOut">
              <a:rPr lang="en-US"/>
              <a:pPr>
                <a:defRPr/>
              </a:pPr>
              <a:t>7/1/2024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6476F2-E9C5-4882-9BA2-F5F14F819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2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922F-C108-4DA2-87F7-6EA5C262C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5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98C3-7201-449F-9B20-FD38A0854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5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83A9-85D8-4888-A92D-132BBEB13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8C71-3761-40A5-9A50-0367EE83C7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2BA3-5507-4FE6-BC98-19B6B91695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5695-16FD-40C8-BE2B-1B0F80DA85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5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CA71-0BD9-4B20-A5CA-F7C754F35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C25A-A336-4F98-BD65-EF85F4BC1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7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AB9AA-5CD9-4C12-B4E9-6DAF3A4199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2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0" y="1160116"/>
            <a:ext cx="5126151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4800" y="1457067"/>
            <a:ext cx="6781800" cy="4181733"/>
          </a:xfrm>
          <a:prstGeom prst="roundRect">
            <a:avLst>
              <a:gd name="adj" fmla="val 7324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895733"/>
            <a:ext cx="64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GV chia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4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6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1 BẢNG TỪ KHOÁ.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GV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CÂU HỎI. 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HS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ra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khoanh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CÂU TRẢ LỜI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mà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đủ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1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dọc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chéo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)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hô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BINGO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nộp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GV. </a:t>
            </a:r>
            <a:endParaRPr lang="en-US" sz="2800" b="0" dirty="0" smtClean="0">
              <a:solidFill>
                <a:srgbClr val="002060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tiên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10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2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9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3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8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487445"/>
            <a:ext cx="4668951" cy="31513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5952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KHỞI ĐỘNG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43100" y="1237601"/>
            <a:ext cx="32766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LUẬT CHƠI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266229"/>
            <a:ext cx="5600796" cy="152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6229"/>
            <a:ext cx="4038600" cy="556935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83" y="2960347"/>
            <a:ext cx="3348318" cy="23622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886200"/>
            <a:ext cx="3352801" cy="23622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387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81000" y="3001279"/>
            <a:ext cx="5769670" cy="331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292256"/>
            <a:ext cx="9935232" cy="860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311" y="2535365"/>
            <a:ext cx="3348318" cy="23622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041" y="4491828"/>
            <a:ext cx="3121675" cy="219936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03895" y="227375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- Nam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641" y="3115891"/>
            <a:ext cx="4892686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Phần 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lãnh thổ phía Bắc (Từ 16</a:t>
            </a:r>
            <a:r>
              <a:rPr lang="it-IT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B trở ra Bắc)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603539"/>
            <a:ext cx="55896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Khí hậu nhiệt đới ẩm gió mùa có 1 mùa đông lạnh.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4061515"/>
            <a:ext cx="368049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Nhiệt độ TB năm cao trên 20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7988" y="4491828"/>
            <a:ext cx="394659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Có 2 – 3 tháng nhiệt độ dưới 18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501" y="4971993"/>
            <a:ext cx="497411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Biên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 nhiệt năm lớn, trung bình trên 10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7988" y="5397493"/>
            <a:ext cx="382636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Tổng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số giờ nắng dưới 2.000 giờ.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7988" y="5824649"/>
            <a:ext cx="366927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Có 2 mùa: mùa đông – mùa hạ.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6" grpId="0"/>
      <p:bldP spid="8" grpId="0"/>
      <p:bldP spid="9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81000" y="3001279"/>
            <a:ext cx="5769670" cy="331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292256"/>
            <a:ext cx="9935232" cy="860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916" y="230187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- Nam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952" y="3115891"/>
            <a:ext cx="5202065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Phần lãnh thổ phía Nam (Từ 16</a:t>
            </a:r>
            <a:r>
              <a:rPr lang="it-IT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 trở vào Nam)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785" y="3642784"/>
            <a:ext cx="3385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cận xích đạo gió mùa.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603" y="4061515"/>
            <a:ext cx="3677289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Nhiệt độ TB năm cao trên 25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6785" y="4529949"/>
            <a:ext cx="4846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Biên độ nhiệt năm nhỏ, trung bình dưới 10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7988" y="5003117"/>
            <a:ext cx="3800720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Tổng số giờ nắng trên 2.000 giờ.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6785" y="5475573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Có 2 mùa: mùa khô – mùa mưa.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311" y="2535365"/>
            <a:ext cx="3348318" cy="23622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041" y="4491828"/>
            <a:ext cx="3121675" cy="219936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264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8" grpId="0"/>
      <p:bldP spid="9" grpId="0"/>
      <p:bldP spid="11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9451" y="3001279"/>
            <a:ext cx="3736419" cy="331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292256"/>
            <a:ext cx="9935232" cy="860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916" y="230187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382" y="3254750"/>
            <a:ext cx="2686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Đai 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 đới gió mùa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697" y="3869824"/>
            <a:ext cx="3752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nhiệt đới biểu hiện rõ rệt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9697" y="4289997"/>
            <a:ext cx="3521731" cy="847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hiệt độ trung bình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tháng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hạ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trên 25</a:t>
            </a:r>
            <a:r>
              <a:rPr lang="vi-VN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9451" y="5106247"/>
            <a:ext cx="3541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ộ ẩm thay đổi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không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thời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gian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61961" y="3021926"/>
            <a:ext cx="3736420" cy="331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29600" y="2965420"/>
            <a:ext cx="3731019" cy="331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4102" y="3244334"/>
            <a:ext cx="3243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Đai cận nhiệt đới gió mùa trên núi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0809" y="4331489"/>
            <a:ext cx="220573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hậu mát mẻ.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75050" y="4772556"/>
            <a:ext cx="3082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 TB năm dưới 25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75050" y="5270197"/>
            <a:ext cx="3448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Lượng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mưa và độ ẩm tăng lên.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33918" y="3254750"/>
            <a:ext cx="321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Đai ôn đới gió mùa trên núi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84840" y="4100656"/>
            <a:ext cx="3042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 TB năm dưới 15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84840" y="4590021"/>
            <a:ext cx="3191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Độ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ẩm cao, tốc độ gió mạnh.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05674" y="5043106"/>
            <a:ext cx="3690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Mùa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đông có thể xuất hiện băng tuyết.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6" grpId="0"/>
      <p:bldP spid="8" grpId="0"/>
      <p:bldP spid="9" grpId="0"/>
      <p:bldP spid="11" grpId="0"/>
      <p:bldP spid="16" grpId="0" animBg="1"/>
      <p:bldP spid="19" grpId="0" animBg="1"/>
      <p:bldP spid="4" grpId="0"/>
      <p:bldP spid="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324600" y="2955470"/>
            <a:ext cx="5606307" cy="35977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9451" y="2955470"/>
            <a:ext cx="5810349" cy="359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292256"/>
            <a:ext cx="9935232" cy="860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3027590"/>
            <a:ext cx="1715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THUẬN LỢI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8112" y="2955470"/>
            <a:ext cx="3243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KHÓ KHĂN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734" y="3735156"/>
            <a:ext cx="4793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Thuận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lợi phát triển nền nông nghiệp lúa nước, thâm canh tăng vụ.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252" y="4656717"/>
            <a:ext cx="4793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Phát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triển nền nông nghiệp đa dạng sản phẩm.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5770" y="5566711"/>
            <a:ext cx="4035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Phát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triển trồng rừng, du lịch...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08406" y="3623857"/>
            <a:ext cx="48501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Nhiều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thiên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tai: Bão, lũ lụt, hạn hán,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sâu bệnh...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4734" y="3555180"/>
            <a:ext cx="4788661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785994" y="3511839"/>
            <a:ext cx="4788661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0916" y="2301872"/>
            <a:ext cx="65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3.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KT – XH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ta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833783"/>
            <a:ext cx="2286000" cy="14635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620" y="4754334"/>
            <a:ext cx="2286000" cy="146359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396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/>
      <p:bldP spid="4" grpId="0"/>
      <p:bldP spid="13" grpId="0"/>
      <p:bldP spid="15" grpId="0"/>
      <p:bldP spid="17" grpId="0"/>
      <p:bldP spid="18" grpId="0"/>
      <p:bldP spid="29" grpId="0" animBg="1"/>
      <p:bldP spid="30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9451" y="3001278"/>
            <a:ext cx="5810349" cy="3551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/>
              <a:t>Thành phần loài: nhiệt đới chiếm ưu thế.</a:t>
            </a:r>
            <a:endParaRPr lang="en-US" sz="2800"/>
          </a:p>
        </p:txBody>
      </p:sp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292256"/>
            <a:ext cx="9935232" cy="860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916" y="230187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- Nam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7641" y="3115891"/>
            <a:ext cx="4892686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Phần 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lãnh thổ phía Bắc (Từ 16</a:t>
            </a:r>
            <a:r>
              <a:rPr lang="it-IT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B trở ra Bắc)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785" y="3625161"/>
            <a:ext cx="5548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Cảnh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quan đặc trưng là rừng nhiệt đới ẩm gió mùa.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9451" y="4110646"/>
            <a:ext cx="4631076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Thành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phần loài: nhiệt đới chiếm ưu thế.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267" y="4579053"/>
            <a:ext cx="3127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Thực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vật: họ đậu, dâu tằm...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504" y="5080617"/>
            <a:ext cx="305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Động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vật: công, khỉ, vượn...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5737" y="5573155"/>
            <a:ext cx="3741409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Xuất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hiện loài cận nhiệt, ôn đới.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37" y="5975428"/>
            <a:ext cx="4629472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Cảnh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sắc thiên nhiên thay đổi theo mùa.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842" y="4747782"/>
            <a:ext cx="2536147" cy="15565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842" y="2443201"/>
            <a:ext cx="2550358" cy="166785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2717" y="4724400"/>
            <a:ext cx="2560053" cy="15574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268" y="2438401"/>
            <a:ext cx="2537118" cy="167224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818526" y="411738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họ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đậu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4420" y="6361900"/>
            <a:ext cx="169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39609" y="412187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Khỉ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655503" y="6366382"/>
            <a:ext cx="169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85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2" grpId="0"/>
      <p:bldP spid="16" grpId="0"/>
      <p:bldP spid="7" grpId="0"/>
      <p:bldP spid="8" grpId="0"/>
      <p:bldP spid="9" grpId="0"/>
      <p:bldP spid="11" grpId="0"/>
      <p:bldP spid="19" grpId="0"/>
      <p:bldP spid="20" grpId="0"/>
      <p:bldP spid="1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324600" y="3001279"/>
            <a:ext cx="5606307" cy="3551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292256"/>
            <a:ext cx="9935232" cy="860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916" y="230187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- Nam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84555" y="3115891"/>
            <a:ext cx="5317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Phần lãnh thổ phía Nam (Từ 16</a:t>
            </a:r>
            <a:r>
              <a:rPr lang="it-IT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 trở vào Nam)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6753" y="3695975"/>
            <a:ext cx="5610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Cảnh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quan đặc trưng là rừng cận xích đạo gió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84555" y="4239140"/>
            <a:ext cx="3592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Thực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vật: họ dầu, săng lẻ, tếch...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76753" y="4772289"/>
            <a:ext cx="3554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Động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vật: voi, hổ, báo, bò rừng...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41714" y="5323188"/>
            <a:ext cx="4629472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Cảnh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sắc thiên nhiên thay đổi theo mùa.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16" y="2963385"/>
            <a:ext cx="2638425" cy="173741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91117" y="3069996"/>
            <a:ext cx="168988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en-US" sz="20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tràm</a:t>
            </a:r>
            <a:r>
              <a:rPr lang="en-US" sz="20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0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Trà </a:t>
            </a:r>
            <a:r>
              <a:rPr lang="vi-VN" sz="20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Sư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858" y="2963385"/>
            <a:ext cx="2638425" cy="173741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5422398" y="4150006"/>
            <a:ext cx="43473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Voi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16" y="4918779"/>
            <a:ext cx="2617312" cy="171061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2049073" y="6118223"/>
            <a:ext cx="90601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Báo</a:t>
            </a:r>
            <a:r>
              <a:rPr lang="en-US" sz="20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đốm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949" y="4918780"/>
            <a:ext cx="2629334" cy="17106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5020728" y="6082752"/>
            <a:ext cx="84670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Bò</a:t>
            </a:r>
            <a:r>
              <a:rPr lang="en-US" sz="20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94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" grpId="0"/>
      <p:bldP spid="23" grpId="0"/>
      <p:bldP spid="24" grpId="0"/>
      <p:bldP spid="25" grpId="0"/>
      <p:bldP spid="27" grpId="0"/>
      <p:bldP spid="6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324600" y="3001279"/>
            <a:ext cx="5606307" cy="3551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9451" y="3001278"/>
            <a:ext cx="5810349" cy="3551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/>
              <a:t>Thành phần loài: nhiệt đới chiếm ưu thế.</a:t>
            </a:r>
            <a:endParaRPr lang="en-US" sz="2800"/>
          </a:p>
        </p:txBody>
      </p:sp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292256"/>
            <a:ext cx="9935232" cy="860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916" y="230187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- Nam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7641" y="3115891"/>
            <a:ext cx="4892686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Phần 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lãnh thổ phía Bắc (Từ 16</a:t>
            </a:r>
            <a:r>
              <a:rPr lang="it-IT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B trở ra Bắc)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785" y="3625161"/>
            <a:ext cx="5548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Cảnh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quan đặc trưng là rừng nhiệt đới ẩm gió mùa.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9451" y="4110646"/>
            <a:ext cx="4631076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Thành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phần loài: nhiệt đới chiếm ưu thế.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267" y="4579053"/>
            <a:ext cx="3127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Thực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vật: họ đậu, dâu tằm...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4409" y="5093566"/>
            <a:ext cx="305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Động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vật: công, khỉ, vượn...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5737" y="5573155"/>
            <a:ext cx="3741409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Xuất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hiện loài cận nhiệt, ôn đới.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37" y="5975428"/>
            <a:ext cx="4629472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Cảnh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sắc thiên nhiên thay đổi theo mùa.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84555" y="3115891"/>
            <a:ext cx="5317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Phần lãnh thổ phía Nam (Từ 16</a:t>
            </a:r>
            <a:r>
              <a:rPr lang="it-IT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 trở vào Nam)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6753" y="3695975"/>
            <a:ext cx="5610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Cảnh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quan đặc trưng là rừng cận xích đạo gió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84555" y="4239140"/>
            <a:ext cx="3592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Thực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vật: họ dầu, săng lẻ, tếch...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76753" y="4772289"/>
            <a:ext cx="3554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Động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vật: voi, hổ, báo, bò rừng...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41714" y="5323188"/>
            <a:ext cx="4629472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Cảnh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sắc thiên nhiên thay đổi theo mùa.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45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292256"/>
            <a:ext cx="9935232" cy="860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916" y="230187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2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9451" y="3001279"/>
            <a:ext cx="3736419" cy="3547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0382" y="3058416"/>
            <a:ext cx="2686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Đai 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 đới gió mùa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17420" y="3021926"/>
            <a:ext cx="4241048" cy="3547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53976" y="2965419"/>
            <a:ext cx="3406643" cy="35829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14102" y="3048000"/>
            <a:ext cx="3924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Đai cận nhiệt đới gió mùa trên núi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53976" y="3062009"/>
            <a:ext cx="321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Đai ôn đới gió mùa trên núi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3505200"/>
            <a:ext cx="34405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Kiểu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thảm TV chủ yếu: rừng nhiệt đới ẩm, rừng rụng lá, trảng cỏ, cây bụi, rừng ngậm mặn, ngập nước...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163282"/>
            <a:ext cx="3409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Sinh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 nhiệt đới đa dạng, phong phú.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0906" y="3581400"/>
            <a:ext cx="39875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Từ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600 – 700m đến 1600 - 1700m: rừng cận nhiệt đới lá rộng và lá kim. Xuất hiện các loài chim thú phương bắc, có lông dày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2822" y="5200471"/>
            <a:ext cx="4143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Từ 1600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- 1700m đến 2600m: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TV chậm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phát triển,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Tp loài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đơn giản, xuất hiện các loại cây ôn đới và chim di cư.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18516" y="3874531"/>
            <a:ext cx="2882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Chủ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yếu các loài cây ôn đới: đỗ quyên, lãnh sam, thiết sam...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821" y="5211471"/>
            <a:ext cx="1568484" cy="1200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297" y="5211471"/>
            <a:ext cx="1568485" cy="1175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129" y="5578780"/>
            <a:ext cx="1203104" cy="9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29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7" grpId="0"/>
      <p:bldP spid="18" grpId="0" animBg="1"/>
      <p:bldP spid="19" grpId="0" animBg="1"/>
      <p:bldP spid="21" grpId="0"/>
      <p:bldP spid="22" grpId="0"/>
      <p:bldP spid="4" grpId="0"/>
      <p:bldP spid="6" grpId="0"/>
      <p:bldP spid="11" grpId="0"/>
      <p:bldP spid="13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292256"/>
            <a:ext cx="9935232" cy="860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25334" y="2955470"/>
            <a:ext cx="5606307" cy="35977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9451" y="2955470"/>
            <a:ext cx="5810349" cy="359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33600" y="3027590"/>
            <a:ext cx="1715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THUẬN LỢI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18112" y="2955470"/>
            <a:ext cx="3243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KHÓ KHĂN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4734" y="3735156"/>
            <a:ext cx="4793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vật đa dạng và phong phú, phát triển du lịch...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34420" y="3915781"/>
            <a:ext cx="4850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ngày càng bị suy giảm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4734" y="3555180"/>
            <a:ext cx="4788661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85994" y="3511839"/>
            <a:ext cx="4788661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60916" y="2301872"/>
            <a:ext cx="65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3.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KT – XH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 ta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71" y="4808698"/>
            <a:ext cx="2277341" cy="152930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286" y="4795927"/>
            <a:ext cx="2265109" cy="150411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526" y="4765800"/>
            <a:ext cx="2425109" cy="157220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218" y="4723611"/>
            <a:ext cx="2425109" cy="16487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9277" y="3016300"/>
            <a:ext cx="1035041" cy="9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/>
      <p:bldP spid="26" grpId="0"/>
      <p:bldP spid="27" grpId="0"/>
      <p:bldP spid="30" grpId="0"/>
      <p:bldP spid="31" grpId="0" animBg="1"/>
      <p:bldP spid="32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00" y="1219199"/>
            <a:ext cx="5867400" cy="4866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74127"/>
            <a:ext cx="51261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540536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2: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chân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58314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1: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lệch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12859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3: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Loại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khoáng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thềm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lục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115304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4: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Nhân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tố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làm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lạnh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kéo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2 – 3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365" y="5157246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5: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như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2" y="1116070"/>
            <a:ext cx="5693188" cy="49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212" y="33027"/>
            <a:ext cx="2258137" cy="2358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298500"/>
            <a:ext cx="5410200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LUYỆN TẬP – VẬN DỤNG</a:t>
            </a:r>
            <a:endParaRPr lang="en-US" sz="4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1"/>
            <a:ext cx="3048000" cy="68752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2362200"/>
            <a:ext cx="6629400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24500" y="2971800"/>
            <a:ext cx="6096000" cy="31947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ỗi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cử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Note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qui: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von…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5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=&gt; CHIẾN THẮNG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967" y="1850405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GAME </a:t>
            </a:r>
            <a:r>
              <a:rPr lang="en-US" sz="4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HIỂU Ý ĐỒNG ĐỘI</a:t>
            </a:r>
            <a:endParaRPr lang="en-US" sz="4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36" y="2834472"/>
            <a:ext cx="4616463" cy="347587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7239000" y="1850405"/>
            <a:ext cx="2613212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LUẬT CHƠI</a:t>
            </a:r>
            <a:endParaRPr lang="en-US" sz="4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4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212" y="33027"/>
            <a:ext cx="2258137" cy="2358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364767"/>
            <a:ext cx="5410200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LUYỆN TẬP – VẬN DỤNG</a:t>
            </a:r>
            <a:endParaRPr lang="en-US" sz="4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-144463"/>
            <a:ext cx="3048000" cy="70196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79751" y="2133600"/>
            <a:ext cx="5709298" cy="4180546"/>
            <a:chOff x="5679751" y="2133600"/>
            <a:chExt cx="5709298" cy="4180546"/>
          </a:xfrm>
        </p:grpSpPr>
        <p:sp>
          <p:nvSpPr>
            <p:cNvPr id="18" name="Rectangle 17"/>
            <p:cNvSpPr/>
            <p:nvPr/>
          </p:nvSpPr>
          <p:spPr>
            <a:xfrm>
              <a:off x="5679751" y="2133600"/>
              <a:ext cx="5709298" cy="418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745136" y="2234011"/>
              <a:ext cx="1601721" cy="7289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40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TỪ KHOÁ</a:t>
              </a:r>
              <a:endPara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43950" y="3093562"/>
              <a:ext cx="142218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1. Lá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kim.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43643" y="4232415"/>
              <a:ext cx="15616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3. Núi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cao.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762402" y="4259716"/>
              <a:ext cx="20313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8. Lũ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lụt	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00800" y="4823093"/>
              <a:ext cx="12218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4. Rừng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43643" y="5494360"/>
              <a:ext cx="997389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5.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Bão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762402" y="3678337"/>
              <a:ext cx="1168910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7.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Nóng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00800" y="3616430"/>
              <a:ext cx="20313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2. Lạnh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giá.	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28549" y="3078206"/>
              <a:ext cx="1762021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6. Phân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hoá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62402" y="5491039"/>
              <a:ext cx="1810111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10. Tuyết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rơi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780331" y="4875701"/>
              <a:ext cx="1920719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9. Đồng bằng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9" name="Đồng hồ đếm ngược 5 phút - 5 minutes timer - Hail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4658" y="4620885"/>
            <a:ext cx="2644624" cy="1447800"/>
          </a:xfrm>
          <a:prstGeom prst="rect">
            <a:avLst/>
          </a:prstGeom>
        </p:spPr>
      </p:pic>
      <p:sp>
        <p:nvSpPr>
          <p:cNvPr id="20" name="AutoShape 2" descr="Trò chơi đoán ý đồng đội, đoán chữ th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94" y="1011260"/>
            <a:ext cx="4838700" cy="34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11430000" cy="4857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268866"/>
            <a:ext cx="3352800" cy="1462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THÁCH THỨC CHO EM</a:t>
            </a:r>
            <a:endParaRPr lang="en-US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4118" y="5295059"/>
            <a:ext cx="77724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thiện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hành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vở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Tìm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hí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KT – XH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nơi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”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11734800" cy="50275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61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" y="0"/>
            <a:ext cx="12179122" cy="68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00" y="1219199"/>
            <a:ext cx="5867400" cy="4866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74127"/>
            <a:ext cx="51261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3439649"/>
            <a:ext cx="56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8: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Loại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chiếm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diện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270646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9: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lập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2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sườn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rõ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đâu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177135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10: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kiểu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2506849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7: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iền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yếu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" y="1660408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6: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Ôn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đâu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2" y="1116070"/>
            <a:ext cx="5693188" cy="49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91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007239"/>
            <a:ext cx="56388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229" y="499407"/>
            <a:ext cx="569833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ĐÁP ÁN GAME 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9" y="2438400"/>
            <a:ext cx="5639641" cy="38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" y="1676400"/>
            <a:ext cx="10820400" cy="25908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0600" y="2186970"/>
            <a:ext cx="1036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vi-VN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THỰC HÀNH:</a:t>
            </a:r>
            <a:endParaRPr lang="en-US" sz="3600" dirty="0">
              <a:solidFill>
                <a:srgbClr val="FFFF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TRÌNH BÀY BÁO CÁO VỀ SỰ PHÂN HOÁ TỰ NHIÊN VIỆT NAM</a:t>
            </a:r>
            <a:endParaRPr lang="en-US" sz="4400" dirty="0">
              <a:solidFill>
                <a:srgbClr val="FFFF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1905000"/>
            <a:ext cx="10515600" cy="2133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00600" y="457200"/>
            <a:ext cx="5448323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NỘI DUNG THỰC HÀNH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048000" cy="68507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41862" y="2144172"/>
            <a:ext cx="7992752" cy="13315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 Condensed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413992" y="2209800"/>
            <a:ext cx="8296989" cy="1200329"/>
            <a:chOff x="3638174" y="5726850"/>
            <a:chExt cx="7741355" cy="1200329"/>
          </a:xfrm>
        </p:grpSpPr>
        <p:sp>
          <p:nvSpPr>
            <p:cNvPr id="13" name="Oval 12"/>
            <p:cNvSpPr/>
            <p:nvPr/>
          </p:nvSpPr>
          <p:spPr>
            <a:xfrm>
              <a:off x="3638174" y="5955451"/>
              <a:ext cx="802016" cy="838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</a:t>
              </a:r>
              <a:endPara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98373" y="5726850"/>
              <a:ext cx="70811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Bahnschrift Condensed" panose="020B0502040204020203" pitchFamily="34" charset="0"/>
                </a:rPr>
                <a:t>Báo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cáo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về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sự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phân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hoá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khí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hậu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Việt</a:t>
              </a:r>
              <a:r>
                <a:rPr lang="en-US" sz="3600" dirty="0">
                  <a:latin typeface="Bahnschrift Condensed" panose="020B0502040204020203" pitchFamily="34" charset="0"/>
                </a:rPr>
                <a:t> Nam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và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tác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động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đến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sự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phát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triển</a:t>
              </a:r>
              <a:r>
                <a:rPr lang="en-US" sz="3600" dirty="0">
                  <a:latin typeface="Bahnschrift Condensed" panose="020B0502040204020203" pitchFamily="34" charset="0"/>
                </a:rPr>
                <a:t> KT – XH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của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nước</a:t>
              </a:r>
              <a:r>
                <a:rPr lang="en-US" sz="3600" dirty="0">
                  <a:latin typeface="Bahnschrift Condensed" panose="020B0502040204020203" pitchFamily="34" charset="0"/>
                </a:rPr>
                <a:t> ta</a:t>
              </a:r>
              <a:endParaRPr lang="en-US" sz="36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5105399" y="1472863"/>
            <a:ext cx="5170716" cy="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00600" y="1625263"/>
            <a:ext cx="5170716" cy="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764218" y="3952945"/>
            <a:ext cx="7992752" cy="13176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 Condensed" panose="020B050204020402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413992" y="3968888"/>
            <a:ext cx="8296989" cy="1200329"/>
            <a:chOff x="3449768" y="3582916"/>
            <a:chExt cx="7640240" cy="1111790"/>
          </a:xfrm>
        </p:grpSpPr>
        <p:sp>
          <p:nvSpPr>
            <p:cNvPr id="29" name="Oval 28"/>
            <p:cNvSpPr/>
            <p:nvPr/>
          </p:nvSpPr>
          <p:spPr>
            <a:xfrm>
              <a:off x="3449768" y="3785814"/>
              <a:ext cx="753995" cy="78517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 Condensed" panose="020B0502040204020203" pitchFamily="34" charset="0"/>
                </a:rPr>
                <a:t>2</a:t>
              </a:r>
              <a:endPara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46841" y="3582916"/>
              <a:ext cx="6943167" cy="1111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Bahnschrift Condensed" panose="020B0502040204020203" pitchFamily="34" charset="0"/>
                </a:rPr>
                <a:t>Báo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cáo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về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sự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phân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hoá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sinh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vật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Việt</a:t>
              </a:r>
              <a:r>
                <a:rPr lang="en-US" sz="3600" dirty="0">
                  <a:latin typeface="Bahnschrift Condensed" panose="020B0502040204020203" pitchFamily="34" charset="0"/>
                </a:rPr>
                <a:t> Nam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và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tác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động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đến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sự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phát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triển</a:t>
              </a:r>
              <a:r>
                <a:rPr lang="en-US" sz="3600" dirty="0">
                  <a:latin typeface="Bahnschrift Condensed" panose="020B0502040204020203" pitchFamily="34" charset="0"/>
                </a:rPr>
                <a:t> KT – XH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của</a:t>
              </a:r>
              <a:r>
                <a:rPr lang="en-US" sz="3600" dirty="0"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latin typeface="Bahnschrift Condensed" panose="020B0502040204020203" pitchFamily="34" charset="0"/>
                </a:rPr>
                <a:t>nước</a:t>
              </a:r>
              <a:r>
                <a:rPr lang="en-US" sz="3600" dirty="0">
                  <a:latin typeface="Bahnschrift Condensed" panose="020B0502040204020203" pitchFamily="34" charset="0"/>
                </a:rPr>
                <a:t> ta</a:t>
              </a:r>
              <a:endParaRPr lang="en-US" sz="36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64" y="971729"/>
            <a:ext cx="2889336" cy="4876800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1" y="838200"/>
            <a:ext cx="3173608" cy="51816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66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0" y="61531"/>
            <a:ext cx="12160349" cy="1157123"/>
            <a:chOff x="-172759" y="12610"/>
            <a:chExt cx="12163239" cy="1156356"/>
          </a:xfrm>
        </p:grpSpPr>
        <p:sp>
          <p:nvSpPr>
            <p:cNvPr id="25" name="TextBox 24"/>
            <p:cNvSpPr txBox="1"/>
            <p:nvPr/>
          </p:nvSpPr>
          <p:spPr>
            <a:xfrm>
              <a:off x="3553326" y="79540"/>
              <a:ext cx="5980149" cy="854341"/>
            </a:xfrm>
            <a:prstGeom prst="rect">
              <a:avLst/>
            </a:prstGeom>
            <a:noFill/>
          </p:spPr>
          <p:txBody>
            <a:bodyPr lIns="115121" tIns="57560" rIns="115121" bIns="57560">
              <a:spAutoFit/>
            </a:bodyPr>
            <a:lstStyle/>
            <a:p>
              <a:pPr algn="ctr" eaLnBrk="1" hangingPunct="1">
                <a:defRPr/>
              </a:pPr>
              <a:r>
                <a:rPr lang="en-US" sz="48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Arial" charset="0"/>
                </a:rPr>
                <a:t>CHUẨN BỊ VIẾT BÁO CÁO</a:t>
              </a:r>
              <a:endParaRPr lang="vi-V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31733" y="965613"/>
              <a:ext cx="12022213" cy="80891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latin typeface="Bahnschrift Condensed" panose="020B0502040204020203" pitchFamily="34" charset="0"/>
              </a:endParaRPr>
            </a:p>
          </p:txBody>
        </p:sp>
        <p:pic>
          <p:nvPicPr>
            <p:cNvPr id="9242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8" t="1160" r="5865" b="3938"/>
            <a:stretch>
              <a:fillRect/>
            </a:stretch>
          </p:blipFill>
          <p:spPr bwMode="auto">
            <a:xfrm>
              <a:off x="-172759" y="12610"/>
              <a:ext cx="2139258" cy="1156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30783" y="1426007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Thu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thập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tư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liệu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cần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thiết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về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sự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phân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thiên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nhiên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Nam</a:t>
            </a:r>
            <a:endParaRPr lang="en-US" sz="2800" dirty="0">
              <a:solidFill>
                <a:srgbClr val="7030A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82651" y="1397425"/>
            <a:ext cx="640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đồ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tự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nhiên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3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miền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Nam</a:t>
            </a:r>
            <a:endParaRPr lang="en-US" sz="2800" dirty="0">
              <a:solidFill>
                <a:srgbClr val="7030A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43384" y="1047984"/>
            <a:ext cx="57196" cy="527783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4770" y="3077171"/>
            <a:ext cx="4944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- Thu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thập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tư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liệu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từ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các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sách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tạp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chí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báo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về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sự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phân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hoá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tự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nhiên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Việt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Nam.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783" y="4757885"/>
            <a:ext cx="4944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- Thu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thập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các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hình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ảnh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video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về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khí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hậu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sinh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vật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Việt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Nam.</a:t>
            </a:r>
            <a:endParaRPr lang="en-US" sz="2800" i="1" dirty="0" smtClean="0">
              <a:solidFill>
                <a:srgbClr val="00206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676" y="2034341"/>
            <a:ext cx="2508449" cy="308103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33" y="3593737"/>
            <a:ext cx="2556901" cy="31010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254" y="2053220"/>
            <a:ext cx="2213219" cy="308103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5997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1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114800" y="2049747"/>
            <a:ext cx="7848600" cy="427485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pic>
        <p:nvPicPr>
          <p:cNvPr id="4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160" r="5865" b="3938"/>
          <a:stretch>
            <a:fillRect/>
          </a:stretch>
        </p:blipFill>
        <p:spPr bwMode="auto">
          <a:xfrm>
            <a:off x="0" y="61531"/>
            <a:ext cx="2138750" cy="115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3725200" y="128505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VIẾT BÁO CÁO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6573" y="2455673"/>
            <a:ext cx="7391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600" b="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….: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600" b="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…..: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600" b="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SẢN 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PHẨM: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PPT, infographic,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…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sườn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GV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6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 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GIAN: HS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600" b="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9128" y="1797444"/>
            <a:ext cx="3129126" cy="1078602"/>
            <a:chOff x="499899" y="982230"/>
            <a:chExt cx="3129126" cy="10786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899" y="1114706"/>
              <a:ext cx="1269436" cy="9461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92162" y="982230"/>
              <a:ext cx="19368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HOẠT ĐỘNG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6199" y="4848912"/>
            <a:ext cx="3057991" cy="1320862"/>
            <a:chOff x="474486" y="5164196"/>
            <a:chExt cx="3057991" cy="13208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86" y="5164196"/>
              <a:ext cx="1332129" cy="132086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49098" y="5510169"/>
              <a:ext cx="14833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NHIỆM VỤ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Bốc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thăm</a:t>
              </a:r>
              <a:endPara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8548" y="3435473"/>
            <a:ext cx="3070914" cy="1162050"/>
            <a:chOff x="429319" y="2314941"/>
            <a:chExt cx="3070914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1699089" y="2418913"/>
              <a:ext cx="1801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PHƯƠNG TIỆN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SGK,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tài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liệu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319" y="2314941"/>
              <a:ext cx="1162050" cy="1162050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5720426" y="1797444"/>
            <a:ext cx="4642774" cy="6055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CHUYỂN GIAO NHIỆM VỤ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pic>
        <p:nvPicPr>
          <p:cNvPr id="4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160" r="5865" b="3938"/>
          <a:stretch>
            <a:fillRect/>
          </a:stretch>
        </p:blipFill>
        <p:spPr bwMode="auto">
          <a:xfrm>
            <a:off x="0" y="61531"/>
            <a:ext cx="2138750" cy="115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3725200" y="128505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VIẾT BÁO CÁO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5894" y="1923447"/>
            <a:ext cx="3050204" cy="982992"/>
            <a:chOff x="499899" y="1114706"/>
            <a:chExt cx="3050204" cy="9829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899" y="1114706"/>
              <a:ext cx="1269436" cy="9461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13240" y="1143591"/>
              <a:ext cx="19368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HOẠT ĐỘNG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2965" y="4842439"/>
            <a:ext cx="2687718" cy="1320862"/>
            <a:chOff x="474486" y="5164196"/>
            <a:chExt cx="2687718" cy="13208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86" y="5164196"/>
              <a:ext cx="1332129" cy="132086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78825" y="5268168"/>
              <a:ext cx="14833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NHIỆM VỤ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Bốc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thăm</a:t>
              </a:r>
              <a:endPara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5314" y="3429000"/>
            <a:ext cx="3015759" cy="1162050"/>
            <a:chOff x="429319" y="2314941"/>
            <a:chExt cx="3015759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1643934" y="2418912"/>
              <a:ext cx="1801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PHƯƠNG TIỆN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SGK,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tài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liệu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319" y="2314941"/>
              <a:ext cx="1162050" cy="1162050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/>
        </p:nvCxnSpPr>
        <p:spPr>
          <a:xfrm>
            <a:off x="3411073" y="1704820"/>
            <a:ext cx="0" cy="396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89039" y="1447800"/>
            <a:ext cx="3878561" cy="152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4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89039" y="2971800"/>
            <a:ext cx="3878561" cy="258191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39673" y="2987171"/>
            <a:ext cx="359932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Sự phân hoá khí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hậu theo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bắc –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nam.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29000" y="3733800"/>
            <a:ext cx="39581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Sự phân hoá khí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hậu theo độ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cao.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66567" y="4191000"/>
            <a:ext cx="3572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Những thuận lợi và khó khăn của sự phân hoá đó đến sự phát triển KT –XH của nước ta.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64647" y="1416424"/>
            <a:ext cx="3878561" cy="152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64647" y="2940424"/>
            <a:ext cx="3878561" cy="258191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15281" y="2955795"/>
            <a:ext cx="359932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Sự phân hoá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theo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bắc –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nam.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74151" y="3702424"/>
            <a:ext cx="40190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Sự phân hoá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theo độ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cao.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842175" y="4159624"/>
            <a:ext cx="3572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Những thuận lợi và khó khăn của sự phân hoá đó đến sự phát triển KT –XH của nước ta.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70021" y="5672117"/>
            <a:ext cx="6382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Các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nhóm báo cáo, nhóm khác nhận xét và bổ </a:t>
            </a: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sung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Chấm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điểm theo tiêu chí.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0683" y="5696105"/>
            <a:ext cx="1899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BÁO CÁO, THẢO LUẬN: 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724400" y="5648130"/>
            <a:ext cx="0" cy="100208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947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4" grpId="0"/>
      <p:bldP spid="25" grpId="0" animBg="1"/>
      <p:bldP spid="26" grpId="0" animBg="1"/>
      <p:bldP spid="27" grpId="0"/>
      <p:bldP spid="28" grpId="0"/>
      <p:bldP spid="29" grpId="0"/>
      <p:bldP spid="30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</TotalTime>
  <Words>2052</Words>
  <Application>Microsoft Office PowerPoint</Application>
  <PresentationFormat>Widescreen</PresentationFormat>
  <Paragraphs>200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Bahnschrift Condensed</vt:lpstr>
      <vt:lpstr>Bahnschrift Light Condensed</vt:lpstr>
      <vt:lpstr>Bahnschrift SemiCondensed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Admin</dc:creator>
  <cp:lastModifiedBy>Admin</cp:lastModifiedBy>
  <cp:revision>364</cp:revision>
  <dcterms:created xsi:type="dcterms:W3CDTF">2021-08-27T10:30:53Z</dcterms:created>
  <dcterms:modified xsi:type="dcterms:W3CDTF">2024-06-30T18:41:48Z</dcterms:modified>
</cp:coreProperties>
</file>