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Lst>
  <p:notesMasterIdLst>
    <p:notesMasterId r:id="rId21"/>
  </p:notesMasterIdLst>
  <p:handoutMasterIdLst>
    <p:handoutMasterId r:id="rId22"/>
  </p:handoutMasterIdLst>
  <p:sldIdLst>
    <p:sldId id="256" r:id="rId2"/>
    <p:sldId id="258" r:id="rId3"/>
    <p:sldId id="260" r:id="rId4"/>
    <p:sldId id="259" r:id="rId5"/>
    <p:sldId id="262" r:id="rId6"/>
    <p:sldId id="261" r:id="rId7"/>
    <p:sldId id="263" r:id="rId8"/>
    <p:sldId id="264" r:id="rId9"/>
    <p:sldId id="265" r:id="rId10"/>
    <p:sldId id="266" r:id="rId11"/>
    <p:sldId id="268" r:id="rId12"/>
    <p:sldId id="269" r:id="rId13"/>
    <p:sldId id="270" r:id="rId14"/>
    <p:sldId id="271" r:id="rId15"/>
    <p:sldId id="276" r:id="rId16"/>
    <p:sldId id="272" r:id="rId17"/>
    <p:sldId id="273" r:id="rId18"/>
    <p:sldId id="274" r:id="rId19"/>
    <p:sldId id="275" r:id="rId20"/>
  </p:sldIdLst>
  <p:sldSz cx="12192000" cy="6858000"/>
  <p:notesSz cx="6858000" cy="9144000"/>
  <p:embeddedFontLst>
    <p:embeddedFont>
      <p:font typeface="#9Slide03 Bebas Neue Bold" panose="020B0606020202050201" pitchFamily="34" charset="0"/>
      <p:bold r:id="rId23"/>
    </p:embeddedFont>
    <p:embeddedFont>
      <p:font typeface="#9Slide03 Oswald ExtraLight" panose="00000300000000000000" pitchFamily="2" charset="0"/>
      <p:regular r:id="rId24"/>
    </p:embeddedFont>
    <p:embeddedFont>
      <p:font typeface="#9Slide03 Oswald Light" panose="00000400000000000000" pitchFamily="2" charset="0"/>
      <p:regular r:id="rId25"/>
    </p:embeddedFont>
    <p:embeddedFont>
      <p:font typeface="#9Slide05 Motion Picture" panose="02000000000000000000" pitchFamily="2" charset="0"/>
      <p:regular r:id="rId26"/>
    </p:embeddedFont>
    <p:embeddedFont>
      <p:font typeface="#9Slide07 IcielBC Cubano Normal" panose="00000500000000000000" pitchFamily="2" charset="0"/>
      <p:regular r:id="rId27"/>
    </p:embeddedFont>
    <p:embeddedFont>
      <p:font typeface="Consolas" panose="020B0609020204030204" pitchFamily="49"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39B54A"/>
    <a:srgbClr val="000000"/>
    <a:srgbClr val="FFCCFF"/>
    <a:srgbClr val="FE655C"/>
    <a:srgbClr val="F0F3F1"/>
    <a:srgbClr val="F9C0BF"/>
    <a:srgbClr val="FEA175"/>
    <a:srgbClr val="FF99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1262" y="178"/>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2B42-4207-BE15-794B30C8B483}"/>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2B42-4207-BE15-794B30C8B48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2B42-4207-BE15-794B30C8B48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42-4207-BE15-794B30C8B483}"/>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42-4207-BE15-794B30C8B483}"/>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42-4207-BE15-794B30C8B483}"/>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42-4207-BE15-794B30C8B483}"/>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2B42-4207-BE15-794B30C8B483}"/>
            </c:ext>
          </c:extLst>
        </c:ser>
        <c:dLbls>
          <c:showLegendKey val="0"/>
          <c:showVal val="0"/>
          <c:showCatName val="0"/>
          <c:showSerName val="0"/>
          <c:showPercent val="0"/>
          <c:showBubbleSize val="0"/>
          <c:showLeaderLines val="0"/>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45A2-4607-91F8-B74992550BB3}"/>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45A2-4607-91F8-B74992550BB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45A2-4607-91F8-B74992550BB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A2-4607-91F8-B74992550BB3}"/>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A2-4607-91F8-B74992550BB3}"/>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A2-4607-91F8-B74992550BB3}"/>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A2-4607-91F8-B74992550BB3}"/>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45A2-4607-91F8-B74992550BB3}"/>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8E87-4D3B-B64E-339E67CEE799}"/>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8E87-4D3B-B64E-339E67CEE799}"/>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8E87-4D3B-B64E-339E67CEE7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87-4D3B-B64E-339E67CEE799}"/>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87-4D3B-B64E-339E67CEE799}"/>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87-4D3B-B64E-339E67CEE799}"/>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87-4D3B-B64E-339E67CEE799}"/>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8E87-4D3B-B64E-339E67CEE799}"/>
            </c:ext>
          </c:extLst>
        </c:ser>
        <c:dLbls>
          <c:showLegendKey val="0"/>
          <c:showVal val="0"/>
          <c:showCatName val="0"/>
          <c:showSerName val="0"/>
          <c:showPercent val="0"/>
          <c:showBubbleSize val="0"/>
          <c:showLeaderLines val="0"/>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7E333-EB94-0629-45F3-C6C3019BE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15F2F2-8137-A7CC-0F60-6325BAC9AC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EA5251-1232-4BF8-871B-FE021BEA08BC}" type="datetimeFigureOut">
              <a:rPr lang="en-US" smtClean="0"/>
              <a:t>6/26/2024</a:t>
            </a:fld>
            <a:endParaRPr lang="en-US"/>
          </a:p>
        </p:txBody>
      </p:sp>
      <p:sp>
        <p:nvSpPr>
          <p:cNvPr id="4" name="Footer Placeholder 3">
            <a:extLst>
              <a:ext uri="{FF2B5EF4-FFF2-40B4-BE49-F238E27FC236}">
                <a16:creationId xmlns:a16="http://schemas.microsoft.com/office/drawing/2014/main" id="{D75FA0F8-2E9C-0BAD-C471-AC8CB50D02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1D0E0D-38A4-94AF-4C3A-E55C5E90A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132FCE-F73C-4714-AB68-E24AE9ED7651}" type="slidenum">
              <a:rPr lang="en-US" smtClean="0"/>
              <a:t>‹#›</a:t>
            </a:fld>
            <a:endParaRPr lang="en-US"/>
          </a:p>
        </p:txBody>
      </p:sp>
    </p:spTree>
    <p:extLst>
      <p:ext uri="{BB962C8B-B14F-4D97-AF65-F5344CB8AC3E}">
        <p14:creationId xmlns:p14="http://schemas.microsoft.com/office/powerpoint/2010/main" val="1399396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878D5-D249-4806-B1BE-609A3EDB3DFC}"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6B2C2-18F6-44E8-B047-EDF5D7C91DD2}" type="slidenum">
              <a:rPr lang="en-US" smtClean="0"/>
              <a:t>‹#›</a:t>
            </a:fld>
            <a:endParaRPr lang="en-US"/>
          </a:p>
        </p:txBody>
      </p:sp>
    </p:spTree>
    <p:extLst>
      <p:ext uri="{BB962C8B-B14F-4D97-AF65-F5344CB8AC3E}">
        <p14:creationId xmlns:p14="http://schemas.microsoft.com/office/powerpoint/2010/main" val="33529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Tài nguyên thiên nhiên là toàn bộ các nguồn của cải vật chất được hình thành và tồn tại trong tự nhiên mà con người có thể khai thác, sử dụng trong sản xuất, đời sống để đáp ứng nhu cầu của mình. Nó là các điều kiện cần thiết cho sự tồn tại và phát triển của xã hội loài người.</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Tài nguyên thiên nhiên đa dạng phong phú là lợi thế của một quốc gia khi đưa ra các chính sách phát triển kinh tế. Với nguồn tài nguyên thiên nhiên phong phú và đa dạng, Việt Nam đã đưa kinh tế phát triển trên cả ba vùng kinh tế là nông nghiệp, công nghiệp và dịch vụ. Tuy nhiên, nguồn tài nguyên thiên nhiên của Việt Nam đã bị khai thác và làm dụng quá mức khiến cho một số loại tài nguyên bị suy giảm trầm trọng.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Chính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vì</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vậy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phải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sức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quan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tâm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đến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vấn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đề</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sử</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dụng</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hợp</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lí</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tài</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nguyên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thiên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bảo</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vệ</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môi</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trường</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2</a:t>
            </a:fld>
            <a:endParaRPr lang="en-US"/>
          </a:p>
        </p:txBody>
      </p:sp>
    </p:spTree>
    <p:extLst>
      <p:ext uri="{BB962C8B-B14F-4D97-AF65-F5344CB8AC3E}">
        <p14:creationId xmlns:p14="http://schemas.microsoft.com/office/powerpoint/2010/main" val="344814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19</a:t>
            </a:fld>
            <a:endParaRPr lang="en-US"/>
          </a:p>
        </p:txBody>
      </p:sp>
    </p:spTree>
    <p:extLst>
      <p:ext uri="{BB962C8B-B14F-4D97-AF65-F5344CB8AC3E}">
        <p14:creationId xmlns:p14="http://schemas.microsoft.com/office/powerpoint/2010/main" val="128942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11</a:t>
            </a:fld>
            <a:endParaRPr lang="en-US"/>
          </a:p>
        </p:txBody>
      </p:sp>
    </p:spTree>
    <p:extLst>
      <p:ext uri="{BB962C8B-B14F-4D97-AF65-F5344CB8AC3E}">
        <p14:creationId xmlns:p14="http://schemas.microsoft.com/office/powerpoint/2010/main" val="258403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12</a:t>
            </a:fld>
            <a:endParaRPr lang="en-US"/>
          </a:p>
        </p:txBody>
      </p:sp>
    </p:spTree>
    <p:extLst>
      <p:ext uri="{BB962C8B-B14F-4D97-AF65-F5344CB8AC3E}">
        <p14:creationId xmlns:p14="http://schemas.microsoft.com/office/powerpoint/2010/main" val="267569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13</a:t>
            </a:fld>
            <a:endParaRPr lang="en-US"/>
          </a:p>
        </p:txBody>
      </p:sp>
    </p:spTree>
    <p:extLst>
      <p:ext uri="{BB962C8B-B14F-4D97-AF65-F5344CB8AC3E}">
        <p14:creationId xmlns:p14="http://schemas.microsoft.com/office/powerpoint/2010/main" val="28784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14</a:t>
            </a:fld>
            <a:endParaRPr lang="en-US"/>
          </a:p>
        </p:txBody>
      </p:sp>
    </p:spTree>
    <p:extLst>
      <p:ext uri="{BB962C8B-B14F-4D97-AF65-F5344CB8AC3E}">
        <p14:creationId xmlns:p14="http://schemas.microsoft.com/office/powerpoint/2010/main" val="184621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15</a:t>
            </a:fld>
            <a:endParaRPr lang="en-US"/>
          </a:p>
        </p:txBody>
      </p:sp>
    </p:spTree>
    <p:extLst>
      <p:ext uri="{BB962C8B-B14F-4D97-AF65-F5344CB8AC3E}">
        <p14:creationId xmlns:p14="http://schemas.microsoft.com/office/powerpoint/2010/main" val="214272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6B2C2-18F6-44E8-B047-EDF5D7C91D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5230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17</a:t>
            </a:fld>
            <a:endParaRPr lang="en-US"/>
          </a:p>
        </p:txBody>
      </p:sp>
    </p:spTree>
    <p:extLst>
      <p:ext uri="{BB962C8B-B14F-4D97-AF65-F5344CB8AC3E}">
        <p14:creationId xmlns:p14="http://schemas.microsoft.com/office/powerpoint/2010/main" val="331199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18</a:t>
            </a:fld>
            <a:endParaRPr lang="en-US"/>
          </a:p>
        </p:txBody>
      </p:sp>
    </p:spTree>
    <p:extLst>
      <p:ext uri="{BB962C8B-B14F-4D97-AF65-F5344CB8AC3E}">
        <p14:creationId xmlns:p14="http://schemas.microsoft.com/office/powerpoint/2010/main" val="144319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6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91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36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6731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4928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6835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6962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1484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013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9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4EB12997-5855-8863-AA0D-E86025315C7A}"/>
              </a:ext>
            </a:extLst>
          </p:cNvPr>
          <p:cNvPicPr>
            <a:picLocks noChangeAspect="1"/>
          </p:cNvPicPr>
          <p:nvPr userDrawn="1"/>
        </p:nvPicPr>
        <p:blipFill>
          <a:blip r:embed="rId14"/>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3117777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0" r:id="rId6"/>
    <p:sldLayoutId id="2147483745" r:id="rId7"/>
    <p:sldLayoutId id="2147483746" r:id="rId8"/>
    <p:sldLayoutId id="2147483747" r:id="rId9"/>
    <p:sldLayoutId id="2147483749" r:id="rId10"/>
    <p:sldLayoutId id="2147483748" r:id="rId11"/>
    <p:sldLayoutId id="2147483752" r:id="rId12"/>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diagramQuickStyle" Target="../diagrams/quickStyle5.xml"/><Relationship Id="rId18" Type="http://schemas.openxmlformats.org/officeDocument/2006/relationships/diagramQuickStyle" Target="../diagrams/quickStyle6.xml"/><Relationship Id="rId3" Type="http://schemas.openxmlformats.org/officeDocument/2006/relationships/image" Target="../media/image15.pn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diagramLayout" Target="../diagrams/layout5.xml"/><Relationship Id="rId17" Type="http://schemas.openxmlformats.org/officeDocument/2006/relationships/diagramLayout" Target="../diagrams/layout6.xml"/><Relationship Id="rId25" Type="http://schemas.openxmlformats.org/officeDocument/2006/relationships/chart" Target="../charts/chart1.xml"/><Relationship Id="rId2" Type="http://schemas.openxmlformats.org/officeDocument/2006/relationships/image" Target="../media/image8.jpg"/><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diagramData" Target="../diagrams/data5.xml"/><Relationship Id="rId24" Type="http://schemas.openxmlformats.org/officeDocument/2006/relationships/image" Target="../media/image31.png"/><Relationship Id="rId5" Type="http://schemas.openxmlformats.org/officeDocument/2006/relationships/image" Target="../media/image23.png"/><Relationship Id="rId15" Type="http://schemas.microsoft.com/office/2007/relationships/diagramDrawing" Target="../diagrams/drawing5.xml"/><Relationship Id="rId23" Type="http://schemas.openxmlformats.org/officeDocument/2006/relationships/image" Target="../media/image30.png"/><Relationship Id="rId10" Type="http://schemas.openxmlformats.org/officeDocument/2006/relationships/image" Target="../media/image26.svg"/><Relationship Id="rId19" Type="http://schemas.openxmlformats.org/officeDocument/2006/relationships/diagramColors" Target="../diagrams/colors6.xml"/><Relationship Id="rId4" Type="http://schemas.openxmlformats.org/officeDocument/2006/relationships/image" Target="../media/image16.svg"/><Relationship Id="rId9" Type="http://schemas.openxmlformats.org/officeDocument/2006/relationships/image" Target="../media/image25.png"/><Relationship Id="rId14" Type="http://schemas.openxmlformats.org/officeDocument/2006/relationships/diagramColors" Target="../diagrams/colors5.xml"/><Relationship Id="rId22"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8.jp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chart" Target="../charts/chart2.xml"/><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2.png"/><Relationship Id="rId18" Type="http://schemas.openxmlformats.org/officeDocument/2006/relationships/image" Target="../media/image33.png"/><Relationship Id="rId3" Type="http://schemas.openxmlformats.org/officeDocument/2006/relationships/image" Target="../media/image8.jpg"/><Relationship Id="rId21" Type="http://schemas.openxmlformats.org/officeDocument/2006/relationships/chart" Target="../charts/chart3.xml"/><Relationship Id="rId7" Type="http://schemas.openxmlformats.org/officeDocument/2006/relationships/image" Target="../media/image23.png"/><Relationship Id="rId12" Type="http://schemas.openxmlformats.org/officeDocument/2006/relationships/image" Target="../media/image26.svg"/><Relationship Id="rId17" Type="http://schemas.openxmlformats.org/officeDocument/2006/relationships/hyperlink" Target="https://bom.so/kutLMn" TargetMode="External"/><Relationship Id="rId2" Type="http://schemas.openxmlformats.org/officeDocument/2006/relationships/notesSlide" Target="../notesSlides/notesSlide3.xml"/><Relationship Id="rId16" Type="http://schemas.openxmlformats.org/officeDocument/2006/relationships/hyperlink" Target="https://bom.so/umeES5" TargetMode="External"/><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hyperlink" Target="https://bom.so/RgbeOx" TargetMode="External"/><Relationship Id="rId10" Type="http://schemas.openxmlformats.org/officeDocument/2006/relationships/image" Target="../media/image20.svg"/><Relationship Id="rId19" Type="http://schemas.openxmlformats.org/officeDocument/2006/relationships/image" Target="../media/image34.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8.jpg"/><Relationship Id="rId7" Type="http://schemas.openxmlformats.org/officeDocument/2006/relationships/image" Target="../media/image19.png"/><Relationship Id="rId12" Type="http://schemas.openxmlformats.org/officeDocument/2006/relationships/image" Target="../media/image32.png"/><Relationship Id="rId17"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15.png"/><Relationship Id="rId15" Type="http://schemas.openxmlformats.org/officeDocument/2006/relationships/image" Target="../media/image35.png"/><Relationship Id="rId10" Type="http://schemas.openxmlformats.org/officeDocument/2006/relationships/image" Target="../media/image26.svg"/><Relationship Id="rId19"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5.png"/><Relationship Id="rId18"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image" Target="../media/image19.png"/><Relationship Id="rId12" Type="http://schemas.openxmlformats.org/officeDocument/2006/relationships/image" Target="../media/image34.svg"/><Relationship Id="rId17" Type="http://schemas.openxmlformats.org/officeDocument/2006/relationships/hyperlink" Target="https://bom.so/Sp2ZQC" TargetMode="External"/><Relationship Id="rId2" Type="http://schemas.openxmlformats.org/officeDocument/2006/relationships/notesSlide" Target="../notesSlides/notesSlide5.xml"/><Relationship Id="rId16" Type="http://schemas.openxmlformats.org/officeDocument/2006/relationships/hyperlink" Target="https://bom.so/lQ59EE" TargetMode="External"/><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3.png"/><Relationship Id="rId5" Type="http://schemas.openxmlformats.org/officeDocument/2006/relationships/image" Target="../media/image15.png"/><Relationship Id="rId15" Type="http://schemas.openxmlformats.org/officeDocument/2006/relationships/hyperlink" Target="https://bom.so/U0Cyqk" TargetMode="External"/><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14.png"/><Relationship Id="rId9" Type="http://schemas.openxmlformats.org/officeDocument/2006/relationships/image" Target="../media/image29.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8.jpg"/><Relationship Id="rId21" Type="http://schemas.openxmlformats.org/officeDocument/2006/relationships/image" Target="../media/image6.png"/><Relationship Id="rId7" Type="http://schemas.openxmlformats.org/officeDocument/2006/relationships/image" Target="../media/image19.png"/><Relationship Id="rId12" Type="http://schemas.openxmlformats.org/officeDocument/2006/relationships/image" Target="../media/image32.png"/><Relationship Id="rId17" Type="http://schemas.openxmlformats.org/officeDocument/2006/relationships/image" Target="../media/image24.svg"/><Relationship Id="rId2" Type="http://schemas.openxmlformats.org/officeDocument/2006/relationships/notesSlide" Target="../notesSlides/notesSlide6.xml"/><Relationship Id="rId16" Type="http://schemas.openxmlformats.org/officeDocument/2006/relationships/image" Target="../media/image23.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15.png"/><Relationship Id="rId15" Type="http://schemas.openxmlformats.org/officeDocument/2006/relationships/image" Target="../media/image35.png"/><Relationship Id="rId23" Type="http://schemas.openxmlformats.org/officeDocument/2006/relationships/image" Target="../media/image40.png"/><Relationship Id="rId10" Type="http://schemas.openxmlformats.org/officeDocument/2006/relationships/image" Target="../media/image26.svg"/><Relationship Id="rId19"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4.svg"/><Relationship Id="rId22"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4.svg"/><Relationship Id="rId18" Type="http://schemas.openxmlformats.org/officeDocument/2006/relationships/image" Target="../media/image37.svg"/><Relationship Id="rId3" Type="http://schemas.openxmlformats.org/officeDocument/2006/relationships/image" Target="../media/image8.jpg"/><Relationship Id="rId21"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24.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2.png"/><Relationship Id="rId24"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5.png"/><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4.svg"/><Relationship Id="rId18" Type="http://schemas.openxmlformats.org/officeDocument/2006/relationships/image" Target="../media/image37.svg"/><Relationship Id="rId3" Type="http://schemas.openxmlformats.org/officeDocument/2006/relationships/image" Target="../media/image8.jpg"/><Relationship Id="rId21"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24.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44.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42.png"/><Relationship Id="rId10" Type="http://schemas.openxmlformats.org/officeDocument/2006/relationships/image" Target="../media/image26.svg"/><Relationship Id="rId19"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5.png"/><Relationship Id="rId22"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png"/><Relationship Id="rId18" Type="http://schemas.microsoft.com/office/2007/relationships/hdphoto" Target="../media/hdphoto1.wdp"/><Relationship Id="rId3" Type="http://schemas.openxmlformats.org/officeDocument/2006/relationships/image" Target="../media/image14.png"/><Relationship Id="rId21" Type="http://schemas.openxmlformats.org/officeDocument/2006/relationships/image" Target="../media/image45.png"/><Relationship Id="rId7" Type="http://schemas.openxmlformats.org/officeDocument/2006/relationships/image" Target="../media/image20.svg"/><Relationship Id="rId12" Type="http://schemas.openxmlformats.org/officeDocument/2006/relationships/image" Target="../media/image35.pn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37.sv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4.svg"/><Relationship Id="rId24" Type="http://schemas.openxmlformats.org/officeDocument/2006/relationships/image" Target="../media/image48.png"/><Relationship Id="rId5" Type="http://schemas.openxmlformats.org/officeDocument/2006/relationships/image" Target="../media/image16.svg"/><Relationship Id="rId15" Type="http://schemas.openxmlformats.org/officeDocument/2006/relationships/image" Target="../media/image36.png"/><Relationship Id="rId23" Type="http://schemas.openxmlformats.org/officeDocument/2006/relationships/image" Target="../media/image47.png"/><Relationship Id="rId10" Type="http://schemas.openxmlformats.org/officeDocument/2006/relationships/image" Target="../media/image33.png"/><Relationship Id="rId19" Type="http://schemas.openxmlformats.org/officeDocument/2006/relationships/image" Target="../media/image43.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4.svg"/><Relationship Id="rId22"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42.png"/><Relationship Id="rId3" Type="http://schemas.openxmlformats.org/officeDocument/2006/relationships/image" Target="../media/image14.png"/><Relationship Id="rId21"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23.png"/><Relationship Id="rId17" Type="http://schemas.microsoft.com/office/2007/relationships/hdphoto" Target="../media/hdphoto1.wdp"/><Relationship Id="rId2" Type="http://schemas.openxmlformats.org/officeDocument/2006/relationships/notesSlide" Target="../notesSlides/notesSlide10.xml"/><Relationship Id="rId16" Type="http://schemas.openxmlformats.org/officeDocument/2006/relationships/image" Target="../media/image41.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4.svg"/><Relationship Id="rId5" Type="http://schemas.openxmlformats.org/officeDocument/2006/relationships/image" Target="../media/image16.svg"/><Relationship Id="rId15" Type="http://schemas.openxmlformats.org/officeDocument/2006/relationships/image" Target="../media/image37.svg"/><Relationship Id="rId10" Type="http://schemas.openxmlformats.org/officeDocument/2006/relationships/image" Target="../media/image33.png"/><Relationship Id="rId19" Type="http://schemas.openxmlformats.org/officeDocument/2006/relationships/image" Target="../media/image45.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36.png"/><Relationship Id="rId22"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1.xml"/><Relationship Id="rId18" Type="http://schemas.openxmlformats.org/officeDocument/2006/relationships/diagramLayout" Target="../diagrams/layout2.xml"/><Relationship Id="rId3" Type="http://schemas.openxmlformats.org/officeDocument/2006/relationships/image" Target="../media/image14.png"/><Relationship Id="rId21" Type="http://schemas.microsoft.com/office/2007/relationships/diagramDrawing" Target="../diagrams/drawing2.xml"/><Relationship Id="rId7" Type="http://schemas.openxmlformats.org/officeDocument/2006/relationships/image" Target="../media/image18.svg"/><Relationship Id="rId12" Type="http://schemas.openxmlformats.org/officeDocument/2006/relationships/diagramData" Target="../diagrams/data1.xml"/><Relationship Id="rId17" Type="http://schemas.openxmlformats.org/officeDocument/2006/relationships/diagramData" Target="../diagrams/data2.xml"/><Relationship Id="rId2" Type="http://schemas.openxmlformats.org/officeDocument/2006/relationships/image" Target="../media/image8.jpg"/><Relationship Id="rId16" Type="http://schemas.microsoft.com/office/2007/relationships/diagramDrawing" Target="../diagrams/drawing1.xml"/><Relationship Id="rId20"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diagramColors" Target="../diagrams/colors1.xml"/><Relationship Id="rId10" Type="http://schemas.openxmlformats.org/officeDocument/2006/relationships/image" Target="../media/image21.png"/><Relationship Id="rId19" Type="http://schemas.openxmlformats.org/officeDocument/2006/relationships/diagramQuickStyle" Target="../diagrams/quickStyle2.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image" Target="../media/image14.png"/><Relationship Id="rId21" Type="http://schemas.microsoft.com/office/2007/relationships/diagramDrawing" Target="../diagrams/drawing4.xml"/><Relationship Id="rId7" Type="http://schemas.openxmlformats.org/officeDocument/2006/relationships/image" Target="../media/image24.svg"/><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image" Target="../media/image8.jpg"/><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16.svg"/><Relationship Id="rId15" Type="http://schemas.openxmlformats.org/officeDocument/2006/relationships/diagramColors" Target="../diagrams/colors3.xml"/><Relationship Id="rId23" Type="http://schemas.openxmlformats.org/officeDocument/2006/relationships/image" Target="../media/image28.png"/><Relationship Id="rId10" Type="http://schemas.openxmlformats.org/officeDocument/2006/relationships/image" Target="../media/image25.png"/><Relationship Id="rId19" Type="http://schemas.openxmlformats.org/officeDocument/2006/relationships/diagramQuickStyle" Target="../diagrams/quickStyle4.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3.xml"/><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D901597-12EB-45F9-BB71-F4A2E9CD2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8A06957-B519-4112-A297-4689EAE57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78" y="1"/>
            <a:ext cx="8015617" cy="6292303"/>
          </a:xfrm>
          <a:custGeom>
            <a:avLst/>
            <a:gdLst>
              <a:gd name="connsiteX0" fmla="*/ 5149574 w 8015617"/>
              <a:gd name="connsiteY0" fmla="*/ 0 h 6292303"/>
              <a:gd name="connsiteX1" fmla="*/ 7673124 w 8015617"/>
              <a:gd name="connsiteY1" fmla="*/ 0 h 6292303"/>
              <a:gd name="connsiteX2" fmla="*/ 8015617 w 8015617"/>
              <a:gd name="connsiteY2" fmla="*/ 5843045 h 6292303"/>
              <a:gd name="connsiteX3" fmla="*/ 351134 w 8015617"/>
              <a:gd name="connsiteY3" fmla="*/ 6292303 h 6292303"/>
              <a:gd name="connsiteX4" fmla="*/ 0 w 8015617"/>
              <a:gd name="connsiteY4" fmla="*/ 301845 h 629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5617" h="6292303">
                <a:moveTo>
                  <a:pt x="5149574" y="0"/>
                </a:moveTo>
                <a:lnTo>
                  <a:pt x="7673124" y="0"/>
                </a:lnTo>
                <a:lnTo>
                  <a:pt x="8015617" y="5843045"/>
                </a:lnTo>
                <a:lnTo>
                  <a:pt x="351134" y="6292303"/>
                </a:lnTo>
                <a:lnTo>
                  <a:pt x="0" y="301845"/>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887703D-59A7-4805-B57F-99173594E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82" y="0"/>
            <a:ext cx="7721297" cy="6137534"/>
          </a:xfrm>
          <a:custGeom>
            <a:avLst/>
            <a:gdLst>
              <a:gd name="connsiteX0" fmla="*/ 6989390 w 7721297"/>
              <a:gd name="connsiteY0" fmla="*/ 0 h 6137534"/>
              <a:gd name="connsiteX1" fmla="*/ 7385409 w 7721297"/>
              <a:gd name="connsiteY1" fmla="*/ 0 h 6137534"/>
              <a:gd name="connsiteX2" fmla="*/ 7386140 w 7721297"/>
              <a:gd name="connsiteY2" fmla="*/ 922 h 6137534"/>
              <a:gd name="connsiteX3" fmla="*/ 7390528 w 7721297"/>
              <a:gd name="connsiteY3" fmla="*/ 20974 h 6137534"/>
              <a:gd name="connsiteX4" fmla="*/ 7721024 w 7721297"/>
              <a:gd name="connsiteY4" fmla="*/ 5658922 h 6137534"/>
              <a:gd name="connsiteX5" fmla="*/ 7721023 w 7721297"/>
              <a:gd name="connsiteY5" fmla="*/ 5658927 h 6137534"/>
              <a:gd name="connsiteX6" fmla="*/ 7721297 w 7721297"/>
              <a:gd name="connsiteY6" fmla="*/ 5663572 h 6137534"/>
              <a:gd name="connsiteX7" fmla="*/ 7716147 w 7721297"/>
              <a:gd name="connsiteY7" fmla="*/ 5676259 h 6137534"/>
              <a:gd name="connsiteX8" fmla="*/ 7712139 w 7721297"/>
              <a:gd name="connsiteY8" fmla="*/ 5690502 h 6137534"/>
              <a:gd name="connsiteX9" fmla="*/ 7708519 w 7721297"/>
              <a:gd name="connsiteY9" fmla="*/ 5695048 h 6137534"/>
              <a:gd name="connsiteX10" fmla="*/ 7704935 w 7721297"/>
              <a:gd name="connsiteY10" fmla="*/ 5703877 h 6137534"/>
              <a:gd name="connsiteX11" fmla="*/ 7699090 w 7721297"/>
              <a:gd name="connsiteY11" fmla="*/ 5704214 h 6137534"/>
              <a:gd name="connsiteX12" fmla="*/ 7692214 w 7721297"/>
              <a:gd name="connsiteY12" fmla="*/ 5707603 h 6137534"/>
              <a:gd name="connsiteX13" fmla="*/ 7674726 w 7721297"/>
              <a:gd name="connsiteY13" fmla="*/ 5708628 h 6137534"/>
              <a:gd name="connsiteX14" fmla="*/ 7674412 w 7721297"/>
              <a:gd name="connsiteY14" fmla="*/ 5709720 h 6137534"/>
              <a:gd name="connsiteX15" fmla="*/ 7647609 w 7721297"/>
              <a:gd name="connsiteY15" fmla="*/ 5735871 h 6137534"/>
              <a:gd name="connsiteX16" fmla="*/ 7592212 w 7721297"/>
              <a:gd name="connsiteY16" fmla="*/ 5713464 h 6137534"/>
              <a:gd name="connsiteX17" fmla="*/ 7059543 w 7721297"/>
              <a:gd name="connsiteY17" fmla="*/ 5744687 h 6137534"/>
              <a:gd name="connsiteX18" fmla="*/ 7050496 w 7721297"/>
              <a:gd name="connsiteY18" fmla="*/ 5749000 h 6137534"/>
              <a:gd name="connsiteX19" fmla="*/ 7028578 w 7721297"/>
              <a:gd name="connsiteY19" fmla="*/ 5754084 h 6137534"/>
              <a:gd name="connsiteX20" fmla="*/ 6937660 w 7721297"/>
              <a:gd name="connsiteY20" fmla="*/ 5760288 h 6137534"/>
              <a:gd name="connsiteX21" fmla="*/ 6884223 w 7721297"/>
              <a:gd name="connsiteY21" fmla="*/ 5767636 h 6137534"/>
              <a:gd name="connsiteX22" fmla="*/ 6865431 w 7721297"/>
              <a:gd name="connsiteY22" fmla="*/ 5776138 h 6137534"/>
              <a:gd name="connsiteX23" fmla="*/ 6838171 w 7721297"/>
              <a:gd name="connsiteY23" fmla="*/ 5784171 h 6137534"/>
              <a:gd name="connsiteX24" fmla="*/ 6791231 w 7721297"/>
              <a:gd name="connsiteY24" fmla="*/ 5802772 h 6137534"/>
              <a:gd name="connsiteX25" fmla="*/ 6745506 w 7721297"/>
              <a:gd name="connsiteY25" fmla="*/ 5812285 h 6137534"/>
              <a:gd name="connsiteX26" fmla="*/ 6714572 w 7721297"/>
              <a:gd name="connsiteY26" fmla="*/ 5815422 h 6137534"/>
              <a:gd name="connsiteX27" fmla="*/ 6710059 w 7721297"/>
              <a:gd name="connsiteY27" fmla="*/ 5815424 h 6137534"/>
              <a:gd name="connsiteX28" fmla="*/ 6672310 w 7721297"/>
              <a:gd name="connsiteY28" fmla="*/ 5808283 h 6137534"/>
              <a:gd name="connsiteX29" fmla="*/ 6669118 w 7721297"/>
              <a:gd name="connsiteY29" fmla="*/ 5813181 h 6137534"/>
              <a:gd name="connsiteX30" fmla="*/ 6657741 w 7721297"/>
              <a:gd name="connsiteY30" fmla="*/ 5818650 h 6137534"/>
              <a:gd name="connsiteX31" fmla="*/ 6647425 w 7721297"/>
              <a:gd name="connsiteY31" fmla="*/ 5813632 h 6137534"/>
              <a:gd name="connsiteX32" fmla="*/ 6600070 w 7721297"/>
              <a:gd name="connsiteY32" fmla="*/ 5806385 h 6137534"/>
              <a:gd name="connsiteX33" fmla="*/ 6531112 w 7721297"/>
              <a:gd name="connsiteY33" fmla="*/ 5801193 h 6137534"/>
              <a:gd name="connsiteX34" fmla="*/ 6520435 w 7721297"/>
              <a:gd name="connsiteY34" fmla="*/ 5796037 h 6137534"/>
              <a:gd name="connsiteX35" fmla="*/ 6452509 w 7721297"/>
              <a:gd name="connsiteY35" fmla="*/ 5785889 h 6137534"/>
              <a:gd name="connsiteX36" fmla="*/ 6417173 w 7721297"/>
              <a:gd name="connsiteY36" fmla="*/ 5785777 h 6137534"/>
              <a:gd name="connsiteX37" fmla="*/ 6413565 w 7721297"/>
              <a:gd name="connsiteY37" fmla="*/ 5791272 h 6137534"/>
              <a:gd name="connsiteX38" fmla="*/ 6403089 w 7721297"/>
              <a:gd name="connsiteY38" fmla="*/ 5790492 h 6137534"/>
              <a:gd name="connsiteX39" fmla="*/ 6400340 w 7721297"/>
              <a:gd name="connsiteY39" fmla="*/ 5791439 h 6137534"/>
              <a:gd name="connsiteX40" fmla="*/ 6384541 w 7721297"/>
              <a:gd name="connsiteY40" fmla="*/ 5795714 h 6137534"/>
              <a:gd name="connsiteX41" fmla="*/ 6380988 w 7721297"/>
              <a:gd name="connsiteY41" fmla="*/ 5785886 h 6137534"/>
              <a:gd name="connsiteX42" fmla="*/ 6376190 w 7721297"/>
              <a:gd name="connsiteY42" fmla="*/ 5784742 h 6137534"/>
              <a:gd name="connsiteX43" fmla="*/ 6203462 w 7721297"/>
              <a:gd name="connsiteY43" fmla="*/ 5794867 h 6137534"/>
              <a:gd name="connsiteX44" fmla="*/ 6189193 w 7721297"/>
              <a:gd name="connsiteY44" fmla="*/ 5804914 h 6137534"/>
              <a:gd name="connsiteX45" fmla="*/ 6143467 w 7721297"/>
              <a:gd name="connsiteY45" fmla="*/ 5814428 h 6137534"/>
              <a:gd name="connsiteX46" fmla="*/ 6112533 w 7721297"/>
              <a:gd name="connsiteY46" fmla="*/ 5817565 h 6137534"/>
              <a:gd name="connsiteX47" fmla="*/ 6108020 w 7721297"/>
              <a:gd name="connsiteY47" fmla="*/ 5817567 h 6137534"/>
              <a:gd name="connsiteX48" fmla="*/ 6070270 w 7721297"/>
              <a:gd name="connsiteY48" fmla="*/ 5810426 h 6137534"/>
              <a:gd name="connsiteX49" fmla="*/ 6067079 w 7721297"/>
              <a:gd name="connsiteY49" fmla="*/ 5815324 h 6137534"/>
              <a:gd name="connsiteX50" fmla="*/ 6055703 w 7721297"/>
              <a:gd name="connsiteY50" fmla="*/ 5820793 h 6137534"/>
              <a:gd name="connsiteX51" fmla="*/ 6045386 w 7721297"/>
              <a:gd name="connsiteY51" fmla="*/ 5815775 h 6137534"/>
              <a:gd name="connsiteX52" fmla="*/ 5998031 w 7721297"/>
              <a:gd name="connsiteY52" fmla="*/ 5808528 h 6137534"/>
              <a:gd name="connsiteX53" fmla="*/ 5985928 w 7721297"/>
              <a:gd name="connsiteY53" fmla="*/ 5807617 h 6137534"/>
              <a:gd name="connsiteX54" fmla="*/ 5484277 w 7721297"/>
              <a:gd name="connsiteY54" fmla="*/ 5837022 h 6137534"/>
              <a:gd name="connsiteX55" fmla="*/ 5050621 w 7721297"/>
              <a:gd name="connsiteY55" fmla="*/ 5862441 h 6137534"/>
              <a:gd name="connsiteX56" fmla="*/ 4764988 w 7721297"/>
              <a:gd name="connsiteY56" fmla="*/ 5879183 h 6137534"/>
              <a:gd name="connsiteX57" fmla="*/ 4742173 w 7721297"/>
              <a:gd name="connsiteY57" fmla="*/ 5880683 h 6137534"/>
              <a:gd name="connsiteX58" fmla="*/ 4603476 w 7721297"/>
              <a:gd name="connsiteY58" fmla="*/ 5888890 h 6137534"/>
              <a:gd name="connsiteX59" fmla="*/ 4602500 w 7721297"/>
              <a:gd name="connsiteY59" fmla="*/ 5888708 h 6137534"/>
              <a:gd name="connsiteX60" fmla="*/ 357873 w 7721297"/>
              <a:gd name="connsiteY60" fmla="*/ 6137509 h 6137534"/>
              <a:gd name="connsiteX61" fmla="*/ 331163 w 7721297"/>
              <a:gd name="connsiteY61" fmla="*/ 6102479 h 6137534"/>
              <a:gd name="connsiteX62" fmla="*/ 83 w 7721297"/>
              <a:gd name="connsiteY62" fmla="*/ 454154 h 6137534"/>
              <a:gd name="connsiteX63" fmla="*/ 22525 w 7721297"/>
              <a:gd name="connsiteY63" fmla="*/ 416348 h 6137534"/>
              <a:gd name="connsiteX64" fmla="*/ 1139279 w 7721297"/>
              <a:gd name="connsiteY64" fmla="*/ 350888 h 6137534"/>
              <a:gd name="connsiteX65" fmla="*/ 1175131 w 7721297"/>
              <a:gd name="connsiteY65" fmla="*/ 338519 h 6137534"/>
              <a:gd name="connsiteX66" fmla="*/ 1213225 w 7721297"/>
              <a:gd name="connsiteY66" fmla="*/ 346554 h 6137534"/>
              <a:gd name="connsiteX67" fmla="*/ 1712871 w 7721297"/>
              <a:gd name="connsiteY67" fmla="*/ 317267 h 6137534"/>
              <a:gd name="connsiteX68" fmla="*/ 1779193 w 7721297"/>
              <a:gd name="connsiteY68" fmla="*/ 313380 h 6137534"/>
              <a:gd name="connsiteX69" fmla="*/ 1815597 w 7721297"/>
              <a:gd name="connsiteY69" fmla="*/ 300302 h 6137534"/>
              <a:gd name="connsiteX70" fmla="*/ 1852738 w 7721297"/>
              <a:gd name="connsiteY70" fmla="*/ 285584 h 6137534"/>
              <a:gd name="connsiteX71" fmla="*/ 1888919 w 7721297"/>
              <a:gd name="connsiteY71" fmla="*/ 278056 h 6137534"/>
              <a:gd name="connsiteX72" fmla="*/ 1916966 w 7721297"/>
              <a:gd name="connsiteY72" fmla="*/ 275572 h 6137534"/>
              <a:gd name="connsiteX73" fmla="*/ 1946834 w 7721297"/>
              <a:gd name="connsiteY73" fmla="*/ 281223 h 6137534"/>
              <a:gd name="connsiteX74" fmla="*/ 1966525 w 7721297"/>
              <a:gd name="connsiteY74" fmla="*/ 276990 h 6137534"/>
              <a:gd name="connsiteX75" fmla="*/ 2003994 w 7721297"/>
              <a:gd name="connsiteY75" fmla="*/ 282725 h 6137534"/>
              <a:gd name="connsiteX76" fmla="*/ 2058557 w 7721297"/>
              <a:gd name="connsiteY76" fmla="*/ 286832 h 6137534"/>
              <a:gd name="connsiteX77" fmla="*/ 2096277 w 7721297"/>
              <a:gd name="connsiteY77" fmla="*/ 292409 h 6137534"/>
              <a:gd name="connsiteX78" fmla="*/ 2103602 w 7721297"/>
              <a:gd name="connsiteY78" fmla="*/ 294364 h 6137534"/>
              <a:gd name="connsiteX79" fmla="*/ 2347448 w 7721297"/>
              <a:gd name="connsiteY79" fmla="*/ 280071 h 6137534"/>
              <a:gd name="connsiteX80" fmla="*/ 2365280 w 7721297"/>
              <a:gd name="connsiteY80" fmla="*/ 276360 h 6137534"/>
              <a:gd name="connsiteX81" fmla="*/ 2426123 w 7721297"/>
              <a:gd name="connsiteY81" fmla="*/ 275459 h 6137534"/>
              <a:gd name="connsiteX82" fmla="*/ 2434723 w 7721297"/>
              <a:gd name="connsiteY82" fmla="*/ 271325 h 6137534"/>
              <a:gd name="connsiteX83" fmla="*/ 2494266 w 7721297"/>
              <a:gd name="connsiteY83" fmla="*/ 271465 h 6137534"/>
              <a:gd name="connsiteX84" fmla="*/ 2559092 w 7721297"/>
              <a:gd name="connsiteY84" fmla="*/ 264581 h 6137534"/>
              <a:gd name="connsiteX85" fmla="*/ 2563462 w 7721297"/>
              <a:gd name="connsiteY85" fmla="*/ 256037 h 6137534"/>
              <a:gd name="connsiteX86" fmla="*/ 2577676 w 7721297"/>
              <a:gd name="connsiteY86" fmla="*/ 254477 h 6137534"/>
              <a:gd name="connsiteX87" fmla="*/ 2600129 w 7721297"/>
              <a:gd name="connsiteY87" fmla="*/ 253320 h 6137534"/>
              <a:gd name="connsiteX88" fmla="*/ 2650911 w 7721297"/>
              <a:gd name="connsiteY88" fmla="*/ 259040 h 613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721297" h="6137534">
                <a:moveTo>
                  <a:pt x="6989390" y="0"/>
                </a:moveTo>
                <a:lnTo>
                  <a:pt x="7385409" y="0"/>
                </a:lnTo>
                <a:lnTo>
                  <a:pt x="7386140" y="922"/>
                </a:lnTo>
                <a:lnTo>
                  <a:pt x="7390528" y="20974"/>
                </a:lnTo>
                <a:cubicBezTo>
                  <a:pt x="7446342" y="963974"/>
                  <a:pt x="7665942" y="4719264"/>
                  <a:pt x="7721024" y="5658922"/>
                </a:cubicBezTo>
                <a:cubicBezTo>
                  <a:pt x="7721023" y="5658924"/>
                  <a:pt x="7721023" y="5658925"/>
                  <a:pt x="7721023" y="5658927"/>
                </a:cubicBezTo>
                <a:cubicBezTo>
                  <a:pt x="7721114" y="5660475"/>
                  <a:pt x="7721205" y="5662025"/>
                  <a:pt x="7721297" y="5663572"/>
                </a:cubicBezTo>
                <a:lnTo>
                  <a:pt x="7716147" y="5676259"/>
                </a:lnTo>
                <a:lnTo>
                  <a:pt x="7712139" y="5690502"/>
                </a:lnTo>
                <a:lnTo>
                  <a:pt x="7708519" y="5695048"/>
                </a:lnTo>
                <a:lnTo>
                  <a:pt x="7704935" y="5703877"/>
                </a:lnTo>
                <a:lnTo>
                  <a:pt x="7699090" y="5704214"/>
                </a:lnTo>
                <a:lnTo>
                  <a:pt x="7692214" y="5707603"/>
                </a:lnTo>
                <a:lnTo>
                  <a:pt x="7674726" y="5708628"/>
                </a:lnTo>
                <a:lnTo>
                  <a:pt x="7674412" y="5709720"/>
                </a:lnTo>
                <a:cubicBezTo>
                  <a:pt x="7674096" y="5722851"/>
                  <a:pt x="7687229" y="5733549"/>
                  <a:pt x="7647609" y="5735871"/>
                </a:cubicBezTo>
                <a:lnTo>
                  <a:pt x="7592212" y="5713464"/>
                </a:lnTo>
                <a:lnTo>
                  <a:pt x="7059543" y="5744687"/>
                </a:lnTo>
                <a:lnTo>
                  <a:pt x="7050496" y="5749000"/>
                </a:lnTo>
                <a:cubicBezTo>
                  <a:pt x="7045619" y="5750860"/>
                  <a:pt x="7038873" y="5752719"/>
                  <a:pt x="7028578" y="5754084"/>
                </a:cubicBezTo>
                <a:cubicBezTo>
                  <a:pt x="7002150" y="5743012"/>
                  <a:pt x="6970580" y="5775328"/>
                  <a:pt x="6937660" y="5760288"/>
                </a:cubicBezTo>
                <a:cubicBezTo>
                  <a:pt x="6925760" y="5756875"/>
                  <a:pt x="6890181" y="5759283"/>
                  <a:pt x="6884223" y="5767636"/>
                </a:cubicBezTo>
                <a:cubicBezTo>
                  <a:pt x="6876963" y="5769764"/>
                  <a:pt x="6868022" y="5767395"/>
                  <a:pt x="6865431" y="5776138"/>
                </a:cubicBezTo>
                <a:cubicBezTo>
                  <a:pt x="6860770" y="5786740"/>
                  <a:pt x="6833285" y="5772215"/>
                  <a:pt x="6838171" y="5784171"/>
                </a:cubicBezTo>
                <a:cubicBezTo>
                  <a:pt x="6818693" y="5774254"/>
                  <a:pt x="6806181" y="5796611"/>
                  <a:pt x="6791231" y="5802772"/>
                </a:cubicBezTo>
                <a:lnTo>
                  <a:pt x="6745506" y="5812285"/>
                </a:lnTo>
                <a:lnTo>
                  <a:pt x="6714572" y="5815422"/>
                </a:lnTo>
                <a:lnTo>
                  <a:pt x="6710059" y="5815424"/>
                </a:lnTo>
                <a:lnTo>
                  <a:pt x="6672310" y="5808283"/>
                </a:lnTo>
                <a:cubicBezTo>
                  <a:pt x="6671542" y="5810036"/>
                  <a:pt x="6670468" y="5811687"/>
                  <a:pt x="6669118" y="5813181"/>
                </a:cubicBezTo>
                <a:lnTo>
                  <a:pt x="6657741" y="5818650"/>
                </a:lnTo>
                <a:lnTo>
                  <a:pt x="6647425" y="5813632"/>
                </a:lnTo>
                <a:lnTo>
                  <a:pt x="6600070" y="5806385"/>
                </a:lnTo>
                <a:lnTo>
                  <a:pt x="6531112" y="5801193"/>
                </a:lnTo>
                <a:lnTo>
                  <a:pt x="6520435" y="5796037"/>
                </a:lnTo>
                <a:cubicBezTo>
                  <a:pt x="6496467" y="5791093"/>
                  <a:pt x="6468393" y="5799321"/>
                  <a:pt x="6452509" y="5785889"/>
                </a:cubicBezTo>
                <a:lnTo>
                  <a:pt x="6417173" y="5785777"/>
                </a:lnTo>
                <a:lnTo>
                  <a:pt x="6413565" y="5791272"/>
                </a:lnTo>
                <a:lnTo>
                  <a:pt x="6403089" y="5790492"/>
                </a:lnTo>
                <a:lnTo>
                  <a:pt x="6400340" y="5791439"/>
                </a:lnTo>
                <a:cubicBezTo>
                  <a:pt x="6395093" y="5793274"/>
                  <a:pt x="6389877" y="5794902"/>
                  <a:pt x="6384541" y="5795714"/>
                </a:cubicBezTo>
                <a:cubicBezTo>
                  <a:pt x="6384816" y="5790709"/>
                  <a:pt x="6383401" y="5787669"/>
                  <a:pt x="6380988" y="5785886"/>
                </a:cubicBezTo>
                <a:lnTo>
                  <a:pt x="6376190" y="5784742"/>
                </a:lnTo>
                <a:lnTo>
                  <a:pt x="6203462" y="5794867"/>
                </a:lnTo>
                <a:lnTo>
                  <a:pt x="6189193" y="5804914"/>
                </a:lnTo>
                <a:lnTo>
                  <a:pt x="6143467" y="5814428"/>
                </a:lnTo>
                <a:lnTo>
                  <a:pt x="6112533" y="5817565"/>
                </a:lnTo>
                <a:lnTo>
                  <a:pt x="6108020" y="5817567"/>
                </a:lnTo>
                <a:lnTo>
                  <a:pt x="6070270" y="5810426"/>
                </a:lnTo>
                <a:cubicBezTo>
                  <a:pt x="6069504" y="5812178"/>
                  <a:pt x="6068430" y="5813830"/>
                  <a:pt x="6067079" y="5815324"/>
                </a:cubicBezTo>
                <a:lnTo>
                  <a:pt x="6055703" y="5820793"/>
                </a:lnTo>
                <a:lnTo>
                  <a:pt x="6045386" y="5815775"/>
                </a:lnTo>
                <a:lnTo>
                  <a:pt x="5998031" y="5808528"/>
                </a:lnTo>
                <a:lnTo>
                  <a:pt x="5985928" y="5807617"/>
                </a:lnTo>
                <a:lnTo>
                  <a:pt x="5484277" y="5837022"/>
                </a:lnTo>
                <a:lnTo>
                  <a:pt x="5050621" y="5862441"/>
                </a:lnTo>
                <a:lnTo>
                  <a:pt x="4764988" y="5879183"/>
                </a:lnTo>
                <a:lnTo>
                  <a:pt x="4742173" y="5880683"/>
                </a:lnTo>
                <a:cubicBezTo>
                  <a:pt x="4747668" y="5887795"/>
                  <a:pt x="4641947" y="5892753"/>
                  <a:pt x="4603476" y="5888890"/>
                </a:cubicBezTo>
                <a:lnTo>
                  <a:pt x="4602500" y="5888708"/>
                </a:lnTo>
                <a:lnTo>
                  <a:pt x="357873" y="6137509"/>
                </a:lnTo>
                <a:cubicBezTo>
                  <a:pt x="344313" y="6138247"/>
                  <a:pt x="332376" y="6122596"/>
                  <a:pt x="331163" y="6102479"/>
                </a:cubicBezTo>
                <a:lnTo>
                  <a:pt x="83" y="454154"/>
                </a:lnTo>
                <a:cubicBezTo>
                  <a:pt x="-1016" y="434071"/>
                  <a:pt x="8999" y="417193"/>
                  <a:pt x="22525" y="416348"/>
                </a:cubicBezTo>
                <a:lnTo>
                  <a:pt x="1139279" y="350888"/>
                </a:lnTo>
                <a:lnTo>
                  <a:pt x="1175131" y="338519"/>
                </a:lnTo>
                <a:cubicBezTo>
                  <a:pt x="1195616" y="337770"/>
                  <a:pt x="1200527" y="343876"/>
                  <a:pt x="1213225" y="346554"/>
                </a:cubicBezTo>
                <a:lnTo>
                  <a:pt x="1712871" y="317267"/>
                </a:lnTo>
                <a:lnTo>
                  <a:pt x="1779193" y="313380"/>
                </a:lnTo>
                <a:lnTo>
                  <a:pt x="1815597" y="300302"/>
                </a:lnTo>
                <a:cubicBezTo>
                  <a:pt x="1831010" y="308148"/>
                  <a:pt x="1840910" y="290458"/>
                  <a:pt x="1852738" y="285584"/>
                </a:cubicBezTo>
                <a:lnTo>
                  <a:pt x="1888919" y="278056"/>
                </a:lnTo>
                <a:lnTo>
                  <a:pt x="1916966" y="275572"/>
                </a:lnTo>
                <a:lnTo>
                  <a:pt x="1946834" y="281223"/>
                </a:lnTo>
                <a:cubicBezTo>
                  <a:pt x="1955094" y="281459"/>
                  <a:pt x="1956998" y="276740"/>
                  <a:pt x="1966525" y="276990"/>
                </a:cubicBezTo>
                <a:lnTo>
                  <a:pt x="2003994" y="282725"/>
                </a:lnTo>
                <a:lnTo>
                  <a:pt x="2058557" y="286832"/>
                </a:lnTo>
                <a:lnTo>
                  <a:pt x="2096277" y="292409"/>
                </a:lnTo>
                <a:lnTo>
                  <a:pt x="2103602" y="294364"/>
                </a:lnTo>
                <a:lnTo>
                  <a:pt x="2347448" y="280071"/>
                </a:lnTo>
                <a:lnTo>
                  <a:pt x="2365280" y="276360"/>
                </a:lnTo>
                <a:lnTo>
                  <a:pt x="2426123" y="275459"/>
                </a:lnTo>
                <a:lnTo>
                  <a:pt x="2434723" y="271325"/>
                </a:lnTo>
                <a:lnTo>
                  <a:pt x="2494266" y="271465"/>
                </a:lnTo>
                <a:cubicBezTo>
                  <a:pt x="2513884" y="269801"/>
                  <a:pt x="2547977" y="268614"/>
                  <a:pt x="2559092" y="264581"/>
                </a:cubicBezTo>
                <a:lnTo>
                  <a:pt x="2563462" y="256037"/>
                </a:lnTo>
                <a:lnTo>
                  <a:pt x="2577676" y="254477"/>
                </a:lnTo>
                <a:cubicBezTo>
                  <a:pt x="2578755" y="255048"/>
                  <a:pt x="2599278" y="253316"/>
                  <a:pt x="2600129" y="253320"/>
                </a:cubicBezTo>
                <a:lnTo>
                  <a:pt x="2650911" y="259040"/>
                </a:lnTo>
                <a:close/>
              </a:path>
            </a:pathLst>
          </a:custGeom>
          <a:blipFill>
            <a:blip r:embed="rId2"/>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n abstract burst of blue and pink">
            <a:extLst>
              <a:ext uri="{FF2B5EF4-FFF2-40B4-BE49-F238E27FC236}">
                <a16:creationId xmlns:a16="http://schemas.microsoft.com/office/drawing/2014/main" id="{8FC0650C-8465-E11E-492F-88A04E2917D3}"/>
              </a:ext>
            </a:extLst>
          </p:cNvPr>
          <p:cNvPicPr>
            <a:picLocks noChangeAspect="1"/>
          </p:cNvPicPr>
          <p:nvPr/>
        </p:nvPicPr>
        <p:blipFill rotWithShape="1">
          <a:blip r:embed="rId3">
            <a:alphaModFix amt="84000"/>
          </a:blip>
          <a:srcRect l="15357" r="13878"/>
          <a:stretch/>
        </p:blipFill>
        <p:spPr>
          <a:xfrm>
            <a:off x="553208" y="10"/>
            <a:ext cx="7721297" cy="6137524"/>
          </a:xfrm>
          <a:custGeom>
            <a:avLst/>
            <a:gdLst/>
            <a:ahLst/>
            <a:cxnLst/>
            <a:rect l="l" t="t" r="r" b="b"/>
            <a:pathLst>
              <a:path w="7721297" h="6137534">
                <a:moveTo>
                  <a:pt x="6989390" y="0"/>
                </a:moveTo>
                <a:lnTo>
                  <a:pt x="7385409" y="0"/>
                </a:lnTo>
                <a:lnTo>
                  <a:pt x="7386140" y="922"/>
                </a:lnTo>
                <a:lnTo>
                  <a:pt x="7390528" y="20974"/>
                </a:lnTo>
                <a:cubicBezTo>
                  <a:pt x="7446342" y="963974"/>
                  <a:pt x="7665942" y="4719264"/>
                  <a:pt x="7721024" y="5658922"/>
                </a:cubicBezTo>
                <a:cubicBezTo>
                  <a:pt x="7721023" y="5658924"/>
                  <a:pt x="7721023" y="5658925"/>
                  <a:pt x="7721023" y="5658927"/>
                </a:cubicBezTo>
                <a:cubicBezTo>
                  <a:pt x="7721114" y="5660475"/>
                  <a:pt x="7721205" y="5662025"/>
                  <a:pt x="7721297" y="5663572"/>
                </a:cubicBezTo>
                <a:lnTo>
                  <a:pt x="7716147" y="5676259"/>
                </a:lnTo>
                <a:lnTo>
                  <a:pt x="7712139" y="5690502"/>
                </a:lnTo>
                <a:lnTo>
                  <a:pt x="7708519" y="5695048"/>
                </a:lnTo>
                <a:lnTo>
                  <a:pt x="7704935" y="5703877"/>
                </a:lnTo>
                <a:lnTo>
                  <a:pt x="7699090" y="5704214"/>
                </a:lnTo>
                <a:lnTo>
                  <a:pt x="7692214" y="5707603"/>
                </a:lnTo>
                <a:lnTo>
                  <a:pt x="7674726" y="5708628"/>
                </a:lnTo>
                <a:lnTo>
                  <a:pt x="7674412" y="5709720"/>
                </a:lnTo>
                <a:cubicBezTo>
                  <a:pt x="7674096" y="5722851"/>
                  <a:pt x="7687229" y="5733549"/>
                  <a:pt x="7647609" y="5735871"/>
                </a:cubicBezTo>
                <a:lnTo>
                  <a:pt x="7592212" y="5713464"/>
                </a:lnTo>
                <a:lnTo>
                  <a:pt x="7059543" y="5744687"/>
                </a:lnTo>
                <a:lnTo>
                  <a:pt x="7050496" y="5749000"/>
                </a:lnTo>
                <a:cubicBezTo>
                  <a:pt x="7045619" y="5750860"/>
                  <a:pt x="7038873" y="5752719"/>
                  <a:pt x="7028578" y="5754084"/>
                </a:cubicBezTo>
                <a:cubicBezTo>
                  <a:pt x="7002150" y="5743012"/>
                  <a:pt x="6970580" y="5775328"/>
                  <a:pt x="6937660" y="5760288"/>
                </a:cubicBezTo>
                <a:cubicBezTo>
                  <a:pt x="6925760" y="5756875"/>
                  <a:pt x="6890181" y="5759283"/>
                  <a:pt x="6884223" y="5767636"/>
                </a:cubicBezTo>
                <a:cubicBezTo>
                  <a:pt x="6876963" y="5769764"/>
                  <a:pt x="6868022" y="5767395"/>
                  <a:pt x="6865431" y="5776138"/>
                </a:cubicBezTo>
                <a:cubicBezTo>
                  <a:pt x="6860770" y="5786740"/>
                  <a:pt x="6833285" y="5772215"/>
                  <a:pt x="6838171" y="5784171"/>
                </a:cubicBezTo>
                <a:cubicBezTo>
                  <a:pt x="6818693" y="5774254"/>
                  <a:pt x="6806181" y="5796611"/>
                  <a:pt x="6791231" y="5802772"/>
                </a:cubicBezTo>
                <a:lnTo>
                  <a:pt x="6745506" y="5812285"/>
                </a:lnTo>
                <a:lnTo>
                  <a:pt x="6714572" y="5815422"/>
                </a:lnTo>
                <a:lnTo>
                  <a:pt x="6710059" y="5815424"/>
                </a:lnTo>
                <a:lnTo>
                  <a:pt x="6672310" y="5808283"/>
                </a:lnTo>
                <a:cubicBezTo>
                  <a:pt x="6671542" y="5810036"/>
                  <a:pt x="6670468" y="5811687"/>
                  <a:pt x="6669118" y="5813181"/>
                </a:cubicBezTo>
                <a:lnTo>
                  <a:pt x="6657741" y="5818650"/>
                </a:lnTo>
                <a:lnTo>
                  <a:pt x="6647425" y="5813632"/>
                </a:lnTo>
                <a:lnTo>
                  <a:pt x="6600070" y="5806385"/>
                </a:lnTo>
                <a:lnTo>
                  <a:pt x="6531112" y="5801193"/>
                </a:lnTo>
                <a:lnTo>
                  <a:pt x="6520435" y="5796037"/>
                </a:lnTo>
                <a:cubicBezTo>
                  <a:pt x="6496467" y="5791093"/>
                  <a:pt x="6468393" y="5799321"/>
                  <a:pt x="6452509" y="5785889"/>
                </a:cubicBezTo>
                <a:lnTo>
                  <a:pt x="6417173" y="5785777"/>
                </a:lnTo>
                <a:lnTo>
                  <a:pt x="6413565" y="5791272"/>
                </a:lnTo>
                <a:lnTo>
                  <a:pt x="6403089" y="5790492"/>
                </a:lnTo>
                <a:lnTo>
                  <a:pt x="6400340" y="5791439"/>
                </a:lnTo>
                <a:cubicBezTo>
                  <a:pt x="6395093" y="5793274"/>
                  <a:pt x="6389877" y="5794902"/>
                  <a:pt x="6384541" y="5795714"/>
                </a:cubicBezTo>
                <a:cubicBezTo>
                  <a:pt x="6384816" y="5790709"/>
                  <a:pt x="6383401" y="5787669"/>
                  <a:pt x="6380988" y="5785886"/>
                </a:cubicBezTo>
                <a:lnTo>
                  <a:pt x="6376190" y="5784742"/>
                </a:lnTo>
                <a:lnTo>
                  <a:pt x="6203462" y="5794867"/>
                </a:lnTo>
                <a:lnTo>
                  <a:pt x="6189193" y="5804914"/>
                </a:lnTo>
                <a:lnTo>
                  <a:pt x="6143467" y="5814428"/>
                </a:lnTo>
                <a:lnTo>
                  <a:pt x="6112533" y="5817565"/>
                </a:lnTo>
                <a:lnTo>
                  <a:pt x="6108020" y="5817567"/>
                </a:lnTo>
                <a:lnTo>
                  <a:pt x="6070270" y="5810426"/>
                </a:lnTo>
                <a:cubicBezTo>
                  <a:pt x="6069504" y="5812178"/>
                  <a:pt x="6068430" y="5813830"/>
                  <a:pt x="6067079" y="5815324"/>
                </a:cubicBezTo>
                <a:lnTo>
                  <a:pt x="6055703" y="5820793"/>
                </a:lnTo>
                <a:lnTo>
                  <a:pt x="6045386" y="5815775"/>
                </a:lnTo>
                <a:lnTo>
                  <a:pt x="5998031" y="5808528"/>
                </a:lnTo>
                <a:lnTo>
                  <a:pt x="5985928" y="5807617"/>
                </a:lnTo>
                <a:lnTo>
                  <a:pt x="5484277" y="5837022"/>
                </a:lnTo>
                <a:lnTo>
                  <a:pt x="5050621" y="5862441"/>
                </a:lnTo>
                <a:lnTo>
                  <a:pt x="4764988" y="5879183"/>
                </a:lnTo>
                <a:lnTo>
                  <a:pt x="4742173" y="5880683"/>
                </a:lnTo>
                <a:cubicBezTo>
                  <a:pt x="4747668" y="5887795"/>
                  <a:pt x="4641947" y="5892753"/>
                  <a:pt x="4603476" y="5888890"/>
                </a:cubicBezTo>
                <a:lnTo>
                  <a:pt x="4602500" y="5888708"/>
                </a:lnTo>
                <a:lnTo>
                  <a:pt x="357873" y="6137509"/>
                </a:lnTo>
                <a:cubicBezTo>
                  <a:pt x="344313" y="6138247"/>
                  <a:pt x="332376" y="6122596"/>
                  <a:pt x="331163" y="6102479"/>
                </a:cubicBezTo>
                <a:lnTo>
                  <a:pt x="83" y="454154"/>
                </a:lnTo>
                <a:cubicBezTo>
                  <a:pt x="-1016" y="434071"/>
                  <a:pt x="8999" y="417193"/>
                  <a:pt x="22525" y="416348"/>
                </a:cubicBezTo>
                <a:lnTo>
                  <a:pt x="1139279" y="350888"/>
                </a:lnTo>
                <a:lnTo>
                  <a:pt x="1175131" y="338519"/>
                </a:lnTo>
                <a:cubicBezTo>
                  <a:pt x="1195616" y="337770"/>
                  <a:pt x="1200527" y="343876"/>
                  <a:pt x="1213225" y="346554"/>
                </a:cubicBezTo>
                <a:lnTo>
                  <a:pt x="1712871" y="317267"/>
                </a:lnTo>
                <a:lnTo>
                  <a:pt x="1779193" y="313380"/>
                </a:lnTo>
                <a:lnTo>
                  <a:pt x="1815597" y="300302"/>
                </a:lnTo>
                <a:cubicBezTo>
                  <a:pt x="1831010" y="308148"/>
                  <a:pt x="1840910" y="290458"/>
                  <a:pt x="1852738" y="285584"/>
                </a:cubicBezTo>
                <a:lnTo>
                  <a:pt x="1888919" y="278056"/>
                </a:lnTo>
                <a:lnTo>
                  <a:pt x="1916966" y="275572"/>
                </a:lnTo>
                <a:lnTo>
                  <a:pt x="1946834" y="281223"/>
                </a:lnTo>
                <a:cubicBezTo>
                  <a:pt x="1955094" y="281459"/>
                  <a:pt x="1956998" y="276740"/>
                  <a:pt x="1966525" y="276990"/>
                </a:cubicBezTo>
                <a:lnTo>
                  <a:pt x="2003994" y="282725"/>
                </a:lnTo>
                <a:lnTo>
                  <a:pt x="2058557" y="286832"/>
                </a:lnTo>
                <a:lnTo>
                  <a:pt x="2096277" y="292409"/>
                </a:lnTo>
                <a:lnTo>
                  <a:pt x="2103602" y="294364"/>
                </a:lnTo>
                <a:lnTo>
                  <a:pt x="2347448" y="280071"/>
                </a:lnTo>
                <a:lnTo>
                  <a:pt x="2365280" y="276360"/>
                </a:lnTo>
                <a:lnTo>
                  <a:pt x="2426123" y="275459"/>
                </a:lnTo>
                <a:lnTo>
                  <a:pt x="2434723" y="271325"/>
                </a:lnTo>
                <a:lnTo>
                  <a:pt x="2494266" y="271465"/>
                </a:lnTo>
                <a:cubicBezTo>
                  <a:pt x="2513884" y="269801"/>
                  <a:pt x="2547977" y="268614"/>
                  <a:pt x="2559092" y="264581"/>
                </a:cubicBezTo>
                <a:lnTo>
                  <a:pt x="2563462" y="256037"/>
                </a:lnTo>
                <a:lnTo>
                  <a:pt x="2577676" y="254477"/>
                </a:lnTo>
                <a:cubicBezTo>
                  <a:pt x="2578755" y="255048"/>
                  <a:pt x="2599278" y="253316"/>
                  <a:pt x="2600129" y="253320"/>
                </a:cubicBezTo>
                <a:lnTo>
                  <a:pt x="2650911" y="259040"/>
                </a:lnTo>
                <a:close/>
              </a:path>
            </a:pathLst>
          </a:custGeom>
        </p:spPr>
      </p:pic>
      <p:sp>
        <p:nvSpPr>
          <p:cNvPr id="3" name="Subtitle 2">
            <a:extLst>
              <a:ext uri="{FF2B5EF4-FFF2-40B4-BE49-F238E27FC236}">
                <a16:creationId xmlns:a16="http://schemas.microsoft.com/office/drawing/2014/main" id="{6D678038-84F1-6A88-BEDF-323F4C53F7B6}"/>
              </a:ext>
            </a:extLst>
          </p:cNvPr>
          <p:cNvSpPr>
            <a:spLocks noGrp="1"/>
          </p:cNvSpPr>
          <p:nvPr>
            <p:ph type="subTitle" idx="4294967295"/>
          </p:nvPr>
        </p:nvSpPr>
        <p:spPr>
          <a:xfrm>
            <a:off x="7797348" y="1918597"/>
            <a:ext cx="4320774" cy="2654882"/>
          </a:xfrm>
          <a:prstGeom prst="rect">
            <a:avLst/>
          </a:prstGeom>
        </p:spPr>
        <p:txBody>
          <a:bodyPr>
            <a:normAutofit fontScale="85000" lnSpcReduction="10000"/>
          </a:bodyPr>
          <a:lstStyle/>
          <a:p>
            <a:r>
              <a:rPr lang="en-US" sz="13700" dirty="0">
                <a:effectLst/>
                <a:latin typeface="Times New Roman" panose="02020603050405020304" pitchFamily="18" charset="0"/>
                <a:ea typeface="Cambria" panose="02040503050406030204" pitchFamily="18" charset="0"/>
              </a:rPr>
              <a:t>“</a:t>
            </a:r>
            <a:r>
              <a:rPr lang="en-US" sz="9800" dirty="0">
                <a:effectLst/>
                <a:latin typeface="#9Slide07 IcielBC Cubano Normal" panose="00000500000000000000" pitchFamily="2" charset="0"/>
                <a:ea typeface="Cambria" panose="02040503050406030204" pitchFamily="18" charset="0"/>
              </a:rPr>
              <a:t>60</a:t>
            </a:r>
            <a:r>
              <a:rPr lang="en-US" sz="4000" dirty="0">
                <a:effectLst/>
                <a:latin typeface="#9Slide07 IcielBC Cubano Normal" panose="00000500000000000000" pitchFamily="2" charset="0"/>
                <a:ea typeface="Cambria" panose="02040503050406030204" pitchFamily="18" charset="0"/>
              </a:rPr>
              <a:t>S</a:t>
            </a:r>
            <a:r>
              <a:rPr lang="en-US" sz="1200" dirty="0">
                <a:effectLst/>
                <a:latin typeface="Times New Roman" panose="02020603050405020304" pitchFamily="18"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thử</a:t>
            </a:r>
            <a:r>
              <a:rPr lang="en-US" sz="4800" dirty="0">
                <a:solidFill>
                  <a:srgbClr val="AD1C5A"/>
                </a:solidFill>
                <a:effectLst/>
                <a:latin typeface="#9Slide05 Motion Picture" panose="02000000000000000000" pitchFamily="2"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thách</a:t>
            </a:r>
            <a:r>
              <a:rPr lang="en-US" sz="4800" dirty="0">
                <a:effectLst/>
                <a:latin typeface="#9Slide05 Motion Picture" panose="02000000000000000000" pitchFamily="2" charset="0"/>
                <a:ea typeface="Cambria" panose="02040503050406030204" pitchFamily="18" charset="0"/>
              </a:rPr>
              <a:t>”</a:t>
            </a:r>
            <a:endParaRPr lang="en-US" sz="1100" dirty="0">
              <a:latin typeface="#9Slide05 Motion Picture" panose="02000000000000000000" pitchFamily="2" charset="0"/>
            </a:endParaRPr>
          </a:p>
        </p:txBody>
      </p:sp>
      <p:sp>
        <p:nvSpPr>
          <p:cNvPr id="15" name="Freeform: Shape 14">
            <a:extLst>
              <a:ext uri="{FF2B5EF4-FFF2-40B4-BE49-F238E27FC236}">
                <a16:creationId xmlns:a16="http://schemas.microsoft.com/office/drawing/2014/main" id="{E857A3BA-A9AD-43E0-A911-3E9658723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22665">
            <a:off x="664635" y="-248395"/>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21B0DEDD-DA5F-418A-B256-C1F53D913A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8" name="Group 17">
              <a:extLst>
                <a:ext uri="{FF2B5EF4-FFF2-40B4-BE49-F238E27FC236}">
                  <a16:creationId xmlns:a16="http://schemas.microsoft.com/office/drawing/2014/main" id="{AA9D8498-7B91-40F3-A731-2B4443F6B6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0" name="Straight Connector 19">
                <a:extLst>
                  <a:ext uri="{FF2B5EF4-FFF2-40B4-BE49-F238E27FC236}">
                    <a16:creationId xmlns:a16="http://schemas.microsoft.com/office/drawing/2014/main" id="{FC14BFE5-C2A1-474A-AC02-DCD8519CAF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CF4ECB-6EDD-4A8E-A497-54D2957D68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B3E26055-BF58-4169-90CE-4F652B427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mage result for Khởi động">
            <a:extLst>
              <a:ext uri="{FF2B5EF4-FFF2-40B4-BE49-F238E27FC236}">
                <a16:creationId xmlns:a16="http://schemas.microsoft.com/office/drawing/2014/main" id="{86AC863A-0EB6-1BD9-F395-9A8D84CD3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510" b="11409"/>
          <a:stretch>
            <a:fillRect/>
          </a:stretch>
        </p:blipFill>
        <p:spPr bwMode="auto">
          <a:xfrm>
            <a:off x="8276215" y="827018"/>
            <a:ext cx="3841907" cy="11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artoon pencil with arms and legs&#10;&#10;Description automatically generated">
            <a:extLst>
              <a:ext uri="{FF2B5EF4-FFF2-40B4-BE49-F238E27FC236}">
                <a16:creationId xmlns:a16="http://schemas.microsoft.com/office/drawing/2014/main" id="{5EBF425F-4FE4-CDE9-7F55-80D23A8EF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420" y="5471285"/>
            <a:ext cx="1111303" cy="1332498"/>
          </a:xfrm>
          <a:prstGeom prst="rect">
            <a:avLst/>
          </a:prstGeom>
        </p:spPr>
      </p:pic>
      <p:pic>
        <p:nvPicPr>
          <p:cNvPr id="10" name="Picture 9">
            <a:extLst>
              <a:ext uri="{FF2B5EF4-FFF2-40B4-BE49-F238E27FC236}">
                <a16:creationId xmlns:a16="http://schemas.microsoft.com/office/drawing/2014/main" id="{AD50FA74-D4F4-F296-E7B1-5B9A0495E152}"/>
              </a:ext>
            </a:extLst>
          </p:cNvPr>
          <p:cNvPicPr>
            <a:picLocks noChangeAspect="1"/>
          </p:cNvPicPr>
          <p:nvPr/>
        </p:nvPicPr>
        <p:blipFill>
          <a:blip r:embed="rId7"/>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662032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nvGraphicFramePr>
        <p:xfrm>
          <a:off x="12719918" y="1367386"/>
          <a:ext cx="2760761" cy="17526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nvGraphicFramePr>
        <p:xfrm>
          <a:off x="12842876" y="1271772"/>
          <a:ext cx="2760760" cy="17526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2797619" y="1331279"/>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mảnh</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ghép</a:t>
            </a:r>
            <a:endParaRPr lang="en-US" sz="2800" dirty="0">
              <a:solidFill>
                <a:srgbClr val="FF0000"/>
              </a:solidFill>
              <a:latin typeface="#9Slide03 Bebas Neue Bold" panose="020B0606020202050201" pitchFamily="34" charset="0"/>
            </a:endParaRPr>
          </a:p>
        </p:txBody>
      </p: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167221617"/>
              </p:ext>
            </p:extLst>
          </p:nvPr>
        </p:nvGraphicFramePr>
        <p:xfrm>
          <a:off x="101600" y="665953"/>
          <a:ext cx="11781104" cy="2979416"/>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1960924">
                  <a:extLst>
                    <a:ext uri="{9D8B030D-6E8A-4147-A177-3AD203B41FA5}">
                      <a16:colId xmlns:a16="http://schemas.microsoft.com/office/drawing/2014/main" val="2644955212"/>
                    </a:ext>
                  </a:extLst>
                </a:gridCol>
                <a:gridCol w="5209954">
                  <a:extLst>
                    <a:ext uri="{9D8B030D-6E8A-4147-A177-3AD203B41FA5}">
                      <a16:colId xmlns:a16="http://schemas.microsoft.com/office/drawing/2014/main" val="2471067516"/>
                    </a:ext>
                  </a:extLst>
                </a:gridCol>
                <a:gridCol w="3142741">
                  <a:extLst>
                    <a:ext uri="{9D8B030D-6E8A-4147-A177-3AD203B41FA5}">
                      <a16:colId xmlns:a16="http://schemas.microsoft.com/office/drawing/2014/main" val="3891495977"/>
                    </a:ext>
                  </a:extLst>
                </a:gridCol>
              </a:tblGrid>
              <a:tr h="370968">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370968">
                <a:tc>
                  <a:txBody>
                    <a:bodyPr/>
                    <a:lstStyle/>
                    <a:p>
                      <a:pPr marL="0" indent="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Các tài nguyên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Hiện 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Nguyên 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Giải pháp</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2237480">
                <a:tc>
                  <a:txBody>
                    <a:bodyPr/>
                    <a:lstStyle/>
                    <a:p>
                      <a:pPr indent="180340" algn="just">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Sinh vật</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it-IT" sz="1800" dirty="0">
                          <a:effectLst/>
                          <a:latin typeface="#9Slide03 Oswald Light" panose="00000400000000000000" pitchFamily="2" charset="0"/>
                          <a:ea typeface="Times New Roman" panose="02020603050405020304" pitchFamily="18" charset="0"/>
                        </a:rPr>
                        <a:t>- Diện tích và chất lượng rừng tự nhiên suy giảm </a:t>
                      </a:r>
                      <a:endParaRPr lang="en-US" sz="1800" dirty="0">
                        <a:effectLst/>
                        <a:latin typeface="#9Slide03 Oswald Light" panose="00000400000000000000" pitchFamily="2" charset="0"/>
                        <a:ea typeface="Times New Roman" panose="02020603050405020304" pitchFamily="18" charset="0"/>
                      </a:endParaRPr>
                    </a:p>
                    <a:p>
                      <a:pPr marL="0" indent="0" algn="just"/>
                      <a:r>
                        <a:rPr lang="it-IT" sz="1800" dirty="0">
                          <a:effectLst/>
                          <a:latin typeface="#9Slide03 Oswald Light" panose="00000400000000000000" pitchFamily="2" charset="0"/>
                          <a:ea typeface="Times New Roman" panose="02020603050405020304" pitchFamily="18" charset="0"/>
                        </a:rPr>
                        <a:t>- Đa dạng sinh học cao nhưng đang bị suy giảm</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en-US" sz="1800" i="1" dirty="0">
                          <a:solidFill>
                            <a:srgbClr val="000000"/>
                          </a:solidFill>
                          <a:effectLst/>
                          <a:latin typeface="#9Slide03 Oswald Light" panose="00000400000000000000" pitchFamily="2" charset="0"/>
                          <a:ea typeface="Times New Roman" panose="02020603050405020304" pitchFamily="18" charset="0"/>
                        </a:rPr>
                        <a:t>* </a:t>
                      </a:r>
                      <a:r>
                        <a:rPr lang="en-US" sz="1800" i="1" dirty="0" err="1">
                          <a:solidFill>
                            <a:srgbClr val="000000"/>
                          </a:solidFill>
                          <a:effectLst/>
                          <a:latin typeface="#9Slide03 Oswald Light" panose="00000400000000000000" pitchFamily="2" charset="0"/>
                          <a:ea typeface="Times New Roman" panose="02020603050405020304" pitchFamily="18" charset="0"/>
                        </a:rPr>
                        <a:t>Trực</a:t>
                      </a:r>
                      <a:r>
                        <a:rPr lang="en-US" sz="1800" i="1" dirty="0">
                          <a:solidFill>
                            <a:srgbClr val="000000"/>
                          </a:solidFill>
                          <a:effectLst/>
                          <a:latin typeface="#9Slide03 Oswald Light" panose="00000400000000000000" pitchFamily="2" charset="0"/>
                          <a:ea typeface="Times New Roman" panose="02020603050405020304" pitchFamily="18" charset="0"/>
                        </a:rPr>
                        <a:t> </a:t>
                      </a:r>
                      <a:r>
                        <a:rPr lang="en-US" sz="1800" i="1" dirty="0" err="1">
                          <a:solidFill>
                            <a:srgbClr val="000000"/>
                          </a:solidFill>
                          <a:effectLst/>
                          <a:latin typeface="#9Slide03 Oswald Light" panose="00000400000000000000" pitchFamily="2" charset="0"/>
                          <a:ea typeface="Times New Roman" panose="02020603050405020304" pitchFamily="18" charset="0"/>
                        </a:rPr>
                        <a:t>tiếp</a:t>
                      </a:r>
                      <a:r>
                        <a:rPr lang="en-US" sz="1800" i="1"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marL="0" indent="0" algn="just">
                        <a:lnSpc>
                          <a:spcPct val="115000"/>
                        </a:lnSpc>
                        <a:spcAft>
                          <a:spcPts val="600"/>
                        </a:spcAft>
                      </a:pPr>
                      <a:r>
                        <a:rPr lang="en-US" sz="1800" dirty="0">
                          <a:solidFill>
                            <a:srgbClr val="000000"/>
                          </a:solidFill>
                          <a:effectLst/>
                          <a:latin typeface="#9Slide03 Oswald Light" panose="00000400000000000000" pitchFamily="2" charset="0"/>
                          <a:ea typeface="Times New Roman" panose="02020603050405020304" pitchFamily="18" charset="0"/>
                        </a:rPr>
                        <a:t>- K</a:t>
                      </a:r>
                      <a:r>
                        <a:rPr lang="vi-VN" sz="1800" dirty="0">
                          <a:solidFill>
                            <a:srgbClr val="000000"/>
                          </a:solidFill>
                          <a:effectLst/>
                          <a:latin typeface="#9Slide03 Oswald Light" panose="00000400000000000000" pitchFamily="2" charset="0"/>
                          <a:ea typeface="Times New Roman" panose="02020603050405020304" pitchFamily="18" charset="0"/>
                        </a:rPr>
                        <a:t>hai thác quá mức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thiếu</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sự</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kiểm</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soát</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marL="0" indent="0" algn="just">
                        <a:lnSpc>
                          <a:spcPct val="115000"/>
                        </a:lnSpc>
                        <a:spcAft>
                          <a:spcPts val="600"/>
                        </a:spcAft>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Chuyển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đổi</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phương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thức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sử</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dụng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đất</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marL="0" indent="0" algn="just">
                        <a:lnSpc>
                          <a:spcPct val="115000"/>
                        </a:lnSpc>
                        <a:spcAft>
                          <a:spcPts val="600"/>
                        </a:spcAft>
                      </a:pPr>
                      <a:r>
                        <a:rPr lang="vi-VN"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Hậu</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quả</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chiến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tranh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thiên</a:t>
                      </a:r>
                      <a:r>
                        <a:rPr lang="en-US" sz="1800" dirty="0">
                          <a:solidFill>
                            <a:srgbClr val="000000"/>
                          </a:solidFill>
                          <a:effectLst/>
                          <a:latin typeface="#9Slide03 Oswald Light" panose="00000400000000000000" pitchFamily="2" charset="0"/>
                          <a:ea typeface="Times New Roman" panose="02020603050405020304" pitchFamily="18" charset="0"/>
                        </a:rPr>
                        <a:t> tai, b</a:t>
                      </a:r>
                      <a:r>
                        <a:rPr lang="it-IT" sz="1800" dirty="0">
                          <a:effectLst/>
                          <a:latin typeface="#9Slide03 Oswald Light" panose="00000400000000000000" pitchFamily="2" charset="0"/>
                          <a:ea typeface="Times New Roman" panose="02020603050405020304" pitchFamily="18" charset="0"/>
                        </a:rPr>
                        <a:t>iến đổi KH,..</a:t>
                      </a:r>
                      <a:endParaRPr lang="en-US" sz="1800" dirty="0">
                        <a:effectLst/>
                        <a:latin typeface="#9Slide03 Oswald Light" panose="00000400000000000000" pitchFamily="2" charset="0"/>
                        <a:ea typeface="Times New Roman" panose="02020603050405020304" pitchFamily="18" charset="0"/>
                      </a:endParaRPr>
                    </a:p>
                    <a:p>
                      <a:pPr marL="0" indent="0" algn="just">
                        <a:lnSpc>
                          <a:spcPct val="115000"/>
                        </a:lnSpc>
                        <a:spcAft>
                          <a:spcPts val="600"/>
                        </a:spcAft>
                      </a:pPr>
                      <a:r>
                        <a:rPr lang="en-US" sz="1800" i="1" dirty="0">
                          <a:solidFill>
                            <a:srgbClr val="000000"/>
                          </a:solidFill>
                          <a:effectLst/>
                          <a:latin typeface="#9Slide03 Oswald Light" panose="00000400000000000000" pitchFamily="2" charset="0"/>
                          <a:ea typeface="Times New Roman" panose="02020603050405020304" pitchFamily="18" charset="0"/>
                        </a:rPr>
                        <a:t>* </a:t>
                      </a:r>
                      <a:r>
                        <a:rPr lang="en-US" sz="1800" i="1" dirty="0" err="1">
                          <a:solidFill>
                            <a:srgbClr val="000000"/>
                          </a:solidFill>
                          <a:effectLst/>
                          <a:latin typeface="#9Slide03 Oswald Light" panose="00000400000000000000" pitchFamily="2" charset="0"/>
                          <a:ea typeface="Times New Roman" panose="02020603050405020304" pitchFamily="18" charset="0"/>
                        </a:rPr>
                        <a:t>Gián</a:t>
                      </a:r>
                      <a:r>
                        <a:rPr lang="en-US" sz="1800" i="1" dirty="0">
                          <a:solidFill>
                            <a:srgbClr val="000000"/>
                          </a:solidFill>
                          <a:effectLst/>
                          <a:latin typeface="#9Slide03 Oswald Light" panose="00000400000000000000" pitchFamily="2" charset="0"/>
                          <a:ea typeface="Times New Roman" panose="02020603050405020304" pitchFamily="18" charset="0"/>
                        </a:rPr>
                        <a:t> </a:t>
                      </a:r>
                      <a:r>
                        <a:rPr lang="en-US" sz="1800" i="1" dirty="0" err="1">
                          <a:solidFill>
                            <a:srgbClr val="000000"/>
                          </a:solidFill>
                          <a:effectLst/>
                          <a:latin typeface="#9Slide03 Oswald Light" panose="00000400000000000000" pitchFamily="2" charset="0"/>
                          <a:ea typeface="Times New Roman" panose="02020603050405020304" pitchFamily="18" charset="0"/>
                        </a:rPr>
                        <a:t>tiếp</a:t>
                      </a:r>
                      <a:r>
                        <a:rPr lang="en-US" sz="1800" i="1"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dân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số</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tăng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nhanh</a:t>
                      </a:r>
                      <a:r>
                        <a:rPr lang="en-US" sz="1800" dirty="0">
                          <a:solidFill>
                            <a:srgbClr val="000000"/>
                          </a:solidFill>
                          <a:effectLst/>
                          <a:latin typeface="#9Slide03 Oswald Light" panose="00000400000000000000" pitchFamily="2" charset="0"/>
                          <a:ea typeface="Times New Roman" panose="02020603050405020304" pitchFamily="18" charset="0"/>
                        </a:rPr>
                        <a:t>, di </a:t>
                      </a:r>
                      <a:r>
                        <a:rPr lang="en-US" sz="1800" dirty="0" err="1">
                          <a:solidFill>
                            <a:srgbClr val="000000"/>
                          </a:solidFill>
                          <a:effectLst/>
                          <a:latin typeface="#9Slide03 Oswald Light" panose="00000400000000000000" pitchFamily="2" charset="0"/>
                          <a:ea typeface="Times New Roman" panose="02020603050405020304" pitchFamily="18" charset="0"/>
                        </a:rPr>
                        <a:t>dân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sự</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phát</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triển</a:t>
                      </a:r>
                      <a:r>
                        <a:rPr lang="en-US" sz="1800" dirty="0">
                          <a:solidFill>
                            <a:srgbClr val="000000"/>
                          </a:solidFill>
                          <a:effectLst/>
                          <a:latin typeface="#9Slide03 Oswald Light" panose="00000400000000000000" pitchFamily="2" charset="0"/>
                          <a:ea typeface="Times New Roman" panose="02020603050405020304" pitchFamily="18" charset="0"/>
                        </a:rPr>
                        <a:t> KT, </a:t>
                      </a:r>
                      <a:r>
                        <a:rPr lang="en-US" sz="1800" dirty="0" err="1">
                          <a:solidFill>
                            <a:srgbClr val="000000"/>
                          </a:solidFill>
                          <a:effectLst/>
                          <a:latin typeface="#9Slide03 Oswald Light" panose="00000400000000000000" pitchFamily="2" charset="0"/>
                          <a:ea typeface="Times New Roman" panose="02020603050405020304" pitchFamily="18" charset="0"/>
                        </a:rPr>
                        <a:t>quản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lí</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thiếu</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đồng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bộ</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r>
                        <a:rPr lang="en-US" sz="1800" kern="1200" dirty="0">
                          <a:solidFill>
                            <a:schemeClr val="tx1"/>
                          </a:solidFill>
                          <a:effectLst/>
                          <a:latin typeface="#9Slide03 Oswald Light" panose="00000400000000000000" pitchFamily="2" charset="0"/>
                          <a:ea typeface="+mn-ea"/>
                          <a:cs typeface="+mn-cs"/>
                        </a:rPr>
                        <a:t>L</a:t>
                      </a:r>
                      <a:r>
                        <a:rPr lang="vi-VN" sz="1800" kern="1200" dirty="0" err="1">
                          <a:solidFill>
                            <a:schemeClr val="tx1"/>
                          </a:solidFill>
                          <a:effectLst/>
                          <a:latin typeface="#9Slide03 Oswald Light" panose="00000400000000000000" pitchFamily="2" charset="0"/>
                          <a:ea typeface="+mn-ea"/>
                          <a:cs typeface="+mn-cs"/>
                        </a:rPr>
                        <a:t>uật</a:t>
                      </a:r>
                      <a:r>
                        <a:rPr lang="vi-VN" sz="1800" kern="1200" dirty="0">
                          <a:solidFill>
                            <a:schemeClr val="tx1"/>
                          </a:solidFill>
                          <a:effectLst/>
                          <a:latin typeface="#9Slide03 Oswald Light" panose="00000400000000000000" pitchFamily="2" charset="0"/>
                          <a:ea typeface="+mn-ea"/>
                          <a:cs typeface="+mn-cs"/>
                        </a:rPr>
                        <a:t>, cơ chế, chính sách.</a:t>
                      </a:r>
                      <a:endParaRPr lang="en-US" sz="1800" kern="1200" dirty="0">
                        <a:solidFill>
                          <a:schemeClr val="tx1"/>
                        </a:solidFill>
                        <a:effectLst/>
                        <a:latin typeface="#9Slide03 Oswald Light" panose="00000400000000000000" pitchFamily="2" charset="0"/>
                        <a:ea typeface="+mn-ea"/>
                        <a:cs typeface="+mn-cs"/>
                      </a:endParaRPr>
                    </a:p>
                    <a:p>
                      <a:pPr marL="0" indent="0" algn="just">
                        <a:lnSpc>
                          <a:spcPct val="115000"/>
                        </a:lnSpc>
                        <a:spcAft>
                          <a:spcPts val="600"/>
                        </a:spcAft>
                        <a:buFontTx/>
                        <a:buNone/>
                      </a:pPr>
                      <a:r>
                        <a:rPr lang="it-IT" sz="2000" kern="1200" dirty="0">
                          <a:solidFill>
                            <a:schemeClr val="tx1"/>
                          </a:solidFill>
                          <a:effectLst/>
                          <a:latin typeface="#9Slide03 Oswald Light" panose="00000400000000000000" pitchFamily="2" charset="0"/>
                          <a:ea typeface="+mn-ea"/>
                          <a:cs typeface="+mn-cs"/>
                        </a:rPr>
                        <a:t>- </a:t>
                      </a:r>
                      <a:r>
                        <a:rPr lang="it-IT" sz="1800" kern="1200" dirty="0">
                          <a:solidFill>
                            <a:schemeClr val="tx1"/>
                          </a:solidFill>
                          <a:effectLst/>
                          <a:latin typeface="#9Slide03 Oswald Light" panose="00000400000000000000" pitchFamily="2" charset="0"/>
                          <a:ea typeface="+mn-ea"/>
                          <a:cs typeface="+mn-cs"/>
                        </a:rPr>
                        <a:t>Bảo vệ</a:t>
                      </a:r>
                      <a:r>
                        <a:rPr lang="it-IT" sz="2000" kern="1200" dirty="0">
                          <a:solidFill>
                            <a:schemeClr val="tx1"/>
                          </a:solidFill>
                          <a:effectLst/>
                          <a:latin typeface="#9Slide03 Oswald Light" panose="00000400000000000000" pitchFamily="2" charset="0"/>
                          <a:ea typeface="+mn-ea"/>
                          <a:cs typeface="+mn-cs"/>
                        </a:rPr>
                        <a:t>, khai thác và sử dụng hợp lí, n</a:t>
                      </a:r>
                      <a:r>
                        <a:rPr lang="it-IT" sz="1800" kern="1200" dirty="0">
                          <a:solidFill>
                            <a:schemeClr val="tx1"/>
                          </a:solidFill>
                          <a:effectLst/>
                          <a:latin typeface="#9Slide03 Oswald Light" panose="00000400000000000000" pitchFamily="2" charset="0"/>
                          <a:ea typeface="+mn-ea"/>
                          <a:cs typeface="+mn-cs"/>
                        </a:rPr>
                        <a:t>âng độ che phủ.</a:t>
                      </a:r>
                    </a:p>
                    <a:p>
                      <a:pPr marL="0" indent="0" algn="just">
                        <a:lnSpc>
                          <a:spcPct val="115000"/>
                        </a:lnSpc>
                        <a:spcAft>
                          <a:spcPts val="600"/>
                        </a:spcAft>
                        <a:buFontTx/>
                        <a:buNone/>
                      </a:pPr>
                      <a:r>
                        <a:rPr lang="it-IT" sz="1800" kern="1200" dirty="0">
                          <a:solidFill>
                            <a:schemeClr val="tx1"/>
                          </a:solidFill>
                          <a:effectLst/>
                          <a:latin typeface="#9Slide03 Oswald Light" panose="00000400000000000000" pitchFamily="2" charset="0"/>
                          <a:ea typeface="+mn-ea"/>
                          <a:cs typeface="+mn-cs"/>
                        </a:rPr>
                        <a:t>- Tăng cường kiểm tra, giám sát</a:t>
                      </a:r>
                    </a:p>
                    <a:p>
                      <a:pPr marL="0" indent="0" algn="just">
                        <a:lnSpc>
                          <a:spcPct val="115000"/>
                        </a:lnSpc>
                        <a:spcAft>
                          <a:spcPts val="600"/>
                        </a:spcAft>
                        <a:buFontTx/>
                        <a:buNone/>
                      </a:pPr>
                      <a:r>
                        <a:rPr lang="it-IT" sz="1800" kern="1200" dirty="0">
                          <a:solidFill>
                            <a:schemeClr val="tx1"/>
                          </a:solidFill>
                          <a:effectLst/>
                          <a:latin typeface="#9Slide03 Oswald Light" panose="00000400000000000000" pitchFamily="2" charset="0"/>
                          <a:ea typeface="+mn-ea"/>
                          <a:cs typeface="+mn-cs"/>
                        </a:rPr>
                        <a:t>- Tuyền truyền, giáo dục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8" name="Picture 7">
            <a:extLst>
              <a:ext uri="{FF2B5EF4-FFF2-40B4-BE49-F238E27FC236}">
                <a16:creationId xmlns:a16="http://schemas.microsoft.com/office/drawing/2014/main" id="{CC34F7D5-92A4-7A37-C3AF-AD24C45A847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719918" y="1397866"/>
            <a:ext cx="3847693" cy="1808263"/>
          </a:xfrm>
          <a:prstGeom prst="rect">
            <a:avLst/>
          </a:prstGeom>
          <a:noFill/>
        </p:spPr>
      </p:pic>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22"/>
          <a:stretch>
            <a:fillRect/>
          </a:stretch>
        </p:blipFill>
        <p:spPr>
          <a:xfrm>
            <a:off x="1219117" y="4306462"/>
            <a:ext cx="4037332" cy="2609427"/>
          </a:xfrm>
          <a:prstGeom prst="rect">
            <a:avLst/>
          </a:prstGeom>
        </p:spPr>
      </p:pic>
      <p:sp>
        <p:nvSpPr>
          <p:cNvPr id="27" name="TextBox 26">
            <a:extLst>
              <a:ext uri="{FF2B5EF4-FFF2-40B4-BE49-F238E27FC236}">
                <a16:creationId xmlns:a16="http://schemas.microsoft.com/office/drawing/2014/main" id="{9B0E9817-F7B7-BCD5-1E56-2A2EB7338FC3}"/>
              </a:ext>
            </a:extLst>
          </p:cNvPr>
          <p:cNvSpPr txBox="1"/>
          <p:nvPr/>
        </p:nvSpPr>
        <p:spPr>
          <a:xfrm>
            <a:off x="425202" y="3714178"/>
            <a:ext cx="5256448" cy="782137"/>
          </a:xfrm>
          <a:prstGeom prst="rect">
            <a:avLst/>
          </a:prstGeom>
          <a:noFill/>
        </p:spPr>
        <p:txBody>
          <a:bodyPr wrap="square">
            <a:spAutoFit/>
          </a:bodyPr>
          <a:lstStyle/>
          <a:p>
            <a:pPr algn="ctr">
              <a:lnSpc>
                <a:spcPct val="120000"/>
              </a:lnSpc>
              <a:spcAft>
                <a:spcPts val="600"/>
              </a:spcAft>
              <a:tabLst>
                <a:tab pos="1104900" algn="l"/>
              </a:tabLst>
            </a:pPr>
            <a:r>
              <a:rPr lang="en-US" sz="2000" b="1" dirty="0">
                <a:solidFill>
                  <a:schemeClr val="accent5"/>
                </a:solidFill>
                <a:effectLst/>
                <a:latin typeface="#9Slide03 Bebas Neue Bold" panose="020B0606020202050201" pitchFamily="34" charset="0"/>
                <a:ea typeface="Cambria" panose="02040503050406030204" pitchFamily="18" charset="0"/>
                <a:cs typeface="Times New Roman" panose="02020603050405020304" pitchFamily="18" charset="0"/>
              </a:rPr>
              <a:t>DIỆN TÍCH RỪNG TỰ NHIÊN, RỪNG TRỒNG, TỈ LỆ ĐỘ CHE PHỦ RỪNG, GIAI ĐOẠN 2008 -2021</a:t>
            </a:r>
            <a:endParaRPr lang="en-US" b="1" dirty="0">
              <a:solidFill>
                <a:schemeClr val="accent5"/>
              </a:solidFill>
              <a:effectLst/>
              <a:latin typeface="#9Slide03 Bebas Neue Bold" panose="020B0606020202050201" pitchFamily="34" charset="0"/>
              <a:ea typeface="Times New Roman" panose="02020603050405020304" pitchFamily="18" charset="0"/>
            </a:endParaRPr>
          </a:p>
        </p:txBody>
      </p:sp>
      <p:sp>
        <p:nvSpPr>
          <p:cNvPr id="33" name="TextBox 32">
            <a:extLst>
              <a:ext uri="{FF2B5EF4-FFF2-40B4-BE49-F238E27FC236}">
                <a16:creationId xmlns:a16="http://schemas.microsoft.com/office/drawing/2014/main" id="{6AF35CDB-9ADF-C271-EF53-86F94C2C497F}"/>
              </a:ext>
            </a:extLst>
          </p:cNvPr>
          <p:cNvSpPr txBox="1"/>
          <p:nvPr/>
        </p:nvSpPr>
        <p:spPr>
          <a:xfrm>
            <a:off x="6962500" y="6182817"/>
            <a:ext cx="3159533"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Tổng</a:t>
            </a:r>
            <a:r>
              <a:rPr lang="en-US" dirty="0">
                <a:latin typeface="#9Slide03 Oswald Light" panose="00000400000000000000" pitchFamily="2" charset="0"/>
              </a:rPr>
              <a:t> </a:t>
            </a:r>
            <a:r>
              <a:rPr lang="en-US" dirty="0" err="1">
                <a:latin typeface="#9Slide03 Oswald Light" panose="00000400000000000000" pitchFamily="2" charset="0"/>
              </a:rPr>
              <a:t>cục</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620" y="4659050"/>
            <a:ext cx="1273037" cy="1555776"/>
          </a:xfrm>
          <a:prstGeom prst="rect">
            <a:avLst/>
          </a:prstGeom>
        </p:spPr>
      </p:pic>
      <p:graphicFrame>
        <p:nvGraphicFramePr>
          <p:cNvPr id="3" name="Table 2">
            <a:extLst>
              <a:ext uri="{FF2B5EF4-FFF2-40B4-BE49-F238E27FC236}">
                <a16:creationId xmlns:a16="http://schemas.microsoft.com/office/drawing/2014/main" id="{B25C0CC6-0DF4-5B74-8E64-7CDC63D5442A}"/>
              </a:ext>
            </a:extLst>
          </p:cNvPr>
          <p:cNvGraphicFramePr>
            <a:graphicFrameLocks noGrp="1"/>
          </p:cNvGraphicFramePr>
          <p:nvPr>
            <p:extLst>
              <p:ext uri="{D42A27DB-BD31-4B8C-83A1-F6EECF244321}">
                <p14:modId xmlns:p14="http://schemas.microsoft.com/office/powerpoint/2010/main" val="1825672719"/>
              </p:ext>
            </p:extLst>
          </p:nvPr>
        </p:nvGraphicFramePr>
        <p:xfrm>
          <a:off x="5353990" y="4635262"/>
          <a:ext cx="6593367" cy="1194849"/>
        </p:xfrm>
        <a:graphic>
          <a:graphicData uri="http://schemas.openxmlformats.org/drawingml/2006/table">
            <a:tbl>
              <a:tblPr firstRow="1" firstCol="1" bandRow="1"/>
              <a:tblGrid>
                <a:gridCol w="1433892">
                  <a:extLst>
                    <a:ext uri="{9D8B030D-6E8A-4147-A177-3AD203B41FA5}">
                      <a16:colId xmlns:a16="http://schemas.microsoft.com/office/drawing/2014/main" val="2718547429"/>
                    </a:ext>
                  </a:extLst>
                </a:gridCol>
                <a:gridCol w="960676">
                  <a:extLst>
                    <a:ext uri="{9D8B030D-6E8A-4147-A177-3AD203B41FA5}">
                      <a16:colId xmlns:a16="http://schemas.microsoft.com/office/drawing/2014/main" val="228358872"/>
                    </a:ext>
                  </a:extLst>
                </a:gridCol>
                <a:gridCol w="981250">
                  <a:extLst>
                    <a:ext uri="{9D8B030D-6E8A-4147-A177-3AD203B41FA5}">
                      <a16:colId xmlns:a16="http://schemas.microsoft.com/office/drawing/2014/main" val="1325871474"/>
                    </a:ext>
                  </a:extLst>
                </a:gridCol>
                <a:gridCol w="959092">
                  <a:extLst>
                    <a:ext uri="{9D8B030D-6E8A-4147-A177-3AD203B41FA5}">
                      <a16:colId xmlns:a16="http://schemas.microsoft.com/office/drawing/2014/main" val="691475934"/>
                    </a:ext>
                  </a:extLst>
                </a:gridCol>
                <a:gridCol w="959092">
                  <a:extLst>
                    <a:ext uri="{9D8B030D-6E8A-4147-A177-3AD203B41FA5}">
                      <a16:colId xmlns:a16="http://schemas.microsoft.com/office/drawing/2014/main" val="1142917561"/>
                    </a:ext>
                  </a:extLst>
                </a:gridCol>
                <a:gridCol w="1299365">
                  <a:extLst>
                    <a:ext uri="{9D8B030D-6E8A-4147-A177-3AD203B41FA5}">
                      <a16:colId xmlns:a16="http://schemas.microsoft.com/office/drawing/2014/main" val="779111361"/>
                    </a:ext>
                  </a:extLst>
                </a:gridCol>
              </a:tblGrid>
              <a:tr h="398283">
                <a:tc>
                  <a:txBody>
                    <a:bodyPr/>
                    <a:lstStyle/>
                    <a:p>
                      <a:pPr marL="0" indent="0" algn="ctr">
                        <a:lnSpc>
                          <a:spcPct val="120000"/>
                        </a:lnSpc>
                        <a:spcAft>
                          <a:spcPts val="600"/>
                        </a:spcAft>
                        <a:tabLst>
                          <a:tab pos="1619250" algn="r"/>
                        </a:tabLs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Loài</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vật</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marL="0" indent="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Thú</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marL="0" indent="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Chim</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marL="0" indent="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Cá</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marL="0" indent="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Bò</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sát</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marL="0" indent="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Lưỡng</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cư</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extLst>
                  <a:ext uri="{0D108BD9-81ED-4DB2-BD59-A6C34878D82A}">
                    <a16:rowId xmlns:a16="http://schemas.microsoft.com/office/drawing/2014/main" val="2709136996"/>
                  </a:ext>
                </a:extLst>
              </a:tr>
              <a:tr h="398283">
                <a:tc>
                  <a:txBody>
                    <a:bodyPr/>
                    <a:lstStyle/>
                    <a:p>
                      <a:pPr marL="0" indent="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Đã</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biết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i="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loài</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348</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869</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2041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384</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221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extLst>
                  <a:ext uri="{0D108BD9-81ED-4DB2-BD59-A6C34878D82A}">
                    <a16:rowId xmlns:a16="http://schemas.microsoft.com/office/drawing/2014/main" val="998244323"/>
                  </a:ext>
                </a:extLst>
              </a:tr>
              <a:tr h="398283">
                <a:tc>
                  <a:txBody>
                    <a:bodyPr/>
                    <a:lstStyle/>
                    <a:p>
                      <a:pPr marL="0" indent="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i="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loài</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114</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404</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228</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54</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135</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70992984"/>
                  </a:ext>
                </a:extLst>
              </a:tr>
            </a:tbl>
          </a:graphicData>
        </a:graphic>
      </p:graphicFrame>
      <p:sp>
        <p:nvSpPr>
          <p:cNvPr id="4" name="Rectangle 1">
            <a:extLst>
              <a:ext uri="{FF2B5EF4-FFF2-40B4-BE49-F238E27FC236}">
                <a16:creationId xmlns:a16="http://schemas.microsoft.com/office/drawing/2014/main" id="{C0A4FC1B-7706-DA85-D191-E6CEC37870E2}"/>
              </a:ext>
            </a:extLst>
          </p:cNvPr>
          <p:cNvSpPr>
            <a:spLocks noChangeArrowheads="1"/>
          </p:cNvSpPr>
          <p:nvPr/>
        </p:nvSpPr>
        <p:spPr bwMode="auto">
          <a:xfrm>
            <a:off x="4932727" y="3722910"/>
            <a:ext cx="6895358" cy="82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1pPr>
            <a:lvl2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2pPr>
            <a:lvl3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3pPr>
            <a:lvl4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4pPr>
            <a:lvl5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5pPr>
            <a:lvl6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6pPr>
            <a:lvl7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7pPr>
            <a:lvl8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8pPr>
            <a:lvl9pPr eaLnBrk="0" fontAlgn="base" hangingPunct="0">
              <a:spcBef>
                <a:spcPct val="0"/>
              </a:spcBef>
              <a:spcAft>
                <a:spcPct val="0"/>
              </a:spcAft>
              <a:tabLst>
                <a:tab pos="809625" algn="ctr"/>
                <a:tab pos="1619250" algn="r"/>
              </a:tabLs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tab pos="809625" algn="ctr"/>
                <a:tab pos="1619250" algn="r"/>
              </a:tabLst>
            </a:pPr>
            <a:r>
              <a:rPr kumimoji="0" lang="en-US" altLang="en-US" sz="2000" b="0" i="0" u="none" strike="noStrike" cap="none" normalizeH="0" baseline="0" dirty="0" err="1">
                <a:ln>
                  <a:noFill/>
                </a:ln>
                <a:solidFill>
                  <a:schemeClr val="accent5"/>
                </a:solidFill>
                <a:effectLst/>
                <a:latin typeface="#9Slide03 Bebas Neue Bold" panose="020B0606020202050201" pitchFamily="34" charset="0"/>
                <a:ea typeface="Cambria" panose="02040503050406030204" pitchFamily="18" charset="0"/>
                <a:cs typeface="Times New Roman" panose="02020603050405020304" pitchFamily="18" charset="0"/>
              </a:rPr>
              <a:t>Bảng</a:t>
            </a:r>
            <a:r>
              <a:rPr kumimoji="0" lang="en-US" altLang="en-US" sz="2000" b="0" i="0" u="none" strike="noStrike" cap="none" normalizeH="0" baseline="0" dirty="0">
                <a:ln>
                  <a:noFill/>
                </a:ln>
                <a:solidFill>
                  <a:schemeClr val="accent5"/>
                </a:solidFill>
                <a:effectLst/>
                <a:latin typeface="#9Slide03 Bebas Neue Bold" panose="020B0606020202050201" pitchFamily="34" charset="0"/>
                <a:ea typeface="Cambria" panose="02040503050406030204" pitchFamily="18" charset="0"/>
                <a:cs typeface="Times New Roman" panose="02020603050405020304" pitchFamily="18" charset="0"/>
              </a:rPr>
              <a:t> 5.2 SỰ SUY GIẢM SỐ LƯỢNG LOÀI SINH VẬT NƯỚC TA NĂM 2021</a:t>
            </a:r>
            <a:endParaRPr kumimoji="0" lang="en-US" altLang="en-US" sz="2000" b="0" i="0" u="none" strike="noStrike" cap="none" normalizeH="0" baseline="0" dirty="0">
              <a:ln>
                <a:noFill/>
              </a:ln>
              <a:solidFill>
                <a:schemeClr val="accent5"/>
              </a:solidFill>
              <a:effectLst/>
              <a:latin typeface="#9Slide03 Bebas Neue Bold" panose="020B0606020202050201" pitchFamily="34" charset="0"/>
            </a:endParaRPr>
          </a:p>
          <a:p>
            <a:pPr marL="0" marR="0" lvl="0" indent="180975" algn="ctr" defTabSz="914400" rtl="0" eaLnBrk="0" fontAlgn="base" latinLnBrk="0" hangingPunct="0">
              <a:lnSpc>
                <a:spcPct val="200000"/>
              </a:lnSpc>
              <a:spcBef>
                <a:spcPct val="0"/>
              </a:spcBef>
              <a:spcAft>
                <a:spcPct val="0"/>
              </a:spcAft>
              <a:buClrTx/>
              <a:buSzTx/>
              <a:buFontTx/>
              <a:buNone/>
              <a:tabLst>
                <a:tab pos="809625" algn="ctr"/>
                <a:tab pos="1619250" algn="r"/>
              </a:tabLst>
            </a:pPr>
            <a:r>
              <a:rPr kumimoji="0" lang="en-US" altLang="en-US" sz="1600" b="0" i="1" u="none" strike="noStrike" cap="none" normalizeH="0" baseline="0" dirty="0">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600" b="0" i="1" u="none" strike="noStrike" cap="none" normalizeH="0" baseline="0" dirty="0" err="1">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Đơn</a:t>
            </a:r>
            <a:r>
              <a:rPr kumimoji="0" lang="en-US" altLang="en-US" sz="1600" b="0" i="1" u="none" strike="noStrike" cap="none" normalizeH="0" baseline="0" dirty="0">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600" b="0" i="1" u="none" strike="noStrike" cap="none" normalizeH="0" baseline="0" dirty="0" err="1">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vị</a:t>
            </a:r>
            <a:r>
              <a:rPr kumimoji="0" lang="en-US" altLang="en-US" sz="1600" b="0" i="1" u="none" strike="noStrike" cap="none" normalizeH="0" baseline="0" dirty="0">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600" b="0" i="1" u="none" strike="noStrike" cap="none" normalizeH="0" baseline="0" dirty="0" err="1">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triệu</a:t>
            </a:r>
            <a:r>
              <a:rPr kumimoji="0" lang="en-US" altLang="en-US" sz="1600" b="0" i="1" u="none" strike="noStrike" cap="none" normalizeH="0" baseline="0" dirty="0">
                <a:ln>
                  <a:noFill/>
                </a:ln>
                <a:solidFill>
                  <a:schemeClr val="tx1"/>
                </a:solidFill>
                <a:effectLst/>
                <a:latin typeface="#9Slide03 Oswald Light" panose="00000400000000000000" pitchFamily="2" charset="0"/>
                <a:ea typeface="Cambria" panose="02040503050406030204" pitchFamily="18" charset="0"/>
                <a:cs typeface="Times New Roman" panose="02020603050405020304" pitchFamily="18" charset="0"/>
              </a:rPr>
              <a:t> ha</a:t>
            </a:r>
            <a:endParaRPr kumimoji="0" lang="en-US" altLang="en-US" sz="1600" b="0" i="0" u="none" strike="noStrike" cap="none" normalizeH="0" baseline="0" dirty="0">
              <a:ln>
                <a:noFill/>
              </a:ln>
              <a:solidFill>
                <a:schemeClr val="tx1"/>
              </a:solidFill>
              <a:effectLst/>
              <a:latin typeface="#9Slide03 Oswald Light" panose="00000400000000000000" pitchFamily="2" charset="0"/>
            </a:endParaRPr>
          </a:p>
        </p:txBody>
      </p:sp>
      <p:pic>
        <p:nvPicPr>
          <p:cNvPr id="9" name="Picture 8">
            <a:extLst>
              <a:ext uri="{FF2B5EF4-FFF2-40B4-BE49-F238E27FC236}">
                <a16:creationId xmlns:a16="http://schemas.microsoft.com/office/drawing/2014/main" id="{A2A3A2EC-0EE9-9826-B503-A74F60CAF7C4}"/>
              </a:ext>
            </a:extLst>
          </p:cNvPr>
          <p:cNvPicPr>
            <a:picLocks noChangeAspect="1"/>
          </p:cNvPicPr>
          <p:nvPr/>
        </p:nvPicPr>
        <p:blipFill>
          <a:blip r:embed="rId24"/>
          <a:stretch>
            <a:fillRect/>
          </a:stretch>
        </p:blipFill>
        <p:spPr>
          <a:xfrm>
            <a:off x="12525685" y="5793841"/>
            <a:ext cx="1034839" cy="646774"/>
          </a:xfrm>
          <a:prstGeom prst="rect">
            <a:avLst/>
          </a:prstGeom>
        </p:spPr>
      </p:pic>
      <p:graphicFrame>
        <p:nvGraphicFramePr>
          <p:cNvPr id="13" name="Chart 12">
            <a:extLst>
              <a:ext uri="{FF2B5EF4-FFF2-40B4-BE49-F238E27FC236}">
                <a16:creationId xmlns:a16="http://schemas.microsoft.com/office/drawing/2014/main" id="{C3E74FB5-217A-28EA-74D2-49710D266CD0}"/>
              </a:ext>
            </a:extLst>
          </p:cNvPr>
          <p:cNvGraphicFramePr/>
          <p:nvPr>
            <p:extLst>
              <p:ext uri="{D42A27DB-BD31-4B8C-83A1-F6EECF244321}">
                <p14:modId xmlns:p14="http://schemas.microsoft.com/office/powerpoint/2010/main" val="1359261596"/>
              </p:ext>
            </p:extLst>
          </p:nvPr>
        </p:nvGraphicFramePr>
        <p:xfrm>
          <a:off x="1249971" y="7075461"/>
          <a:ext cx="5712529" cy="2842624"/>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149142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446093148"/>
              </p:ext>
            </p:extLst>
          </p:nvPr>
        </p:nvGraphicFramePr>
        <p:xfrm>
          <a:off x="58157" y="872086"/>
          <a:ext cx="11969719" cy="2843975"/>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3344070">
                  <a:extLst>
                    <a:ext uri="{9D8B030D-6E8A-4147-A177-3AD203B41FA5}">
                      <a16:colId xmlns:a16="http://schemas.microsoft.com/office/drawing/2014/main" val="2644955212"/>
                    </a:ext>
                  </a:extLst>
                </a:gridCol>
                <a:gridCol w="3956275">
                  <a:extLst>
                    <a:ext uri="{9D8B030D-6E8A-4147-A177-3AD203B41FA5}">
                      <a16:colId xmlns:a16="http://schemas.microsoft.com/office/drawing/2014/main" val="2471067516"/>
                    </a:ext>
                  </a:extLst>
                </a:gridCol>
                <a:gridCol w="3201889">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marL="0" indent="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Các tài nguyên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indent="180340" algn="ctr">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Đất</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vi-VN" sz="1800" dirty="0">
                          <a:solidFill>
                            <a:srgbClr val="000000"/>
                          </a:solidFill>
                          <a:effectLst/>
                          <a:latin typeface="#9Slide03 Oswald Light" panose="00000400000000000000" pitchFamily="2" charset="0"/>
                          <a:ea typeface="Times New Roman" panose="02020603050405020304" pitchFamily="18" charset="0"/>
                        </a:rPr>
                        <a:t>- Tài nguyên đất đang bị suy </a:t>
                      </a:r>
                      <a:r>
                        <a:rPr lang="en-US" sz="1800" dirty="0" err="1">
                          <a:solidFill>
                            <a:srgbClr val="000000"/>
                          </a:solidFill>
                          <a:effectLst/>
                          <a:latin typeface="#9Slide03 Oswald Light" panose="00000400000000000000" pitchFamily="2" charset="0"/>
                          <a:ea typeface="Times New Roman" panose="02020603050405020304" pitchFamily="18" charset="0"/>
                        </a:rPr>
                        <a:t>giảm</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r>
                        <a:rPr lang="en-US" sz="1800" b="1" dirty="0">
                          <a:effectLst/>
                          <a:latin typeface="#9Slide03 Oswald Light" panose="00000400000000000000" pitchFamily="2" charset="0"/>
                          <a:ea typeface="Times New Roman" panose="02020603050405020304" pitchFamily="18" charset="0"/>
                        </a:rPr>
                        <a:t>-</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Nhiều</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nơi</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bị</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thoái</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hóa</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biểu</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hiện</a:t>
                      </a:r>
                      <a:r>
                        <a:rPr lang="en-US" sz="1800" dirty="0">
                          <a:effectLst/>
                          <a:latin typeface="#9Slide03 Oswald Light" panose="00000400000000000000" pitchFamily="2"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biện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pháp</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canh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không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hợp</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lí</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vi-VN"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Sự</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suy</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giảm</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tài</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nguyên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rừng</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Chất</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thải</a:t>
                      </a:r>
                      <a:r>
                        <a:rPr lang="en-US" sz="1800" dirty="0">
                          <a:solidFill>
                            <a:srgbClr val="000000"/>
                          </a:solidFill>
                          <a:effectLst/>
                          <a:latin typeface="#9Slide03 Oswald Light" panose="00000400000000000000" pitchFamily="2" charset="0"/>
                          <a:ea typeface="Times New Roman" panose="02020603050405020304" pitchFamily="18" charset="0"/>
                        </a:rPr>
                        <a:t> CN, </a:t>
                      </a:r>
                      <a:r>
                        <a:rPr lang="en-US" sz="1800" dirty="0" err="1">
                          <a:solidFill>
                            <a:srgbClr val="000000"/>
                          </a:solidFill>
                          <a:effectLst/>
                          <a:latin typeface="#9Slide03 Oswald Light" panose="00000400000000000000" pitchFamily="2" charset="0"/>
                          <a:ea typeface="Times New Roman" panose="02020603050405020304" pitchFamily="18" charset="0"/>
                        </a:rPr>
                        <a:t>làng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nghề</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sinh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hoạt</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en-US" sz="1800" dirty="0">
                          <a:solidFill>
                            <a:srgbClr val="000000"/>
                          </a:solidFill>
                          <a:effectLst/>
                          <a:latin typeface="#9Slide03 Oswald Light" panose="00000400000000000000" pitchFamily="2" charset="0"/>
                          <a:ea typeface="Times New Roman" panose="02020603050405020304" pitchFamily="18" charset="0"/>
                        </a:rPr>
                        <a:t>- </a:t>
                      </a:r>
                      <a:r>
                        <a:rPr lang="vi-VN" sz="1800" dirty="0">
                          <a:solidFill>
                            <a:srgbClr val="000000"/>
                          </a:solidFill>
                          <a:effectLst/>
                          <a:latin typeface="#9Slide03 Oswald Light" panose="00000400000000000000" pitchFamily="2" charset="0"/>
                          <a:ea typeface="Times New Roman" panose="02020603050405020304" pitchFamily="18" charset="0"/>
                        </a:rPr>
                        <a:t>Sử dụng phân hóa học, thuốc BVTV </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en-US" sz="1800" dirty="0">
                          <a:solidFill>
                            <a:srgbClr val="000000"/>
                          </a:solidFill>
                          <a:effectLst/>
                          <a:latin typeface="#9Slide03 Oswald Light" panose="00000400000000000000" pitchFamily="2" charset="0"/>
                          <a:ea typeface="Times New Roman" panose="02020603050405020304" pitchFamily="18" charset="0"/>
                        </a:rPr>
                        <a:t>- </a:t>
                      </a:r>
                      <a:r>
                        <a:rPr lang="vi-VN" sz="1800" dirty="0">
                          <a:solidFill>
                            <a:srgbClr val="000000"/>
                          </a:solidFill>
                          <a:effectLst/>
                          <a:latin typeface="#9Slide03 Oswald Light" panose="00000400000000000000" pitchFamily="2" charset="0"/>
                          <a:ea typeface="Times New Roman" panose="02020603050405020304" pitchFamily="18" charset="0"/>
                        </a:rPr>
                        <a:t>Thiên tai</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biến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đổi</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khí</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hậu</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r>
                        <a:rPr lang="en-US" sz="1800" kern="1200" dirty="0">
                          <a:solidFill>
                            <a:schemeClr val="tx1"/>
                          </a:solidFill>
                          <a:effectLst/>
                          <a:latin typeface="#9Slide03 Oswald Light" panose="00000400000000000000" pitchFamily="2" charset="0"/>
                          <a:ea typeface="+mn-ea"/>
                          <a:cs typeface="+mn-cs"/>
                        </a:rPr>
                        <a:t>L</a:t>
                      </a:r>
                      <a:r>
                        <a:rPr lang="vi-VN" sz="1800" kern="1200" dirty="0" err="1">
                          <a:solidFill>
                            <a:schemeClr val="tx1"/>
                          </a:solidFill>
                          <a:effectLst/>
                          <a:latin typeface="#9Slide03 Oswald Light" panose="00000400000000000000" pitchFamily="2" charset="0"/>
                          <a:ea typeface="+mn-ea"/>
                          <a:cs typeface="+mn-cs"/>
                        </a:rPr>
                        <a:t>uật</a:t>
                      </a:r>
                      <a:r>
                        <a:rPr lang="vi-VN" sz="1800" kern="1200" dirty="0">
                          <a:solidFill>
                            <a:schemeClr val="tx1"/>
                          </a:solidFill>
                          <a:effectLst/>
                          <a:latin typeface="#9Slide03 Oswald Light" panose="00000400000000000000" pitchFamily="2" charset="0"/>
                          <a:ea typeface="+mn-ea"/>
                          <a:cs typeface="+mn-cs"/>
                        </a:rPr>
                        <a:t>, cơ chế, chính sách</a:t>
                      </a:r>
                      <a:r>
                        <a:rPr lang="en-US" sz="1800" kern="1200" dirty="0">
                          <a:solidFill>
                            <a:schemeClr val="tx1"/>
                          </a:solidFill>
                          <a:effectLst/>
                          <a:latin typeface="#9Slide03 Oswald Light" panose="00000400000000000000" pitchFamily="2" charset="0"/>
                          <a:ea typeface="+mn-ea"/>
                          <a:cs typeface="+mn-cs"/>
                        </a:rPr>
                        <a:t>, </a:t>
                      </a:r>
                      <a:r>
                        <a:rPr lang="en-US" sz="1800" kern="1200" dirty="0" err="1">
                          <a:solidFill>
                            <a:schemeClr val="tx1"/>
                          </a:solidFill>
                          <a:effectLst/>
                          <a:latin typeface="#9Slide03 Oswald Light" panose="00000400000000000000" pitchFamily="2" charset="0"/>
                          <a:ea typeface="+mn-ea"/>
                          <a:cs typeface="+mn-cs"/>
                        </a:rPr>
                        <a:t>quy</a:t>
                      </a:r>
                      <a:r>
                        <a:rPr lang="en-US" sz="1800" kern="1200" dirty="0">
                          <a:solidFill>
                            <a:schemeClr val="tx1"/>
                          </a:solidFill>
                          <a:effectLst/>
                          <a:latin typeface="#9Slide03 Oswald Light" panose="00000400000000000000" pitchFamily="2" charset="0"/>
                          <a:ea typeface="+mn-ea"/>
                          <a:cs typeface="+mn-cs"/>
                        </a:rPr>
                        <a:t> </a:t>
                      </a:r>
                      <a:r>
                        <a:rPr lang="en-US" sz="1800" kern="1200" dirty="0" err="1">
                          <a:solidFill>
                            <a:schemeClr val="tx1"/>
                          </a:solidFill>
                          <a:effectLst/>
                          <a:latin typeface="#9Slide03 Oswald Light" panose="00000400000000000000" pitchFamily="2" charset="0"/>
                          <a:ea typeface="+mn-ea"/>
                          <a:cs typeface="+mn-cs"/>
                        </a:rPr>
                        <a:t>hoạch</a:t>
                      </a:r>
                      <a:endParaRPr lang="en-US" sz="1800" kern="1200" dirty="0">
                        <a:solidFill>
                          <a:schemeClr val="tx1"/>
                        </a:solidFill>
                        <a:effectLst/>
                        <a:latin typeface="#9Slide03 Oswald Light" panose="00000400000000000000" pitchFamily="2" charset="0"/>
                        <a:ea typeface="+mn-ea"/>
                        <a:cs typeface="+mn-cs"/>
                      </a:endParaRPr>
                    </a:p>
                    <a:p>
                      <a:pPr marL="0" indent="0" algn="just">
                        <a:lnSpc>
                          <a:spcPct val="115000"/>
                        </a:lnSpc>
                        <a:spcAft>
                          <a:spcPts val="600"/>
                        </a:spcAft>
                        <a:buFontTx/>
                        <a:buNone/>
                      </a:pPr>
                      <a:r>
                        <a:rPr lang="it-IT" sz="2000" kern="1200" dirty="0">
                          <a:solidFill>
                            <a:schemeClr val="tx1"/>
                          </a:solidFill>
                          <a:effectLst/>
                          <a:latin typeface="#9Slide03 Oswald Light" panose="00000400000000000000" pitchFamily="2" charset="0"/>
                          <a:ea typeface="+mn-ea"/>
                          <a:cs typeface="+mn-cs"/>
                        </a:rPr>
                        <a:t>- </a:t>
                      </a:r>
                      <a:r>
                        <a:rPr lang="it-IT" sz="1800" kern="1200" dirty="0">
                          <a:solidFill>
                            <a:schemeClr val="tx1"/>
                          </a:solidFill>
                          <a:effectLst/>
                          <a:latin typeface="#9Slide03 Oswald Light" panose="00000400000000000000" pitchFamily="2" charset="0"/>
                          <a:ea typeface="+mn-ea"/>
                          <a:cs typeface="+mn-cs"/>
                        </a:rPr>
                        <a:t>Bảo vệ</a:t>
                      </a:r>
                      <a:r>
                        <a:rPr lang="it-IT" sz="2000" kern="1200" dirty="0">
                          <a:solidFill>
                            <a:schemeClr val="tx1"/>
                          </a:solidFill>
                          <a:effectLst/>
                          <a:latin typeface="#9Slide03 Oswald Light" panose="00000400000000000000" pitchFamily="2" charset="0"/>
                          <a:ea typeface="+mn-ea"/>
                          <a:cs typeface="+mn-cs"/>
                        </a:rPr>
                        <a:t>, khai thác và sử dụng hợp lí, tiết kiệm</a:t>
                      </a:r>
                      <a:r>
                        <a:rPr lang="it-IT" sz="1800" kern="1200" dirty="0">
                          <a:solidFill>
                            <a:schemeClr val="tx1"/>
                          </a:solidFill>
                          <a:effectLst/>
                          <a:latin typeface="#9Slide03 Oswald Light" panose="00000400000000000000" pitchFamily="2" charset="0"/>
                          <a:ea typeface="+mn-ea"/>
                          <a:cs typeface="+mn-cs"/>
                        </a:rPr>
                        <a:t>.</a:t>
                      </a:r>
                    </a:p>
                    <a:p>
                      <a:pPr marL="0" indent="0" algn="just">
                        <a:lnSpc>
                          <a:spcPct val="115000"/>
                        </a:lnSpc>
                        <a:spcAft>
                          <a:spcPts val="600"/>
                        </a:spcAft>
                        <a:buFontTx/>
                        <a:buNone/>
                      </a:pPr>
                      <a:r>
                        <a:rPr lang="it-IT" sz="1800" kern="1200" dirty="0">
                          <a:solidFill>
                            <a:schemeClr val="tx1"/>
                          </a:solidFill>
                          <a:effectLst/>
                          <a:latin typeface="#9Slide03 Oswald Light" panose="00000400000000000000" pitchFamily="2" charset="0"/>
                          <a:ea typeface="+mn-ea"/>
                          <a:cs typeface="+mn-cs"/>
                        </a:rPr>
                        <a:t>- Tuyền truyền, giáo dục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3"/>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111" y="3728676"/>
            <a:ext cx="2163603" cy="2644136"/>
          </a:xfrm>
          <a:prstGeom prst="rect">
            <a:avLst/>
          </a:prstGeom>
        </p:spPr>
      </p:pic>
      <p:graphicFrame>
        <p:nvGraphicFramePr>
          <p:cNvPr id="9" name="Chart 8">
            <a:extLst>
              <a:ext uri="{FF2B5EF4-FFF2-40B4-BE49-F238E27FC236}">
                <a16:creationId xmlns:a16="http://schemas.microsoft.com/office/drawing/2014/main" id="{7E92C136-61A6-F771-DB7B-3BCD14609D90}"/>
              </a:ext>
            </a:extLst>
          </p:cNvPr>
          <p:cNvGraphicFramePr/>
          <p:nvPr>
            <p:extLst>
              <p:ext uri="{D42A27DB-BD31-4B8C-83A1-F6EECF244321}">
                <p14:modId xmlns:p14="http://schemas.microsoft.com/office/powerpoint/2010/main" val="1794204808"/>
              </p:ext>
            </p:extLst>
          </p:nvPr>
        </p:nvGraphicFramePr>
        <p:xfrm>
          <a:off x="1251571" y="3728676"/>
          <a:ext cx="5712529" cy="2842624"/>
        </p:xfrm>
        <a:graphic>
          <a:graphicData uri="http://schemas.openxmlformats.org/drawingml/2006/chart">
            <c:chart xmlns:c="http://schemas.openxmlformats.org/drawingml/2006/chart" xmlns:r="http://schemas.openxmlformats.org/officeDocument/2006/relationships" r:id="rId15"/>
          </a:graphicData>
        </a:graphic>
      </p:graphicFrame>
      <p:sp>
        <p:nvSpPr>
          <p:cNvPr id="15" name="TextBox 14">
            <a:extLst>
              <a:ext uri="{FF2B5EF4-FFF2-40B4-BE49-F238E27FC236}">
                <a16:creationId xmlns:a16="http://schemas.microsoft.com/office/drawing/2014/main" id="{183A13A7-7BD0-C642-61C2-03BA6D07CCA9}"/>
              </a:ext>
            </a:extLst>
          </p:cNvPr>
          <p:cNvSpPr txBox="1"/>
          <p:nvPr/>
        </p:nvSpPr>
        <p:spPr>
          <a:xfrm>
            <a:off x="2218555" y="6476885"/>
            <a:ext cx="3159533"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Tổng</a:t>
            </a:r>
            <a:r>
              <a:rPr lang="en-US" dirty="0">
                <a:latin typeface="#9Slide03 Oswald Light" panose="00000400000000000000" pitchFamily="2" charset="0"/>
              </a:rPr>
              <a:t> </a:t>
            </a:r>
            <a:r>
              <a:rPr lang="en-US" dirty="0" err="1">
                <a:latin typeface="#9Slide03 Oswald Light" panose="00000400000000000000" pitchFamily="2" charset="0"/>
              </a:rPr>
              <a:t>cục</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pic>
        <p:nvPicPr>
          <p:cNvPr id="18" name="Picture 17">
            <a:extLst>
              <a:ext uri="{FF2B5EF4-FFF2-40B4-BE49-F238E27FC236}">
                <a16:creationId xmlns:a16="http://schemas.microsoft.com/office/drawing/2014/main" id="{AE25C1D6-EC86-6363-5BA5-3005DBDF33EF}"/>
              </a:ext>
            </a:extLst>
          </p:cNvPr>
          <p:cNvPicPr>
            <a:picLocks noChangeAspect="1"/>
          </p:cNvPicPr>
          <p:nvPr/>
        </p:nvPicPr>
        <p:blipFill>
          <a:blip r:embed="rId16"/>
          <a:stretch>
            <a:fillRect/>
          </a:stretch>
        </p:blipFill>
        <p:spPr>
          <a:xfrm>
            <a:off x="7211525" y="4067473"/>
            <a:ext cx="3855060" cy="2409412"/>
          </a:xfrm>
          <a:prstGeom prst="rect">
            <a:avLst/>
          </a:prstGeom>
          <a:ln>
            <a:noFill/>
          </a:ln>
          <a:effectLst>
            <a:outerShdw blurRad="50800" dist="38100" dir="10800000" algn="r" rotWithShape="0">
              <a:prstClr val="black">
                <a:alpha val="40000"/>
              </a:prstClr>
            </a:outerShdw>
          </a:effectLst>
        </p:spPr>
      </p:pic>
      <p:sp>
        <p:nvSpPr>
          <p:cNvPr id="21" name="TextBox 20">
            <a:extLst>
              <a:ext uri="{FF2B5EF4-FFF2-40B4-BE49-F238E27FC236}">
                <a16:creationId xmlns:a16="http://schemas.microsoft.com/office/drawing/2014/main" id="{465DFE6F-6536-2365-97AC-684F2609CD1C}"/>
              </a:ext>
            </a:extLst>
          </p:cNvPr>
          <p:cNvSpPr txBox="1"/>
          <p:nvPr/>
        </p:nvSpPr>
        <p:spPr>
          <a:xfrm>
            <a:off x="7141187" y="6498828"/>
            <a:ext cx="3984013" cy="369332"/>
          </a:xfrm>
          <a:prstGeom prst="rect">
            <a:avLst/>
          </a:prstGeom>
          <a:noFill/>
        </p:spPr>
        <p:txBody>
          <a:bodyPr wrap="square">
            <a:spAutoFit/>
          </a:bodyPr>
          <a:lstStyle/>
          <a:p>
            <a:r>
              <a:rPr lang="vi-VN" b="0" dirty="0">
                <a:solidFill>
                  <a:srgbClr val="333333"/>
                </a:solidFill>
                <a:effectLst/>
                <a:latin typeface="#9Slide03 Oswald Light" panose="00000400000000000000" pitchFamily="2" charset="0"/>
              </a:rPr>
              <a:t>Chuyển mục đích sử dụng đất phải được </a:t>
            </a:r>
            <a:r>
              <a:rPr lang="en-US" b="0" dirty="0" err="1">
                <a:solidFill>
                  <a:srgbClr val="333333"/>
                </a:solidFill>
                <a:effectLst/>
                <a:latin typeface="#9Slide03 Oswald Light" panose="00000400000000000000" pitchFamily="2" charset="0"/>
              </a:rPr>
              <a:t>cấp</a:t>
            </a:r>
            <a:r>
              <a:rPr lang="en-US" b="0" dirty="0">
                <a:solidFill>
                  <a:srgbClr val="333333"/>
                </a:solidFill>
                <a:effectLst/>
                <a:latin typeface="#9Slide03 Oswald Light" panose="00000400000000000000" pitchFamily="2" charset="0"/>
              </a:rPr>
              <a:t> </a:t>
            </a:r>
            <a:r>
              <a:rPr lang="vi-VN" b="0" dirty="0">
                <a:solidFill>
                  <a:srgbClr val="333333"/>
                </a:solidFill>
                <a:effectLst/>
                <a:latin typeface="#9Slide03 Oswald Light" panose="00000400000000000000" pitchFamily="2" charset="0"/>
              </a:rPr>
              <a:t>phép</a:t>
            </a:r>
            <a:endParaRPr lang="en-US" dirty="0">
              <a:latin typeface="#9Slide03 Oswald Light" panose="00000400000000000000" pitchFamily="2" charset="0"/>
            </a:endParaRPr>
          </a:p>
        </p:txBody>
      </p:sp>
    </p:spTree>
    <p:extLst>
      <p:ext uri="{BB962C8B-B14F-4D97-AF65-F5344CB8AC3E}">
        <p14:creationId xmlns:p14="http://schemas.microsoft.com/office/powerpoint/2010/main" val="2429689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76" y="2068659"/>
            <a:ext cx="5169458" cy="3617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7779" y="5173436"/>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0789" y="1675122"/>
            <a:ext cx="2163603" cy="2644136"/>
          </a:xfrm>
          <a:prstGeom prst="rect">
            <a:avLst/>
          </a:prstGeom>
        </p:spPr>
      </p:pic>
      <p:pic>
        <p:nvPicPr>
          <p:cNvPr id="18" name="Picture 17">
            <a:extLst>
              <a:ext uri="{FF2B5EF4-FFF2-40B4-BE49-F238E27FC236}">
                <a16:creationId xmlns:a16="http://schemas.microsoft.com/office/drawing/2014/main" id="{AE25C1D6-EC86-6363-5BA5-3005DBDF33EF}"/>
              </a:ext>
            </a:extLst>
          </p:cNvPr>
          <p:cNvPicPr>
            <a:picLocks noChangeAspect="1"/>
          </p:cNvPicPr>
          <p:nvPr/>
        </p:nvPicPr>
        <p:blipFill>
          <a:blip r:embed="rId14"/>
          <a:stretch>
            <a:fillRect/>
          </a:stretch>
        </p:blipFill>
        <p:spPr>
          <a:xfrm>
            <a:off x="7800405" y="7292067"/>
            <a:ext cx="3855060" cy="2409412"/>
          </a:xfrm>
          <a:prstGeom prst="rect">
            <a:avLst/>
          </a:prstGeom>
        </p:spPr>
      </p:pic>
      <p:sp>
        <p:nvSpPr>
          <p:cNvPr id="13" name="TextBox 12">
            <a:extLst>
              <a:ext uri="{FF2B5EF4-FFF2-40B4-BE49-F238E27FC236}">
                <a16:creationId xmlns:a16="http://schemas.microsoft.com/office/drawing/2014/main" id="{D31513DA-5704-B91B-3183-1E5F6D2944EE}"/>
              </a:ext>
            </a:extLst>
          </p:cNvPr>
          <p:cNvSpPr txBox="1"/>
          <p:nvPr/>
        </p:nvSpPr>
        <p:spPr>
          <a:xfrm>
            <a:off x="6461710" y="2356259"/>
            <a:ext cx="5994399" cy="2007153"/>
          </a:xfrm>
          <a:prstGeom prst="rect">
            <a:avLst/>
          </a:prstGeom>
          <a:noFill/>
        </p:spPr>
        <p:txBody>
          <a:bodyPr wrap="square">
            <a:spAutoFit/>
          </a:bodyPr>
          <a:lstStyle/>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Hiện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trạng</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rừng</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70C0"/>
                </a:solidFill>
                <a:effectLst/>
                <a:latin typeface="#9Slide03 Oswald Light" panose="00000400000000000000" pitchFamily="2" charset="0"/>
                <a:ea typeface="Times New Roman" panose="02020603050405020304" pitchFamily="18" charset="0"/>
                <a:hlinkClick r:id="rId15"/>
              </a:rPr>
              <a:t>https://bom.so/RgbeOx</a:t>
            </a:r>
            <a:endParaRPr lang="en-US" sz="2000" dirty="0">
              <a:effectLst/>
              <a:latin typeface="#9Slide03 Oswald Light" panose="00000400000000000000" pitchFamily="2" charset="0"/>
              <a:ea typeface="Times New Roman" panose="02020603050405020304" pitchFamily="18" charset="0"/>
            </a:endParaRPr>
          </a:p>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Thực</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trạng</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nước</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00FF"/>
                </a:solidFill>
                <a:effectLst/>
                <a:latin typeface="#9Slide03 Oswald Light" panose="00000400000000000000" pitchFamily="2" charset="0"/>
                <a:ea typeface="Times New Roman" panose="02020603050405020304" pitchFamily="18" charset="0"/>
                <a:hlinkClick r:id="rId16"/>
              </a:rPr>
              <a:t>https://bom.so/umeES5</a:t>
            </a:r>
            <a:endParaRPr lang="en-US" sz="2000" dirty="0">
              <a:effectLst/>
              <a:latin typeface="#9Slide03 Oswald Light" panose="00000400000000000000" pitchFamily="2" charset="0"/>
              <a:ea typeface="Times New Roman" panose="02020603050405020304" pitchFamily="18" charset="0"/>
            </a:endParaRPr>
          </a:p>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đất</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00FF"/>
                </a:solidFill>
                <a:effectLst/>
                <a:latin typeface="#9Slide03 Oswald Light" panose="00000400000000000000" pitchFamily="2" charset="0"/>
                <a:ea typeface="Times New Roman" panose="02020603050405020304" pitchFamily="18" charset="0"/>
                <a:hlinkClick r:id="rId17"/>
              </a:rPr>
              <a:t>https://bom.so/kutLMn</a:t>
            </a:r>
            <a:endParaRPr lang="en-US" sz="2000" dirty="0">
              <a:effectLst/>
              <a:latin typeface="#9Slide03 Oswald Light" panose="00000400000000000000" pitchFamily="2" charset="0"/>
              <a:ea typeface="Times New Roman" panose="02020603050405020304" pitchFamily="18" charset="0"/>
            </a:endParaRPr>
          </a:p>
        </p:txBody>
      </p:sp>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26425" y="2483475"/>
            <a:ext cx="629518" cy="629518"/>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26425" y="3157693"/>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26425" y="3831911"/>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42536" y="4089416"/>
            <a:ext cx="1790574" cy="1342931"/>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362776" y="1232788"/>
            <a:ext cx="5169458"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E655C"/>
                </a:solidFill>
                <a:latin typeface="#9Slide03 Bebas Neue Bold" panose="020B0606020202050201" pitchFamily="34" charset="0"/>
              </a:rPr>
              <a:t>EM CÓ BIẾT</a:t>
            </a:r>
            <a:endParaRPr lang="en-US" sz="4400" dirty="0">
              <a:solidFill>
                <a:srgbClr val="FE655C"/>
              </a:solidFill>
              <a:latin typeface="#9Slide03 Bebas Neue Bold" panose="020B0606020202050201" pitchFamily="34" charset="0"/>
            </a:endParaRPr>
          </a:p>
        </p:txBody>
      </p:sp>
      <p:graphicFrame>
        <p:nvGraphicFramePr>
          <p:cNvPr id="4" name="Chart 3">
            <a:extLst>
              <a:ext uri="{FF2B5EF4-FFF2-40B4-BE49-F238E27FC236}">
                <a16:creationId xmlns:a16="http://schemas.microsoft.com/office/drawing/2014/main" id="{3A7E27B5-E9AF-0CBB-F385-649D4E16409A}"/>
              </a:ext>
            </a:extLst>
          </p:cNvPr>
          <p:cNvGraphicFramePr/>
          <p:nvPr>
            <p:extLst>
              <p:ext uri="{D42A27DB-BD31-4B8C-83A1-F6EECF244321}">
                <p14:modId xmlns:p14="http://schemas.microsoft.com/office/powerpoint/2010/main" val="2991667570"/>
              </p:ext>
            </p:extLst>
          </p:nvPr>
        </p:nvGraphicFramePr>
        <p:xfrm>
          <a:off x="1249971" y="7075461"/>
          <a:ext cx="5712529" cy="2842624"/>
        </p:xfrm>
        <a:graphic>
          <a:graphicData uri="http://schemas.openxmlformats.org/drawingml/2006/chart">
            <c:chart xmlns:c="http://schemas.openxmlformats.org/drawingml/2006/chart" xmlns:r="http://schemas.openxmlformats.org/officeDocument/2006/relationships" r:id="rId21"/>
          </a:graphicData>
        </a:graphic>
      </p:graphicFrame>
    </p:spTree>
    <p:extLst>
      <p:ext uri="{BB962C8B-B14F-4D97-AF65-F5344CB8AC3E}">
        <p14:creationId xmlns:p14="http://schemas.microsoft.com/office/powerpoint/2010/main" val="1206476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1505498"/>
            <a:ext cx="6661162" cy="4848410"/>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69" y="1649717"/>
            <a:ext cx="4666956" cy="4271710"/>
          </a:xfrm>
          <a:prstGeom prst="rect">
            <a:avLst/>
          </a:prstGeom>
          <a:ln>
            <a:noFill/>
          </a:ln>
          <a:effectLst>
            <a:outerShdw blurRad="292100" dist="139700" dir="2700000" algn="tl" rotWithShape="0">
              <a:srgbClr val="333333">
                <a:alpha val="65000"/>
              </a:srgbClr>
            </a:outerShdw>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992" y="4990318"/>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2675" y="274926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1"/>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9913" y="2210603"/>
            <a:ext cx="509655" cy="509655"/>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625" y="2979644"/>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625" y="3653862"/>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6506" y="4629859"/>
            <a:ext cx="2388463" cy="1791348"/>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1156629" y="1147584"/>
            <a:ext cx="3536089" cy="527538"/>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CHUYỂN GIAO NHIỆM VỤ</a:t>
            </a:r>
          </a:p>
        </p:txBody>
      </p:sp>
      <p:sp>
        <p:nvSpPr>
          <p:cNvPr id="4" name="TextBox 3">
            <a:extLst>
              <a:ext uri="{FF2B5EF4-FFF2-40B4-BE49-F238E27FC236}">
                <a16:creationId xmlns:a16="http://schemas.microsoft.com/office/drawing/2014/main" id="{B0A52968-11B4-5A93-8420-D0CDE6B9A049}"/>
              </a:ext>
            </a:extLst>
          </p:cNvPr>
          <p:cNvSpPr txBox="1"/>
          <p:nvPr/>
        </p:nvSpPr>
        <p:spPr>
          <a:xfrm>
            <a:off x="835359" y="1675122"/>
            <a:ext cx="5785185" cy="4000903"/>
          </a:xfrm>
          <a:prstGeom prst="rect">
            <a:avLst/>
          </a:prstGeom>
          <a:noFill/>
        </p:spPr>
        <p:txBody>
          <a:bodyPr wrap="square">
            <a:spAutoFit/>
          </a:bodyPr>
          <a:lstStyle/>
          <a:p>
            <a:pPr indent="180340" algn="ctr">
              <a:lnSpc>
                <a:spcPct val="150000"/>
              </a:lnSpc>
              <a:spcAft>
                <a:spcPts val="600"/>
              </a:spcAft>
              <a:tabLst>
                <a:tab pos="3893820" algn="l"/>
              </a:tabLst>
            </a:pP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Đại</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biểu</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chất</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vấn</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Bộ</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trưởng</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trả</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lời</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b="1" dirty="0">
              <a:solidFill>
                <a:srgbClr val="C00000"/>
              </a:solidFill>
              <a:latin typeface="#9Slide03 Oswald Light" panose="00000400000000000000" pitchFamily="2" charset="0"/>
              <a:ea typeface="Cambria" panose="02040503050406030204" pitchFamily="18" charset="0"/>
            </a:endParaRPr>
          </a:p>
          <a:p>
            <a:pPr indent="180340" algn="just">
              <a:lnSpc>
                <a:spcPct val="15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Hình</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thành</a:t>
            </a:r>
            <a:r>
              <a:rPr lang="en-US" dirty="0">
                <a:latin typeface="#9Slide03 Oswald Light" panose="00000400000000000000" pitchFamily="2" charset="0"/>
                <a:ea typeface="Cambria" panose="02040503050406030204" pitchFamily="18" charset="0"/>
                <a:cs typeface="Times New Roman" panose="02020603050405020304" pitchFamily="18" charset="0"/>
              </a:rPr>
              <a:t> 6 </a:t>
            </a:r>
            <a:r>
              <a:rPr lang="en-US" dirty="0" err="1">
                <a:latin typeface="#9Slide03 Oswald Light" panose="00000400000000000000" pitchFamily="2" charset="0"/>
                <a:ea typeface="Cambria" panose="02040503050406030204" pitchFamily="18" charset="0"/>
                <a:cs typeface="Times New Roman" panose="02020603050405020304" pitchFamily="18" charset="0"/>
              </a:rPr>
              <a:t>nhóm</a:t>
            </a:r>
            <a:r>
              <a:rPr lang="en-US" dirty="0">
                <a:latin typeface="#9Slide03 Oswald Light" panose="00000400000000000000" pitchFamily="2" charset="0"/>
                <a:ea typeface="Cambria" panose="02040503050406030204" pitchFamily="18" charset="0"/>
                <a:cs typeface="Times New Roman" panose="02020603050405020304" pitchFamily="18" charset="0"/>
              </a:rPr>
              <a:t> = 2 </a:t>
            </a:r>
            <a:r>
              <a:rPr lang="en-US" dirty="0" err="1">
                <a:latin typeface="#9Slide03 Oswald Light" panose="00000400000000000000" pitchFamily="2" charset="0"/>
                <a:ea typeface="Cambria" panose="02040503050406030204" pitchFamily="18" charset="0"/>
                <a:cs typeface="Times New Roman" panose="02020603050405020304" pitchFamily="18" charset="0"/>
              </a:rPr>
              <a:t>cụm</a:t>
            </a:r>
            <a:endParaRPr lang="en-US" dirty="0">
              <a:latin typeface="#9Slide03 Oswald Light" panose="00000400000000000000" pitchFamily="2" charset="0"/>
              <a:ea typeface="Cambria" panose="02040503050406030204" pitchFamily="18" charset="0"/>
              <a:cs typeface="Times New Roman" panose="02020603050405020304" pitchFamily="18" charset="0"/>
            </a:endParaRPr>
          </a:p>
          <a:p>
            <a:pPr indent="180340" algn="just">
              <a:lnSpc>
                <a:spcPct val="20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Đóng</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vai</a:t>
            </a:r>
            <a:r>
              <a:rPr lang="en-US" dirty="0">
                <a:latin typeface="#9Slide03 Oswald Light" panose="00000400000000000000" pitchFamily="2" charset="0"/>
                <a:ea typeface="Cambria" panose="02040503050406030204" pitchFamily="18" charset="0"/>
                <a:cs typeface="Times New Roman" panose="02020603050405020304" pitchFamily="18" charset="0"/>
              </a:rPr>
              <a:t>:</a:t>
            </a:r>
          </a:p>
          <a:p>
            <a:pPr marL="285750" indent="-285750" algn="just">
              <a:lnSpc>
                <a:spcPct val="150000"/>
              </a:lnSpc>
              <a:spcAft>
                <a:spcPts val="600"/>
              </a:spcAft>
              <a:buFont typeface="Courier New" panose="02070309020205020404" pitchFamily="49" charset="0"/>
              <a:buChar char="o"/>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Cụm</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lẻ</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Đại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biểu</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tích</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ta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nay.</a:t>
            </a:r>
            <a:endParaRPr lang="en-US" dirty="0">
              <a:latin typeface="#9Slide03 Oswald Light" panose="00000400000000000000" pitchFamily="2" charset="0"/>
              <a:ea typeface="Cambria" panose="02040503050406030204" pitchFamily="18" charset="0"/>
            </a:endParaRPr>
          </a:p>
          <a:p>
            <a:pPr marL="285750" indent="-285750" algn="just">
              <a:lnSpc>
                <a:spcPct val="150000"/>
              </a:lnSpc>
              <a:spcAft>
                <a:spcPts val="600"/>
              </a:spcAft>
              <a:buFont typeface="Courier New" panose="02070309020205020404" pitchFamily="49" charset="0"/>
              <a:buChar char="o"/>
              <a:tabLst>
                <a:tab pos="3893820" algn="l"/>
              </a:tabLst>
            </a:pP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a:t>
            </a:r>
            <a:r>
              <a:rPr lang="en-US" dirty="0" err="1">
                <a:latin typeface="#9Slide03 Oswald Light" panose="00000400000000000000" pitchFamily="2" charset="0"/>
                <a:ea typeface="Cambria" panose="02040503050406030204" pitchFamily="18" charset="0"/>
                <a:cs typeface="Times New Roman" panose="02020603050405020304" pitchFamily="18" charset="0"/>
              </a:rPr>
              <a:t>ụm</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chẵn</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Bộ</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trưởng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Đ</a:t>
            </a:r>
            <a:r>
              <a:rPr lang="en-US" dirty="0" err="1">
                <a:latin typeface="#9Slide03 Oswald Light" panose="00000400000000000000" pitchFamily="2" charset="0"/>
                <a:ea typeface="Cambria" panose="02040503050406030204" pitchFamily="18" charset="0"/>
                <a:cs typeface="Times New Roman" panose="02020603050405020304" pitchFamily="18" charset="0"/>
              </a:rPr>
              <a:t>ưa</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ra</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pháp</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chế</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ở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ta.</a:t>
            </a:r>
          </a:p>
          <a:p>
            <a:pPr marL="234950" algn="just">
              <a:lnSpc>
                <a:spcPct val="20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Thời</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gian</a:t>
            </a:r>
            <a:r>
              <a:rPr lang="en-US" dirty="0">
                <a:latin typeface="#9Slide03 Oswald Light" panose="00000400000000000000" pitchFamily="2" charset="0"/>
                <a:ea typeface="Cambria" panose="02040503050406030204" pitchFamily="18" charset="0"/>
                <a:cs typeface="Times New Roman" panose="02020603050405020304" pitchFamily="18" charset="0"/>
              </a:rPr>
              <a:t>:………….</a:t>
            </a:r>
            <a:r>
              <a:rPr lang="en-US" dirty="0" err="1">
                <a:latin typeface="#9Slide03 Oswald Light" panose="00000400000000000000" pitchFamily="2" charset="0"/>
                <a:ea typeface="Cambria" panose="02040503050406030204" pitchFamily="18" charset="0"/>
                <a:cs typeface="Times New Roman" panose="02020603050405020304" pitchFamily="18" charset="0"/>
              </a:rPr>
              <a:t>phút</a:t>
            </a:r>
            <a:endParaRPr lang="en-US" dirty="0">
              <a:effectLst/>
              <a:latin typeface="#9Slide03 Oswald Light" panose="00000400000000000000" pitchFamily="2" charset="0"/>
              <a:ea typeface="Cambria" panose="02040503050406030204" pitchFamily="18" charset="0"/>
              <a:cs typeface="Times New Roman" panose="02020603050405020304" pitchFamily="18" charset="0"/>
            </a:endParaRP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9944" y="3344948"/>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2675" y="4236882"/>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20"/>
          <a:stretch>
            <a:fillRect/>
          </a:stretch>
        </p:blipFill>
        <p:spPr>
          <a:xfrm>
            <a:off x="3330581" y="2025803"/>
            <a:ext cx="3242158" cy="1304811"/>
          </a:xfrm>
          <a:prstGeom prst="rect">
            <a:avLst/>
          </a:prstGeom>
        </p:spPr>
      </p:pic>
    </p:spTree>
    <p:extLst>
      <p:ext uri="{BB962C8B-B14F-4D97-AF65-F5344CB8AC3E}">
        <p14:creationId xmlns:p14="http://schemas.microsoft.com/office/powerpoint/2010/main" val="78741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27538"/>
            <a:ext cx="12192000" cy="633046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718" y="3458827"/>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9"/>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0283" y="2446238"/>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1242" y="2207273"/>
            <a:ext cx="509655" cy="509655"/>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64858" y="5283144"/>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64858" y="5912662"/>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283" y="5326463"/>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3642769" y="324230"/>
            <a:ext cx="3536089" cy="527538"/>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CHUYỂN GIAO NHIỆM VỤ</a:t>
            </a:r>
          </a:p>
        </p:txBody>
      </p:sp>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4"/>
          <a:stretch>
            <a:fillRect/>
          </a:stretch>
        </p:blipFill>
        <p:spPr>
          <a:xfrm>
            <a:off x="12392519" y="1411353"/>
            <a:ext cx="3242158" cy="1304811"/>
          </a:xfrm>
          <a:prstGeom prst="rect">
            <a:avLst/>
          </a:prstGeom>
        </p:spPr>
      </p:pic>
      <p:sp>
        <p:nvSpPr>
          <p:cNvPr id="13" name="TextBox 12">
            <a:extLst>
              <a:ext uri="{FF2B5EF4-FFF2-40B4-BE49-F238E27FC236}">
                <a16:creationId xmlns:a16="http://schemas.microsoft.com/office/drawing/2014/main" id="{BC9C0C4D-6E69-925D-B391-68C54354726A}"/>
              </a:ext>
            </a:extLst>
          </p:cNvPr>
          <p:cNvSpPr txBox="1"/>
          <p:nvPr/>
        </p:nvSpPr>
        <p:spPr>
          <a:xfrm>
            <a:off x="6529269" y="828901"/>
            <a:ext cx="5066899" cy="4204805"/>
          </a:xfrm>
          <a:prstGeom prst="rect">
            <a:avLst/>
          </a:prstGeom>
          <a:noFill/>
          <a:ln>
            <a:solidFill>
              <a:srgbClr val="002060"/>
            </a:solidFill>
          </a:ln>
        </p:spPr>
        <p:txBody>
          <a:bodyPr wrap="square">
            <a:spAutoFit/>
          </a:bodyPr>
          <a:lstStyle/>
          <a:p>
            <a:pPr algn="just">
              <a:lnSpc>
                <a:spcPct val="150000"/>
              </a:lnSpc>
              <a:tabLst>
                <a:tab pos="90170" algn="l"/>
              </a:tabLst>
            </a:pP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pháp</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endParaRPr lang="en-US" dirty="0">
              <a:solidFill>
                <a:srgbClr val="AD1C5A"/>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Hoàn thiện hệ thống chính sách và PL về BVMT.</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Tăng cường đầu tư, ứng dụng công nghệ, chuyển đổi số; xây dựng hạ tầng kỹ thuật, quan trắc, cơ sở dữ liệu MT.</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Đẩy mạnh hợp tác quốc tế về BVMT.</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Tuyên truyền, giáo dục nâng cao nhận thức, mô hình điển hình BVMT cho toàn dân.</a:t>
            </a:r>
            <a:endParaRPr lang="en-US" dirty="0">
              <a:solidFill>
                <a:srgbClr val="000000"/>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endParaRPr lang="en-US" dirty="0">
              <a:solidFill>
                <a:srgbClr val="000000"/>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endParaRPr lang="en-US" dirty="0">
              <a:solidFill>
                <a:srgbClr val="000000"/>
              </a:solidFill>
              <a:latin typeface="#9Slide03 Oswald Light" panose="00000400000000000000" pitchFamily="2" charset="0"/>
              <a:ea typeface="Times New Roman" panose="02020603050405020304" pitchFamily="18" charset="0"/>
            </a:endParaRPr>
          </a:p>
          <a:p>
            <a:pPr algn="just">
              <a:lnSpc>
                <a:spcPct val="150000"/>
              </a:lnSpc>
              <a:tabLst>
                <a:tab pos="90170" algn="l"/>
              </a:tabLst>
            </a:pPr>
            <a:endParaRPr lang="vi-VN" dirty="0">
              <a:solidFill>
                <a:srgbClr val="000000"/>
              </a:solidFill>
              <a:effectLst/>
              <a:latin typeface="#9Slide03 Oswald Light"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59A0F820-D65F-E31A-81B7-F5DF6EAC4C6F}"/>
              </a:ext>
            </a:extLst>
          </p:cNvPr>
          <p:cNvSpPr txBox="1"/>
          <p:nvPr/>
        </p:nvSpPr>
        <p:spPr>
          <a:xfrm>
            <a:off x="743701" y="828902"/>
            <a:ext cx="5066899" cy="4204805"/>
          </a:xfrm>
          <a:prstGeom prst="rect">
            <a:avLst/>
          </a:prstGeom>
          <a:noFill/>
          <a:ln>
            <a:solidFill>
              <a:srgbClr val="002060"/>
            </a:solidFill>
          </a:ln>
        </p:spPr>
        <p:txBody>
          <a:bodyPr wrap="square">
            <a:spAutoFit/>
          </a:bodyPr>
          <a:lstStyle/>
          <a:p>
            <a:pPr algn="just">
              <a:lnSpc>
                <a:spcPct val="150000"/>
              </a:lnSpc>
            </a:pP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nhân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endParaRPr lang="en-US" dirty="0">
              <a:solidFill>
                <a:srgbClr val="AD1C5A"/>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r>
              <a:rPr lang="vi-VN" b="1" dirty="0">
                <a:solidFill>
                  <a:srgbClr val="0070C0"/>
                </a:solidFill>
                <a:effectLst/>
                <a:latin typeface="#9Slide03 Oswald Light" panose="00000400000000000000" pitchFamily="2" charset="0"/>
                <a:ea typeface="Times New Roman" panose="02020603050405020304" pitchFamily="18" charset="0"/>
              </a:rPr>
              <a:t>a) Ô nhiễm không khí:</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Hiện trạng: Chủ yếu diễn ra tại các thành phố lớn, đông dân (d/c)</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Nguyên nhân: Do chất thải, khí thải từ sản xuất CN, GTVT, rác thải sinh hoạt và hoạt động xây dựng, nông nghiệp, làng nghề...</a:t>
            </a:r>
          </a:p>
          <a:p>
            <a:pPr algn="just">
              <a:lnSpc>
                <a:spcPct val="150000"/>
              </a:lnSpc>
              <a:tabLst>
                <a:tab pos="90170" algn="l"/>
              </a:tabLst>
            </a:pPr>
            <a:r>
              <a:rPr lang="vi-VN" b="1" dirty="0">
                <a:solidFill>
                  <a:srgbClr val="0070C0"/>
                </a:solidFill>
                <a:effectLst/>
                <a:latin typeface="#9Slide03 Oswald Light" panose="00000400000000000000" pitchFamily="2" charset="0"/>
                <a:ea typeface="Times New Roman" panose="02020603050405020304" pitchFamily="18" charset="0"/>
              </a:rPr>
              <a:t>b) Ô nhiễm nước:</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Hiện trạng: Ô nhiễm nước cục bộ diễn ra nhiều nơi (d/c)</a:t>
            </a:r>
          </a:p>
          <a:p>
            <a:pPr algn="just">
              <a:lnSpc>
                <a:spcPct val="150000"/>
              </a:lnSpc>
              <a:tabLst>
                <a:tab pos="90170" algn="l"/>
              </a:tabLst>
            </a:pPr>
            <a:r>
              <a:rPr lang="vi-VN" dirty="0">
                <a:solidFill>
                  <a:srgbClr val="000000"/>
                </a:solidFill>
                <a:effectLst/>
                <a:latin typeface="#9Slide03 Oswald Light" panose="00000400000000000000" pitchFamily="2" charset="0"/>
                <a:ea typeface="Times New Roman" panose="02020603050405020304" pitchFamily="18" charset="0"/>
              </a:rPr>
              <a:t>- Nguyên nhân: gia tăng nguồn nước thải từ các ngành KT, sinh hoạt; biến đổi KH, sự phân mùa dòng chảy (mùa khô)…</a:t>
            </a:r>
          </a:p>
        </p:txBody>
      </p:sp>
      <p:sp>
        <p:nvSpPr>
          <p:cNvPr id="19" name="TextBox 18">
            <a:extLst>
              <a:ext uri="{FF2B5EF4-FFF2-40B4-BE49-F238E27FC236}">
                <a16:creationId xmlns:a16="http://schemas.microsoft.com/office/drawing/2014/main" id="{B00CBA0A-4F87-E6CF-AA27-78772E909E88}"/>
              </a:ext>
            </a:extLst>
          </p:cNvPr>
          <p:cNvSpPr txBox="1"/>
          <p:nvPr/>
        </p:nvSpPr>
        <p:spPr>
          <a:xfrm>
            <a:off x="2710486" y="5199949"/>
            <a:ext cx="8655719" cy="1200137"/>
          </a:xfrm>
          <a:prstGeom prst="rect">
            <a:avLst/>
          </a:prstGeom>
          <a:noFill/>
        </p:spPr>
        <p:txBody>
          <a:bodyPr wrap="square">
            <a:spAutoFit/>
          </a:bodyPr>
          <a:lstStyle/>
          <a:p>
            <a:pPr indent="180340" algn="just">
              <a:lnSpc>
                <a:spcPct val="200000"/>
              </a:lnSpc>
              <a:spcAft>
                <a:spcPts val="600"/>
              </a:spcAft>
            </a:pPr>
            <a:r>
              <a:rPr lang="en-US" dirty="0" err="1">
                <a:effectLst/>
                <a:latin typeface="#9Slide03 Oswald Light" panose="00000400000000000000" pitchFamily="2" charset="0"/>
                <a:ea typeface="Times New Roman" panose="02020603050405020304" pitchFamily="18" charset="0"/>
              </a:rPr>
              <a:t>Bảo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vệ</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môi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trường</a:t>
            </a:r>
            <a:r>
              <a:rPr lang="en-US"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15"/>
              </a:rPr>
              <a:t>https://bom.so/U0Cyqk</a:t>
            </a:r>
            <a:r>
              <a:rPr lang="en-US"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16"/>
              </a:rPr>
              <a:t>https://bom.so/lQ59EE</a:t>
            </a:r>
            <a:r>
              <a:rPr lang="en-US" dirty="0">
                <a:effectLst/>
                <a:latin typeface="#9Slide03 Oswald Light" panose="00000400000000000000" pitchFamily="2" charset="0"/>
                <a:ea typeface="Times New Roman" panose="02020603050405020304" pitchFamily="18" charset="0"/>
              </a:rPr>
              <a:t> </a:t>
            </a:r>
          </a:p>
          <a:p>
            <a:pPr indent="180340" algn="just">
              <a:lnSpc>
                <a:spcPct val="200000"/>
              </a:lnSpc>
              <a:spcAft>
                <a:spcPts val="600"/>
              </a:spcAft>
            </a:pPr>
            <a:r>
              <a:rPr lang="vi-VN" dirty="0">
                <a:solidFill>
                  <a:srgbClr val="262626"/>
                </a:solidFill>
                <a:effectLst/>
                <a:latin typeface="#9Slide03 Oswald Light" panose="00000400000000000000" pitchFamily="2" charset="0"/>
                <a:ea typeface="Times New Roman" panose="02020603050405020304" pitchFamily="18" charset="0"/>
                <a:cs typeface="Times New Roman" panose="02020603050405020304" pitchFamily="18" charset="0"/>
              </a:rPr>
              <a:t>Việt Nam và UAE tăng cường hợp tác về ứng phó với biến đổi khí hậu và môi trường</a:t>
            </a:r>
            <a:r>
              <a:rPr lang="vi-VN"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17"/>
              </a:rPr>
              <a:t>https://bom.so/Sp2ZQC</a:t>
            </a:r>
            <a:r>
              <a:rPr lang="en-US" dirty="0">
                <a:effectLst/>
                <a:latin typeface="#9Slide03 Oswald Light" panose="00000400000000000000" pitchFamily="2" charset="0"/>
                <a:ea typeface="Times New Roman" panose="02020603050405020304" pitchFamily="18" charset="0"/>
              </a:rPr>
              <a:t> </a:t>
            </a:r>
          </a:p>
        </p:txBody>
      </p:sp>
      <p:pic>
        <p:nvPicPr>
          <p:cNvPr id="3" name="Picture 2" descr="A cartoon pencil with arms and legs&#10;&#10;Description automatically generated">
            <a:extLst>
              <a:ext uri="{FF2B5EF4-FFF2-40B4-BE49-F238E27FC236}">
                <a16:creationId xmlns:a16="http://schemas.microsoft.com/office/drawing/2014/main" id="{BEC041DF-0EDB-738F-61F8-83C97CEB83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78472" y="5201345"/>
            <a:ext cx="1249530" cy="1498238"/>
          </a:xfrm>
          <a:prstGeom prst="rect">
            <a:avLst/>
          </a:prstGeom>
        </p:spPr>
      </p:pic>
      <p:pic>
        <p:nvPicPr>
          <p:cNvPr id="4" name="Picture 3">
            <a:extLst>
              <a:ext uri="{FF2B5EF4-FFF2-40B4-BE49-F238E27FC236}">
                <a16:creationId xmlns:a16="http://schemas.microsoft.com/office/drawing/2014/main" id="{8799414C-D8DB-C4D7-E21B-65EBB500A20F}"/>
              </a:ext>
            </a:extLst>
          </p:cNvPr>
          <p:cNvPicPr>
            <a:picLocks noChangeAspect="1"/>
          </p:cNvPicPr>
          <p:nvPr/>
        </p:nvPicPr>
        <p:blipFill>
          <a:blip r:embed="rId19"/>
          <a:stretch>
            <a:fillRect/>
          </a:stretch>
        </p:blipFill>
        <p:spPr>
          <a:xfrm>
            <a:off x="12523587" y="5912662"/>
            <a:ext cx="786699" cy="92064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1BB0C72-038F-8BED-C68E-6327650D2612}"/>
              </a:ext>
            </a:extLst>
          </p:cNvPr>
          <p:cNvPicPr>
            <a:picLocks noChangeAspect="1"/>
          </p:cNvPicPr>
          <p:nvPr/>
        </p:nvPicPr>
        <p:blipFill>
          <a:blip r:embed="rId20"/>
          <a:stretch>
            <a:fillRect/>
          </a:stretch>
        </p:blipFill>
        <p:spPr>
          <a:xfrm>
            <a:off x="-1022024" y="6276055"/>
            <a:ext cx="709284" cy="465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303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27538"/>
            <a:ext cx="12192000" cy="633046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9" y="5288236"/>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1"/>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8569" y="5869280"/>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895223" y="1196632"/>
            <a:ext cx="5024315" cy="527538"/>
          </a:xfrm>
          <a:prstGeom prst="roundRect">
            <a:avLst>
              <a:gd name="adj" fmla="val 1371"/>
            </a:avLst>
          </a:prstGeom>
          <a:solidFill>
            <a:srgbClr val="99C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EM CÓ BIẾT</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20"/>
          <a:stretch>
            <a:fillRect/>
          </a:stretch>
        </p:blipFill>
        <p:spPr>
          <a:xfrm>
            <a:off x="12392519" y="1411353"/>
            <a:ext cx="3242158" cy="1304811"/>
          </a:xfrm>
          <a:prstGeom prst="rect">
            <a:avLst/>
          </a:prstGeom>
        </p:spPr>
      </p:pic>
      <p:pic>
        <p:nvPicPr>
          <p:cNvPr id="3" name="Picture 2" descr="A cartoon pencil with arms and legs&#10;&#10;Description automatically generated">
            <a:extLst>
              <a:ext uri="{FF2B5EF4-FFF2-40B4-BE49-F238E27FC236}">
                <a16:creationId xmlns:a16="http://schemas.microsoft.com/office/drawing/2014/main" id="{BEC041DF-0EDB-738F-61F8-83C97CEB83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78472" y="5201345"/>
            <a:ext cx="1249530" cy="1498238"/>
          </a:xfrm>
          <a:prstGeom prst="rect">
            <a:avLst/>
          </a:prstGeom>
        </p:spPr>
      </p:pic>
      <p:pic>
        <p:nvPicPr>
          <p:cNvPr id="4" name="Picture 3">
            <a:extLst>
              <a:ext uri="{FF2B5EF4-FFF2-40B4-BE49-F238E27FC236}">
                <a16:creationId xmlns:a16="http://schemas.microsoft.com/office/drawing/2014/main" id="{51CDAB93-EA86-9DB1-FB9C-8EE620A828C7}"/>
              </a:ext>
            </a:extLst>
          </p:cNvPr>
          <p:cNvPicPr>
            <a:picLocks noChangeAspect="1"/>
          </p:cNvPicPr>
          <p:nvPr/>
        </p:nvPicPr>
        <p:blipFill>
          <a:blip r:embed="rId22"/>
          <a:stretch>
            <a:fillRect/>
          </a:stretch>
        </p:blipFill>
        <p:spPr>
          <a:xfrm>
            <a:off x="6392720" y="647168"/>
            <a:ext cx="4856416" cy="568329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6A65AEA-3849-43D0-05AC-5A7AE8315758}"/>
              </a:ext>
            </a:extLst>
          </p:cNvPr>
          <p:cNvPicPr>
            <a:picLocks noChangeAspect="1"/>
          </p:cNvPicPr>
          <p:nvPr/>
        </p:nvPicPr>
        <p:blipFill>
          <a:blip r:embed="rId23"/>
          <a:stretch>
            <a:fillRect/>
          </a:stretch>
        </p:blipFill>
        <p:spPr>
          <a:xfrm>
            <a:off x="895223" y="1904138"/>
            <a:ext cx="5024315" cy="3297207"/>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D29FAE2C-5C59-692C-684D-7B1E0BAB637F}"/>
              </a:ext>
            </a:extLst>
          </p:cNvPr>
          <p:cNvSpPr txBox="1"/>
          <p:nvPr/>
        </p:nvSpPr>
        <p:spPr>
          <a:xfrm>
            <a:off x="2112406" y="5418609"/>
            <a:ext cx="2643295" cy="369332"/>
          </a:xfrm>
          <a:prstGeom prst="rect">
            <a:avLst/>
          </a:prstGeom>
          <a:noFill/>
        </p:spPr>
        <p:txBody>
          <a:bodyPr wrap="square">
            <a:spAutoFit/>
          </a:bodyPr>
          <a:lstStyle/>
          <a:p>
            <a:r>
              <a:rPr lang="vi-VN" b="1" dirty="0">
                <a:solidFill>
                  <a:srgbClr val="FF0000"/>
                </a:solidFill>
                <a:latin typeface="#9Slide03 Oswald Light" panose="00000400000000000000" pitchFamily="2" charset="0"/>
              </a:rPr>
              <a:t>Khai thác nước ngầm và hệ quả</a:t>
            </a:r>
            <a:endParaRPr lang="en-US" b="1" dirty="0">
              <a:solidFill>
                <a:srgbClr val="FF0000"/>
              </a:solidFill>
              <a:latin typeface="#9Slide03 Oswald Light" panose="00000400000000000000" pitchFamily="2" charset="0"/>
            </a:endParaRPr>
          </a:p>
        </p:txBody>
      </p:sp>
    </p:spTree>
    <p:extLst>
      <p:ext uri="{BB962C8B-B14F-4D97-AF65-F5344CB8AC3E}">
        <p14:creationId xmlns:p14="http://schemas.microsoft.com/office/powerpoint/2010/main" val="1828695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a:extLst>
              <a:ext uri="{FF2B5EF4-FFF2-40B4-BE49-F238E27FC236}">
                <a16:creationId xmlns:a16="http://schemas.microsoft.com/office/drawing/2014/main" id="{03CDE6A4-DD3F-8BA4-AE24-E9CC86BCB923}"/>
              </a:ext>
            </a:extLst>
          </p:cNvPr>
          <p:cNvGraphicFramePr>
            <a:graphicFrameLocks noGrp="1"/>
          </p:cNvGraphicFramePr>
          <p:nvPr>
            <p:extLst>
              <p:ext uri="{D42A27DB-BD31-4B8C-83A1-F6EECF244321}">
                <p14:modId xmlns:p14="http://schemas.microsoft.com/office/powerpoint/2010/main" val="3168711837"/>
              </p:ext>
            </p:extLst>
          </p:nvPr>
        </p:nvGraphicFramePr>
        <p:xfrm>
          <a:off x="337744" y="887608"/>
          <a:ext cx="11624770" cy="4465854"/>
        </p:xfrm>
        <a:graphic>
          <a:graphicData uri="http://schemas.openxmlformats.org/drawingml/2006/table">
            <a:tbl>
              <a:tblPr firstRow="1" firstCol="1" bandRow="1"/>
              <a:tblGrid>
                <a:gridCol w="3325090">
                  <a:extLst>
                    <a:ext uri="{9D8B030D-6E8A-4147-A177-3AD203B41FA5}">
                      <a16:colId xmlns:a16="http://schemas.microsoft.com/office/drawing/2014/main" val="465377622"/>
                    </a:ext>
                  </a:extLst>
                </a:gridCol>
                <a:gridCol w="2119746">
                  <a:extLst>
                    <a:ext uri="{9D8B030D-6E8A-4147-A177-3AD203B41FA5}">
                      <a16:colId xmlns:a16="http://schemas.microsoft.com/office/drawing/2014/main" val="3386631709"/>
                    </a:ext>
                  </a:extLst>
                </a:gridCol>
                <a:gridCol w="6179934">
                  <a:extLst>
                    <a:ext uri="{9D8B030D-6E8A-4147-A177-3AD203B41FA5}">
                      <a16:colId xmlns:a16="http://schemas.microsoft.com/office/drawing/2014/main" val="479377945"/>
                    </a:ext>
                  </a:extLst>
                </a:gridCol>
              </a:tblGrid>
              <a:tr h="150046">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A</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r>
                        <a:rPr lang="en-US" sz="3200" b="1">
                          <a:solidFill>
                            <a:schemeClr val="bg1"/>
                          </a:solidFill>
                          <a:effectLst/>
                          <a:latin typeface="#9Slide07 IcielBC Cubano Normal" panose="00000500000000000000" pitchFamily="2" charset="0"/>
                          <a:ea typeface="Times New Roman" panose="02020603050405020304" pitchFamily="18" charset="0"/>
                        </a:rPr>
                        <a:t> </a:t>
                      </a:r>
                      <a:endParaRPr lang="en-US" sz="320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B</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8127084"/>
                  </a:ext>
                </a:extLst>
              </a:tr>
              <a:tr h="300092">
                <a:tc rowSpan="4">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n-US" sz="1800" b="1" dirty="0">
                          <a:effectLst/>
                          <a:latin typeface="#9Slide03 Oswald ExtraLight" panose="00000300000000000000" pitchFamily="2" charset="0"/>
                          <a:ea typeface="Times New Roman" panose="02020603050405020304" pitchFamily="18" charset="0"/>
                        </a:rPr>
                        <a:t>1.</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Tài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nguyên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sinh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vật</a:t>
                      </a:r>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dirty="0">
                          <a:effectLst/>
                          <a:latin typeface="#9Slide03 Oswald Light" panose="00000400000000000000" pitchFamily="2" charset="0"/>
                          <a:ea typeface="Times New Roman" panose="02020603050405020304" pitchFamily="18" charset="0"/>
                        </a:rPr>
                        <a:t>a. </a:t>
                      </a:r>
                      <a:r>
                        <a:rPr lang="en-US" sz="1800" dirty="0" err="1">
                          <a:effectLst/>
                          <a:latin typeface="#9Slide03 Oswald Light" panose="00000400000000000000" pitchFamily="2" charset="0"/>
                          <a:ea typeface="Times New Roman" panose="02020603050405020304" pitchFamily="18" charset="0"/>
                        </a:rPr>
                        <a:t>chất</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lượng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rừng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vẫn</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chưa</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phục</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hồi</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3967"/>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b.</a:t>
                      </a:r>
                      <a:r>
                        <a:rPr lang="en-US" sz="1800">
                          <a:effectLst/>
                          <a:latin typeface="#9Slide03 Oswald Light" panose="00000400000000000000" pitchFamily="2" charset="0"/>
                          <a:ea typeface="Times New Roman" panose="02020603050405020304" pitchFamily="18" charset="0"/>
                        </a:rPr>
                        <a:t> </a:t>
                      </a:r>
                      <a:r>
                        <a:rPr lang="en-US" sz="1800">
                          <a:solidFill>
                            <a:srgbClr val="000000"/>
                          </a:solidFill>
                          <a:effectLst/>
                          <a:latin typeface="#9Slide03 Oswald Light" panose="00000400000000000000" pitchFamily="2" charset="0"/>
                          <a:ea typeface="Times New Roman" panose="02020603050405020304" pitchFamily="18" charset="0"/>
                        </a:rPr>
                        <a:t>canh tác không hợp lí</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80224"/>
                  </a:ext>
                </a:extLst>
              </a:tr>
              <a:tr h="450138">
                <a:tc vMerge="1">
                  <a:txBody>
                    <a:bodyPr/>
                    <a:lstStyle/>
                    <a:p>
                      <a:pPr indent="180340" algn="just"/>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c. </a:t>
                      </a:r>
                      <a:r>
                        <a:rPr lang="en-US" sz="1800">
                          <a:effectLst/>
                          <a:latin typeface="#9Slide03 Oswald Light" panose="00000400000000000000" pitchFamily="2" charset="0"/>
                          <a:ea typeface="Times New Roman" panose="02020603050405020304" pitchFamily="18" charset="0"/>
                        </a:rPr>
                        <a:t>xói mòn, hoang mạc hóa, nhiễm mặn, nhiễm phèn…</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35060"/>
                  </a:ext>
                </a:extLst>
              </a:tr>
              <a:tr h="96207">
                <a:tc vMerge="1">
                  <a:txBody>
                    <a:bodyPr/>
                    <a:lstStyle/>
                    <a:p>
                      <a:endParaRPr lang="en-US"/>
                    </a:p>
                  </a:txBody>
                  <a:tcPr>
                    <a:lnT w="12700" cap="flat" cmpd="sng" algn="ctr">
                      <a:solidFill>
                        <a:srgbClr val="000000"/>
                      </a:solidFill>
                      <a:prstDash val="solid"/>
                      <a:round/>
                      <a:headEnd type="none" w="med" len="med"/>
                      <a:tailEnd type="none" w="med" len="med"/>
                    </a:lnT>
                  </a:tcPr>
                </a:tc>
                <a:tc rowSpan="2">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d.</a:t>
                      </a:r>
                      <a:r>
                        <a:rPr lang="en-US" sz="1800">
                          <a:effectLst/>
                          <a:latin typeface="#9Slide03 Oswald Light" panose="00000400000000000000" pitchFamily="2" charset="0"/>
                          <a:ea typeface="Times New Roman" panose="02020603050405020304" pitchFamily="18" charset="0"/>
                        </a:rPr>
                        <a:t> quản lí và quy định khai thác chặt chẽ</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576943"/>
                  </a:ext>
                </a:extLst>
              </a:tr>
              <a:tr h="273173">
                <a:tc rowSpan="3">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n-US" sz="1800" b="1" dirty="0">
                          <a:effectLst/>
                          <a:latin typeface="#9Slide03 Oswald ExtraLight" panose="00000300000000000000" pitchFamily="2" charset="0"/>
                        </a:rPr>
                        <a:t>2.</a:t>
                      </a:r>
                      <a:r>
                        <a:rPr lang="en-US" sz="1800" dirty="0">
                          <a:effectLst/>
                          <a:latin typeface="#9Slide03 Oswald ExtraLight" panose="00000300000000000000" pitchFamily="2" charset="0"/>
                        </a:rPr>
                        <a:t> </a:t>
                      </a:r>
                      <a:r>
                        <a:rPr lang="en-US" sz="1800" dirty="0" err="1">
                          <a:effectLst/>
                          <a:latin typeface="#9Slide03 Oswald ExtraLight" panose="00000300000000000000" pitchFamily="2" charset="0"/>
                        </a:rPr>
                        <a:t>Tài</a:t>
                      </a:r>
                      <a:r>
                        <a:rPr lang="en-US" sz="1800" dirty="0">
                          <a:effectLst/>
                          <a:latin typeface="#9Slide03 Oswald ExtraLight" panose="00000300000000000000" pitchFamily="2" charset="0"/>
                        </a:rPr>
                        <a:t> </a:t>
                      </a:r>
                      <a:r>
                        <a:rPr lang="en-US" sz="1800" dirty="0" err="1">
                          <a:effectLst/>
                          <a:latin typeface="#9Slide03 Oswald ExtraLight" panose="00000300000000000000" pitchFamily="2" charset="0"/>
                        </a:rPr>
                        <a:t>nguyên</a:t>
                      </a:r>
                      <a:r>
                        <a:rPr lang="en-US" sz="1800" dirty="0">
                          <a:effectLst/>
                          <a:latin typeface="#9Slide03 Oswald ExtraLight" panose="00000300000000000000" pitchFamily="2" charset="0"/>
                        </a:rPr>
                        <a:t> </a:t>
                      </a:r>
                      <a:r>
                        <a:rPr lang="en-US" sz="1800" dirty="0" err="1">
                          <a:effectLst/>
                          <a:latin typeface="#9Slide03 Oswald ExtraLight" panose="00000300000000000000" pitchFamily="2" charset="0"/>
                        </a:rPr>
                        <a:t>đất</a:t>
                      </a:r>
                      <a:r>
                        <a:rPr lang="en-US" sz="1800" dirty="0">
                          <a:effectLst/>
                          <a:latin typeface="#9Slide03 Oswald ExtraLight" panose="00000300000000000000" pitchFamily="2"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57965864"/>
                  </a:ext>
                </a:extLst>
              </a:tr>
              <a:tr h="450138">
                <a:tc vMerge="1">
                  <a:txBody>
                    <a:bodyPr/>
                    <a:lstStyle/>
                    <a:p>
                      <a:pPr/>
                      <a:endParaRPr dirty="0"/>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e. </a:t>
                      </a:r>
                      <a:r>
                        <a:rPr lang="en-US" sz="1800">
                          <a:effectLst/>
                          <a:latin typeface="#9Slide03 Oswald Light" panose="00000400000000000000" pitchFamily="2" charset="0"/>
                          <a:ea typeface="Times New Roman" panose="02020603050405020304" pitchFamily="18" charset="0"/>
                        </a:rPr>
                        <a:t>xây dựng giao thông xanh, phương tiện thân thiện, xử lý chất thải công nghiệp </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369782"/>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g. </a:t>
                      </a:r>
                      <a:r>
                        <a:rPr lang="en-US" sz="1800">
                          <a:effectLst/>
                          <a:latin typeface="#9Slide03 Oswald Light" panose="00000400000000000000" pitchFamily="2" charset="0"/>
                          <a:ea typeface="Times New Roman" panose="02020603050405020304" pitchFamily="18" charset="0"/>
                        </a:rPr>
                        <a:t>phần lớn là rừng trồng và rừng tái sinh tự nhiên </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918537"/>
                  </a:ext>
                </a:extLst>
              </a:tr>
              <a:tr h="450138">
                <a:tc rowSpan="3">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n-US" sz="1800" b="1" dirty="0">
                          <a:effectLst/>
                          <a:latin typeface="#9Slide03 Oswald ExtraLight" panose="00000300000000000000" pitchFamily="2" charset="0"/>
                          <a:ea typeface="Times New Roman" panose="02020603050405020304" pitchFamily="18" charset="0"/>
                        </a:rPr>
                        <a:t>3.</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Hiện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môi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trường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nước</a:t>
                      </a:r>
                      <a:r>
                        <a:rPr lang="en-US" sz="1800" dirty="0">
                          <a:effectLst/>
                          <a:latin typeface="#9Slide03 Oswald ExtraLight" panose="00000300000000000000" pitchFamily="2" charset="0"/>
                          <a:ea typeface="Times New Roman" panose="02020603050405020304" pitchFamily="18" charset="0"/>
                        </a:rPr>
                        <a:t>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h.</a:t>
                      </a:r>
                      <a:r>
                        <a:rPr lang="en-US" sz="1800">
                          <a:effectLst/>
                          <a:latin typeface="#9Slide03 Oswald Light" panose="00000400000000000000" pitchFamily="2" charset="0"/>
                          <a:ea typeface="Times New Roman" panose="02020603050405020304" pitchFamily="18" charset="0"/>
                        </a:rPr>
                        <a:t> hoạt động GTVT và công nghiệp</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02690"/>
                  </a:ext>
                </a:extLst>
              </a:tr>
              <a:tr h="369380">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i. </a:t>
                      </a:r>
                      <a:r>
                        <a:rPr lang="en-US" sz="1800">
                          <a:effectLst/>
                          <a:latin typeface="#9Slide03 Oswald Light" panose="00000400000000000000" pitchFamily="2" charset="0"/>
                          <a:ea typeface="Times New Roman" panose="02020603050405020304" pitchFamily="18" charset="0"/>
                        </a:rPr>
                        <a:t>phủ xanh đất trống đồi núi trọc</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76593"/>
                  </a:ext>
                </a:extLst>
              </a:tr>
              <a:tr h="450138">
                <a:tc vMerge="1">
                  <a:txBody>
                    <a:bodyPr/>
                    <a:lstStyle/>
                    <a:p>
                      <a:pPr indent="180340" algn="just"/>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dirty="0">
                          <a:effectLst/>
                          <a:latin typeface="#9Slide03 Oswald Light" panose="00000400000000000000" pitchFamily="2" charset="0"/>
                          <a:ea typeface="Times New Roman" panose="02020603050405020304" pitchFamily="18" charset="0"/>
                        </a:rPr>
                        <a:t>k. </a:t>
                      </a:r>
                      <a:r>
                        <a:rPr lang="en-US" sz="1800" dirty="0" err="1">
                          <a:effectLst/>
                          <a:latin typeface="#9Slide03 Oswald Light" panose="00000400000000000000" pitchFamily="2" charset="0"/>
                          <a:ea typeface="Times New Roman" panose="02020603050405020304" pitchFamily="18" charset="0"/>
                        </a:rPr>
                        <a:t>môi</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trường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không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khí</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và</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nước</a:t>
                      </a:r>
                      <a:r>
                        <a:rPr lang="en-US" sz="1800" dirty="0">
                          <a:effectLst/>
                          <a:latin typeface="#9Slide03 Oswald Light" panose="00000400000000000000" pitchFamily="2" charset="0"/>
                          <a:ea typeface="Times New Roman" panose="02020603050405020304" pitchFamily="18" charset="0"/>
                        </a:rPr>
                        <a:t> ô </a:t>
                      </a:r>
                      <a:r>
                        <a:rPr lang="en-US" sz="1800" dirty="0" err="1">
                          <a:effectLst/>
                          <a:latin typeface="#9Slide03 Oswald Light" panose="00000400000000000000" pitchFamily="2" charset="0"/>
                          <a:ea typeface="Times New Roman" panose="02020603050405020304" pitchFamily="18" charset="0"/>
                        </a:rPr>
                        <a:t>nhiễm</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nghiêm</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trọng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100936"/>
                  </a:ext>
                </a:extLst>
              </a:tr>
            </a:tbl>
          </a:graphicData>
        </a:graphic>
      </p:graphicFrame>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olas"/>
              <a:ea typeface="+mn-ea"/>
              <a:cs typeface="+mn-cs"/>
            </a:endParaRPr>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85000"/>
                </a:srgbClr>
              </a:solidFill>
              <a:effectLst/>
              <a:uLnTx/>
              <a:uFillTx/>
              <a:latin typeface="Consolas"/>
              <a:ea typeface="+mn-ea"/>
              <a:cs typeface="+mn-cs"/>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I. </a:t>
            </a:r>
            <a:r>
              <a:rPr kumimoji="0" lang="en-US" sz="3200" b="0" i="0" u="none" strike="noStrike" kern="1200" cap="none" spc="0" normalizeH="0" baseline="0" noProof="0" dirty="0" err="1">
                <a:ln>
                  <a:noFill/>
                </a:ln>
                <a:solidFill>
                  <a:srgbClr val="FFFFFF">
                    <a:lumMod val="85000"/>
                  </a:srgbClr>
                </a:solidFill>
                <a:effectLst/>
                <a:uLnTx/>
                <a:uFillTx/>
                <a:latin typeface="#9Slide03 Bebas Neue Bold" panose="020B0606020202050201" pitchFamily="34" charset="0"/>
                <a:ea typeface="+mn-ea"/>
                <a:cs typeface="+mn-cs"/>
              </a:rPr>
              <a:t>Sử</a:t>
            </a:r>
            <a:r>
              <a:rPr kumimoji="0" lang="en-US" sz="32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FF">
                    <a:lumMod val="85000"/>
                  </a:srgbClr>
                </a:solidFill>
                <a:effectLst/>
                <a:uLnTx/>
                <a:uFillTx/>
                <a:latin typeface="#9Slide03 Bebas Neue Bold" panose="020B0606020202050201" pitchFamily="34" charset="0"/>
                <a:ea typeface="+mn-ea"/>
                <a:cs typeface="+mn-cs"/>
              </a:rPr>
              <a:t>dụng</a:t>
            </a:r>
            <a:r>
              <a:rPr kumimoji="0" lang="en-US" sz="32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 HỢP LÍ TÀI NGUYÊN THIÊN NHIÊN</a:t>
            </a:r>
            <a:endParaRPr kumimoji="0" lang="en-US" sz="28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85000"/>
                </a:srgbClr>
              </a:solidFill>
              <a:effectLst/>
              <a:uLnTx/>
              <a:uFillTx/>
              <a:latin typeface="Consolas"/>
              <a:ea typeface="+mn-ea"/>
              <a:cs typeface="+mn-cs"/>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ii. </a:t>
            </a:r>
            <a:r>
              <a:rPr kumimoji="0" lang="en-US" sz="3600" b="0" i="0" u="none" strike="noStrike" kern="1200" cap="none" spc="0" normalizeH="0" baseline="0" noProof="0" dirty="0" err="1">
                <a:ln>
                  <a:noFill/>
                </a:ln>
                <a:solidFill>
                  <a:srgbClr val="FFFFFF">
                    <a:lumMod val="85000"/>
                  </a:srgbClr>
                </a:solidFill>
                <a:effectLst/>
                <a:uLnTx/>
                <a:uFillTx/>
                <a:latin typeface="#9Slide03 Bebas Neue Bold" panose="020B0606020202050201" pitchFamily="34" charset="0"/>
                <a:ea typeface="+mn-ea"/>
                <a:cs typeface="+mn-cs"/>
              </a:rPr>
              <a:t>Bảo</a:t>
            </a:r>
            <a:r>
              <a:rPr kumimoji="0" lang="en-US" sz="36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 </a:t>
            </a:r>
            <a:r>
              <a:rPr kumimoji="0" lang="en-US" sz="3600" b="0" i="0" u="none" strike="noStrike" kern="1200" cap="none" spc="0" normalizeH="0" baseline="0" noProof="0" dirty="0" err="1">
                <a:ln>
                  <a:noFill/>
                </a:ln>
                <a:solidFill>
                  <a:srgbClr val="FFFFFF">
                    <a:lumMod val="85000"/>
                  </a:srgbClr>
                </a:solidFill>
                <a:effectLst/>
                <a:uLnTx/>
                <a:uFillTx/>
                <a:latin typeface="#9Slide03 Bebas Neue Bold" panose="020B0606020202050201" pitchFamily="34" charset="0"/>
                <a:ea typeface="+mn-ea"/>
                <a:cs typeface="+mn-cs"/>
              </a:rPr>
              <a:t>vệ</a:t>
            </a:r>
            <a:r>
              <a:rPr kumimoji="0" lang="en-US" sz="36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 </a:t>
            </a:r>
            <a:r>
              <a:rPr kumimoji="0" lang="en-US" sz="3600" b="0" i="0" u="none" strike="noStrike" kern="1200" cap="none" spc="0" normalizeH="0" baseline="0" noProof="0" dirty="0" err="1">
                <a:ln>
                  <a:noFill/>
                </a:ln>
                <a:solidFill>
                  <a:srgbClr val="FFFFFF">
                    <a:lumMod val="85000"/>
                  </a:srgbClr>
                </a:solidFill>
                <a:effectLst/>
                <a:uLnTx/>
                <a:uFillTx/>
                <a:latin typeface="#9Slide03 Bebas Neue Bold" panose="020B0606020202050201" pitchFamily="34" charset="0"/>
                <a:ea typeface="+mn-ea"/>
                <a:cs typeface="+mn-cs"/>
              </a:rPr>
              <a:t>môi</a:t>
            </a:r>
            <a:r>
              <a:rPr kumimoji="0" lang="en-US" sz="36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rPr>
              <a:t> </a:t>
            </a:r>
            <a:r>
              <a:rPr kumimoji="0" lang="en-US" sz="3600" b="0" i="0" u="none" strike="noStrike" kern="1200" cap="none" spc="0" normalizeH="0" baseline="0" noProof="0" dirty="0" err="1">
                <a:ln>
                  <a:noFill/>
                </a:ln>
                <a:solidFill>
                  <a:srgbClr val="FFFFFF">
                    <a:lumMod val="85000"/>
                  </a:srgbClr>
                </a:solidFill>
                <a:effectLst/>
                <a:uLnTx/>
                <a:uFillTx/>
                <a:latin typeface="#9Slide03 Bebas Neue Bold" panose="020B0606020202050201" pitchFamily="34" charset="0"/>
                <a:ea typeface="+mn-ea"/>
                <a:cs typeface="+mn-cs"/>
              </a:rPr>
              <a:t>trường</a:t>
            </a:r>
            <a:endParaRPr kumimoji="0" lang="en-US" sz="3600" b="0" i="0" u="none" strike="noStrike" kern="1200" cap="none" spc="0" normalizeH="0" baseline="0" noProof="0" dirty="0">
              <a:ln>
                <a:noFill/>
              </a:ln>
              <a:solidFill>
                <a:srgbClr val="FFFFFF">
                  <a:lumMod val="85000"/>
                </a:srgbClr>
              </a:solidFill>
              <a:effectLst/>
              <a:uLnTx/>
              <a:uFillTx/>
              <a:latin typeface="#9Slide03 Bebas Neue Bold" panose="020B0606020202050201" pitchFamily="34" charset="0"/>
              <a:ea typeface="+mn-ea"/>
              <a:cs typeface="+mn-cs"/>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mn-cs"/>
              </a:rPr>
              <a:t>LUYỆN TẬP</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9"/>
          <a:stretch>
            <a:fillRect/>
          </a:stretch>
        </p:blipFill>
        <p:spPr>
          <a:xfrm>
            <a:off x="12392519" y="1411353"/>
            <a:ext cx="3242158" cy="1304811"/>
          </a:xfrm>
          <a:prstGeom prst="rect">
            <a:avLst/>
          </a:prstGeom>
        </p:spPr>
      </p:pic>
      <p:sp>
        <p:nvSpPr>
          <p:cNvPr id="33" name="TextBox 32">
            <a:extLst>
              <a:ext uri="{FF2B5EF4-FFF2-40B4-BE49-F238E27FC236}">
                <a16:creationId xmlns:a16="http://schemas.microsoft.com/office/drawing/2014/main" id="{5EF1CCB5-4A76-5533-F4BF-7F392A22371A}"/>
              </a:ext>
            </a:extLst>
          </p:cNvPr>
          <p:cNvSpPr txBox="1"/>
          <p:nvPr/>
        </p:nvSpPr>
        <p:spPr>
          <a:xfrm flipH="1">
            <a:off x="3779114" y="5603275"/>
            <a:ext cx="5451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9Slide03 Oswald ExtraLight" panose="00000300000000000000" pitchFamily="2" charset="0"/>
                <a:ea typeface="+mn-ea"/>
                <a:cs typeface="+mn-cs"/>
              </a:rPr>
              <a:t>Nối</a:t>
            </a:r>
            <a:r>
              <a:rPr kumimoji="0" lang="en-US" sz="2400" b="1" i="0" u="none" strike="noStrike" kern="1200" cap="none" spc="0" normalizeH="0" baseline="0" noProof="0" dirty="0">
                <a:ln>
                  <a:noFill/>
                </a:ln>
                <a:solidFill>
                  <a:srgbClr val="FF0000"/>
                </a:solidFill>
                <a:effectLst/>
                <a:uLnTx/>
                <a:uFillTx/>
                <a:latin typeface="#9Slide03 Oswald ExtraLight" panose="00000300000000000000" pitchFamily="2" charset="0"/>
                <a:ea typeface="+mn-ea"/>
                <a:cs typeface="+mn-cs"/>
              </a:rPr>
              <a:t> ý </a:t>
            </a:r>
            <a:r>
              <a:rPr kumimoji="0" lang="en-US" sz="2400" b="1" i="0" u="none" strike="noStrike" kern="1200" cap="none" spc="0" normalizeH="0" baseline="0" noProof="0" dirty="0" err="1">
                <a:ln>
                  <a:noFill/>
                </a:ln>
                <a:solidFill>
                  <a:srgbClr val="FF0000"/>
                </a:solidFill>
                <a:effectLst/>
                <a:uLnTx/>
                <a:uFillTx/>
                <a:latin typeface="#9Slide03 Oswald ExtraLight" panose="00000300000000000000" pitchFamily="2" charset="0"/>
                <a:ea typeface="+mn-ea"/>
                <a:cs typeface="+mn-cs"/>
              </a:rPr>
              <a:t>cột</a:t>
            </a:r>
            <a:r>
              <a:rPr kumimoji="0" lang="en-US" sz="2400" b="1" i="0" u="none" strike="noStrike" kern="1200" cap="none" spc="0" normalizeH="0" baseline="0" noProof="0" dirty="0">
                <a:ln>
                  <a:noFill/>
                </a:ln>
                <a:solidFill>
                  <a:srgbClr val="FF0000"/>
                </a:solidFill>
                <a:effectLst/>
                <a:uLnTx/>
                <a:uFillTx/>
                <a:latin typeface="#9Slide03 Oswald ExtraLight" panose="00000300000000000000" pitchFamily="2" charset="0"/>
                <a:ea typeface="+mn-ea"/>
                <a:cs typeface="+mn-cs"/>
              </a:rPr>
              <a:t> B </a:t>
            </a:r>
            <a:r>
              <a:rPr kumimoji="0" lang="en-US" sz="2400" b="1" i="0" u="none" strike="noStrike" kern="1200" cap="none" spc="0" normalizeH="0" baseline="0" noProof="0" dirty="0" err="1">
                <a:ln>
                  <a:noFill/>
                </a:ln>
                <a:solidFill>
                  <a:srgbClr val="FF0000"/>
                </a:solidFill>
                <a:effectLst/>
                <a:uLnTx/>
                <a:uFillTx/>
                <a:latin typeface="#9Slide03 Oswald ExtraLight" panose="00000300000000000000" pitchFamily="2" charset="0"/>
                <a:ea typeface="+mn-ea"/>
                <a:cs typeface="+mn-cs"/>
              </a:rPr>
              <a:t>thích</a:t>
            </a:r>
            <a:r>
              <a:rPr kumimoji="0" lang="en-US" sz="2400" b="1" i="0" u="none" strike="noStrike" kern="1200" cap="none" spc="0" normalizeH="0" baseline="0" noProof="0" dirty="0">
                <a:ln>
                  <a:noFill/>
                </a:ln>
                <a:solidFill>
                  <a:srgbClr val="FF0000"/>
                </a:solidFill>
                <a:effectLst/>
                <a:uLnTx/>
                <a:uFillTx/>
                <a:latin typeface="#9Slide03 Oswald ExtraLight" panose="00000300000000000000" pitchFamily="2"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9Slide03 Oswald ExtraLight" panose="00000300000000000000" pitchFamily="2" charset="0"/>
                <a:ea typeface="+mn-ea"/>
                <a:cs typeface="+mn-cs"/>
              </a:rPr>
              <a:t>hợp</a:t>
            </a:r>
            <a:r>
              <a:rPr kumimoji="0" lang="en-US" sz="2400" b="1" i="0" u="none" strike="noStrike" kern="1200" cap="none" spc="0" normalizeH="0" baseline="0" noProof="0" dirty="0">
                <a:ln>
                  <a:noFill/>
                </a:ln>
                <a:solidFill>
                  <a:srgbClr val="FF0000"/>
                </a:solidFill>
                <a:effectLst/>
                <a:uLnTx/>
                <a:uFillTx/>
                <a:latin typeface="#9Slide03 Oswald ExtraLight" panose="00000300000000000000" pitchFamily="2"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9Slide03 Oswald ExtraLight" panose="00000300000000000000" pitchFamily="2" charset="0"/>
                <a:ea typeface="+mn-ea"/>
                <a:cs typeface="+mn-cs"/>
              </a:rPr>
              <a:t>với</a:t>
            </a:r>
            <a:r>
              <a:rPr kumimoji="0" lang="en-US" sz="2400" b="1" i="0" u="none" strike="noStrike" kern="1200" cap="none" spc="0" normalizeH="0" baseline="0" noProof="0" dirty="0">
                <a:ln>
                  <a:noFill/>
                </a:ln>
                <a:solidFill>
                  <a:srgbClr val="FF0000"/>
                </a:solidFill>
                <a:effectLst/>
                <a:uLnTx/>
                <a:uFillTx/>
                <a:latin typeface="#9Slide03 Oswald ExtraLight" panose="00000300000000000000" pitchFamily="2"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9Slide03 Oswald ExtraLight" panose="00000300000000000000" pitchFamily="2" charset="0"/>
                <a:ea typeface="+mn-ea"/>
                <a:cs typeface="+mn-cs"/>
              </a:rPr>
              <a:t>cột</a:t>
            </a:r>
            <a:r>
              <a:rPr kumimoji="0" lang="en-US" sz="2400" b="1" i="0" u="none" strike="noStrike" kern="1200" cap="none" spc="0" normalizeH="0" baseline="0" noProof="0" dirty="0">
                <a:ln>
                  <a:noFill/>
                </a:ln>
                <a:solidFill>
                  <a:srgbClr val="FF0000"/>
                </a:solidFill>
                <a:effectLst/>
                <a:uLnTx/>
                <a:uFillTx/>
                <a:latin typeface="#9Slide03 Oswald ExtraLight" panose="00000300000000000000" pitchFamily="2" charset="0"/>
                <a:ea typeface="+mn-ea"/>
                <a:cs typeface="+mn-cs"/>
              </a:rPr>
              <a:t> A</a:t>
            </a:r>
          </a:p>
        </p:txBody>
      </p:sp>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3424666" y="1328857"/>
            <a:ext cx="2421547" cy="2421547"/>
          </a:xfrm>
          <a:prstGeom prst="rect">
            <a:avLst/>
          </a:prstGeom>
        </p:spPr>
      </p:pic>
      <p:pic>
        <p:nvPicPr>
          <p:cNvPr id="37" name="Picture 36">
            <a:extLst>
              <a:ext uri="{FF2B5EF4-FFF2-40B4-BE49-F238E27FC236}">
                <a16:creationId xmlns:a16="http://schemas.microsoft.com/office/drawing/2014/main" id="{275BDD0B-149D-40B1-40F6-E9B41B7E7D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24666" y="46618"/>
            <a:ext cx="903290" cy="721729"/>
          </a:xfrm>
          <a:prstGeom prst="rect">
            <a:avLst/>
          </a:prstGeom>
        </p:spPr>
      </p:pic>
      <p:pic>
        <p:nvPicPr>
          <p:cNvPr id="41" name="Picture 40" descr="A cartoon pencil with thumbs up&#10;&#10;Description automatically generated">
            <a:extLst>
              <a:ext uri="{FF2B5EF4-FFF2-40B4-BE49-F238E27FC236}">
                <a16:creationId xmlns:a16="http://schemas.microsoft.com/office/drawing/2014/main" id="{C77385F4-26F2-D5AD-FA72-01449A447E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27956" y="7192973"/>
            <a:ext cx="2438405" cy="1557531"/>
          </a:xfrm>
          <a:prstGeom prst="rect">
            <a:avLst/>
          </a:prstGeom>
        </p:spPr>
      </p:pic>
      <p:pic>
        <p:nvPicPr>
          <p:cNvPr id="42" name="Picture 41" descr="A cartoon pencil with arms and legs&#10;&#10;Description automatically generated">
            <a:extLst>
              <a:ext uri="{FF2B5EF4-FFF2-40B4-BE49-F238E27FC236}">
                <a16:creationId xmlns:a16="http://schemas.microsoft.com/office/drawing/2014/main" id="{AD32442D-442D-8F8E-E61D-9121DCC6D3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24665" y="4889862"/>
            <a:ext cx="1668329" cy="2000396"/>
          </a:xfrm>
          <a:prstGeom prst="rect">
            <a:avLst/>
          </a:prstGeom>
        </p:spPr>
      </p:pic>
    </p:spTree>
    <p:extLst>
      <p:ext uri="{BB962C8B-B14F-4D97-AF65-F5344CB8AC3E}">
        <p14:creationId xmlns:p14="http://schemas.microsoft.com/office/powerpoint/2010/main" val="428661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000" fill="hold"/>
                                        <p:tgtEl>
                                          <p:spTgt spid="33"/>
                                        </p:tgtEl>
                                        <p:attrNameLst>
                                          <p:attrName>ppt_w</p:attrName>
                                        </p:attrNameLst>
                                      </p:cBhvr>
                                      <p:tavLst>
                                        <p:tav tm="0">
                                          <p:val>
                                            <p:fltVal val="0"/>
                                          </p:val>
                                        </p:tav>
                                        <p:tav tm="100000">
                                          <p:val>
                                            <p:strVal val="#ppt_w"/>
                                          </p:val>
                                        </p:tav>
                                      </p:tavLst>
                                    </p:anim>
                                    <p:anim calcmode="lin" valueType="num">
                                      <p:cBhvr>
                                        <p:cTn id="8" dur="2000" fill="hold"/>
                                        <p:tgtEl>
                                          <p:spTgt spid="33"/>
                                        </p:tgtEl>
                                        <p:attrNameLst>
                                          <p:attrName>ppt_h</p:attrName>
                                        </p:attrNameLst>
                                      </p:cBhvr>
                                      <p:tavLst>
                                        <p:tav tm="0">
                                          <p:val>
                                            <p:fltVal val="0"/>
                                          </p:val>
                                        </p:tav>
                                        <p:tav tm="100000">
                                          <p:val>
                                            <p:strVal val="#ppt_h"/>
                                          </p:val>
                                        </p:tav>
                                      </p:tavLst>
                                    </p:anim>
                                    <p:animEffect transition="in" filter="fade">
                                      <p:cBhvr>
                                        <p:cTn id="9" dur="20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2000" fill="hold"/>
                                        <p:tgtEl>
                                          <p:spTgt spid="42"/>
                                        </p:tgtEl>
                                        <p:attrNameLst>
                                          <p:attrName>ppt_w</p:attrName>
                                        </p:attrNameLst>
                                      </p:cBhvr>
                                      <p:tavLst>
                                        <p:tav tm="0">
                                          <p:val>
                                            <p:fltVal val="0"/>
                                          </p:val>
                                        </p:tav>
                                        <p:tav tm="100000">
                                          <p:val>
                                            <p:strVal val="#ppt_w"/>
                                          </p:val>
                                        </p:tav>
                                      </p:tavLst>
                                    </p:anim>
                                    <p:anim calcmode="lin" valueType="num">
                                      <p:cBhvr>
                                        <p:cTn id="13" dur="2000" fill="hold"/>
                                        <p:tgtEl>
                                          <p:spTgt spid="42"/>
                                        </p:tgtEl>
                                        <p:attrNameLst>
                                          <p:attrName>ppt_h</p:attrName>
                                        </p:attrNameLst>
                                      </p:cBhvr>
                                      <p:tavLst>
                                        <p:tav tm="0">
                                          <p:val>
                                            <p:fltVal val="0"/>
                                          </p:val>
                                        </p:tav>
                                        <p:tav tm="100000">
                                          <p:val>
                                            <p:strVal val="#ppt_h"/>
                                          </p:val>
                                        </p:tav>
                                      </p:tavLst>
                                    </p:anim>
                                    <p:animEffect transition="in" filter="fade">
                                      <p:cBhvr>
                                        <p:cTn id="1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8DAB421-2828-0358-9BC1-585096D67BD8}"/>
              </a:ext>
            </a:extLst>
          </p:cNvPr>
          <p:cNvGraphicFramePr>
            <a:graphicFrameLocks noGrp="1"/>
          </p:cNvGraphicFramePr>
          <p:nvPr>
            <p:extLst>
              <p:ext uri="{D42A27DB-BD31-4B8C-83A1-F6EECF244321}">
                <p14:modId xmlns:p14="http://schemas.microsoft.com/office/powerpoint/2010/main" val="400580192"/>
              </p:ext>
            </p:extLst>
          </p:nvPr>
        </p:nvGraphicFramePr>
        <p:xfrm>
          <a:off x="337744" y="887608"/>
          <a:ext cx="11624770" cy="4465854"/>
        </p:xfrm>
        <a:graphic>
          <a:graphicData uri="http://schemas.openxmlformats.org/drawingml/2006/table">
            <a:tbl>
              <a:tblPr firstRow="1" firstCol="1" bandRow="1"/>
              <a:tblGrid>
                <a:gridCol w="3325090">
                  <a:extLst>
                    <a:ext uri="{9D8B030D-6E8A-4147-A177-3AD203B41FA5}">
                      <a16:colId xmlns:a16="http://schemas.microsoft.com/office/drawing/2014/main" val="465377622"/>
                    </a:ext>
                  </a:extLst>
                </a:gridCol>
                <a:gridCol w="2119746">
                  <a:extLst>
                    <a:ext uri="{9D8B030D-6E8A-4147-A177-3AD203B41FA5}">
                      <a16:colId xmlns:a16="http://schemas.microsoft.com/office/drawing/2014/main" val="3386631709"/>
                    </a:ext>
                  </a:extLst>
                </a:gridCol>
                <a:gridCol w="6179934">
                  <a:extLst>
                    <a:ext uri="{9D8B030D-6E8A-4147-A177-3AD203B41FA5}">
                      <a16:colId xmlns:a16="http://schemas.microsoft.com/office/drawing/2014/main" val="479377945"/>
                    </a:ext>
                  </a:extLst>
                </a:gridCol>
              </a:tblGrid>
              <a:tr h="150046">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A</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 </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B</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8127084"/>
                  </a:ext>
                </a:extLst>
              </a:tr>
              <a:tr h="300092">
                <a:tc rowSpan="4">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n-US" sz="1800" b="1" dirty="0">
                          <a:effectLst/>
                          <a:latin typeface="#9Slide03 Oswald ExtraLight" panose="00000300000000000000" pitchFamily="2" charset="0"/>
                          <a:ea typeface="Times New Roman" panose="02020603050405020304" pitchFamily="18" charset="0"/>
                        </a:rPr>
                        <a:t>1.</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Tài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nguyên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sinh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vật</a:t>
                      </a:r>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dirty="0">
                          <a:effectLst/>
                          <a:latin typeface="#9Slide03 Oswald Light" panose="00000400000000000000" pitchFamily="2" charset="0"/>
                          <a:ea typeface="Times New Roman" panose="02020603050405020304" pitchFamily="18" charset="0"/>
                        </a:rPr>
                        <a:t>a. </a:t>
                      </a:r>
                      <a:r>
                        <a:rPr lang="en-US" sz="1800" dirty="0" err="1">
                          <a:effectLst/>
                          <a:latin typeface="#9Slide03 Oswald Light" panose="00000400000000000000" pitchFamily="2" charset="0"/>
                          <a:ea typeface="Times New Roman" panose="02020603050405020304" pitchFamily="18" charset="0"/>
                        </a:rPr>
                        <a:t>chất</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lượng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rừng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vẫn</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chưa</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phục</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hồi</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3967"/>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b.</a:t>
                      </a:r>
                      <a:r>
                        <a:rPr lang="en-US" sz="1800">
                          <a:effectLst/>
                          <a:latin typeface="#9Slide03 Oswald Light" panose="00000400000000000000" pitchFamily="2" charset="0"/>
                          <a:ea typeface="Times New Roman" panose="02020603050405020304" pitchFamily="18" charset="0"/>
                        </a:rPr>
                        <a:t> </a:t>
                      </a:r>
                      <a:r>
                        <a:rPr lang="en-US" sz="1800">
                          <a:solidFill>
                            <a:srgbClr val="000000"/>
                          </a:solidFill>
                          <a:effectLst/>
                          <a:latin typeface="#9Slide03 Oswald Light" panose="00000400000000000000" pitchFamily="2" charset="0"/>
                          <a:ea typeface="Times New Roman" panose="02020603050405020304" pitchFamily="18" charset="0"/>
                        </a:rPr>
                        <a:t>canh tác không hợp lí</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80224"/>
                  </a:ext>
                </a:extLst>
              </a:tr>
              <a:tr h="450138">
                <a:tc vMerge="1">
                  <a:txBody>
                    <a:bodyPr/>
                    <a:lstStyle/>
                    <a:p>
                      <a:pPr indent="180340" algn="just"/>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c. </a:t>
                      </a:r>
                      <a:r>
                        <a:rPr lang="en-US" sz="1800">
                          <a:effectLst/>
                          <a:latin typeface="#9Slide03 Oswald Light" panose="00000400000000000000" pitchFamily="2" charset="0"/>
                          <a:ea typeface="Times New Roman" panose="02020603050405020304" pitchFamily="18" charset="0"/>
                        </a:rPr>
                        <a:t>xói mòn, hoang mạc hóa, nhiễm mặn, nhiễm phèn…</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35060"/>
                  </a:ext>
                </a:extLst>
              </a:tr>
              <a:tr h="96207">
                <a:tc vMerge="1">
                  <a:txBody>
                    <a:bodyPr/>
                    <a:lstStyle/>
                    <a:p>
                      <a:endParaRPr lang="en-US"/>
                    </a:p>
                  </a:txBody>
                  <a:tcPr>
                    <a:lnT w="12700" cap="flat" cmpd="sng" algn="ctr">
                      <a:solidFill>
                        <a:srgbClr val="000000"/>
                      </a:solidFill>
                      <a:prstDash val="solid"/>
                      <a:round/>
                      <a:headEnd type="none" w="med" len="med"/>
                      <a:tailEnd type="none" w="med" len="med"/>
                    </a:lnT>
                  </a:tcPr>
                </a:tc>
                <a:tc rowSpan="2">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d.</a:t>
                      </a:r>
                      <a:r>
                        <a:rPr lang="en-US" sz="1800">
                          <a:effectLst/>
                          <a:latin typeface="#9Slide03 Oswald Light" panose="00000400000000000000" pitchFamily="2" charset="0"/>
                          <a:ea typeface="Times New Roman" panose="02020603050405020304" pitchFamily="18" charset="0"/>
                        </a:rPr>
                        <a:t> quản lí và quy định khai thác chặt chẽ</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576943"/>
                  </a:ext>
                </a:extLst>
              </a:tr>
              <a:tr h="273173">
                <a:tc rowSpan="3">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n-US" sz="1800" b="1" dirty="0">
                          <a:effectLst/>
                          <a:latin typeface="#9Slide03 Oswald ExtraLight" panose="00000300000000000000" pitchFamily="2" charset="0"/>
                        </a:rPr>
                        <a:t>2.</a:t>
                      </a:r>
                      <a:r>
                        <a:rPr lang="en-US" sz="1800" dirty="0">
                          <a:effectLst/>
                          <a:latin typeface="#9Slide03 Oswald ExtraLight" panose="00000300000000000000" pitchFamily="2" charset="0"/>
                        </a:rPr>
                        <a:t> </a:t>
                      </a:r>
                      <a:r>
                        <a:rPr lang="en-US" sz="1800" dirty="0" err="1">
                          <a:effectLst/>
                          <a:latin typeface="#9Slide03 Oswald ExtraLight" panose="00000300000000000000" pitchFamily="2" charset="0"/>
                        </a:rPr>
                        <a:t>Tài</a:t>
                      </a:r>
                      <a:r>
                        <a:rPr lang="en-US" sz="1800" dirty="0">
                          <a:effectLst/>
                          <a:latin typeface="#9Slide03 Oswald ExtraLight" panose="00000300000000000000" pitchFamily="2" charset="0"/>
                        </a:rPr>
                        <a:t> </a:t>
                      </a:r>
                      <a:r>
                        <a:rPr lang="en-US" sz="1800" dirty="0" err="1">
                          <a:effectLst/>
                          <a:latin typeface="#9Slide03 Oswald ExtraLight" panose="00000300000000000000" pitchFamily="2" charset="0"/>
                        </a:rPr>
                        <a:t>nguyên</a:t>
                      </a:r>
                      <a:r>
                        <a:rPr lang="en-US" sz="1800" dirty="0">
                          <a:effectLst/>
                          <a:latin typeface="#9Slide03 Oswald ExtraLight" panose="00000300000000000000" pitchFamily="2" charset="0"/>
                        </a:rPr>
                        <a:t> </a:t>
                      </a:r>
                      <a:r>
                        <a:rPr lang="en-US" sz="1800" dirty="0" err="1">
                          <a:effectLst/>
                          <a:latin typeface="#9Slide03 Oswald ExtraLight" panose="00000300000000000000" pitchFamily="2" charset="0"/>
                        </a:rPr>
                        <a:t>đất</a:t>
                      </a:r>
                      <a:r>
                        <a:rPr lang="en-US" sz="1800" dirty="0">
                          <a:effectLst/>
                          <a:latin typeface="#9Slide03 Oswald ExtraLight" panose="00000300000000000000" pitchFamily="2"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57965864"/>
                  </a:ext>
                </a:extLst>
              </a:tr>
              <a:tr h="450138">
                <a:tc vMerge="1">
                  <a:txBody>
                    <a:bodyPr/>
                    <a:lstStyle/>
                    <a:p>
                      <a:pPr/>
                      <a:endParaRPr dirty="0"/>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e. </a:t>
                      </a:r>
                      <a:r>
                        <a:rPr lang="en-US" sz="1800">
                          <a:effectLst/>
                          <a:latin typeface="#9Slide03 Oswald Light" panose="00000400000000000000" pitchFamily="2" charset="0"/>
                          <a:ea typeface="Times New Roman" panose="02020603050405020304" pitchFamily="18" charset="0"/>
                        </a:rPr>
                        <a:t>xây dựng giao thông xanh, phương tiện thân thiện, xử lý chất thải công nghiệp </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369782"/>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g. </a:t>
                      </a:r>
                      <a:r>
                        <a:rPr lang="en-US" sz="1800">
                          <a:effectLst/>
                          <a:latin typeface="#9Slide03 Oswald Light" panose="00000400000000000000" pitchFamily="2" charset="0"/>
                          <a:ea typeface="Times New Roman" panose="02020603050405020304" pitchFamily="18" charset="0"/>
                        </a:rPr>
                        <a:t>phần lớn là rừng trồng và rừng tái sinh tự nhiên </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918537"/>
                  </a:ext>
                </a:extLst>
              </a:tr>
              <a:tr h="450138">
                <a:tc rowSpan="3">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n-US" sz="1800" b="1" dirty="0">
                          <a:effectLst/>
                          <a:latin typeface="#9Slide03 Oswald ExtraLight" panose="00000300000000000000" pitchFamily="2" charset="0"/>
                          <a:ea typeface="Times New Roman" panose="02020603050405020304" pitchFamily="18" charset="0"/>
                        </a:rPr>
                        <a:t>3.</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Hiện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môi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trường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nước</a:t>
                      </a:r>
                      <a:r>
                        <a:rPr lang="en-US" sz="1800" dirty="0">
                          <a:effectLst/>
                          <a:latin typeface="#9Slide03 Oswald ExtraLight" panose="00000300000000000000" pitchFamily="2" charset="0"/>
                          <a:ea typeface="Times New Roman" panose="02020603050405020304" pitchFamily="18" charset="0"/>
                        </a:rPr>
                        <a:t>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h.</a:t>
                      </a:r>
                      <a:r>
                        <a:rPr lang="en-US" sz="1800">
                          <a:effectLst/>
                          <a:latin typeface="#9Slide03 Oswald Light" panose="00000400000000000000" pitchFamily="2" charset="0"/>
                          <a:ea typeface="Times New Roman" panose="02020603050405020304" pitchFamily="18" charset="0"/>
                        </a:rPr>
                        <a:t> hoạt động GTVT và công nghiệp</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02690"/>
                  </a:ext>
                </a:extLst>
              </a:tr>
              <a:tr h="369380">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a:effectLst/>
                          <a:latin typeface="#9Slide03 Oswald Light" panose="00000400000000000000" pitchFamily="2" charset="0"/>
                          <a:ea typeface="Times New Roman" panose="02020603050405020304" pitchFamily="18" charset="0"/>
                        </a:rPr>
                        <a:t>i. </a:t>
                      </a:r>
                      <a:r>
                        <a:rPr lang="en-US" sz="1800">
                          <a:effectLst/>
                          <a:latin typeface="#9Slide03 Oswald Light" panose="00000400000000000000" pitchFamily="2" charset="0"/>
                          <a:ea typeface="Times New Roman" panose="02020603050405020304" pitchFamily="18" charset="0"/>
                        </a:rPr>
                        <a:t>phủ xanh đất trống đồi núi trọc</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76593"/>
                  </a:ext>
                </a:extLst>
              </a:tr>
              <a:tr h="450138">
                <a:tc vMerge="1">
                  <a:txBody>
                    <a:bodyPr/>
                    <a:lstStyle/>
                    <a:p>
                      <a:pPr indent="180340" algn="just"/>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50000"/>
                        </a:lnSpc>
                      </a:pPr>
                      <a:r>
                        <a:rPr lang="en-US" sz="1800" b="1" dirty="0">
                          <a:effectLst/>
                          <a:latin typeface="#9Slide03 Oswald Light" panose="00000400000000000000" pitchFamily="2" charset="0"/>
                          <a:ea typeface="Times New Roman" panose="02020603050405020304" pitchFamily="18" charset="0"/>
                        </a:rPr>
                        <a:t>k. </a:t>
                      </a:r>
                      <a:r>
                        <a:rPr lang="en-US" sz="1800" dirty="0" err="1">
                          <a:effectLst/>
                          <a:latin typeface="#9Slide03 Oswald Light" panose="00000400000000000000" pitchFamily="2" charset="0"/>
                          <a:ea typeface="Times New Roman" panose="02020603050405020304" pitchFamily="18" charset="0"/>
                        </a:rPr>
                        <a:t>môi</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trường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không</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khí</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và</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nước</a:t>
                      </a:r>
                      <a:r>
                        <a:rPr lang="en-US" sz="1800" dirty="0">
                          <a:effectLst/>
                          <a:latin typeface="#9Slide03 Oswald Light" panose="00000400000000000000" pitchFamily="2" charset="0"/>
                          <a:ea typeface="Times New Roman" panose="02020603050405020304" pitchFamily="18" charset="0"/>
                        </a:rPr>
                        <a:t> ô </a:t>
                      </a:r>
                      <a:r>
                        <a:rPr lang="en-US" sz="1800" dirty="0" err="1">
                          <a:effectLst/>
                          <a:latin typeface="#9Slide03 Oswald Light" panose="00000400000000000000" pitchFamily="2" charset="0"/>
                          <a:ea typeface="Times New Roman" panose="02020603050405020304" pitchFamily="18" charset="0"/>
                        </a:rPr>
                        <a:t>nhiễm</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nghiêm</a:t>
                      </a:r>
                      <a:r>
                        <a:rPr lang="en-US" sz="1800" dirty="0">
                          <a:effectLst/>
                          <a:latin typeface="#9Slide03 Oswald Light" panose="00000400000000000000" pitchFamily="2" charset="0"/>
                          <a:ea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rPr>
                        <a:t>trọng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100936"/>
                  </a:ext>
                </a:extLst>
              </a:tr>
            </a:tbl>
          </a:graphicData>
        </a:graphic>
      </p:graphicFrame>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692" y="5441933"/>
            <a:ext cx="1402416" cy="128364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0000" y="17548"/>
            <a:ext cx="659264" cy="805685"/>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LUYỆN TẬP</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9"/>
          <a:stretch>
            <a:fillRect/>
          </a:stretch>
        </p:blipFill>
        <p:spPr>
          <a:xfrm>
            <a:off x="12392519" y="1411353"/>
            <a:ext cx="3242158" cy="1304811"/>
          </a:xfrm>
          <a:prstGeom prst="rect">
            <a:avLst/>
          </a:prstGeom>
        </p:spPr>
      </p:pic>
      <p:sp>
        <p:nvSpPr>
          <p:cNvPr id="33" name="TextBox 32">
            <a:extLst>
              <a:ext uri="{FF2B5EF4-FFF2-40B4-BE49-F238E27FC236}">
                <a16:creationId xmlns:a16="http://schemas.microsoft.com/office/drawing/2014/main" id="{5EF1CCB5-4A76-5533-F4BF-7F392A22371A}"/>
              </a:ext>
            </a:extLst>
          </p:cNvPr>
          <p:cNvSpPr txBox="1"/>
          <p:nvPr/>
        </p:nvSpPr>
        <p:spPr>
          <a:xfrm flipH="1">
            <a:off x="2997200" y="7757466"/>
            <a:ext cx="5451298" cy="461665"/>
          </a:xfrm>
          <a:prstGeom prst="rect">
            <a:avLst/>
          </a:prstGeom>
          <a:noFill/>
        </p:spPr>
        <p:txBody>
          <a:bodyPr wrap="square" rtlCol="0">
            <a:spAutoFit/>
          </a:bodyPr>
          <a:lstStyle/>
          <a:p>
            <a:pPr algn="ctr"/>
            <a:r>
              <a:rPr lang="en-US" sz="2400" b="1" dirty="0" err="1">
                <a:solidFill>
                  <a:srgbClr val="FF0000"/>
                </a:solidFill>
                <a:latin typeface="#9Slide03 Oswald ExtraLight" panose="00000300000000000000" pitchFamily="2" charset="0"/>
              </a:rPr>
              <a:t>Nối</a:t>
            </a:r>
            <a:r>
              <a:rPr lang="en-US" sz="2400" b="1" dirty="0">
                <a:solidFill>
                  <a:srgbClr val="FF0000"/>
                </a:solidFill>
                <a:latin typeface="#9Slide03 Oswald ExtraLight" panose="00000300000000000000" pitchFamily="2" charset="0"/>
              </a:rPr>
              <a:t> ý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B </a:t>
            </a:r>
            <a:r>
              <a:rPr lang="en-US" sz="2400" b="1" dirty="0" err="1">
                <a:solidFill>
                  <a:srgbClr val="FF0000"/>
                </a:solidFill>
                <a:latin typeface="#9Slide03 Oswald ExtraLight" panose="00000300000000000000" pitchFamily="2" charset="0"/>
              </a:rPr>
              <a:t>thích</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hợp</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với</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A</a:t>
            </a:r>
          </a:p>
        </p:txBody>
      </p:sp>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7878250" y="73404"/>
            <a:ext cx="634764" cy="634764"/>
          </a:xfrm>
          <a:prstGeom prst="rect">
            <a:avLst/>
          </a:prstGeom>
        </p:spPr>
      </p:pic>
      <p:pic>
        <p:nvPicPr>
          <p:cNvPr id="4" name="Picture 3" descr="A cartoon pencil with thumbs up&#10;&#10;Description automatically generated">
            <a:extLst>
              <a:ext uri="{FF2B5EF4-FFF2-40B4-BE49-F238E27FC236}">
                <a16:creationId xmlns:a16="http://schemas.microsoft.com/office/drawing/2014/main" id="{D8DE7593-34EF-84FD-9A79-CA37FF40492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56719" y="5257057"/>
            <a:ext cx="2438405" cy="1557531"/>
          </a:xfrm>
          <a:prstGeom prst="rect">
            <a:avLst/>
          </a:prstGeom>
        </p:spPr>
      </p:pic>
      <p:pic>
        <p:nvPicPr>
          <p:cNvPr id="15" name="Picture 14">
            <a:extLst>
              <a:ext uri="{FF2B5EF4-FFF2-40B4-BE49-F238E27FC236}">
                <a16:creationId xmlns:a16="http://schemas.microsoft.com/office/drawing/2014/main" id="{D1A655A4-14FA-5D22-DA24-6F874F2CB0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38165" y="-1349463"/>
            <a:ext cx="903290" cy="721729"/>
          </a:xfrm>
          <a:prstGeom prst="rect">
            <a:avLst/>
          </a:prstGeom>
        </p:spPr>
      </p:pic>
      <p:sp>
        <p:nvSpPr>
          <p:cNvPr id="26" name="TextBox 25">
            <a:extLst>
              <a:ext uri="{FF2B5EF4-FFF2-40B4-BE49-F238E27FC236}">
                <a16:creationId xmlns:a16="http://schemas.microsoft.com/office/drawing/2014/main" id="{03973171-663A-E6FB-8355-4D1014884380}"/>
              </a:ext>
            </a:extLst>
          </p:cNvPr>
          <p:cNvSpPr txBox="1"/>
          <p:nvPr/>
        </p:nvSpPr>
        <p:spPr>
          <a:xfrm>
            <a:off x="1189299" y="5532902"/>
            <a:ext cx="1481593" cy="1107996"/>
          </a:xfrm>
          <a:prstGeom prst="rect">
            <a:avLst/>
          </a:prstGeom>
          <a:noFill/>
          <a:ln>
            <a:solidFill>
              <a:srgbClr val="002060"/>
            </a:solidFill>
          </a:ln>
        </p:spPr>
        <p:txBody>
          <a:bodyPr wrap="square">
            <a:spAutoFit/>
          </a:bodyPr>
          <a:lstStyle/>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1. </a:t>
            </a:r>
            <a:r>
              <a:rPr lang="en-US" sz="2200" b="1" dirty="0">
                <a:solidFill>
                  <a:srgbClr val="996633"/>
                </a:solidFill>
                <a:effectLst/>
                <a:latin typeface="#9Slide03 Oswald ExtraLight" panose="00000300000000000000" pitchFamily="2" charset="0"/>
                <a:ea typeface="Times New Roman" panose="02020603050405020304" pitchFamily="18" charset="0"/>
              </a:rPr>
              <a:t>a – g – d</a:t>
            </a:r>
            <a:endParaRPr lang="en-US" sz="2200" b="1" dirty="0">
              <a:latin typeface="#9Slide03 Oswald ExtraLight" panose="00000300000000000000" pitchFamily="2" charset="0"/>
              <a:ea typeface="Times New Roman" panose="02020603050405020304" pitchFamily="18" charset="0"/>
            </a:endParaRPr>
          </a:p>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2. </a:t>
            </a:r>
            <a:r>
              <a:rPr lang="en-US" sz="2200" b="1" dirty="0">
                <a:solidFill>
                  <a:srgbClr val="00B050"/>
                </a:solidFill>
                <a:latin typeface="#9Slide03 Oswald ExtraLight" panose="00000300000000000000" pitchFamily="2" charset="0"/>
                <a:ea typeface="Times New Roman" panose="02020603050405020304" pitchFamily="18" charset="0"/>
              </a:rPr>
              <a:t>c </a:t>
            </a:r>
            <a:r>
              <a:rPr lang="en-US" sz="2200" b="1" dirty="0">
                <a:solidFill>
                  <a:srgbClr val="00B050"/>
                </a:solidFill>
                <a:effectLst/>
                <a:latin typeface="#9Slide03 Oswald ExtraLight" panose="00000300000000000000" pitchFamily="2" charset="0"/>
                <a:ea typeface="Times New Roman" panose="02020603050405020304" pitchFamily="18" charset="0"/>
              </a:rPr>
              <a:t>– b – </a:t>
            </a:r>
            <a:r>
              <a:rPr lang="en-US" sz="2200" b="1" dirty="0" err="1">
                <a:solidFill>
                  <a:srgbClr val="00B050"/>
                </a:solidFill>
                <a:effectLst/>
                <a:latin typeface="#9Slide03 Oswald ExtraLight" panose="00000300000000000000" pitchFamily="2" charset="0"/>
                <a:ea typeface="Times New Roman" panose="02020603050405020304" pitchFamily="18" charset="0"/>
              </a:rPr>
              <a:t>i</a:t>
            </a:r>
            <a:r>
              <a:rPr lang="en-US" sz="2200" b="1" dirty="0">
                <a:solidFill>
                  <a:srgbClr val="00B050"/>
                </a:solidFill>
                <a:effectLst/>
                <a:latin typeface="#9Slide03 Oswald ExtraLight" panose="00000300000000000000" pitchFamily="2" charset="0"/>
                <a:ea typeface="Times New Roman" panose="02020603050405020304" pitchFamily="18" charset="0"/>
              </a:rPr>
              <a:t> </a:t>
            </a:r>
          </a:p>
          <a:p>
            <a:pPr algn="just"/>
            <a:r>
              <a:rPr lang="en-US" sz="2200" b="1" dirty="0">
                <a:solidFill>
                  <a:srgbClr val="00B050"/>
                </a:solidFill>
                <a:latin typeface="#9Slide03 Oswald ExtraLight" panose="00000300000000000000" pitchFamily="2" charset="0"/>
                <a:ea typeface="Times New Roman" panose="02020603050405020304" pitchFamily="18" charset="0"/>
              </a:rPr>
              <a:t>   </a:t>
            </a:r>
            <a:r>
              <a:rPr lang="en-US" sz="2200" b="1" dirty="0">
                <a:solidFill>
                  <a:srgbClr val="000000"/>
                </a:solidFill>
                <a:effectLst/>
                <a:latin typeface="#9Slide03 Oswald ExtraLight" panose="00000300000000000000" pitchFamily="2" charset="0"/>
                <a:ea typeface="Times New Roman" panose="02020603050405020304" pitchFamily="18" charset="0"/>
              </a:rPr>
              <a:t>3. </a:t>
            </a:r>
            <a:r>
              <a:rPr lang="en-US" sz="2200" b="1" dirty="0">
                <a:solidFill>
                  <a:srgbClr val="00B0F0"/>
                </a:solidFill>
                <a:latin typeface="#9Slide03 Oswald ExtraLight" panose="00000300000000000000" pitchFamily="2" charset="0"/>
                <a:ea typeface="Times New Roman" panose="02020603050405020304" pitchFamily="18" charset="0"/>
              </a:rPr>
              <a:t>k</a:t>
            </a:r>
            <a:r>
              <a:rPr lang="en-US" sz="2200" b="1" dirty="0">
                <a:solidFill>
                  <a:srgbClr val="00B0F0"/>
                </a:solidFill>
                <a:effectLst/>
                <a:latin typeface="#9Slide03 Oswald ExtraLight" panose="00000300000000000000" pitchFamily="2" charset="0"/>
                <a:ea typeface="Times New Roman" panose="02020603050405020304" pitchFamily="18" charset="0"/>
              </a:rPr>
              <a:t> – h – e             </a:t>
            </a:r>
            <a:endParaRPr lang="en-US" sz="2200" b="1" dirty="0">
              <a:solidFill>
                <a:srgbClr val="7030A0"/>
              </a:solidFill>
              <a:latin typeface="#9Slide03 Oswald ExtraLight" panose="00000300000000000000" pitchFamily="2" charset="0"/>
              <a:ea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69B04592-70E5-2697-9861-133AA760C312}"/>
              </a:ext>
            </a:extLst>
          </p:cNvPr>
          <p:cNvCxnSpPr>
            <a:cxnSpLocks/>
          </p:cNvCxnSpPr>
          <p:nvPr/>
        </p:nvCxnSpPr>
        <p:spPr>
          <a:xfrm flipV="1">
            <a:off x="3671824" y="1530540"/>
            <a:ext cx="2141744" cy="437665"/>
          </a:xfrm>
          <a:prstGeom prst="straightConnector1">
            <a:avLst/>
          </a:prstGeom>
          <a:ln w="38100">
            <a:solidFill>
              <a:srgbClr val="39B54A"/>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B41EA17-F554-CF70-A2B8-315E76CCF753}"/>
              </a:ext>
            </a:extLst>
          </p:cNvPr>
          <p:cNvCxnSpPr>
            <a:cxnSpLocks/>
          </p:cNvCxnSpPr>
          <p:nvPr/>
        </p:nvCxnSpPr>
        <p:spPr>
          <a:xfrm>
            <a:off x="3671823" y="1989911"/>
            <a:ext cx="2124179" cy="802809"/>
          </a:xfrm>
          <a:prstGeom prst="straightConnector1">
            <a:avLst/>
          </a:prstGeom>
          <a:ln w="38100">
            <a:solidFill>
              <a:srgbClr val="39B54A"/>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337279A-2085-CBD9-B3C2-86BA12C961FD}"/>
              </a:ext>
            </a:extLst>
          </p:cNvPr>
          <p:cNvCxnSpPr>
            <a:cxnSpLocks/>
          </p:cNvCxnSpPr>
          <p:nvPr/>
        </p:nvCxnSpPr>
        <p:spPr>
          <a:xfrm flipV="1">
            <a:off x="3647439" y="1879801"/>
            <a:ext cx="2166129" cy="1432006"/>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E06C256-6E14-D72F-668B-2F777EA6FA71}"/>
              </a:ext>
            </a:extLst>
          </p:cNvPr>
          <p:cNvCxnSpPr>
            <a:cxnSpLocks/>
          </p:cNvCxnSpPr>
          <p:nvPr/>
        </p:nvCxnSpPr>
        <p:spPr>
          <a:xfrm>
            <a:off x="3671821" y="1989911"/>
            <a:ext cx="2099799" cy="1932244"/>
          </a:xfrm>
          <a:prstGeom prst="straightConnector1">
            <a:avLst/>
          </a:prstGeom>
          <a:ln w="38100">
            <a:solidFill>
              <a:srgbClr val="39B54A"/>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1565F4E-9EC4-3025-9952-354EFFA17A87}"/>
              </a:ext>
            </a:extLst>
          </p:cNvPr>
          <p:cNvCxnSpPr>
            <a:cxnSpLocks/>
          </p:cNvCxnSpPr>
          <p:nvPr/>
        </p:nvCxnSpPr>
        <p:spPr>
          <a:xfrm flipV="1">
            <a:off x="3647439" y="2373035"/>
            <a:ext cx="2148563" cy="938772"/>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B2739CF-FFD3-6EB1-A57C-F64721900813}"/>
              </a:ext>
            </a:extLst>
          </p:cNvPr>
          <p:cNvCxnSpPr>
            <a:cxnSpLocks/>
          </p:cNvCxnSpPr>
          <p:nvPr/>
        </p:nvCxnSpPr>
        <p:spPr>
          <a:xfrm>
            <a:off x="3647437" y="3327241"/>
            <a:ext cx="2148565" cy="1413257"/>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9F191D3-2FCC-4BCD-350B-1A6AFDDC3841}"/>
              </a:ext>
            </a:extLst>
          </p:cNvPr>
          <p:cNvCxnSpPr>
            <a:cxnSpLocks/>
          </p:cNvCxnSpPr>
          <p:nvPr/>
        </p:nvCxnSpPr>
        <p:spPr>
          <a:xfrm flipV="1">
            <a:off x="3677976" y="3285954"/>
            <a:ext cx="2135592" cy="14365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7C64A58-610D-DE1B-0B61-1B7CD72BE51C}"/>
              </a:ext>
            </a:extLst>
          </p:cNvPr>
          <p:cNvCxnSpPr>
            <a:cxnSpLocks/>
          </p:cNvCxnSpPr>
          <p:nvPr/>
        </p:nvCxnSpPr>
        <p:spPr>
          <a:xfrm flipV="1">
            <a:off x="3652080" y="4346590"/>
            <a:ext cx="2143922" cy="39390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638C5C3-81E8-267A-5EB4-0858DB3D98A7}"/>
              </a:ext>
            </a:extLst>
          </p:cNvPr>
          <p:cNvCxnSpPr>
            <a:cxnSpLocks/>
          </p:cNvCxnSpPr>
          <p:nvPr/>
        </p:nvCxnSpPr>
        <p:spPr>
          <a:xfrm>
            <a:off x="3652080" y="4697086"/>
            <a:ext cx="2119540" cy="4018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28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1500"/>
                                        <p:tgtEl>
                                          <p:spTgt spid="44"/>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1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1500"/>
                                        <p:tgtEl>
                                          <p:spTgt spid="40"/>
                                        </p:tgtEl>
                                      </p:cBhvr>
                                    </p:animEffect>
                                  </p:childTnLst>
                                </p:cTn>
                              </p:par>
                              <p:par>
                                <p:cTn id="19" presetID="22" presetClass="entr" presetSubtype="8"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1500"/>
                                        <p:tgtEl>
                                          <p:spTgt spid="52"/>
                                        </p:tgtEl>
                                      </p:cBhvr>
                                    </p:animEffect>
                                  </p:childTnLst>
                                </p:cTn>
                              </p:par>
                              <p:par>
                                <p:cTn id="22" presetID="22" presetClass="entr" presetSubtype="8"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1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1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1500"/>
                                        <p:tgtEl>
                                          <p:spTgt spid="58"/>
                                        </p:tgtEl>
                                      </p:cBhvr>
                                    </p:animEffect>
                                  </p:childTnLst>
                                </p:cTn>
                              </p:par>
                              <p:par>
                                <p:cTn id="33" presetID="22" presetClass="entr" presetSubtype="8"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1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725" y="1102828"/>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VẬN DỤNG</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8942" y="4242959"/>
            <a:ext cx="636685" cy="706828"/>
          </a:xfrm>
          <a:prstGeom prst="rect">
            <a:avLst/>
          </a:prstGeom>
        </p:spPr>
      </p:pic>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8011253" y="-1491679"/>
            <a:ext cx="634764" cy="634764"/>
          </a:xfrm>
          <a:prstGeom prst="rect">
            <a:avLst/>
          </a:prstGeom>
        </p:spPr>
      </p:pic>
      <p:pic>
        <p:nvPicPr>
          <p:cNvPr id="4" name="Picture 3" descr="A cartoon pencil with thumbs up&#10;&#10;Description automatically generated">
            <a:extLst>
              <a:ext uri="{FF2B5EF4-FFF2-40B4-BE49-F238E27FC236}">
                <a16:creationId xmlns:a16="http://schemas.microsoft.com/office/drawing/2014/main" id="{D8DE7593-34EF-84FD-9A79-CA37FF40492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87316" y="7010380"/>
            <a:ext cx="2438405" cy="1557531"/>
          </a:xfrm>
          <a:prstGeom prst="rect">
            <a:avLst/>
          </a:prstGeom>
        </p:spPr>
      </p:pic>
      <p:pic>
        <p:nvPicPr>
          <p:cNvPr id="15" name="Picture 14">
            <a:extLst>
              <a:ext uri="{FF2B5EF4-FFF2-40B4-BE49-F238E27FC236}">
                <a16:creationId xmlns:a16="http://schemas.microsoft.com/office/drawing/2014/main" id="{2C12347C-AC19-12E8-40F4-5775873171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61586" y="28603"/>
            <a:ext cx="903290" cy="721729"/>
          </a:xfrm>
          <a:prstGeom prst="rect">
            <a:avLst/>
          </a:prstGeom>
        </p:spPr>
      </p:pic>
      <p:sp>
        <p:nvSpPr>
          <p:cNvPr id="23" name="TextBox 22">
            <a:extLst>
              <a:ext uri="{FF2B5EF4-FFF2-40B4-BE49-F238E27FC236}">
                <a16:creationId xmlns:a16="http://schemas.microsoft.com/office/drawing/2014/main" id="{C06586F7-7474-8DE8-01A0-FB9FB3850D92}"/>
              </a:ext>
            </a:extLst>
          </p:cNvPr>
          <p:cNvSpPr txBox="1"/>
          <p:nvPr/>
        </p:nvSpPr>
        <p:spPr>
          <a:xfrm>
            <a:off x="7279218" y="1132076"/>
            <a:ext cx="4595057" cy="707886"/>
          </a:xfrm>
          <a:prstGeom prst="rect">
            <a:avLst/>
          </a:prstGeom>
          <a:noFill/>
        </p:spPr>
        <p:txBody>
          <a:bodyPr wrap="square">
            <a:spAutoFit/>
          </a:bodyPr>
          <a:lstStyle/>
          <a:p>
            <a:pPr algn="just"/>
            <a:r>
              <a:rPr lang="vi-VN" sz="2000" b="1" dirty="0">
                <a:solidFill>
                  <a:srgbClr val="FE655C"/>
                </a:solidFill>
                <a:latin typeface="#9Slide03 Oswald ExtraLight" panose="00000300000000000000" pitchFamily="2" charset="0"/>
              </a:rPr>
              <a:t>Phương án 2: Sưu tầm thông tin, hình ảnh phản ánh thực trạng môi trường ở địa phương em sinh sống.</a:t>
            </a:r>
          </a:p>
        </p:txBody>
      </p:sp>
      <p:sp>
        <p:nvSpPr>
          <p:cNvPr id="30" name="TextBox 29">
            <a:extLst>
              <a:ext uri="{FF2B5EF4-FFF2-40B4-BE49-F238E27FC236}">
                <a16:creationId xmlns:a16="http://schemas.microsoft.com/office/drawing/2014/main" id="{12539459-F59F-A580-41F5-39093F1C1087}"/>
              </a:ext>
            </a:extLst>
          </p:cNvPr>
          <p:cNvSpPr txBox="1"/>
          <p:nvPr/>
        </p:nvSpPr>
        <p:spPr>
          <a:xfrm>
            <a:off x="850184" y="1157601"/>
            <a:ext cx="6166757" cy="400110"/>
          </a:xfrm>
          <a:prstGeom prst="rect">
            <a:avLst/>
          </a:prstGeom>
          <a:noFill/>
        </p:spPr>
        <p:txBody>
          <a:bodyPr wrap="square">
            <a:spAutoFit/>
          </a:bodyPr>
          <a:lstStyle/>
          <a:p>
            <a:pPr algn="just"/>
            <a:r>
              <a:rPr lang="vi-VN" sz="2000" b="1" dirty="0">
                <a:solidFill>
                  <a:srgbClr val="FE655C"/>
                </a:solidFill>
                <a:latin typeface="#9Slide03 Oswald ExtraLight" panose="00000300000000000000" pitchFamily="2" charset="0"/>
              </a:rPr>
              <a:t>Phương án 1: Đọc nội dung trong hộp thông tin sau:</a:t>
            </a:r>
          </a:p>
        </p:txBody>
      </p:sp>
      <p:sp>
        <p:nvSpPr>
          <p:cNvPr id="36" name="TextBox 35">
            <a:extLst>
              <a:ext uri="{FF2B5EF4-FFF2-40B4-BE49-F238E27FC236}">
                <a16:creationId xmlns:a16="http://schemas.microsoft.com/office/drawing/2014/main" id="{7A7DA937-2AD1-2E11-221C-08E314561031}"/>
              </a:ext>
            </a:extLst>
          </p:cNvPr>
          <p:cNvSpPr txBox="1"/>
          <p:nvPr/>
        </p:nvSpPr>
        <p:spPr>
          <a:xfrm>
            <a:off x="924921" y="1677799"/>
            <a:ext cx="5386553" cy="3416320"/>
          </a:xfrm>
          <a:prstGeom prst="rect">
            <a:avLst/>
          </a:prstGeom>
          <a:solidFill>
            <a:srgbClr val="FFCCFF">
              <a:alpha val="56863"/>
            </a:srgbClr>
          </a:solidFill>
          <a:ln>
            <a:solidFill>
              <a:srgbClr val="FF9966"/>
            </a:solidFill>
          </a:ln>
        </p:spPr>
        <p:txBody>
          <a:bodyPr wrap="square">
            <a:spAutoFit/>
          </a:bodyPr>
          <a:lstStyle/>
          <a:p>
            <a:pPr algn="just"/>
            <a:r>
              <a:rPr lang="vi-VN" dirty="0">
                <a:solidFill>
                  <a:srgbClr val="000000"/>
                </a:solidFill>
                <a:latin typeface="#9Slide03 Oswald ExtraLight" panose="00000300000000000000" pitchFamily="2" charset="0"/>
              </a:rPr>
              <a:t>Trí tuệ nhân tạo (AI) được coi là công nghệ sẽ thay đổi toàn diện thế giới. Việc áp dụng trí tuệ nhân tạo vào quản lý, bảo vệ môi trường đã hỗ trợ trong việc giảm lượng khí toàn cầu. Các ứng dụng của AI trong lĩnh vực năng lượng và giao thông sẽ góp phần giảm phát thải bằng việc giảm năng lượng tiêu thụ khi tối ưu nguyên liệu đầu vào, tự động hóa các quy trình. Công nghệ máy bay không người lái được sử dụng để quay, chụp </a:t>
            </a:r>
            <a:r>
              <a:rPr lang="vi-VN" dirty="0" err="1">
                <a:solidFill>
                  <a:srgbClr val="000000"/>
                </a:solidFill>
                <a:latin typeface="#9Slide03 Oswald ExtraLight" panose="00000300000000000000" pitchFamily="2" charset="0"/>
              </a:rPr>
              <a:t>video</a:t>
            </a:r>
            <a:r>
              <a:rPr lang="vi-VN" dirty="0">
                <a:solidFill>
                  <a:srgbClr val="000000"/>
                </a:solidFill>
                <a:latin typeface="#9Slide03 Oswald ExtraLight" panose="00000300000000000000" pitchFamily="2" charset="0"/>
              </a:rPr>
              <a:t> hoặc hình ảnh trên không cho một nghiên cứu tình hưởng của biến đổi khí hậu đến môi trường khu vực được khảo sát.... Đồng thời các hình như được chụp có thể được ghép lại với nhau để tạo thành các loại bán đó. Trên cơ sở đó, AI có thể phân tích những bạn đó được lập để dự đoán các vấn đề như mực nước biển dâng ở khu vực ven biển, sự thay đổi sinh thái rừng,…</a:t>
            </a:r>
          </a:p>
        </p:txBody>
      </p:sp>
      <p:sp>
        <p:nvSpPr>
          <p:cNvPr id="38" name="TextBox 37">
            <a:extLst>
              <a:ext uri="{FF2B5EF4-FFF2-40B4-BE49-F238E27FC236}">
                <a16:creationId xmlns:a16="http://schemas.microsoft.com/office/drawing/2014/main" id="{05EC0636-5967-1671-6444-C9A472FDCC5D}"/>
              </a:ext>
            </a:extLst>
          </p:cNvPr>
          <p:cNvSpPr txBox="1"/>
          <p:nvPr/>
        </p:nvSpPr>
        <p:spPr>
          <a:xfrm>
            <a:off x="924920" y="5564505"/>
            <a:ext cx="5386553" cy="1015663"/>
          </a:xfrm>
          <a:prstGeom prst="rect">
            <a:avLst/>
          </a:prstGeom>
          <a:solidFill>
            <a:srgbClr val="92D050"/>
          </a:solidFill>
          <a:ln>
            <a:solidFill>
              <a:srgbClr val="00B050"/>
            </a:solidFill>
          </a:ln>
        </p:spPr>
        <p:txBody>
          <a:bodyPr wrap="square">
            <a:spAutoFit/>
          </a:bodyPr>
          <a:lstStyle/>
          <a:p>
            <a:pPr algn="just"/>
            <a:r>
              <a:rPr lang="vi-VN" sz="2000" dirty="0">
                <a:latin typeface="#9Slide03 Oswald ExtraLight" panose="00000300000000000000" pitchFamily="2" charset="0"/>
              </a:rPr>
              <a:t>Trình bày về một số ứng dụng liên quan đến công nghệ AI trong quản lí, sử dụng và bảo vệ tài nguyên thiên nhiên, môi trường ở nước ta </a:t>
            </a:r>
            <a:r>
              <a:rPr lang="en-US" sz="2000" dirty="0" err="1">
                <a:latin typeface="#9Slide03 Oswald ExtraLight" panose="00000300000000000000" pitchFamily="2" charset="0"/>
              </a:rPr>
              <a:t>bằng</a:t>
            </a:r>
            <a:r>
              <a:rPr lang="vi-VN" sz="2000" dirty="0">
                <a:latin typeface="#9Slide03 Oswald ExtraLight" panose="00000300000000000000" pitchFamily="2" charset="0"/>
              </a:rPr>
              <a:t> </a:t>
            </a:r>
            <a:r>
              <a:rPr lang="vi-VN" sz="2000" dirty="0" err="1">
                <a:latin typeface="#9Slide03 Oswald ExtraLight" panose="00000300000000000000" pitchFamily="2" charset="0"/>
              </a:rPr>
              <a:t>file</a:t>
            </a:r>
            <a:r>
              <a:rPr lang="vi-VN" sz="2000" dirty="0">
                <a:latin typeface="#9Slide03 Oswald ExtraLight" panose="00000300000000000000" pitchFamily="2" charset="0"/>
              </a:rPr>
              <a:t> </a:t>
            </a:r>
            <a:r>
              <a:rPr lang="vi-VN" sz="2000" dirty="0" err="1">
                <a:latin typeface="#9Slide03 Oswald ExtraLight" panose="00000300000000000000" pitchFamily="2" charset="0"/>
              </a:rPr>
              <a:t>word</a:t>
            </a:r>
            <a:r>
              <a:rPr lang="vi-VN" sz="2000" dirty="0">
                <a:latin typeface="#9Slide03 Oswald ExtraLight" panose="00000300000000000000" pitchFamily="2" charset="0"/>
              </a:rPr>
              <a:t> hoặc </a:t>
            </a:r>
            <a:r>
              <a:rPr lang="vi-VN" sz="2000" dirty="0" err="1">
                <a:latin typeface="#9Slide03 Oswald ExtraLight" panose="00000300000000000000" pitchFamily="2" charset="0"/>
              </a:rPr>
              <a:t>powerpoint</a:t>
            </a:r>
            <a:r>
              <a:rPr lang="vi-VN" sz="2000" dirty="0">
                <a:latin typeface="#9Slide03 Oswald ExtraLight" panose="00000300000000000000" pitchFamily="2" charset="0"/>
              </a:rPr>
              <a:t>.</a:t>
            </a:r>
          </a:p>
        </p:txBody>
      </p:sp>
      <p:pic>
        <p:nvPicPr>
          <p:cNvPr id="39" name="Graphic 38" descr="Right pointing backhand index with solid fill">
            <a:extLst>
              <a:ext uri="{FF2B5EF4-FFF2-40B4-BE49-F238E27FC236}">
                <a16:creationId xmlns:a16="http://schemas.microsoft.com/office/drawing/2014/main" id="{C924C28A-676F-554A-2BC1-D9A684D62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97854" y="1084915"/>
            <a:ext cx="509655" cy="509655"/>
          </a:xfrm>
          <a:prstGeom prst="rect">
            <a:avLst/>
          </a:prstGeom>
        </p:spPr>
      </p:pic>
      <p:pic>
        <p:nvPicPr>
          <p:cNvPr id="48" name="Picture 47" descr="A collection of garbage icons&#10;&#10;Description automatically generated">
            <a:extLst>
              <a:ext uri="{FF2B5EF4-FFF2-40B4-BE49-F238E27FC236}">
                <a16:creationId xmlns:a16="http://schemas.microsoft.com/office/drawing/2014/main" id="{7A5699FC-3FF4-F4E4-D9CC-06067424C85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86761" y="2062097"/>
            <a:ext cx="4283620" cy="4254677"/>
          </a:xfrm>
          <a:prstGeom prst="rect">
            <a:avLst/>
          </a:prstGeom>
          <a:ln>
            <a:noFill/>
          </a:ln>
          <a:effectLst>
            <a:outerShdw blurRad="292100" dist="139700" dir="2700000" algn="tl" rotWithShape="0">
              <a:srgbClr val="333333">
                <a:alpha val="65000"/>
              </a:srgbClr>
            </a:outerShdw>
          </a:effectLst>
        </p:spPr>
      </p:pic>
      <p:pic>
        <p:nvPicPr>
          <p:cNvPr id="50" name="Picture 49" descr="A black and green floral design&#10;&#10;Description automatically generated">
            <a:extLst>
              <a:ext uri="{FF2B5EF4-FFF2-40B4-BE49-F238E27FC236}">
                <a16:creationId xmlns:a16="http://schemas.microsoft.com/office/drawing/2014/main" id="{8E39C4C4-9CF5-1143-2363-6B2EB36537D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704978" y="-131410"/>
            <a:ext cx="5485798" cy="6802632"/>
          </a:xfrm>
          <a:prstGeom prst="rect">
            <a:avLst/>
          </a:prstGeom>
          <a:ln>
            <a:noFill/>
          </a:ln>
          <a:effectLst>
            <a:outerShdw blurRad="292100" dist="139700" dir="2700000" algn="tl" rotWithShape="0">
              <a:srgbClr val="333333">
                <a:alpha val="65000"/>
              </a:srgbClr>
            </a:outerShdw>
          </a:effectLst>
        </p:spPr>
      </p:pic>
      <p:pic>
        <p:nvPicPr>
          <p:cNvPr id="51" name="Picture 50" descr="A tree with colorful leaves and a person's head&#10;&#10;Description automatically generated">
            <a:extLst>
              <a:ext uri="{FF2B5EF4-FFF2-40B4-BE49-F238E27FC236}">
                <a16:creationId xmlns:a16="http://schemas.microsoft.com/office/drawing/2014/main" id="{10F2432D-3303-426E-010F-8AAA20B0B0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3173438" y="-565785"/>
            <a:ext cx="3097527" cy="346030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D428AED8-FE33-5A04-027F-CED478D648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71747" y="-1504856"/>
            <a:ext cx="5189926" cy="754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39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10843"/>
            <a:ext cx="12192000" cy="6847157"/>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3825"/>
            <a:ext cx="1713369" cy="1568263"/>
          </a:xfrm>
          <a:prstGeom prst="rect">
            <a:avLst/>
          </a:prstGeom>
          <a:ln>
            <a:noFill/>
          </a:ln>
          <a:effectLst>
            <a:outerShdw blurRad="292100" dist="139700" dir="2700000" algn="tl" rotWithShape="0">
              <a:srgbClr val="333333">
                <a:alpha val="65000"/>
              </a:srgbClr>
            </a:outerShdw>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866" y="2732628"/>
            <a:ext cx="509654" cy="509654"/>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550" y="916135"/>
            <a:ext cx="509655" cy="509655"/>
          </a:xfrm>
          <a:prstGeom prst="rect">
            <a:avLst/>
          </a:prstGeom>
        </p:spPr>
      </p:pic>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8942" y="4242959"/>
            <a:ext cx="636685" cy="706828"/>
          </a:xfrm>
          <a:prstGeom prst="rect">
            <a:avLst/>
          </a:prstGeom>
        </p:spPr>
      </p:pic>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8011253" y="-1491679"/>
            <a:ext cx="634764" cy="634764"/>
          </a:xfrm>
          <a:prstGeom prst="rect">
            <a:avLst/>
          </a:prstGeom>
        </p:spPr>
      </p:pic>
      <p:pic>
        <p:nvPicPr>
          <p:cNvPr id="15" name="Picture 14">
            <a:extLst>
              <a:ext uri="{FF2B5EF4-FFF2-40B4-BE49-F238E27FC236}">
                <a16:creationId xmlns:a16="http://schemas.microsoft.com/office/drawing/2014/main" id="{2C12347C-AC19-12E8-40F4-5775873171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45701" y="-192371"/>
            <a:ext cx="903290" cy="721729"/>
          </a:xfrm>
          <a:prstGeom prst="rect">
            <a:avLst/>
          </a:prstGeom>
        </p:spPr>
      </p:pic>
      <p:sp>
        <p:nvSpPr>
          <p:cNvPr id="38" name="TextBox 37">
            <a:extLst>
              <a:ext uri="{FF2B5EF4-FFF2-40B4-BE49-F238E27FC236}">
                <a16:creationId xmlns:a16="http://schemas.microsoft.com/office/drawing/2014/main" id="{05EC0636-5967-1671-6444-C9A472FDCC5D}"/>
              </a:ext>
            </a:extLst>
          </p:cNvPr>
          <p:cNvSpPr txBox="1"/>
          <p:nvPr/>
        </p:nvSpPr>
        <p:spPr>
          <a:xfrm>
            <a:off x="924921" y="7018398"/>
            <a:ext cx="5386553" cy="1015663"/>
          </a:xfrm>
          <a:prstGeom prst="rect">
            <a:avLst/>
          </a:prstGeom>
          <a:solidFill>
            <a:srgbClr val="92D050"/>
          </a:solidFill>
          <a:ln>
            <a:solidFill>
              <a:srgbClr val="00B050"/>
            </a:solidFill>
          </a:ln>
        </p:spPr>
        <p:txBody>
          <a:bodyPr wrap="square">
            <a:spAutoFit/>
          </a:bodyPr>
          <a:lstStyle/>
          <a:p>
            <a:pPr algn="just"/>
            <a:r>
              <a:rPr lang="vi-VN" sz="2000" dirty="0">
                <a:latin typeface="#9Slide03 Oswald ExtraLight" panose="00000300000000000000" pitchFamily="2" charset="0"/>
              </a:rPr>
              <a:t>Trình bày về một số ứng dụng liên quan đến công nghệ AI trong quản lí, sử dụng và bảo vệ tài nguyên thiên nhiên, môi trường ở nước ta </a:t>
            </a:r>
            <a:r>
              <a:rPr lang="en-US" sz="2000" dirty="0" err="1">
                <a:latin typeface="#9Slide03 Oswald ExtraLight" panose="00000300000000000000" pitchFamily="2" charset="0"/>
              </a:rPr>
              <a:t>bằng</a:t>
            </a:r>
            <a:r>
              <a:rPr lang="vi-VN" sz="2000" dirty="0">
                <a:latin typeface="#9Slide03 Oswald ExtraLight" panose="00000300000000000000" pitchFamily="2" charset="0"/>
              </a:rPr>
              <a:t> </a:t>
            </a:r>
            <a:r>
              <a:rPr lang="vi-VN" sz="2000" dirty="0" err="1">
                <a:latin typeface="#9Slide03 Oswald ExtraLight" panose="00000300000000000000" pitchFamily="2" charset="0"/>
              </a:rPr>
              <a:t>file</a:t>
            </a:r>
            <a:r>
              <a:rPr lang="vi-VN" sz="2000" dirty="0">
                <a:latin typeface="#9Slide03 Oswald ExtraLight" panose="00000300000000000000" pitchFamily="2" charset="0"/>
              </a:rPr>
              <a:t> </a:t>
            </a:r>
            <a:r>
              <a:rPr lang="vi-VN" sz="2000" dirty="0" err="1">
                <a:latin typeface="#9Slide03 Oswald ExtraLight" panose="00000300000000000000" pitchFamily="2" charset="0"/>
              </a:rPr>
              <a:t>word</a:t>
            </a:r>
            <a:r>
              <a:rPr lang="vi-VN" sz="2000" dirty="0">
                <a:latin typeface="#9Slide03 Oswald ExtraLight" panose="00000300000000000000" pitchFamily="2" charset="0"/>
              </a:rPr>
              <a:t> hoặc </a:t>
            </a:r>
            <a:r>
              <a:rPr lang="vi-VN" sz="2000" dirty="0" err="1">
                <a:latin typeface="#9Slide03 Oswald ExtraLight" panose="00000300000000000000" pitchFamily="2" charset="0"/>
              </a:rPr>
              <a:t>powerpoint</a:t>
            </a:r>
            <a:r>
              <a:rPr lang="vi-VN" sz="2000" dirty="0">
                <a:latin typeface="#9Slide03 Oswald ExtraLight" panose="00000300000000000000" pitchFamily="2" charset="0"/>
              </a:rPr>
              <a:t>.</a:t>
            </a:r>
          </a:p>
        </p:txBody>
      </p:sp>
      <p:pic>
        <p:nvPicPr>
          <p:cNvPr id="39" name="Graphic 38" descr="Right pointing backhand index with solid fill">
            <a:extLst>
              <a:ext uri="{FF2B5EF4-FFF2-40B4-BE49-F238E27FC236}">
                <a16:creationId xmlns:a16="http://schemas.microsoft.com/office/drawing/2014/main" id="{C924C28A-676F-554A-2BC1-D9A684D62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004" y="384349"/>
            <a:ext cx="509655" cy="509655"/>
          </a:xfrm>
          <a:prstGeom prst="rect">
            <a:avLst/>
          </a:prstGeom>
        </p:spPr>
      </p:pic>
      <p:pic>
        <p:nvPicPr>
          <p:cNvPr id="48" name="Picture 47" descr="A collection of garbage icons&#10;&#10;Description automatically generated">
            <a:extLst>
              <a:ext uri="{FF2B5EF4-FFF2-40B4-BE49-F238E27FC236}">
                <a16:creationId xmlns:a16="http://schemas.microsoft.com/office/drawing/2014/main" id="{7A5699FC-3FF4-F4E4-D9CC-06067424C85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65182" y="1937200"/>
            <a:ext cx="1789522" cy="1777431"/>
          </a:xfrm>
          <a:prstGeom prst="rect">
            <a:avLst/>
          </a:prstGeom>
        </p:spPr>
      </p:pic>
      <p:pic>
        <p:nvPicPr>
          <p:cNvPr id="13" name="Picture 12" descr="A black and green floral design&#10;&#10;Description automatically generated">
            <a:extLst>
              <a:ext uri="{FF2B5EF4-FFF2-40B4-BE49-F238E27FC236}">
                <a16:creationId xmlns:a16="http://schemas.microsoft.com/office/drawing/2014/main" id="{60CCD848-33E0-BA5C-38FA-BD98D052BA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95159" y="27684"/>
            <a:ext cx="5485798" cy="6802632"/>
          </a:xfrm>
          <a:prstGeom prst="rect">
            <a:avLst/>
          </a:prstGeom>
          <a:ln>
            <a:noFill/>
          </a:ln>
          <a:effectLst>
            <a:outerShdw blurRad="292100" dist="139700" dir="2700000" algn="tl" rotWithShape="0">
              <a:srgbClr val="333333">
                <a:alpha val="65000"/>
              </a:srgbClr>
            </a:outerShdw>
          </a:effectLst>
        </p:spPr>
      </p:pic>
      <p:pic>
        <p:nvPicPr>
          <p:cNvPr id="19" name="Picture 18" descr="A tree with colorful leaves and a person's head&#10;&#10;Description automatically generated">
            <a:extLst>
              <a:ext uri="{FF2B5EF4-FFF2-40B4-BE49-F238E27FC236}">
                <a16:creationId xmlns:a16="http://schemas.microsoft.com/office/drawing/2014/main" id="{C0C6AE85-929F-3765-799C-8BB25242997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90936" y="-149555"/>
            <a:ext cx="3097527" cy="3460308"/>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BC4471D4-228A-D265-6AA0-06F18993F1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89292" y="1937200"/>
            <a:ext cx="5189926" cy="3788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547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CCA5F46-5553-4A4C-90E2-C7F775441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2BCDFB46-A47A-44FB-B81C-4E91E78A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7112" y="7367"/>
            <a:ext cx="5164636" cy="6343974"/>
          </a:xfrm>
          <a:custGeom>
            <a:avLst/>
            <a:gdLst>
              <a:gd name="connsiteX0" fmla="*/ 284254 w 5141057"/>
              <a:gd name="connsiteY0" fmla="*/ 0 h 6370414"/>
              <a:gd name="connsiteX1" fmla="*/ 5141057 w 5141057"/>
              <a:gd name="connsiteY1" fmla="*/ 0 h 6370414"/>
              <a:gd name="connsiteX2" fmla="*/ 5141057 w 5141057"/>
              <a:gd name="connsiteY2" fmla="*/ 6370414 h 6370414"/>
              <a:gd name="connsiteX3" fmla="*/ 0 w 5141057"/>
              <a:gd name="connsiteY3" fmla="*/ 6132100 h 6370414"/>
            </a:gdLst>
            <a:ahLst/>
            <a:cxnLst>
              <a:cxn ang="0">
                <a:pos x="connsiteX0" y="connsiteY0"/>
              </a:cxn>
              <a:cxn ang="0">
                <a:pos x="connsiteX1" y="connsiteY1"/>
              </a:cxn>
              <a:cxn ang="0">
                <a:pos x="connsiteX2" y="connsiteY2"/>
              </a:cxn>
              <a:cxn ang="0">
                <a:pos x="connsiteX3" y="connsiteY3"/>
              </a:cxn>
            </a:cxnLst>
            <a:rect l="l" t="t" r="r" b="b"/>
            <a:pathLst>
              <a:path w="5141057" h="6370414">
                <a:moveTo>
                  <a:pt x="284254" y="0"/>
                </a:moveTo>
                <a:lnTo>
                  <a:pt x="5141057" y="0"/>
                </a:lnTo>
                <a:lnTo>
                  <a:pt x="5141057" y="6370414"/>
                </a:lnTo>
                <a:lnTo>
                  <a:pt x="0" y="6132100"/>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5023BE-075A-48F9-AA4D-F4AB0F691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9616" y="7324"/>
            <a:ext cx="5022173" cy="6233689"/>
          </a:xfrm>
          <a:custGeom>
            <a:avLst/>
            <a:gdLst>
              <a:gd name="connsiteX0" fmla="*/ 274783 w 5022173"/>
              <a:gd name="connsiteY0" fmla="*/ 0 h 6233689"/>
              <a:gd name="connsiteX1" fmla="*/ 5022173 w 5022173"/>
              <a:gd name="connsiteY1" fmla="*/ 0 h 6233689"/>
              <a:gd name="connsiteX2" fmla="*/ 5022173 w 5022173"/>
              <a:gd name="connsiteY2" fmla="*/ 6233689 h 6233689"/>
              <a:gd name="connsiteX3" fmla="*/ 73182 w 5022173"/>
              <a:gd name="connsiteY3" fmla="*/ 6004299 h 6233689"/>
              <a:gd name="connsiteX4" fmla="*/ 73177 w 5022173"/>
              <a:gd name="connsiteY4" fmla="*/ 6004297 h 6233689"/>
              <a:gd name="connsiteX5" fmla="*/ 68992 w 5022173"/>
              <a:gd name="connsiteY5" fmla="*/ 6004105 h 6233689"/>
              <a:gd name="connsiteX6" fmla="*/ 29644 w 5022173"/>
              <a:gd name="connsiteY6" fmla="*/ 5999465 h 6233689"/>
              <a:gd name="connsiteX7" fmla="*/ 31 w 5022173"/>
              <a:gd name="connsiteY7" fmla="*/ 5966972 h 6233689"/>
              <a:gd name="connsiteX8" fmla="*/ 269783 w 5022173"/>
              <a:gd name="connsiteY8" fmla="*/ 103493 h 623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2173" h="6233689">
                <a:moveTo>
                  <a:pt x="274783" y="0"/>
                </a:moveTo>
                <a:lnTo>
                  <a:pt x="5022173" y="0"/>
                </a:lnTo>
                <a:lnTo>
                  <a:pt x="5022173" y="6233689"/>
                </a:lnTo>
                <a:lnTo>
                  <a:pt x="73182" y="6004299"/>
                </a:lnTo>
                <a:cubicBezTo>
                  <a:pt x="73180" y="6004298"/>
                  <a:pt x="73179" y="6004297"/>
                  <a:pt x="73177" y="6004297"/>
                </a:cubicBezTo>
                <a:lnTo>
                  <a:pt x="68992" y="6004105"/>
                </a:lnTo>
                <a:lnTo>
                  <a:pt x="29644" y="5999465"/>
                </a:lnTo>
                <a:cubicBezTo>
                  <a:pt x="12514" y="5998623"/>
                  <a:pt x="-720" y="5984105"/>
                  <a:pt x="31" y="5966972"/>
                </a:cubicBezTo>
                <a:cubicBezTo>
                  <a:pt x="38867" y="5034763"/>
                  <a:pt x="189723" y="1765679"/>
                  <a:pt x="269783" y="103493"/>
                </a:cubicBezTo>
                <a:close/>
              </a:path>
            </a:pathLst>
          </a:custGeom>
          <a:blipFill>
            <a:blip r:embed="rId3"/>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4" name="Picture 33" descr="An abstract burst of blue and pink">
            <a:extLst>
              <a:ext uri="{FF2B5EF4-FFF2-40B4-BE49-F238E27FC236}">
                <a16:creationId xmlns:a16="http://schemas.microsoft.com/office/drawing/2014/main" id="{8FC0650C-8465-E11E-492F-88A04E2917D3}"/>
              </a:ext>
            </a:extLst>
          </p:cNvPr>
          <p:cNvPicPr>
            <a:picLocks noChangeAspect="1"/>
          </p:cNvPicPr>
          <p:nvPr/>
        </p:nvPicPr>
        <p:blipFill rotWithShape="1">
          <a:blip r:embed="rId4">
            <a:alphaModFix amt="83000"/>
          </a:blip>
          <a:srcRect l="28081" r="26601" b="-1"/>
          <a:stretch/>
        </p:blipFill>
        <p:spPr>
          <a:xfrm>
            <a:off x="7169582" y="2900"/>
            <a:ext cx="5022173" cy="6233689"/>
          </a:xfrm>
          <a:custGeom>
            <a:avLst/>
            <a:gdLst/>
            <a:ahLst/>
            <a:cxnLst/>
            <a:rect l="l" t="t" r="r" b="b"/>
            <a:pathLst>
              <a:path w="5022173" h="6233689">
                <a:moveTo>
                  <a:pt x="274783" y="0"/>
                </a:moveTo>
                <a:lnTo>
                  <a:pt x="5022173" y="0"/>
                </a:lnTo>
                <a:lnTo>
                  <a:pt x="5022173" y="6233689"/>
                </a:lnTo>
                <a:lnTo>
                  <a:pt x="73182" y="6004299"/>
                </a:lnTo>
                <a:cubicBezTo>
                  <a:pt x="73180" y="6004298"/>
                  <a:pt x="73179" y="6004297"/>
                  <a:pt x="73177" y="6004297"/>
                </a:cubicBezTo>
                <a:lnTo>
                  <a:pt x="68992" y="6004105"/>
                </a:lnTo>
                <a:lnTo>
                  <a:pt x="29644" y="5999465"/>
                </a:lnTo>
                <a:cubicBezTo>
                  <a:pt x="12514" y="5998623"/>
                  <a:pt x="-720" y="5984105"/>
                  <a:pt x="31" y="5966972"/>
                </a:cubicBezTo>
                <a:cubicBezTo>
                  <a:pt x="38867" y="5034763"/>
                  <a:pt x="189723" y="1765679"/>
                  <a:pt x="269783" y="103493"/>
                </a:cubicBezTo>
                <a:close/>
              </a:path>
            </a:pathLst>
          </a:custGeom>
        </p:spPr>
      </p:pic>
      <p:grpSp>
        <p:nvGrpSpPr>
          <p:cNvPr id="46" name="Group 45">
            <a:extLst>
              <a:ext uri="{FF2B5EF4-FFF2-40B4-BE49-F238E27FC236}">
                <a16:creationId xmlns:a16="http://schemas.microsoft.com/office/drawing/2014/main" id="{AFA28590-1451-41A5-ABA1-0A15AC778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7" name="Group 46">
              <a:extLst>
                <a:ext uri="{FF2B5EF4-FFF2-40B4-BE49-F238E27FC236}">
                  <a16:creationId xmlns:a16="http://schemas.microsoft.com/office/drawing/2014/main" id="{8BEEE9BC-DB83-4208-87CE-20E971DD70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9" name="Straight Connector 48">
                <a:extLst>
                  <a:ext uri="{FF2B5EF4-FFF2-40B4-BE49-F238E27FC236}">
                    <a16:creationId xmlns:a16="http://schemas.microsoft.com/office/drawing/2014/main" id="{1143D66A-27FC-4A4A-9ECE-1D99436EE9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3DBB820-E409-4643-9D6A-2367705AD7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3E7B9CDB-B853-4730-9509-EDC9D364A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Shape 51">
            <a:extLst>
              <a:ext uri="{FF2B5EF4-FFF2-40B4-BE49-F238E27FC236}">
                <a16:creationId xmlns:a16="http://schemas.microsoft.com/office/drawing/2014/main" id="{125B7551-1C7D-4658-BCED-58B8ACD4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1">
            <a:off x="3500400" y="3043282"/>
            <a:ext cx="6197109" cy="3817797"/>
          </a:xfrm>
          <a:custGeom>
            <a:avLst/>
            <a:gdLst>
              <a:gd name="connsiteX0" fmla="*/ 5968076 w 6144659"/>
              <a:gd name="connsiteY0" fmla="*/ 0 h 3794675"/>
              <a:gd name="connsiteX1" fmla="*/ 6144659 w 6144659"/>
              <a:gd name="connsiteY1" fmla="*/ 3794675 h 3794675"/>
              <a:gd name="connsiteX2" fmla="*/ 163659 w 6144659"/>
              <a:gd name="connsiteY2" fmla="*/ 3794675 h 3794675"/>
              <a:gd name="connsiteX3" fmla="*/ 0 w 6144659"/>
              <a:gd name="connsiteY3" fmla="*/ 277720 h 3794675"/>
            </a:gdLst>
            <a:ahLst/>
            <a:cxnLst>
              <a:cxn ang="0">
                <a:pos x="connsiteX0" y="connsiteY0"/>
              </a:cxn>
              <a:cxn ang="0">
                <a:pos x="connsiteX1" y="connsiteY1"/>
              </a:cxn>
              <a:cxn ang="0">
                <a:pos x="connsiteX2" y="connsiteY2"/>
              </a:cxn>
              <a:cxn ang="0">
                <a:pos x="connsiteX3" y="connsiteY3"/>
              </a:cxn>
            </a:cxnLst>
            <a:rect l="l" t="t" r="r" b="b"/>
            <a:pathLst>
              <a:path w="6144659" h="3794675">
                <a:moveTo>
                  <a:pt x="5968076" y="0"/>
                </a:moveTo>
                <a:lnTo>
                  <a:pt x="6144659" y="3794675"/>
                </a:lnTo>
                <a:lnTo>
                  <a:pt x="163659" y="3794675"/>
                </a:lnTo>
                <a:lnTo>
                  <a:pt x="0" y="277720"/>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BBC175B8-2B15-4634-9CD6-D689B8568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4285" y="3187672"/>
            <a:ext cx="5917892" cy="3680145"/>
          </a:xfrm>
          <a:custGeom>
            <a:avLst/>
            <a:gdLst>
              <a:gd name="connsiteX0" fmla="*/ 5724805 w 5917892"/>
              <a:gd name="connsiteY0" fmla="*/ 0 h 3680145"/>
              <a:gd name="connsiteX1" fmla="*/ 5744972 w 5917892"/>
              <a:gd name="connsiteY1" fmla="*/ 18158 h 3680145"/>
              <a:gd name="connsiteX2" fmla="*/ 5748195 w 5917892"/>
              <a:gd name="connsiteY2" fmla="*/ 33784 h 3680145"/>
              <a:gd name="connsiteX3" fmla="*/ 5917892 w 5917892"/>
              <a:gd name="connsiteY3" fmla="*/ 3680145 h 3680145"/>
              <a:gd name="connsiteX4" fmla="*/ 155780 w 5917892"/>
              <a:gd name="connsiteY4" fmla="*/ 3680145 h 3680145"/>
              <a:gd name="connsiteX5" fmla="*/ 40 w 5917892"/>
              <a:gd name="connsiteY5" fmla="*/ 301259 h 3680145"/>
              <a:gd name="connsiteX6" fmla="*/ 17835 w 5917892"/>
              <a:gd name="connsiteY6" fmla="*/ 272084 h 3680145"/>
              <a:gd name="connsiteX7" fmla="*/ 886427 w 5917892"/>
              <a:gd name="connsiteY7" fmla="*/ 231665 h 3680145"/>
              <a:gd name="connsiteX8" fmla="*/ 914409 w 5917892"/>
              <a:gd name="connsiteY8" fmla="*/ 222387 h 3680145"/>
              <a:gd name="connsiteX9" fmla="*/ 943941 w 5917892"/>
              <a:gd name="connsiteY9" fmla="*/ 228989 h 3680145"/>
              <a:gd name="connsiteX10" fmla="*/ 1332556 w 5917892"/>
              <a:gd name="connsiteY10" fmla="*/ 210905 h 3680145"/>
              <a:gd name="connsiteX11" fmla="*/ 1384141 w 5917892"/>
              <a:gd name="connsiteY11" fmla="*/ 208505 h 3680145"/>
              <a:gd name="connsiteX12" fmla="*/ 1412557 w 5917892"/>
              <a:gd name="connsiteY12" fmla="*/ 198681 h 3680145"/>
              <a:gd name="connsiteX13" fmla="*/ 1441563 w 5917892"/>
              <a:gd name="connsiteY13" fmla="*/ 187588 h 3680145"/>
              <a:gd name="connsiteX14" fmla="*/ 1469754 w 5917892"/>
              <a:gd name="connsiteY14" fmla="*/ 182077 h 3680145"/>
              <a:gd name="connsiteX15" fmla="*/ 1491576 w 5917892"/>
              <a:gd name="connsiteY15" fmla="*/ 180409 h 3680145"/>
              <a:gd name="connsiteX16" fmla="*/ 1514738 w 5917892"/>
              <a:gd name="connsiteY16" fmla="*/ 185081 h 3680145"/>
              <a:gd name="connsiteX17" fmla="*/ 1530081 w 5917892"/>
              <a:gd name="connsiteY17" fmla="*/ 181975 h 3680145"/>
              <a:gd name="connsiteX18" fmla="*/ 1559150 w 5917892"/>
              <a:gd name="connsiteY18" fmla="*/ 186783 h 3680145"/>
              <a:gd name="connsiteX19" fmla="*/ 1601519 w 5917892"/>
              <a:gd name="connsiteY19" fmla="*/ 190486 h 3680145"/>
              <a:gd name="connsiteX20" fmla="*/ 1630785 w 5917892"/>
              <a:gd name="connsiteY20" fmla="*/ 195174 h 3680145"/>
              <a:gd name="connsiteX21" fmla="*/ 1636460 w 5917892"/>
              <a:gd name="connsiteY21" fmla="*/ 196763 h 3680145"/>
              <a:gd name="connsiteX22" fmla="*/ 1826119 w 5917892"/>
              <a:gd name="connsiteY22" fmla="*/ 187937 h 3680145"/>
              <a:gd name="connsiteX23" fmla="*/ 1840014 w 5917892"/>
              <a:gd name="connsiteY23" fmla="*/ 185220 h 3680145"/>
              <a:gd name="connsiteX24" fmla="*/ 1887310 w 5917892"/>
              <a:gd name="connsiteY24" fmla="*/ 185090 h 3680145"/>
              <a:gd name="connsiteX25" fmla="*/ 1894034 w 5917892"/>
              <a:gd name="connsiteY25" fmla="*/ 181957 h 3680145"/>
              <a:gd name="connsiteX26" fmla="*/ 1940312 w 5917892"/>
              <a:gd name="connsiteY26" fmla="*/ 182623 h 3680145"/>
              <a:gd name="connsiteX27" fmla="*/ 1990761 w 5917892"/>
              <a:gd name="connsiteY27" fmla="*/ 177879 h 3680145"/>
              <a:gd name="connsiteX28" fmla="*/ 1994237 w 5917892"/>
              <a:gd name="connsiteY28" fmla="*/ 171280 h 3680145"/>
              <a:gd name="connsiteX29" fmla="*/ 2005300 w 5917892"/>
              <a:gd name="connsiteY29" fmla="*/ 170201 h 3680145"/>
              <a:gd name="connsiteX30" fmla="*/ 2022762 w 5917892"/>
              <a:gd name="connsiteY30" fmla="*/ 169512 h 3680145"/>
              <a:gd name="connsiteX31" fmla="*/ 2062178 w 5917892"/>
              <a:gd name="connsiteY31" fmla="*/ 174434 h 36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17892" h="3680145">
                <a:moveTo>
                  <a:pt x="5724805" y="0"/>
                </a:moveTo>
                <a:cubicBezTo>
                  <a:pt x="5736171" y="5837"/>
                  <a:pt x="5738035" y="7501"/>
                  <a:pt x="5744972" y="18158"/>
                </a:cubicBezTo>
                <a:lnTo>
                  <a:pt x="5748195" y="33784"/>
                </a:lnTo>
                <a:lnTo>
                  <a:pt x="5917892" y="3680145"/>
                </a:lnTo>
                <a:lnTo>
                  <a:pt x="155780" y="3680145"/>
                </a:lnTo>
                <a:lnTo>
                  <a:pt x="40" y="301259"/>
                </a:lnTo>
                <a:cubicBezTo>
                  <a:pt x="-627" y="285638"/>
                  <a:pt x="7315" y="272614"/>
                  <a:pt x="17835" y="272084"/>
                </a:cubicBezTo>
                <a:lnTo>
                  <a:pt x="886427" y="231665"/>
                </a:lnTo>
                <a:lnTo>
                  <a:pt x="914409" y="222387"/>
                </a:lnTo>
                <a:cubicBezTo>
                  <a:pt x="930337" y="221997"/>
                  <a:pt x="934096" y="226788"/>
                  <a:pt x="943941" y="228989"/>
                </a:cubicBezTo>
                <a:lnTo>
                  <a:pt x="1332556" y="210905"/>
                </a:lnTo>
                <a:lnTo>
                  <a:pt x="1384141" y="208505"/>
                </a:lnTo>
                <a:lnTo>
                  <a:pt x="1412557" y="198681"/>
                </a:lnTo>
                <a:cubicBezTo>
                  <a:pt x="1424464" y="204924"/>
                  <a:pt x="1432323" y="191268"/>
                  <a:pt x="1441563" y="187588"/>
                </a:cubicBezTo>
                <a:lnTo>
                  <a:pt x="1469754" y="182077"/>
                </a:lnTo>
                <a:cubicBezTo>
                  <a:pt x="1477028" y="181521"/>
                  <a:pt x="1484302" y="180965"/>
                  <a:pt x="1491576" y="180409"/>
                </a:cubicBezTo>
                <a:lnTo>
                  <a:pt x="1514738" y="185081"/>
                </a:lnTo>
                <a:cubicBezTo>
                  <a:pt x="1521156" y="185341"/>
                  <a:pt x="1522680" y="181692"/>
                  <a:pt x="1530081" y="181975"/>
                </a:cubicBezTo>
                <a:lnTo>
                  <a:pt x="1559150" y="186783"/>
                </a:lnTo>
                <a:lnTo>
                  <a:pt x="1601519" y="190486"/>
                </a:lnTo>
                <a:lnTo>
                  <a:pt x="1630785" y="195174"/>
                </a:lnTo>
                <a:lnTo>
                  <a:pt x="1636460" y="196763"/>
                </a:lnTo>
                <a:lnTo>
                  <a:pt x="1826119" y="187937"/>
                </a:lnTo>
                <a:lnTo>
                  <a:pt x="1840014" y="185220"/>
                </a:lnTo>
                <a:lnTo>
                  <a:pt x="1887310" y="185090"/>
                </a:lnTo>
                <a:lnTo>
                  <a:pt x="1894034" y="181957"/>
                </a:lnTo>
                <a:lnTo>
                  <a:pt x="1940312" y="182623"/>
                </a:lnTo>
                <a:cubicBezTo>
                  <a:pt x="1955575" y="181514"/>
                  <a:pt x="1982085" y="180910"/>
                  <a:pt x="1990761" y="177879"/>
                </a:cubicBezTo>
                <a:lnTo>
                  <a:pt x="1994237" y="171280"/>
                </a:lnTo>
                <a:lnTo>
                  <a:pt x="2005300" y="170201"/>
                </a:lnTo>
                <a:cubicBezTo>
                  <a:pt x="2006133" y="170655"/>
                  <a:pt x="2022101" y="169501"/>
                  <a:pt x="2022762" y="169512"/>
                </a:cubicBezTo>
                <a:lnTo>
                  <a:pt x="2062178" y="174434"/>
                </a:lnTo>
                <a:close/>
              </a:path>
            </a:pathLst>
          </a:custGeom>
          <a:blipFill>
            <a:blip r:embed="rId3"/>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7C3B672F-B270-4078-B2A5-9DEE6C430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524361">
            <a:off x="10310148" y="5420789"/>
            <a:ext cx="444795" cy="1535858"/>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Image result for Khởi động">
            <a:extLst>
              <a:ext uri="{FF2B5EF4-FFF2-40B4-BE49-F238E27FC236}">
                <a16:creationId xmlns:a16="http://schemas.microsoft.com/office/drawing/2014/main" id="{D838D52D-D467-8EFE-5305-7CA2138FC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510" b="11409"/>
          <a:stretch>
            <a:fillRect/>
          </a:stretch>
        </p:blipFill>
        <p:spPr bwMode="auto">
          <a:xfrm>
            <a:off x="-257116" y="-65999"/>
            <a:ext cx="3841907" cy="11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617FD9E0-EB3F-0209-1A3F-B8E6F87F3658}"/>
              </a:ext>
            </a:extLst>
          </p:cNvPr>
          <p:cNvSpPr>
            <a:spLocks noGrp="1"/>
          </p:cNvSpPr>
          <p:nvPr>
            <p:ph type="subTitle" idx="4294967295"/>
          </p:nvPr>
        </p:nvSpPr>
        <p:spPr>
          <a:xfrm>
            <a:off x="1363635" y="744166"/>
            <a:ext cx="4524148" cy="2654882"/>
          </a:xfrm>
          <a:prstGeom prst="rect">
            <a:avLst/>
          </a:prstGeom>
        </p:spPr>
        <p:txBody>
          <a:bodyPr>
            <a:normAutofit fontScale="92500"/>
          </a:bodyPr>
          <a:lstStyle/>
          <a:p>
            <a:r>
              <a:rPr lang="en-US" sz="13700" dirty="0">
                <a:effectLst/>
                <a:latin typeface="Times New Roman" panose="02020603050405020304" pitchFamily="18" charset="0"/>
                <a:ea typeface="Cambria" panose="02040503050406030204" pitchFamily="18" charset="0"/>
              </a:rPr>
              <a:t>“</a:t>
            </a:r>
            <a:r>
              <a:rPr lang="en-US" sz="9800" dirty="0">
                <a:effectLst/>
                <a:latin typeface="#9Slide07 IcielBC Cubano Normal" panose="00000500000000000000" pitchFamily="2" charset="0"/>
                <a:ea typeface="Cambria" panose="02040503050406030204" pitchFamily="18" charset="0"/>
              </a:rPr>
              <a:t>60</a:t>
            </a:r>
            <a:r>
              <a:rPr lang="en-US" sz="4000" dirty="0">
                <a:effectLst/>
                <a:latin typeface="#9Slide07 IcielBC Cubano Normal" panose="00000500000000000000" pitchFamily="2" charset="0"/>
                <a:ea typeface="Cambria" panose="02040503050406030204" pitchFamily="18" charset="0"/>
              </a:rPr>
              <a:t>S</a:t>
            </a:r>
            <a:r>
              <a:rPr lang="en-US" sz="1200" dirty="0">
                <a:effectLst/>
                <a:latin typeface="Times New Roman" panose="02020603050405020304" pitchFamily="18"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thử</a:t>
            </a:r>
            <a:r>
              <a:rPr lang="en-US" sz="4800" dirty="0">
                <a:solidFill>
                  <a:srgbClr val="AD1C5A"/>
                </a:solidFill>
                <a:effectLst/>
                <a:latin typeface="#9Slide05 Motion Picture" panose="02000000000000000000" pitchFamily="2"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thách</a:t>
            </a:r>
            <a:r>
              <a:rPr lang="en-US" sz="4800" dirty="0">
                <a:effectLst/>
                <a:latin typeface="#9Slide05 Motion Picture" panose="02000000000000000000" pitchFamily="2" charset="0"/>
                <a:ea typeface="Cambria" panose="02040503050406030204" pitchFamily="18" charset="0"/>
              </a:rPr>
              <a:t>”</a:t>
            </a:r>
            <a:endParaRPr lang="en-US" sz="1100" dirty="0">
              <a:latin typeface="#9Slide05 Motion Picture" panose="02000000000000000000" pitchFamily="2" charset="0"/>
            </a:endParaRPr>
          </a:p>
        </p:txBody>
      </p:sp>
      <p:sp>
        <p:nvSpPr>
          <p:cNvPr id="9" name="TextBox 8">
            <a:extLst>
              <a:ext uri="{FF2B5EF4-FFF2-40B4-BE49-F238E27FC236}">
                <a16:creationId xmlns:a16="http://schemas.microsoft.com/office/drawing/2014/main" id="{3774925D-44C1-79C8-BD62-4FB80B07CA16}"/>
              </a:ext>
            </a:extLst>
          </p:cNvPr>
          <p:cNvSpPr txBox="1"/>
          <p:nvPr/>
        </p:nvSpPr>
        <p:spPr>
          <a:xfrm rot="21426804">
            <a:off x="3738257" y="3757374"/>
            <a:ext cx="5889620" cy="2127314"/>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vi-VN" dirty="0">
                <a:solidFill>
                  <a:schemeClr val="bg1"/>
                </a:solidFill>
                <a:latin typeface="#9Slide03 Oswald Light" panose="00000400000000000000" pitchFamily="2" charset="0"/>
              </a:rPr>
              <a:t>2 HS cùng bàn </a:t>
            </a:r>
            <a:r>
              <a:rPr lang="en-US" dirty="0">
                <a:solidFill>
                  <a:schemeClr val="bg1"/>
                </a:solidFill>
                <a:latin typeface="#9Slide03 Oswald Light" panose="00000400000000000000" pitchFamily="2" charset="0"/>
                <a:sym typeface="Wingdings" panose="05000000000000000000" pitchFamily="2" charset="2"/>
              </a:rPr>
              <a:t> </a:t>
            </a:r>
            <a:r>
              <a:rPr lang="vi-VN" dirty="0">
                <a:solidFill>
                  <a:schemeClr val="bg1"/>
                </a:solidFill>
                <a:latin typeface="#9Slide03 Oswald Light" panose="00000400000000000000" pitchFamily="2" charset="0"/>
              </a:rPr>
              <a:t>1 đội.</a:t>
            </a:r>
          </a:p>
          <a:p>
            <a:pPr marL="285750" indent="-285750">
              <a:lnSpc>
                <a:spcPct val="150000"/>
              </a:lnSpc>
              <a:buFont typeface="Courier New" panose="02070309020205020404" pitchFamily="49" charset="0"/>
              <a:buChar char="o"/>
            </a:pPr>
            <a:r>
              <a:rPr lang="en-US" u="sng" dirty="0">
                <a:solidFill>
                  <a:schemeClr val="bg1"/>
                </a:solidFill>
                <a:latin typeface="#9Slide03 Oswald Light" panose="00000400000000000000" pitchFamily="2" charset="0"/>
              </a:rPr>
              <a:t>L</a:t>
            </a:r>
            <a:r>
              <a:rPr lang="vi-VN" u="sng" dirty="0" err="1">
                <a:solidFill>
                  <a:schemeClr val="bg1"/>
                </a:solidFill>
                <a:latin typeface="#9Slide03 Oswald Light" panose="00000400000000000000" pitchFamily="2" charset="0"/>
              </a:rPr>
              <a:t>uật</a:t>
            </a:r>
            <a:r>
              <a:rPr lang="vi-VN" u="sng" dirty="0">
                <a:solidFill>
                  <a:schemeClr val="bg1"/>
                </a:solidFill>
                <a:latin typeface="#9Slide03 Oswald Light" panose="00000400000000000000" pitchFamily="2" charset="0"/>
              </a:rPr>
              <a:t> chơi</a:t>
            </a:r>
            <a:r>
              <a:rPr lang="vi-VN" dirty="0">
                <a:solidFill>
                  <a:schemeClr val="bg1"/>
                </a:solidFill>
                <a:latin typeface="#9Slide03 Oswald Light" panose="00000400000000000000" pitchFamily="2" charset="0"/>
              </a:rPr>
              <a:t>: Trong </a:t>
            </a:r>
            <a:r>
              <a:rPr lang="vi-VN" b="1" dirty="0">
                <a:solidFill>
                  <a:srgbClr val="FFFF00"/>
                </a:solidFill>
                <a:latin typeface="#9Slide03 Oswald Light" panose="00000400000000000000" pitchFamily="2" charset="0"/>
              </a:rPr>
              <a:t>60</a:t>
            </a:r>
            <a:r>
              <a:rPr lang="vi-VN" dirty="0">
                <a:solidFill>
                  <a:schemeClr val="bg1"/>
                </a:solidFill>
                <a:latin typeface="#9Slide03 Oswald Light" panose="00000400000000000000" pitchFamily="2" charset="0"/>
              </a:rPr>
              <a:t> giây, </a:t>
            </a:r>
            <a:r>
              <a:rPr lang="en-US" dirty="0" err="1">
                <a:solidFill>
                  <a:schemeClr val="bg1"/>
                </a:solidFill>
                <a:latin typeface="#9Slide03 Oswald Light" panose="00000400000000000000" pitchFamily="2" charset="0"/>
              </a:rPr>
              <a:t>mỗi</a:t>
            </a:r>
            <a:r>
              <a:rPr lang="vi-VN" dirty="0">
                <a:solidFill>
                  <a:schemeClr val="bg1"/>
                </a:solidFill>
                <a:latin typeface="#9Slide03 Oswald Light" panose="00000400000000000000" pitchFamily="2" charset="0"/>
              </a:rPr>
              <a:t> cặp viết ra từ/cụm từ khóa liên quan đến chủ đề. Cặp nào được nhiều từ khóa hợp lệ nhất sẽ chiến thắng.</a:t>
            </a:r>
          </a:p>
          <a:p>
            <a:pPr marL="285750" indent="-285750">
              <a:lnSpc>
                <a:spcPct val="150000"/>
              </a:lnSpc>
              <a:buFont typeface="Courier New" panose="02070309020205020404" pitchFamily="49" charset="0"/>
              <a:buChar char="o"/>
            </a:pPr>
            <a:r>
              <a:rPr lang="vi-VN" dirty="0">
                <a:solidFill>
                  <a:schemeClr val="bg1"/>
                </a:solidFill>
                <a:latin typeface="#9Slide03 Oswald Light" panose="00000400000000000000" pitchFamily="2" charset="0"/>
              </a:rPr>
              <a:t>Chủ đề: </a:t>
            </a:r>
            <a:r>
              <a:rPr lang="vi-VN" dirty="0">
                <a:solidFill>
                  <a:srgbClr val="FFFF00"/>
                </a:solidFill>
                <a:latin typeface="#9Slide03 Oswald Light" panose="00000400000000000000" pitchFamily="2" charset="0"/>
              </a:rPr>
              <a:t>TÀI NGUYÊN THIÊN NHIÊN VIỆT NAM</a:t>
            </a:r>
            <a:r>
              <a:rPr lang="vi-VN" dirty="0">
                <a:solidFill>
                  <a:schemeClr val="bg1"/>
                </a:solidFill>
                <a:latin typeface="#9Slide03 Oswald Light" panose="00000400000000000000" pitchFamily="2" charset="0"/>
              </a:rPr>
              <a:t>.</a:t>
            </a:r>
            <a:endParaRPr lang="en-US" dirty="0">
              <a:solidFill>
                <a:schemeClr val="bg1"/>
              </a:solidFill>
              <a:latin typeface="#9Slide03 Oswald Light" panose="00000400000000000000" pitchFamily="2" charset="0"/>
            </a:endParaRPr>
          </a:p>
          <a:p>
            <a:pPr marL="285750" indent="-285750">
              <a:lnSpc>
                <a:spcPct val="150000"/>
              </a:lnSpc>
              <a:buFont typeface="Courier New" panose="02070309020205020404" pitchFamily="49" charset="0"/>
              <a:buChar char="o"/>
            </a:pPr>
            <a:r>
              <a:rPr lang="en-US" dirty="0" err="1">
                <a:solidFill>
                  <a:schemeClr val="bg1"/>
                </a:solidFill>
                <a:latin typeface="#9Slide03 Oswald Light" panose="00000400000000000000" pitchFamily="2" charset="0"/>
              </a:rPr>
              <a:t>Thời</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gian</a:t>
            </a:r>
            <a:r>
              <a:rPr lang="en-US" dirty="0">
                <a:solidFill>
                  <a:schemeClr val="bg1"/>
                </a:solidFill>
                <a:latin typeface="#9Slide03 Oswald Light" panose="00000400000000000000" pitchFamily="2" charset="0"/>
              </a:rPr>
              <a:t>: </a:t>
            </a:r>
            <a:r>
              <a:rPr lang="en-US" b="1" dirty="0">
                <a:solidFill>
                  <a:srgbClr val="FFFF00"/>
                </a:solidFill>
                <a:latin typeface="#9Slide03 Oswald Light" panose="00000400000000000000" pitchFamily="2" charset="0"/>
              </a:rPr>
              <a:t>1</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phút</a:t>
            </a:r>
            <a:r>
              <a:rPr lang="en-US" dirty="0">
                <a:solidFill>
                  <a:schemeClr val="bg1"/>
                </a:solidFill>
                <a:latin typeface="#9Slide03 Oswald Light" panose="00000400000000000000" pitchFamily="2" charset="0"/>
              </a:rPr>
              <a:t> </a:t>
            </a:r>
            <a:r>
              <a:rPr lang="en-US" b="1" dirty="0">
                <a:solidFill>
                  <a:srgbClr val="FFFF00"/>
                </a:solidFill>
                <a:latin typeface="#9Slide03 Oswald Light" panose="00000400000000000000" pitchFamily="2" charset="0"/>
              </a:rPr>
              <a:t>30</a:t>
            </a:r>
            <a:endParaRPr lang="vi-VN" b="1" dirty="0">
              <a:solidFill>
                <a:srgbClr val="FFFF00"/>
              </a:solidFill>
              <a:latin typeface="#9Slide03 Oswald Light" panose="00000400000000000000" pitchFamily="2" charset="0"/>
            </a:endParaRPr>
          </a:p>
        </p:txBody>
      </p:sp>
      <p:sp>
        <p:nvSpPr>
          <p:cNvPr id="10" name="TextBox 9">
            <a:extLst>
              <a:ext uri="{FF2B5EF4-FFF2-40B4-BE49-F238E27FC236}">
                <a16:creationId xmlns:a16="http://schemas.microsoft.com/office/drawing/2014/main" id="{458A6BEC-4818-2377-0835-5487C9AA49C6}"/>
              </a:ext>
            </a:extLst>
          </p:cNvPr>
          <p:cNvSpPr txBox="1"/>
          <p:nvPr/>
        </p:nvSpPr>
        <p:spPr>
          <a:xfrm rot="21392928">
            <a:off x="5151120" y="3188833"/>
            <a:ext cx="3413760" cy="523220"/>
          </a:xfrm>
          <a:prstGeom prst="rect">
            <a:avLst/>
          </a:prstGeom>
          <a:noFill/>
        </p:spPr>
        <p:txBody>
          <a:bodyPr wrap="square" rtlCol="0">
            <a:spAutoFit/>
          </a:bodyPr>
          <a:lstStyle/>
          <a:p>
            <a:r>
              <a:rPr lang="en-US" sz="2800" dirty="0">
                <a:solidFill>
                  <a:schemeClr val="accent2">
                    <a:lumMod val="40000"/>
                    <a:lumOff val="60000"/>
                  </a:schemeClr>
                </a:solidFill>
                <a:latin typeface="#9Slide03 Bebas Neue Bold" panose="020B0606020202050201" pitchFamily="34" charset="0"/>
              </a:rPr>
              <a:t>CHUYỂN GIAO NHIỆM VỤ</a:t>
            </a:r>
          </a:p>
        </p:txBody>
      </p:sp>
      <p:pic>
        <p:nvPicPr>
          <p:cNvPr id="12" name="Picture 11" descr="A cartoon pencil with arms and legs&#10;&#10;Description automatically generated">
            <a:extLst>
              <a:ext uri="{FF2B5EF4-FFF2-40B4-BE49-F238E27FC236}">
                <a16:creationId xmlns:a16="http://schemas.microsoft.com/office/drawing/2014/main" id="{6511E42A-6B77-8DC6-FF6E-F826DCB82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94" y="2898722"/>
            <a:ext cx="3378995" cy="4051553"/>
          </a:xfrm>
          <a:prstGeom prst="rect">
            <a:avLst/>
          </a:prstGeom>
        </p:spPr>
      </p:pic>
      <p:pic>
        <p:nvPicPr>
          <p:cNvPr id="14" name="Picture 13">
            <a:extLst>
              <a:ext uri="{FF2B5EF4-FFF2-40B4-BE49-F238E27FC236}">
                <a16:creationId xmlns:a16="http://schemas.microsoft.com/office/drawing/2014/main" id="{F6A69CD0-1C7E-7A85-E4E9-AA3582577C8E}"/>
              </a:ext>
            </a:extLst>
          </p:cNvPr>
          <p:cNvPicPr>
            <a:picLocks noChangeAspect="1"/>
          </p:cNvPicPr>
          <p:nvPr/>
        </p:nvPicPr>
        <p:blipFill>
          <a:blip r:embed="rId8"/>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338258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25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125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125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left)">
                                      <p:cBhvr>
                                        <p:cTn id="29" dur="1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andscape terraced rice field">
            <a:extLst>
              <a:ext uri="{FF2B5EF4-FFF2-40B4-BE49-F238E27FC236}">
                <a16:creationId xmlns:a16="http://schemas.microsoft.com/office/drawing/2014/main" id="{25EB59C2-ED26-2C4B-1512-5D26E941150F}"/>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11698" r="31893" b="-1"/>
          <a:stretch/>
        </p:blipFill>
        <p:spPr>
          <a:xfrm>
            <a:off x="846581" y="562650"/>
            <a:ext cx="4658079" cy="5511980"/>
          </a:xfrm>
          <a:custGeom>
            <a:avLst/>
            <a:gdLst/>
            <a:ahLst/>
            <a:cxnLst/>
            <a:rect l="l" t="t" r="r" b="b"/>
            <a:pathLst>
              <a:path w="4658079" h="5511980">
                <a:moveTo>
                  <a:pt x="4351992" y="0"/>
                </a:moveTo>
                <a:lnTo>
                  <a:pt x="4439670" y="1444388"/>
                </a:lnTo>
                <a:lnTo>
                  <a:pt x="4658079" y="5249958"/>
                </a:lnTo>
                <a:cubicBezTo>
                  <a:pt x="4324280" y="5258279"/>
                  <a:pt x="2239352" y="5402254"/>
                  <a:pt x="1585796" y="5441796"/>
                </a:cubicBezTo>
                <a:lnTo>
                  <a:pt x="354942" y="5511980"/>
                </a:lnTo>
                <a:lnTo>
                  <a:pt x="324060" y="5493872"/>
                </a:lnTo>
                <a:cubicBezTo>
                  <a:pt x="323429" y="5483384"/>
                  <a:pt x="322799" y="5472898"/>
                  <a:pt x="322168" y="5462410"/>
                </a:cubicBezTo>
                <a:lnTo>
                  <a:pt x="318997" y="5461072"/>
                </a:lnTo>
                <a:cubicBezTo>
                  <a:pt x="316953" y="5427068"/>
                  <a:pt x="312208" y="5299794"/>
                  <a:pt x="309902" y="5258387"/>
                </a:cubicBezTo>
                <a:cubicBezTo>
                  <a:pt x="308322" y="5243134"/>
                  <a:pt x="306741" y="5227879"/>
                  <a:pt x="305160" y="5212626"/>
                </a:cubicBezTo>
                <a:cubicBezTo>
                  <a:pt x="304863" y="5207747"/>
                  <a:pt x="304750" y="5197253"/>
                  <a:pt x="304998" y="5184240"/>
                </a:cubicBezTo>
                <a:lnTo>
                  <a:pt x="305192" y="5180045"/>
                </a:lnTo>
                <a:lnTo>
                  <a:pt x="291399" y="4950639"/>
                </a:lnTo>
                <a:lnTo>
                  <a:pt x="289095" y="4946087"/>
                </a:lnTo>
                <a:cubicBezTo>
                  <a:pt x="287624" y="4921632"/>
                  <a:pt x="284034" y="4827709"/>
                  <a:pt x="282579" y="4803906"/>
                </a:cubicBezTo>
                <a:lnTo>
                  <a:pt x="280362" y="4803270"/>
                </a:lnTo>
                <a:cubicBezTo>
                  <a:pt x="278157" y="4797186"/>
                  <a:pt x="274462" y="4790265"/>
                  <a:pt x="271963" y="4768156"/>
                </a:cubicBezTo>
                <a:cubicBezTo>
                  <a:pt x="279804" y="4739984"/>
                  <a:pt x="254660" y="4705685"/>
                  <a:pt x="265374" y="4670611"/>
                </a:cubicBezTo>
                <a:cubicBezTo>
                  <a:pt x="267713" y="4657902"/>
                  <a:pt x="265149" y="4619731"/>
                  <a:pt x="258696" y="4613226"/>
                </a:cubicBezTo>
                <a:cubicBezTo>
                  <a:pt x="256932" y="4605414"/>
                  <a:pt x="258542" y="4595862"/>
                  <a:pt x="251863" y="4592962"/>
                </a:cubicBezTo>
                <a:cubicBezTo>
                  <a:pt x="247103" y="4576265"/>
                  <a:pt x="235119" y="4534559"/>
                  <a:pt x="230138" y="4513049"/>
                </a:cubicBezTo>
                <a:lnTo>
                  <a:pt x="221978" y="4463901"/>
                </a:lnTo>
                <a:cubicBezTo>
                  <a:pt x="220971" y="4452833"/>
                  <a:pt x="219966" y="4441765"/>
                  <a:pt x="218959" y="4430697"/>
                </a:cubicBezTo>
                <a:cubicBezTo>
                  <a:pt x="219211" y="4417629"/>
                  <a:pt x="223365" y="4393610"/>
                  <a:pt x="223492" y="4385495"/>
                </a:cubicBezTo>
                <a:cubicBezTo>
                  <a:pt x="222148" y="4384648"/>
                  <a:pt x="220873" y="4383474"/>
                  <a:pt x="219714" y="4382005"/>
                </a:cubicBezTo>
                <a:lnTo>
                  <a:pt x="215333" y="4369732"/>
                </a:lnTo>
                <a:lnTo>
                  <a:pt x="223429" y="4308087"/>
                </a:lnTo>
                <a:lnTo>
                  <a:pt x="225930" y="4234242"/>
                </a:lnTo>
                <a:lnTo>
                  <a:pt x="229617" y="4222870"/>
                </a:lnTo>
                <a:cubicBezTo>
                  <a:pt x="232866" y="4197247"/>
                  <a:pt x="226048" y="4167037"/>
                  <a:pt x="235897" y="4150202"/>
                </a:cubicBezTo>
                <a:cubicBezTo>
                  <a:pt x="232944" y="4125870"/>
                  <a:pt x="229992" y="4101537"/>
                  <a:pt x="227040" y="4077205"/>
                </a:cubicBezTo>
                <a:cubicBezTo>
                  <a:pt x="242235" y="4078669"/>
                  <a:pt x="233041" y="4050691"/>
                  <a:pt x="234640" y="4041483"/>
                </a:cubicBezTo>
                <a:lnTo>
                  <a:pt x="236720" y="4041112"/>
                </a:lnTo>
                <a:lnTo>
                  <a:pt x="227659" y="3890411"/>
                </a:lnTo>
                <a:lnTo>
                  <a:pt x="216010" y="3867677"/>
                </a:lnTo>
                <a:cubicBezTo>
                  <a:pt x="213290" y="3851293"/>
                  <a:pt x="210569" y="3834910"/>
                  <a:pt x="207849" y="3818526"/>
                </a:cubicBezTo>
                <a:cubicBezTo>
                  <a:pt x="206741" y="3797268"/>
                  <a:pt x="209741" y="3753771"/>
                  <a:pt x="209364" y="3740122"/>
                </a:cubicBezTo>
                <a:cubicBezTo>
                  <a:pt x="208019" y="3739275"/>
                  <a:pt x="206745" y="3738099"/>
                  <a:pt x="205585" y="3736632"/>
                </a:cubicBezTo>
                <a:lnTo>
                  <a:pt x="201205" y="3724359"/>
                </a:lnTo>
                <a:lnTo>
                  <a:pt x="209301" y="3662712"/>
                </a:lnTo>
                <a:lnTo>
                  <a:pt x="210984" y="3613034"/>
                </a:lnTo>
                <a:cubicBezTo>
                  <a:pt x="179832" y="3090937"/>
                  <a:pt x="55434" y="1049860"/>
                  <a:pt x="22392" y="530128"/>
                </a:cubicBezTo>
                <a:lnTo>
                  <a:pt x="12734" y="494640"/>
                </a:lnTo>
                <a:cubicBezTo>
                  <a:pt x="5928" y="487549"/>
                  <a:pt x="7365" y="456177"/>
                  <a:pt x="6150" y="428183"/>
                </a:cubicBezTo>
                <a:cubicBezTo>
                  <a:pt x="4934" y="400189"/>
                  <a:pt x="4651" y="349621"/>
                  <a:pt x="5438" y="326674"/>
                </a:cubicBezTo>
                <a:lnTo>
                  <a:pt x="182" y="307928"/>
                </a:lnTo>
                <a:cubicBezTo>
                  <a:pt x="-1070" y="287304"/>
                  <a:pt x="4511" y="285325"/>
                  <a:pt x="6100" y="261583"/>
                </a:cubicBezTo>
                <a:close/>
              </a:path>
            </a:pathLst>
          </a:custGeom>
        </p:spPr>
      </p:pic>
      <p:sp>
        <p:nvSpPr>
          <p:cNvPr id="8" name="TextBox 7">
            <a:extLst>
              <a:ext uri="{FF2B5EF4-FFF2-40B4-BE49-F238E27FC236}">
                <a16:creationId xmlns:a16="http://schemas.microsoft.com/office/drawing/2014/main" id="{D1D7F914-C79C-5AD4-DDBB-3455FEA141D5}"/>
              </a:ext>
            </a:extLst>
          </p:cNvPr>
          <p:cNvSpPr txBox="1"/>
          <p:nvPr/>
        </p:nvSpPr>
        <p:spPr>
          <a:xfrm>
            <a:off x="5831373" y="492112"/>
            <a:ext cx="6341212" cy="1992486"/>
          </a:xfrm>
          <a:prstGeom prst="rect">
            <a:avLst/>
          </a:prstGeom>
        </p:spPr>
        <p:txBody>
          <a:bodyPr vert="horz" lIns="91440" tIns="45720" rIns="91440" bIns="45720" rtlCol="0" anchor="b">
            <a:normAutofit/>
          </a:bodyPr>
          <a:lstStyle/>
          <a:p>
            <a:pPr algn="ctr">
              <a:lnSpc>
                <a:spcPct val="110000"/>
              </a:lnSpc>
              <a:spcBef>
                <a:spcPct val="0"/>
              </a:spcBef>
              <a:spcAft>
                <a:spcPts val="600"/>
              </a:spcAft>
            </a:pPr>
            <a:r>
              <a:rPr lang="en-US" sz="3400" dirty="0">
                <a:solidFill>
                  <a:srgbClr val="C00000"/>
                </a:solidFill>
                <a:latin typeface="#9Slide07 IcielBC Cubano Normal" panose="00000500000000000000" pitchFamily="2" charset="0"/>
                <a:ea typeface="+mj-ea"/>
                <a:cs typeface="+mj-cs"/>
              </a:rPr>
              <a:t>BÀI 5. VẤN ĐỀ SỬ DỤNG HỢP LÍ TÀI NGUYÊN THIÊN NHIÊN VÀ BẢO VỆ MÔI TRƯỜNG</a:t>
            </a:r>
          </a:p>
        </p:txBody>
      </p:sp>
      <p:sp>
        <p:nvSpPr>
          <p:cNvPr id="39" name="Freeform: Shape 38">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Green environment containing rocks with wind power turbines">
            <a:extLst>
              <a:ext uri="{FF2B5EF4-FFF2-40B4-BE49-F238E27FC236}">
                <a16:creationId xmlns:a16="http://schemas.microsoft.com/office/drawing/2014/main" id="{F8B7294B-8FB3-B31B-045F-52FBAD100ED1}"/>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6826676" y="3324225"/>
            <a:ext cx="4069499" cy="2847975"/>
          </a:xfrm>
          <a:prstGeom prst="rect">
            <a:avLst/>
          </a:prstGeom>
          <a:ln>
            <a:noFill/>
          </a:ln>
          <a:effectLst>
            <a:softEdge rad="112500"/>
          </a:effectLst>
        </p:spPr>
      </p:pic>
      <p:grpSp>
        <p:nvGrpSpPr>
          <p:cNvPr id="41" name="Group 40">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8C9EF00E-2220-1799-7C66-4DD610B206B2}"/>
              </a:ext>
            </a:extLst>
          </p:cNvPr>
          <p:cNvPicPr>
            <a:picLocks noChangeAspect="1"/>
          </p:cNvPicPr>
          <p:nvPr/>
        </p:nvPicPr>
        <p:blipFill>
          <a:blip r:embed="rId6"/>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159235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cycle symbol with grass and blue sky&#10;&#10;Description automatically generated">
            <a:extLst>
              <a:ext uri="{FF2B5EF4-FFF2-40B4-BE49-F238E27FC236}">
                <a16:creationId xmlns:a16="http://schemas.microsoft.com/office/drawing/2014/main" id="{A7C67FD9-8183-BDE2-B904-DC18489E6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111939"/>
            <a:ext cx="7216942" cy="7216942"/>
          </a:xfrm>
          <a:prstGeom prst="rect">
            <a:avLst/>
          </a:prstGeom>
        </p:spPr>
      </p:pic>
      <p:sp>
        <p:nvSpPr>
          <p:cNvPr id="8" name="TextBox 7">
            <a:extLst>
              <a:ext uri="{FF2B5EF4-FFF2-40B4-BE49-F238E27FC236}">
                <a16:creationId xmlns:a16="http://schemas.microsoft.com/office/drawing/2014/main" id="{83F48B8E-B4E0-4193-7938-EB445A35D6A8}"/>
              </a:ext>
            </a:extLst>
          </p:cNvPr>
          <p:cNvSpPr txBox="1"/>
          <p:nvPr/>
        </p:nvSpPr>
        <p:spPr>
          <a:xfrm>
            <a:off x="1467343" y="3324225"/>
            <a:ext cx="2902892" cy="1791057"/>
          </a:xfrm>
          <a:prstGeom prst="rect">
            <a:avLst/>
          </a:prstGeom>
          <a:noFill/>
        </p:spPr>
        <p:txBody>
          <a:bodyPr vert="horz" lIns="91440" tIns="45720" rIns="91440" bIns="45720" rtlCol="0" anchor="b">
            <a:normAutofit fontScale="62500" lnSpcReduction="20000"/>
          </a:bodyPr>
          <a:lstStyle/>
          <a:p>
            <a:pPr algn="ctr">
              <a:lnSpc>
                <a:spcPct val="110000"/>
              </a:lnSpc>
              <a:spcBef>
                <a:spcPct val="0"/>
              </a:spcBef>
              <a:spcAft>
                <a:spcPts val="600"/>
              </a:spcAft>
            </a:pPr>
            <a:r>
              <a:rPr lang="en-US" sz="3400" dirty="0">
                <a:solidFill>
                  <a:schemeClr val="bg1"/>
                </a:solidFill>
                <a:latin typeface="#9Slide07 IcielBC Cubano Normal" panose="00000500000000000000" pitchFamily="2" charset="0"/>
                <a:ea typeface="+mj-ea"/>
                <a:cs typeface="+mj-cs"/>
              </a:rPr>
              <a:t>BÀI 5. VẤN ĐỀ SỬ DỤNG HỢP LÍ TÀI NGUYÊN THIÊN NHIÊN VÀ BẢO VỆ </a:t>
            </a:r>
          </a:p>
          <a:p>
            <a:pPr algn="ctr">
              <a:lnSpc>
                <a:spcPct val="110000"/>
              </a:lnSpc>
              <a:spcBef>
                <a:spcPct val="0"/>
              </a:spcBef>
              <a:spcAft>
                <a:spcPts val="600"/>
              </a:spcAft>
            </a:pPr>
            <a:r>
              <a:rPr lang="en-US" sz="3400" dirty="0">
                <a:solidFill>
                  <a:schemeClr val="bg1"/>
                </a:solidFill>
                <a:latin typeface="#9Slide07 IcielBC Cubano Normal" panose="00000500000000000000" pitchFamily="2" charset="0"/>
                <a:ea typeface="+mj-ea"/>
                <a:cs typeface="+mj-cs"/>
              </a:rPr>
              <a:t>MÔI TRƯỜNG</a:t>
            </a:r>
          </a:p>
        </p:txBody>
      </p:sp>
      <p:sp>
        <p:nvSpPr>
          <p:cNvPr id="16" name="Callout: Quad Arrow 15">
            <a:extLst>
              <a:ext uri="{FF2B5EF4-FFF2-40B4-BE49-F238E27FC236}">
                <a16:creationId xmlns:a16="http://schemas.microsoft.com/office/drawing/2014/main" id="{C628803B-F1C8-1D2A-AD15-80AF3435D4C6}"/>
              </a:ext>
            </a:extLst>
          </p:cNvPr>
          <p:cNvSpPr/>
          <p:nvPr/>
        </p:nvSpPr>
        <p:spPr>
          <a:xfrm>
            <a:off x="6119662" y="1051088"/>
            <a:ext cx="839938" cy="853440"/>
          </a:xfrm>
          <a:prstGeom prst="quadArrowCallout">
            <a:avLst/>
          </a:prstGeom>
          <a:solidFill>
            <a:srgbClr val="0B589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Pentagon 16">
            <a:extLst>
              <a:ext uri="{FF2B5EF4-FFF2-40B4-BE49-F238E27FC236}">
                <a16:creationId xmlns:a16="http://schemas.microsoft.com/office/drawing/2014/main" id="{FC61E94D-23E0-0330-D415-C721B69FB36D}"/>
              </a:ext>
            </a:extLst>
          </p:cNvPr>
          <p:cNvSpPr/>
          <p:nvPr/>
        </p:nvSpPr>
        <p:spPr>
          <a:xfrm flipH="1">
            <a:off x="6959600" y="1051088"/>
            <a:ext cx="5090160" cy="853440"/>
          </a:xfrm>
          <a:prstGeom prst="homePlate">
            <a:avLst/>
          </a:prstGeom>
          <a:solidFill>
            <a:srgbClr val="0B58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latin typeface="#9Slide03 Oswald Light" panose="00000400000000000000" pitchFamily="2" charset="0"/>
              </a:rPr>
              <a:t>Trình bày và giải thích được sự suy giảm các loại tài nguyên thiên nhiên ở nước ta. </a:t>
            </a:r>
          </a:p>
        </p:txBody>
      </p:sp>
      <p:sp>
        <p:nvSpPr>
          <p:cNvPr id="25" name="Callout: Quad Arrow 24">
            <a:extLst>
              <a:ext uri="{FF2B5EF4-FFF2-40B4-BE49-F238E27FC236}">
                <a16:creationId xmlns:a16="http://schemas.microsoft.com/office/drawing/2014/main" id="{0722E5F8-5BB3-0731-D0EA-635DA032E1B6}"/>
              </a:ext>
            </a:extLst>
          </p:cNvPr>
          <p:cNvSpPr/>
          <p:nvPr/>
        </p:nvSpPr>
        <p:spPr>
          <a:xfrm>
            <a:off x="6119662" y="2385749"/>
            <a:ext cx="839938" cy="853440"/>
          </a:xfrm>
          <a:prstGeom prst="quadArrowCallout">
            <a:avLst/>
          </a:prstGeom>
          <a:solidFill>
            <a:srgbClr val="71AFCD"/>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Pentagon 30">
            <a:extLst>
              <a:ext uri="{FF2B5EF4-FFF2-40B4-BE49-F238E27FC236}">
                <a16:creationId xmlns:a16="http://schemas.microsoft.com/office/drawing/2014/main" id="{D48E3B64-91BD-83D7-1F12-257F0BD86800}"/>
              </a:ext>
            </a:extLst>
          </p:cNvPr>
          <p:cNvSpPr/>
          <p:nvPr/>
        </p:nvSpPr>
        <p:spPr>
          <a:xfrm flipH="1">
            <a:off x="6959600" y="2385749"/>
            <a:ext cx="5090160" cy="853440"/>
          </a:xfrm>
          <a:prstGeom prst="homePlate">
            <a:avLst/>
          </a:prstGeom>
          <a:solidFill>
            <a:srgbClr val="71A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9Slide03 Oswald Light" panose="00000400000000000000" pitchFamily="2" charset="0"/>
              </a:rPr>
              <a:t>Nêu được một số giải pháp sử dụng hợp lí tài nguyên thiên nhiên ở nước ta.</a:t>
            </a:r>
          </a:p>
        </p:txBody>
      </p:sp>
      <p:sp>
        <p:nvSpPr>
          <p:cNvPr id="33" name="Callout: Quad Arrow 32">
            <a:extLst>
              <a:ext uri="{FF2B5EF4-FFF2-40B4-BE49-F238E27FC236}">
                <a16:creationId xmlns:a16="http://schemas.microsoft.com/office/drawing/2014/main" id="{D5CAEBB9-57C1-233A-C956-6505CC8A73FC}"/>
              </a:ext>
            </a:extLst>
          </p:cNvPr>
          <p:cNvSpPr/>
          <p:nvPr/>
        </p:nvSpPr>
        <p:spPr>
          <a:xfrm>
            <a:off x="6119662" y="3720410"/>
            <a:ext cx="839938" cy="853440"/>
          </a:xfrm>
          <a:prstGeom prst="quadArrowCallout">
            <a:avLst/>
          </a:prstGeom>
          <a:solidFill>
            <a:srgbClr val="C6E1E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Pentagon 33">
            <a:extLst>
              <a:ext uri="{FF2B5EF4-FFF2-40B4-BE49-F238E27FC236}">
                <a16:creationId xmlns:a16="http://schemas.microsoft.com/office/drawing/2014/main" id="{E2A4193F-B090-4D0D-B970-31E63C7067BD}"/>
              </a:ext>
            </a:extLst>
          </p:cNvPr>
          <p:cNvSpPr/>
          <p:nvPr/>
        </p:nvSpPr>
        <p:spPr>
          <a:xfrm flipH="1">
            <a:off x="6959600" y="3720410"/>
            <a:ext cx="5090160" cy="853440"/>
          </a:xfrm>
          <a:prstGeom prst="homePlate">
            <a:avLst/>
          </a:prstGeom>
          <a:solidFill>
            <a:srgbClr val="C6E1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5">
                    <a:lumMod val="50000"/>
                  </a:schemeClr>
                </a:solidFill>
                <a:latin typeface="#9Slide03 Oswald Light" panose="00000400000000000000" pitchFamily="2" charset="0"/>
              </a:rPr>
              <a:t>Chứng minh và giải thích được hiện trạng ô nhiễm môi trường ở Việt Nam.</a:t>
            </a:r>
          </a:p>
        </p:txBody>
      </p:sp>
      <p:sp>
        <p:nvSpPr>
          <p:cNvPr id="35" name="Callout: Quad Arrow 34">
            <a:extLst>
              <a:ext uri="{FF2B5EF4-FFF2-40B4-BE49-F238E27FC236}">
                <a16:creationId xmlns:a16="http://schemas.microsoft.com/office/drawing/2014/main" id="{C4977389-8BE8-F27C-EF8F-7DF9858D772E}"/>
              </a:ext>
            </a:extLst>
          </p:cNvPr>
          <p:cNvSpPr/>
          <p:nvPr/>
        </p:nvSpPr>
        <p:spPr>
          <a:xfrm>
            <a:off x="6119662" y="5055072"/>
            <a:ext cx="839938" cy="853440"/>
          </a:xfrm>
          <a:prstGeom prst="quadArrowCallout">
            <a:avLst/>
          </a:prstGeom>
          <a:solidFill>
            <a:srgbClr val="E3E8E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Pentagon 35">
            <a:extLst>
              <a:ext uri="{FF2B5EF4-FFF2-40B4-BE49-F238E27FC236}">
                <a16:creationId xmlns:a16="http://schemas.microsoft.com/office/drawing/2014/main" id="{6E21E961-CD0C-15C2-8D29-5D7465BB3DEE}"/>
              </a:ext>
            </a:extLst>
          </p:cNvPr>
          <p:cNvSpPr/>
          <p:nvPr/>
        </p:nvSpPr>
        <p:spPr>
          <a:xfrm flipH="1">
            <a:off x="6959600" y="5055072"/>
            <a:ext cx="5090160" cy="853440"/>
          </a:xfrm>
          <a:prstGeom prst="homePlate">
            <a:avLst/>
          </a:prstGeom>
          <a:solidFill>
            <a:srgbClr val="E3E8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5">
                    <a:lumMod val="50000"/>
                  </a:schemeClr>
                </a:solidFill>
                <a:latin typeface="#9Slide03 Oswald Light" panose="00000400000000000000" pitchFamily="2" charset="0"/>
              </a:rPr>
              <a:t>Nêu được các giải pháp bảo vệ môi trường.</a:t>
            </a:r>
          </a:p>
        </p:txBody>
      </p:sp>
      <p:sp>
        <p:nvSpPr>
          <p:cNvPr id="37" name="TextBox 36">
            <a:extLst>
              <a:ext uri="{FF2B5EF4-FFF2-40B4-BE49-F238E27FC236}">
                <a16:creationId xmlns:a16="http://schemas.microsoft.com/office/drawing/2014/main" id="{46F07656-919A-D88A-9865-B0E9B47F5742}"/>
              </a:ext>
            </a:extLst>
          </p:cNvPr>
          <p:cNvSpPr txBox="1"/>
          <p:nvPr/>
        </p:nvSpPr>
        <p:spPr>
          <a:xfrm>
            <a:off x="4173785" y="-141435"/>
            <a:ext cx="4731692" cy="1090923"/>
          </a:xfrm>
          <a:prstGeom prst="rect">
            <a:avLst/>
          </a:prstGeom>
          <a:noFill/>
        </p:spPr>
        <p:txBody>
          <a:bodyPr vert="horz" lIns="91440" tIns="45720" rIns="91440" bIns="45720" rtlCol="0" anchor="b">
            <a:normAutofit/>
          </a:bodyPr>
          <a:lstStyle/>
          <a:p>
            <a:pPr algn="ctr">
              <a:lnSpc>
                <a:spcPct val="110000"/>
              </a:lnSpc>
              <a:spcBef>
                <a:spcPct val="0"/>
              </a:spcBef>
              <a:spcAft>
                <a:spcPts val="600"/>
              </a:spcAft>
            </a:pPr>
            <a:r>
              <a:rPr lang="en-US" sz="5400" dirty="0">
                <a:solidFill>
                  <a:srgbClr val="C00000"/>
                </a:solidFill>
                <a:latin typeface="#9Slide07 IcielBC Cubano Normal" panose="00000500000000000000" pitchFamily="2" charset="0"/>
                <a:ea typeface="+mj-ea"/>
                <a:cs typeface="+mj-cs"/>
              </a:rPr>
              <a:t>MỤC TIÊU</a:t>
            </a:r>
          </a:p>
        </p:txBody>
      </p:sp>
      <p:pic>
        <p:nvPicPr>
          <p:cNvPr id="38" name="Content Placeholder 16" descr="Green environment containing rocks with wind power turbines">
            <a:extLst>
              <a:ext uri="{FF2B5EF4-FFF2-40B4-BE49-F238E27FC236}">
                <a16:creationId xmlns:a16="http://schemas.microsoft.com/office/drawing/2014/main" id="{0B15D2CF-CD21-06F8-720E-2A214992D46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2297117" y="2006128"/>
            <a:ext cx="3059298" cy="2141002"/>
          </a:xfrm>
          <a:prstGeom prst="rect">
            <a:avLst/>
          </a:prstGeom>
          <a:ln>
            <a:noFill/>
          </a:ln>
          <a:effectLst>
            <a:softEdge rad="112500"/>
          </a:effectLst>
        </p:spPr>
      </p:pic>
      <p:sp>
        <p:nvSpPr>
          <p:cNvPr id="39" name="Flowchart: Decision 38">
            <a:extLst>
              <a:ext uri="{FF2B5EF4-FFF2-40B4-BE49-F238E27FC236}">
                <a16:creationId xmlns:a16="http://schemas.microsoft.com/office/drawing/2014/main" id="{0800AFC3-59E7-F51C-56AB-E035E41C88B1}"/>
              </a:ext>
            </a:extLst>
          </p:cNvPr>
          <p:cNvSpPr/>
          <p:nvPr/>
        </p:nvSpPr>
        <p:spPr>
          <a:xfrm>
            <a:off x="4498375" y="458966"/>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E4C2A53-9A62-D050-7344-D8183F411BF7}"/>
              </a:ext>
            </a:extLst>
          </p:cNvPr>
          <p:cNvCxnSpPr>
            <a:cxnSpLocks/>
            <a:endCxn id="39" idx="1"/>
          </p:cNvCxnSpPr>
          <p:nvPr/>
        </p:nvCxnSpPr>
        <p:spPr>
          <a:xfrm>
            <a:off x="3562104" y="569866"/>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Flowchart: Decision 40">
            <a:extLst>
              <a:ext uri="{FF2B5EF4-FFF2-40B4-BE49-F238E27FC236}">
                <a16:creationId xmlns:a16="http://schemas.microsoft.com/office/drawing/2014/main" id="{36E70904-F2FF-731D-DD67-9D8124AAD50C}"/>
              </a:ext>
            </a:extLst>
          </p:cNvPr>
          <p:cNvSpPr/>
          <p:nvPr/>
        </p:nvSpPr>
        <p:spPr>
          <a:xfrm>
            <a:off x="8232996" y="458966"/>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71A143D9-AB07-8C08-DBFC-1E7BEA61862D}"/>
              </a:ext>
            </a:extLst>
          </p:cNvPr>
          <p:cNvCxnSpPr>
            <a:cxnSpLocks/>
          </p:cNvCxnSpPr>
          <p:nvPr/>
        </p:nvCxnSpPr>
        <p:spPr>
          <a:xfrm>
            <a:off x="8564039" y="569866"/>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54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25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125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1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125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31"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andscape terraced rice field">
            <a:extLst>
              <a:ext uri="{FF2B5EF4-FFF2-40B4-BE49-F238E27FC236}">
                <a16:creationId xmlns:a16="http://schemas.microsoft.com/office/drawing/2014/main" id="{25EB59C2-ED26-2C4B-1512-5D26E941150F}"/>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11698" r="31893" b="-1"/>
          <a:stretch/>
        </p:blipFill>
        <p:spPr>
          <a:xfrm>
            <a:off x="-1901974" y="2406224"/>
            <a:ext cx="1728661" cy="2045552"/>
          </a:xfrm>
          <a:custGeom>
            <a:avLst/>
            <a:gdLst/>
            <a:ahLst/>
            <a:cxnLst/>
            <a:rect l="l" t="t" r="r" b="b"/>
            <a:pathLst>
              <a:path w="4658079" h="5511980">
                <a:moveTo>
                  <a:pt x="4351992" y="0"/>
                </a:moveTo>
                <a:lnTo>
                  <a:pt x="4439670" y="1444388"/>
                </a:lnTo>
                <a:lnTo>
                  <a:pt x="4658079" y="5249958"/>
                </a:lnTo>
                <a:cubicBezTo>
                  <a:pt x="4324280" y="5258279"/>
                  <a:pt x="2239352" y="5402254"/>
                  <a:pt x="1585796" y="5441796"/>
                </a:cubicBezTo>
                <a:lnTo>
                  <a:pt x="354942" y="5511980"/>
                </a:lnTo>
                <a:lnTo>
                  <a:pt x="324060" y="5493872"/>
                </a:lnTo>
                <a:cubicBezTo>
                  <a:pt x="323429" y="5483384"/>
                  <a:pt x="322799" y="5472898"/>
                  <a:pt x="322168" y="5462410"/>
                </a:cubicBezTo>
                <a:lnTo>
                  <a:pt x="318997" y="5461072"/>
                </a:lnTo>
                <a:cubicBezTo>
                  <a:pt x="316953" y="5427068"/>
                  <a:pt x="312208" y="5299794"/>
                  <a:pt x="309902" y="5258387"/>
                </a:cubicBezTo>
                <a:cubicBezTo>
                  <a:pt x="308322" y="5243134"/>
                  <a:pt x="306741" y="5227879"/>
                  <a:pt x="305160" y="5212626"/>
                </a:cubicBezTo>
                <a:cubicBezTo>
                  <a:pt x="304863" y="5207747"/>
                  <a:pt x="304750" y="5197253"/>
                  <a:pt x="304998" y="5184240"/>
                </a:cubicBezTo>
                <a:lnTo>
                  <a:pt x="305192" y="5180045"/>
                </a:lnTo>
                <a:lnTo>
                  <a:pt x="291399" y="4950639"/>
                </a:lnTo>
                <a:lnTo>
                  <a:pt x="289095" y="4946087"/>
                </a:lnTo>
                <a:cubicBezTo>
                  <a:pt x="287624" y="4921632"/>
                  <a:pt x="284034" y="4827709"/>
                  <a:pt x="282579" y="4803906"/>
                </a:cubicBezTo>
                <a:lnTo>
                  <a:pt x="280362" y="4803270"/>
                </a:lnTo>
                <a:cubicBezTo>
                  <a:pt x="278157" y="4797186"/>
                  <a:pt x="274462" y="4790265"/>
                  <a:pt x="271963" y="4768156"/>
                </a:cubicBezTo>
                <a:cubicBezTo>
                  <a:pt x="279804" y="4739984"/>
                  <a:pt x="254660" y="4705685"/>
                  <a:pt x="265374" y="4670611"/>
                </a:cubicBezTo>
                <a:cubicBezTo>
                  <a:pt x="267713" y="4657902"/>
                  <a:pt x="265149" y="4619731"/>
                  <a:pt x="258696" y="4613226"/>
                </a:cubicBezTo>
                <a:cubicBezTo>
                  <a:pt x="256932" y="4605414"/>
                  <a:pt x="258542" y="4595862"/>
                  <a:pt x="251863" y="4592962"/>
                </a:cubicBezTo>
                <a:cubicBezTo>
                  <a:pt x="247103" y="4576265"/>
                  <a:pt x="235119" y="4534559"/>
                  <a:pt x="230138" y="4513049"/>
                </a:cubicBezTo>
                <a:lnTo>
                  <a:pt x="221978" y="4463901"/>
                </a:lnTo>
                <a:cubicBezTo>
                  <a:pt x="220971" y="4452833"/>
                  <a:pt x="219966" y="4441765"/>
                  <a:pt x="218959" y="4430697"/>
                </a:cubicBezTo>
                <a:cubicBezTo>
                  <a:pt x="219211" y="4417629"/>
                  <a:pt x="223365" y="4393610"/>
                  <a:pt x="223492" y="4385495"/>
                </a:cubicBezTo>
                <a:cubicBezTo>
                  <a:pt x="222148" y="4384648"/>
                  <a:pt x="220873" y="4383474"/>
                  <a:pt x="219714" y="4382005"/>
                </a:cubicBezTo>
                <a:lnTo>
                  <a:pt x="215333" y="4369732"/>
                </a:lnTo>
                <a:lnTo>
                  <a:pt x="223429" y="4308087"/>
                </a:lnTo>
                <a:lnTo>
                  <a:pt x="225930" y="4234242"/>
                </a:lnTo>
                <a:lnTo>
                  <a:pt x="229617" y="4222870"/>
                </a:lnTo>
                <a:cubicBezTo>
                  <a:pt x="232866" y="4197247"/>
                  <a:pt x="226048" y="4167037"/>
                  <a:pt x="235897" y="4150202"/>
                </a:cubicBezTo>
                <a:cubicBezTo>
                  <a:pt x="232944" y="4125870"/>
                  <a:pt x="229992" y="4101537"/>
                  <a:pt x="227040" y="4077205"/>
                </a:cubicBezTo>
                <a:cubicBezTo>
                  <a:pt x="242235" y="4078669"/>
                  <a:pt x="233041" y="4050691"/>
                  <a:pt x="234640" y="4041483"/>
                </a:cubicBezTo>
                <a:lnTo>
                  <a:pt x="236720" y="4041112"/>
                </a:lnTo>
                <a:lnTo>
                  <a:pt x="227659" y="3890411"/>
                </a:lnTo>
                <a:lnTo>
                  <a:pt x="216010" y="3867677"/>
                </a:lnTo>
                <a:cubicBezTo>
                  <a:pt x="213290" y="3851293"/>
                  <a:pt x="210569" y="3834910"/>
                  <a:pt x="207849" y="3818526"/>
                </a:cubicBezTo>
                <a:cubicBezTo>
                  <a:pt x="206741" y="3797268"/>
                  <a:pt x="209741" y="3753771"/>
                  <a:pt x="209364" y="3740122"/>
                </a:cubicBezTo>
                <a:cubicBezTo>
                  <a:pt x="208019" y="3739275"/>
                  <a:pt x="206745" y="3738099"/>
                  <a:pt x="205585" y="3736632"/>
                </a:cubicBezTo>
                <a:lnTo>
                  <a:pt x="201205" y="3724359"/>
                </a:lnTo>
                <a:lnTo>
                  <a:pt x="209301" y="3662712"/>
                </a:lnTo>
                <a:lnTo>
                  <a:pt x="210984" y="3613034"/>
                </a:lnTo>
                <a:cubicBezTo>
                  <a:pt x="179832" y="3090937"/>
                  <a:pt x="55434" y="1049860"/>
                  <a:pt x="22392" y="530128"/>
                </a:cubicBezTo>
                <a:lnTo>
                  <a:pt x="12734" y="494640"/>
                </a:lnTo>
                <a:cubicBezTo>
                  <a:pt x="5928" y="487549"/>
                  <a:pt x="7365" y="456177"/>
                  <a:pt x="6150" y="428183"/>
                </a:cubicBezTo>
                <a:cubicBezTo>
                  <a:pt x="4934" y="400189"/>
                  <a:pt x="4651" y="349621"/>
                  <a:pt x="5438" y="326674"/>
                </a:cubicBezTo>
                <a:lnTo>
                  <a:pt x="182" y="307928"/>
                </a:lnTo>
                <a:cubicBezTo>
                  <a:pt x="-1070" y="287304"/>
                  <a:pt x="4511" y="285325"/>
                  <a:pt x="6100" y="261583"/>
                </a:cubicBezTo>
                <a:close/>
              </a:path>
            </a:pathLst>
          </a:custGeom>
        </p:spPr>
      </p:pic>
      <p:sp>
        <p:nvSpPr>
          <p:cNvPr id="8" name="TextBox 7">
            <a:extLst>
              <a:ext uri="{FF2B5EF4-FFF2-40B4-BE49-F238E27FC236}">
                <a16:creationId xmlns:a16="http://schemas.microsoft.com/office/drawing/2014/main" id="{D1D7F914-C79C-5AD4-DDBB-3455FEA141D5}"/>
              </a:ext>
            </a:extLst>
          </p:cNvPr>
          <p:cNvSpPr txBox="1"/>
          <p:nvPr/>
        </p:nvSpPr>
        <p:spPr>
          <a:xfrm rot="21399128">
            <a:off x="763418" y="733967"/>
            <a:ext cx="4506581" cy="1346589"/>
          </a:xfrm>
          <a:prstGeom prst="rect">
            <a:avLst/>
          </a:prstGeom>
        </p:spPr>
        <p:txBody>
          <a:bodyPr vert="horz" lIns="91440" tIns="45720" rIns="91440" bIns="45720" rtlCol="0" anchor="b">
            <a:normAutofit fontScale="77500" lnSpcReduction="20000"/>
          </a:bodyPr>
          <a:lstStyle/>
          <a:p>
            <a:pPr algn="ctr">
              <a:lnSpc>
                <a:spcPct val="110000"/>
              </a:lnSpc>
              <a:spcBef>
                <a:spcPct val="0"/>
              </a:spcBef>
              <a:spcAft>
                <a:spcPts val="600"/>
              </a:spcAft>
            </a:pPr>
            <a:r>
              <a:rPr lang="en-US" sz="3400" dirty="0">
                <a:solidFill>
                  <a:srgbClr val="C6E1EB"/>
                </a:solidFill>
                <a:latin typeface="#9Slide07 IcielBC Cubano Normal" panose="00000500000000000000" pitchFamily="2" charset="0"/>
                <a:ea typeface="+mj-ea"/>
                <a:cs typeface="+mj-cs"/>
              </a:rPr>
              <a:t>BÀI 5. VẤN ĐỀ SỬ DỤNG HỢP LÍ TÀI NGUYÊN THIÊN NHIÊN VÀ BẢO VỆ MÔI TRƯỜNG</a:t>
            </a:r>
          </a:p>
        </p:txBody>
      </p:sp>
      <p:sp>
        <p:nvSpPr>
          <p:cNvPr id="39" name="Freeform: Shape 38">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Green environment containing rocks with wind power turbines">
            <a:extLst>
              <a:ext uri="{FF2B5EF4-FFF2-40B4-BE49-F238E27FC236}">
                <a16:creationId xmlns:a16="http://schemas.microsoft.com/office/drawing/2014/main" id="{F8B7294B-8FB3-B31B-045F-52FBAD100ED1}"/>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rot="21380524">
            <a:off x="830601" y="2322379"/>
            <a:ext cx="4726752" cy="3307943"/>
          </a:xfrm>
          <a:prstGeom prst="rect">
            <a:avLst/>
          </a:prstGeom>
          <a:ln>
            <a:noFill/>
          </a:ln>
          <a:effectLst>
            <a:softEdge rad="112500"/>
          </a:effectLst>
        </p:spPr>
      </p:pic>
      <p:grpSp>
        <p:nvGrpSpPr>
          <p:cNvPr id="41" name="Group 40">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8AE1841-C301-F373-204C-42D87E2C8B2D}"/>
              </a:ext>
            </a:extLst>
          </p:cNvPr>
          <p:cNvSpPr txBox="1"/>
          <p:nvPr/>
        </p:nvSpPr>
        <p:spPr>
          <a:xfrm>
            <a:off x="5799756" y="296345"/>
            <a:ext cx="6341212" cy="1031718"/>
          </a:xfrm>
          <a:prstGeom prst="rect">
            <a:avLst/>
          </a:prstGeom>
        </p:spPr>
        <p:txBody>
          <a:bodyPr vert="horz" lIns="91440" tIns="45720" rIns="91440" bIns="45720" rtlCol="0" anchor="b">
            <a:normAutofit fontScale="92500"/>
          </a:bodyPr>
          <a:lstStyle/>
          <a:p>
            <a:pPr algn="ctr">
              <a:lnSpc>
                <a:spcPct val="110000"/>
              </a:lnSpc>
              <a:spcBef>
                <a:spcPct val="0"/>
              </a:spcBef>
              <a:spcAft>
                <a:spcPts val="600"/>
              </a:spcAft>
            </a:pPr>
            <a:r>
              <a:rPr lang="en-US" sz="6600" dirty="0">
                <a:solidFill>
                  <a:srgbClr val="C00000"/>
                </a:solidFill>
                <a:latin typeface="#9Slide07 IcielBC Cubano Normal" panose="00000500000000000000" pitchFamily="2" charset="0"/>
                <a:ea typeface="+mj-ea"/>
                <a:cs typeface="+mj-cs"/>
              </a:rPr>
              <a:t>NỘI DUNG </a:t>
            </a:r>
          </a:p>
        </p:txBody>
      </p:sp>
      <p:sp>
        <p:nvSpPr>
          <p:cNvPr id="4" name="Rounded Rectangle 3">
            <a:extLst>
              <a:ext uri="{FF2B5EF4-FFF2-40B4-BE49-F238E27FC236}">
                <a16:creationId xmlns:a16="http://schemas.microsoft.com/office/drawing/2014/main" id="{77FEFEEB-4D4E-1DB5-E9E8-9D9282C89E8D}"/>
              </a:ext>
            </a:extLst>
          </p:cNvPr>
          <p:cNvSpPr/>
          <p:nvPr/>
        </p:nvSpPr>
        <p:spPr>
          <a:xfrm>
            <a:off x="6728185" y="2157710"/>
            <a:ext cx="5468290" cy="117573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 </a:t>
            </a:r>
            <a:r>
              <a:rPr lang="en-US" sz="3200" dirty="0" err="1">
                <a:solidFill>
                  <a:srgbClr val="002060"/>
                </a:solidFill>
                <a:latin typeface="#9Slide03 Bebas Neue Bold" panose="020B0606020202050201" pitchFamily="34" charset="0"/>
              </a:rPr>
              <a:t>Sử</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dụng</a:t>
            </a:r>
            <a:r>
              <a:rPr lang="en-US" sz="3200" dirty="0">
                <a:solidFill>
                  <a:srgbClr val="002060"/>
                </a:solidFill>
                <a:latin typeface="#9Slide03 Bebas Neue Bold" panose="020B0606020202050201" pitchFamily="34" charset="0"/>
              </a:rPr>
              <a:t> HỢP LÍ TÀI NGUYÊN THIÊN NHIÊN</a:t>
            </a:r>
            <a:endParaRPr lang="en-US" sz="2800" dirty="0">
              <a:solidFill>
                <a:srgbClr val="002060"/>
              </a:solidFill>
              <a:latin typeface="#9Slide03 Bebas Neue Bold" panose="020B0606020202050201" pitchFamily="34" charset="0"/>
            </a:endParaRPr>
          </a:p>
          <a:p>
            <a:pPr marL="169863" algn="just"/>
            <a:r>
              <a:rPr lang="en-US" sz="2000" dirty="0">
                <a:solidFill>
                  <a:srgbClr val="002060"/>
                </a:solidFill>
                <a:latin typeface="#9Slide03 Oswald Light" panose="00000400000000000000" pitchFamily="2" charset="0"/>
              </a:rPr>
              <a:t>1. </a:t>
            </a:r>
            <a:r>
              <a:rPr lang="en-US" sz="2000" dirty="0" err="1">
                <a:solidFill>
                  <a:srgbClr val="002060"/>
                </a:solidFill>
                <a:latin typeface="#9Slide03 Oswald Light" panose="00000400000000000000" pitchFamily="2" charset="0"/>
              </a:rPr>
              <a:t>Sự</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suy</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giảm</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endParaRPr lang="en-US" sz="2000" dirty="0">
              <a:solidFill>
                <a:srgbClr val="002060"/>
              </a:solidFill>
              <a:latin typeface="#9Slide03 Oswald Light" panose="00000400000000000000" pitchFamily="2" charset="0"/>
            </a:endParaRPr>
          </a:p>
          <a:p>
            <a:pPr marL="169863" algn="just"/>
            <a:r>
              <a:rPr lang="en-US" sz="2000" dirty="0">
                <a:solidFill>
                  <a:srgbClr val="002060"/>
                </a:solidFill>
                <a:latin typeface="#9Slide03 Oswald Light" panose="00000400000000000000" pitchFamily="2" charset="0"/>
              </a:rPr>
              <a:t>2. </a:t>
            </a:r>
            <a:r>
              <a:rPr lang="en-US" sz="2000" dirty="0" err="1">
                <a:solidFill>
                  <a:srgbClr val="002060"/>
                </a:solidFill>
                <a:latin typeface="#9Slide03 Oswald Light" panose="00000400000000000000" pitchFamily="2" charset="0"/>
              </a:rPr>
              <a:t>Giải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pháp</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sử</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dụng</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hợp</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lí</a:t>
            </a:r>
            <a:endParaRPr lang="en-US" sz="2800" dirty="0">
              <a:solidFill>
                <a:srgbClr val="002060"/>
              </a:solidFill>
              <a:latin typeface="#9Slide03 Oswald Light" panose="00000400000000000000" pitchFamily="2" charset="0"/>
            </a:endParaRPr>
          </a:p>
        </p:txBody>
      </p:sp>
      <p:sp>
        <p:nvSpPr>
          <p:cNvPr id="9" name="Rounded Rectangle 5">
            <a:extLst>
              <a:ext uri="{FF2B5EF4-FFF2-40B4-BE49-F238E27FC236}">
                <a16:creationId xmlns:a16="http://schemas.microsoft.com/office/drawing/2014/main" id="{8CCF1EEA-D9C8-DF55-82E0-56F67CC6F0D0}"/>
              </a:ext>
            </a:extLst>
          </p:cNvPr>
          <p:cNvSpPr/>
          <p:nvPr/>
        </p:nvSpPr>
        <p:spPr>
          <a:xfrm>
            <a:off x="6835047" y="4199659"/>
            <a:ext cx="5361427" cy="1148316"/>
          </a:xfrm>
          <a:prstGeom prst="roundRect">
            <a:avLst/>
          </a:prstGeom>
          <a:solidFill>
            <a:schemeClr val="bg1"/>
          </a:solidFill>
          <a:ln>
            <a:solidFill>
              <a:srgbClr val="81B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ii. </a:t>
            </a:r>
            <a:r>
              <a:rPr lang="en-US" sz="3200" dirty="0" err="1">
                <a:solidFill>
                  <a:srgbClr val="002060"/>
                </a:solidFill>
                <a:latin typeface="#9Slide03 Bebas Neue Bold" panose="020B0606020202050201" pitchFamily="34" charset="0"/>
              </a:rPr>
              <a:t>Bảo</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vệ</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môi</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trường</a:t>
            </a:r>
            <a:endParaRPr lang="en-US" sz="3200" dirty="0">
              <a:solidFill>
                <a:srgbClr val="002060"/>
              </a:solidFill>
              <a:latin typeface="#9Slide03 Bebas Neue Bold" panose="020B0606020202050201" pitchFamily="34" charset="0"/>
            </a:endParaRPr>
          </a:p>
          <a:p>
            <a:pPr marL="287338" algn="just"/>
            <a:r>
              <a:rPr lang="en-US" sz="2000" dirty="0">
                <a:solidFill>
                  <a:srgbClr val="002060"/>
                </a:solidFill>
                <a:latin typeface="#9Slide03 Oswald Light" panose="00000400000000000000" pitchFamily="2" charset="0"/>
              </a:rPr>
              <a:t>1. </a:t>
            </a:r>
            <a:r>
              <a:rPr lang="en-US" sz="2000" dirty="0" err="1">
                <a:solidFill>
                  <a:srgbClr val="002060"/>
                </a:solidFill>
                <a:latin typeface="#9Slide03 Oswald Light" panose="00000400000000000000" pitchFamily="2" charset="0"/>
              </a:rPr>
              <a:t>Hiện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trạng</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và</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nhân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gây</a:t>
            </a:r>
            <a:r>
              <a:rPr lang="en-US" sz="2000" dirty="0">
                <a:solidFill>
                  <a:srgbClr val="002060"/>
                </a:solidFill>
                <a:latin typeface="#9Slide03 Oswald Light" panose="00000400000000000000" pitchFamily="2" charset="0"/>
              </a:rPr>
              <a:t> ô </a:t>
            </a:r>
            <a:r>
              <a:rPr lang="en-US" sz="2000" dirty="0" err="1">
                <a:solidFill>
                  <a:srgbClr val="002060"/>
                </a:solidFill>
                <a:latin typeface="#9Slide03 Oswald Light" panose="00000400000000000000" pitchFamily="2" charset="0"/>
              </a:rPr>
              <a:t>nhiễm</a:t>
            </a:r>
            <a:endParaRPr lang="en-US" sz="2000" dirty="0">
              <a:solidFill>
                <a:srgbClr val="002060"/>
              </a:solidFill>
              <a:latin typeface="#9Slide03 Oswald Light" panose="00000400000000000000" pitchFamily="2" charset="0"/>
            </a:endParaRPr>
          </a:p>
          <a:p>
            <a:pPr marL="287338" algn="just"/>
            <a:r>
              <a:rPr lang="en-US" sz="2000" dirty="0">
                <a:solidFill>
                  <a:srgbClr val="002060"/>
                </a:solidFill>
                <a:latin typeface="#9Slide03 Oswald Light" panose="00000400000000000000" pitchFamily="2" charset="0"/>
              </a:rPr>
              <a:t>2. </a:t>
            </a:r>
            <a:r>
              <a:rPr lang="en-US" sz="2000" dirty="0" err="1">
                <a:solidFill>
                  <a:srgbClr val="002060"/>
                </a:solidFill>
                <a:latin typeface="#9Slide03 Oswald Light" panose="00000400000000000000" pitchFamily="2" charset="0"/>
              </a:rPr>
              <a:t>Giải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pháp</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bảo</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vệ</a:t>
            </a:r>
            <a:endParaRPr lang="en-US" sz="2000" dirty="0">
              <a:solidFill>
                <a:srgbClr val="002060"/>
              </a:solidFill>
              <a:latin typeface="#9Slide03 Oswald Light" panose="00000400000000000000" pitchFamily="2" charset="0"/>
            </a:endParaRPr>
          </a:p>
        </p:txBody>
      </p:sp>
      <p:pic>
        <p:nvPicPr>
          <p:cNvPr id="10" name="Picture 9">
            <a:extLst>
              <a:ext uri="{FF2B5EF4-FFF2-40B4-BE49-F238E27FC236}">
                <a16:creationId xmlns:a16="http://schemas.microsoft.com/office/drawing/2014/main" id="{AA9A2BB5-1086-CD47-4069-8FDF8D9F1826}"/>
              </a:ext>
            </a:extLst>
          </p:cNvPr>
          <p:cNvPicPr>
            <a:picLocks noChangeAspect="1"/>
          </p:cNvPicPr>
          <p:nvPr/>
        </p:nvPicPr>
        <p:blipFill rotWithShape="1">
          <a:blip r:embed="rId6"/>
          <a:srcRect l="19298" r="19298"/>
          <a:stretch/>
        </p:blipFill>
        <p:spPr>
          <a:xfrm>
            <a:off x="-1362136" y="4332736"/>
            <a:ext cx="933450" cy="933450"/>
          </a:xfrm>
          <a:prstGeom prst="ellipse">
            <a:avLst/>
          </a:prstGeom>
          <a:ln w="38100">
            <a:solidFill>
              <a:srgbClr val="81BC05"/>
            </a:solidFill>
          </a:ln>
        </p:spPr>
      </p:pic>
      <p:pic>
        <p:nvPicPr>
          <p:cNvPr id="13" name="Picture 12">
            <a:extLst>
              <a:ext uri="{FF2B5EF4-FFF2-40B4-BE49-F238E27FC236}">
                <a16:creationId xmlns:a16="http://schemas.microsoft.com/office/drawing/2014/main" id="{A298F346-A859-5E44-F299-4AE5CB62670A}"/>
              </a:ext>
            </a:extLst>
          </p:cNvPr>
          <p:cNvPicPr>
            <a:picLocks noChangeAspect="1"/>
          </p:cNvPicPr>
          <p:nvPr/>
        </p:nvPicPr>
        <p:blipFill rotWithShape="1">
          <a:blip r:embed="rId7"/>
          <a:srcRect l="16423" r="16423"/>
          <a:stretch/>
        </p:blipFill>
        <p:spPr>
          <a:xfrm>
            <a:off x="-1261411" y="5287678"/>
            <a:ext cx="885172" cy="858613"/>
          </a:xfrm>
          <a:prstGeom prst="ellipse">
            <a:avLst/>
          </a:prstGeom>
          <a:ln w="38100">
            <a:solidFill>
              <a:srgbClr val="81BC05"/>
            </a:solidFill>
          </a:ln>
        </p:spPr>
      </p:pic>
      <p:pic>
        <p:nvPicPr>
          <p:cNvPr id="14" name="Picture 13">
            <a:extLst>
              <a:ext uri="{FF2B5EF4-FFF2-40B4-BE49-F238E27FC236}">
                <a16:creationId xmlns:a16="http://schemas.microsoft.com/office/drawing/2014/main" id="{29ADF99F-5B93-C11D-EEE0-F6FF8A7C1E89}"/>
              </a:ext>
            </a:extLst>
          </p:cNvPr>
          <p:cNvPicPr>
            <a:picLocks noChangeAspect="1"/>
          </p:cNvPicPr>
          <p:nvPr/>
        </p:nvPicPr>
        <p:blipFill rotWithShape="1">
          <a:blip r:embed="rId8"/>
          <a:srcRect l="2867" t="5320" r="6474" b="4430"/>
          <a:stretch/>
        </p:blipFill>
        <p:spPr>
          <a:xfrm>
            <a:off x="5630293" y="4199659"/>
            <a:ext cx="1153506" cy="1148316"/>
          </a:xfrm>
          <a:prstGeom prst="ellipse">
            <a:avLst/>
          </a:prstGeom>
          <a:ln w="38100">
            <a:solidFill>
              <a:srgbClr val="92D050"/>
            </a:solidFill>
          </a:ln>
        </p:spPr>
      </p:pic>
      <p:pic>
        <p:nvPicPr>
          <p:cNvPr id="15" name="Picture 14">
            <a:extLst>
              <a:ext uri="{FF2B5EF4-FFF2-40B4-BE49-F238E27FC236}">
                <a16:creationId xmlns:a16="http://schemas.microsoft.com/office/drawing/2014/main" id="{8637BCE1-40A7-CD9D-53FB-73B11AA3BDF1}"/>
              </a:ext>
            </a:extLst>
          </p:cNvPr>
          <p:cNvPicPr>
            <a:picLocks noChangeAspect="1"/>
          </p:cNvPicPr>
          <p:nvPr/>
        </p:nvPicPr>
        <p:blipFill rotWithShape="1">
          <a:blip r:embed="rId9"/>
          <a:srcRect l="7623" t="4557" r="7416" b="9430"/>
          <a:stretch/>
        </p:blipFill>
        <p:spPr>
          <a:xfrm>
            <a:off x="5556196" y="2157710"/>
            <a:ext cx="1161356" cy="1175739"/>
          </a:xfrm>
          <a:prstGeom prst="ellipse">
            <a:avLst/>
          </a:prstGeom>
        </p:spPr>
      </p:pic>
      <p:sp>
        <p:nvSpPr>
          <p:cNvPr id="16" name="Flowchart: Decision 15">
            <a:extLst>
              <a:ext uri="{FF2B5EF4-FFF2-40B4-BE49-F238E27FC236}">
                <a16:creationId xmlns:a16="http://schemas.microsoft.com/office/drawing/2014/main" id="{6D683E77-2141-045E-5D6D-1881FDC85886}"/>
              </a:ext>
            </a:extLst>
          </p:cNvPr>
          <p:cNvSpPr/>
          <p:nvPr/>
        </p:nvSpPr>
        <p:spPr>
          <a:xfrm>
            <a:off x="6835047" y="749479"/>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E627BA-E46B-65B1-6CAA-9E3251A9F1E5}"/>
              </a:ext>
            </a:extLst>
          </p:cNvPr>
          <p:cNvCxnSpPr>
            <a:cxnSpLocks/>
            <a:endCxn id="16" idx="1"/>
          </p:cNvCxnSpPr>
          <p:nvPr/>
        </p:nvCxnSpPr>
        <p:spPr>
          <a:xfrm>
            <a:off x="5898776" y="860379"/>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Flowchart: Decision 22">
            <a:extLst>
              <a:ext uri="{FF2B5EF4-FFF2-40B4-BE49-F238E27FC236}">
                <a16:creationId xmlns:a16="http://schemas.microsoft.com/office/drawing/2014/main" id="{09FD76FE-334D-34F4-5377-9D9E1EC7483B}"/>
              </a:ext>
            </a:extLst>
          </p:cNvPr>
          <p:cNvSpPr/>
          <p:nvPr/>
        </p:nvSpPr>
        <p:spPr>
          <a:xfrm>
            <a:off x="10774186" y="749479"/>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9BCA3FEA-5D95-517E-32C7-4AD4406CA84B}"/>
              </a:ext>
            </a:extLst>
          </p:cNvPr>
          <p:cNvCxnSpPr>
            <a:cxnSpLocks/>
          </p:cNvCxnSpPr>
          <p:nvPr/>
        </p:nvCxnSpPr>
        <p:spPr>
          <a:xfrm>
            <a:off x="11105229" y="860379"/>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35C501C-39FC-0744-FCD0-4CFF6FE14B3E}"/>
              </a:ext>
            </a:extLst>
          </p:cNvPr>
          <p:cNvPicPr>
            <a:picLocks noChangeAspect="1"/>
          </p:cNvPicPr>
          <p:nvPr/>
        </p:nvPicPr>
        <p:blipFill>
          <a:blip r:embed="rId10"/>
          <a:stretch>
            <a:fillRect/>
          </a:stretch>
        </p:blipFill>
        <p:spPr>
          <a:xfrm>
            <a:off x="11154352" y="5900924"/>
            <a:ext cx="1144822" cy="1000234"/>
          </a:xfrm>
          <a:prstGeom prst="rect">
            <a:avLst/>
          </a:prstGeom>
        </p:spPr>
      </p:pic>
      <p:pic>
        <p:nvPicPr>
          <p:cNvPr id="26" name="Picture 25" descr="A green landscape with hands and a globe&#10;&#10;Description automatically generated">
            <a:extLst>
              <a:ext uri="{FF2B5EF4-FFF2-40B4-BE49-F238E27FC236}">
                <a16:creationId xmlns:a16="http://schemas.microsoft.com/office/drawing/2014/main" id="{9C45A936-712F-6613-8B7D-2A6506BE3C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43725" y="5347975"/>
            <a:ext cx="1483482" cy="1357845"/>
          </a:xfrm>
          <a:prstGeom prst="rect">
            <a:avLst/>
          </a:prstGeom>
        </p:spPr>
      </p:pic>
    </p:spTree>
    <p:extLst>
      <p:ext uri="{BB962C8B-B14F-4D97-AF65-F5344CB8AC3E}">
        <p14:creationId xmlns:p14="http://schemas.microsoft.com/office/powerpoint/2010/main" val="21603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 </a:t>
            </a:r>
            <a:r>
              <a:rPr lang="en-US" sz="3200" dirty="0" err="1">
                <a:solidFill>
                  <a:srgbClr val="002060"/>
                </a:solidFill>
                <a:latin typeface="#9Slide03 Bebas Neue Bold" panose="020B0606020202050201" pitchFamily="34" charset="0"/>
              </a:rPr>
              <a:t>Sử</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dụng</a:t>
            </a:r>
            <a:r>
              <a:rPr lang="en-US" sz="3200" dirty="0">
                <a:solidFill>
                  <a:srgbClr val="002060"/>
                </a:solidFill>
                <a:latin typeface="#9Slide03 Bebas Neue Bold" panose="020B0606020202050201" pitchFamily="34" charset="0"/>
              </a:rPr>
              <a:t> HỢP LÍ TÀI NGUYÊN THIÊN NHIÊN</a:t>
            </a:r>
            <a:endParaRPr lang="en-US" sz="2800" dirty="0">
              <a:solidFill>
                <a:srgbClr val="00206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ii. </a:t>
            </a:r>
            <a:r>
              <a:rPr lang="en-US" sz="3200" dirty="0" err="1">
                <a:solidFill>
                  <a:srgbClr val="002060"/>
                </a:solidFill>
                <a:latin typeface="#9Slide03 Bebas Neue Bold" panose="020B0606020202050201" pitchFamily="34" charset="0"/>
              </a:rPr>
              <a:t>Bảo</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vệ</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môi</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trường</a:t>
            </a:r>
            <a:endParaRPr lang="en-US" sz="3200" dirty="0">
              <a:solidFill>
                <a:srgbClr val="002060"/>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6" y="1733776"/>
            <a:ext cx="5240884" cy="366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08" y="1456473"/>
            <a:ext cx="4310074" cy="3945052"/>
          </a:xfrm>
          <a:prstGeom prst="rect">
            <a:avLst/>
          </a:prstGeom>
        </p:spPr>
      </p:pic>
    </p:spTree>
    <p:extLst>
      <p:ext uri="{BB962C8B-B14F-4D97-AF65-F5344CB8AC3E}">
        <p14:creationId xmlns:p14="http://schemas.microsoft.com/office/powerpoint/2010/main" val="149397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6" y="1733776"/>
            <a:ext cx="5240884" cy="366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sp>
        <p:nvSpPr>
          <p:cNvPr id="2" name="Rectangle 1">
            <a:extLst>
              <a:ext uri="{FF2B5EF4-FFF2-40B4-BE49-F238E27FC236}">
                <a16:creationId xmlns:a16="http://schemas.microsoft.com/office/drawing/2014/main" id="{2F4C2D3F-391B-4892-0997-DF26A0C73A77}"/>
              </a:ext>
            </a:extLst>
          </p:cNvPr>
          <p:cNvSpPr/>
          <p:nvPr/>
        </p:nvSpPr>
        <p:spPr>
          <a:xfrm>
            <a:off x="5994400" y="1733776"/>
            <a:ext cx="5882640" cy="3803424"/>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05D502F-E188-7034-FF94-6D7F7B990871}"/>
              </a:ext>
            </a:extLst>
          </p:cNvPr>
          <p:cNvSpPr/>
          <p:nvPr/>
        </p:nvSpPr>
        <p:spPr>
          <a:xfrm flipH="1">
            <a:off x="7579360" y="1454376"/>
            <a:ext cx="3271520"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Chuyển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giao</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nhiệm</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vụ</a:t>
            </a:r>
            <a:endParaRPr lang="en-US" sz="2800" dirty="0">
              <a:solidFill>
                <a:srgbClr val="FF0000"/>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id="{4FF33E76-E5F7-E34C-01E4-734F489695F1}"/>
              </a:ext>
            </a:extLst>
          </p:cNvPr>
          <p:cNvSpPr txBox="1"/>
          <p:nvPr/>
        </p:nvSpPr>
        <p:spPr>
          <a:xfrm>
            <a:off x="6656788" y="2125137"/>
            <a:ext cx="5273040" cy="369332"/>
          </a:xfrm>
          <a:prstGeom prst="rect">
            <a:avLst/>
          </a:prstGeom>
          <a:noFill/>
        </p:spPr>
        <p:txBody>
          <a:bodyPr wrap="square">
            <a:spAutoFit/>
          </a:bodyPr>
          <a:lstStyle/>
          <a:p>
            <a:pPr algn="just"/>
            <a:r>
              <a:rPr lang="vi-VN" dirty="0">
                <a:solidFill>
                  <a:srgbClr val="171818"/>
                </a:solidFill>
                <a:latin typeface="#9Slide03 Oswald Light" panose="00000400000000000000" pitchFamily="2" charset="0"/>
              </a:rPr>
              <a:t>Đọc thông tin phần I và dựa vào hình 5.1 và 5.2, hãy:</a:t>
            </a: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3673" y="2001470"/>
            <a:ext cx="616666" cy="616666"/>
          </a:xfrm>
          <a:prstGeom prst="rect">
            <a:avLst/>
          </a:prstGeom>
        </p:spPr>
      </p:pic>
      <p:sp>
        <p:nvSpPr>
          <p:cNvPr id="15" name="TextBox 14">
            <a:extLst>
              <a:ext uri="{FF2B5EF4-FFF2-40B4-BE49-F238E27FC236}">
                <a16:creationId xmlns:a16="http://schemas.microsoft.com/office/drawing/2014/main" id="{3E2FCEB1-2604-8792-E57C-AEFF58C4AAC7}"/>
              </a:ext>
            </a:extLst>
          </p:cNvPr>
          <p:cNvSpPr txBox="1"/>
          <p:nvPr/>
        </p:nvSpPr>
        <p:spPr>
          <a:xfrm>
            <a:off x="6690338" y="2667390"/>
            <a:ext cx="5186701" cy="1754326"/>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 Trình bày hiện trạng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3,4: Nêu nguyên nhân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5,6: Nêu các giải pháp sử dụng hợp lý tài nguyên thiên nhiên nước ra.</a:t>
            </a:r>
          </a:p>
        </p:txBody>
      </p:sp>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4334318"/>
            <a:ext cx="594339" cy="594339"/>
          </a:xfrm>
          <a:prstGeom prst="rect">
            <a:avLst/>
          </a:prstGeom>
        </p:spPr>
      </p:pic>
      <p:sp>
        <p:nvSpPr>
          <p:cNvPr id="18" name="TextBox 17">
            <a:extLst>
              <a:ext uri="{FF2B5EF4-FFF2-40B4-BE49-F238E27FC236}">
                <a16:creationId xmlns:a16="http://schemas.microsoft.com/office/drawing/2014/main" id="{330D20CF-7AFF-8D36-BF89-8EB5103E23F4}"/>
              </a:ext>
            </a:extLst>
          </p:cNvPr>
          <p:cNvSpPr txBox="1"/>
          <p:nvPr/>
        </p:nvSpPr>
        <p:spPr>
          <a:xfrm>
            <a:off x="6674062" y="4468495"/>
            <a:ext cx="5082116" cy="369332"/>
          </a:xfrm>
          <a:prstGeom prst="rect">
            <a:avLst/>
          </a:prstGeom>
          <a:noFill/>
        </p:spPr>
        <p:txBody>
          <a:bodyPr wrap="square">
            <a:spAutoFit/>
          </a:bodyPr>
          <a:lstStyle/>
          <a:p>
            <a:pPr algn="just"/>
            <a:r>
              <a:rPr lang="en-US" dirty="0" err="1">
                <a:solidFill>
                  <a:srgbClr val="171818"/>
                </a:solidFill>
                <a:latin typeface="#9Slide03 Oswald Light" panose="00000400000000000000" pitchFamily="2" charset="0"/>
              </a:rPr>
              <a:t>Hình</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thức</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thảo</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luận</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nhóm</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mảnh</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ghép</a:t>
            </a:r>
            <a:r>
              <a:rPr lang="en-US" dirty="0">
                <a:solidFill>
                  <a:srgbClr val="171818"/>
                </a:solidFill>
                <a:latin typeface="#9Slide03 Oswald Light" panose="00000400000000000000" pitchFamily="2" charset="0"/>
              </a:rPr>
              <a:t>”</a:t>
            </a:r>
            <a:endParaRPr lang="vi-VN" dirty="0">
              <a:solidFill>
                <a:srgbClr val="171818"/>
              </a:solidFill>
              <a:latin typeface="#9Slide03 Oswald Light" panose="00000400000000000000" pitchFamily="2" charset="0"/>
            </a:endParaRPr>
          </a:p>
        </p:txBody>
      </p:sp>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9321" y="4800344"/>
            <a:ext cx="665368" cy="665368"/>
          </a:xfrm>
          <a:prstGeom prst="rect">
            <a:avLst/>
          </a:prstGeom>
        </p:spPr>
      </p:pic>
      <p:sp>
        <p:nvSpPr>
          <p:cNvPr id="21" name="TextBox 20">
            <a:extLst>
              <a:ext uri="{FF2B5EF4-FFF2-40B4-BE49-F238E27FC236}">
                <a16:creationId xmlns:a16="http://schemas.microsoft.com/office/drawing/2014/main" id="{9231EFB1-97AC-87BE-BFED-51E24C458899}"/>
              </a:ext>
            </a:extLst>
          </p:cNvPr>
          <p:cNvSpPr txBox="1"/>
          <p:nvPr/>
        </p:nvSpPr>
        <p:spPr>
          <a:xfrm>
            <a:off x="6656788" y="4985010"/>
            <a:ext cx="5273040" cy="369332"/>
          </a:xfrm>
          <a:prstGeom prst="rect">
            <a:avLst/>
          </a:prstGeom>
          <a:noFill/>
        </p:spPr>
        <p:txBody>
          <a:bodyPr wrap="square">
            <a:spAutoFit/>
          </a:bodyPr>
          <a:lstStyle/>
          <a:p>
            <a:pPr algn="just"/>
            <a:r>
              <a:rPr lang="en-US" dirty="0" err="1">
                <a:solidFill>
                  <a:srgbClr val="171818"/>
                </a:solidFill>
                <a:latin typeface="#9Slide03 Oswald Light" panose="00000400000000000000" pitchFamily="2" charset="0"/>
              </a:rPr>
              <a:t>Thời</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gian</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phút</a:t>
            </a:r>
            <a:endParaRPr lang="vi-VN" dirty="0">
              <a:solidFill>
                <a:srgbClr val="171818"/>
              </a:solidFill>
              <a:latin typeface="#9Slide03 Oswald Light" panose="00000400000000000000" pitchFamily="2" charset="0"/>
            </a:endParaRPr>
          </a:p>
        </p:txBody>
      </p:sp>
    </p:spTree>
    <p:extLst>
      <p:ext uri="{BB962C8B-B14F-4D97-AF65-F5344CB8AC3E}">
        <p14:creationId xmlns:p14="http://schemas.microsoft.com/office/powerpoint/2010/main" val="303323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up)">
                                      <p:cBhvr>
                                        <p:cTn id="23" dur="20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wipe(up)">
                                      <p:cBhvr>
                                        <p:cTn id="28" dur="2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wipe(up)">
                                      <p:cBhvr>
                                        <p:cTn id="33" dur="20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250"/>
                                        <p:tgtEl>
                                          <p:spTgt spid="18"/>
                                        </p:tgtEl>
                                      </p:cBhvr>
                                    </p:animEffect>
                                  </p:childTnLst>
                                </p:cTn>
                              </p:par>
                              <p:par>
                                <p:cTn id="39" presetID="2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125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1000"/>
                                        <p:tgtEl>
                                          <p:spTgt spid="21"/>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5" grpId="0" build="p"/>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216" y="2494469"/>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sp>
        <p:nvSpPr>
          <p:cNvPr id="3" name="Rectangle 2">
            <a:extLst>
              <a:ext uri="{FF2B5EF4-FFF2-40B4-BE49-F238E27FC236}">
                <a16:creationId xmlns:a16="http://schemas.microsoft.com/office/drawing/2014/main" id="{605D502F-E188-7034-FF94-6D7F7B990871}"/>
              </a:ext>
            </a:extLst>
          </p:cNvPr>
          <p:cNvSpPr/>
          <p:nvPr/>
        </p:nvSpPr>
        <p:spPr>
          <a:xfrm flipH="1">
            <a:off x="6602817" y="713003"/>
            <a:ext cx="1390365"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LẺ</a:t>
            </a: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1471" y="4167722"/>
            <a:ext cx="594339" cy="594339"/>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6151" y="623856"/>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457911" y="1208562"/>
            <a:ext cx="232782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extLst>
              <p:ext uri="{D42A27DB-BD31-4B8C-83A1-F6EECF244321}">
                <p14:modId xmlns:p14="http://schemas.microsoft.com/office/powerpoint/2010/main" val="3974492748"/>
              </p:ext>
            </p:extLst>
          </p:nvPr>
        </p:nvGraphicFramePr>
        <p:xfrm>
          <a:off x="5993753" y="1322063"/>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extLst>
              <p:ext uri="{D42A27DB-BD31-4B8C-83A1-F6EECF244321}">
                <p14:modId xmlns:p14="http://schemas.microsoft.com/office/powerpoint/2010/main" val="2504482383"/>
              </p:ext>
            </p:extLst>
          </p:nvPr>
        </p:nvGraphicFramePr>
        <p:xfrm>
          <a:off x="9189799" y="1307886"/>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320300" y="64885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chuyên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a:t>
            </a:r>
            <a:endParaRPr lang="en-US" sz="2800" dirty="0">
              <a:solidFill>
                <a:srgbClr val="FF0000"/>
              </a:solidFill>
              <a:latin typeface="#9Slide03 Bebas Neue Bold" panose="020B0606020202050201" pitchFamily="34" charset="0"/>
            </a:endParaRPr>
          </a:p>
        </p:txBody>
      </p:sp>
      <p:sp>
        <p:nvSpPr>
          <p:cNvPr id="31" name="Rectangle 30">
            <a:extLst>
              <a:ext uri="{FF2B5EF4-FFF2-40B4-BE49-F238E27FC236}">
                <a16:creationId xmlns:a16="http://schemas.microsoft.com/office/drawing/2014/main" id="{ACDC403B-AA6E-5FD5-F74C-8381BFF30EE0}"/>
              </a:ext>
            </a:extLst>
          </p:cNvPr>
          <p:cNvSpPr/>
          <p:nvPr/>
        </p:nvSpPr>
        <p:spPr>
          <a:xfrm flipH="1">
            <a:off x="9874995" y="713003"/>
            <a:ext cx="1390365" cy="627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CHẴN</a:t>
            </a:r>
          </a:p>
        </p:txBody>
      </p: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3215341533"/>
              </p:ext>
            </p:extLst>
          </p:nvPr>
        </p:nvGraphicFramePr>
        <p:xfrm>
          <a:off x="346151" y="3587314"/>
          <a:ext cx="11604408" cy="2194560"/>
        </p:xfrm>
        <a:graphic>
          <a:graphicData uri="http://schemas.openxmlformats.org/drawingml/2006/table">
            <a:tbl>
              <a:tblPr firstRow="1" firstCol="1" bandRow="1"/>
              <a:tblGrid>
                <a:gridCol w="2901102">
                  <a:extLst>
                    <a:ext uri="{9D8B030D-6E8A-4147-A177-3AD203B41FA5}">
                      <a16:colId xmlns:a16="http://schemas.microsoft.com/office/drawing/2014/main" val="2416301464"/>
                    </a:ext>
                  </a:extLst>
                </a:gridCol>
                <a:gridCol w="2901102">
                  <a:extLst>
                    <a:ext uri="{9D8B030D-6E8A-4147-A177-3AD203B41FA5}">
                      <a16:colId xmlns:a16="http://schemas.microsoft.com/office/drawing/2014/main" val="2644955212"/>
                    </a:ext>
                  </a:extLst>
                </a:gridCol>
                <a:gridCol w="2901102">
                  <a:extLst>
                    <a:ext uri="{9D8B030D-6E8A-4147-A177-3AD203B41FA5}">
                      <a16:colId xmlns:a16="http://schemas.microsoft.com/office/drawing/2014/main" val="2471067516"/>
                    </a:ext>
                  </a:extLst>
                </a:gridCol>
                <a:gridCol w="2901102">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Các tài nguyên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Tài nguyên sinh vật</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r h="548640">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Tài nguyên đất</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49217"/>
                  </a:ext>
                </a:extLst>
              </a:tr>
            </a:tbl>
          </a:graphicData>
        </a:graphic>
      </p:graphicFrame>
      <p:sp>
        <p:nvSpPr>
          <p:cNvPr id="33" name="TextBox 32">
            <a:extLst>
              <a:ext uri="{FF2B5EF4-FFF2-40B4-BE49-F238E27FC236}">
                <a16:creationId xmlns:a16="http://schemas.microsoft.com/office/drawing/2014/main" id="{9B41E41F-068C-E189-903B-8E696AB6A2F8}"/>
              </a:ext>
            </a:extLst>
          </p:cNvPr>
          <p:cNvSpPr txBox="1"/>
          <p:nvPr/>
        </p:nvSpPr>
        <p:spPr>
          <a:xfrm>
            <a:off x="752476" y="1367386"/>
            <a:ext cx="5186701" cy="1754326"/>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 Trình bày hiện trạng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3,4: Nêu nguyên nhân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5,6: Nêu các giải pháp sử dụng hợp lý tài nguyên thiên nhiên nước ra.</a:t>
            </a:r>
          </a:p>
        </p:txBody>
      </p:sp>
    </p:spTree>
    <p:extLst>
      <p:ext uri="{BB962C8B-B14F-4D97-AF65-F5344CB8AC3E}">
        <p14:creationId xmlns:p14="http://schemas.microsoft.com/office/powerpoint/2010/main" val="33148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500" fill="hold"/>
                                        <p:tgtEl>
                                          <p:spTgt spid="33"/>
                                        </p:tgtEl>
                                        <p:attrNameLst>
                                          <p:attrName>ppt_w</p:attrName>
                                        </p:attrNameLst>
                                      </p:cBhvr>
                                      <p:tavLst>
                                        <p:tav tm="0">
                                          <p:val>
                                            <p:fltVal val="0"/>
                                          </p:val>
                                        </p:tav>
                                        <p:tav tm="100000">
                                          <p:val>
                                            <p:strVal val="#ppt_w"/>
                                          </p:val>
                                        </p:tav>
                                      </p:tavLst>
                                    </p:anim>
                                    <p:anim calcmode="lin" valueType="num">
                                      <p:cBhvr>
                                        <p:cTn id="13" dur="1500" fill="hold"/>
                                        <p:tgtEl>
                                          <p:spTgt spid="33"/>
                                        </p:tgtEl>
                                        <p:attrNameLst>
                                          <p:attrName>ppt_h</p:attrName>
                                        </p:attrNameLst>
                                      </p:cBhvr>
                                      <p:tavLst>
                                        <p:tav tm="0">
                                          <p:val>
                                            <p:fltVal val="0"/>
                                          </p:val>
                                        </p:tav>
                                        <p:tav tm="100000">
                                          <p:val>
                                            <p:strVal val="#ppt_h"/>
                                          </p:val>
                                        </p:tav>
                                      </p:tavLst>
                                    </p:anim>
                                    <p:animEffect transition="in" filter="fade">
                                      <p:cBhvr>
                                        <p:cTn id="14" dur="15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500" fill="hold"/>
                                        <p:tgtEl>
                                          <p:spTgt spid="31"/>
                                        </p:tgtEl>
                                        <p:attrNameLst>
                                          <p:attrName>ppt_w</p:attrName>
                                        </p:attrNameLst>
                                      </p:cBhvr>
                                      <p:tavLst>
                                        <p:tav tm="0">
                                          <p:val>
                                            <p:fltVal val="0"/>
                                          </p:val>
                                        </p:tav>
                                        <p:tav tm="100000">
                                          <p:val>
                                            <p:strVal val="#ppt_w"/>
                                          </p:val>
                                        </p:tav>
                                      </p:tavLst>
                                    </p:anim>
                                    <p:anim calcmode="lin" valueType="num">
                                      <p:cBhvr>
                                        <p:cTn id="18" dur="1500" fill="hold"/>
                                        <p:tgtEl>
                                          <p:spTgt spid="31"/>
                                        </p:tgtEl>
                                        <p:attrNameLst>
                                          <p:attrName>ppt_h</p:attrName>
                                        </p:attrNameLst>
                                      </p:cBhvr>
                                      <p:tavLst>
                                        <p:tav tm="0">
                                          <p:val>
                                            <p:fltVal val="0"/>
                                          </p:val>
                                        </p:tav>
                                        <p:tav tm="100000">
                                          <p:val>
                                            <p:strVal val="#ppt_h"/>
                                          </p:val>
                                        </p:tav>
                                      </p:tavLst>
                                    </p:anim>
                                    <p:animEffect transition="in" filter="fade">
                                      <p:cBhvr>
                                        <p:cTn id="19" dur="1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500" fill="hold"/>
                                        <p:tgtEl>
                                          <p:spTgt spid="28"/>
                                        </p:tgtEl>
                                        <p:attrNameLst>
                                          <p:attrName>ppt_w</p:attrName>
                                        </p:attrNameLst>
                                      </p:cBhvr>
                                      <p:tavLst>
                                        <p:tav tm="0">
                                          <p:val>
                                            <p:fltVal val="0"/>
                                          </p:val>
                                        </p:tav>
                                        <p:tav tm="100000">
                                          <p:val>
                                            <p:strVal val="#ppt_w"/>
                                          </p:val>
                                        </p:tav>
                                      </p:tavLst>
                                    </p:anim>
                                    <p:anim calcmode="lin" valueType="num">
                                      <p:cBhvr>
                                        <p:cTn id="23" dur="1500" fill="hold"/>
                                        <p:tgtEl>
                                          <p:spTgt spid="28"/>
                                        </p:tgtEl>
                                        <p:attrNameLst>
                                          <p:attrName>ppt_h</p:attrName>
                                        </p:attrNameLst>
                                      </p:cBhvr>
                                      <p:tavLst>
                                        <p:tav tm="0">
                                          <p:val>
                                            <p:fltVal val="0"/>
                                          </p:val>
                                        </p:tav>
                                        <p:tav tm="100000">
                                          <p:val>
                                            <p:strVal val="#ppt_h"/>
                                          </p:val>
                                        </p:tav>
                                      </p:tavLst>
                                    </p:anim>
                                    <p:animEffect transition="in" filter="fade">
                                      <p:cBhvr>
                                        <p:cTn id="24" dur="1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500" fill="hold"/>
                                        <p:tgtEl>
                                          <p:spTgt spid="29"/>
                                        </p:tgtEl>
                                        <p:attrNameLst>
                                          <p:attrName>ppt_w</p:attrName>
                                        </p:attrNameLst>
                                      </p:cBhvr>
                                      <p:tavLst>
                                        <p:tav tm="0">
                                          <p:val>
                                            <p:fltVal val="0"/>
                                          </p:val>
                                        </p:tav>
                                        <p:tav tm="100000">
                                          <p:val>
                                            <p:strVal val="#ppt_w"/>
                                          </p:val>
                                        </p:tav>
                                      </p:tavLst>
                                    </p:anim>
                                    <p:anim calcmode="lin" valueType="num">
                                      <p:cBhvr>
                                        <p:cTn id="28" dur="1500" fill="hold"/>
                                        <p:tgtEl>
                                          <p:spTgt spid="29"/>
                                        </p:tgtEl>
                                        <p:attrNameLst>
                                          <p:attrName>ppt_h</p:attrName>
                                        </p:attrNameLst>
                                      </p:cBhvr>
                                      <p:tavLst>
                                        <p:tav tm="0">
                                          <p:val>
                                            <p:fltVal val="0"/>
                                          </p:val>
                                        </p:tav>
                                        <p:tav tm="100000">
                                          <p:val>
                                            <p:strVal val="#ppt_h"/>
                                          </p:val>
                                        </p:tav>
                                      </p:tavLst>
                                    </p:anim>
                                    <p:animEffect transition="in" filter="fade">
                                      <p:cBhvr>
                                        <p:cTn id="29" dur="1500"/>
                                        <p:tgtEl>
                                          <p:spTgt spid="29"/>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750" fill="hold"/>
                                        <p:tgtEl>
                                          <p:spTgt spid="32"/>
                                        </p:tgtEl>
                                        <p:attrNameLst>
                                          <p:attrName>ppt_w</p:attrName>
                                        </p:attrNameLst>
                                      </p:cBhvr>
                                      <p:tavLst>
                                        <p:tav tm="0">
                                          <p:val>
                                            <p:fltVal val="0"/>
                                          </p:val>
                                        </p:tav>
                                        <p:tav tm="100000">
                                          <p:val>
                                            <p:strVal val="#ppt_w"/>
                                          </p:val>
                                        </p:tav>
                                      </p:tavLst>
                                    </p:anim>
                                    <p:anim calcmode="lin" valueType="num">
                                      <p:cBhvr>
                                        <p:cTn id="33" dur="1750" fill="hold"/>
                                        <p:tgtEl>
                                          <p:spTgt spid="32"/>
                                        </p:tgtEl>
                                        <p:attrNameLst>
                                          <p:attrName>ppt_h</p:attrName>
                                        </p:attrNameLst>
                                      </p:cBhvr>
                                      <p:tavLst>
                                        <p:tav tm="0">
                                          <p:val>
                                            <p:fltVal val="0"/>
                                          </p:val>
                                        </p:tav>
                                        <p:tav tm="100000">
                                          <p:val>
                                            <p:strVal val="#ppt_h"/>
                                          </p:val>
                                        </p:tav>
                                      </p:tavLst>
                                    </p:anim>
                                    <p:animEffect transition="in" filter="fade">
                                      <p:cBhvr>
                                        <p:cTn id="34" dur="1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8" grpId="0">
        <p:bldAsOne/>
      </p:bldGraphic>
      <p:bldGraphic spid="29" grpId="0">
        <p:bldAsOne/>
      </p:bldGraphic>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695"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324885" y="120856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extLst>
              <p:ext uri="{D42A27DB-BD31-4B8C-83A1-F6EECF244321}">
                <p14:modId xmlns:p14="http://schemas.microsoft.com/office/powerpoint/2010/main" val="20964623"/>
              </p:ext>
            </p:extLst>
          </p:nvPr>
        </p:nvGraphicFramePr>
        <p:xfrm>
          <a:off x="1124318" y="1728961"/>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extLst>
              <p:ext uri="{D42A27DB-BD31-4B8C-83A1-F6EECF244321}">
                <p14:modId xmlns:p14="http://schemas.microsoft.com/office/powerpoint/2010/main" val="1298466051"/>
              </p:ext>
            </p:extLst>
          </p:nvPr>
        </p:nvGraphicFramePr>
        <p:xfrm>
          <a:off x="1110468" y="4116169"/>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362832" y="64885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mảnh</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ghép</a:t>
            </a:r>
            <a:endParaRPr lang="en-US" sz="2800" dirty="0">
              <a:solidFill>
                <a:srgbClr val="FF0000"/>
              </a:solidFill>
              <a:latin typeface="#9Slide03 Bebas Neue Bold" panose="020B0606020202050201" pitchFamily="34" charset="0"/>
            </a:endParaRPr>
          </a:p>
        </p:txBody>
      </p:sp>
      <p:pic>
        <p:nvPicPr>
          <p:cNvPr id="8" name="Picture 7">
            <a:extLst>
              <a:ext uri="{FF2B5EF4-FFF2-40B4-BE49-F238E27FC236}">
                <a16:creationId xmlns:a16="http://schemas.microsoft.com/office/drawing/2014/main" id="{CC34F7D5-92A4-7A37-C3AF-AD24C45A847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314923" y="2594344"/>
            <a:ext cx="4774832" cy="2311479"/>
          </a:xfrm>
          <a:prstGeom prst="rect">
            <a:avLst/>
          </a:prstGeom>
          <a:noFill/>
          <a:ln>
            <a:solidFill>
              <a:srgbClr val="002060"/>
            </a:solidFill>
          </a:ln>
        </p:spPr>
      </p:pic>
      <p:sp>
        <p:nvSpPr>
          <p:cNvPr id="9" name="Freeform: Shape 8">
            <a:extLst>
              <a:ext uri="{FF2B5EF4-FFF2-40B4-BE49-F238E27FC236}">
                <a16:creationId xmlns:a16="http://schemas.microsoft.com/office/drawing/2014/main" id="{9DB13460-FAFF-245E-58BB-EC4E83D0DA03}"/>
              </a:ext>
            </a:extLst>
          </p:cNvPr>
          <p:cNvSpPr/>
          <p:nvPr/>
        </p:nvSpPr>
        <p:spPr>
          <a:xfrm>
            <a:off x="3870248" y="2594344"/>
            <a:ext cx="1180214" cy="2285194"/>
          </a:xfrm>
          <a:custGeom>
            <a:avLst/>
            <a:gdLst>
              <a:gd name="connsiteX0" fmla="*/ 0 w 1180214"/>
              <a:gd name="connsiteY0" fmla="*/ 0 h 1754372"/>
              <a:gd name="connsiteX1" fmla="*/ 1180214 w 1180214"/>
              <a:gd name="connsiteY1" fmla="*/ 0 h 1754372"/>
              <a:gd name="connsiteX2" fmla="*/ 1180214 w 1180214"/>
              <a:gd name="connsiteY2" fmla="*/ 1754372 h 1754372"/>
              <a:gd name="connsiteX3" fmla="*/ 10632 w 1180214"/>
              <a:gd name="connsiteY3" fmla="*/ 1754372 h 1754372"/>
              <a:gd name="connsiteX4" fmla="*/ 10632 w 1180214"/>
              <a:gd name="connsiteY4" fmla="*/ 174374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214" h="1754372">
                <a:moveTo>
                  <a:pt x="0" y="0"/>
                </a:moveTo>
                <a:lnTo>
                  <a:pt x="1180214" y="0"/>
                </a:lnTo>
                <a:lnTo>
                  <a:pt x="1180214" y="1754372"/>
                </a:lnTo>
                <a:lnTo>
                  <a:pt x="10632" y="1754372"/>
                </a:lnTo>
                <a:lnTo>
                  <a:pt x="10632" y="174374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1A0D125-FBB1-6612-C76D-CA9873192946}"/>
              </a:ext>
            </a:extLst>
          </p:cNvPr>
          <p:cNvCxnSpPr>
            <a:cxnSpLocks/>
          </p:cNvCxnSpPr>
          <p:nvPr/>
        </p:nvCxnSpPr>
        <p:spPr>
          <a:xfrm>
            <a:off x="5050462" y="3736941"/>
            <a:ext cx="1246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group of cartoon people sitting around a round table with puzzles&#10;&#10;Description automatically generated">
            <a:extLst>
              <a:ext uri="{FF2B5EF4-FFF2-40B4-BE49-F238E27FC236}">
                <a16:creationId xmlns:a16="http://schemas.microsoft.com/office/drawing/2014/main" id="{FAE22952-A8F7-3A0B-0F27-5B222747941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05690" y="3221865"/>
            <a:ext cx="1496733" cy="1030151"/>
          </a:xfrm>
          <a:prstGeom prst="rect">
            <a:avLst/>
          </a:prstGeom>
        </p:spPr>
      </p:pic>
    </p:spTree>
    <p:extLst>
      <p:ext uri="{BB962C8B-B14F-4D97-AF65-F5344CB8AC3E}">
        <p14:creationId xmlns:p14="http://schemas.microsoft.com/office/powerpoint/2010/main" val="360565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treetscape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1542</TotalTime>
  <Words>2328</Words>
  <Application>Microsoft Office PowerPoint</Application>
  <PresentationFormat>Widescreen</PresentationFormat>
  <Paragraphs>271</Paragraphs>
  <Slides>19</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Courier New</vt:lpstr>
      <vt:lpstr>#9Slide03 Oswald Light</vt:lpstr>
      <vt:lpstr>Arial</vt:lpstr>
      <vt:lpstr>Aptos</vt:lpstr>
      <vt:lpstr>#9Slide03 Bebas Neue Bold</vt:lpstr>
      <vt:lpstr>Wingdings</vt:lpstr>
      <vt:lpstr>Times New Roman</vt:lpstr>
      <vt:lpstr>Consolas</vt:lpstr>
      <vt:lpstr>#9Slide03 Oswald ExtraLight</vt:lpstr>
      <vt:lpstr>#9Slide05 Motion Picture</vt:lpstr>
      <vt:lpstr>#9Slide07 IcielBC Cubano Normal</vt:lpstr>
      <vt:lpstr>StreetscapeVTI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 Minh Quan</dc:creator>
  <cp:lastModifiedBy>Dao Minh Quan</cp:lastModifiedBy>
  <cp:revision>16</cp:revision>
  <dcterms:created xsi:type="dcterms:W3CDTF">2024-06-24T17:17:33Z</dcterms:created>
  <dcterms:modified xsi:type="dcterms:W3CDTF">2024-06-26T08:53:27Z</dcterms:modified>
</cp:coreProperties>
</file>